
<file path=[Content_Types].xml><?xml version="1.0" encoding="utf-8"?>
<Types xmlns="http://schemas.openxmlformats.org/package/2006/content-types">
  <Default Extension="rels" ContentType="application/vnd.openxmlformats-package.relationships+xml"/>
  <Default Extension="xml" ContentType="application/xml"/>
  <Default Extension="vml" ContentType="application/vnd.openxmlformats-officedocument.vmlDrawing"/>
  <Default Extension="fntdata" ContentType="application/x-fontdata"/>
  <Default Extension="bmp" ContentType="image/bmp"/>
  <Default Extension="jpeg" ContentType="image/jpeg"/>
  <Default Extension="png" ContentType="image/png"/>
  <Default Extension="gif" ContentType="image/gif"/>
  <Default Extension="tif" ContentType="image/tif"/>
  <Default Extension="emf" ContentType="image/x-emf"/>
  <Default Extension="wmf" ContentType="image/x-wmf"/>
  <Default Extension="pct" ContentType="image/pct"/>
  <Default Extension="pcx" ContentType="image/pcx"/>
  <Default Extension="tga" ContentType="image/tga"/>
  <Default Extension="svg" ContentType="image/svg+xml"/>
  <Default Extension="avi" ContentType="video/avi"/>
  <Default Extension="wmv" ContentType="video/wmv"/>
  <Default Extension="mpg" ContentType="video/mpeg"/>
  <Default Extension="mpeg" ContentType="video/mpeg"/>
  <Default Extension="mp2" ContentType="video/mpeg"/>
  <Default Extension="mp4" ContentType="video/mpeg"/>
  <Default Extension="wma" ContentType="audio/x-ms-wma"/>
  <Default Extension="mid" ContentType="audio/unknown"/>
  <Default Extension="midi" ContentType="audio/unknown"/>
  <Default Extension="rmi" ContentType="audio/unknown"/>
  <Default Extension="mp3" ContentType="audio/unknown"/>
  <Default Extension="wav" ContentType="audio/wav"/>
  <Default Extension="bin" ContentType="application/vnd.openxmlformats-officedocument.oleObjec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theme/theme1.xml" ContentType="application/vnd.openxmlformats-officedocument.theme+xml"/>
  <Override PartName="/ppt/tableStyles.xml" ContentType="application/vnd.openxmlformats-officedocument.presentationml.tableStyles+xml"/>
  <Override PartName="/ppt/presProps.xml" ContentType="application/vnd.openxmlformats-officedocument.presentationml.presProps+xml"/>
  <Override PartName="/ppt/viewProps.xml" ContentType="application/vnd.openxmlformats-officedocument.presentationml.viewProps+xml"/>
  <Override PartName="/ppt/slideMasters/slideMaster1.xml" ContentType="application/vnd.openxmlformats-officedocument.presentationml.slideMaster+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theme/theme2.xml" ContentType="application/vnd.openxmlformats-officedocument.them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Types>
</file>

<file path=_rels/.rels><?xml version="1.0" encoding="UTF-8" standalone="yes" ?>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714"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647" r:id="rId84"/>
    <p:sldId id="332" r:id="rId85"/>
    <p:sldId id="333" r:id="rId86"/>
    <p:sldId id="334" r:id="rId87"/>
    <p:sldId id="335" r:id="rId88"/>
    <p:sldId id="336" r:id="rId89"/>
    <p:sldId id="337" r:id="rId90"/>
    <p:sldId id="338" r:id="rId91"/>
    <p:sldId id="340" r:id="rId92"/>
    <p:sldId id="341" r:id="rId93"/>
    <p:sldId id="342" r:id="rId94"/>
    <p:sldId id="343" r:id="rId95"/>
    <p:sldId id="344" r:id="rId96"/>
    <p:sldId id="345" r:id="rId97"/>
    <p:sldId id="346" r:id="rId98"/>
    <p:sldId id="347" r:id="rId99"/>
    <p:sldId id="348" r:id="rId100"/>
    <p:sldId id="349" r:id="rId101"/>
    <p:sldId id="350" r:id="rId102"/>
    <p:sldId id="351" r:id="rId103"/>
    <p:sldId id="352" r:id="rId104"/>
    <p:sldId id="353" r:id="rId105"/>
    <p:sldId id="354" r:id="rId106"/>
    <p:sldId id="355" r:id="rId107"/>
    <p:sldId id="356" r:id="rId108"/>
    <p:sldId id="357" r:id="rId109"/>
    <p:sldId id="358" r:id="rId110"/>
    <p:sldId id="359" r:id="rId111"/>
    <p:sldId id="360" r:id="rId112"/>
    <p:sldId id="361" r:id="rId113"/>
    <p:sldId id="362" r:id="rId114"/>
    <p:sldId id="363" r:id="rId115"/>
    <p:sldId id="364" r:id="rId116"/>
    <p:sldId id="365" r:id="rId117"/>
    <p:sldId id="366" r:id="rId118"/>
    <p:sldId id="367" r:id="rId119"/>
    <p:sldId id="368" r:id="rId120"/>
    <p:sldId id="369" r:id="rId121"/>
    <p:sldId id="370" r:id="rId122"/>
    <p:sldId id="371" r:id="rId123"/>
    <p:sldId id="372" r:id="rId124"/>
    <p:sldId id="373" r:id="rId125"/>
    <p:sldId id="374" r:id="rId126"/>
    <p:sldId id="375" r:id="rId127"/>
    <p:sldId id="376" r:id="rId128"/>
    <p:sldId id="377" r:id="rId129"/>
    <p:sldId id="378" r:id="rId130"/>
    <p:sldId id="379" r:id="rId131"/>
    <p:sldId id="380" r:id="rId132"/>
    <p:sldId id="381" r:id="rId133"/>
    <p:sldId id="382" r:id="rId134"/>
    <p:sldId id="383" r:id="rId135"/>
    <p:sldId id="384" r:id="rId136"/>
    <p:sldId id="385" r:id="rId137"/>
    <p:sldId id="386" r:id="rId138"/>
    <p:sldId id="387" r:id="rId139"/>
    <p:sldId id="388" r:id="rId140"/>
    <p:sldId id="389" r:id="rId141"/>
    <p:sldId id="390" r:id="rId142"/>
    <p:sldId id="391" r:id="rId143"/>
    <p:sldId id="392" r:id="rId144"/>
    <p:sldId id="393" r:id="rId145"/>
    <p:sldId id="394" r:id="rId146"/>
    <p:sldId id="395" r:id="rId147"/>
    <p:sldId id="396" r:id="rId148"/>
    <p:sldId id="397" r:id="rId149"/>
    <p:sldId id="398" r:id="rId150"/>
    <p:sldId id="399" r:id="rId151"/>
    <p:sldId id="400" r:id="rId152"/>
    <p:sldId id="401" r:id="rId153"/>
    <p:sldId id="402" r:id="rId154"/>
    <p:sldId id="403" r:id="rId155"/>
    <p:sldId id="715" r:id="rId156"/>
    <p:sldId id="648" r:id="rId157"/>
    <p:sldId id="649" r:id="rId158"/>
    <p:sldId id="404" r:id="rId159"/>
    <p:sldId id="405" r:id="rId160"/>
    <p:sldId id="406" r:id="rId161"/>
    <p:sldId id="407" r:id="rId162"/>
    <p:sldId id="408" r:id="rId163"/>
    <p:sldId id="409" r:id="rId164"/>
    <p:sldId id="410" r:id="rId165"/>
    <p:sldId id="411" r:id="rId166"/>
    <p:sldId id="412" r:id="rId167"/>
    <p:sldId id="413" r:id="rId168"/>
    <p:sldId id="414" r:id="rId169"/>
    <p:sldId id="415" r:id="rId170"/>
    <p:sldId id="416" r:id="rId171"/>
    <p:sldId id="417" r:id="rId172"/>
    <p:sldId id="418" r:id="rId173"/>
    <p:sldId id="419" r:id="rId174"/>
    <p:sldId id="420" r:id="rId175"/>
    <p:sldId id="421" r:id="rId176"/>
    <p:sldId id="422" r:id="rId177"/>
    <p:sldId id="423" r:id="rId178"/>
    <p:sldId id="424" r:id="rId179"/>
    <p:sldId id="425" r:id="rId180"/>
    <p:sldId id="426" r:id="rId181"/>
    <p:sldId id="427" r:id="rId182"/>
    <p:sldId id="428" r:id="rId183"/>
    <p:sldId id="429" r:id="rId184"/>
    <p:sldId id="430" r:id="rId185"/>
    <p:sldId id="431" r:id="rId186"/>
    <p:sldId id="432" r:id="rId187"/>
    <p:sldId id="433" r:id="rId188"/>
    <p:sldId id="716" r:id="rId189"/>
    <p:sldId id="434" r:id="rId190"/>
    <p:sldId id="435" r:id="rId191"/>
    <p:sldId id="436" r:id="rId192"/>
    <p:sldId id="437" r:id="rId193"/>
    <p:sldId id="438" r:id="rId194"/>
    <p:sldId id="439" r:id="rId195"/>
    <p:sldId id="440" r:id="rId196"/>
    <p:sldId id="441" r:id="rId197"/>
    <p:sldId id="442" r:id="rId198"/>
    <p:sldId id="443" r:id="rId199"/>
    <p:sldId id="444" r:id="rId200"/>
    <p:sldId id="445" r:id="rId201"/>
    <p:sldId id="446" r:id="rId202"/>
    <p:sldId id="447" r:id="rId203"/>
    <p:sldId id="448" r:id="rId204"/>
    <p:sldId id="449" r:id="rId205"/>
    <p:sldId id="450" r:id="rId206"/>
    <p:sldId id="451" r:id="rId207"/>
    <p:sldId id="452" r:id="rId208"/>
    <p:sldId id="453" r:id="rId209"/>
    <p:sldId id="454" r:id="rId210"/>
    <p:sldId id="455" r:id="rId211"/>
    <p:sldId id="456" r:id="rId212"/>
    <p:sldId id="457" r:id="rId213"/>
    <p:sldId id="458" r:id="rId214"/>
    <p:sldId id="459" r:id="rId215"/>
    <p:sldId id="460" r:id="rId216"/>
    <p:sldId id="461" r:id="rId217"/>
    <p:sldId id="462" r:id="rId218"/>
    <p:sldId id="463" r:id="rId219"/>
    <p:sldId id="464" r:id="rId220"/>
    <p:sldId id="465" r:id="rId221"/>
    <p:sldId id="466" r:id="rId222"/>
    <p:sldId id="467" r:id="rId223"/>
    <p:sldId id="468" r:id="rId224"/>
    <p:sldId id="469" r:id="rId225"/>
    <p:sldId id="470" r:id="rId226"/>
    <p:sldId id="471" r:id="rId227"/>
    <p:sldId id="472" r:id="rId228"/>
    <p:sldId id="473" r:id="rId229"/>
    <p:sldId id="474" r:id="rId230"/>
    <p:sldId id="475" r:id="rId231"/>
    <p:sldId id="476" r:id="rId232"/>
    <p:sldId id="477" r:id="rId233"/>
    <p:sldId id="478" r:id="rId234"/>
    <p:sldId id="479" r:id="rId235"/>
    <p:sldId id="480" r:id="rId236"/>
    <p:sldId id="481" r:id="rId237"/>
    <p:sldId id="482" r:id="rId238"/>
    <p:sldId id="483" r:id="rId239"/>
    <p:sldId id="484" r:id="rId240"/>
    <p:sldId id="485" r:id="rId241"/>
    <p:sldId id="486" r:id="rId242"/>
    <p:sldId id="487" r:id="rId243"/>
    <p:sldId id="488" r:id="rId244"/>
    <p:sldId id="489" r:id="rId245"/>
    <p:sldId id="490" r:id="rId246"/>
    <p:sldId id="491" r:id="rId247"/>
    <p:sldId id="492" r:id="rId248"/>
    <p:sldId id="493" r:id="rId249"/>
    <p:sldId id="650" r:id="rId250"/>
    <p:sldId id="494" r:id="rId251"/>
    <p:sldId id="495" r:id="rId252"/>
    <p:sldId id="496" r:id="rId253"/>
    <p:sldId id="497" r:id="rId254"/>
    <p:sldId id="498" r:id="rId255"/>
    <p:sldId id="499" r:id="rId256"/>
    <p:sldId id="500" r:id="rId257"/>
    <p:sldId id="501" r:id="rId258"/>
    <p:sldId id="502" r:id="rId259"/>
    <p:sldId id="503" r:id="rId260"/>
    <p:sldId id="504" r:id="rId261"/>
    <p:sldId id="505" r:id="rId262"/>
    <p:sldId id="506" r:id="rId263"/>
    <p:sldId id="507" r:id="rId264"/>
    <p:sldId id="508" r:id="rId265"/>
    <p:sldId id="509" r:id="rId266"/>
    <p:sldId id="510" r:id="rId267"/>
    <p:sldId id="511" r:id="rId268"/>
    <p:sldId id="512" r:id="rId269"/>
    <p:sldId id="513" r:id="rId270"/>
    <p:sldId id="514" r:id="rId271"/>
    <p:sldId id="515" r:id="rId272"/>
    <p:sldId id="717" r:id="rId273"/>
    <p:sldId id="516" r:id="rId274"/>
    <p:sldId id="517" r:id="rId275"/>
    <p:sldId id="518" r:id="rId276"/>
    <p:sldId id="519" r:id="rId277"/>
    <p:sldId id="520" r:id="rId278"/>
    <p:sldId id="521" r:id="rId279"/>
    <p:sldId id="522" r:id="rId280"/>
    <p:sldId id="523" r:id="rId281"/>
    <p:sldId id="524" r:id="rId282"/>
    <p:sldId id="525" r:id="rId283"/>
    <p:sldId id="719" r:id="rId284"/>
    <p:sldId id="718" r:id="rId285"/>
    <p:sldId id="526" r:id="rId286"/>
    <p:sldId id="527" r:id="rId287"/>
    <p:sldId id="651" r:id="rId288"/>
    <p:sldId id="652" r:id="rId289"/>
    <p:sldId id="653" r:id="rId290"/>
    <p:sldId id="654" r:id="rId291"/>
    <p:sldId id="655" r:id="rId292"/>
    <p:sldId id="656" r:id="rId293"/>
    <p:sldId id="657" r:id="rId294"/>
    <p:sldId id="658" r:id="rId295"/>
    <p:sldId id="659" r:id="rId296"/>
    <p:sldId id="660" r:id="rId297"/>
    <p:sldId id="661" r:id="rId298"/>
    <p:sldId id="669" r:id="rId299"/>
    <p:sldId id="668" r:id="rId300"/>
    <p:sldId id="663" r:id="rId301"/>
    <p:sldId id="664" r:id="rId302"/>
    <p:sldId id="665" r:id="rId303"/>
    <p:sldId id="666" r:id="rId304"/>
    <p:sldId id="667" r:id="rId305"/>
    <p:sldId id="670" r:id="rId306"/>
    <p:sldId id="720" r:id="rId307"/>
    <p:sldId id="709" r:id="rId308"/>
    <p:sldId id="710" r:id="rId309"/>
    <p:sldId id="711" r:id="rId310"/>
    <p:sldId id="712" r:id="rId311"/>
    <p:sldId id="713" r:id="rId312"/>
    <p:sldId id="565" r:id="rId313"/>
    <p:sldId id="566" r:id="rId314"/>
    <p:sldId id="567" r:id="rId315"/>
    <p:sldId id="568" r:id="rId316"/>
    <p:sldId id="569" r:id="rId317"/>
    <p:sldId id="570" r:id="rId318"/>
    <p:sldId id="571" r:id="rId319"/>
    <p:sldId id="572" r:id="rId320"/>
    <p:sldId id="573" r:id="rId321"/>
    <p:sldId id="574" r:id="rId322"/>
    <p:sldId id="575" r:id="rId323"/>
    <p:sldId id="576" r:id="rId324"/>
    <p:sldId id="577" r:id="rId325"/>
    <p:sldId id="578" r:id="rId326"/>
    <p:sldId id="579" r:id="rId327"/>
    <p:sldId id="580" r:id="rId328"/>
    <p:sldId id="581" r:id="rId329"/>
    <p:sldId id="582" r:id="rId330"/>
    <p:sldId id="583" r:id="rId331"/>
    <p:sldId id="584" r:id="rId332"/>
    <p:sldId id="585" r:id="rId333"/>
    <p:sldId id="586" r:id="rId334"/>
    <p:sldId id="587" r:id="rId335"/>
    <p:sldId id="588" r:id="rId336"/>
    <p:sldId id="589" r:id="rId337"/>
    <p:sldId id="590" r:id="rId338"/>
    <p:sldId id="591" r:id="rId339"/>
    <p:sldId id="592" r:id="rId340"/>
    <p:sldId id="593" r:id="rId341"/>
    <p:sldId id="594" r:id="rId342"/>
    <p:sldId id="595" r:id="rId343"/>
    <p:sldId id="596" r:id="rId344"/>
    <p:sldId id="597" r:id="rId345"/>
    <p:sldId id="598" r:id="rId346"/>
    <p:sldId id="599" r:id="rId347"/>
    <p:sldId id="600" r:id="rId348"/>
    <p:sldId id="601" r:id="rId349"/>
    <p:sldId id="602" r:id="rId350"/>
    <p:sldId id="603" r:id="rId351"/>
    <p:sldId id="604" r:id="rId352"/>
    <p:sldId id="605" r:id="rId353"/>
    <p:sldId id="606" r:id="rId354"/>
    <p:sldId id="607" r:id="rId355"/>
    <p:sldId id="608" r:id="rId356"/>
    <p:sldId id="609" r:id="rId357"/>
    <p:sldId id="610" r:id="rId358"/>
    <p:sldId id="611" r:id="rId359"/>
    <p:sldId id="612" r:id="rId360"/>
    <p:sldId id="613" r:id="rId361"/>
    <p:sldId id="614" r:id="rId362"/>
    <p:sldId id="615" r:id="rId363"/>
    <p:sldId id="616" r:id="rId364"/>
    <p:sldId id="617" r:id="rId365"/>
    <p:sldId id="618" r:id="rId366"/>
    <p:sldId id="619" r:id="rId367"/>
    <p:sldId id="620" r:id="rId368"/>
    <p:sldId id="621" r:id="rId369"/>
    <p:sldId id="622" r:id="rId370"/>
    <p:sldId id="623" r:id="rId371"/>
    <p:sldId id="624" r:id="rId372"/>
    <p:sldId id="625" r:id="rId373"/>
    <p:sldId id="626" r:id="rId374"/>
    <p:sldId id="627" r:id="rId375"/>
    <p:sldId id="628" r:id="rId376"/>
    <p:sldId id="629" r:id="rId377"/>
    <p:sldId id="630" r:id="rId378"/>
    <p:sldId id="631" r:id="rId379"/>
    <p:sldId id="632" r:id="rId380"/>
    <p:sldId id="633" r:id="rId381"/>
    <p:sldId id="634" r:id="rId382"/>
    <p:sldId id="635" r:id="rId383"/>
    <p:sldId id="636" r:id="rId384"/>
    <p:sldId id="637" r:id="rId385"/>
    <p:sldId id="638" r:id="rId386"/>
    <p:sldId id="639" r:id="rId387"/>
    <p:sldId id="640" r:id="rId388"/>
    <p:sldId id="641" r:id="rId389"/>
    <p:sldId id="642" r:id="rId390"/>
    <p:sldId id="643" r:id="rId391"/>
    <p:sldId id="644" r:id="rId392"/>
    <p:sldId id="645" r:id="rId393"/>
    <p:sldId id="708" r:id="rId394"/>
    <p:sldId id="671" r:id="rId395"/>
    <p:sldId id="672" r:id="rId396"/>
    <p:sldId id="673" r:id="rId397"/>
    <p:sldId id="674" r:id="rId398"/>
    <p:sldId id="675" r:id="rId399"/>
    <p:sldId id="676" r:id="rId400"/>
    <p:sldId id="677" r:id="rId401"/>
    <p:sldId id="678" r:id="rId402"/>
    <p:sldId id="679" r:id="rId403"/>
    <p:sldId id="680" r:id="rId404"/>
    <p:sldId id="681" r:id="rId405"/>
    <p:sldId id="682" r:id="rId406"/>
    <p:sldId id="683" r:id="rId407"/>
    <p:sldId id="684" r:id="rId408"/>
    <p:sldId id="685" r:id="rId409"/>
    <p:sldId id="686" r:id="rId410"/>
    <p:sldId id="687" r:id="rId411"/>
    <p:sldId id="688" r:id="rId412"/>
    <p:sldId id="689" r:id="rId413"/>
    <p:sldId id="690" r:id="rId414"/>
    <p:sldId id="691" r:id="rId415"/>
    <p:sldId id="692" r:id="rId416"/>
    <p:sldId id="693" r:id="rId417"/>
    <p:sldId id="694" r:id="rId418"/>
    <p:sldId id="695" r:id="rId419"/>
    <p:sldId id="696" r:id="rId420"/>
    <p:sldId id="697" r:id="rId421"/>
    <p:sldId id="698" r:id="rId422"/>
    <p:sldId id="699" r:id="rId423"/>
    <p:sldId id="700" r:id="rId424"/>
    <p:sldId id="701" r:id="rId425"/>
    <p:sldId id="702" r:id="rId426"/>
    <p:sldId id="703" r:id="rId427"/>
    <p:sldId id="704" r:id="rId428"/>
    <p:sldId id="705" r:id="rId429"/>
    <p:sldId id="706" r:id="rId430"/>
    <p:sldId id="707" r:id="rId431"/>
  </p:sldIdLst>
  <p:sldSz cx="10160000" cy="7620000"/>
  <p:notesSz cx="6858000" cy="9144000"/>
  <p:defaultTextStyle>
    <a:lvl1pPr marL="0" marR="0" indent="0" algn="ctr" defTabSz="457200">
      <a:lnSpc>
        <a:spcPts val="3800"/>
      </a:lnSpc>
      <a:spcBef>
        <a:spcPts val="0"/>
      </a:spcBef>
      <a:spcAft>
        <a:spcPts val="0"/>
      </a:spcAft>
      <a:buNone/>
      <a:tabLst>
        <a:tab pos="838200" algn="l"/>
      </a:tabLst>
      <a:defRPr sz="3200" b="0" i="0" u="none" strike="noStrike" kern="1" cap="none" spc="0" baseline="0">
        <a:solidFill>
          <a:srgbClr val="000000"/>
        </a:solidFill>
        <a:effectLst/>
        <a:latin typeface="Gill Sans" pitchFamily="0" charset="0"/>
        <a:ea typeface="Gill Sans" pitchFamily="0" charset="0"/>
        <a:cs typeface="Gill Sans" pitchFamily="0" charset="0"/>
      </a:defRPr>
    </a:lvl1pPr>
    <a:lvl2pPr marL="0" marR="0" indent="342900" algn="ctr" defTabSz="457200">
      <a:lnSpc>
        <a:spcPts val="3800"/>
      </a:lnSpc>
      <a:spcBef>
        <a:spcPts val="0"/>
      </a:spcBef>
      <a:spcAft>
        <a:spcPts val="0"/>
      </a:spcAft>
      <a:buNone/>
      <a:tabLst>
        <a:tab pos="838200" algn="l"/>
      </a:tabLst>
      <a:defRPr sz="3200" b="0" i="0" u="none" strike="noStrike" kern="1" cap="none" spc="0" baseline="0">
        <a:solidFill>
          <a:srgbClr val="000000"/>
        </a:solidFill>
        <a:effectLst/>
        <a:latin typeface="Gill Sans" pitchFamily="0" charset="0"/>
        <a:ea typeface="Gill Sans" pitchFamily="0" charset="0"/>
        <a:cs typeface="Gill Sans" pitchFamily="0" charset="0"/>
      </a:defRPr>
    </a:lvl2pPr>
    <a:lvl3pPr marL="0" marR="0" indent="685800" algn="ctr" defTabSz="457200">
      <a:lnSpc>
        <a:spcPts val="3800"/>
      </a:lnSpc>
      <a:spcBef>
        <a:spcPts val="0"/>
      </a:spcBef>
      <a:spcAft>
        <a:spcPts val="0"/>
      </a:spcAft>
      <a:buNone/>
      <a:tabLst>
        <a:tab pos="838200" algn="l"/>
      </a:tabLst>
      <a:defRPr sz="3200" b="0" i="0" u="none" strike="noStrike" kern="1" cap="none" spc="0" baseline="0">
        <a:solidFill>
          <a:srgbClr val="000000"/>
        </a:solidFill>
        <a:effectLst/>
        <a:latin typeface="Gill Sans" pitchFamily="0" charset="0"/>
        <a:ea typeface="Gill Sans" pitchFamily="0" charset="0"/>
        <a:cs typeface="Gill Sans" pitchFamily="0" charset="0"/>
      </a:defRPr>
    </a:lvl3pPr>
    <a:lvl4pPr marL="0" marR="0" indent="1028700" algn="ctr" defTabSz="457200">
      <a:lnSpc>
        <a:spcPts val="3800"/>
      </a:lnSpc>
      <a:spcBef>
        <a:spcPts val="0"/>
      </a:spcBef>
      <a:spcAft>
        <a:spcPts val="0"/>
      </a:spcAft>
      <a:buNone/>
      <a:tabLst>
        <a:tab pos="838200" algn="l"/>
      </a:tabLst>
      <a:defRPr sz="3200" b="0" i="0" u="none" strike="noStrike" kern="1" cap="none" spc="0" baseline="0">
        <a:solidFill>
          <a:srgbClr val="000000"/>
        </a:solidFill>
        <a:effectLst/>
        <a:latin typeface="Gill Sans" pitchFamily="0" charset="0"/>
        <a:ea typeface="Gill Sans" pitchFamily="0" charset="0"/>
        <a:cs typeface="Gill Sans" pitchFamily="0" charset="0"/>
      </a:defRPr>
    </a:lvl4pPr>
    <a:lvl5pPr marL="0" marR="0" indent="1371600" algn="ctr" defTabSz="457200">
      <a:lnSpc>
        <a:spcPts val="3800"/>
      </a:lnSpc>
      <a:spcBef>
        <a:spcPts val="0"/>
      </a:spcBef>
      <a:spcAft>
        <a:spcPts val="0"/>
      </a:spcAft>
      <a:buNone/>
      <a:tabLst>
        <a:tab pos="838200" algn="l"/>
      </a:tabLst>
      <a:defRPr sz="3200" b="0" i="0" u="none" strike="noStrike" kern="1" cap="none" spc="0" baseline="0">
        <a:solidFill>
          <a:srgbClr val="000000"/>
        </a:solidFill>
        <a:effectLst/>
        <a:latin typeface="Gill Sans" pitchFamily="0" charset="0"/>
        <a:ea typeface="Gill Sans" pitchFamily="0" charset="0"/>
        <a:cs typeface="Gill Sans" pitchFamily="0" charset="0"/>
      </a:defRPr>
    </a:lvl5pPr>
    <a:lvl6pPr marL="0" marR="0" indent="1714500" algn="ctr" defTabSz="457200">
      <a:lnSpc>
        <a:spcPts val="3800"/>
      </a:lnSpc>
      <a:spcBef>
        <a:spcPts val="0"/>
      </a:spcBef>
      <a:spcAft>
        <a:spcPts val="0"/>
      </a:spcAft>
      <a:buNone/>
      <a:tabLst>
        <a:tab pos="838200" algn="l"/>
      </a:tabLst>
      <a:defRPr sz="3200" b="0" i="0" u="none" strike="noStrike" kern="1" cap="none" spc="0" baseline="0">
        <a:solidFill>
          <a:srgbClr val="000000"/>
        </a:solidFill>
        <a:effectLst/>
        <a:latin typeface="Gill Sans" pitchFamily="0" charset="0"/>
        <a:ea typeface="Gill Sans" pitchFamily="0" charset="0"/>
        <a:cs typeface="Gill Sans" pitchFamily="0" charset="0"/>
      </a:defRPr>
    </a:lvl6pPr>
    <a:lvl7pPr marL="0" marR="0" indent="2057400" algn="ctr" defTabSz="457200">
      <a:lnSpc>
        <a:spcPts val="3800"/>
      </a:lnSpc>
      <a:spcBef>
        <a:spcPts val="0"/>
      </a:spcBef>
      <a:spcAft>
        <a:spcPts val="0"/>
      </a:spcAft>
      <a:buNone/>
      <a:tabLst>
        <a:tab pos="838200" algn="l"/>
      </a:tabLst>
      <a:defRPr sz="3200" b="0" i="0" u="none" strike="noStrike" kern="1" cap="none" spc="0" baseline="0">
        <a:solidFill>
          <a:srgbClr val="000000"/>
        </a:solidFill>
        <a:effectLst/>
        <a:latin typeface="Gill Sans" pitchFamily="0" charset="0"/>
        <a:ea typeface="Gill Sans" pitchFamily="0" charset="0"/>
        <a:cs typeface="Gill Sans" pitchFamily="0" charset="0"/>
      </a:defRPr>
    </a:lvl7pPr>
    <a:lvl8pPr marL="0" marR="0" indent="2400300" algn="ctr" defTabSz="457200">
      <a:lnSpc>
        <a:spcPts val="3800"/>
      </a:lnSpc>
      <a:spcBef>
        <a:spcPts val="0"/>
      </a:spcBef>
      <a:spcAft>
        <a:spcPts val="0"/>
      </a:spcAft>
      <a:buNone/>
      <a:tabLst>
        <a:tab pos="838200" algn="l"/>
      </a:tabLst>
      <a:defRPr sz="3200" b="0" i="0" u="none" strike="noStrike" kern="1" cap="none" spc="0" baseline="0">
        <a:solidFill>
          <a:srgbClr val="000000"/>
        </a:solidFill>
        <a:effectLst/>
        <a:latin typeface="Gill Sans" pitchFamily="0" charset="0"/>
        <a:ea typeface="Gill Sans" pitchFamily="0" charset="0"/>
        <a:cs typeface="Gill Sans" pitchFamily="0" charset="0"/>
      </a:defRPr>
    </a:lvl8pPr>
    <a:lvl9pPr marL="0" marR="0" indent="2743200" algn="ctr" defTabSz="457200">
      <a:lnSpc>
        <a:spcPts val="3800"/>
      </a:lnSpc>
      <a:spcBef>
        <a:spcPts val="0"/>
      </a:spcBef>
      <a:spcAft>
        <a:spcPts val="0"/>
      </a:spcAft>
      <a:buNone/>
      <a:tabLst>
        <a:tab pos="838200" algn="l"/>
      </a:tabLst>
      <a:defRPr sz="3200" b="0" i="0" u="none" strike="noStrike" kern="1" cap="none" spc="0" baseline="0">
        <a:solidFill>
          <a:srgbClr val="000000"/>
        </a:solidFill>
        <a:effectLst/>
        <a:latin typeface="Gill Sans" pitchFamily="0" charset="0"/>
        <a:ea typeface="Gill Sans" pitchFamily="0" charset="0"/>
        <a:cs typeface="Gill Sans" pitchFamily="0" charset="0"/>
      </a:defRPr>
    </a:lvl9pPr>
  </p:defaultTextStyle>
</p:presentation>
</file>

<file path=ppt/presProps.xml><?xml version="1.0" encoding="utf-8"?>
<p:presentationPr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p:showPr showNarration="1">
    <p:penClr>
      <a:srgbClr val="0000FF"/>
    </p:penClr>
  </p:showPr>
  <p:extLst>
    <p:ext uri="smNativeData">
      <pr:smAppRevision xmlns:pr="smNativeData" xmlns="smNativeData" dt="1658238390" val="1036" rev64="64" revOS="3"/>
      <pr:smFileRevision xmlns:pr="smNativeData" xmlns="smNativeData" dt="1658238390" val="101"/>
      <pr:guideOptions xmlns:pr="smNativeData" xmlns="smNativeData" dt="1658238390" snapToGrid="1" snapToBorders="1" snapToGuides="1"/>
      <pr:pdfExportOpt xmlns:pr="smNativeData" xmlns="smNativeData" dt="1658238390" pagesRangeIndex="1" pagesSelectionIndex="0" qualityIndex="0" embedFonts="2" useJpegs="0" useSubsetFonts="1" useAlpha="1" relativeLinks="0" taggedPdf="0" pane="0" zoom="0" zoomContents="100" layout="0" includeDoc="0" viewFlags="0" openViewer="1" jpegQuality="90" flags="252" layoutIndex="0" exportSlideNames="1" name="/home/boussau/Work/boussau.github.io/COME_courses/Cambridge_2022/5_common_nt_substitution_models/common_nt_models.pdf" map="1"/>
    </p:ext>
  </p:extLst>
</p:presentationPr>
</file>

<file path=ppt/tableStyles.xml><?xml version="1.0" encoding="utf-8"?>
<a:tblStyleLst xmlns:a="http://schemas.openxmlformats.org/drawingml/2006/main" def="{5C22544A-7EE6-4342-B048-85BDC9FD1C3A}"/>
</file>

<file path=ppt/viewProps.xml><?xml version="1.0" encoding="utf-8"?>
<p:viewPr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p:slideViewPr>
    <p:cSldViewPr snapToObjects="1" showGuides="1">
      <p:cViewPr varScale="1">
        <p:scale>
          <a:sx n="163" d="100"/>
          <a:sy n="163" d="100"/>
        </p:scale>
        <p:origin x="1442" y="238"/>
      </p:cViewPr>
      <p:guideLst x="0" y="0">
        <p:guide orient="horz" pos="2400"/>
        <p:guide pos="3200"/>
      </p:guideLst>
    </p:cSldViewPr>
  </p:slideViewPr>
  <p:outlineViewPr>
    <p:cViewPr>
      <p:scale>
        <a:sx n="33" d="100"/>
        <a:sy n="33" d="100"/>
      </p:scale>
      <p:origin x="0" y="0"/>
    </p:cViewPr>
  </p:outlineViewPr>
  <p:sorterViewPr>
    <p:cViewPr>
      <p:scale>
        <a:sx n="15" d="100"/>
        <a:sy n="15" d="100"/>
      </p:scale>
      <p:origin x="0" y="0"/>
    </p:cViewPr>
  </p:sorterViewPr>
  <p:notesViewPr>
    <p:cSldViewPr snapToObjects="1" showGuides="1">
      <p:cViewPr>
        <p:scale>
          <a:sx n="163" d="100"/>
          <a:sy n="163" d="100"/>
        </p:scale>
        <p:origin x="1442" y="238"/>
      </p:cViewPr>
    </p:cSldViewPr>
  </p:notesViewPr>
  <p:gridSpacing cx="73477120" cy="73477120"/>
</p:viewPr>
</file>

<file path=ppt/_rels/presentation.xml.rels><?xml version="1.0" encoding="UTF-8" standalone="yes" ?>
<Relationships xmlns="http://schemas.openxmlformats.org/package/2006/relationships"><Relationship Id="rId1" Type="http://schemas.openxmlformats.org/officeDocument/2006/relationships/theme" Target="theme/theme1.xml"/><Relationship Id="rId2" Type="http://schemas.openxmlformats.org/officeDocument/2006/relationships/tableStyles" Target="tableStyles.xml"/><Relationship Id="rId3" Type="http://schemas.openxmlformats.org/officeDocument/2006/relationships/presProps" Target="presProps.xml"/><Relationship Id="rId4" Type="http://schemas.openxmlformats.org/officeDocument/2006/relationships/viewProps" Target="viewProps.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 Id="rId20" Type="http://schemas.openxmlformats.org/officeDocument/2006/relationships/slide" Target="slides/slide14.xml"/><Relationship Id="rId21" Type="http://schemas.openxmlformats.org/officeDocument/2006/relationships/slide" Target="slides/slide15.xml"/><Relationship Id="rId22" Type="http://schemas.openxmlformats.org/officeDocument/2006/relationships/slide" Target="slides/slide16.xml"/><Relationship Id="rId23" Type="http://schemas.openxmlformats.org/officeDocument/2006/relationships/slide" Target="slides/slide17.xml"/><Relationship Id="rId24" Type="http://schemas.openxmlformats.org/officeDocument/2006/relationships/slide" Target="slides/slide18.xml"/><Relationship Id="rId25" Type="http://schemas.openxmlformats.org/officeDocument/2006/relationships/slide" Target="slides/slide19.xml"/><Relationship Id="rId26" Type="http://schemas.openxmlformats.org/officeDocument/2006/relationships/slide" Target="slides/slide20.xml"/><Relationship Id="rId27" Type="http://schemas.openxmlformats.org/officeDocument/2006/relationships/slide" Target="slides/slide21.xml"/><Relationship Id="rId28" Type="http://schemas.openxmlformats.org/officeDocument/2006/relationships/slide" Target="slides/slide22.xml"/><Relationship Id="rId29" Type="http://schemas.openxmlformats.org/officeDocument/2006/relationships/slide" Target="slides/slide23.xml"/><Relationship Id="rId30" Type="http://schemas.openxmlformats.org/officeDocument/2006/relationships/slide" Target="slides/slide24.xml"/><Relationship Id="rId31" Type="http://schemas.openxmlformats.org/officeDocument/2006/relationships/slide" Target="slides/slide25.xml"/><Relationship Id="rId32" Type="http://schemas.openxmlformats.org/officeDocument/2006/relationships/slide" Target="slides/slide26.xml"/><Relationship Id="rId33" Type="http://schemas.openxmlformats.org/officeDocument/2006/relationships/slide" Target="slides/slide27.xml"/><Relationship Id="rId34" Type="http://schemas.openxmlformats.org/officeDocument/2006/relationships/slide" Target="slides/slide28.xml"/><Relationship Id="rId35" Type="http://schemas.openxmlformats.org/officeDocument/2006/relationships/slide" Target="slides/slide29.xml"/><Relationship Id="rId36" Type="http://schemas.openxmlformats.org/officeDocument/2006/relationships/slide" Target="slides/slide30.xml"/><Relationship Id="rId37" Type="http://schemas.openxmlformats.org/officeDocument/2006/relationships/slide" Target="slides/slide31.xml"/><Relationship Id="rId38" Type="http://schemas.openxmlformats.org/officeDocument/2006/relationships/slide" Target="slides/slide32.xml"/><Relationship Id="rId39" Type="http://schemas.openxmlformats.org/officeDocument/2006/relationships/slide" Target="slides/slide33.xml"/><Relationship Id="rId40" Type="http://schemas.openxmlformats.org/officeDocument/2006/relationships/slide" Target="slides/slide34.xml"/><Relationship Id="rId41" Type="http://schemas.openxmlformats.org/officeDocument/2006/relationships/slide" Target="slides/slide35.xml"/><Relationship Id="rId42" Type="http://schemas.openxmlformats.org/officeDocument/2006/relationships/slide" Target="slides/slide36.xml"/><Relationship Id="rId43" Type="http://schemas.openxmlformats.org/officeDocument/2006/relationships/slide" Target="slides/slide37.xml"/><Relationship Id="rId44" Type="http://schemas.openxmlformats.org/officeDocument/2006/relationships/slide" Target="slides/slide38.xml"/><Relationship Id="rId45" Type="http://schemas.openxmlformats.org/officeDocument/2006/relationships/slide" Target="slides/slide39.xml"/><Relationship Id="rId46" Type="http://schemas.openxmlformats.org/officeDocument/2006/relationships/slide" Target="slides/slide40.xml"/><Relationship Id="rId47" Type="http://schemas.openxmlformats.org/officeDocument/2006/relationships/slide" Target="slides/slide41.xml"/><Relationship Id="rId48" Type="http://schemas.openxmlformats.org/officeDocument/2006/relationships/slide" Target="slides/slide42.xml"/><Relationship Id="rId49" Type="http://schemas.openxmlformats.org/officeDocument/2006/relationships/slide" Target="slides/slide43.xml"/><Relationship Id="rId50" Type="http://schemas.openxmlformats.org/officeDocument/2006/relationships/slide" Target="slides/slide44.xml"/><Relationship Id="rId51" Type="http://schemas.openxmlformats.org/officeDocument/2006/relationships/slide" Target="slides/slide45.xml"/><Relationship Id="rId52" Type="http://schemas.openxmlformats.org/officeDocument/2006/relationships/slide" Target="slides/slide46.xml"/><Relationship Id="rId53" Type="http://schemas.openxmlformats.org/officeDocument/2006/relationships/slide" Target="slides/slide47.xml"/><Relationship Id="rId54" Type="http://schemas.openxmlformats.org/officeDocument/2006/relationships/slide" Target="slides/slide48.xml"/><Relationship Id="rId55" Type="http://schemas.openxmlformats.org/officeDocument/2006/relationships/slide" Target="slides/slide49.xml"/><Relationship Id="rId56" Type="http://schemas.openxmlformats.org/officeDocument/2006/relationships/slide" Target="slides/slide50.xml"/><Relationship Id="rId57" Type="http://schemas.openxmlformats.org/officeDocument/2006/relationships/slide" Target="slides/slide51.xml"/><Relationship Id="rId58" Type="http://schemas.openxmlformats.org/officeDocument/2006/relationships/slide" Target="slides/slide52.xml"/><Relationship Id="rId59" Type="http://schemas.openxmlformats.org/officeDocument/2006/relationships/slide" Target="slides/slide53.xml"/><Relationship Id="rId60" Type="http://schemas.openxmlformats.org/officeDocument/2006/relationships/slide" Target="slides/slide54.xml"/><Relationship Id="rId61" Type="http://schemas.openxmlformats.org/officeDocument/2006/relationships/slide" Target="slides/slide55.xml"/><Relationship Id="rId62" Type="http://schemas.openxmlformats.org/officeDocument/2006/relationships/slide" Target="slides/slide56.xml"/><Relationship Id="rId63" Type="http://schemas.openxmlformats.org/officeDocument/2006/relationships/slide" Target="slides/slide57.xml"/><Relationship Id="rId64" Type="http://schemas.openxmlformats.org/officeDocument/2006/relationships/slide" Target="slides/slide58.xml"/><Relationship Id="rId65" Type="http://schemas.openxmlformats.org/officeDocument/2006/relationships/slide" Target="slides/slide59.xml"/><Relationship Id="rId66" Type="http://schemas.openxmlformats.org/officeDocument/2006/relationships/slide" Target="slides/slide60.xml"/><Relationship Id="rId67" Type="http://schemas.openxmlformats.org/officeDocument/2006/relationships/slide" Target="slides/slide61.xml"/><Relationship Id="rId68" Type="http://schemas.openxmlformats.org/officeDocument/2006/relationships/slide" Target="slides/slide62.xml"/><Relationship Id="rId69" Type="http://schemas.openxmlformats.org/officeDocument/2006/relationships/slide" Target="slides/slide63.xml"/><Relationship Id="rId70" Type="http://schemas.openxmlformats.org/officeDocument/2006/relationships/slide" Target="slides/slide64.xml"/><Relationship Id="rId71" Type="http://schemas.openxmlformats.org/officeDocument/2006/relationships/slide" Target="slides/slide65.xml"/><Relationship Id="rId72" Type="http://schemas.openxmlformats.org/officeDocument/2006/relationships/slide" Target="slides/slide66.xml"/><Relationship Id="rId73" Type="http://schemas.openxmlformats.org/officeDocument/2006/relationships/slide" Target="slides/slide67.xml"/><Relationship Id="rId74" Type="http://schemas.openxmlformats.org/officeDocument/2006/relationships/slide" Target="slides/slide68.xml"/><Relationship Id="rId75" Type="http://schemas.openxmlformats.org/officeDocument/2006/relationships/slide" Target="slides/slide69.xml"/><Relationship Id="rId76" Type="http://schemas.openxmlformats.org/officeDocument/2006/relationships/slide" Target="slides/slide70.xml"/><Relationship Id="rId77" Type="http://schemas.openxmlformats.org/officeDocument/2006/relationships/slide" Target="slides/slide71.xml"/><Relationship Id="rId78" Type="http://schemas.openxmlformats.org/officeDocument/2006/relationships/slide" Target="slides/slide72.xml"/><Relationship Id="rId79" Type="http://schemas.openxmlformats.org/officeDocument/2006/relationships/slide" Target="slides/slide73.xml"/><Relationship Id="rId80" Type="http://schemas.openxmlformats.org/officeDocument/2006/relationships/slide" Target="slides/slide74.xml"/><Relationship Id="rId81" Type="http://schemas.openxmlformats.org/officeDocument/2006/relationships/slide" Target="slides/slide75.xml"/><Relationship Id="rId82" Type="http://schemas.openxmlformats.org/officeDocument/2006/relationships/slide" Target="slides/slide76.xml"/><Relationship Id="rId83" Type="http://schemas.openxmlformats.org/officeDocument/2006/relationships/slide" Target="slides/slide77.xml"/><Relationship Id="rId84" Type="http://schemas.openxmlformats.org/officeDocument/2006/relationships/slide" Target="slides/slide78.xml"/><Relationship Id="rId85" Type="http://schemas.openxmlformats.org/officeDocument/2006/relationships/slide" Target="slides/slide79.xml"/><Relationship Id="rId86" Type="http://schemas.openxmlformats.org/officeDocument/2006/relationships/slide" Target="slides/slide80.xml"/><Relationship Id="rId87" Type="http://schemas.openxmlformats.org/officeDocument/2006/relationships/slide" Target="slides/slide81.xml"/><Relationship Id="rId88" Type="http://schemas.openxmlformats.org/officeDocument/2006/relationships/slide" Target="slides/slide82.xml"/><Relationship Id="rId89" Type="http://schemas.openxmlformats.org/officeDocument/2006/relationships/slide" Target="slides/slide83.xml"/><Relationship Id="rId90" Type="http://schemas.openxmlformats.org/officeDocument/2006/relationships/slide" Target="slides/slide84.xml"/><Relationship Id="rId91" Type="http://schemas.openxmlformats.org/officeDocument/2006/relationships/slide" Target="slides/slide85.xml"/><Relationship Id="rId92" Type="http://schemas.openxmlformats.org/officeDocument/2006/relationships/slide" Target="slides/slide86.xml"/><Relationship Id="rId93" Type="http://schemas.openxmlformats.org/officeDocument/2006/relationships/slide" Target="slides/slide87.xml"/><Relationship Id="rId94" Type="http://schemas.openxmlformats.org/officeDocument/2006/relationships/slide" Target="slides/slide88.xml"/><Relationship Id="rId95" Type="http://schemas.openxmlformats.org/officeDocument/2006/relationships/slide" Target="slides/slide89.xml"/><Relationship Id="rId96" Type="http://schemas.openxmlformats.org/officeDocument/2006/relationships/slide" Target="slides/slide90.xml"/><Relationship Id="rId97" Type="http://schemas.openxmlformats.org/officeDocument/2006/relationships/slide" Target="slides/slide91.xml"/><Relationship Id="rId98" Type="http://schemas.openxmlformats.org/officeDocument/2006/relationships/slide" Target="slides/slide92.xml"/><Relationship Id="rId99" Type="http://schemas.openxmlformats.org/officeDocument/2006/relationships/slide" Target="slides/slide93.xml"/><Relationship Id="rId100" Type="http://schemas.openxmlformats.org/officeDocument/2006/relationships/slide" Target="slides/slide94.xml"/><Relationship Id="rId101" Type="http://schemas.openxmlformats.org/officeDocument/2006/relationships/slide" Target="slides/slide95.xml"/><Relationship Id="rId102" Type="http://schemas.openxmlformats.org/officeDocument/2006/relationships/slide" Target="slides/slide96.xml"/><Relationship Id="rId103" Type="http://schemas.openxmlformats.org/officeDocument/2006/relationships/slide" Target="slides/slide97.xml"/><Relationship Id="rId104" Type="http://schemas.openxmlformats.org/officeDocument/2006/relationships/slide" Target="slides/slide98.xml"/><Relationship Id="rId105" Type="http://schemas.openxmlformats.org/officeDocument/2006/relationships/slide" Target="slides/slide99.xml"/><Relationship Id="rId106" Type="http://schemas.openxmlformats.org/officeDocument/2006/relationships/slide" Target="slides/slide100.xml"/><Relationship Id="rId107" Type="http://schemas.openxmlformats.org/officeDocument/2006/relationships/slide" Target="slides/slide101.xml"/><Relationship Id="rId108" Type="http://schemas.openxmlformats.org/officeDocument/2006/relationships/slide" Target="slides/slide102.xml"/><Relationship Id="rId109" Type="http://schemas.openxmlformats.org/officeDocument/2006/relationships/slide" Target="slides/slide103.xml"/><Relationship Id="rId110" Type="http://schemas.openxmlformats.org/officeDocument/2006/relationships/slide" Target="slides/slide104.xml"/><Relationship Id="rId111" Type="http://schemas.openxmlformats.org/officeDocument/2006/relationships/slide" Target="slides/slide105.xml"/><Relationship Id="rId112" Type="http://schemas.openxmlformats.org/officeDocument/2006/relationships/slide" Target="slides/slide106.xml"/><Relationship Id="rId113" Type="http://schemas.openxmlformats.org/officeDocument/2006/relationships/slide" Target="slides/slide107.xml"/><Relationship Id="rId114" Type="http://schemas.openxmlformats.org/officeDocument/2006/relationships/slide" Target="slides/slide108.xml"/><Relationship Id="rId115" Type="http://schemas.openxmlformats.org/officeDocument/2006/relationships/slide" Target="slides/slide109.xml"/><Relationship Id="rId116" Type="http://schemas.openxmlformats.org/officeDocument/2006/relationships/slide" Target="slides/slide110.xml"/><Relationship Id="rId117" Type="http://schemas.openxmlformats.org/officeDocument/2006/relationships/slide" Target="slides/slide111.xml"/><Relationship Id="rId118" Type="http://schemas.openxmlformats.org/officeDocument/2006/relationships/slide" Target="slides/slide112.xml"/><Relationship Id="rId119" Type="http://schemas.openxmlformats.org/officeDocument/2006/relationships/slide" Target="slides/slide113.xml"/><Relationship Id="rId120" Type="http://schemas.openxmlformats.org/officeDocument/2006/relationships/slide" Target="slides/slide114.xml"/><Relationship Id="rId121" Type="http://schemas.openxmlformats.org/officeDocument/2006/relationships/slide" Target="slides/slide115.xml"/><Relationship Id="rId122" Type="http://schemas.openxmlformats.org/officeDocument/2006/relationships/slide" Target="slides/slide116.xml"/><Relationship Id="rId123" Type="http://schemas.openxmlformats.org/officeDocument/2006/relationships/slide" Target="slides/slide117.xml"/><Relationship Id="rId124" Type="http://schemas.openxmlformats.org/officeDocument/2006/relationships/slide" Target="slides/slide118.xml"/><Relationship Id="rId125" Type="http://schemas.openxmlformats.org/officeDocument/2006/relationships/slide" Target="slides/slide119.xml"/><Relationship Id="rId126" Type="http://schemas.openxmlformats.org/officeDocument/2006/relationships/slide" Target="slides/slide120.xml"/><Relationship Id="rId127" Type="http://schemas.openxmlformats.org/officeDocument/2006/relationships/slide" Target="slides/slide121.xml"/><Relationship Id="rId128" Type="http://schemas.openxmlformats.org/officeDocument/2006/relationships/slide" Target="slides/slide122.xml"/><Relationship Id="rId129" Type="http://schemas.openxmlformats.org/officeDocument/2006/relationships/slide" Target="slides/slide123.xml"/><Relationship Id="rId130" Type="http://schemas.openxmlformats.org/officeDocument/2006/relationships/slide" Target="slides/slide124.xml"/><Relationship Id="rId131" Type="http://schemas.openxmlformats.org/officeDocument/2006/relationships/slide" Target="slides/slide125.xml"/><Relationship Id="rId132" Type="http://schemas.openxmlformats.org/officeDocument/2006/relationships/slide" Target="slides/slide126.xml"/><Relationship Id="rId133" Type="http://schemas.openxmlformats.org/officeDocument/2006/relationships/slide" Target="slides/slide127.xml"/><Relationship Id="rId134" Type="http://schemas.openxmlformats.org/officeDocument/2006/relationships/slide" Target="slides/slide128.xml"/><Relationship Id="rId135" Type="http://schemas.openxmlformats.org/officeDocument/2006/relationships/slide" Target="slides/slide129.xml"/><Relationship Id="rId136" Type="http://schemas.openxmlformats.org/officeDocument/2006/relationships/slide" Target="slides/slide130.xml"/><Relationship Id="rId137" Type="http://schemas.openxmlformats.org/officeDocument/2006/relationships/slide" Target="slides/slide131.xml"/><Relationship Id="rId138" Type="http://schemas.openxmlformats.org/officeDocument/2006/relationships/slide" Target="slides/slide132.xml"/><Relationship Id="rId139" Type="http://schemas.openxmlformats.org/officeDocument/2006/relationships/slide" Target="slides/slide133.xml"/><Relationship Id="rId140" Type="http://schemas.openxmlformats.org/officeDocument/2006/relationships/slide" Target="slides/slide134.xml"/><Relationship Id="rId141" Type="http://schemas.openxmlformats.org/officeDocument/2006/relationships/slide" Target="slides/slide135.xml"/><Relationship Id="rId142" Type="http://schemas.openxmlformats.org/officeDocument/2006/relationships/slide" Target="slides/slide136.xml"/><Relationship Id="rId143" Type="http://schemas.openxmlformats.org/officeDocument/2006/relationships/slide" Target="slides/slide137.xml"/><Relationship Id="rId144" Type="http://schemas.openxmlformats.org/officeDocument/2006/relationships/slide" Target="slides/slide138.xml"/><Relationship Id="rId145" Type="http://schemas.openxmlformats.org/officeDocument/2006/relationships/slide" Target="slides/slide139.xml"/><Relationship Id="rId146" Type="http://schemas.openxmlformats.org/officeDocument/2006/relationships/slide" Target="slides/slide140.xml"/><Relationship Id="rId147" Type="http://schemas.openxmlformats.org/officeDocument/2006/relationships/slide" Target="slides/slide141.xml"/><Relationship Id="rId148" Type="http://schemas.openxmlformats.org/officeDocument/2006/relationships/slide" Target="slides/slide142.xml"/><Relationship Id="rId149" Type="http://schemas.openxmlformats.org/officeDocument/2006/relationships/slide" Target="slides/slide143.xml"/><Relationship Id="rId150" Type="http://schemas.openxmlformats.org/officeDocument/2006/relationships/slide" Target="slides/slide144.xml"/><Relationship Id="rId151" Type="http://schemas.openxmlformats.org/officeDocument/2006/relationships/slide" Target="slides/slide145.xml"/><Relationship Id="rId152" Type="http://schemas.openxmlformats.org/officeDocument/2006/relationships/slide" Target="slides/slide146.xml"/><Relationship Id="rId153" Type="http://schemas.openxmlformats.org/officeDocument/2006/relationships/slide" Target="slides/slide147.xml"/><Relationship Id="rId154" Type="http://schemas.openxmlformats.org/officeDocument/2006/relationships/slide" Target="slides/slide148.xml"/><Relationship Id="rId155" Type="http://schemas.openxmlformats.org/officeDocument/2006/relationships/slide" Target="slides/slide149.xml"/><Relationship Id="rId156" Type="http://schemas.openxmlformats.org/officeDocument/2006/relationships/slide" Target="slides/slide150.xml"/><Relationship Id="rId157" Type="http://schemas.openxmlformats.org/officeDocument/2006/relationships/slide" Target="slides/slide151.xml"/><Relationship Id="rId158" Type="http://schemas.openxmlformats.org/officeDocument/2006/relationships/slide" Target="slides/slide152.xml"/><Relationship Id="rId159" Type="http://schemas.openxmlformats.org/officeDocument/2006/relationships/slide" Target="slides/slide153.xml"/><Relationship Id="rId160" Type="http://schemas.openxmlformats.org/officeDocument/2006/relationships/slide" Target="slides/slide154.xml"/><Relationship Id="rId161" Type="http://schemas.openxmlformats.org/officeDocument/2006/relationships/slide" Target="slides/slide155.xml"/><Relationship Id="rId162" Type="http://schemas.openxmlformats.org/officeDocument/2006/relationships/slide" Target="slides/slide156.xml"/><Relationship Id="rId163" Type="http://schemas.openxmlformats.org/officeDocument/2006/relationships/slide" Target="slides/slide157.xml"/><Relationship Id="rId164" Type="http://schemas.openxmlformats.org/officeDocument/2006/relationships/slide" Target="slides/slide158.xml"/><Relationship Id="rId165" Type="http://schemas.openxmlformats.org/officeDocument/2006/relationships/slide" Target="slides/slide159.xml"/><Relationship Id="rId166" Type="http://schemas.openxmlformats.org/officeDocument/2006/relationships/slide" Target="slides/slide160.xml"/><Relationship Id="rId167" Type="http://schemas.openxmlformats.org/officeDocument/2006/relationships/slide" Target="slides/slide161.xml"/><Relationship Id="rId168" Type="http://schemas.openxmlformats.org/officeDocument/2006/relationships/slide" Target="slides/slide162.xml"/><Relationship Id="rId169" Type="http://schemas.openxmlformats.org/officeDocument/2006/relationships/slide" Target="slides/slide163.xml"/><Relationship Id="rId170" Type="http://schemas.openxmlformats.org/officeDocument/2006/relationships/slide" Target="slides/slide164.xml"/><Relationship Id="rId171" Type="http://schemas.openxmlformats.org/officeDocument/2006/relationships/slide" Target="slides/slide165.xml"/><Relationship Id="rId172" Type="http://schemas.openxmlformats.org/officeDocument/2006/relationships/slide" Target="slides/slide166.xml"/><Relationship Id="rId173" Type="http://schemas.openxmlformats.org/officeDocument/2006/relationships/slide" Target="slides/slide167.xml"/><Relationship Id="rId174" Type="http://schemas.openxmlformats.org/officeDocument/2006/relationships/slide" Target="slides/slide168.xml"/><Relationship Id="rId175" Type="http://schemas.openxmlformats.org/officeDocument/2006/relationships/slide" Target="slides/slide169.xml"/><Relationship Id="rId176" Type="http://schemas.openxmlformats.org/officeDocument/2006/relationships/slide" Target="slides/slide170.xml"/><Relationship Id="rId177" Type="http://schemas.openxmlformats.org/officeDocument/2006/relationships/slide" Target="slides/slide171.xml"/><Relationship Id="rId178" Type="http://schemas.openxmlformats.org/officeDocument/2006/relationships/slide" Target="slides/slide172.xml"/><Relationship Id="rId179" Type="http://schemas.openxmlformats.org/officeDocument/2006/relationships/slide" Target="slides/slide173.xml"/><Relationship Id="rId180" Type="http://schemas.openxmlformats.org/officeDocument/2006/relationships/slide" Target="slides/slide174.xml"/><Relationship Id="rId181" Type="http://schemas.openxmlformats.org/officeDocument/2006/relationships/slide" Target="slides/slide175.xml"/><Relationship Id="rId182" Type="http://schemas.openxmlformats.org/officeDocument/2006/relationships/slide" Target="slides/slide176.xml"/><Relationship Id="rId183" Type="http://schemas.openxmlformats.org/officeDocument/2006/relationships/slide" Target="slides/slide177.xml"/><Relationship Id="rId184" Type="http://schemas.openxmlformats.org/officeDocument/2006/relationships/slide" Target="slides/slide178.xml"/><Relationship Id="rId185" Type="http://schemas.openxmlformats.org/officeDocument/2006/relationships/slide" Target="slides/slide179.xml"/><Relationship Id="rId186" Type="http://schemas.openxmlformats.org/officeDocument/2006/relationships/slide" Target="slides/slide180.xml"/><Relationship Id="rId187" Type="http://schemas.openxmlformats.org/officeDocument/2006/relationships/slide" Target="slides/slide181.xml"/><Relationship Id="rId188" Type="http://schemas.openxmlformats.org/officeDocument/2006/relationships/slide" Target="slides/slide182.xml"/><Relationship Id="rId189" Type="http://schemas.openxmlformats.org/officeDocument/2006/relationships/slide" Target="slides/slide183.xml"/><Relationship Id="rId190" Type="http://schemas.openxmlformats.org/officeDocument/2006/relationships/slide" Target="slides/slide184.xml"/><Relationship Id="rId191" Type="http://schemas.openxmlformats.org/officeDocument/2006/relationships/slide" Target="slides/slide185.xml"/><Relationship Id="rId192" Type="http://schemas.openxmlformats.org/officeDocument/2006/relationships/slide" Target="slides/slide186.xml"/><Relationship Id="rId193" Type="http://schemas.openxmlformats.org/officeDocument/2006/relationships/slide" Target="slides/slide187.xml"/><Relationship Id="rId194" Type="http://schemas.openxmlformats.org/officeDocument/2006/relationships/slide" Target="slides/slide188.xml"/><Relationship Id="rId195" Type="http://schemas.openxmlformats.org/officeDocument/2006/relationships/slide" Target="slides/slide189.xml"/><Relationship Id="rId196" Type="http://schemas.openxmlformats.org/officeDocument/2006/relationships/slide" Target="slides/slide190.xml"/><Relationship Id="rId197" Type="http://schemas.openxmlformats.org/officeDocument/2006/relationships/slide" Target="slides/slide191.xml"/><Relationship Id="rId198" Type="http://schemas.openxmlformats.org/officeDocument/2006/relationships/slide" Target="slides/slide192.xml"/><Relationship Id="rId199" Type="http://schemas.openxmlformats.org/officeDocument/2006/relationships/slide" Target="slides/slide193.xml"/><Relationship Id="rId200" Type="http://schemas.openxmlformats.org/officeDocument/2006/relationships/slide" Target="slides/slide194.xml"/><Relationship Id="rId201" Type="http://schemas.openxmlformats.org/officeDocument/2006/relationships/slide" Target="slides/slide195.xml"/><Relationship Id="rId202" Type="http://schemas.openxmlformats.org/officeDocument/2006/relationships/slide" Target="slides/slide196.xml"/><Relationship Id="rId203" Type="http://schemas.openxmlformats.org/officeDocument/2006/relationships/slide" Target="slides/slide197.xml"/><Relationship Id="rId204" Type="http://schemas.openxmlformats.org/officeDocument/2006/relationships/slide" Target="slides/slide198.xml"/><Relationship Id="rId205" Type="http://schemas.openxmlformats.org/officeDocument/2006/relationships/slide" Target="slides/slide199.xml"/><Relationship Id="rId206" Type="http://schemas.openxmlformats.org/officeDocument/2006/relationships/slide" Target="slides/slide200.xml"/><Relationship Id="rId207" Type="http://schemas.openxmlformats.org/officeDocument/2006/relationships/slide" Target="slides/slide201.xml"/><Relationship Id="rId208" Type="http://schemas.openxmlformats.org/officeDocument/2006/relationships/slide" Target="slides/slide202.xml"/><Relationship Id="rId209" Type="http://schemas.openxmlformats.org/officeDocument/2006/relationships/slide" Target="slides/slide203.xml"/><Relationship Id="rId210" Type="http://schemas.openxmlformats.org/officeDocument/2006/relationships/slide" Target="slides/slide204.xml"/><Relationship Id="rId211" Type="http://schemas.openxmlformats.org/officeDocument/2006/relationships/slide" Target="slides/slide205.xml"/><Relationship Id="rId212" Type="http://schemas.openxmlformats.org/officeDocument/2006/relationships/slide" Target="slides/slide206.xml"/><Relationship Id="rId213" Type="http://schemas.openxmlformats.org/officeDocument/2006/relationships/slide" Target="slides/slide207.xml"/><Relationship Id="rId214" Type="http://schemas.openxmlformats.org/officeDocument/2006/relationships/slide" Target="slides/slide208.xml"/><Relationship Id="rId215" Type="http://schemas.openxmlformats.org/officeDocument/2006/relationships/slide" Target="slides/slide209.xml"/><Relationship Id="rId216" Type="http://schemas.openxmlformats.org/officeDocument/2006/relationships/slide" Target="slides/slide210.xml"/><Relationship Id="rId217" Type="http://schemas.openxmlformats.org/officeDocument/2006/relationships/slide" Target="slides/slide211.xml"/><Relationship Id="rId218" Type="http://schemas.openxmlformats.org/officeDocument/2006/relationships/slide" Target="slides/slide212.xml"/><Relationship Id="rId219" Type="http://schemas.openxmlformats.org/officeDocument/2006/relationships/slide" Target="slides/slide213.xml"/><Relationship Id="rId220" Type="http://schemas.openxmlformats.org/officeDocument/2006/relationships/slide" Target="slides/slide214.xml"/><Relationship Id="rId221" Type="http://schemas.openxmlformats.org/officeDocument/2006/relationships/slide" Target="slides/slide215.xml"/><Relationship Id="rId222" Type="http://schemas.openxmlformats.org/officeDocument/2006/relationships/slide" Target="slides/slide216.xml"/><Relationship Id="rId223" Type="http://schemas.openxmlformats.org/officeDocument/2006/relationships/slide" Target="slides/slide217.xml"/><Relationship Id="rId224" Type="http://schemas.openxmlformats.org/officeDocument/2006/relationships/slide" Target="slides/slide218.xml"/><Relationship Id="rId225" Type="http://schemas.openxmlformats.org/officeDocument/2006/relationships/slide" Target="slides/slide219.xml"/><Relationship Id="rId226" Type="http://schemas.openxmlformats.org/officeDocument/2006/relationships/slide" Target="slides/slide220.xml"/><Relationship Id="rId227" Type="http://schemas.openxmlformats.org/officeDocument/2006/relationships/slide" Target="slides/slide221.xml"/><Relationship Id="rId228" Type="http://schemas.openxmlformats.org/officeDocument/2006/relationships/slide" Target="slides/slide222.xml"/><Relationship Id="rId229" Type="http://schemas.openxmlformats.org/officeDocument/2006/relationships/slide" Target="slides/slide223.xml"/><Relationship Id="rId230" Type="http://schemas.openxmlformats.org/officeDocument/2006/relationships/slide" Target="slides/slide224.xml"/><Relationship Id="rId231" Type="http://schemas.openxmlformats.org/officeDocument/2006/relationships/slide" Target="slides/slide225.xml"/><Relationship Id="rId232" Type="http://schemas.openxmlformats.org/officeDocument/2006/relationships/slide" Target="slides/slide226.xml"/><Relationship Id="rId233" Type="http://schemas.openxmlformats.org/officeDocument/2006/relationships/slide" Target="slides/slide227.xml"/><Relationship Id="rId234" Type="http://schemas.openxmlformats.org/officeDocument/2006/relationships/slide" Target="slides/slide228.xml"/><Relationship Id="rId235" Type="http://schemas.openxmlformats.org/officeDocument/2006/relationships/slide" Target="slides/slide229.xml"/><Relationship Id="rId236" Type="http://schemas.openxmlformats.org/officeDocument/2006/relationships/slide" Target="slides/slide230.xml"/><Relationship Id="rId237" Type="http://schemas.openxmlformats.org/officeDocument/2006/relationships/slide" Target="slides/slide231.xml"/><Relationship Id="rId238" Type="http://schemas.openxmlformats.org/officeDocument/2006/relationships/slide" Target="slides/slide232.xml"/><Relationship Id="rId239" Type="http://schemas.openxmlformats.org/officeDocument/2006/relationships/slide" Target="slides/slide233.xml"/><Relationship Id="rId240" Type="http://schemas.openxmlformats.org/officeDocument/2006/relationships/slide" Target="slides/slide234.xml"/><Relationship Id="rId241" Type="http://schemas.openxmlformats.org/officeDocument/2006/relationships/slide" Target="slides/slide235.xml"/><Relationship Id="rId242" Type="http://schemas.openxmlformats.org/officeDocument/2006/relationships/slide" Target="slides/slide236.xml"/><Relationship Id="rId243" Type="http://schemas.openxmlformats.org/officeDocument/2006/relationships/slide" Target="slides/slide237.xml"/><Relationship Id="rId244" Type="http://schemas.openxmlformats.org/officeDocument/2006/relationships/slide" Target="slides/slide238.xml"/><Relationship Id="rId245" Type="http://schemas.openxmlformats.org/officeDocument/2006/relationships/slide" Target="slides/slide239.xml"/><Relationship Id="rId246" Type="http://schemas.openxmlformats.org/officeDocument/2006/relationships/slide" Target="slides/slide240.xml"/><Relationship Id="rId247" Type="http://schemas.openxmlformats.org/officeDocument/2006/relationships/slide" Target="slides/slide241.xml"/><Relationship Id="rId248" Type="http://schemas.openxmlformats.org/officeDocument/2006/relationships/slide" Target="slides/slide242.xml"/><Relationship Id="rId249" Type="http://schemas.openxmlformats.org/officeDocument/2006/relationships/slide" Target="slides/slide243.xml"/><Relationship Id="rId250" Type="http://schemas.openxmlformats.org/officeDocument/2006/relationships/slide" Target="slides/slide244.xml"/><Relationship Id="rId251" Type="http://schemas.openxmlformats.org/officeDocument/2006/relationships/slide" Target="slides/slide245.xml"/><Relationship Id="rId252" Type="http://schemas.openxmlformats.org/officeDocument/2006/relationships/slide" Target="slides/slide246.xml"/><Relationship Id="rId253" Type="http://schemas.openxmlformats.org/officeDocument/2006/relationships/slide" Target="slides/slide247.xml"/><Relationship Id="rId254" Type="http://schemas.openxmlformats.org/officeDocument/2006/relationships/slide" Target="slides/slide248.xml"/><Relationship Id="rId255" Type="http://schemas.openxmlformats.org/officeDocument/2006/relationships/slide" Target="slides/slide249.xml"/><Relationship Id="rId256" Type="http://schemas.openxmlformats.org/officeDocument/2006/relationships/slide" Target="slides/slide250.xml"/><Relationship Id="rId257" Type="http://schemas.openxmlformats.org/officeDocument/2006/relationships/slide" Target="slides/slide251.xml"/><Relationship Id="rId258" Type="http://schemas.openxmlformats.org/officeDocument/2006/relationships/slide" Target="slides/slide252.xml"/><Relationship Id="rId259" Type="http://schemas.openxmlformats.org/officeDocument/2006/relationships/slide" Target="slides/slide253.xml"/><Relationship Id="rId260" Type="http://schemas.openxmlformats.org/officeDocument/2006/relationships/slide" Target="slides/slide254.xml"/><Relationship Id="rId261" Type="http://schemas.openxmlformats.org/officeDocument/2006/relationships/slide" Target="slides/slide255.xml"/><Relationship Id="rId262" Type="http://schemas.openxmlformats.org/officeDocument/2006/relationships/slide" Target="slides/slide256.xml"/><Relationship Id="rId263" Type="http://schemas.openxmlformats.org/officeDocument/2006/relationships/slide" Target="slides/slide257.xml"/><Relationship Id="rId264" Type="http://schemas.openxmlformats.org/officeDocument/2006/relationships/slide" Target="slides/slide258.xml"/><Relationship Id="rId265" Type="http://schemas.openxmlformats.org/officeDocument/2006/relationships/slide" Target="slides/slide259.xml"/><Relationship Id="rId266" Type="http://schemas.openxmlformats.org/officeDocument/2006/relationships/slide" Target="slides/slide260.xml"/><Relationship Id="rId267" Type="http://schemas.openxmlformats.org/officeDocument/2006/relationships/slide" Target="slides/slide261.xml"/><Relationship Id="rId268" Type="http://schemas.openxmlformats.org/officeDocument/2006/relationships/slide" Target="slides/slide262.xml"/><Relationship Id="rId269" Type="http://schemas.openxmlformats.org/officeDocument/2006/relationships/slide" Target="slides/slide263.xml"/><Relationship Id="rId270" Type="http://schemas.openxmlformats.org/officeDocument/2006/relationships/slide" Target="slides/slide264.xml"/><Relationship Id="rId271" Type="http://schemas.openxmlformats.org/officeDocument/2006/relationships/slide" Target="slides/slide265.xml"/><Relationship Id="rId272" Type="http://schemas.openxmlformats.org/officeDocument/2006/relationships/slide" Target="slides/slide266.xml"/><Relationship Id="rId273" Type="http://schemas.openxmlformats.org/officeDocument/2006/relationships/slide" Target="slides/slide267.xml"/><Relationship Id="rId274" Type="http://schemas.openxmlformats.org/officeDocument/2006/relationships/slide" Target="slides/slide268.xml"/><Relationship Id="rId275" Type="http://schemas.openxmlformats.org/officeDocument/2006/relationships/slide" Target="slides/slide269.xml"/><Relationship Id="rId276" Type="http://schemas.openxmlformats.org/officeDocument/2006/relationships/slide" Target="slides/slide270.xml"/><Relationship Id="rId277" Type="http://schemas.openxmlformats.org/officeDocument/2006/relationships/slide" Target="slides/slide271.xml"/><Relationship Id="rId278" Type="http://schemas.openxmlformats.org/officeDocument/2006/relationships/slide" Target="slides/slide272.xml"/><Relationship Id="rId279" Type="http://schemas.openxmlformats.org/officeDocument/2006/relationships/slide" Target="slides/slide273.xml"/><Relationship Id="rId280" Type="http://schemas.openxmlformats.org/officeDocument/2006/relationships/slide" Target="slides/slide274.xml"/><Relationship Id="rId281" Type="http://schemas.openxmlformats.org/officeDocument/2006/relationships/slide" Target="slides/slide275.xml"/><Relationship Id="rId282" Type="http://schemas.openxmlformats.org/officeDocument/2006/relationships/slide" Target="slides/slide276.xml"/><Relationship Id="rId283" Type="http://schemas.openxmlformats.org/officeDocument/2006/relationships/slide" Target="slides/slide277.xml"/><Relationship Id="rId284" Type="http://schemas.openxmlformats.org/officeDocument/2006/relationships/slide" Target="slides/slide278.xml"/><Relationship Id="rId285" Type="http://schemas.openxmlformats.org/officeDocument/2006/relationships/slide" Target="slides/slide279.xml"/><Relationship Id="rId286" Type="http://schemas.openxmlformats.org/officeDocument/2006/relationships/slide" Target="slides/slide280.xml"/><Relationship Id="rId287" Type="http://schemas.openxmlformats.org/officeDocument/2006/relationships/slide" Target="slides/slide281.xml"/><Relationship Id="rId288" Type="http://schemas.openxmlformats.org/officeDocument/2006/relationships/slide" Target="slides/slide282.xml"/><Relationship Id="rId289" Type="http://schemas.openxmlformats.org/officeDocument/2006/relationships/slide" Target="slides/slide283.xml"/><Relationship Id="rId290" Type="http://schemas.openxmlformats.org/officeDocument/2006/relationships/slide" Target="slides/slide284.xml"/><Relationship Id="rId291" Type="http://schemas.openxmlformats.org/officeDocument/2006/relationships/slide" Target="slides/slide285.xml"/><Relationship Id="rId292" Type="http://schemas.openxmlformats.org/officeDocument/2006/relationships/slide" Target="slides/slide286.xml"/><Relationship Id="rId293" Type="http://schemas.openxmlformats.org/officeDocument/2006/relationships/slide" Target="slides/slide287.xml"/><Relationship Id="rId294" Type="http://schemas.openxmlformats.org/officeDocument/2006/relationships/slide" Target="slides/slide288.xml"/><Relationship Id="rId295" Type="http://schemas.openxmlformats.org/officeDocument/2006/relationships/slide" Target="slides/slide289.xml"/><Relationship Id="rId296" Type="http://schemas.openxmlformats.org/officeDocument/2006/relationships/slide" Target="slides/slide290.xml"/><Relationship Id="rId297" Type="http://schemas.openxmlformats.org/officeDocument/2006/relationships/slide" Target="slides/slide291.xml"/><Relationship Id="rId298" Type="http://schemas.openxmlformats.org/officeDocument/2006/relationships/slide" Target="slides/slide292.xml"/><Relationship Id="rId299" Type="http://schemas.openxmlformats.org/officeDocument/2006/relationships/slide" Target="slides/slide293.xml"/><Relationship Id="rId300" Type="http://schemas.openxmlformats.org/officeDocument/2006/relationships/slide" Target="slides/slide294.xml"/><Relationship Id="rId301" Type="http://schemas.openxmlformats.org/officeDocument/2006/relationships/slide" Target="slides/slide295.xml"/><Relationship Id="rId302" Type="http://schemas.openxmlformats.org/officeDocument/2006/relationships/slide" Target="slides/slide296.xml"/><Relationship Id="rId303" Type="http://schemas.openxmlformats.org/officeDocument/2006/relationships/slide" Target="slides/slide297.xml"/><Relationship Id="rId304" Type="http://schemas.openxmlformats.org/officeDocument/2006/relationships/slide" Target="slides/slide298.xml"/><Relationship Id="rId305" Type="http://schemas.openxmlformats.org/officeDocument/2006/relationships/slide" Target="slides/slide299.xml"/><Relationship Id="rId306" Type="http://schemas.openxmlformats.org/officeDocument/2006/relationships/slide" Target="slides/slide300.xml"/><Relationship Id="rId307" Type="http://schemas.openxmlformats.org/officeDocument/2006/relationships/slide" Target="slides/slide301.xml"/><Relationship Id="rId308" Type="http://schemas.openxmlformats.org/officeDocument/2006/relationships/slide" Target="slides/slide302.xml"/><Relationship Id="rId309" Type="http://schemas.openxmlformats.org/officeDocument/2006/relationships/slide" Target="slides/slide303.xml"/><Relationship Id="rId310" Type="http://schemas.openxmlformats.org/officeDocument/2006/relationships/slide" Target="slides/slide304.xml"/><Relationship Id="rId311" Type="http://schemas.openxmlformats.org/officeDocument/2006/relationships/slide" Target="slides/slide305.xml"/><Relationship Id="rId312" Type="http://schemas.openxmlformats.org/officeDocument/2006/relationships/slide" Target="slides/slide306.xml"/><Relationship Id="rId313" Type="http://schemas.openxmlformats.org/officeDocument/2006/relationships/slide" Target="slides/slide307.xml"/><Relationship Id="rId314" Type="http://schemas.openxmlformats.org/officeDocument/2006/relationships/slide" Target="slides/slide308.xml"/><Relationship Id="rId315" Type="http://schemas.openxmlformats.org/officeDocument/2006/relationships/slide" Target="slides/slide309.xml"/><Relationship Id="rId316" Type="http://schemas.openxmlformats.org/officeDocument/2006/relationships/slide" Target="slides/slide310.xml"/><Relationship Id="rId317" Type="http://schemas.openxmlformats.org/officeDocument/2006/relationships/slide" Target="slides/slide311.xml"/><Relationship Id="rId318" Type="http://schemas.openxmlformats.org/officeDocument/2006/relationships/slide" Target="slides/slide312.xml"/><Relationship Id="rId319" Type="http://schemas.openxmlformats.org/officeDocument/2006/relationships/slide" Target="slides/slide313.xml"/><Relationship Id="rId320" Type="http://schemas.openxmlformats.org/officeDocument/2006/relationships/slide" Target="slides/slide314.xml"/><Relationship Id="rId321" Type="http://schemas.openxmlformats.org/officeDocument/2006/relationships/slide" Target="slides/slide315.xml"/><Relationship Id="rId322" Type="http://schemas.openxmlformats.org/officeDocument/2006/relationships/slide" Target="slides/slide316.xml"/><Relationship Id="rId323" Type="http://schemas.openxmlformats.org/officeDocument/2006/relationships/slide" Target="slides/slide317.xml"/><Relationship Id="rId324" Type="http://schemas.openxmlformats.org/officeDocument/2006/relationships/slide" Target="slides/slide318.xml"/><Relationship Id="rId325" Type="http://schemas.openxmlformats.org/officeDocument/2006/relationships/slide" Target="slides/slide319.xml"/><Relationship Id="rId326" Type="http://schemas.openxmlformats.org/officeDocument/2006/relationships/slide" Target="slides/slide320.xml"/><Relationship Id="rId327" Type="http://schemas.openxmlformats.org/officeDocument/2006/relationships/slide" Target="slides/slide321.xml"/><Relationship Id="rId328" Type="http://schemas.openxmlformats.org/officeDocument/2006/relationships/slide" Target="slides/slide322.xml"/><Relationship Id="rId329" Type="http://schemas.openxmlformats.org/officeDocument/2006/relationships/slide" Target="slides/slide323.xml"/><Relationship Id="rId330" Type="http://schemas.openxmlformats.org/officeDocument/2006/relationships/slide" Target="slides/slide324.xml"/><Relationship Id="rId331" Type="http://schemas.openxmlformats.org/officeDocument/2006/relationships/slide" Target="slides/slide325.xml"/><Relationship Id="rId332" Type="http://schemas.openxmlformats.org/officeDocument/2006/relationships/slide" Target="slides/slide326.xml"/><Relationship Id="rId333" Type="http://schemas.openxmlformats.org/officeDocument/2006/relationships/slide" Target="slides/slide327.xml"/><Relationship Id="rId334" Type="http://schemas.openxmlformats.org/officeDocument/2006/relationships/slide" Target="slides/slide328.xml"/><Relationship Id="rId335" Type="http://schemas.openxmlformats.org/officeDocument/2006/relationships/slide" Target="slides/slide329.xml"/><Relationship Id="rId336" Type="http://schemas.openxmlformats.org/officeDocument/2006/relationships/slide" Target="slides/slide330.xml"/><Relationship Id="rId337" Type="http://schemas.openxmlformats.org/officeDocument/2006/relationships/slide" Target="slides/slide331.xml"/><Relationship Id="rId338" Type="http://schemas.openxmlformats.org/officeDocument/2006/relationships/slide" Target="slides/slide332.xml"/><Relationship Id="rId339" Type="http://schemas.openxmlformats.org/officeDocument/2006/relationships/slide" Target="slides/slide333.xml"/><Relationship Id="rId340" Type="http://schemas.openxmlformats.org/officeDocument/2006/relationships/slide" Target="slides/slide334.xml"/><Relationship Id="rId341" Type="http://schemas.openxmlformats.org/officeDocument/2006/relationships/slide" Target="slides/slide335.xml"/><Relationship Id="rId342" Type="http://schemas.openxmlformats.org/officeDocument/2006/relationships/slide" Target="slides/slide336.xml"/><Relationship Id="rId343" Type="http://schemas.openxmlformats.org/officeDocument/2006/relationships/slide" Target="slides/slide337.xml"/><Relationship Id="rId344" Type="http://schemas.openxmlformats.org/officeDocument/2006/relationships/slide" Target="slides/slide338.xml"/><Relationship Id="rId345" Type="http://schemas.openxmlformats.org/officeDocument/2006/relationships/slide" Target="slides/slide339.xml"/><Relationship Id="rId346" Type="http://schemas.openxmlformats.org/officeDocument/2006/relationships/slide" Target="slides/slide340.xml"/><Relationship Id="rId347" Type="http://schemas.openxmlformats.org/officeDocument/2006/relationships/slide" Target="slides/slide341.xml"/><Relationship Id="rId348" Type="http://schemas.openxmlformats.org/officeDocument/2006/relationships/slide" Target="slides/slide342.xml"/><Relationship Id="rId349" Type="http://schemas.openxmlformats.org/officeDocument/2006/relationships/slide" Target="slides/slide343.xml"/><Relationship Id="rId350" Type="http://schemas.openxmlformats.org/officeDocument/2006/relationships/slide" Target="slides/slide344.xml"/><Relationship Id="rId351" Type="http://schemas.openxmlformats.org/officeDocument/2006/relationships/slide" Target="slides/slide345.xml"/><Relationship Id="rId352" Type="http://schemas.openxmlformats.org/officeDocument/2006/relationships/slide" Target="slides/slide346.xml"/><Relationship Id="rId353" Type="http://schemas.openxmlformats.org/officeDocument/2006/relationships/slide" Target="slides/slide347.xml"/><Relationship Id="rId354" Type="http://schemas.openxmlformats.org/officeDocument/2006/relationships/slide" Target="slides/slide348.xml"/><Relationship Id="rId355" Type="http://schemas.openxmlformats.org/officeDocument/2006/relationships/slide" Target="slides/slide349.xml"/><Relationship Id="rId356" Type="http://schemas.openxmlformats.org/officeDocument/2006/relationships/slide" Target="slides/slide350.xml"/><Relationship Id="rId357" Type="http://schemas.openxmlformats.org/officeDocument/2006/relationships/slide" Target="slides/slide351.xml"/><Relationship Id="rId358" Type="http://schemas.openxmlformats.org/officeDocument/2006/relationships/slide" Target="slides/slide352.xml"/><Relationship Id="rId359" Type="http://schemas.openxmlformats.org/officeDocument/2006/relationships/slide" Target="slides/slide353.xml"/><Relationship Id="rId360" Type="http://schemas.openxmlformats.org/officeDocument/2006/relationships/slide" Target="slides/slide354.xml"/><Relationship Id="rId361" Type="http://schemas.openxmlformats.org/officeDocument/2006/relationships/slide" Target="slides/slide355.xml"/><Relationship Id="rId362" Type="http://schemas.openxmlformats.org/officeDocument/2006/relationships/slide" Target="slides/slide356.xml"/><Relationship Id="rId363" Type="http://schemas.openxmlformats.org/officeDocument/2006/relationships/slide" Target="slides/slide357.xml"/><Relationship Id="rId364" Type="http://schemas.openxmlformats.org/officeDocument/2006/relationships/slide" Target="slides/slide358.xml"/><Relationship Id="rId365" Type="http://schemas.openxmlformats.org/officeDocument/2006/relationships/slide" Target="slides/slide359.xml"/><Relationship Id="rId366" Type="http://schemas.openxmlformats.org/officeDocument/2006/relationships/slide" Target="slides/slide360.xml"/><Relationship Id="rId367" Type="http://schemas.openxmlformats.org/officeDocument/2006/relationships/slide" Target="slides/slide361.xml"/><Relationship Id="rId368" Type="http://schemas.openxmlformats.org/officeDocument/2006/relationships/slide" Target="slides/slide362.xml"/><Relationship Id="rId369" Type="http://schemas.openxmlformats.org/officeDocument/2006/relationships/slide" Target="slides/slide363.xml"/><Relationship Id="rId370" Type="http://schemas.openxmlformats.org/officeDocument/2006/relationships/slide" Target="slides/slide364.xml"/><Relationship Id="rId371" Type="http://schemas.openxmlformats.org/officeDocument/2006/relationships/slide" Target="slides/slide365.xml"/><Relationship Id="rId372" Type="http://schemas.openxmlformats.org/officeDocument/2006/relationships/slide" Target="slides/slide366.xml"/><Relationship Id="rId373" Type="http://schemas.openxmlformats.org/officeDocument/2006/relationships/slide" Target="slides/slide367.xml"/><Relationship Id="rId374" Type="http://schemas.openxmlformats.org/officeDocument/2006/relationships/slide" Target="slides/slide368.xml"/><Relationship Id="rId375" Type="http://schemas.openxmlformats.org/officeDocument/2006/relationships/slide" Target="slides/slide369.xml"/><Relationship Id="rId376" Type="http://schemas.openxmlformats.org/officeDocument/2006/relationships/slide" Target="slides/slide370.xml"/><Relationship Id="rId377" Type="http://schemas.openxmlformats.org/officeDocument/2006/relationships/slide" Target="slides/slide371.xml"/><Relationship Id="rId378" Type="http://schemas.openxmlformats.org/officeDocument/2006/relationships/slide" Target="slides/slide372.xml"/><Relationship Id="rId379" Type="http://schemas.openxmlformats.org/officeDocument/2006/relationships/slide" Target="slides/slide373.xml"/><Relationship Id="rId380" Type="http://schemas.openxmlformats.org/officeDocument/2006/relationships/slide" Target="slides/slide374.xml"/><Relationship Id="rId381" Type="http://schemas.openxmlformats.org/officeDocument/2006/relationships/slide" Target="slides/slide375.xml"/><Relationship Id="rId382" Type="http://schemas.openxmlformats.org/officeDocument/2006/relationships/slide" Target="slides/slide376.xml"/><Relationship Id="rId383" Type="http://schemas.openxmlformats.org/officeDocument/2006/relationships/slide" Target="slides/slide377.xml"/><Relationship Id="rId384" Type="http://schemas.openxmlformats.org/officeDocument/2006/relationships/slide" Target="slides/slide378.xml"/><Relationship Id="rId385" Type="http://schemas.openxmlformats.org/officeDocument/2006/relationships/slide" Target="slides/slide379.xml"/><Relationship Id="rId386" Type="http://schemas.openxmlformats.org/officeDocument/2006/relationships/slide" Target="slides/slide380.xml"/><Relationship Id="rId387" Type="http://schemas.openxmlformats.org/officeDocument/2006/relationships/slide" Target="slides/slide381.xml"/><Relationship Id="rId388" Type="http://schemas.openxmlformats.org/officeDocument/2006/relationships/slide" Target="slides/slide382.xml"/><Relationship Id="rId389" Type="http://schemas.openxmlformats.org/officeDocument/2006/relationships/slide" Target="slides/slide383.xml"/><Relationship Id="rId390" Type="http://schemas.openxmlformats.org/officeDocument/2006/relationships/slide" Target="slides/slide384.xml"/><Relationship Id="rId391" Type="http://schemas.openxmlformats.org/officeDocument/2006/relationships/slide" Target="slides/slide385.xml"/><Relationship Id="rId392" Type="http://schemas.openxmlformats.org/officeDocument/2006/relationships/slide" Target="slides/slide386.xml"/><Relationship Id="rId393" Type="http://schemas.openxmlformats.org/officeDocument/2006/relationships/slide" Target="slides/slide387.xml"/><Relationship Id="rId394" Type="http://schemas.openxmlformats.org/officeDocument/2006/relationships/slide" Target="slides/slide388.xml"/><Relationship Id="rId395" Type="http://schemas.openxmlformats.org/officeDocument/2006/relationships/slide" Target="slides/slide389.xml"/><Relationship Id="rId396" Type="http://schemas.openxmlformats.org/officeDocument/2006/relationships/slide" Target="slides/slide390.xml"/><Relationship Id="rId397" Type="http://schemas.openxmlformats.org/officeDocument/2006/relationships/slide" Target="slides/slide391.xml"/><Relationship Id="rId398" Type="http://schemas.openxmlformats.org/officeDocument/2006/relationships/slide" Target="slides/slide392.xml"/><Relationship Id="rId399" Type="http://schemas.openxmlformats.org/officeDocument/2006/relationships/slide" Target="slides/slide393.xml"/><Relationship Id="rId400" Type="http://schemas.openxmlformats.org/officeDocument/2006/relationships/slide" Target="slides/slide394.xml"/><Relationship Id="rId401" Type="http://schemas.openxmlformats.org/officeDocument/2006/relationships/slide" Target="slides/slide395.xml"/><Relationship Id="rId402" Type="http://schemas.openxmlformats.org/officeDocument/2006/relationships/slide" Target="slides/slide396.xml"/><Relationship Id="rId403" Type="http://schemas.openxmlformats.org/officeDocument/2006/relationships/slide" Target="slides/slide397.xml"/><Relationship Id="rId404" Type="http://schemas.openxmlformats.org/officeDocument/2006/relationships/slide" Target="slides/slide398.xml"/><Relationship Id="rId405" Type="http://schemas.openxmlformats.org/officeDocument/2006/relationships/slide" Target="slides/slide399.xml"/><Relationship Id="rId406" Type="http://schemas.openxmlformats.org/officeDocument/2006/relationships/slide" Target="slides/slide400.xml"/><Relationship Id="rId407" Type="http://schemas.openxmlformats.org/officeDocument/2006/relationships/slide" Target="slides/slide401.xml"/><Relationship Id="rId408" Type="http://schemas.openxmlformats.org/officeDocument/2006/relationships/slide" Target="slides/slide402.xml"/><Relationship Id="rId409" Type="http://schemas.openxmlformats.org/officeDocument/2006/relationships/slide" Target="slides/slide403.xml"/><Relationship Id="rId410" Type="http://schemas.openxmlformats.org/officeDocument/2006/relationships/slide" Target="slides/slide404.xml"/><Relationship Id="rId411" Type="http://schemas.openxmlformats.org/officeDocument/2006/relationships/slide" Target="slides/slide405.xml"/><Relationship Id="rId412" Type="http://schemas.openxmlformats.org/officeDocument/2006/relationships/slide" Target="slides/slide406.xml"/><Relationship Id="rId413" Type="http://schemas.openxmlformats.org/officeDocument/2006/relationships/slide" Target="slides/slide407.xml"/><Relationship Id="rId414" Type="http://schemas.openxmlformats.org/officeDocument/2006/relationships/slide" Target="slides/slide408.xml"/><Relationship Id="rId415" Type="http://schemas.openxmlformats.org/officeDocument/2006/relationships/slide" Target="slides/slide409.xml"/><Relationship Id="rId416" Type="http://schemas.openxmlformats.org/officeDocument/2006/relationships/slide" Target="slides/slide410.xml"/><Relationship Id="rId417" Type="http://schemas.openxmlformats.org/officeDocument/2006/relationships/slide" Target="slides/slide411.xml"/><Relationship Id="rId418" Type="http://schemas.openxmlformats.org/officeDocument/2006/relationships/slide" Target="slides/slide412.xml"/><Relationship Id="rId419" Type="http://schemas.openxmlformats.org/officeDocument/2006/relationships/slide" Target="slides/slide413.xml"/><Relationship Id="rId420" Type="http://schemas.openxmlformats.org/officeDocument/2006/relationships/slide" Target="slides/slide414.xml"/><Relationship Id="rId421" Type="http://schemas.openxmlformats.org/officeDocument/2006/relationships/slide" Target="slides/slide415.xml"/><Relationship Id="rId422" Type="http://schemas.openxmlformats.org/officeDocument/2006/relationships/slide" Target="slides/slide416.xml"/><Relationship Id="rId423" Type="http://schemas.openxmlformats.org/officeDocument/2006/relationships/slide" Target="slides/slide417.xml"/><Relationship Id="rId424" Type="http://schemas.openxmlformats.org/officeDocument/2006/relationships/slide" Target="slides/slide418.xml"/><Relationship Id="rId425" Type="http://schemas.openxmlformats.org/officeDocument/2006/relationships/slide" Target="slides/slide419.xml"/><Relationship Id="rId426" Type="http://schemas.openxmlformats.org/officeDocument/2006/relationships/slide" Target="slides/slide420.xml"/><Relationship Id="rId427" Type="http://schemas.openxmlformats.org/officeDocument/2006/relationships/slide" Target="slides/slide421.xml"/><Relationship Id="rId428" Type="http://schemas.openxmlformats.org/officeDocument/2006/relationships/slide" Target="slides/slide422.xml"/><Relationship Id="rId429" Type="http://schemas.openxmlformats.org/officeDocument/2006/relationships/slide" Target="slides/slide423.xml"/><Relationship Id="rId430" Type="http://schemas.openxmlformats.org/officeDocument/2006/relationships/slide" Target="slides/slide424.xml"/><Relationship Id="rId431" Type="http://schemas.openxmlformats.org/officeDocument/2006/relationships/slide" Target="slides/slide425.xml"/></Relationships>
</file>

<file path=ppt/notesMasters/_rels/notesMaster1.xml.rels><?xml version="1.0" encoding="UTF-8" standalone="yes" ?>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p:cSld>
    <p:bg>
      <p:bgPr>
        <a:solidFill>
          <a:schemeClr val="bg1"/>
        </a:solidFill>
        <a:effectLst/>
      </p:bgPr>
    </p:bg>
    <p:spTree>
      <p:nvGrpSpPr>
        <p:cNvPr id="1" name=""/>
        <p:cNvGrpSpPr/>
        <p:nvPr/>
      </p:nvGrpSpPr>
      <p:grpSpPr>
        <a:xfrm>
          <a:off x="0" y="0"/>
          <a:ext cx="0" cy="0"/>
          <a:chOff x="0" y="0"/>
          <a:chExt cx="0" cy="0"/>
        </a:xfrm>
      </p:grpSpPr>
      <p:sp>
        <p:nvSpPr>
          <p:cNvPr id="2" name="Shape 217"/>
          <p:cNvSpPr>
            <a:spLocks noGrp="1" noChangeArrowheads="1"/>
            <a:extLst>
              <a:ext uri="smNativeData">
                <pr:smNativeData xmlns:pr="smNativeData" xmlns="smNativeData" val="SMDATA_15_trXWYhMAAAAlAAAAZAAAAA0AAAAAkAAAAEgAAACQAAAAS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Fd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B/f38AAAAAA8zMzADAwP8Af39/AAAAAAAAAAAAAAAAAAAAAAAAAAAAIQAAABgAAAAUAAAACAcAADgEAAAoIwAAUBkAABAAAAAmAAAACAAAAAEPAAAAAAAA"/>
              </a:ext>
            </a:extLst>
          </p:cNvSpPr>
          <p:nvPr>
            <p:ph type="sldImg"/>
          </p:nvPr>
        </p:nvSpPr>
        <p:spPr>
          <a:xfrm>
            <a:off x="1143000" y="685800"/>
            <a:ext cx="4572000" cy="3429000"/>
          </a:xfrm>
          <a:prstGeom prst="rect">
            <a:avLst/>
          </a:prstGeom>
        </p:spPr>
        <p:txBody>
          <a:bodyPr/>
          <a:lstStyle/>
          <a:p>
            <a:pPr/>
          </a:p>
        </p:txBody>
      </p:sp>
      <p:sp>
        <p:nvSpPr>
          <p:cNvPr id="3" name="Shape 218"/>
          <p:cNvSpPr>
            <a:spLocks noGrp="1" noChangeArrowheads="1"/>
            <a:extLst>
              <a:ext uri="smNativeData">
                <pr:smNativeData xmlns:pr="smNativeData" xmlns="smNativeData" val="SMDATA_15_trXWYhMAAAAlAAAAZAAAAA0AAAAAkAAAAEgAAACQAAAAS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Fd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B/f38AAAAAA8zMzADAwP8Af39/AAAAAAAAAAAAAAAAAAAAAAAAAAAAIQAAABgAAAAUAAAAoAUAALgaAACQJAAACDQAABAAAAAmAAAACAAAAAEPAAAAAAAA"/>
              </a:ext>
            </a:extLst>
          </p:cNvSpPr>
          <p:nvPr>
            <p:ph type="body"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hf sldNum="0" hdr="0" ftr="0" dt="0"/>
  <p:notesStyle>
    <a:lvl1pPr marL="0" marR="0" indent="0" algn="ctr" defTabSz="457200">
      <a:lnSpc>
        <a:spcPts val="3800"/>
      </a:lnSpc>
      <a:spcBef>
        <a:spcPts val="0"/>
      </a:spcBef>
      <a:spcAft>
        <a:spcPts val="0"/>
      </a:spcAft>
      <a:buNone/>
      <a:tabLst>
        <a:tab pos="838200" algn="l"/>
      </a:tabLst>
      <a:defRPr sz="1600" b="0" i="0" u="none" strike="noStrike" kern="1" cap="none" spc="0" baseline="0">
        <a:solidFill>
          <a:srgbClr val="000000"/>
        </a:solidFill>
        <a:effectLst/>
        <a:latin typeface="Lucida Grande" pitchFamily="0" charset="0"/>
        <a:ea typeface="Lucida Grande" pitchFamily="0" charset="0"/>
        <a:cs typeface="Lucida Grande" pitchFamily="0" charset="0"/>
      </a:defRPr>
    </a:lvl1pPr>
    <a:lvl2pPr marL="0" marR="0" indent="228600" algn="ctr" defTabSz="457200">
      <a:lnSpc>
        <a:spcPts val="3800"/>
      </a:lnSpc>
      <a:spcBef>
        <a:spcPts val="0"/>
      </a:spcBef>
      <a:spcAft>
        <a:spcPts val="0"/>
      </a:spcAft>
      <a:buNone/>
      <a:tabLst>
        <a:tab pos="838200" algn="l"/>
      </a:tabLst>
      <a:defRPr sz="1600" b="0" i="0" u="none" strike="noStrike" kern="1" cap="none" spc="0" baseline="0">
        <a:solidFill>
          <a:srgbClr val="000000"/>
        </a:solidFill>
        <a:effectLst/>
        <a:latin typeface="Lucida Grande" pitchFamily="0" charset="0"/>
        <a:ea typeface="Lucida Grande" pitchFamily="0" charset="0"/>
        <a:cs typeface="Lucida Grande" pitchFamily="0" charset="0"/>
      </a:defRPr>
    </a:lvl2pPr>
    <a:lvl3pPr marL="0" marR="0" indent="457200" algn="ctr" defTabSz="457200">
      <a:lnSpc>
        <a:spcPts val="3800"/>
      </a:lnSpc>
      <a:spcBef>
        <a:spcPts val="0"/>
      </a:spcBef>
      <a:spcAft>
        <a:spcPts val="0"/>
      </a:spcAft>
      <a:buNone/>
      <a:tabLst>
        <a:tab pos="838200" algn="l"/>
      </a:tabLst>
      <a:defRPr sz="1600" b="0" i="0" u="none" strike="noStrike" kern="1" cap="none" spc="0" baseline="0">
        <a:solidFill>
          <a:srgbClr val="000000"/>
        </a:solidFill>
        <a:effectLst/>
        <a:latin typeface="Lucida Grande" pitchFamily="0" charset="0"/>
        <a:ea typeface="Lucida Grande" pitchFamily="0" charset="0"/>
        <a:cs typeface="Lucida Grande" pitchFamily="0" charset="0"/>
      </a:defRPr>
    </a:lvl3pPr>
    <a:lvl4pPr marL="0" marR="0" indent="685800" algn="ctr" defTabSz="457200">
      <a:lnSpc>
        <a:spcPts val="3800"/>
      </a:lnSpc>
      <a:spcBef>
        <a:spcPts val="0"/>
      </a:spcBef>
      <a:spcAft>
        <a:spcPts val="0"/>
      </a:spcAft>
      <a:buNone/>
      <a:tabLst>
        <a:tab pos="838200" algn="l"/>
      </a:tabLst>
      <a:defRPr sz="1600" b="0" i="0" u="none" strike="noStrike" kern="1" cap="none" spc="0" baseline="0">
        <a:solidFill>
          <a:srgbClr val="000000"/>
        </a:solidFill>
        <a:effectLst/>
        <a:latin typeface="Lucida Grande" pitchFamily="0" charset="0"/>
        <a:ea typeface="Lucida Grande" pitchFamily="0" charset="0"/>
        <a:cs typeface="Lucida Grande" pitchFamily="0" charset="0"/>
      </a:defRPr>
    </a:lvl4pPr>
    <a:lvl5pPr marL="0" marR="0" indent="914400" algn="ctr" defTabSz="457200">
      <a:lnSpc>
        <a:spcPts val="3800"/>
      </a:lnSpc>
      <a:spcBef>
        <a:spcPts val="0"/>
      </a:spcBef>
      <a:spcAft>
        <a:spcPts val="0"/>
      </a:spcAft>
      <a:buNone/>
      <a:tabLst>
        <a:tab pos="838200" algn="l"/>
      </a:tabLst>
      <a:defRPr sz="1600" b="0" i="0" u="none" strike="noStrike" kern="1" cap="none" spc="0" baseline="0">
        <a:solidFill>
          <a:srgbClr val="000000"/>
        </a:solidFill>
        <a:effectLst/>
        <a:latin typeface="Lucida Grande" pitchFamily="0" charset="0"/>
        <a:ea typeface="Lucida Grande" pitchFamily="0" charset="0"/>
        <a:cs typeface="Lucida Grande" pitchFamily="0" charset="0"/>
      </a:defRPr>
    </a:lvl5pPr>
    <a:lvl6pPr marL="0" marR="0" indent="1143000" algn="ctr" defTabSz="457200">
      <a:lnSpc>
        <a:spcPts val="3800"/>
      </a:lnSpc>
      <a:spcBef>
        <a:spcPts val="0"/>
      </a:spcBef>
      <a:spcAft>
        <a:spcPts val="0"/>
      </a:spcAft>
      <a:buNone/>
      <a:tabLst>
        <a:tab pos="838200" algn="l"/>
      </a:tabLst>
      <a:defRPr sz="1600" b="0" i="0" u="none" strike="noStrike" kern="1" cap="none" spc="0" baseline="0">
        <a:solidFill>
          <a:srgbClr val="000000"/>
        </a:solidFill>
        <a:effectLst/>
        <a:latin typeface="Lucida Grande" pitchFamily="0" charset="0"/>
        <a:ea typeface="Lucida Grande" pitchFamily="0" charset="0"/>
        <a:cs typeface="Lucida Grande" pitchFamily="0" charset="0"/>
      </a:defRPr>
    </a:lvl6pPr>
    <a:lvl7pPr marL="0" marR="0" indent="1371600" algn="ctr" defTabSz="457200">
      <a:lnSpc>
        <a:spcPts val="3800"/>
      </a:lnSpc>
      <a:spcBef>
        <a:spcPts val="0"/>
      </a:spcBef>
      <a:spcAft>
        <a:spcPts val="0"/>
      </a:spcAft>
      <a:buNone/>
      <a:tabLst>
        <a:tab pos="838200" algn="l"/>
      </a:tabLst>
      <a:defRPr sz="1600" b="0" i="0" u="none" strike="noStrike" kern="1" cap="none" spc="0" baseline="0">
        <a:solidFill>
          <a:srgbClr val="000000"/>
        </a:solidFill>
        <a:effectLst/>
        <a:latin typeface="Lucida Grande" pitchFamily="0" charset="0"/>
        <a:ea typeface="Lucida Grande" pitchFamily="0" charset="0"/>
        <a:cs typeface="Lucida Grande" pitchFamily="0" charset="0"/>
      </a:defRPr>
    </a:lvl7pPr>
    <a:lvl8pPr marL="0" marR="0" indent="1600200" algn="ctr" defTabSz="457200">
      <a:lnSpc>
        <a:spcPts val="3800"/>
      </a:lnSpc>
      <a:spcBef>
        <a:spcPts val="0"/>
      </a:spcBef>
      <a:spcAft>
        <a:spcPts val="0"/>
      </a:spcAft>
      <a:buNone/>
      <a:tabLst>
        <a:tab pos="838200" algn="l"/>
      </a:tabLst>
      <a:defRPr sz="1600" b="0" i="0" u="none" strike="noStrike" kern="1" cap="none" spc="0" baseline="0">
        <a:solidFill>
          <a:srgbClr val="000000"/>
        </a:solidFill>
        <a:effectLst/>
        <a:latin typeface="Lucida Grande" pitchFamily="0" charset="0"/>
        <a:ea typeface="Lucida Grande" pitchFamily="0" charset="0"/>
        <a:cs typeface="Lucida Grande" pitchFamily="0" charset="0"/>
      </a:defRPr>
    </a:lvl8pPr>
    <a:lvl9pPr marL="0" marR="0" indent="1828800" algn="ctr" defTabSz="457200">
      <a:lnSpc>
        <a:spcPts val="3800"/>
      </a:lnSpc>
      <a:spcBef>
        <a:spcPts val="0"/>
      </a:spcBef>
      <a:spcAft>
        <a:spcPts val="0"/>
      </a:spcAft>
      <a:buNone/>
      <a:tabLst>
        <a:tab pos="838200" algn="l"/>
      </a:tabLst>
      <a:defRPr sz="1600" b="0" i="0" u="none" strike="noStrike" kern="1" cap="none" spc="0" baseline="0">
        <a:solidFill>
          <a:srgbClr val="000000"/>
        </a:solidFill>
        <a:effectLst/>
        <a:latin typeface="Lucida Grande" pitchFamily="0" charset="0"/>
        <a:ea typeface="Lucida Grande" pitchFamily="0" charset="0"/>
        <a:cs typeface="Lucida Grande" pitchFamily="0" charset="0"/>
      </a:defRPr>
    </a:lvl9pPr>
  </p:notesStyle>
</p:notesMaster>
</file>

<file path=ppt/slideLayouts/_rels/slideLayout1.xml.rels><?xml version="1.0" encoding="UTF-8" standalone="yes" ?>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0.xml.rels><?xml version="1.0" encoding="UTF-8" standalone="yes" ?>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8.xml.rels><?xml version="1.0" encoding="UTF-8" standalone="yes" ?>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9.xml.rels><?xml version="1.0" encoding="UTF-8" standalone="yes" ?>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slideLayout1.xml><?xml version="1.0" encoding="utf-8"?>
<p:sldLayout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type="title">
  <p:cSld name="Title &amp; Subtitle">
    <p:spTree>
      <p:nvGrpSpPr>
        <p:cNvPr id="1" name=""/>
        <p:cNvGrpSpPr/>
        <p:nvPr/>
      </p:nvGrpSpPr>
      <p:grpSpPr>
        <a:xfrm>
          <a:off x="0" y="0"/>
          <a:ext cx="0" cy="0"/>
          <a:chOff x="0" y="0"/>
          <a:chExt cx="0" cy="0"/>
        </a:xfrm>
      </p:grpSpPr>
      <p:sp>
        <p:nvSpPr>
          <p:cNvPr id="2" name="Shape 11"/>
          <p:cNvSpPr>
            <a:spLocks noGrp="1" noChangeArrowheads="1"/>
            <a:extLst>
              <a:ext uri="smNativeData">
                <pr:smNativeData xmlns:pr="smNativeData" xmlns="smNativeData" val="SMDATA_15_trXWYhMAAAAlAAAAZAAAAA0AAAAAAAAAAAAAAAAAAAAAAAAAAAAAAAACAAAAAAAAAAEAAABQAAAAAAAAAAAA4D8AAAAAAADgPwAAAAAAAOA/AAAAAAAA4D8AAAAAAADgPwAAAAAAAOA/AAAAAAAA4D8AAAAAAADgPwAAAAAAAOA/AAAAAAAA4D8CAAAAjAAAAAEAAAAAAAAAwMDAAP///wgAAAAAAAAAAAAAAAAAAAAAAAAAAAAAAAAAAAAAZAAAAAEAAABAAAAAAAAAAAAAAAA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wMDAAP///wEAAAAAAAAAAAAAAAAAAAAAAAAAAAAAAAAAAAAAAAAAAAAAAAB/f38A3N7gA8zMzADAwP8Af39/AAAAAAAAAAAAAAAAAAAAAAAAAAAAIQAAABgAAAAUAAAA7AQAABgBAAA8NwAACAcAABAAAAAmAAAACAAAAL2AAAB/AAAA"/>
              </a:ext>
            </a:extLst>
          </p:cNvSpPr>
          <p:nvPr>
            <p:ph type="title"/>
          </p:nvPr>
        </p:nvSpPr>
        <p:spPr>
          <a:xfrm>
            <a:off x="800100" y="177800"/>
            <a:ext cx="8178800" cy="965200"/>
          </a:xfrm>
          <a:solidFill>
            <a:srgbClr val="C0C0C0"/>
          </a:solidFill>
        </p:spPr>
        <p:txBody>
          <a:bodyPr vert="horz" wrap="square" lIns="0" tIns="0" rIns="0" bIns="0" numCol="1" spcCol="215900" anchor="b">
            <a:prstTxWarp prst="textNoShape">
              <a:avLst/>
            </a:prstTxWarp>
          </a:bodyPr>
          <a:lstStyle>
            <a:lvl1pPr indent="-12700" defTabSz="457200">
              <a:lnSpc>
                <a:spcPts val="7600"/>
              </a:lnSpc>
              <a:spcBef>
                <a:spcPts val="200"/>
              </a:spcBef>
              <a:tabLst>
                <a:tab pos="838200" algn="l"/>
                <a:tab pos="977900" algn="l"/>
              </a:tabLst>
              <a:defRPr cap="none">
                <a:solidFill>
                  <a:schemeClr val="tx1"/>
                </a:solidFill>
                <a:latin typeface="Verdana" pitchFamily="1" charset="0"/>
                <a:ea typeface="Verdana" pitchFamily="1" charset="0"/>
                <a:cs typeface="Verdana" pitchFamily="1" charset="0"/>
              </a:defRPr>
            </a:lvl1pPr>
          </a:lstStyle>
          <a:p>
            <a:pPr/>
            <a:r>
              <a:t>Title Text</a:t>
            </a:r>
          </a:p>
        </p:txBody>
      </p:sp>
      <p:sp>
        <p:nvSpPr>
          <p:cNvPr id="3" name="Shape 12"/>
          <p:cNvSpPr>
            <a:spLocks noGrp="1" noChangeArrowheads="1"/>
            <a:extLst>
              <a:ext uri="smNativeData">
                <pr:smNativeData xmlns:pr="smNativeData" xmlns="smNativeData" val="SMDATA_15_trXWYhMAAAAlAAAAZAAAAA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B/f38A3N7gA8zMzADAwP8Af39/AAAAAAAAAAAAAAAAAAAAAAAAAAAAIQAAABgAAAAUAAAAGAYAAFwmAABoOAAAPC0AABAAAAAmAAAACAAAAIGAAAAAAAAA"/>
              </a:ext>
            </a:extLst>
          </p:cNvSpPr>
          <p:nvPr>
            <p:ph idx="1"/>
          </p:nvPr>
        </p:nvSpPr>
        <p:spPr>
          <a:xfrm>
            <a:off x="990600" y="6235700"/>
            <a:ext cx="8178800" cy="1117600"/>
          </a:xfrm>
        </p:spPr>
        <p:txBody>
          <a:bodyPr vert="horz" wrap="square" lIns="50800" tIns="50800" rIns="50800" bIns="50800" numCol="1" spcCol="215900" anchor="t">
            <a:prstTxWarp prst="textNoShape">
              <a:avLst/>
            </a:prstTxWarp>
          </a:bodyPr>
          <a:lstStyle>
            <a:lvl1pPr marL="0" indent="0" algn="ctr" defTabSz="457200">
              <a:lnSpc>
                <a:spcPts val="2800"/>
              </a:lnSpc>
              <a:spcBef>
                <a:spcPts val="200"/>
              </a:spcBef>
              <a:buNone/>
              <a:tabLst>
                <a:tab pos="838200" algn="l"/>
                <a:tab pos="977900" algn="l"/>
              </a:tabLst>
              <a:defRPr sz="2400" cap="none">
                <a:solidFill>
                  <a:srgbClr val="021EAA"/>
                </a:solidFill>
                <a:latin typeface="蘋果儷中黑" pitchFamily="0" charset="0"/>
                <a:ea typeface="Verdana" pitchFamily="1" charset="0"/>
                <a:cs typeface="Verdana" pitchFamily="1" charset="0"/>
              </a:defRPr>
            </a:lvl1pPr>
            <a:lvl2pPr marL="0" indent="0" algn="ctr" defTabSz="457200">
              <a:lnSpc>
                <a:spcPts val="2800"/>
              </a:lnSpc>
              <a:spcBef>
                <a:spcPts val="200"/>
              </a:spcBef>
              <a:buNone/>
              <a:tabLst>
                <a:tab pos="838200" algn="l"/>
                <a:tab pos="977900" algn="l"/>
              </a:tabLst>
              <a:defRPr sz="2400" cap="none">
                <a:solidFill>
                  <a:srgbClr val="021EAA"/>
                </a:solidFill>
                <a:latin typeface="蘋果儷中黑" pitchFamily="0" charset="0"/>
                <a:ea typeface="Verdana" pitchFamily="1" charset="0"/>
                <a:cs typeface="Verdana" pitchFamily="1" charset="0"/>
              </a:defRPr>
            </a:lvl2pPr>
            <a:lvl3pPr marL="0" indent="0" algn="ctr" defTabSz="457200">
              <a:lnSpc>
                <a:spcPts val="2800"/>
              </a:lnSpc>
              <a:spcBef>
                <a:spcPts val="200"/>
              </a:spcBef>
              <a:buNone/>
              <a:tabLst>
                <a:tab pos="838200" algn="l"/>
                <a:tab pos="977900" algn="l"/>
              </a:tabLst>
              <a:defRPr sz="2400" cap="none">
                <a:solidFill>
                  <a:srgbClr val="021EAA"/>
                </a:solidFill>
                <a:latin typeface="蘋果儷中黑" pitchFamily="0" charset="0"/>
                <a:ea typeface="Verdana" pitchFamily="1" charset="0"/>
                <a:cs typeface="Verdana" pitchFamily="1" charset="0"/>
              </a:defRPr>
            </a:lvl3pPr>
            <a:lvl4pPr marL="0" indent="0" algn="ctr" defTabSz="457200">
              <a:lnSpc>
                <a:spcPts val="2800"/>
              </a:lnSpc>
              <a:spcBef>
                <a:spcPts val="200"/>
              </a:spcBef>
              <a:buNone/>
              <a:tabLst>
                <a:tab pos="838200" algn="l"/>
                <a:tab pos="977900" algn="l"/>
              </a:tabLst>
              <a:defRPr sz="2400" cap="none">
                <a:solidFill>
                  <a:srgbClr val="021EAA"/>
                </a:solidFill>
                <a:latin typeface="蘋果儷中黑" pitchFamily="0" charset="0"/>
                <a:ea typeface="Verdana" pitchFamily="1" charset="0"/>
                <a:cs typeface="Verdana" pitchFamily="1" charset="0"/>
              </a:defRPr>
            </a:lvl4pPr>
            <a:lvl5pPr marL="0" indent="0" algn="ctr" defTabSz="457200">
              <a:lnSpc>
                <a:spcPts val="2800"/>
              </a:lnSpc>
              <a:spcBef>
                <a:spcPts val="200"/>
              </a:spcBef>
              <a:buNone/>
              <a:tabLst>
                <a:tab pos="838200" algn="l"/>
                <a:tab pos="977900" algn="l"/>
              </a:tabLst>
              <a:defRPr sz="2400" cap="none">
                <a:solidFill>
                  <a:srgbClr val="021EAA"/>
                </a:solidFill>
                <a:latin typeface="蘋果儷中黑" pitchFamily="0" charset="0"/>
                <a:ea typeface="Verdana" pitchFamily="1" charset="0"/>
                <a:cs typeface="Verdana" pitchFamily="1" charset="0"/>
              </a:defRPr>
            </a:lvl5pPr>
          </a:lstStyle>
          <a:p>
            <a:pPr/>
            <a:r>
              <a:t>Body Level One</a:t>
            </a:r>
          </a:p>
          <a:p>
            <a:pPr lvl="1"/>
            <a:r>
              <a:t>Body Level Two</a:t>
            </a:r>
          </a:p>
          <a:p>
            <a:pPr lvl="2"/>
            <a:r>
              <a:t>Body Level Three</a:t>
            </a:r>
          </a:p>
          <a:p>
            <a:pPr lvl="3"/>
            <a:r>
              <a:t>Body Level Four</a:t>
            </a:r>
          </a:p>
          <a:p>
            <a:pPr lvl="4"/>
            <a:r>
              <a:t>Body Level Five</a:t>
            </a:r>
          </a:p>
        </p:txBody>
      </p:sp>
      <p:sp>
        <p:nvSpPr>
          <p:cNvPr id="4" name="Shape 13"/>
          <p:cNvSpPr>
            <a:spLocks noGrp="1" noChangeArrowheads="1"/>
            <a:extLst>
              <a:ext uri="smNativeData">
                <pr:smNativeData xmlns:pr="smNativeData" xmlns="smNativeData" val="SMDATA_15_trXWYhMAAAAlAAAAZAAAAE0AAAAAPAAAADwAAAA8AAAAP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B/f38A3N7gA8zMzADAwP8Af39/AAAAAAAAAAAAAAAAAAAAAAAAAAAAIQAAABgAAAAUAAAAZB4AAJwsAAAIIAAAVC4AABAgAAAmAAAACAAAAL2AAAAAAAAA"/>
              </a:ext>
            </a:extLst>
          </p:cNvSpPr>
          <p:nvPr>
            <p:ph type="sldNum" sz="quarter" idx="2"/>
          </p:nvPr>
        </p:nvSpPr>
        <p:spPr>
          <a:xfrm>
            <a:off x="4940300" y="7251700"/>
            <a:ext cx="266700" cy="279400"/>
          </a:xfrm>
        </p:spPr>
        <p:txBody>
          <a:bodyPr vert="horz" wrap="none" lIns="38100" tIns="38100" rIns="38100" bIns="38100" numCol="1" spcCol="215900" anchor="ctr">
            <a:prstTxWarp prst="textNoShape">
              <a:avLst/>
            </a:prstTxWarp>
          </a:bodyPr>
          <a:lstStyle>
            <a:lvl1pPr defTabSz="457200">
              <a:lnSpc>
                <a:spcPts val="1600"/>
              </a:lnSpc>
              <a:tabLst>
                <a:tab pos="838200" algn="l"/>
              </a:tabLst>
            </a:lvl1pPr>
          </a:lstStyle>
          <a:p>
            <a:pPr/>
            <a:fld id="{08AE1E3D-73E5-FBE8-AB16-85BD50585DD0}" type="slidenum">
              <a:t/>
            </a:fld>
          </a:p>
        </p:txBody>
      </p:sp>
    </p:spTree>
  </p:cSld>
  <p:clrMapOvr>
    <a:masterClrMapping/>
  </p:clrMapOvr>
  <p:hf hdr="0" ftr="0" dt="0"/>
</p:sldLayout>
</file>

<file path=ppt/slideLayouts/slideLayout10.xml><?xml version="1.0" encoding="utf-8"?>
<p:sldLayout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type="tx">
  <p:cSld name="Title &amp; Bullets - Left">
    <p:spTree>
      <p:nvGrpSpPr>
        <p:cNvPr id="1" name=""/>
        <p:cNvGrpSpPr/>
        <p:nvPr/>
      </p:nvGrpSpPr>
      <p:grpSpPr>
        <a:xfrm>
          <a:off x="0" y="0"/>
          <a:ext cx="0" cy="0"/>
          <a:chOff x="0" y="0"/>
          <a:chExt cx="0" cy="0"/>
        </a:xfrm>
      </p:grpSpPr>
      <p:sp>
        <p:nvSpPr>
          <p:cNvPr id="2" name="Shape 89"/>
          <p:cNvSpPr>
            <a:spLocks noGrp="1" noChangeArrowheads="1"/>
            <a:extLst>
              <a:ext uri="smNativeData">
                <pr:smNativeData xmlns:pr="smNativeData" xmlns="smNativeData" val="SMDATA_15_trXWYhMAAAAlAAAAZAAAAA0AAAAAAAAAAAAAAAAAAAAAAAAAAAAAAAABAAAAAAAAAAEAAABQAAAAAAAAAAAA4D8AAAAAAADgPwAAAAAAAOA/AAAAAAAA4D8AAAAAAADgPwAAAAAAAOA/AAAAAAAA4D8AAAAAAADgPwAAAAAAAOA/AAAAAAAA4D8CAAAAjAAAAAEAAAAAAAAAwMD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wMDAAP///wEAAAAAAAAAAAAAAAAAAAAAAAAAAAAAAAAAAAAAAAAAAAAAAAB/f38A3N7gA8zMzADAwP8Af39/AAAAAAAAAAAAAAAAAAAAAAAAAAAAIQAAABgAAAAUAAAAMAYAAFMBAACAOAAACw0AAAAAAAAmAAAACAAAADyAAAAAAAAA"/>
              </a:ext>
            </a:extLst>
          </p:cNvSpPr>
          <p:nvPr>
            <p:ph type="title"/>
          </p:nvPr>
        </p:nvSpPr>
        <p:spPr/>
        <p:txBody>
          <a:bodyPr vert="horz" wrap="square" lIns="0" tIns="0" rIns="0" bIns="0" numCol="1" spcCol="215900" anchor="ctr">
            <a:prstTxWarp prst="textNoShape">
              <a:avLst/>
            </a:prstTxWarp>
          </a:bodyPr>
          <a:lstStyle>
            <a:lvl1pPr defTabSz="457200">
              <a:lnSpc>
                <a:spcPts val="7600"/>
              </a:lnSpc>
              <a:spcBef>
                <a:spcPts val="200"/>
              </a:spcBef>
              <a:tabLst>
                <a:tab pos="838200" algn="l"/>
                <a:tab pos="952500" algn="l"/>
              </a:tabLst>
            </a:lvl1pPr>
          </a:lstStyle>
          <a:p>
            <a:pPr/>
            <a:r>
              <a:t>Title Text</a:t>
            </a:r>
          </a:p>
        </p:txBody>
      </p:sp>
      <p:sp>
        <p:nvSpPr>
          <p:cNvPr id="3" name="Shape 90"/>
          <p:cNvSpPr>
            <a:spLocks noGrp="1" noChangeArrowheads="1"/>
            <a:extLst>
              <a:ext uri="smNativeData">
                <pr:smNativeData xmlns:pr="smNativeData" xmlns="smNativeData" val="SMDATA_15_trXWYhMAAAAlAAAAZA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B/f38A3N7gA8zMzADAwP8Af39/AAAAAAAAAAAAAAAAAAAAAAAAAAAAIQAAABgAAAAUAAAAGAYAAEgNAABQHgAAyCgAABAAAAAmAAAACAAAAAGAAAAAAAAA"/>
              </a:ext>
            </a:extLst>
          </p:cNvSpPr>
          <p:nvPr>
            <p:ph idx="1"/>
          </p:nvPr>
        </p:nvSpPr>
        <p:spPr>
          <a:xfrm>
            <a:off x="990600" y="2159000"/>
            <a:ext cx="3937000" cy="4470400"/>
          </a:xfrm>
        </p:spPr>
        <p:txBody>
          <a:bodyPr/>
          <a:lstStyle>
            <a:lvl1pPr marL="641985" indent="-387985" defTabSz="457200">
              <a:lnSpc>
                <a:spcPts val="2800"/>
              </a:lnSpc>
              <a:spcBef>
                <a:spcPts val="3100"/>
              </a:spcBef>
              <a:tabLst>
                <a:tab pos="838200" algn="l"/>
                <a:tab pos="1143000" algn="l"/>
              </a:tabLst>
              <a:defRPr sz="2400" cap="none"/>
            </a:lvl1pPr>
            <a:lvl2pPr marL="997585" indent="-387985" defTabSz="457200">
              <a:lnSpc>
                <a:spcPts val="2800"/>
              </a:lnSpc>
              <a:spcBef>
                <a:spcPts val="3100"/>
              </a:spcBef>
              <a:tabLst>
                <a:tab pos="838200" algn="l"/>
                <a:tab pos="1498600" algn="l"/>
              </a:tabLst>
              <a:defRPr sz="2400" cap="none"/>
            </a:lvl2pPr>
            <a:lvl3pPr marL="1340485" indent="-387985" defTabSz="457200">
              <a:lnSpc>
                <a:spcPts val="2800"/>
              </a:lnSpc>
              <a:spcBef>
                <a:spcPts val="3100"/>
              </a:spcBef>
              <a:tabLst>
                <a:tab pos="838200" algn="l"/>
                <a:tab pos="1841500" algn="l"/>
              </a:tabLst>
              <a:defRPr sz="2400" cap="none"/>
            </a:lvl3pPr>
            <a:lvl4pPr marL="1683385" indent="-387985" defTabSz="457200">
              <a:lnSpc>
                <a:spcPts val="2800"/>
              </a:lnSpc>
              <a:spcBef>
                <a:spcPts val="3100"/>
              </a:spcBef>
              <a:tabLst>
                <a:tab pos="838200" algn="l"/>
                <a:tab pos="2184400" algn="l"/>
              </a:tabLst>
              <a:defRPr sz="2400" cap="none"/>
            </a:lvl4pPr>
            <a:lvl5pPr marL="2038985" indent="-387985" defTabSz="457200">
              <a:lnSpc>
                <a:spcPts val="2800"/>
              </a:lnSpc>
              <a:spcBef>
                <a:spcPts val="3100"/>
              </a:spcBef>
              <a:tabLst>
                <a:tab pos="838200" algn="l"/>
                <a:tab pos="2540000" algn="l"/>
              </a:tabLst>
              <a:defRPr sz="2400" cap="none"/>
            </a:lvl5pPr>
          </a:lstStyle>
          <a:p>
            <a:pPr/>
            <a:r>
              <a:t>Body Level One</a:t>
            </a:r>
          </a:p>
          <a:p>
            <a:pPr lvl="1"/>
            <a:r>
              <a:t>Body Level Two</a:t>
            </a:r>
          </a:p>
          <a:p>
            <a:pPr lvl="2"/>
            <a:r>
              <a:t>Body Level Three</a:t>
            </a:r>
          </a:p>
          <a:p>
            <a:pPr lvl="3"/>
            <a:r>
              <a:t>Body Level Four</a:t>
            </a:r>
          </a:p>
          <a:p>
            <a:pPr lvl="4"/>
            <a:r>
              <a:t>Body Level Five</a:t>
            </a:r>
          </a:p>
        </p:txBody>
      </p:sp>
      <p:sp>
        <p:nvSpPr>
          <p:cNvPr id="4" name="Shape 91"/>
          <p:cNvSpPr>
            <a:spLocks noGrp="1" noChangeArrowheads="1"/>
            <a:extLst>
              <a:ext uri="smNativeData">
                <pr:smNativeData xmlns:pr="smNativeData" xmlns="smNativeData" val="SMDATA_15_trXWYhMAAAAlAAAAZAAAAE0AAAAAPAAAADwAAAA8AAAAP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B/f38A3N7gA8zMzADAwP8Af39/AAAAAAAAAAAAAAAAAAAAAAAAAAAAIQAAABgAAAAUAAAAZB4AAJwsAAAIIAAAVC4AABAgAAAmAAAACAAAAL2AAAAAAAAA"/>
              </a:ext>
            </a:extLst>
          </p:cNvSpPr>
          <p:nvPr>
            <p:ph type="sldNum" sz="quarter" idx="2"/>
          </p:nvPr>
        </p:nvSpPr>
        <p:spPr>
          <a:xfrm>
            <a:off x="4940300" y="7251700"/>
            <a:ext cx="266700" cy="279400"/>
          </a:xfrm>
        </p:spPr>
        <p:txBody>
          <a:bodyPr vert="horz" wrap="none" lIns="38100" tIns="38100" rIns="38100" bIns="38100" numCol="1" spcCol="215900" anchor="ctr">
            <a:prstTxWarp prst="textNoShape">
              <a:avLst/>
            </a:prstTxWarp>
          </a:bodyPr>
          <a:lstStyle>
            <a:lvl1pPr defTabSz="457200">
              <a:lnSpc>
                <a:spcPts val="1600"/>
              </a:lnSpc>
              <a:tabLst>
                <a:tab pos="838200" algn="l"/>
              </a:tabLst>
            </a:lvl1pPr>
          </a:lstStyle>
          <a:p>
            <a:pPr/>
            <a:fld id="{13E9848F-C1FE-BC72-B051-3727CA1F4662}" type="slidenum">
              <a:t>{N°}</a:t>
            </a:fld>
          </a:p>
        </p:txBody>
      </p:sp>
    </p:spTree>
  </p:cSld>
  <p:clrMapOvr>
    <a:masterClrMapping/>
  </p:clrMapOvr>
  <p:hf hdr="0" ftr="0" dt="0"/>
</p:sldLayout>
</file>

<file path=ppt/slideLayouts/slideLayout11.xml><?xml version="1.0" encoding="utf-8"?>
<p:sldLayout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type="tx">
  <p:cSld name="Title &amp; Bullets - Right">
    <p:spTree>
      <p:nvGrpSpPr>
        <p:cNvPr id="1" name=""/>
        <p:cNvGrpSpPr/>
        <p:nvPr/>
      </p:nvGrpSpPr>
      <p:grpSpPr>
        <a:xfrm>
          <a:off x="0" y="0"/>
          <a:ext cx="0" cy="0"/>
          <a:chOff x="0" y="0"/>
          <a:chExt cx="0" cy="0"/>
        </a:xfrm>
      </p:grpSpPr>
      <p:sp>
        <p:nvSpPr>
          <p:cNvPr id="2" name="Shape 98"/>
          <p:cNvSpPr>
            <a:spLocks noGrp="1" noChangeArrowheads="1"/>
            <a:extLst>
              <a:ext uri="smNativeData">
                <pr:smNativeData xmlns:pr="smNativeData" xmlns="smNativeData" val="SMDATA_15_trXWYhMAAAAlAAAAZAAAAA0AAAAAAAAAAAAAAAAAAAAAAAAAAAAAAAABAAAAAAAAAAEAAABQAAAAAAAAAAAA4D8AAAAAAADgPwAAAAAAAOA/AAAAAAAA4D8AAAAAAADgPwAAAAAAAOA/AAAAAAAA4D8AAAAAAADgPwAAAAAAAOA/AAAAAAAA4D8CAAAAjAAAAAEAAAAAAAAAwMD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wMDAAP///wEAAAAAAAAAAAAAAAAAAAAAAAAAAAAAAAAAAAAAAAAAAAAAAAB/f38AAAAAA8zMzADAwP8Af39/AAAAAAAAAAAAAAAAAAAAAAAAAAAAIQAAABgAAAAUAAAAMAYAAFMBAACAOAAACw0AAAAAAAAmAAAACAAAADyAAAAAAAAA"/>
              </a:ext>
            </a:extLst>
          </p:cNvSpPr>
          <p:nvPr>
            <p:ph type="title"/>
          </p:nvPr>
        </p:nvSpPr>
        <p:spPr/>
        <p:txBody>
          <a:bodyPr vert="horz" wrap="square" lIns="0" tIns="0" rIns="0" bIns="0" numCol="1" spcCol="215900" anchor="ctr">
            <a:prstTxWarp prst="textNoShape">
              <a:avLst/>
            </a:prstTxWarp>
          </a:bodyPr>
          <a:lstStyle>
            <a:lvl1pPr defTabSz="457200">
              <a:lnSpc>
                <a:spcPts val="7600"/>
              </a:lnSpc>
              <a:spcBef>
                <a:spcPts val="200"/>
              </a:spcBef>
              <a:tabLst>
                <a:tab pos="838200" algn="l"/>
                <a:tab pos="952500" algn="l"/>
              </a:tabLst>
            </a:lvl1pPr>
          </a:lstStyle>
          <a:p>
            <a:pPr/>
            <a:r>
              <a:t>Title Text</a:t>
            </a:r>
          </a:p>
        </p:txBody>
      </p:sp>
      <p:sp>
        <p:nvSpPr>
          <p:cNvPr id="3" name="Shape 99"/>
          <p:cNvSpPr>
            <a:spLocks noGrp="1" noChangeArrowheads="1"/>
            <a:extLst>
              <a:ext uri="smNativeData">
                <pr:smNativeData xmlns:pr="smNativeData" xmlns="smNativeData" val="SMDATA_15_trXWYhMAAAAlAAAAZA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B/f38AAAAAA8zMzADAwP8Af39/AAAAAAAAAAAAAAAAAAAAAAAAAAAAIQAAABgAAAAUAAAARCUAAEgNAABoOAAAyCgAABAAAAAmAAAACAAAAAGAAAAAAAAA"/>
              </a:ext>
            </a:extLst>
          </p:cNvSpPr>
          <p:nvPr>
            <p:ph idx="1"/>
          </p:nvPr>
        </p:nvSpPr>
        <p:spPr>
          <a:xfrm>
            <a:off x="6057900" y="2159000"/>
            <a:ext cx="3111500" cy="4470400"/>
          </a:xfrm>
        </p:spPr>
        <p:txBody>
          <a:bodyPr/>
          <a:lstStyle>
            <a:lvl1pPr marL="641985" indent="-387985" defTabSz="457200">
              <a:lnSpc>
                <a:spcPts val="2800"/>
              </a:lnSpc>
              <a:spcBef>
                <a:spcPts val="3100"/>
              </a:spcBef>
              <a:tabLst>
                <a:tab pos="838200" algn="l"/>
                <a:tab pos="1143000" algn="l"/>
              </a:tabLst>
              <a:defRPr sz="2400" cap="none"/>
            </a:lvl1pPr>
            <a:lvl2pPr marL="997585" indent="-387985" defTabSz="457200">
              <a:lnSpc>
                <a:spcPts val="2800"/>
              </a:lnSpc>
              <a:spcBef>
                <a:spcPts val="3100"/>
              </a:spcBef>
              <a:tabLst>
                <a:tab pos="838200" algn="l"/>
                <a:tab pos="1498600" algn="l"/>
              </a:tabLst>
              <a:defRPr sz="2400" cap="none"/>
            </a:lvl2pPr>
            <a:lvl3pPr marL="1340485" indent="-387985" defTabSz="457200">
              <a:lnSpc>
                <a:spcPts val="2800"/>
              </a:lnSpc>
              <a:spcBef>
                <a:spcPts val="3100"/>
              </a:spcBef>
              <a:tabLst>
                <a:tab pos="838200" algn="l"/>
                <a:tab pos="1841500" algn="l"/>
              </a:tabLst>
              <a:defRPr sz="2400" cap="none"/>
            </a:lvl3pPr>
            <a:lvl4pPr marL="1683385" indent="-387985" defTabSz="457200">
              <a:lnSpc>
                <a:spcPts val="2800"/>
              </a:lnSpc>
              <a:spcBef>
                <a:spcPts val="3100"/>
              </a:spcBef>
              <a:tabLst>
                <a:tab pos="838200" algn="l"/>
                <a:tab pos="2184400" algn="l"/>
              </a:tabLst>
              <a:defRPr sz="2400" cap="none"/>
            </a:lvl4pPr>
            <a:lvl5pPr marL="2038985" indent="-387985" defTabSz="457200">
              <a:lnSpc>
                <a:spcPts val="2800"/>
              </a:lnSpc>
              <a:spcBef>
                <a:spcPts val="3100"/>
              </a:spcBef>
              <a:tabLst>
                <a:tab pos="838200" algn="l"/>
                <a:tab pos="2540000" algn="l"/>
              </a:tabLst>
              <a:defRPr sz="2400" cap="none"/>
            </a:lvl5pPr>
          </a:lstStyle>
          <a:p>
            <a:pPr/>
            <a:r>
              <a:t>Body Level One</a:t>
            </a:r>
          </a:p>
          <a:p>
            <a:pPr lvl="1"/>
            <a:r>
              <a:t>Body Level Two</a:t>
            </a:r>
          </a:p>
          <a:p>
            <a:pPr lvl="2"/>
            <a:r>
              <a:t>Body Level Three</a:t>
            </a:r>
          </a:p>
          <a:p>
            <a:pPr lvl="3"/>
            <a:r>
              <a:t>Body Level Four</a:t>
            </a:r>
          </a:p>
          <a:p>
            <a:pPr lvl="4"/>
            <a:r>
              <a:t>Body Level Five</a:t>
            </a:r>
          </a:p>
        </p:txBody>
      </p:sp>
      <p:sp>
        <p:nvSpPr>
          <p:cNvPr id="4" name="Shape 100"/>
          <p:cNvSpPr>
            <a:spLocks noGrp="1" noChangeArrowheads="1"/>
            <a:extLst>
              <a:ext uri="smNativeData">
                <pr:smNativeData xmlns:pr="smNativeData" xmlns="smNativeData" val="SMDATA_15_trXWYhMAAAAlAAAAZAAAAE0AAAAAPAAAADwAAAA8AAAAP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B/f38AAAAAA8zMzADAwP8Af39/AAAAAAAAAAAAAAAAAAAAAAAAAAAAIQAAABgAAAAUAAAAZB4AAJwsAAAIIAAAVC4AABAgAAAmAAAACAAAAL2AAAAAAAAA"/>
              </a:ext>
            </a:extLst>
          </p:cNvSpPr>
          <p:nvPr>
            <p:ph type="sldNum" sz="quarter" idx="2"/>
          </p:nvPr>
        </p:nvSpPr>
        <p:spPr>
          <a:xfrm>
            <a:off x="4940300" y="7251700"/>
            <a:ext cx="266700" cy="279400"/>
          </a:xfrm>
        </p:spPr>
        <p:txBody>
          <a:bodyPr vert="horz" wrap="none" lIns="38100" tIns="38100" rIns="38100" bIns="38100" numCol="1" spcCol="215900" anchor="ctr">
            <a:prstTxWarp prst="textNoShape">
              <a:avLst/>
            </a:prstTxWarp>
          </a:bodyPr>
          <a:lstStyle>
            <a:lvl1pPr defTabSz="457200">
              <a:lnSpc>
                <a:spcPts val="1600"/>
              </a:lnSpc>
              <a:tabLst>
                <a:tab pos="838200" algn="l"/>
              </a:tabLst>
            </a:lvl1pPr>
          </a:lstStyle>
          <a:p>
            <a:pPr/>
            <a:fld id="{349EECC4-8AD9-CB1A-9726-7C4FA2686129}" type="slidenum">
              <a:t/>
            </a:fld>
          </a:p>
        </p:txBody>
      </p:sp>
    </p:spTree>
  </p:cSld>
  <p:clrMapOvr>
    <a:masterClrMapping/>
  </p:clrMapOvr>
  <p:hf hdr="0" ftr="0" dt="0"/>
</p:sldLayout>
</file>

<file path=ppt/slideLayouts/slideLayout12.xml><?xml version="1.0" encoding="utf-8"?>
<p:sldLayout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type="tx">
  <p:cSld name="Title &amp; Bullets copy">
    <p:spTree>
      <p:nvGrpSpPr>
        <p:cNvPr id="1" name=""/>
        <p:cNvGrpSpPr/>
        <p:nvPr/>
      </p:nvGrpSpPr>
      <p:grpSpPr>
        <a:xfrm>
          <a:off x="0" y="0"/>
          <a:ext cx="0" cy="0"/>
          <a:chOff x="0" y="0"/>
          <a:chExt cx="0" cy="0"/>
        </a:xfrm>
      </p:grpSpPr>
      <p:sp>
        <p:nvSpPr>
          <p:cNvPr id="2" name="Shape 107"/>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BAFB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B/f38AAAAAA8zMzADAwP8Af39/AAAAAAAAAAAAAAAAAAAAAAAAAAAAIQAAABgAAAAUAAAAdAQAAHAmAACgDwAAjCgAABAgAAAmAAAACAAAAP//////////"/>
              </a:ext>
            </a:extLst>
          </p:cNvSpPr>
          <p:nvPr/>
        </p:nvSpPr>
        <p:spPr>
          <a:xfrm>
            <a:off x="723900" y="6248400"/>
            <a:ext cx="1816100" cy="342900"/>
          </a:xfrm>
          <a:prstGeom prst="rect">
            <a:avLst/>
          </a:prstGeom>
          <a:noFill/>
          <a:ln>
            <a:noFill/>
          </a:ln>
          <a:effectLst/>
        </p:spPr>
        <p:txBody>
          <a:bodyPr vert="horz" wrap="square" lIns="50800" tIns="50800" rIns="50800" bIns="50800" numCol="1" spcCol="215900" anchor="t"/>
          <a:lstStyle>
            <a:lvl1pPr algn="l" defTabSz="457200">
              <a:lnSpc>
                <a:spcPts val="1500"/>
              </a:lnSpc>
              <a:tabLst>
                <a:tab pos="838200" algn="l"/>
                <a:tab pos="914400" algn="l"/>
                <a:tab pos="1828800" algn="l"/>
              </a:tabLst>
              <a:defRPr sz="1400" cap="none">
                <a:latin typeface="Times" pitchFamily="0" charset="0"/>
                <a:ea typeface="Gill Sans" pitchFamily="0" charset="0"/>
                <a:cs typeface="Gill Sans" pitchFamily="0" charset="0"/>
              </a:defRPr>
            </a:lvl1pPr>
          </a:lstStyle>
          <a:p>
            <a:pPr/>
            <a:r>
              <a:t> </a:t>
            </a:r>
          </a:p>
        </p:txBody>
      </p:sp>
      <p:sp>
        <p:nvSpPr>
          <p:cNvPr id="3" name="Shape 108"/>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FYQ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B/f38AAAAAA8zMzADAwP8Af39/AAAAAAAAAAAAAAAAAAAAAAAAAAAAIQAAABgAAAAUAAAAcBMAAJwnAAC0JAAABCkAABAgAAAmAAAACAAAAP//////////"/>
              </a:ext>
            </a:extLst>
          </p:cNvSpPr>
          <p:nvPr/>
        </p:nvSpPr>
        <p:spPr>
          <a:xfrm>
            <a:off x="3159760" y="6438900"/>
            <a:ext cx="2806700" cy="228600"/>
          </a:xfrm>
          <a:prstGeom prst="rect">
            <a:avLst/>
          </a:prstGeom>
          <a:noFill/>
          <a:ln>
            <a:noFill/>
          </a:ln>
          <a:effectLst/>
        </p:spPr>
        <p:txBody>
          <a:bodyPr vert="horz" wrap="square" lIns="50800" tIns="50800" rIns="50800" bIns="50800" numCol="1" spcCol="215900" anchor="t"/>
          <a:lstStyle>
            <a:lvl1pPr defTabSz="457200">
              <a:lnSpc>
                <a:spcPts val="1000"/>
              </a:lnSpc>
              <a:tabLst>
                <a:tab pos="838200" algn="l"/>
                <a:tab pos="914400" algn="l"/>
                <a:tab pos="1828800" algn="l"/>
                <a:tab pos="2743200" algn="l"/>
                <a:tab pos="2819400" algn="l"/>
              </a:tabLst>
              <a:defRPr sz="800" cap="none">
                <a:latin typeface="Helvetica" pitchFamily="0" charset="0"/>
                <a:ea typeface="Gill Sans" pitchFamily="0" charset="0"/>
                <a:cs typeface="Gill Sans" pitchFamily="0" charset="0"/>
              </a:defRPr>
            </a:lvl1pPr>
          </a:lstStyle>
          <a:p>
            <a:pPr/>
            <a:r>
              <a:t>©Brian R. Moore 2003</a:t>
            </a:r>
          </a:p>
        </p:txBody>
      </p:sp>
      <p:sp>
        <p:nvSpPr>
          <p:cNvPr id="4" name="Shape 109"/>
          <p:cNvSpPr>
            <a:spLocks noGrp="1" noChangeArrowheads="1"/>
            <a:extLst>
              <a:ext uri="smNativeData">
                <pr:smNativeData xmlns:pr="smNativeData" xmlns="smNativeData" val="SMDATA_15_trXWYhMAAAAlAAAAZAAAAA0AAAAAAAAAAAAAAAAAAAAAAAAAAAAAAAABAAAAAAAAAAEAAABQAAAAAAAAAAAA4D8AAAAAAADgPwAAAAAAAOA/AAAAAAAA4D8AAAAAAADgPwAAAAAAAOA/AAAAAAAA4D8AAAAAAADgPwAAAAAAAOA/AAAAAAAA4D8CAAAAjAAAAAEAAAAAAAAAwMD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wMDAAP///wEAAAAAAAAAAAAAAAAAAAAAAAAAAAAAAAAAAAAAAAAAAAAAAAB/f38AAAAAA8zMzADAwP8Af39/AAAAAAAAAAAAAAAAAAAAAAAAAAAAIQAAABgAAAAUAAAArAMAAAAAAACWNAAAiA4AABAAAAAmAAAACAAAAD2AAAAAAAAA"/>
              </a:ext>
            </a:extLst>
          </p:cNvSpPr>
          <p:nvPr>
            <p:ph type="title"/>
          </p:nvPr>
        </p:nvSpPr>
        <p:spPr>
          <a:xfrm>
            <a:off x="596900" y="0"/>
            <a:ext cx="7951470" cy="2362200"/>
          </a:xfrm>
        </p:spPr>
        <p:txBody>
          <a:bodyPr vert="horz" wrap="square" lIns="0" tIns="0" rIns="0" bIns="0" numCol="1" spcCol="215900" anchor="ctr">
            <a:prstTxWarp prst="textNoShape">
              <a:avLst/>
            </a:prstTxWarp>
          </a:bodyPr>
          <a:lstStyle>
            <a:lvl1pPr defTabSz="457200">
              <a:lnSpc>
                <a:spcPts val="5200"/>
              </a:lnSpc>
              <a:spcBef>
                <a:spcPts val="200"/>
              </a:spcBef>
              <a:tabLst>
                <a:tab pos="838200" algn="l"/>
                <a:tab pos="914400" algn="l"/>
                <a:tab pos="1828800" algn="l"/>
                <a:tab pos="2743200" algn="l"/>
                <a:tab pos="3657600" algn="l"/>
                <a:tab pos="4572000" algn="l"/>
                <a:tab pos="5486400" algn="l"/>
                <a:tab pos="6400800" algn="l"/>
                <a:tab pos="7315200" algn="l"/>
              </a:tabLst>
              <a:defRPr sz="4400" cap="none">
                <a:latin typeface="Times" pitchFamily="0" charset="0"/>
                <a:ea typeface="Verdana" pitchFamily="1" charset="0"/>
                <a:cs typeface="Verdana" pitchFamily="1" charset="0"/>
              </a:defRPr>
            </a:lvl1pPr>
          </a:lstStyle>
          <a:p>
            <a:pPr/>
            <a:r>
              <a:t>Title Text</a:t>
            </a:r>
          </a:p>
        </p:txBody>
      </p:sp>
      <p:sp>
        <p:nvSpPr>
          <p:cNvPr id="5" name="Shape 110"/>
          <p:cNvSpPr>
            <a:spLocks noGrp="1" noChangeArrowheads="1"/>
            <a:extLst>
              <a:ext uri="smNativeData">
                <pr:smNativeData xmlns:pr="smNativeData" xmlns="smNativeData" val="SMDATA_15_trXWYhMAAAAlAAAAZAAAAA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B/f38AAAAAA8zMzADAwP8Af39/AAAAAAAAAAAAAAAAAAAAAAAAAAAAIQAAABgAAAAUAAAAYAQAAGwMAADEMwAAOCoAABAAAAAmAAAACAAAAIGAAAAAAAAA"/>
              </a:ext>
            </a:extLst>
          </p:cNvSpPr>
          <p:nvPr>
            <p:ph idx="1"/>
          </p:nvPr>
        </p:nvSpPr>
        <p:spPr>
          <a:xfrm>
            <a:off x="711200" y="2019300"/>
            <a:ext cx="7703820" cy="4843780"/>
          </a:xfrm>
        </p:spPr>
        <p:txBody>
          <a:bodyPr vert="horz" wrap="square" lIns="50800" tIns="50800" rIns="50800" bIns="50800" numCol="1" spcCol="215900" anchor="t">
            <a:prstTxWarp prst="textNoShape">
              <a:avLst/>
            </a:prstTxWarp>
          </a:bodyPr>
          <a:lstStyle>
            <a:lvl1pPr marL="355600" indent="-355600" defTabSz="457200">
              <a:lnSpc>
                <a:spcPts val="3800"/>
              </a:lnSpc>
              <a:spcBef>
                <a:spcPts val="800"/>
              </a:spcBef>
              <a:buSzTx/>
              <a:tabLst>
                <a:tab pos="304800" algn="l"/>
                <a:tab pos="838200" algn="l"/>
                <a:tab pos="876300" algn="l"/>
                <a:tab pos="1790700" algn="l"/>
                <a:tab pos="2705100" algn="l"/>
                <a:tab pos="3619500" algn="l"/>
                <a:tab pos="4533900" algn="l"/>
                <a:tab pos="5448300" algn="l"/>
                <a:tab pos="6362700" algn="l"/>
                <a:tab pos="7277100" algn="l"/>
              </a:tabLst>
              <a:defRPr cap="none">
                <a:latin typeface="Times" pitchFamily="0" charset="0"/>
                <a:ea typeface="Verdana" pitchFamily="1" charset="0"/>
                <a:cs typeface="Verdana" pitchFamily="1" charset="0"/>
              </a:defRPr>
            </a:lvl1pPr>
            <a:lvl2pPr marL="774700" indent="-317500" defTabSz="457200">
              <a:lnSpc>
                <a:spcPts val="3300"/>
              </a:lnSpc>
              <a:spcBef>
                <a:spcPts val="600"/>
              </a:spcBef>
              <a:buSzTx/>
              <a:buChar char="–"/>
              <a:tabLst>
                <a:tab pos="838200" algn="l"/>
                <a:tab pos="1193800" algn="l"/>
                <a:tab pos="1371600" algn="l"/>
                <a:tab pos="2286000" algn="l"/>
                <a:tab pos="3200400" algn="l"/>
                <a:tab pos="4114800" algn="l"/>
                <a:tab pos="5029200" algn="l"/>
                <a:tab pos="5943600" algn="l"/>
                <a:tab pos="6858000" algn="l"/>
                <a:tab pos="7772400" algn="l"/>
              </a:tabLst>
              <a:defRPr sz="2800" cap="none">
                <a:latin typeface="Times" pitchFamily="0" charset="0"/>
                <a:ea typeface="Verdana" pitchFamily="1" charset="0"/>
                <a:cs typeface="Verdana" pitchFamily="1" charset="0"/>
              </a:defRPr>
            </a:lvl2pPr>
            <a:lvl3pPr marL="1160780" indent="-246380" defTabSz="457200">
              <a:lnSpc>
                <a:spcPts val="2800"/>
              </a:lnSpc>
              <a:spcBef>
                <a:spcPts val="500"/>
              </a:spcBef>
              <a:buSzTx/>
              <a:tabLst>
                <a:tab pos="838200" algn="l"/>
                <a:tab pos="1752600" algn="l"/>
                <a:tab pos="1981200" algn="l"/>
                <a:tab pos="2667000" algn="l"/>
                <a:tab pos="3581400" algn="l"/>
                <a:tab pos="4495800" algn="l"/>
                <a:tab pos="5410200" algn="l"/>
                <a:tab pos="6324600" algn="l"/>
                <a:tab pos="7239000" algn="l"/>
                <a:tab pos="8153400" algn="l"/>
              </a:tabLst>
              <a:defRPr sz="2400" cap="none">
                <a:latin typeface="Times" pitchFamily="0" charset="0"/>
                <a:ea typeface="Verdana" pitchFamily="1" charset="0"/>
                <a:cs typeface="Verdana" pitchFamily="1" charset="0"/>
              </a:defRPr>
            </a:lvl3pPr>
            <a:lvl4pPr marL="1638300" indent="-266700" defTabSz="457200">
              <a:lnSpc>
                <a:spcPts val="2400"/>
              </a:lnSpc>
              <a:spcBef>
                <a:spcPts val="400"/>
              </a:spcBef>
              <a:buSzTx/>
              <a:buChar char="–"/>
              <a:tabLst>
                <a:tab pos="838200" algn="l"/>
                <a:tab pos="2235200" algn="l"/>
                <a:tab pos="2921000" algn="l"/>
                <a:tab pos="3149600" algn="l"/>
                <a:tab pos="4064000" algn="l"/>
                <a:tab pos="4978400" algn="l"/>
                <a:tab pos="5892800" algn="l"/>
                <a:tab pos="6807200" algn="l"/>
                <a:tab pos="7721600" algn="l"/>
                <a:tab pos="8636000" algn="l"/>
              </a:tabLst>
              <a:defRPr sz="2000" cap="none">
                <a:latin typeface="Times" pitchFamily="0" charset="0"/>
                <a:ea typeface="Verdana" pitchFamily="1" charset="0"/>
                <a:cs typeface="Verdana" pitchFamily="1" charset="0"/>
              </a:defRPr>
            </a:lvl4pPr>
            <a:lvl5pPr marL="2095500" indent="-266700" defTabSz="457200">
              <a:lnSpc>
                <a:spcPts val="2400"/>
              </a:lnSpc>
              <a:spcBef>
                <a:spcPts val="0"/>
              </a:spcBef>
              <a:buSzTx/>
              <a:buChar char="»"/>
              <a:tabLst>
                <a:tab pos="838200" algn="l"/>
                <a:tab pos="2692400" algn="l"/>
                <a:tab pos="3606800" algn="l"/>
                <a:tab pos="3835400" algn="l"/>
                <a:tab pos="4521200" algn="l"/>
                <a:tab pos="5435600" algn="l"/>
                <a:tab pos="6350000" algn="l"/>
                <a:tab pos="7264400" algn="l"/>
                <a:tab pos="8178800" algn="l"/>
                <a:tab pos="9093200" algn="l"/>
              </a:tabLst>
              <a:defRPr sz="2000" cap="none">
                <a:latin typeface="Times" pitchFamily="0" charset="0"/>
                <a:ea typeface="Verdana" pitchFamily="1" charset="0"/>
                <a:cs typeface="Verdana" pitchFamily="1" charset="0"/>
              </a:defRPr>
            </a:lvl5pPr>
          </a:lstStyle>
          <a:p>
            <a:pPr/>
            <a:r>
              <a:t>Body Level One</a:t>
            </a:r>
          </a:p>
          <a:p>
            <a:pPr lvl="1"/>
            <a:r>
              <a:t>Body Level Two</a:t>
            </a:r>
          </a:p>
          <a:p>
            <a:pPr lvl="2"/>
            <a:r>
              <a:t>Body Level Three</a:t>
            </a:r>
          </a:p>
          <a:p>
            <a:pPr lvl="3"/>
            <a:r>
              <a:t>Body Level Four</a:t>
            </a:r>
          </a:p>
          <a:p>
            <a:pPr lvl="4"/>
            <a:r>
              <a:t>Body Level Five</a:t>
            </a:r>
          </a:p>
        </p:txBody>
      </p:sp>
      <p:sp>
        <p:nvSpPr>
          <p:cNvPr id="6" name="Shape 111"/>
          <p:cNvSpPr>
            <a:spLocks noGrp="1" noChangeArrowheads="1"/>
            <a:extLst>
              <a:ext uri="smNativeData">
                <pr:smNativeData xmlns:pr="smNativeData" xmlns="smNativeData" val="SMDATA_15_trXWYhMAAAAlAAAAZAAAAE0AAAAAPAAAADwAAAA8AAAAP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B/f38AAAAAA8zMzADAwP8Af39/AAAAAAAAAAAAAAAAAAAAAAAAAAAAIQAAABgAAAAUAAAAIDIAAEQoAADEMwAAJCoAABAgAAAmAAAACAAAAD2AAAAAAAAA"/>
              </a:ext>
            </a:extLst>
          </p:cNvSpPr>
          <p:nvPr>
            <p:ph type="sldNum" sz="quarter" idx="2"/>
          </p:nvPr>
        </p:nvSpPr>
        <p:spPr>
          <a:xfrm>
            <a:off x="8148320" y="6545580"/>
            <a:ext cx="266700" cy="304800"/>
          </a:xfrm>
        </p:spPr>
        <p:txBody>
          <a:bodyPr vert="horz" wrap="none" lIns="38100" tIns="38100" rIns="38100" bIns="38100" numCol="1" spcCol="215900" anchor="t">
            <a:prstTxWarp prst="textNoShape">
              <a:avLst/>
            </a:prstTxWarp>
          </a:bodyPr>
          <a:lstStyle>
            <a:lvl1pPr algn="r" defTabSz="457200">
              <a:lnSpc>
                <a:spcPts val="1500"/>
              </a:lnSpc>
              <a:tabLst>
                <a:tab pos="838200" algn="l"/>
                <a:tab pos="914400" algn="l"/>
                <a:tab pos="1828800" algn="l"/>
              </a:tabLst>
              <a:defRPr cap="none">
                <a:latin typeface="Times" pitchFamily="0" charset="0"/>
                <a:ea typeface="蘋果儷中黑" pitchFamily="0" charset="0"/>
                <a:cs typeface="蘋果儷中黑" pitchFamily="0" charset="0"/>
              </a:defRPr>
            </a:lvl1pPr>
          </a:lstStyle>
          <a:p>
            <a:pPr/>
            <a:fld id="{2E876EB2-FCC3-D298-8D3F-0ACD20717B5F}" type="slidenum">
              <a:t/>
            </a:fld>
          </a:p>
        </p:txBody>
      </p:sp>
    </p:spTree>
  </p:cSld>
  <p:clrMapOvr>
    <a:masterClrMapping/>
  </p:clrMapOvr>
  <p:hf hdr="0" ftr="0" dt="0"/>
</p:sldLayout>
</file>

<file path=ppt/slideLayouts/slideLayout13.xml><?xml version="1.0" encoding="utf-8"?>
<p:sldLayout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type="tx">
  <p:cSld name="Title &amp; Bullets copy 1">
    <p:spTree>
      <p:nvGrpSpPr>
        <p:cNvPr id="1" name=""/>
        <p:cNvGrpSpPr/>
        <p:nvPr/>
      </p:nvGrpSpPr>
      <p:grpSpPr>
        <a:xfrm>
          <a:off x="0" y="0"/>
          <a:ext cx="0" cy="0"/>
          <a:chOff x="0" y="0"/>
          <a:chExt cx="0" cy="0"/>
        </a:xfrm>
      </p:grpSpPr>
      <p:sp>
        <p:nvSpPr>
          <p:cNvPr id="2" name="Shape 118"/>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B/f38AAAAAA8zMzADAwP8Af39/AAAAAAAAAAAAAAAAAAAAAAAAAAAAIQAAABgAAAAUAAAAdAQAAHAmAACgDwAAjCgAABAgAAAmAAAACAAAAP//////////"/>
              </a:ext>
            </a:extLst>
          </p:cNvSpPr>
          <p:nvPr/>
        </p:nvSpPr>
        <p:spPr>
          <a:xfrm>
            <a:off x="723900" y="6248400"/>
            <a:ext cx="1816100" cy="342900"/>
          </a:xfrm>
          <a:prstGeom prst="rect">
            <a:avLst/>
          </a:prstGeom>
          <a:noFill/>
          <a:ln>
            <a:noFill/>
          </a:ln>
          <a:effectLst/>
        </p:spPr>
        <p:txBody>
          <a:bodyPr vert="horz" wrap="square" lIns="50800" tIns="50800" rIns="50800" bIns="50800" numCol="1" spcCol="215900" anchor="t"/>
          <a:lstStyle>
            <a:lvl1pPr algn="l" defTabSz="457200">
              <a:lnSpc>
                <a:spcPts val="1500"/>
              </a:lnSpc>
              <a:tabLst>
                <a:tab pos="838200" algn="l"/>
                <a:tab pos="914400" algn="l"/>
                <a:tab pos="1828800" algn="l"/>
              </a:tabLst>
              <a:defRPr sz="1400" cap="none">
                <a:latin typeface="Times" pitchFamily="0" charset="0"/>
                <a:ea typeface="Gill Sans" pitchFamily="0" charset="0"/>
                <a:cs typeface="Gill Sans" pitchFamily="0" charset="0"/>
              </a:defRPr>
            </a:lvl1pPr>
          </a:lstStyle>
          <a:p>
            <a:pPr/>
            <a:r>
              <a:t> </a:t>
            </a:r>
          </a:p>
        </p:txBody>
      </p:sp>
      <p:sp>
        <p:nvSpPr>
          <p:cNvPr id="3" name="Shape 119"/>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B/f38AAAAAA8zMzADAwP8Af39/AAAAAAAAAAAAAAAAAAAAAAAAAAAAIQAAABgAAAAUAAAAcBMAAHAmAAC0JAAAjCgAABAgAAAmAAAACAAAAP//////////"/>
              </a:ext>
            </a:extLst>
          </p:cNvSpPr>
          <p:nvPr/>
        </p:nvSpPr>
        <p:spPr>
          <a:xfrm>
            <a:off x="3159760" y="6248400"/>
            <a:ext cx="2806700" cy="342900"/>
          </a:xfrm>
          <a:prstGeom prst="rect">
            <a:avLst/>
          </a:prstGeom>
          <a:noFill/>
          <a:ln>
            <a:noFill/>
          </a:ln>
          <a:effectLst/>
        </p:spPr>
        <p:txBody>
          <a:bodyPr vert="horz" wrap="square" lIns="50800" tIns="50800" rIns="50800" bIns="50800" numCol="1" spcCol="215900" anchor="t"/>
          <a:lstStyle>
            <a:lvl1pPr defTabSz="457200">
              <a:lnSpc>
                <a:spcPts val="1500"/>
              </a:lnSpc>
              <a:tabLst>
                <a:tab pos="838200" algn="l"/>
                <a:tab pos="914400" algn="l"/>
                <a:tab pos="1828800" algn="l"/>
                <a:tab pos="2743200" algn="l"/>
                <a:tab pos="2819400" algn="l"/>
              </a:tabLst>
              <a:defRPr sz="1400" cap="none">
                <a:latin typeface="Times" pitchFamily="0" charset="0"/>
                <a:ea typeface="Gill Sans" pitchFamily="0" charset="0"/>
                <a:cs typeface="Gill Sans" pitchFamily="0" charset="0"/>
              </a:defRPr>
            </a:lvl1pPr>
          </a:lstStyle>
          <a:p>
            <a:pPr/>
            <a:r>
              <a:t> </a:t>
            </a:r>
          </a:p>
        </p:txBody>
      </p:sp>
      <p:sp>
        <p:nvSpPr>
          <p:cNvPr id="4" name="Shape 120"/>
          <p:cNvSpPr>
            <a:spLocks noGrp="1" noChangeArrowheads="1"/>
            <a:extLst>
              <a:ext uri="smNativeData">
                <pr:smNativeData xmlns:pr="smNativeData" xmlns="smNativeData" val="SMDATA_15_trXWYhMAAAAlAAAAZAAAAA0AAAAAAAAAAAAAAAAAAAAAAAAAAAAAAAABAAAAAAAAAAEAAABQAAAAAAAAAAAA4D8AAAAAAADgPwAAAAAAAOA/AAAAAAAA4D8AAAAAAADgPwAAAAAAAOA/AAAAAAAA4D8AAAAAAADgPwAAAAAAAOA/AAAAAAAA4D8CAAAAjAAAAAEAAAAAAAAAwMD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wMDAAP///wEAAAAAAAAAAAAAAAAAAAAAAAAAAAAAAAAAAAAAAAAAAAAAAAB/f38AAAAAA8zMzADAwP8Af39/AAAAAAAAAAAAAAAAAAAAAAAAAAAAIQAAABgAAAAUAAAArAMAAAAAAACWNAAAiA4AABAAAAAmAAAACAAAAD2AAAAAAAAA"/>
              </a:ext>
            </a:extLst>
          </p:cNvSpPr>
          <p:nvPr>
            <p:ph type="title"/>
          </p:nvPr>
        </p:nvSpPr>
        <p:spPr>
          <a:xfrm>
            <a:off x="596900" y="0"/>
            <a:ext cx="7951470" cy="2362200"/>
          </a:xfrm>
        </p:spPr>
        <p:txBody>
          <a:bodyPr vert="horz" wrap="square" lIns="0" tIns="0" rIns="0" bIns="0" numCol="1" spcCol="215900" anchor="ctr">
            <a:prstTxWarp prst="textNoShape">
              <a:avLst/>
            </a:prstTxWarp>
          </a:bodyPr>
          <a:lstStyle>
            <a:lvl1pPr defTabSz="457200">
              <a:lnSpc>
                <a:spcPts val="5200"/>
              </a:lnSpc>
              <a:spcBef>
                <a:spcPts val="200"/>
              </a:spcBef>
              <a:tabLst>
                <a:tab pos="838200" algn="l"/>
                <a:tab pos="914400" algn="l"/>
                <a:tab pos="1828800" algn="l"/>
                <a:tab pos="2743200" algn="l"/>
                <a:tab pos="3657600" algn="l"/>
                <a:tab pos="4572000" algn="l"/>
                <a:tab pos="5486400" algn="l"/>
                <a:tab pos="6400800" algn="l"/>
                <a:tab pos="7315200" algn="l"/>
              </a:tabLst>
              <a:defRPr sz="4400" cap="none">
                <a:latin typeface="Times" pitchFamily="0" charset="0"/>
                <a:ea typeface="Verdana" pitchFamily="1" charset="0"/>
                <a:cs typeface="Verdana" pitchFamily="1" charset="0"/>
              </a:defRPr>
            </a:lvl1pPr>
          </a:lstStyle>
          <a:p>
            <a:pPr/>
            <a:r>
              <a:t>Title Text</a:t>
            </a:r>
          </a:p>
        </p:txBody>
      </p:sp>
      <p:sp>
        <p:nvSpPr>
          <p:cNvPr id="5" name="Shape 121"/>
          <p:cNvSpPr>
            <a:spLocks noGrp="1" noChangeArrowheads="1"/>
            <a:extLst>
              <a:ext uri="smNativeData">
                <pr:smNativeData xmlns:pr="smNativeData" xmlns="smNativeData" val="SMDATA_15_trXWYhMAAAAlAAAAZAAAAA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B/f38AAAAAA8zMzADAwP8Af39/AAAAAAAAAAAAAAAAAAAAAAAAAAAAIQAAABgAAAAUAAAAYAQAAGwMAADEMwAAOCoAABAAAAAmAAAACAAAAIGAAAAAAAAA"/>
              </a:ext>
            </a:extLst>
          </p:cNvSpPr>
          <p:nvPr>
            <p:ph idx="1"/>
          </p:nvPr>
        </p:nvSpPr>
        <p:spPr>
          <a:xfrm>
            <a:off x="711200" y="2019300"/>
            <a:ext cx="7703820" cy="4843780"/>
          </a:xfrm>
        </p:spPr>
        <p:txBody>
          <a:bodyPr vert="horz" wrap="square" lIns="50800" tIns="50800" rIns="50800" bIns="50800" numCol="1" spcCol="215900" anchor="t">
            <a:prstTxWarp prst="textNoShape">
              <a:avLst/>
            </a:prstTxWarp>
          </a:bodyPr>
          <a:lstStyle>
            <a:lvl1pPr marL="355600" indent="-355600" defTabSz="457200">
              <a:lnSpc>
                <a:spcPts val="3800"/>
              </a:lnSpc>
              <a:spcBef>
                <a:spcPts val="800"/>
              </a:spcBef>
              <a:buSzTx/>
              <a:tabLst>
                <a:tab pos="304800" algn="l"/>
                <a:tab pos="838200" algn="l"/>
                <a:tab pos="876300" algn="l"/>
                <a:tab pos="1790700" algn="l"/>
                <a:tab pos="2705100" algn="l"/>
                <a:tab pos="3619500" algn="l"/>
                <a:tab pos="4533900" algn="l"/>
                <a:tab pos="5448300" algn="l"/>
                <a:tab pos="6362700" algn="l"/>
                <a:tab pos="7277100" algn="l"/>
              </a:tabLst>
              <a:defRPr cap="none">
                <a:latin typeface="Times" pitchFamily="0" charset="0"/>
                <a:ea typeface="Verdana" pitchFamily="1" charset="0"/>
                <a:cs typeface="Verdana" pitchFamily="1" charset="0"/>
              </a:defRPr>
            </a:lvl1pPr>
            <a:lvl2pPr marL="774700" indent="-317500" defTabSz="457200">
              <a:lnSpc>
                <a:spcPts val="3300"/>
              </a:lnSpc>
              <a:spcBef>
                <a:spcPts val="600"/>
              </a:spcBef>
              <a:buSzTx/>
              <a:buChar char="–"/>
              <a:tabLst>
                <a:tab pos="838200" algn="l"/>
                <a:tab pos="1193800" algn="l"/>
                <a:tab pos="1371600" algn="l"/>
                <a:tab pos="2286000" algn="l"/>
                <a:tab pos="3200400" algn="l"/>
                <a:tab pos="4114800" algn="l"/>
                <a:tab pos="5029200" algn="l"/>
                <a:tab pos="5943600" algn="l"/>
                <a:tab pos="6858000" algn="l"/>
                <a:tab pos="7772400" algn="l"/>
              </a:tabLst>
              <a:defRPr sz="2800" cap="none">
                <a:latin typeface="Times" pitchFamily="0" charset="0"/>
                <a:ea typeface="Verdana" pitchFamily="1" charset="0"/>
                <a:cs typeface="Verdana" pitchFamily="1" charset="0"/>
              </a:defRPr>
            </a:lvl2pPr>
            <a:lvl3pPr marL="1160780" indent="-246380" defTabSz="457200">
              <a:lnSpc>
                <a:spcPts val="2800"/>
              </a:lnSpc>
              <a:spcBef>
                <a:spcPts val="500"/>
              </a:spcBef>
              <a:buSzTx/>
              <a:tabLst>
                <a:tab pos="838200" algn="l"/>
                <a:tab pos="1752600" algn="l"/>
                <a:tab pos="1981200" algn="l"/>
                <a:tab pos="2667000" algn="l"/>
                <a:tab pos="3581400" algn="l"/>
                <a:tab pos="4495800" algn="l"/>
                <a:tab pos="5410200" algn="l"/>
                <a:tab pos="6324600" algn="l"/>
                <a:tab pos="7239000" algn="l"/>
                <a:tab pos="8153400" algn="l"/>
              </a:tabLst>
              <a:defRPr sz="2400" cap="none">
                <a:latin typeface="Times" pitchFamily="0" charset="0"/>
                <a:ea typeface="Verdana" pitchFamily="1" charset="0"/>
                <a:cs typeface="Verdana" pitchFamily="1" charset="0"/>
              </a:defRPr>
            </a:lvl3pPr>
            <a:lvl4pPr marL="1638300" indent="-266700" defTabSz="457200">
              <a:lnSpc>
                <a:spcPts val="2400"/>
              </a:lnSpc>
              <a:spcBef>
                <a:spcPts val="400"/>
              </a:spcBef>
              <a:buSzTx/>
              <a:buChar char="–"/>
              <a:tabLst>
                <a:tab pos="838200" algn="l"/>
                <a:tab pos="2235200" algn="l"/>
                <a:tab pos="2921000" algn="l"/>
                <a:tab pos="3149600" algn="l"/>
                <a:tab pos="4064000" algn="l"/>
                <a:tab pos="4978400" algn="l"/>
                <a:tab pos="5892800" algn="l"/>
                <a:tab pos="6807200" algn="l"/>
                <a:tab pos="7721600" algn="l"/>
                <a:tab pos="8636000" algn="l"/>
              </a:tabLst>
              <a:defRPr sz="2000" cap="none">
                <a:latin typeface="Times" pitchFamily="0" charset="0"/>
                <a:ea typeface="Verdana" pitchFamily="1" charset="0"/>
                <a:cs typeface="Verdana" pitchFamily="1" charset="0"/>
              </a:defRPr>
            </a:lvl4pPr>
            <a:lvl5pPr marL="2095500" indent="-266700" defTabSz="457200">
              <a:lnSpc>
                <a:spcPts val="2400"/>
              </a:lnSpc>
              <a:spcBef>
                <a:spcPts val="0"/>
              </a:spcBef>
              <a:buSzTx/>
              <a:buChar char="»"/>
              <a:tabLst>
                <a:tab pos="838200" algn="l"/>
                <a:tab pos="2692400" algn="l"/>
                <a:tab pos="3606800" algn="l"/>
                <a:tab pos="3835400" algn="l"/>
                <a:tab pos="4521200" algn="l"/>
                <a:tab pos="5435600" algn="l"/>
                <a:tab pos="6350000" algn="l"/>
                <a:tab pos="7264400" algn="l"/>
                <a:tab pos="8178800" algn="l"/>
                <a:tab pos="9093200" algn="l"/>
              </a:tabLst>
              <a:defRPr sz="2000" cap="none">
                <a:latin typeface="Times" pitchFamily="0" charset="0"/>
                <a:ea typeface="Verdana" pitchFamily="1" charset="0"/>
                <a:cs typeface="Verdana" pitchFamily="1" charset="0"/>
              </a:defRPr>
            </a:lvl5pPr>
          </a:lstStyle>
          <a:p>
            <a:pPr/>
            <a:r>
              <a:t>Body Level One</a:t>
            </a:r>
          </a:p>
          <a:p>
            <a:pPr lvl="1"/>
            <a:r>
              <a:t>Body Level Two</a:t>
            </a:r>
          </a:p>
          <a:p>
            <a:pPr lvl="2"/>
            <a:r>
              <a:t>Body Level Three</a:t>
            </a:r>
          </a:p>
          <a:p>
            <a:pPr lvl="3"/>
            <a:r>
              <a:t>Body Level Four</a:t>
            </a:r>
          </a:p>
          <a:p>
            <a:pPr lvl="4"/>
            <a:r>
              <a:t>Body Level Five</a:t>
            </a:r>
          </a:p>
        </p:txBody>
      </p:sp>
      <p:sp>
        <p:nvSpPr>
          <p:cNvPr id="6" name="Shape 122"/>
          <p:cNvSpPr>
            <a:spLocks noGrp="1" noChangeArrowheads="1"/>
            <a:extLst>
              <a:ext uri="smNativeData">
                <pr:smNativeData xmlns:pr="smNativeData" xmlns="smNativeData" val="SMDATA_15_trXWYhMAAAAlAAAAZAAAAE0AAAAAPAAAADwAAAA8AAAAP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kwMD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B/f38AAAAAA8zMzADAwP8Af39/AAAAAAAAAAAAAAAAAAAAAAAAAAAAIQAAABgAAAAUAAAAIDIAAEQoAADEMwAAJCoAABAgAAAmAAAACAAAAD2AAAAAAAAA"/>
              </a:ext>
            </a:extLst>
          </p:cNvSpPr>
          <p:nvPr>
            <p:ph type="sldNum" sz="quarter" idx="2"/>
          </p:nvPr>
        </p:nvSpPr>
        <p:spPr>
          <a:xfrm>
            <a:off x="8148320" y="6545580"/>
            <a:ext cx="266700" cy="304800"/>
          </a:xfrm>
        </p:spPr>
        <p:txBody>
          <a:bodyPr vert="horz" wrap="none" lIns="38100" tIns="38100" rIns="38100" bIns="38100" numCol="1" spcCol="215900" anchor="t">
            <a:prstTxWarp prst="textNoShape">
              <a:avLst/>
            </a:prstTxWarp>
          </a:bodyPr>
          <a:lstStyle>
            <a:lvl1pPr algn="r" defTabSz="457200">
              <a:lnSpc>
                <a:spcPts val="1500"/>
              </a:lnSpc>
              <a:tabLst>
                <a:tab pos="838200" algn="l"/>
                <a:tab pos="914400" algn="l"/>
                <a:tab pos="1828800" algn="l"/>
              </a:tabLst>
              <a:defRPr cap="none">
                <a:latin typeface="Times" pitchFamily="0" charset="0"/>
                <a:ea typeface="蘋果儷中黑" pitchFamily="0" charset="0"/>
                <a:cs typeface="蘋果儷中黑" pitchFamily="0" charset="0"/>
              </a:defRPr>
            </a:lvl1pPr>
          </a:lstStyle>
          <a:p>
            <a:pPr/>
            <a:fld id="{7544DE49-0798-1128-D6FC-F17D90B220A4}" type="slidenum">
              <a:t/>
            </a:fld>
          </a:p>
        </p:txBody>
      </p:sp>
    </p:spTree>
  </p:cSld>
  <p:clrMapOvr>
    <a:masterClrMapping/>
  </p:clrMapOvr>
  <p:hf hdr="0" ftr="0" dt="0"/>
</p:sldLayout>
</file>

<file path=ppt/slideLayouts/slideLayout14.xml><?xml version="1.0" encoding="utf-8"?>
<p:sldLayout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type="tx">
  <p:cSld name="Title &amp; Subtitle copy">
    <p:spTree>
      <p:nvGrpSpPr>
        <p:cNvPr id="1" name=""/>
        <p:cNvGrpSpPr/>
        <p:nvPr/>
      </p:nvGrpSpPr>
      <p:grpSpPr>
        <a:xfrm>
          <a:off x="0" y="0"/>
          <a:ext cx="0" cy="0"/>
          <a:chOff x="0" y="0"/>
          <a:chExt cx="0" cy="0"/>
        </a:xfrm>
      </p:grpSpPr>
      <p:sp>
        <p:nvSpPr>
          <p:cNvPr id="2" name="Shape 129"/>
          <p:cNvSpPr>
            <a:spLocks noGrp="1" noChangeArrowheads="1"/>
            <a:extLst>
              <a:ext uri="smNativeData">
                <pr:smNativeData xmlns:pr="smNativeData" xmlns="smNativeData" val="SMDATA_15_trXWYhMAAAAlAAAAZAAAAA0AAAAAAAAAAAAAAAAAAAAAAAAAAAAAAAACAAAAAAAAAAEAAABQAAAAAAAAAAAA4D8AAAAAAADgPwAAAAAAAOA/AAAAAAAA4D8AAAAAAADgPwAAAAAAAOA/AAAAAAAA4D8AAAAAAADgPwAAAAAAAOA/AAAAAAAA4D8CAAAAjAAAAAEAAAAAAAAAwMD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wMDAAP///wEAAAAAAAAAAAAAAAAAAAAAAAAAAAAAAAAAAAAAAAAAAAAAAAB/f38AAAAAA8zMzADAwP8Af39/AAAAAAAAAAAAAAAAAAAAAAAAAAAAIQAAABgAAAAUAAAA7AQAABgBAAA8NwAACAcAABAAAAAmAAAACAAAAL2AAAAAAAAA"/>
              </a:ext>
            </a:extLst>
          </p:cNvSpPr>
          <p:nvPr>
            <p:ph type="title"/>
          </p:nvPr>
        </p:nvSpPr>
        <p:spPr>
          <a:xfrm>
            <a:off x="800100" y="177800"/>
            <a:ext cx="8178800" cy="965200"/>
          </a:xfrm>
        </p:spPr>
        <p:txBody>
          <a:bodyPr vert="horz" wrap="square" lIns="0" tIns="0" rIns="0" bIns="0" numCol="1" spcCol="215900" anchor="b">
            <a:prstTxWarp prst="textNoShape">
              <a:avLst/>
            </a:prstTxWarp>
          </a:bodyPr>
          <a:lstStyle>
            <a:lvl1pPr indent="-12700" defTabSz="457200">
              <a:lnSpc>
                <a:spcPts val="7600"/>
              </a:lnSpc>
              <a:spcBef>
                <a:spcPts val="200"/>
              </a:spcBef>
              <a:tabLst>
                <a:tab pos="838200" algn="l"/>
                <a:tab pos="977900" algn="l"/>
              </a:tabLst>
              <a:defRPr cap="none">
                <a:solidFill>
                  <a:srgbClr val="021EAA"/>
                </a:solidFill>
                <a:latin typeface="蘋果儷中黑" pitchFamily="0" charset="0"/>
                <a:ea typeface="Verdana" pitchFamily="1" charset="0"/>
                <a:cs typeface="Verdana" pitchFamily="1" charset="0"/>
              </a:defRPr>
            </a:lvl1pPr>
          </a:lstStyle>
          <a:p>
            <a:pPr/>
            <a:r>
              <a:t>Title Text</a:t>
            </a:r>
          </a:p>
        </p:txBody>
      </p:sp>
      <p:sp>
        <p:nvSpPr>
          <p:cNvPr id="3" name="Shape 130"/>
          <p:cNvSpPr>
            <a:spLocks noGrp="1" noChangeArrowheads="1"/>
            <a:extLst>
              <a:ext uri="smNativeData">
                <pr:smNativeData xmlns:pr="smNativeData" xmlns="smNativeData" val="SMDATA_15_trXWYhMAAAAlAAAAZAAAAA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B/f38AAAAAA8zMzADAwP8Af39/AAAAAAAAAAAAAAAAAAAAAAAAAAAAIQAAABgAAAAUAAAAGAYAAFwmAABoOAAAPC0AABAAAAAmAAAACAAAAIGAAAAAAAAA"/>
              </a:ext>
            </a:extLst>
          </p:cNvSpPr>
          <p:nvPr>
            <p:ph idx="1"/>
          </p:nvPr>
        </p:nvSpPr>
        <p:spPr>
          <a:xfrm>
            <a:off x="990600" y="6235700"/>
            <a:ext cx="8178800" cy="1117600"/>
          </a:xfrm>
        </p:spPr>
        <p:txBody>
          <a:bodyPr vert="horz" wrap="square" lIns="50800" tIns="50800" rIns="50800" bIns="50800" numCol="1" spcCol="215900" anchor="t">
            <a:prstTxWarp prst="textNoShape">
              <a:avLst/>
            </a:prstTxWarp>
          </a:bodyPr>
          <a:lstStyle>
            <a:lvl1pPr marL="0" indent="0" algn="ctr" defTabSz="457200">
              <a:lnSpc>
                <a:spcPts val="2800"/>
              </a:lnSpc>
              <a:spcBef>
                <a:spcPts val="200"/>
              </a:spcBef>
              <a:buNone/>
              <a:tabLst>
                <a:tab pos="838200" algn="l"/>
                <a:tab pos="977900" algn="l"/>
              </a:tabLst>
              <a:defRPr sz="2400" cap="none">
                <a:solidFill>
                  <a:srgbClr val="021EAA"/>
                </a:solidFill>
                <a:latin typeface="蘋果儷中黑" pitchFamily="0" charset="0"/>
                <a:ea typeface="Verdana" pitchFamily="1" charset="0"/>
                <a:cs typeface="Verdana" pitchFamily="1" charset="0"/>
              </a:defRPr>
            </a:lvl1pPr>
            <a:lvl2pPr marL="0" indent="0" algn="ctr" defTabSz="457200">
              <a:lnSpc>
                <a:spcPts val="2800"/>
              </a:lnSpc>
              <a:spcBef>
                <a:spcPts val="200"/>
              </a:spcBef>
              <a:buNone/>
              <a:tabLst>
                <a:tab pos="838200" algn="l"/>
                <a:tab pos="977900" algn="l"/>
              </a:tabLst>
              <a:defRPr sz="2400" cap="none">
                <a:solidFill>
                  <a:srgbClr val="021EAA"/>
                </a:solidFill>
                <a:latin typeface="蘋果儷中黑" pitchFamily="0" charset="0"/>
                <a:ea typeface="Verdana" pitchFamily="1" charset="0"/>
                <a:cs typeface="Verdana" pitchFamily="1" charset="0"/>
              </a:defRPr>
            </a:lvl2pPr>
            <a:lvl3pPr marL="0" indent="0" algn="ctr" defTabSz="457200">
              <a:lnSpc>
                <a:spcPts val="2800"/>
              </a:lnSpc>
              <a:spcBef>
                <a:spcPts val="200"/>
              </a:spcBef>
              <a:buNone/>
              <a:tabLst>
                <a:tab pos="838200" algn="l"/>
                <a:tab pos="977900" algn="l"/>
              </a:tabLst>
              <a:defRPr sz="2400" cap="none">
                <a:solidFill>
                  <a:srgbClr val="021EAA"/>
                </a:solidFill>
                <a:latin typeface="蘋果儷中黑" pitchFamily="0" charset="0"/>
                <a:ea typeface="Verdana" pitchFamily="1" charset="0"/>
                <a:cs typeface="Verdana" pitchFamily="1" charset="0"/>
              </a:defRPr>
            </a:lvl3pPr>
            <a:lvl4pPr marL="0" indent="0" algn="ctr" defTabSz="457200">
              <a:lnSpc>
                <a:spcPts val="2800"/>
              </a:lnSpc>
              <a:spcBef>
                <a:spcPts val="200"/>
              </a:spcBef>
              <a:buNone/>
              <a:tabLst>
                <a:tab pos="838200" algn="l"/>
                <a:tab pos="977900" algn="l"/>
              </a:tabLst>
              <a:defRPr sz="2400" cap="none">
                <a:solidFill>
                  <a:srgbClr val="021EAA"/>
                </a:solidFill>
                <a:latin typeface="蘋果儷中黑" pitchFamily="0" charset="0"/>
                <a:ea typeface="Verdana" pitchFamily="1" charset="0"/>
                <a:cs typeface="Verdana" pitchFamily="1" charset="0"/>
              </a:defRPr>
            </a:lvl4pPr>
            <a:lvl5pPr marL="0" indent="0" algn="ctr" defTabSz="457200">
              <a:lnSpc>
                <a:spcPts val="2800"/>
              </a:lnSpc>
              <a:spcBef>
                <a:spcPts val="200"/>
              </a:spcBef>
              <a:buNone/>
              <a:tabLst>
                <a:tab pos="838200" algn="l"/>
                <a:tab pos="977900" algn="l"/>
              </a:tabLst>
              <a:defRPr sz="2400" cap="none">
                <a:solidFill>
                  <a:srgbClr val="021EAA"/>
                </a:solidFill>
                <a:latin typeface="蘋果儷中黑" pitchFamily="0" charset="0"/>
                <a:ea typeface="Verdana" pitchFamily="1" charset="0"/>
                <a:cs typeface="Verdana" pitchFamily="1" charset="0"/>
              </a:defRPr>
            </a:lvl5pPr>
          </a:lstStyle>
          <a:p>
            <a:pPr/>
            <a:r>
              <a:t>Body Level One</a:t>
            </a:r>
          </a:p>
          <a:p>
            <a:pPr lvl="1"/>
            <a:r>
              <a:t>Body Level Two</a:t>
            </a:r>
          </a:p>
          <a:p>
            <a:pPr lvl="2"/>
            <a:r>
              <a:t>Body Level Three</a:t>
            </a:r>
          </a:p>
          <a:p>
            <a:pPr lvl="3"/>
            <a:r>
              <a:t>Body Level Four</a:t>
            </a:r>
          </a:p>
          <a:p>
            <a:pPr lvl="4"/>
            <a:r>
              <a:t>Body Level Five</a:t>
            </a:r>
          </a:p>
        </p:txBody>
      </p:sp>
      <p:sp>
        <p:nvSpPr>
          <p:cNvPr id="4" name="Shape 131"/>
          <p:cNvSpPr>
            <a:spLocks noGrp="1" noChangeArrowheads="1"/>
            <a:extLst>
              <a:ext uri="smNativeData">
                <pr:smNativeData xmlns:pr="smNativeData" xmlns="smNativeData" val="SMDATA_15_trXWYhMAAAAlAAAAZAAAAE0AAAAAPAAAADwAAAA8AAAAP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B/f38AAAAAA8zMzADAwP8Af39/AAAAAAAAAAAAAAAAAAAAAAAAAAAAIQAAABgAAAAUAAAAZB4AAJwsAAAIIAAAVC4AABAgAAAmAAAACAAAAL2AAAAAAAAA"/>
              </a:ext>
            </a:extLst>
          </p:cNvSpPr>
          <p:nvPr>
            <p:ph type="sldNum" sz="quarter" idx="2"/>
          </p:nvPr>
        </p:nvSpPr>
        <p:spPr>
          <a:xfrm>
            <a:off x="4940300" y="7251700"/>
            <a:ext cx="266700" cy="279400"/>
          </a:xfrm>
        </p:spPr>
        <p:txBody>
          <a:bodyPr vert="horz" wrap="none" lIns="38100" tIns="38100" rIns="38100" bIns="38100" numCol="1" spcCol="215900" anchor="ctr">
            <a:prstTxWarp prst="textNoShape">
              <a:avLst/>
            </a:prstTxWarp>
          </a:bodyPr>
          <a:lstStyle>
            <a:lvl1pPr defTabSz="457200">
              <a:lnSpc>
                <a:spcPts val="1600"/>
              </a:lnSpc>
              <a:tabLst>
                <a:tab pos="838200" algn="l"/>
              </a:tabLst>
            </a:lvl1pPr>
          </a:lstStyle>
          <a:p>
            <a:pPr/>
            <a:fld id="{52A06EAF-E1BF-F598-F118-17CD20560742}" type="slidenum">
              <a:t/>
            </a:fld>
          </a:p>
        </p:txBody>
      </p:sp>
    </p:spTree>
  </p:cSld>
  <p:clrMapOvr>
    <a:masterClrMapping/>
  </p:clrMapOvr>
  <p:hf hdr="0" ftr="0" dt="0"/>
</p:sldLayout>
</file>

<file path=ppt/slideLayouts/slideLayout15.xml><?xml version="1.0" encoding="utf-8"?>
<p:sldLayout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type="tx">
  <p:cSld name="Title &amp; Bullets copy 2">
    <p:spTree>
      <p:nvGrpSpPr>
        <p:cNvPr id="1" name=""/>
        <p:cNvGrpSpPr/>
        <p:nvPr/>
      </p:nvGrpSpPr>
      <p:grpSpPr>
        <a:xfrm>
          <a:off x="0" y="0"/>
          <a:ext cx="0" cy="0"/>
          <a:chOff x="0" y="0"/>
          <a:chExt cx="0" cy="0"/>
        </a:xfrm>
      </p:grpSpPr>
      <p:sp>
        <p:nvSpPr>
          <p:cNvPr id="2" name="Shape 138"/>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KMyls4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B/f38AAAAAA8zMzADAwP8Af39/AAAAAAAAAAAAAAAAAAAAAAAAAAAAIQAAABgAAAAUAAAAdAQAAHAmAACgDwAAjCgAABAgAAAmAAAACAAAAP//////////"/>
              </a:ext>
            </a:extLst>
          </p:cNvSpPr>
          <p:nvPr/>
        </p:nvSpPr>
        <p:spPr>
          <a:xfrm>
            <a:off x="723900" y="6248400"/>
            <a:ext cx="1816100" cy="342900"/>
          </a:xfrm>
          <a:prstGeom prst="rect">
            <a:avLst/>
          </a:prstGeom>
          <a:noFill/>
          <a:ln>
            <a:noFill/>
          </a:ln>
          <a:effectLst/>
        </p:spPr>
        <p:txBody>
          <a:bodyPr vert="horz" wrap="square" lIns="50800" tIns="50800" rIns="50800" bIns="50800" numCol="1" spcCol="215900" anchor="t"/>
          <a:lstStyle>
            <a:lvl1pPr algn="l" defTabSz="457200">
              <a:lnSpc>
                <a:spcPts val="1500"/>
              </a:lnSpc>
              <a:tabLst>
                <a:tab pos="838200" algn="l"/>
                <a:tab pos="914400" algn="l"/>
                <a:tab pos="1828800" algn="l"/>
              </a:tabLst>
              <a:defRPr sz="1400" cap="none">
                <a:latin typeface="Times" pitchFamily="0" charset="0"/>
                <a:ea typeface="Gill Sans" pitchFamily="0" charset="0"/>
                <a:cs typeface="Gill Sans" pitchFamily="0" charset="0"/>
              </a:defRPr>
            </a:lvl1pPr>
          </a:lstStyle>
          <a:p>
            <a:pPr/>
            <a:r>
              <a:t> </a:t>
            </a:r>
          </a:p>
        </p:txBody>
      </p:sp>
      <p:sp>
        <p:nvSpPr>
          <p:cNvPr id="3" name="Shape 139"/>
          <p:cNvSpPr>
            <a:spLocks noGrp="1" noChangeArrowheads="1"/>
            <a:extLst>
              <a:ext uri="smNativeData">
                <pr:smNativeData xmlns:pr="smNativeData" xmlns="smNativeData" val="SMDATA_15_trXWYhMAAAAlAAAAZAAAAA0AAAAAAAAAAAAAAAAAAAAAAAAAAAAAAAABAAAAAAAAAAEAAABQAAAAAAAAAAAA4D8AAAAAAADgPwAAAAAAAOA/AAAAAAAA4D8AAAAAAADgPwAAAAAAAOA/AAAAAAAA4D8AAAAAAADgPwAAAAAAAOA/AAAAAAAA4D8CAAAAjAAAAAEAAAAAAAAAwMD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wMDAAP///wEAAAAAAAAAAAAAAAAAAAAAAAAAAAAAAAAAAAAAAAAAAAAAAAB/f38AAAAAA8zMzADAwP8Af39/AAAAAAAAAAAAAAAAAAAAAAAAAAAAIQAAABgAAAAUAAAArAMAAAAAAACWNAAAiA4AABAAAAAmAAAACAAAAD2AAAAAAAAA"/>
              </a:ext>
            </a:extLst>
          </p:cNvSpPr>
          <p:nvPr>
            <p:ph type="title"/>
          </p:nvPr>
        </p:nvSpPr>
        <p:spPr>
          <a:xfrm>
            <a:off x="596900" y="0"/>
            <a:ext cx="7951470" cy="2362200"/>
          </a:xfrm>
        </p:spPr>
        <p:txBody>
          <a:bodyPr vert="horz" wrap="square" lIns="0" tIns="0" rIns="0" bIns="0" numCol="1" spcCol="215900" anchor="ctr">
            <a:prstTxWarp prst="textNoShape">
              <a:avLst/>
            </a:prstTxWarp>
          </a:bodyPr>
          <a:lstStyle>
            <a:lvl1pPr defTabSz="457200">
              <a:lnSpc>
                <a:spcPts val="5200"/>
              </a:lnSpc>
              <a:spcBef>
                <a:spcPts val="200"/>
              </a:spcBef>
              <a:tabLst>
                <a:tab pos="838200" algn="l"/>
                <a:tab pos="914400" algn="l"/>
                <a:tab pos="1828800" algn="l"/>
                <a:tab pos="2743200" algn="l"/>
                <a:tab pos="3657600" algn="l"/>
                <a:tab pos="4572000" algn="l"/>
                <a:tab pos="5486400" algn="l"/>
                <a:tab pos="6400800" algn="l"/>
                <a:tab pos="7315200" algn="l"/>
              </a:tabLst>
              <a:defRPr sz="4400" cap="none">
                <a:latin typeface="Times" pitchFamily="0" charset="0"/>
                <a:ea typeface="Verdana" pitchFamily="1" charset="0"/>
                <a:cs typeface="Verdana" pitchFamily="1" charset="0"/>
              </a:defRPr>
            </a:lvl1pPr>
          </a:lstStyle>
          <a:p>
            <a:pPr/>
            <a:r>
              <a:t>Title Text</a:t>
            </a:r>
          </a:p>
        </p:txBody>
      </p:sp>
      <p:sp>
        <p:nvSpPr>
          <p:cNvPr id="4" name="Shape 140"/>
          <p:cNvSpPr>
            <a:spLocks noGrp="1" noChangeArrowheads="1"/>
            <a:extLst>
              <a:ext uri="smNativeData">
                <pr:smNativeData xmlns:pr="smNativeData" xmlns="smNativeData" val="SMDATA_15_trXWYhMAAAAlAAAAZAAAAA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B/f38AAAAAA8zMzADAwP8Af39/AAAAAAAAAAAAAAAAAAAAAAAAAAAAIQAAABgAAAAUAAAArAMAAMwLAAAQMwAAmCkAABAAAAAmAAAACAAAAIGAAAAAAAAA"/>
              </a:ext>
            </a:extLst>
          </p:cNvSpPr>
          <p:nvPr>
            <p:ph idx="1"/>
          </p:nvPr>
        </p:nvSpPr>
        <p:spPr>
          <a:xfrm>
            <a:off x="596900" y="1917700"/>
            <a:ext cx="7703820" cy="4843780"/>
          </a:xfrm>
        </p:spPr>
        <p:txBody>
          <a:bodyPr vert="horz" wrap="square" lIns="50800" tIns="50800" rIns="50800" bIns="50800" numCol="1" spcCol="215900" anchor="t">
            <a:prstTxWarp prst="textNoShape">
              <a:avLst/>
            </a:prstTxWarp>
          </a:bodyPr>
          <a:lstStyle>
            <a:lvl1pPr marL="355600" indent="-355600" defTabSz="457200">
              <a:lnSpc>
                <a:spcPts val="3800"/>
              </a:lnSpc>
              <a:spcBef>
                <a:spcPts val="800"/>
              </a:spcBef>
              <a:buSzTx/>
              <a:tabLst>
                <a:tab pos="304800" algn="l"/>
                <a:tab pos="838200" algn="l"/>
                <a:tab pos="876300" algn="l"/>
                <a:tab pos="1790700" algn="l"/>
                <a:tab pos="2705100" algn="l"/>
                <a:tab pos="3619500" algn="l"/>
                <a:tab pos="4533900" algn="l"/>
                <a:tab pos="5448300" algn="l"/>
                <a:tab pos="6362700" algn="l"/>
                <a:tab pos="7277100" algn="l"/>
              </a:tabLst>
              <a:defRPr cap="none">
                <a:latin typeface="Times" pitchFamily="0" charset="0"/>
                <a:ea typeface="Verdana" pitchFamily="1" charset="0"/>
                <a:cs typeface="Verdana" pitchFamily="1" charset="0"/>
              </a:defRPr>
            </a:lvl1pPr>
            <a:lvl2pPr marL="774700" indent="-317500" defTabSz="457200">
              <a:lnSpc>
                <a:spcPts val="3300"/>
              </a:lnSpc>
              <a:spcBef>
                <a:spcPts val="600"/>
              </a:spcBef>
              <a:buSzTx/>
              <a:buChar char="–"/>
              <a:tabLst>
                <a:tab pos="838200" algn="l"/>
                <a:tab pos="1193800" algn="l"/>
                <a:tab pos="1371600" algn="l"/>
                <a:tab pos="2286000" algn="l"/>
                <a:tab pos="3200400" algn="l"/>
                <a:tab pos="4114800" algn="l"/>
                <a:tab pos="5029200" algn="l"/>
                <a:tab pos="5943600" algn="l"/>
                <a:tab pos="6858000" algn="l"/>
                <a:tab pos="7772400" algn="l"/>
              </a:tabLst>
              <a:defRPr sz="2800" cap="none">
                <a:latin typeface="Times" pitchFamily="0" charset="0"/>
                <a:ea typeface="Verdana" pitchFamily="1" charset="0"/>
                <a:cs typeface="Verdana" pitchFamily="1" charset="0"/>
              </a:defRPr>
            </a:lvl2pPr>
            <a:lvl3pPr marL="1160780" indent="-246380" defTabSz="457200">
              <a:lnSpc>
                <a:spcPts val="2800"/>
              </a:lnSpc>
              <a:spcBef>
                <a:spcPts val="500"/>
              </a:spcBef>
              <a:buSzTx/>
              <a:tabLst>
                <a:tab pos="838200" algn="l"/>
                <a:tab pos="1752600" algn="l"/>
                <a:tab pos="1981200" algn="l"/>
                <a:tab pos="2667000" algn="l"/>
                <a:tab pos="3581400" algn="l"/>
                <a:tab pos="4495800" algn="l"/>
                <a:tab pos="5410200" algn="l"/>
                <a:tab pos="6324600" algn="l"/>
                <a:tab pos="7239000" algn="l"/>
                <a:tab pos="8153400" algn="l"/>
              </a:tabLst>
              <a:defRPr sz="2400" cap="none">
                <a:latin typeface="Times" pitchFamily="0" charset="0"/>
                <a:ea typeface="Verdana" pitchFamily="1" charset="0"/>
                <a:cs typeface="Verdana" pitchFamily="1" charset="0"/>
              </a:defRPr>
            </a:lvl3pPr>
            <a:lvl4pPr marL="1638300" indent="-266700" defTabSz="457200">
              <a:lnSpc>
                <a:spcPts val="2400"/>
              </a:lnSpc>
              <a:spcBef>
                <a:spcPts val="400"/>
              </a:spcBef>
              <a:buSzTx/>
              <a:buChar char="–"/>
              <a:tabLst>
                <a:tab pos="838200" algn="l"/>
                <a:tab pos="2235200" algn="l"/>
                <a:tab pos="2921000" algn="l"/>
                <a:tab pos="3149600" algn="l"/>
                <a:tab pos="4064000" algn="l"/>
                <a:tab pos="4978400" algn="l"/>
                <a:tab pos="5892800" algn="l"/>
                <a:tab pos="6807200" algn="l"/>
                <a:tab pos="7721600" algn="l"/>
                <a:tab pos="8636000" algn="l"/>
              </a:tabLst>
              <a:defRPr sz="2000" cap="none">
                <a:latin typeface="Times" pitchFamily="0" charset="0"/>
                <a:ea typeface="Verdana" pitchFamily="1" charset="0"/>
                <a:cs typeface="Verdana" pitchFamily="1" charset="0"/>
              </a:defRPr>
            </a:lvl4pPr>
            <a:lvl5pPr marL="2095500" indent="-266700" defTabSz="457200">
              <a:lnSpc>
                <a:spcPts val="2400"/>
              </a:lnSpc>
              <a:spcBef>
                <a:spcPts val="0"/>
              </a:spcBef>
              <a:buSzTx/>
              <a:buChar char="»"/>
              <a:tabLst>
                <a:tab pos="838200" algn="l"/>
                <a:tab pos="2692400" algn="l"/>
                <a:tab pos="3606800" algn="l"/>
                <a:tab pos="3835400" algn="l"/>
                <a:tab pos="4521200" algn="l"/>
                <a:tab pos="5435600" algn="l"/>
                <a:tab pos="6350000" algn="l"/>
                <a:tab pos="7264400" algn="l"/>
                <a:tab pos="8178800" algn="l"/>
                <a:tab pos="9093200" algn="l"/>
              </a:tabLst>
              <a:defRPr sz="2000" cap="none">
                <a:latin typeface="Times" pitchFamily="0" charset="0"/>
                <a:ea typeface="Verdana" pitchFamily="1" charset="0"/>
                <a:cs typeface="Verdana" pitchFamily="1" charset="0"/>
              </a:defRPr>
            </a:lvl5pPr>
          </a:lstStyle>
          <a:p>
            <a:pPr/>
            <a:r>
              <a:t>Body Level One</a:t>
            </a:r>
          </a:p>
          <a:p>
            <a:pPr lvl="1"/>
            <a:r>
              <a:t>Body Level Two</a:t>
            </a:r>
          </a:p>
          <a:p>
            <a:pPr lvl="2"/>
            <a:r>
              <a:t>Body Level Three</a:t>
            </a:r>
          </a:p>
          <a:p>
            <a:pPr lvl="3"/>
            <a:r>
              <a:t>Body Level Four</a:t>
            </a:r>
          </a:p>
          <a:p>
            <a:pPr lvl="4"/>
            <a:r>
              <a:t>Body Level Five</a:t>
            </a:r>
          </a:p>
        </p:txBody>
      </p:sp>
      <p:sp>
        <p:nvSpPr>
          <p:cNvPr id="5" name="Shape 141"/>
          <p:cNvSpPr>
            <a:spLocks noGrp="1" noChangeArrowheads="1"/>
            <a:extLst>
              <a:ext uri="smNativeData">
                <pr:smNativeData xmlns:pr="smNativeData" xmlns="smNativeData" val="SMDATA_15_trXWYhMAAAAlAAAAZAAAAE0AAAAAPAAAADwAAAA8AAAAP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B/f38AAAAAA8zMzADAwP8Af39/AAAAAAAAAAAAAAAAAAAAAAAAAAAAIQAAABgAAAAUAAAAIDIAAEQoAADEMwAAJCoAABAgAAAmAAAACAAAAD2AAAAAAAAA"/>
              </a:ext>
            </a:extLst>
          </p:cNvSpPr>
          <p:nvPr>
            <p:ph type="sldNum" sz="quarter" idx="2"/>
          </p:nvPr>
        </p:nvSpPr>
        <p:spPr>
          <a:xfrm>
            <a:off x="8148320" y="6545580"/>
            <a:ext cx="266700" cy="304800"/>
          </a:xfrm>
        </p:spPr>
        <p:txBody>
          <a:bodyPr vert="horz" wrap="none" lIns="38100" tIns="38100" rIns="38100" bIns="38100" numCol="1" spcCol="215900" anchor="t">
            <a:prstTxWarp prst="textNoShape">
              <a:avLst/>
            </a:prstTxWarp>
          </a:bodyPr>
          <a:lstStyle>
            <a:lvl1pPr algn="r" defTabSz="457200">
              <a:lnSpc>
                <a:spcPts val="1500"/>
              </a:lnSpc>
              <a:tabLst>
                <a:tab pos="838200" algn="l"/>
                <a:tab pos="914400" algn="l"/>
                <a:tab pos="1828800" algn="l"/>
              </a:tabLst>
              <a:defRPr cap="none">
                <a:latin typeface="Times" pitchFamily="0" charset="0"/>
                <a:ea typeface="蘋果儷中黑" pitchFamily="0" charset="0"/>
                <a:cs typeface="蘋果儷中黑" pitchFamily="0" charset="0"/>
              </a:defRPr>
            </a:lvl1pPr>
          </a:lstStyle>
          <a:p>
            <a:pPr/>
            <a:fld id="{115C66CD-83FC-0990-B2E4-75C528AA4420}" type="slidenum">
              <a:t/>
            </a:fld>
          </a:p>
        </p:txBody>
      </p:sp>
    </p:spTree>
  </p:cSld>
  <p:clrMapOvr>
    <a:masterClrMapping/>
  </p:clrMapOvr>
  <p:hf hdr="0" ftr="0" dt="0"/>
</p:sldLayout>
</file>

<file path=ppt/slideLayouts/slideLayout16.xml><?xml version="1.0" encoding="utf-8"?>
<p:sldLayout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type="tx">
  <p:cSld name="Title &amp; Subtitle">
    <p:spTree>
      <p:nvGrpSpPr>
        <p:cNvPr id="1" name=""/>
        <p:cNvGrpSpPr/>
        <p:nvPr/>
      </p:nvGrpSpPr>
      <p:grpSpPr>
        <a:xfrm>
          <a:off x="0" y="0"/>
          <a:ext cx="0" cy="0"/>
          <a:chOff x="0" y="0"/>
          <a:chExt cx="0" cy="0"/>
        </a:xfrm>
      </p:grpSpPr>
      <p:sp>
        <p:nvSpPr>
          <p:cNvPr id="2" name="Shape 148"/>
          <p:cNvSpPr>
            <a:spLocks noGrp="1" noChangeArrowheads="1"/>
            <a:extLst>
              <a:ext uri="smNativeData">
                <pr:smNativeData xmlns:pr="smNativeData" xmlns="smNativeData" val="SMDATA_15_trXWYhMAAAAlAAAAZAAAAA0AAAAAAAAAAAAAAAAAAAAAAAAAAAAAAAACAAAAAAAAAAEAAABQAAAAAAAAAAAA4D8AAAAAAADgPwAAAAAAAOA/AAAAAAAA4D8AAAAAAADgPwAAAAAAAOA/AAAAAAAA4D8AAAAAAADgPwAAAAAAAOA/AAAAAAAA4D8CAAAAjAAAAAEAAAAAAAAAwMD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wMDAAP///wEAAAAAAAAAAAAAAAAAAAAAAAAAAAAAAAAAAAAAAAAAAAAAAAB/f38AAAAAA8zMzADAwP8Af39/AAAAAAAAAAAAAAAAAAAAAAAAAAAAIQAAABgAAAAUAAAA7AQAABgBAAA8NwAACAcAABAAAAAmAAAACAAAAL2AAAAAAAAA"/>
              </a:ext>
            </a:extLst>
          </p:cNvSpPr>
          <p:nvPr>
            <p:ph type="title"/>
          </p:nvPr>
        </p:nvSpPr>
        <p:spPr>
          <a:xfrm>
            <a:off x="800100" y="177800"/>
            <a:ext cx="8178800" cy="965200"/>
          </a:xfrm>
        </p:spPr>
        <p:txBody>
          <a:bodyPr vert="horz" wrap="square" lIns="0" tIns="0" rIns="0" bIns="0" numCol="1" spcCol="215900" anchor="b">
            <a:prstTxWarp prst="textNoShape">
              <a:avLst/>
            </a:prstTxWarp>
          </a:bodyPr>
          <a:lstStyle>
            <a:lvl1pPr indent="-12700" defTabSz="457200">
              <a:lnSpc>
                <a:spcPts val="7600"/>
              </a:lnSpc>
              <a:spcBef>
                <a:spcPts val="200"/>
              </a:spcBef>
              <a:tabLst>
                <a:tab pos="838200" algn="l"/>
                <a:tab pos="977900" algn="l"/>
              </a:tabLst>
              <a:defRPr cap="none">
                <a:solidFill>
                  <a:srgbClr val="021EAA"/>
                </a:solidFill>
                <a:latin typeface="蘋果儷中黑" pitchFamily="0" charset="0"/>
                <a:ea typeface="Verdana" pitchFamily="1" charset="0"/>
                <a:cs typeface="Verdana" pitchFamily="1" charset="0"/>
              </a:defRPr>
            </a:lvl1pPr>
          </a:lstStyle>
          <a:p>
            <a:pPr/>
            <a:r>
              <a:t>Title Text</a:t>
            </a:r>
          </a:p>
        </p:txBody>
      </p:sp>
      <p:sp>
        <p:nvSpPr>
          <p:cNvPr id="3" name="Shape 149"/>
          <p:cNvSpPr>
            <a:spLocks noGrp="1" noChangeArrowheads="1"/>
            <a:extLst>
              <a:ext uri="smNativeData">
                <pr:smNativeData xmlns:pr="smNativeData" xmlns="smNativeData" val="SMDATA_15_trXWYhMAAAAlAAAAZAAAAA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B/f38AAAAAA8zMzADAwP8Af39/AAAAAAAAAAAAAAAAAAAAAAAAAAAAIQAAABgAAAAUAAAAGAYAAFwmAABoOAAAPC0AABAAAAAmAAAACAAAAIGAAAAAAAAA"/>
              </a:ext>
            </a:extLst>
          </p:cNvSpPr>
          <p:nvPr>
            <p:ph idx="1"/>
          </p:nvPr>
        </p:nvSpPr>
        <p:spPr>
          <a:xfrm>
            <a:off x="990600" y="6235700"/>
            <a:ext cx="8178800" cy="1117600"/>
          </a:xfrm>
        </p:spPr>
        <p:txBody>
          <a:bodyPr vert="horz" wrap="square" lIns="50800" tIns="50800" rIns="50800" bIns="50800" numCol="1" spcCol="215900" anchor="t">
            <a:prstTxWarp prst="textNoShape">
              <a:avLst/>
            </a:prstTxWarp>
          </a:bodyPr>
          <a:lstStyle>
            <a:lvl1pPr marL="0" indent="0" algn="ctr" defTabSz="457200">
              <a:lnSpc>
                <a:spcPts val="2800"/>
              </a:lnSpc>
              <a:spcBef>
                <a:spcPts val="200"/>
              </a:spcBef>
              <a:buNone/>
              <a:tabLst>
                <a:tab pos="838200" algn="l"/>
                <a:tab pos="977900" algn="l"/>
              </a:tabLst>
              <a:defRPr sz="2400" cap="none">
                <a:solidFill>
                  <a:srgbClr val="021EAA"/>
                </a:solidFill>
                <a:latin typeface="蘋果儷中黑" pitchFamily="0" charset="0"/>
                <a:ea typeface="Verdana" pitchFamily="1" charset="0"/>
                <a:cs typeface="Verdana" pitchFamily="1" charset="0"/>
              </a:defRPr>
            </a:lvl1pPr>
            <a:lvl2pPr marL="0" indent="0" algn="ctr" defTabSz="457200">
              <a:lnSpc>
                <a:spcPts val="2800"/>
              </a:lnSpc>
              <a:spcBef>
                <a:spcPts val="200"/>
              </a:spcBef>
              <a:buNone/>
              <a:tabLst>
                <a:tab pos="838200" algn="l"/>
                <a:tab pos="977900" algn="l"/>
              </a:tabLst>
              <a:defRPr sz="2400" cap="none">
                <a:solidFill>
                  <a:srgbClr val="021EAA"/>
                </a:solidFill>
                <a:latin typeface="蘋果儷中黑" pitchFamily="0" charset="0"/>
                <a:ea typeface="Verdana" pitchFamily="1" charset="0"/>
                <a:cs typeface="Verdana" pitchFamily="1" charset="0"/>
              </a:defRPr>
            </a:lvl2pPr>
            <a:lvl3pPr marL="0" indent="0" algn="ctr" defTabSz="457200">
              <a:lnSpc>
                <a:spcPts val="2800"/>
              </a:lnSpc>
              <a:spcBef>
                <a:spcPts val="200"/>
              </a:spcBef>
              <a:buNone/>
              <a:tabLst>
                <a:tab pos="838200" algn="l"/>
                <a:tab pos="977900" algn="l"/>
              </a:tabLst>
              <a:defRPr sz="2400" cap="none">
                <a:solidFill>
                  <a:srgbClr val="021EAA"/>
                </a:solidFill>
                <a:latin typeface="蘋果儷中黑" pitchFamily="0" charset="0"/>
                <a:ea typeface="Verdana" pitchFamily="1" charset="0"/>
                <a:cs typeface="Verdana" pitchFamily="1" charset="0"/>
              </a:defRPr>
            </a:lvl3pPr>
            <a:lvl4pPr marL="0" indent="0" algn="ctr" defTabSz="457200">
              <a:lnSpc>
                <a:spcPts val="2800"/>
              </a:lnSpc>
              <a:spcBef>
                <a:spcPts val="200"/>
              </a:spcBef>
              <a:buNone/>
              <a:tabLst>
                <a:tab pos="838200" algn="l"/>
                <a:tab pos="977900" algn="l"/>
              </a:tabLst>
              <a:defRPr sz="2400" cap="none">
                <a:solidFill>
                  <a:srgbClr val="021EAA"/>
                </a:solidFill>
                <a:latin typeface="蘋果儷中黑" pitchFamily="0" charset="0"/>
                <a:ea typeface="Verdana" pitchFamily="1" charset="0"/>
                <a:cs typeface="Verdana" pitchFamily="1" charset="0"/>
              </a:defRPr>
            </a:lvl4pPr>
            <a:lvl5pPr marL="0" indent="0" algn="ctr" defTabSz="457200">
              <a:lnSpc>
                <a:spcPts val="2800"/>
              </a:lnSpc>
              <a:spcBef>
                <a:spcPts val="200"/>
              </a:spcBef>
              <a:buNone/>
              <a:tabLst>
                <a:tab pos="838200" algn="l"/>
                <a:tab pos="977900" algn="l"/>
              </a:tabLst>
              <a:defRPr sz="2400" cap="none">
                <a:solidFill>
                  <a:srgbClr val="021EAA"/>
                </a:solidFill>
                <a:latin typeface="蘋果儷中黑" pitchFamily="0" charset="0"/>
                <a:ea typeface="Verdana" pitchFamily="1" charset="0"/>
                <a:cs typeface="Verdana" pitchFamily="1" charset="0"/>
              </a:defRPr>
            </a:lvl5pPr>
          </a:lstStyle>
          <a:p>
            <a:pPr/>
            <a:r>
              <a:t>Body Level One</a:t>
            </a:r>
          </a:p>
          <a:p>
            <a:pPr lvl="1"/>
            <a:r>
              <a:t>Body Level Two</a:t>
            </a:r>
          </a:p>
          <a:p>
            <a:pPr lvl="2"/>
            <a:r>
              <a:t>Body Level Three</a:t>
            </a:r>
          </a:p>
          <a:p>
            <a:pPr lvl="3"/>
            <a:r>
              <a:t>Body Level Four</a:t>
            </a:r>
          </a:p>
          <a:p>
            <a:pPr lvl="4"/>
            <a:r>
              <a:t>Body Level Five</a:t>
            </a:r>
          </a:p>
        </p:txBody>
      </p:sp>
      <p:sp>
        <p:nvSpPr>
          <p:cNvPr id="4" name="Shape 150"/>
          <p:cNvSpPr>
            <a:spLocks noGrp="1" noChangeArrowheads="1"/>
            <a:extLst>
              <a:ext uri="smNativeData">
                <pr:smNativeData xmlns:pr="smNativeData" xmlns="smNativeData" val="SMDATA_15_trXWYhMAAAAlAAAAZAAAAE0AAAAAPAAAADwAAAA8AAAAP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B/f38AAAAAA8zMzADAwP8Af39/AAAAAAAAAAAAAAAAAAAAAAAAAAAAIQAAABgAAAAUAAAAZB4AAJwsAAAIIAAAVC4AABAgAAAmAAAACAAAAL2AAAAAAAAA"/>
              </a:ext>
            </a:extLst>
          </p:cNvSpPr>
          <p:nvPr>
            <p:ph type="sldNum" sz="quarter" idx="2"/>
          </p:nvPr>
        </p:nvSpPr>
        <p:spPr>
          <a:xfrm>
            <a:off x="4940300" y="7251700"/>
            <a:ext cx="266700" cy="279400"/>
          </a:xfrm>
        </p:spPr>
        <p:txBody>
          <a:bodyPr vert="horz" wrap="none" lIns="38100" tIns="38100" rIns="38100" bIns="38100" numCol="1" spcCol="215900" anchor="ctr">
            <a:prstTxWarp prst="textNoShape">
              <a:avLst/>
            </a:prstTxWarp>
          </a:bodyPr>
          <a:lstStyle>
            <a:lvl1pPr defTabSz="457200">
              <a:lnSpc>
                <a:spcPts val="1600"/>
              </a:lnSpc>
              <a:tabLst>
                <a:tab pos="838200" algn="l"/>
              </a:tabLst>
            </a:lvl1pPr>
          </a:lstStyle>
          <a:p>
            <a:pPr/>
            <a:fld id="{35D4CE4A-04D8-8138-966C-F26D802260A7}" type="slidenum">
              <a:t/>
            </a:fld>
          </a:p>
        </p:txBody>
      </p:sp>
    </p:spTree>
  </p:cSld>
  <p:clrMapOvr>
    <a:masterClrMapping/>
  </p:clrMapOvr>
  <p:hf hdr="0" ftr="0" dt="0"/>
</p:sldLayout>
</file>

<file path=ppt/slideLayouts/slideLayout17.xml><?xml version="1.0" encoding="utf-8"?>
<p:sldLayout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type="tx">
  <p:cSld name="Title &amp; Subtitle">
    <p:spTree>
      <p:nvGrpSpPr>
        <p:cNvPr id="1" name=""/>
        <p:cNvGrpSpPr/>
        <p:nvPr/>
      </p:nvGrpSpPr>
      <p:grpSpPr>
        <a:xfrm>
          <a:off x="0" y="0"/>
          <a:ext cx="0" cy="0"/>
          <a:chOff x="0" y="0"/>
          <a:chExt cx="0" cy="0"/>
        </a:xfrm>
      </p:grpSpPr>
      <p:sp>
        <p:nvSpPr>
          <p:cNvPr id="2" name="Shape 157"/>
          <p:cNvSpPr>
            <a:spLocks noGrp="1" noChangeArrowheads="1"/>
            <a:extLst>
              <a:ext uri="smNativeData">
                <pr:smNativeData xmlns:pr="smNativeData" xmlns="smNativeData" val="SMDATA_15_trXWYhMAAAAlAAAAZAAAAA0AAAAAAAAAAAAAAAAAAAAAAAAAAAAAAAACAAAAAAAAAAEAAABQAAAAAAAAAAAA4D8AAAAAAADgPwAAAAAAAOA/AAAAAAAA4D8AAAAAAADgPwAAAAAAAOA/AAAAAAAA4D8AAAAAAADgPwAAAAAAAOA/AAAAAAAA4D8CAAAAjAAAAAEAAAAAAAAAwMD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wMDAAP///wEAAAAAAAAAAAAAAAAAAAAAAAAAAAAAAAAAAAAAAAAAAAAAAAB/f38AAAAAA8zMzADAwP8Af39/AAAAAAAAAAAAAAAAAAAAAAAAAAAAIQAAABgAAAAUAAAA7AQAABgBAAA8NwAACAcAABAAAAAmAAAACAAAAL2AAAAAAAAA"/>
              </a:ext>
            </a:extLst>
          </p:cNvSpPr>
          <p:nvPr>
            <p:ph type="title"/>
          </p:nvPr>
        </p:nvSpPr>
        <p:spPr>
          <a:xfrm>
            <a:off x="800100" y="177800"/>
            <a:ext cx="8178800" cy="965200"/>
          </a:xfrm>
        </p:spPr>
        <p:txBody>
          <a:bodyPr vert="horz" wrap="square" lIns="0" tIns="0" rIns="0" bIns="0" numCol="1" spcCol="215900" anchor="b">
            <a:prstTxWarp prst="textNoShape">
              <a:avLst/>
            </a:prstTxWarp>
          </a:bodyPr>
          <a:lstStyle>
            <a:lvl1pPr indent="-12700" defTabSz="457200">
              <a:lnSpc>
                <a:spcPts val="7600"/>
              </a:lnSpc>
              <a:spcBef>
                <a:spcPts val="200"/>
              </a:spcBef>
              <a:tabLst>
                <a:tab pos="838200" algn="l"/>
                <a:tab pos="977900" algn="l"/>
              </a:tabLst>
              <a:defRPr cap="none">
                <a:solidFill>
                  <a:srgbClr val="021EAA"/>
                </a:solidFill>
                <a:latin typeface="蘋果儷中黑" pitchFamily="0" charset="0"/>
                <a:ea typeface="Verdana" pitchFamily="1" charset="0"/>
                <a:cs typeface="Verdana" pitchFamily="1" charset="0"/>
              </a:defRPr>
            </a:lvl1pPr>
          </a:lstStyle>
          <a:p>
            <a:pPr/>
            <a:r>
              <a:t>Title Text</a:t>
            </a:r>
          </a:p>
        </p:txBody>
      </p:sp>
      <p:sp>
        <p:nvSpPr>
          <p:cNvPr id="3" name="Shape 158"/>
          <p:cNvSpPr>
            <a:spLocks noGrp="1" noChangeArrowheads="1"/>
            <a:extLst>
              <a:ext uri="smNativeData">
                <pr:smNativeData xmlns:pr="smNativeData" xmlns="smNativeData" val="SMDATA_15_trXWYhMAAAAlAAAAZAAAAA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Baw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B/f38AAAAAA8zMzADAwP8Af39/AAAAAAAAAAAAAAAAAAAAAAAAAAAAIQAAABgAAAAUAAAAGAYAAFwmAABoOAAAPC0AABAAAAAmAAAACAAAAIGAAAAAAAAA"/>
              </a:ext>
            </a:extLst>
          </p:cNvSpPr>
          <p:nvPr>
            <p:ph idx="1"/>
          </p:nvPr>
        </p:nvSpPr>
        <p:spPr>
          <a:xfrm>
            <a:off x="990600" y="6235700"/>
            <a:ext cx="8178800" cy="1117600"/>
          </a:xfrm>
        </p:spPr>
        <p:txBody>
          <a:bodyPr vert="horz" wrap="square" lIns="50800" tIns="50800" rIns="50800" bIns="50800" numCol="1" spcCol="215900" anchor="t">
            <a:prstTxWarp prst="textNoShape">
              <a:avLst/>
            </a:prstTxWarp>
          </a:bodyPr>
          <a:lstStyle>
            <a:lvl1pPr marL="0" indent="0" algn="ctr" defTabSz="457200">
              <a:lnSpc>
                <a:spcPts val="2800"/>
              </a:lnSpc>
              <a:spcBef>
                <a:spcPts val="200"/>
              </a:spcBef>
              <a:buNone/>
              <a:tabLst>
                <a:tab pos="838200" algn="l"/>
                <a:tab pos="977900" algn="l"/>
              </a:tabLst>
              <a:defRPr sz="2400" cap="none">
                <a:solidFill>
                  <a:srgbClr val="021EAA"/>
                </a:solidFill>
                <a:latin typeface="蘋果儷中黑" pitchFamily="0" charset="0"/>
                <a:ea typeface="Verdana" pitchFamily="1" charset="0"/>
                <a:cs typeface="Verdana" pitchFamily="1" charset="0"/>
              </a:defRPr>
            </a:lvl1pPr>
            <a:lvl2pPr marL="0" indent="0" algn="ctr" defTabSz="457200">
              <a:lnSpc>
                <a:spcPts val="2800"/>
              </a:lnSpc>
              <a:spcBef>
                <a:spcPts val="200"/>
              </a:spcBef>
              <a:buNone/>
              <a:tabLst>
                <a:tab pos="838200" algn="l"/>
                <a:tab pos="977900" algn="l"/>
              </a:tabLst>
              <a:defRPr sz="2400" cap="none">
                <a:solidFill>
                  <a:srgbClr val="021EAA"/>
                </a:solidFill>
                <a:latin typeface="蘋果儷中黑" pitchFamily="0" charset="0"/>
                <a:ea typeface="Verdana" pitchFamily="1" charset="0"/>
                <a:cs typeface="Verdana" pitchFamily="1" charset="0"/>
              </a:defRPr>
            </a:lvl2pPr>
            <a:lvl3pPr marL="0" indent="0" algn="ctr" defTabSz="457200">
              <a:lnSpc>
                <a:spcPts val="2800"/>
              </a:lnSpc>
              <a:spcBef>
                <a:spcPts val="200"/>
              </a:spcBef>
              <a:buNone/>
              <a:tabLst>
                <a:tab pos="838200" algn="l"/>
                <a:tab pos="977900" algn="l"/>
              </a:tabLst>
              <a:defRPr sz="2400" cap="none">
                <a:solidFill>
                  <a:srgbClr val="021EAA"/>
                </a:solidFill>
                <a:latin typeface="蘋果儷中黑" pitchFamily="0" charset="0"/>
                <a:ea typeface="Verdana" pitchFamily="1" charset="0"/>
                <a:cs typeface="Verdana" pitchFamily="1" charset="0"/>
              </a:defRPr>
            </a:lvl3pPr>
            <a:lvl4pPr marL="0" indent="0" algn="ctr" defTabSz="457200">
              <a:lnSpc>
                <a:spcPts val="2800"/>
              </a:lnSpc>
              <a:spcBef>
                <a:spcPts val="200"/>
              </a:spcBef>
              <a:buNone/>
              <a:tabLst>
                <a:tab pos="838200" algn="l"/>
                <a:tab pos="977900" algn="l"/>
              </a:tabLst>
              <a:defRPr sz="2400" cap="none">
                <a:solidFill>
                  <a:srgbClr val="021EAA"/>
                </a:solidFill>
                <a:latin typeface="蘋果儷中黑" pitchFamily="0" charset="0"/>
                <a:ea typeface="Verdana" pitchFamily="1" charset="0"/>
                <a:cs typeface="Verdana" pitchFamily="1" charset="0"/>
              </a:defRPr>
            </a:lvl4pPr>
            <a:lvl5pPr marL="0" indent="0" algn="ctr" defTabSz="457200">
              <a:lnSpc>
                <a:spcPts val="2800"/>
              </a:lnSpc>
              <a:spcBef>
                <a:spcPts val="200"/>
              </a:spcBef>
              <a:buNone/>
              <a:tabLst>
                <a:tab pos="838200" algn="l"/>
                <a:tab pos="977900" algn="l"/>
              </a:tabLst>
              <a:defRPr sz="2400" cap="none">
                <a:solidFill>
                  <a:srgbClr val="021EAA"/>
                </a:solidFill>
                <a:latin typeface="蘋果儷中黑" pitchFamily="0" charset="0"/>
                <a:ea typeface="Verdana" pitchFamily="1" charset="0"/>
                <a:cs typeface="Verdana" pitchFamily="1" charset="0"/>
              </a:defRPr>
            </a:lvl5pPr>
          </a:lstStyle>
          <a:p>
            <a:pPr/>
            <a:r>
              <a:t>Body Level One</a:t>
            </a:r>
          </a:p>
          <a:p>
            <a:pPr lvl="1"/>
            <a:r>
              <a:t>Body Level Two</a:t>
            </a:r>
          </a:p>
          <a:p>
            <a:pPr lvl="2"/>
            <a:r>
              <a:t>Body Level Three</a:t>
            </a:r>
          </a:p>
          <a:p>
            <a:pPr lvl="3"/>
            <a:r>
              <a:t>Body Level Four</a:t>
            </a:r>
          </a:p>
          <a:p>
            <a:pPr lvl="4"/>
            <a:r>
              <a:t>Body Level Five</a:t>
            </a:r>
          </a:p>
        </p:txBody>
      </p:sp>
      <p:sp>
        <p:nvSpPr>
          <p:cNvPr id="4" name="Shape 159"/>
          <p:cNvSpPr>
            <a:spLocks noGrp="1" noChangeArrowheads="1"/>
            <a:extLst>
              <a:ext uri="smNativeData">
                <pr:smNativeData xmlns:pr="smNativeData" xmlns="smNativeData" val="SMDATA_15_trXWYhMAAAAlAAAAZAAAAE0AAAAAPAAAADwAAAA8AAAAP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B/f38AAAAAA8zMzADAwP8Af39/AAAAAAAAAAAAAAAAAAAAAAAAAAAAIQAAABgAAAAUAAAAZB4AAJwsAAAIIAAAVC4AABAgAAAmAAAACAAAAL2AAAAAAAAA"/>
              </a:ext>
            </a:extLst>
          </p:cNvSpPr>
          <p:nvPr>
            <p:ph type="sldNum" sz="quarter" idx="2"/>
          </p:nvPr>
        </p:nvSpPr>
        <p:spPr>
          <a:xfrm>
            <a:off x="4940300" y="7251700"/>
            <a:ext cx="266700" cy="279400"/>
          </a:xfrm>
        </p:spPr>
        <p:txBody>
          <a:bodyPr vert="horz" wrap="none" lIns="38100" tIns="38100" rIns="38100" bIns="38100" numCol="1" spcCol="215900" anchor="ctr">
            <a:prstTxWarp prst="textNoShape">
              <a:avLst/>
            </a:prstTxWarp>
          </a:bodyPr>
          <a:lstStyle>
            <a:lvl1pPr defTabSz="457200">
              <a:lnSpc>
                <a:spcPts val="1600"/>
              </a:lnSpc>
              <a:tabLst>
                <a:tab pos="838200" algn="l"/>
              </a:tabLst>
            </a:lvl1pPr>
          </a:lstStyle>
          <a:p>
            <a:pPr/>
            <a:fld id="{14A49822-6CF9-F16E-B71C-9A3BD65241CF}" type="slidenum">
              <a:t/>
            </a:fld>
          </a:p>
        </p:txBody>
      </p:sp>
    </p:spTree>
  </p:cSld>
  <p:clrMapOvr>
    <a:masterClrMapping/>
  </p:clrMapOvr>
  <p:hf hdr="0" ftr="0" dt="0"/>
</p:sldLayout>
</file>

<file path=ppt/slideLayouts/slideLayout18.xml><?xml version="1.0" encoding="utf-8"?>
<p:sldLayout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type="tx">
  <p:cSld name="Title &amp; Subtitle">
    <p:spTree>
      <p:nvGrpSpPr>
        <p:cNvPr id="1" name=""/>
        <p:cNvGrpSpPr/>
        <p:nvPr/>
      </p:nvGrpSpPr>
      <p:grpSpPr>
        <a:xfrm>
          <a:off x="0" y="0"/>
          <a:ext cx="0" cy="0"/>
          <a:chOff x="0" y="0"/>
          <a:chExt cx="0" cy="0"/>
        </a:xfrm>
      </p:grpSpPr>
      <p:sp>
        <p:nvSpPr>
          <p:cNvPr id="2" name="Shape 166"/>
          <p:cNvSpPr>
            <a:spLocks noGrp="1" noChangeArrowheads="1"/>
            <a:extLst>
              <a:ext uri="smNativeData">
                <pr:smNativeData xmlns:pr="smNativeData" xmlns="smNativeData" val="SMDATA_15_trXWYhMAAAAlAAAAZAAAAA0AAAAAAAAAAAAAAAAAAAAAAAAAAAAAAAACAAAAAAAAAAEAAABQAAAAAAAAAAAA4D8AAAAAAADgPwAAAAAAAOA/AAAAAAAA4D8AAAAAAADgPwAAAAAAAOA/AAAAAAAA4D8AAAAAAADgPwAAAAAAAOA/AAAAAAAA4D8CAAAAjAAAAAEAAAAAAAAAwMD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wMDAAP///wEAAAAAAAAAAAAAAAAAAAAAAAAAAAAAAAAAAAAAAAAAAAAAAAB/f38AAAAAA8zMzADAwP8Af39/AAAAAAAAAAAAAAAAAAAAAAAAAAAAIQAAABgAAAAUAAAA7AQAABgBAAA8NwAACAcAABAAAAAmAAAACAAAAL2AAAAAAAAA"/>
              </a:ext>
            </a:extLst>
          </p:cNvSpPr>
          <p:nvPr>
            <p:ph type="title"/>
          </p:nvPr>
        </p:nvSpPr>
        <p:spPr>
          <a:xfrm>
            <a:off x="800100" y="177800"/>
            <a:ext cx="8178800" cy="965200"/>
          </a:xfrm>
        </p:spPr>
        <p:txBody>
          <a:bodyPr vert="horz" wrap="square" lIns="0" tIns="0" rIns="0" bIns="0" numCol="1" spcCol="215900" anchor="b">
            <a:prstTxWarp prst="textNoShape">
              <a:avLst/>
            </a:prstTxWarp>
          </a:bodyPr>
          <a:lstStyle>
            <a:lvl1pPr indent="-12700" defTabSz="457200">
              <a:lnSpc>
                <a:spcPts val="7600"/>
              </a:lnSpc>
              <a:spcBef>
                <a:spcPts val="200"/>
              </a:spcBef>
              <a:tabLst>
                <a:tab pos="838200" algn="l"/>
                <a:tab pos="977900" algn="l"/>
              </a:tabLst>
              <a:defRPr cap="none">
                <a:solidFill>
                  <a:srgbClr val="021EAA"/>
                </a:solidFill>
                <a:latin typeface="蘋果儷中黑" pitchFamily="0" charset="0"/>
                <a:ea typeface="Verdana" pitchFamily="1" charset="0"/>
                <a:cs typeface="Verdana" pitchFamily="1" charset="0"/>
              </a:defRPr>
            </a:lvl1pPr>
          </a:lstStyle>
          <a:p>
            <a:pPr/>
            <a:r>
              <a:t>Title Text</a:t>
            </a:r>
          </a:p>
        </p:txBody>
      </p:sp>
      <p:sp>
        <p:nvSpPr>
          <p:cNvPr id="3" name="Shape 167"/>
          <p:cNvSpPr>
            <a:spLocks noGrp="1" noChangeArrowheads="1"/>
            <a:extLst>
              <a:ext uri="smNativeData">
                <pr:smNativeData xmlns:pr="smNativeData" xmlns="smNativeData" val="SMDATA_15_trXWYhMAAAAlAAAAZAAAAA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B/f38AAAAAA8zMzADAwP8Af39/AAAAAAAAAAAAAAAAAAAAAAAAAAAAIQAAABgAAAAUAAAAGAYAAFwmAABoOAAAPC0AABAAAAAmAAAACAAAAIGAAAAAAAAA"/>
              </a:ext>
            </a:extLst>
          </p:cNvSpPr>
          <p:nvPr>
            <p:ph idx="1"/>
          </p:nvPr>
        </p:nvSpPr>
        <p:spPr>
          <a:xfrm>
            <a:off x="990600" y="6235700"/>
            <a:ext cx="8178800" cy="1117600"/>
          </a:xfrm>
        </p:spPr>
        <p:txBody>
          <a:bodyPr vert="horz" wrap="square" lIns="50800" tIns="50800" rIns="50800" bIns="50800" numCol="1" spcCol="215900" anchor="t">
            <a:prstTxWarp prst="textNoShape">
              <a:avLst/>
            </a:prstTxWarp>
          </a:bodyPr>
          <a:lstStyle>
            <a:lvl1pPr marL="0" indent="0" algn="ctr" defTabSz="457200">
              <a:lnSpc>
                <a:spcPts val="2800"/>
              </a:lnSpc>
              <a:spcBef>
                <a:spcPts val="200"/>
              </a:spcBef>
              <a:buNone/>
              <a:tabLst>
                <a:tab pos="838200" algn="l"/>
                <a:tab pos="977900" algn="l"/>
              </a:tabLst>
              <a:defRPr sz="2400" cap="none">
                <a:solidFill>
                  <a:srgbClr val="021EAA"/>
                </a:solidFill>
                <a:latin typeface="蘋果儷中黑" pitchFamily="0" charset="0"/>
                <a:ea typeface="Verdana" pitchFamily="1" charset="0"/>
                <a:cs typeface="Verdana" pitchFamily="1" charset="0"/>
              </a:defRPr>
            </a:lvl1pPr>
            <a:lvl2pPr marL="0" indent="0" algn="ctr" defTabSz="457200">
              <a:lnSpc>
                <a:spcPts val="2800"/>
              </a:lnSpc>
              <a:spcBef>
                <a:spcPts val="200"/>
              </a:spcBef>
              <a:buNone/>
              <a:tabLst>
                <a:tab pos="838200" algn="l"/>
                <a:tab pos="977900" algn="l"/>
              </a:tabLst>
              <a:defRPr sz="2400" cap="none">
                <a:solidFill>
                  <a:srgbClr val="021EAA"/>
                </a:solidFill>
                <a:latin typeface="蘋果儷中黑" pitchFamily="0" charset="0"/>
                <a:ea typeface="Verdana" pitchFamily="1" charset="0"/>
                <a:cs typeface="Verdana" pitchFamily="1" charset="0"/>
              </a:defRPr>
            </a:lvl2pPr>
            <a:lvl3pPr marL="0" indent="0" algn="ctr" defTabSz="457200">
              <a:lnSpc>
                <a:spcPts val="2800"/>
              </a:lnSpc>
              <a:spcBef>
                <a:spcPts val="200"/>
              </a:spcBef>
              <a:buNone/>
              <a:tabLst>
                <a:tab pos="838200" algn="l"/>
                <a:tab pos="977900" algn="l"/>
              </a:tabLst>
              <a:defRPr sz="2400" cap="none">
                <a:solidFill>
                  <a:srgbClr val="021EAA"/>
                </a:solidFill>
                <a:latin typeface="蘋果儷中黑" pitchFamily="0" charset="0"/>
                <a:ea typeface="Verdana" pitchFamily="1" charset="0"/>
                <a:cs typeface="Verdana" pitchFamily="1" charset="0"/>
              </a:defRPr>
            </a:lvl3pPr>
            <a:lvl4pPr marL="0" indent="0" algn="ctr" defTabSz="457200">
              <a:lnSpc>
                <a:spcPts val="2800"/>
              </a:lnSpc>
              <a:spcBef>
                <a:spcPts val="200"/>
              </a:spcBef>
              <a:buNone/>
              <a:tabLst>
                <a:tab pos="838200" algn="l"/>
                <a:tab pos="977900" algn="l"/>
              </a:tabLst>
              <a:defRPr sz="2400" cap="none">
                <a:solidFill>
                  <a:srgbClr val="021EAA"/>
                </a:solidFill>
                <a:latin typeface="蘋果儷中黑" pitchFamily="0" charset="0"/>
                <a:ea typeface="Verdana" pitchFamily="1" charset="0"/>
                <a:cs typeface="Verdana" pitchFamily="1" charset="0"/>
              </a:defRPr>
            </a:lvl4pPr>
            <a:lvl5pPr marL="0" indent="0" algn="ctr" defTabSz="457200">
              <a:lnSpc>
                <a:spcPts val="2800"/>
              </a:lnSpc>
              <a:spcBef>
                <a:spcPts val="200"/>
              </a:spcBef>
              <a:buNone/>
              <a:tabLst>
                <a:tab pos="838200" algn="l"/>
                <a:tab pos="977900" algn="l"/>
              </a:tabLst>
              <a:defRPr sz="2400" cap="none">
                <a:solidFill>
                  <a:srgbClr val="021EAA"/>
                </a:solidFill>
                <a:latin typeface="蘋果儷中黑" pitchFamily="0" charset="0"/>
                <a:ea typeface="Verdana" pitchFamily="1" charset="0"/>
                <a:cs typeface="Verdana" pitchFamily="1" charset="0"/>
              </a:defRPr>
            </a:lvl5pPr>
          </a:lstStyle>
          <a:p>
            <a:pPr/>
            <a:r>
              <a:t>Body Level One</a:t>
            </a:r>
          </a:p>
          <a:p>
            <a:pPr lvl="1"/>
            <a:r>
              <a:t>Body Level Two</a:t>
            </a:r>
          </a:p>
          <a:p>
            <a:pPr lvl="2"/>
            <a:r>
              <a:t>Body Level Three</a:t>
            </a:r>
          </a:p>
          <a:p>
            <a:pPr lvl="3"/>
            <a:r>
              <a:t>Body Level Four</a:t>
            </a:r>
          </a:p>
          <a:p>
            <a:pPr lvl="4"/>
            <a:r>
              <a:t>Body Level Five</a:t>
            </a:r>
          </a:p>
        </p:txBody>
      </p:sp>
      <p:sp>
        <p:nvSpPr>
          <p:cNvPr id="4" name="Shape 168"/>
          <p:cNvSpPr>
            <a:spLocks noGrp="1" noChangeArrowheads="1"/>
            <a:extLst>
              <a:ext uri="smNativeData">
                <pr:smNativeData xmlns:pr="smNativeData" xmlns="smNativeData" val="SMDATA_15_trXWYhMAAAAlAAAAZAAAAE0AAAAAPAAAADwAAAA8AAAAP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B/f38AAAAAA8zMzADAwP8Af39/AAAAAAAAAAAAAAAAAAAAAAAAAAAAIQAAABgAAAAUAAAAZB4AAJwsAAAIIAAAVC4AABAgAAAmAAAACAAAAL2AAAAAAAAA"/>
              </a:ext>
            </a:extLst>
          </p:cNvSpPr>
          <p:nvPr>
            <p:ph type="sldNum" sz="quarter" idx="2"/>
          </p:nvPr>
        </p:nvSpPr>
        <p:spPr>
          <a:xfrm>
            <a:off x="4940300" y="7251700"/>
            <a:ext cx="266700" cy="279400"/>
          </a:xfrm>
        </p:spPr>
        <p:txBody>
          <a:bodyPr vert="horz" wrap="none" lIns="38100" tIns="38100" rIns="38100" bIns="38100" numCol="1" spcCol="215900" anchor="ctr">
            <a:prstTxWarp prst="textNoShape">
              <a:avLst/>
            </a:prstTxWarp>
          </a:bodyPr>
          <a:lstStyle>
            <a:lvl1pPr defTabSz="457200">
              <a:lnSpc>
                <a:spcPts val="1600"/>
              </a:lnSpc>
              <a:tabLst>
                <a:tab pos="838200" algn="l"/>
              </a:tabLst>
            </a:lvl1pPr>
          </a:lstStyle>
          <a:p>
            <a:pPr/>
            <a:fld id="{5AB1645C-12B7-E492-F909-E4C72A470FB1}" type="slidenum">
              <a:t/>
            </a:fld>
          </a:p>
        </p:txBody>
      </p:sp>
    </p:spTree>
  </p:cSld>
  <p:clrMapOvr>
    <a:masterClrMapping/>
  </p:clrMapOvr>
  <p:hf hdr="0" ftr="0" dt="0"/>
</p:sldLayout>
</file>

<file path=ppt/slideLayouts/slideLayout19.xml><?xml version="1.0" encoding="utf-8"?>
<p:sldLayout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type="tx">
  <p:cSld name="Title &amp; Subtitle">
    <p:spTree>
      <p:nvGrpSpPr>
        <p:cNvPr id="1" name=""/>
        <p:cNvGrpSpPr/>
        <p:nvPr/>
      </p:nvGrpSpPr>
      <p:grpSpPr>
        <a:xfrm>
          <a:off x="0" y="0"/>
          <a:ext cx="0" cy="0"/>
          <a:chOff x="0" y="0"/>
          <a:chExt cx="0" cy="0"/>
        </a:xfrm>
      </p:grpSpPr>
      <p:sp>
        <p:nvSpPr>
          <p:cNvPr id="2" name="Shape 175"/>
          <p:cNvSpPr>
            <a:spLocks noGrp="1" noChangeArrowheads="1"/>
            <a:extLst>
              <a:ext uri="smNativeData">
                <pr:smNativeData xmlns:pr="smNativeData" xmlns="smNativeData" val="SMDATA_15_trXWYhMAAAAlAAAAZAAAAA0AAAAAAAAAAAAAAAAAAAAAAAAAAAAAAAACAAAAAAAAAAEAAABQAAAAAAAAAAAA4D8AAAAAAADgPwAAAAAAAOA/AAAAAAAA4D8AAAAAAADgPwAAAAAAAOA/AAAAAAAA4D8AAAAAAADgPwAAAAAAAOA/AAAAAAAA4D8CAAAAjAAAAAEAAAAAAAAAwMD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wMDAAP///wEAAAAAAAAAAAAAAAAAAAAAAAAAAAAAAAAAAAAAAAAAAAAAAAB/f38AAAAAA8zMzADAwP8Af39/AAAAAAAAAAAAAAAAAAAAAAAAAAAAIQAAABgAAAAUAAAA7AQAABgBAAA8NwAACAcAABAAAAAmAAAACAAAAL2AAAAAAAAA"/>
              </a:ext>
            </a:extLst>
          </p:cNvSpPr>
          <p:nvPr>
            <p:ph type="title"/>
          </p:nvPr>
        </p:nvSpPr>
        <p:spPr>
          <a:xfrm>
            <a:off x="800100" y="177800"/>
            <a:ext cx="8178800" cy="965200"/>
          </a:xfrm>
        </p:spPr>
        <p:txBody>
          <a:bodyPr vert="horz" wrap="square" lIns="0" tIns="0" rIns="0" bIns="0" numCol="1" spcCol="215900" anchor="b">
            <a:prstTxWarp prst="textNoShape">
              <a:avLst/>
            </a:prstTxWarp>
          </a:bodyPr>
          <a:lstStyle>
            <a:lvl1pPr indent="-12700" defTabSz="457200">
              <a:lnSpc>
                <a:spcPts val="7600"/>
              </a:lnSpc>
              <a:spcBef>
                <a:spcPts val="200"/>
              </a:spcBef>
              <a:tabLst>
                <a:tab pos="838200" algn="l"/>
                <a:tab pos="977900" algn="l"/>
              </a:tabLst>
              <a:defRPr cap="none">
                <a:solidFill>
                  <a:srgbClr val="021EAA"/>
                </a:solidFill>
                <a:latin typeface="蘋果儷中黑" pitchFamily="0" charset="0"/>
                <a:ea typeface="Verdana" pitchFamily="1" charset="0"/>
                <a:cs typeface="Verdana" pitchFamily="1" charset="0"/>
              </a:defRPr>
            </a:lvl1pPr>
          </a:lstStyle>
          <a:p>
            <a:pPr/>
            <a:r>
              <a:t>Title Text</a:t>
            </a:r>
          </a:p>
        </p:txBody>
      </p:sp>
      <p:sp>
        <p:nvSpPr>
          <p:cNvPr id="3" name="Shape 176"/>
          <p:cNvSpPr>
            <a:spLocks noGrp="1" noChangeArrowheads="1"/>
            <a:extLst>
              <a:ext uri="smNativeData">
                <pr:smNativeData xmlns:pr="smNativeData" xmlns="smNativeData" val="SMDATA_15_trXWYhMAAAAlAAAAZAAAAA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B/f38AAAAAA8zMzADAwP8Af39/AAAAAAAAAAAAAAAAAAAAAAAAAAAAIQAAABgAAAAUAAAAGAYAAFwmAABoOAAAPC0AABAAAAAmAAAACAAAAIGAAAAAAAAA"/>
              </a:ext>
            </a:extLst>
          </p:cNvSpPr>
          <p:nvPr>
            <p:ph idx="1"/>
          </p:nvPr>
        </p:nvSpPr>
        <p:spPr>
          <a:xfrm>
            <a:off x="990600" y="6235700"/>
            <a:ext cx="8178800" cy="1117600"/>
          </a:xfrm>
        </p:spPr>
        <p:txBody>
          <a:bodyPr vert="horz" wrap="square" lIns="50800" tIns="50800" rIns="50800" bIns="50800" numCol="1" spcCol="215900" anchor="t">
            <a:prstTxWarp prst="textNoShape">
              <a:avLst/>
            </a:prstTxWarp>
          </a:bodyPr>
          <a:lstStyle>
            <a:lvl1pPr marL="0" indent="0" algn="ctr" defTabSz="457200">
              <a:lnSpc>
                <a:spcPts val="2800"/>
              </a:lnSpc>
              <a:spcBef>
                <a:spcPts val="200"/>
              </a:spcBef>
              <a:buNone/>
              <a:tabLst>
                <a:tab pos="838200" algn="l"/>
                <a:tab pos="977900" algn="l"/>
              </a:tabLst>
              <a:defRPr sz="2400" cap="none">
                <a:solidFill>
                  <a:srgbClr val="021EAA"/>
                </a:solidFill>
                <a:latin typeface="蘋果儷中黑" pitchFamily="0" charset="0"/>
                <a:ea typeface="Verdana" pitchFamily="1" charset="0"/>
                <a:cs typeface="Verdana" pitchFamily="1" charset="0"/>
              </a:defRPr>
            </a:lvl1pPr>
            <a:lvl2pPr marL="0" indent="0" algn="ctr" defTabSz="457200">
              <a:lnSpc>
                <a:spcPts val="2800"/>
              </a:lnSpc>
              <a:spcBef>
                <a:spcPts val="200"/>
              </a:spcBef>
              <a:buNone/>
              <a:tabLst>
                <a:tab pos="838200" algn="l"/>
                <a:tab pos="977900" algn="l"/>
              </a:tabLst>
              <a:defRPr sz="2400" cap="none">
                <a:solidFill>
                  <a:srgbClr val="021EAA"/>
                </a:solidFill>
                <a:latin typeface="蘋果儷中黑" pitchFamily="0" charset="0"/>
                <a:ea typeface="Verdana" pitchFamily="1" charset="0"/>
                <a:cs typeface="Verdana" pitchFamily="1" charset="0"/>
              </a:defRPr>
            </a:lvl2pPr>
            <a:lvl3pPr marL="0" indent="0" algn="ctr" defTabSz="457200">
              <a:lnSpc>
                <a:spcPts val="2800"/>
              </a:lnSpc>
              <a:spcBef>
                <a:spcPts val="200"/>
              </a:spcBef>
              <a:buNone/>
              <a:tabLst>
                <a:tab pos="838200" algn="l"/>
                <a:tab pos="977900" algn="l"/>
              </a:tabLst>
              <a:defRPr sz="2400" cap="none">
                <a:solidFill>
                  <a:srgbClr val="021EAA"/>
                </a:solidFill>
                <a:latin typeface="蘋果儷中黑" pitchFamily="0" charset="0"/>
                <a:ea typeface="Verdana" pitchFamily="1" charset="0"/>
                <a:cs typeface="Verdana" pitchFamily="1" charset="0"/>
              </a:defRPr>
            </a:lvl3pPr>
            <a:lvl4pPr marL="0" indent="0" algn="ctr" defTabSz="457200">
              <a:lnSpc>
                <a:spcPts val="2800"/>
              </a:lnSpc>
              <a:spcBef>
                <a:spcPts val="200"/>
              </a:spcBef>
              <a:buNone/>
              <a:tabLst>
                <a:tab pos="838200" algn="l"/>
                <a:tab pos="977900" algn="l"/>
              </a:tabLst>
              <a:defRPr sz="2400" cap="none">
                <a:solidFill>
                  <a:srgbClr val="021EAA"/>
                </a:solidFill>
                <a:latin typeface="蘋果儷中黑" pitchFamily="0" charset="0"/>
                <a:ea typeface="Verdana" pitchFamily="1" charset="0"/>
                <a:cs typeface="Verdana" pitchFamily="1" charset="0"/>
              </a:defRPr>
            </a:lvl4pPr>
            <a:lvl5pPr marL="0" indent="0" algn="ctr" defTabSz="457200">
              <a:lnSpc>
                <a:spcPts val="2800"/>
              </a:lnSpc>
              <a:spcBef>
                <a:spcPts val="200"/>
              </a:spcBef>
              <a:buNone/>
              <a:tabLst>
                <a:tab pos="838200" algn="l"/>
                <a:tab pos="977900" algn="l"/>
              </a:tabLst>
              <a:defRPr sz="2400" cap="none">
                <a:solidFill>
                  <a:srgbClr val="021EAA"/>
                </a:solidFill>
                <a:latin typeface="蘋果儷中黑" pitchFamily="0" charset="0"/>
                <a:ea typeface="Verdana" pitchFamily="1" charset="0"/>
                <a:cs typeface="Verdana" pitchFamily="1" charset="0"/>
              </a:defRPr>
            </a:lvl5pPr>
          </a:lstStyle>
          <a:p>
            <a:pPr/>
            <a:r>
              <a:t>Body Level One</a:t>
            </a:r>
          </a:p>
          <a:p>
            <a:pPr lvl="1"/>
            <a:r>
              <a:t>Body Level Two</a:t>
            </a:r>
          </a:p>
          <a:p>
            <a:pPr lvl="2"/>
            <a:r>
              <a:t>Body Level Three</a:t>
            </a:r>
          </a:p>
          <a:p>
            <a:pPr lvl="3"/>
            <a:r>
              <a:t>Body Level Four</a:t>
            </a:r>
          </a:p>
          <a:p>
            <a:pPr lvl="4"/>
            <a:r>
              <a:t>Body Level Five</a:t>
            </a:r>
          </a:p>
        </p:txBody>
      </p:sp>
      <p:sp>
        <p:nvSpPr>
          <p:cNvPr id="4" name="Shape 177"/>
          <p:cNvSpPr>
            <a:spLocks noGrp="1" noChangeArrowheads="1"/>
            <a:extLst>
              <a:ext uri="smNativeData">
                <pr:smNativeData xmlns:pr="smNativeData" xmlns="smNativeData" val="SMDATA_15_trXWYhMAAAAlAAAAZAAAAE0AAAAAPAAAADwAAAA8AAAAP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B/f38AAAAAA8zMzADAwP8Af39/AAAAAAAAAAAAAAAAAAAAAAAAAAAAIQAAABgAAAAUAAAAZB4AAJwsAAAIIAAAVC4AABAgAAAmAAAACAAAAL2AAAAAAAAA"/>
              </a:ext>
            </a:extLst>
          </p:cNvSpPr>
          <p:nvPr>
            <p:ph type="sldNum" sz="quarter" idx="2"/>
          </p:nvPr>
        </p:nvSpPr>
        <p:spPr>
          <a:xfrm>
            <a:off x="4940300" y="7251700"/>
            <a:ext cx="266700" cy="279400"/>
          </a:xfrm>
        </p:spPr>
        <p:txBody>
          <a:bodyPr vert="horz" wrap="none" lIns="38100" tIns="38100" rIns="38100" bIns="38100" numCol="1" spcCol="215900" anchor="ctr">
            <a:prstTxWarp prst="textNoShape">
              <a:avLst/>
            </a:prstTxWarp>
          </a:bodyPr>
          <a:lstStyle>
            <a:lvl1pPr defTabSz="457200">
              <a:lnSpc>
                <a:spcPts val="1600"/>
              </a:lnSpc>
              <a:tabLst>
                <a:tab pos="838200" algn="l"/>
              </a:tabLst>
            </a:lvl1pPr>
          </a:lstStyle>
          <a:p>
            <a:pPr/>
            <a:fld id="{1B57E46F-21F6-0212-B8EF-D747AAA14E82}" type="slidenum">
              <a:t/>
            </a:fld>
          </a:p>
        </p:txBody>
      </p:sp>
    </p:spTree>
  </p:cSld>
  <p:clrMapOvr>
    <a:masterClrMapping/>
  </p:clrMapOvr>
  <p:hf hdr="0" ftr="0" dt="0"/>
</p:sldLayout>
</file>

<file path=ppt/slideLayouts/slideLayout2.xml><?xml version="1.0" encoding="utf-8"?>
<p:sldLayout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type="tx">
  <p:cSld name="Title &amp; Bullets">
    <p:spTree>
      <p:nvGrpSpPr>
        <p:cNvPr id="1" name=""/>
        <p:cNvGrpSpPr/>
        <p:nvPr/>
      </p:nvGrpSpPr>
      <p:grpSpPr>
        <a:xfrm>
          <a:off x="0" y="0"/>
          <a:ext cx="0" cy="0"/>
          <a:chOff x="0" y="0"/>
          <a:chExt cx="0" cy="0"/>
        </a:xfrm>
      </p:grpSpPr>
      <p:sp>
        <p:nvSpPr>
          <p:cNvPr id="2" name="Shape 20"/>
          <p:cNvSpPr>
            <a:spLocks noGrp="1" noChangeArrowheads="1"/>
            <a:extLst>
              <a:ext uri="smNativeData">
                <pr:smNativeData xmlns:pr="smNativeData" xmlns="smNativeData" val="SMDATA_15_trXWYhMAAAAlAAAAZAAAAA0AAAAAAAAAAAAAAAAAAAAAAAAAAAAAAAABAAAAAAAAAAEAAABQAAAAAAAAAAAA4D8AAAAAAADgPwAAAAAAAOA/AAAAAAAA4D8AAAAAAADgPwAAAAAAAOA/AAAAAAAA4D8AAAAAAADgPwAAAAAAAOA/AAAAAAAA4D8CAAAAjAAAAAEAAAAAAAAAwMD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JwAAADkAAAA5AAAAZAAAAGQAAAAAAAAAy8vLACcAAAA5AAAAOQAAAGQAAABkAAAAAAAAABcAAAAUAAAAAAAAAAAAAAD/fwAA/38AAAAAAAAJAAAABAAAAAAAAAAeAAAAaAAAAAAAAAAAAAAAAAAAAAAAAAAAAAAAECcAABAnAAAAAAAAAAAAAAAAAAAAAAAAAAAAAAAAAAAAAAAAAAAAAGQAAAAAAAAAwMD/AAAAAAAAAAAAAAAAAAAAAABkAAAAAAAAAH9/fwAKAAAAIgAAABgAAAAAAAAAAAAAAAAAAAAAAAAAAAAAAAAAAAAkAAAAJAAAAAAAAAAHAAAAAAAAAAAAAAAAAAAAAAAAAAAAAAAAAAAAf39/ACUAAABYAAAAAAAAAAAAAAAAAAAAAAAAAAAAAAAAAAAAAAAAAAAAAAAAAAAAAAAAAAAAAAA/AAAAAAAAAKCGAQAAAAAAAAAAAAAAAAAMAAAAAQAAAAAAAAAAAAAAAAAAAB8AAABUAAAAwMDAAP///wEAAAAAAAAAAAAAAAAAAAAAAAAAAAAAAAAAAAAAAAAAAAAAAAB/f38AAAAAAMvLywDAwP8Af39/AAAAAAAAAAAAAAAAAAAAAAAAAAAAIQAAABgAAAAUAAAAGAYAAEABAABoOAAA3AUAABAAAAAmAAAACAAAAD2AAAAA4MEB"/>
              </a:ext>
            </a:extLst>
          </p:cNvSpPr>
          <p:nvPr>
            <p:ph type="title"/>
          </p:nvPr>
        </p:nvSpPr>
        <p:spPr>
          <a:xfrm>
            <a:off x="990600" y="203200"/>
            <a:ext cx="8178800" cy="749300"/>
          </a:xfrm>
          <a:effectLst>
            <a:outerShdw blurRad="63500" dist="51187" dir="2700000">
              <a:srgbClr val="000000">
                <a:alpha val="61000"/>
              </a:srgbClr>
            </a:outerShdw>
          </a:effectLst>
        </p:spPr>
        <p:txBody>
          <a:bodyPr vert="horz" wrap="square" lIns="0" tIns="0" rIns="0" bIns="0" numCol="1" spcCol="215900" anchor="ctr">
            <a:prstTxWarp prst="textNoShape">
              <a:avLst/>
            </a:prstTxWarp>
          </a:bodyPr>
          <a:lstStyle>
            <a:lvl1pPr defTabSz="457200">
              <a:lnSpc>
                <a:spcPts val="5700"/>
              </a:lnSpc>
              <a:spcBef>
                <a:spcPts val="200"/>
              </a:spcBef>
              <a:tabLst>
                <a:tab pos="838200" algn="l"/>
                <a:tab pos="952500" algn="l"/>
              </a:tabLst>
              <a:defRPr sz="4800" cap="none">
                <a:solidFill>
                  <a:srgbClr val="021EAA"/>
                </a:solidFill>
                <a:latin typeface="蘋果儷中黑" pitchFamily="0" charset="0"/>
                <a:ea typeface="Verdana" pitchFamily="1" charset="0"/>
                <a:cs typeface="Verdana" pitchFamily="1" charset="0"/>
              </a:defRPr>
            </a:lvl1pPr>
          </a:lstStyle>
          <a:p>
            <a:pPr/>
            <a:r>
              <a:t>Title Text</a:t>
            </a:r>
          </a:p>
        </p:txBody>
      </p:sp>
      <p:sp>
        <p:nvSpPr>
          <p:cNvPr id="3" name="Shape 21"/>
          <p:cNvSpPr>
            <a:spLocks noGrp="1" noChangeArrowheads="1"/>
            <a:extLst>
              <a:ext uri="smNativeData">
                <pr:smNativeData xmlns:pr="smNativeData" xmlns="smNativeData" val="SMDATA_15_trXWYhMAAAAlAAAAZA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BBjEQE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B/f38A3N7gA8zMzADAwP8Af39/AAAAAAAAAAAAAAAAAAAAAAAAAAAAIQAAABgAAAAUAAAAGAYAAEgNAABoOAAAyCgAABAAAAAmAAAACAAAAAGAAAAAAAAA"/>
              </a:ext>
            </a:extLst>
          </p:cNvSpPr>
          <p:nvPr>
            <p:ph idx="1"/>
          </p:nvPr>
        </p:nvSpPr>
        <p:spPr>
          <a:xfrm>
            <a:off x="990600" y="2159000"/>
            <a:ext cx="8178800" cy="4470400"/>
          </a:xfrm>
        </p:spPr>
        <p:txBody>
          <a:bodyPr/>
          <a:lstStyle>
            <a:lvl1pPr marL="538480" indent="-284480" defTabSz="457200">
              <a:lnSpc>
                <a:spcPts val="3800"/>
              </a:lnSpc>
              <a:spcBef>
                <a:spcPts val="2000"/>
              </a:spcBef>
              <a:buSzPts val="2175"/>
              <a:buFont typeface="Wingdings" pitchFamily="2" charset="2"/>
              <a:buBlip>
                <a:blip r:embed="rId2"/>
              </a:buBlip>
              <a:tabLst>
                <a:tab pos="838200" algn="l"/>
                <a:tab pos="1041400" algn="l"/>
              </a:tabLst>
              <a:defRPr cap="none">
                <a:solidFill>
                  <a:srgbClr val="021EAA"/>
                </a:solidFill>
                <a:latin typeface="蘋果儷中黑" pitchFamily="0" charset="0"/>
                <a:ea typeface="Verdana" pitchFamily="1" charset="0"/>
                <a:cs typeface="Verdana" pitchFamily="1" charset="0"/>
              </a:defRPr>
            </a:lvl1pPr>
            <a:lvl2pPr marL="868045" indent="-258445" defTabSz="457200">
              <a:lnSpc>
                <a:spcPts val="3300"/>
              </a:lnSpc>
              <a:spcBef>
                <a:spcPts val="2000"/>
              </a:spcBef>
              <a:buSzPts val="1900"/>
              <a:buFont typeface="Wingdings" pitchFamily="2" charset="2"/>
              <a:buBlip>
                <a:blip r:embed="rId2"/>
              </a:buBlip>
              <a:tabLst>
                <a:tab pos="838200" algn="l"/>
                <a:tab pos="1371600" algn="l"/>
              </a:tabLst>
              <a:defRPr sz="2800" cap="none">
                <a:solidFill>
                  <a:srgbClr val="021EAA"/>
                </a:solidFill>
                <a:latin typeface="蘋果儷中黑" pitchFamily="0" charset="0"/>
                <a:ea typeface="Verdana" pitchFamily="1" charset="0"/>
                <a:cs typeface="Verdana" pitchFamily="1" charset="0"/>
              </a:defRPr>
            </a:lvl2pPr>
            <a:lvl3pPr marL="1184910" indent="-232410" defTabSz="457200">
              <a:lnSpc>
                <a:spcPts val="2800"/>
              </a:lnSpc>
              <a:spcBef>
                <a:spcPts val="2000"/>
              </a:spcBef>
              <a:buSzPts val="1630"/>
              <a:buFont typeface="Wingdings" pitchFamily="2" charset="2"/>
              <a:buBlip>
                <a:blip r:embed="rId2"/>
              </a:buBlip>
              <a:tabLst>
                <a:tab pos="838200" algn="l"/>
                <a:tab pos="1689100" algn="l"/>
              </a:tabLst>
              <a:defRPr sz="2400" cap="none">
                <a:solidFill>
                  <a:srgbClr val="021EAA"/>
                </a:solidFill>
                <a:latin typeface="蘋果儷中黑" pitchFamily="0" charset="0"/>
                <a:ea typeface="Verdana" pitchFamily="1" charset="0"/>
                <a:cs typeface="Verdana" pitchFamily="1" charset="0"/>
              </a:defRPr>
            </a:lvl3pPr>
            <a:lvl4pPr marL="1527810" indent="-232410" defTabSz="457200">
              <a:lnSpc>
                <a:spcPts val="2800"/>
              </a:lnSpc>
              <a:spcBef>
                <a:spcPts val="2000"/>
              </a:spcBef>
              <a:buSzPts val="1630"/>
              <a:buFont typeface="Wingdings" pitchFamily="2" charset="2"/>
              <a:buBlip>
                <a:blip r:embed="rId2"/>
              </a:buBlip>
              <a:tabLst>
                <a:tab pos="838200" algn="l"/>
                <a:tab pos="2032000" algn="l"/>
              </a:tabLst>
              <a:defRPr sz="2400" cap="none">
                <a:solidFill>
                  <a:srgbClr val="021EAA"/>
                </a:solidFill>
                <a:latin typeface="蘋果儷中黑" pitchFamily="0" charset="0"/>
                <a:ea typeface="Verdana" pitchFamily="1" charset="0"/>
                <a:cs typeface="Verdana" pitchFamily="1" charset="0"/>
              </a:defRPr>
            </a:lvl4pPr>
            <a:lvl5pPr marL="1883410" indent="-232410" defTabSz="457200">
              <a:lnSpc>
                <a:spcPts val="2800"/>
              </a:lnSpc>
              <a:spcBef>
                <a:spcPts val="2000"/>
              </a:spcBef>
              <a:buSzPts val="1630"/>
              <a:buFont typeface="Wingdings" pitchFamily="2" charset="2"/>
              <a:buBlip>
                <a:blip r:embed="rId2"/>
              </a:buBlip>
              <a:tabLst>
                <a:tab pos="838200" algn="l"/>
                <a:tab pos="2387600" algn="l"/>
              </a:tabLst>
              <a:defRPr sz="2400" cap="none">
                <a:solidFill>
                  <a:srgbClr val="021EAA"/>
                </a:solidFill>
                <a:latin typeface="蘋果儷中黑" pitchFamily="0" charset="0"/>
                <a:ea typeface="Verdana" pitchFamily="1" charset="0"/>
                <a:cs typeface="Verdana" pitchFamily="1" charset="0"/>
              </a:defRPr>
            </a:lvl5pPr>
          </a:lstStyle>
          <a:p>
            <a:pPr>
              <a:buFont typeface="Wingdings" pitchFamily="2" charset="2"/>
            </a:pPr>
            <a:r>
              <a:t>Body Level One</a:t>
            </a:r>
          </a:p>
          <a:p>
            <a:pPr lvl="1">
              <a:buFont typeface="Wingdings" pitchFamily="2" charset="2"/>
            </a:pPr>
            <a:r>
              <a:t>Body Level Two</a:t>
            </a:r>
          </a:p>
          <a:p>
            <a:pPr lvl="2">
              <a:buFont typeface="Wingdings" pitchFamily="2" charset="2"/>
            </a:pPr>
            <a:r>
              <a:t>Body Level Three</a:t>
            </a:r>
          </a:p>
          <a:p>
            <a:pPr lvl="3">
              <a:buFont typeface="Wingdings" pitchFamily="2" charset="2"/>
            </a:pPr>
            <a:r>
              <a:t>Body Level Four</a:t>
            </a:r>
          </a:p>
          <a:p>
            <a:pPr lvl="4">
              <a:buFont typeface="Wingdings" pitchFamily="2" charset="2"/>
            </a:pPr>
            <a:r>
              <a:t>Body Level Five</a:t>
            </a:r>
          </a:p>
        </p:txBody>
      </p:sp>
      <p:sp>
        <p:nvSpPr>
          <p:cNvPr id="4" name="Shape 22"/>
          <p:cNvSpPr>
            <a:spLocks noGrp="1" noChangeArrowheads="1"/>
            <a:extLst>
              <a:ext uri="smNativeData">
                <pr:smNativeData xmlns:pr="smNativeData" xmlns="smNativeData" val="SMDATA_15_trXWYhMAAAAlAAAAZAAAAE0AAAAAPAAAADwAAAA8AAAAP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IBfEQE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B/f38A3N7gA8zMzADAwP8Af39/AAAAAAAAAAAAAAAAAAAAAAAAAAAAIQAAABgAAAAUAAAAZB4AAJwsAAAIIAAAVC4AABAgAAAmAAAACAAAAL2AAAAAAAAA"/>
              </a:ext>
            </a:extLst>
          </p:cNvSpPr>
          <p:nvPr>
            <p:ph type="sldNum" sz="quarter" idx="2"/>
          </p:nvPr>
        </p:nvSpPr>
        <p:spPr>
          <a:xfrm>
            <a:off x="4940300" y="7251700"/>
            <a:ext cx="266700" cy="279400"/>
          </a:xfrm>
        </p:spPr>
        <p:txBody>
          <a:bodyPr vert="horz" wrap="none" lIns="38100" tIns="38100" rIns="38100" bIns="38100" numCol="1" spcCol="215900" anchor="ctr">
            <a:prstTxWarp prst="textNoShape">
              <a:avLst/>
            </a:prstTxWarp>
          </a:bodyPr>
          <a:lstStyle>
            <a:lvl1pPr defTabSz="457200">
              <a:lnSpc>
                <a:spcPts val="1600"/>
              </a:lnSpc>
              <a:tabLst>
                <a:tab pos="838200" algn="l"/>
              </a:tabLst>
            </a:lvl1pPr>
          </a:lstStyle>
          <a:p>
            <a:pPr/>
            <a:fld id="{048E5AB7-F9E9-DBAC-A736-0FF91478515A}" type="slidenum">
              <a:t/>
            </a:fld>
          </a:p>
        </p:txBody>
      </p:sp>
    </p:spTree>
  </p:cSld>
  <p:clrMapOvr>
    <a:masterClrMapping/>
  </p:clrMapOvr>
  <p:hf hdr="0" ftr="0" dt="0"/>
</p:sldLayout>
</file>

<file path=ppt/slideLayouts/slideLayout20.xml><?xml version="1.0" encoding="utf-8"?>
<p:sldLayout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type="tx">
  <p:cSld name="Title &amp; Subtitle">
    <p:spTree>
      <p:nvGrpSpPr>
        <p:cNvPr id="1" name=""/>
        <p:cNvGrpSpPr/>
        <p:nvPr/>
      </p:nvGrpSpPr>
      <p:grpSpPr>
        <a:xfrm>
          <a:off x="0" y="0"/>
          <a:ext cx="0" cy="0"/>
          <a:chOff x="0" y="0"/>
          <a:chExt cx="0" cy="0"/>
        </a:xfrm>
      </p:grpSpPr>
      <p:sp>
        <p:nvSpPr>
          <p:cNvPr id="2" name="Shape 184"/>
          <p:cNvSpPr>
            <a:spLocks noGrp="1" noChangeArrowheads="1"/>
            <a:extLst>
              <a:ext uri="smNativeData">
                <pr:smNativeData xmlns:pr="smNativeData" xmlns="smNativeData" val="SMDATA_15_trXWYhMAAAAlAAAAZAAAAA0AAAAAAAAAAAAAAAAAAAAAAAAAAAAAAAACAAAAAAAAAAEAAABQAAAAAAAAAAAA4D8AAAAAAADgPwAAAAAAAOA/AAAAAAAA4D8AAAAAAADgPwAAAAAAAOA/AAAAAAAA4D8AAAAAAADgPwAAAAAAAOA/AAAAAAAA4D8CAAAAjAAAAAEAAAAAAAAAwMD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wMDAAP///wEAAAAAAAAAAAAAAAAAAAAAAAAAAAAAAAAAAAAAAAAAAAAAAAB/f38AAAAAA8zMzADAwP8Af39/AAAAAAAAAAAAAAAAAAAAAAAAAAAAIQAAABgAAAAUAAAA7AQAABgBAAA8NwAACAcAABAAAAAmAAAACAAAAL2AAAAAAAAA"/>
              </a:ext>
            </a:extLst>
          </p:cNvSpPr>
          <p:nvPr>
            <p:ph type="title"/>
          </p:nvPr>
        </p:nvSpPr>
        <p:spPr>
          <a:xfrm>
            <a:off x="800100" y="177800"/>
            <a:ext cx="8178800" cy="965200"/>
          </a:xfrm>
        </p:spPr>
        <p:txBody>
          <a:bodyPr vert="horz" wrap="square" lIns="0" tIns="0" rIns="0" bIns="0" numCol="1" spcCol="215900" anchor="b">
            <a:prstTxWarp prst="textNoShape">
              <a:avLst/>
            </a:prstTxWarp>
          </a:bodyPr>
          <a:lstStyle>
            <a:lvl1pPr indent="-12700" defTabSz="457200">
              <a:lnSpc>
                <a:spcPts val="7400"/>
              </a:lnSpc>
              <a:spcBef>
                <a:spcPts val="200"/>
              </a:spcBef>
              <a:tabLst>
                <a:tab pos="838200" algn="l"/>
                <a:tab pos="977900" algn="l"/>
              </a:tabLst>
              <a:defRPr sz="6200" cap="none">
                <a:solidFill>
                  <a:srgbClr val="021EAA"/>
                </a:solidFill>
                <a:latin typeface="蘋果儷中黑" pitchFamily="0" charset="0"/>
                <a:ea typeface="Verdana" pitchFamily="1" charset="0"/>
                <a:cs typeface="Verdana" pitchFamily="1" charset="0"/>
              </a:defRPr>
            </a:lvl1pPr>
          </a:lstStyle>
          <a:p>
            <a:pPr/>
            <a:r>
              <a:t>Title Text</a:t>
            </a:r>
          </a:p>
        </p:txBody>
      </p:sp>
      <p:sp>
        <p:nvSpPr>
          <p:cNvPr id="3" name="Shape 185"/>
          <p:cNvSpPr>
            <a:spLocks noGrp="1" noChangeArrowheads="1"/>
            <a:extLst>
              <a:ext uri="smNativeData">
                <pr:smNativeData xmlns:pr="smNativeData" xmlns="smNativeData" val="SMDATA_15_trXWYhMAAAAlAAAAZAAAAA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B/f38AAAAAA8zMzADAwP8Af39/AAAAAAAAAAAAAAAAAAAAAAAAAAAAIQAAABgAAAAUAAAAGAYAAFwmAABoOAAAPC0AABAAAAAmAAAACAAAAIGAAAAAAAAA"/>
              </a:ext>
            </a:extLst>
          </p:cNvSpPr>
          <p:nvPr>
            <p:ph idx="1"/>
          </p:nvPr>
        </p:nvSpPr>
        <p:spPr>
          <a:xfrm>
            <a:off x="990600" y="6235700"/>
            <a:ext cx="8178800" cy="1117600"/>
          </a:xfrm>
        </p:spPr>
        <p:txBody>
          <a:bodyPr vert="horz" wrap="square" lIns="50800" tIns="50800" rIns="50800" bIns="50800" numCol="1" spcCol="215900" anchor="t">
            <a:prstTxWarp prst="textNoShape">
              <a:avLst/>
            </a:prstTxWarp>
          </a:bodyPr>
          <a:lstStyle>
            <a:lvl1pPr marL="0" indent="0" algn="ctr" defTabSz="457200">
              <a:lnSpc>
                <a:spcPts val="2600"/>
              </a:lnSpc>
              <a:spcBef>
                <a:spcPts val="200"/>
              </a:spcBef>
              <a:buNone/>
              <a:tabLst>
                <a:tab pos="838200" algn="l"/>
                <a:tab pos="977900" algn="l"/>
              </a:tabLst>
              <a:defRPr sz="2200" cap="none">
                <a:solidFill>
                  <a:srgbClr val="021EAA"/>
                </a:solidFill>
                <a:latin typeface="蘋果儷中黑" pitchFamily="0" charset="0"/>
                <a:ea typeface="Verdana" pitchFamily="1" charset="0"/>
                <a:cs typeface="Verdana" pitchFamily="1" charset="0"/>
              </a:defRPr>
            </a:lvl1pPr>
            <a:lvl2pPr marL="0" indent="0" algn="ctr" defTabSz="457200">
              <a:lnSpc>
                <a:spcPts val="2600"/>
              </a:lnSpc>
              <a:spcBef>
                <a:spcPts val="200"/>
              </a:spcBef>
              <a:buNone/>
              <a:tabLst>
                <a:tab pos="838200" algn="l"/>
                <a:tab pos="977900" algn="l"/>
              </a:tabLst>
              <a:defRPr sz="2200" cap="none">
                <a:solidFill>
                  <a:srgbClr val="021EAA"/>
                </a:solidFill>
                <a:latin typeface="蘋果儷中黑" pitchFamily="0" charset="0"/>
                <a:ea typeface="Verdana" pitchFamily="1" charset="0"/>
                <a:cs typeface="Verdana" pitchFamily="1" charset="0"/>
              </a:defRPr>
            </a:lvl2pPr>
            <a:lvl3pPr marL="0" indent="0" algn="ctr" defTabSz="457200">
              <a:lnSpc>
                <a:spcPts val="2600"/>
              </a:lnSpc>
              <a:spcBef>
                <a:spcPts val="200"/>
              </a:spcBef>
              <a:buNone/>
              <a:tabLst>
                <a:tab pos="838200" algn="l"/>
                <a:tab pos="977900" algn="l"/>
              </a:tabLst>
              <a:defRPr sz="2200" cap="none">
                <a:solidFill>
                  <a:srgbClr val="021EAA"/>
                </a:solidFill>
                <a:latin typeface="蘋果儷中黑" pitchFamily="0" charset="0"/>
                <a:ea typeface="Verdana" pitchFamily="1" charset="0"/>
                <a:cs typeface="Verdana" pitchFamily="1" charset="0"/>
              </a:defRPr>
            </a:lvl3pPr>
            <a:lvl4pPr marL="0" indent="0" algn="ctr" defTabSz="457200">
              <a:lnSpc>
                <a:spcPts val="2600"/>
              </a:lnSpc>
              <a:spcBef>
                <a:spcPts val="200"/>
              </a:spcBef>
              <a:buNone/>
              <a:tabLst>
                <a:tab pos="838200" algn="l"/>
                <a:tab pos="977900" algn="l"/>
              </a:tabLst>
              <a:defRPr sz="2200" cap="none">
                <a:solidFill>
                  <a:srgbClr val="021EAA"/>
                </a:solidFill>
                <a:latin typeface="蘋果儷中黑" pitchFamily="0" charset="0"/>
                <a:ea typeface="Verdana" pitchFamily="1" charset="0"/>
                <a:cs typeface="Verdana" pitchFamily="1" charset="0"/>
              </a:defRPr>
            </a:lvl4pPr>
            <a:lvl5pPr marL="0" indent="0" algn="ctr" defTabSz="457200">
              <a:lnSpc>
                <a:spcPts val="2600"/>
              </a:lnSpc>
              <a:spcBef>
                <a:spcPts val="200"/>
              </a:spcBef>
              <a:buNone/>
              <a:tabLst>
                <a:tab pos="838200" algn="l"/>
                <a:tab pos="977900" algn="l"/>
              </a:tabLst>
              <a:defRPr sz="2200" cap="none">
                <a:solidFill>
                  <a:srgbClr val="021EAA"/>
                </a:solidFill>
                <a:latin typeface="蘋果儷中黑" pitchFamily="0" charset="0"/>
                <a:ea typeface="Verdana" pitchFamily="1" charset="0"/>
                <a:cs typeface="Verdana" pitchFamily="1" charset="0"/>
              </a:defRPr>
            </a:lvl5pPr>
          </a:lstStyle>
          <a:p>
            <a:pPr/>
            <a:r>
              <a:t>Body Level One</a:t>
            </a:r>
          </a:p>
          <a:p>
            <a:pPr lvl="1"/>
            <a:r>
              <a:t>Body Level Two</a:t>
            </a:r>
          </a:p>
          <a:p>
            <a:pPr lvl="2"/>
            <a:r>
              <a:t>Body Level Three</a:t>
            </a:r>
          </a:p>
          <a:p>
            <a:pPr lvl="3"/>
            <a:r>
              <a:t>Body Level Four</a:t>
            </a:r>
          </a:p>
          <a:p>
            <a:pPr lvl="4"/>
            <a:r>
              <a:t>Body Level Five</a:t>
            </a:r>
          </a:p>
        </p:txBody>
      </p:sp>
      <p:sp>
        <p:nvSpPr>
          <p:cNvPr id="4" name="Shape 186"/>
          <p:cNvSpPr>
            <a:spLocks noGrp="1" noChangeArrowheads="1"/>
            <a:extLst>
              <a:ext uri="smNativeData">
                <pr:smNativeData xmlns:pr="smNativeData" xmlns="smNativeData" val="SMDATA_15_trXWYhMAAAAlAAAAZAAAAE0AAAAAPAAAADwAAAA8AAAAP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B/f38AAAAAA8zMzADAwP8Af39/AAAAAAAAAAAAAAAAAAAAAAAAAAAAIQAAABgAAAAUAAAAgh4AAMQsAAD+HwAAVC4AABAgAAAmAAAACAAAAL2AAAAAAAAA"/>
              </a:ext>
            </a:extLst>
          </p:cNvSpPr>
          <p:nvPr>
            <p:ph type="sldNum" sz="quarter" idx="2"/>
          </p:nvPr>
        </p:nvSpPr>
        <p:spPr>
          <a:xfrm>
            <a:off x="4959350" y="7277100"/>
            <a:ext cx="241300" cy="254000"/>
          </a:xfrm>
        </p:spPr>
        <p:txBody>
          <a:bodyPr vert="horz" wrap="none" lIns="38100" tIns="38100" rIns="38100" bIns="38100" numCol="1" spcCol="215900" anchor="ctr">
            <a:prstTxWarp prst="textNoShape">
              <a:avLst/>
            </a:prstTxWarp>
          </a:bodyPr>
          <a:lstStyle>
            <a:lvl1pPr defTabSz="457200">
              <a:lnSpc>
                <a:spcPts val="1400"/>
              </a:lnSpc>
              <a:tabLst>
                <a:tab pos="838200" algn="l"/>
              </a:tabLst>
              <a:defRPr sz="1200" cap="none"/>
            </a:lvl1pPr>
          </a:lstStyle>
          <a:p>
            <a:pPr/>
            <a:fld id="{6DC0B014-5A80-9546-CE78-AC13FE3638F9}" type="slidenum">
              <a:t/>
            </a:fld>
          </a:p>
        </p:txBody>
      </p:sp>
    </p:spTree>
  </p:cSld>
  <p:clrMapOvr>
    <a:masterClrMapping/>
  </p:clrMapOvr>
  <p:hf hdr="0" ftr="0" dt="0"/>
</p:sldLayout>
</file>

<file path=ppt/slideLayouts/slideLayout21.xml><?xml version="1.0" encoding="utf-8"?>
<p:sldLayout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type="tx">
  <p:cSld name="Title &amp; Bullets">
    <p:spTree>
      <p:nvGrpSpPr>
        <p:cNvPr id="1" name=""/>
        <p:cNvGrpSpPr/>
        <p:nvPr/>
      </p:nvGrpSpPr>
      <p:grpSpPr>
        <a:xfrm>
          <a:off x="0" y="0"/>
          <a:ext cx="0" cy="0"/>
          <a:chOff x="0" y="0"/>
          <a:chExt cx="0" cy="0"/>
        </a:xfrm>
      </p:grpSpPr>
      <p:sp>
        <p:nvSpPr>
          <p:cNvPr id="2" name="Shape 193"/>
          <p:cNvSpPr>
            <a:spLocks noGrp="1" noChangeArrowheads="1"/>
            <a:extLst>
              <a:ext uri="smNativeData">
                <pr:smNativeData xmlns:pr="smNativeData" xmlns="smNativeData" val="SMDATA_15_trXWYhMAAAAlAAAAZAAAAA0AAAAAAAAAAAAAAAAAAAAAAAAAAAAAAAABAAAAAAAAAAEAAABQAAAAAAAAAAAA4D8AAAAAAADgPwAAAAAAAOA/AAAAAAAA4D8AAAAAAADgPwAAAAAAAOA/AAAAAAAA4D8AAAAAAADgPwAAAAAAAOA/AAAAAAAA4D8CAAAAjAAAAAEAAAAAAAAAwMD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wMDAAP///wEAAAAAAAAAAAAAAAAAAAAAAAAAAAAAAAAAAAAAAAAAAAAAAAB/f38AAAAAA8zMzADAwP8Af39/AAAAAAAAAAAAAAAAAAAAAAAAAAAAIQAAABgAAAAUAAAAMAYAAFMBAACAOAAACw0AAAAAAAAmAAAACAAAADyAAAAAAAAA"/>
              </a:ext>
            </a:extLst>
          </p:cNvSpPr>
          <p:nvPr>
            <p:ph type="title"/>
          </p:nvPr>
        </p:nvSpPr>
        <p:spPr/>
        <p:txBody>
          <a:bodyPr vert="horz" wrap="square" lIns="0" tIns="0" rIns="0" bIns="0" numCol="1" spcCol="215900" anchor="ctr">
            <a:prstTxWarp prst="textNoShape">
              <a:avLst/>
            </a:prstTxWarp>
          </a:bodyPr>
          <a:lstStyle>
            <a:lvl1pPr defTabSz="355600">
              <a:lnSpc>
                <a:spcPts val="7600"/>
              </a:lnSpc>
              <a:spcBef>
                <a:spcPts val="200"/>
              </a:spcBef>
              <a:tabLst>
                <a:tab pos="838200" algn="l"/>
                <a:tab pos="952500" algn="l"/>
              </a:tabLst>
            </a:lvl1pPr>
          </a:lstStyle>
          <a:p>
            <a:pPr/>
            <a:r>
              <a:t>Title Text</a:t>
            </a:r>
          </a:p>
        </p:txBody>
      </p:sp>
      <p:sp>
        <p:nvSpPr>
          <p:cNvPr id="3" name="Shape 194"/>
          <p:cNvSpPr>
            <a:spLocks noGrp="1" noChangeArrowheads="1"/>
            <a:extLst>
              <a:ext uri="smNativeData">
                <pr:smNativeData xmlns:pr="smNativeData" xmlns="smNativeData" val="SMDATA_15_trXWYhMAAAAlAAAAZA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B/f38AAAAAA8zMzADAwP8Af39/AAAAAAAAAAAAAAAAAAAAAAAAAAAAIQAAABgAAAAUAAAAGAYAAEgNAABoOAAAyCgAABAAAAAmAAAACAAAAAGAAAAAAAAA"/>
              </a:ext>
            </a:extLst>
          </p:cNvSpPr>
          <p:nvPr>
            <p:ph idx="1"/>
          </p:nvPr>
        </p:nvSpPr>
        <p:spPr>
          <a:xfrm>
            <a:off x="990600" y="2159000"/>
            <a:ext cx="8178800" cy="4470400"/>
          </a:xfrm>
        </p:spPr>
        <p:txBody>
          <a:bodyPr/>
          <a:lstStyle>
            <a:lvl1pPr marL="869950" indent="-552450" defTabSz="355600">
              <a:lnSpc>
                <a:spcPts val="3800"/>
              </a:lnSpc>
              <a:spcBef>
                <a:spcPts val="2000"/>
              </a:spcBef>
              <a:buSzPts val="5470"/>
              <a:tabLst>
                <a:tab pos="838200" algn="l"/>
                <a:tab pos="1181100" algn="l"/>
              </a:tabLst>
            </a:lvl1pPr>
            <a:lvl2pPr marL="1327150" indent="-552450" defTabSz="355600">
              <a:lnSpc>
                <a:spcPts val="3800"/>
              </a:lnSpc>
              <a:spcBef>
                <a:spcPts val="2000"/>
              </a:spcBef>
              <a:buSzPts val="5470"/>
              <a:tabLst>
                <a:tab pos="838200" algn="l"/>
                <a:tab pos="1536700" algn="l"/>
              </a:tabLst>
            </a:lvl2pPr>
            <a:lvl3pPr marL="1771650" indent="-552450" defTabSz="355600">
              <a:lnSpc>
                <a:spcPts val="3800"/>
              </a:lnSpc>
              <a:spcBef>
                <a:spcPts val="2000"/>
              </a:spcBef>
              <a:buSzPts val="5470"/>
              <a:tabLst>
                <a:tab pos="838200" algn="l"/>
                <a:tab pos="1879600" algn="l"/>
              </a:tabLst>
            </a:lvl3pPr>
            <a:lvl4pPr marL="2216150" indent="-552450" defTabSz="355600">
              <a:lnSpc>
                <a:spcPts val="3800"/>
              </a:lnSpc>
              <a:spcBef>
                <a:spcPts val="2000"/>
              </a:spcBef>
              <a:buSzPts val="5470"/>
              <a:tabLst>
                <a:tab pos="838200" algn="l"/>
                <a:tab pos="2235200" algn="l"/>
              </a:tabLst>
            </a:lvl4pPr>
            <a:lvl5pPr marL="2673350" indent="-552450" defTabSz="355600">
              <a:lnSpc>
                <a:spcPts val="3800"/>
              </a:lnSpc>
              <a:spcBef>
                <a:spcPts val="2000"/>
              </a:spcBef>
              <a:buSzPts val="5470"/>
              <a:tabLst>
                <a:tab pos="838200" algn="l"/>
                <a:tab pos="2590800" algn="l"/>
              </a:tabLst>
            </a:lvl5pPr>
          </a:lstStyle>
          <a:p>
            <a:pPr/>
            <a:r>
              <a:t>Body Level One</a:t>
            </a:r>
          </a:p>
          <a:p>
            <a:pPr lvl="1"/>
            <a:r>
              <a:t>Body Level Two</a:t>
            </a:r>
          </a:p>
          <a:p>
            <a:pPr lvl="2"/>
            <a:r>
              <a:t>Body Level Three</a:t>
            </a:r>
          </a:p>
          <a:p>
            <a:pPr lvl="3"/>
            <a:r>
              <a:t>Body Level Four</a:t>
            </a:r>
          </a:p>
          <a:p>
            <a:pPr lvl="4"/>
            <a:r>
              <a:t>Body Level Five</a:t>
            </a:r>
          </a:p>
        </p:txBody>
      </p:sp>
      <p:sp>
        <p:nvSpPr>
          <p:cNvPr id="4" name="Shape 195"/>
          <p:cNvSpPr>
            <a:spLocks noGrp="1" noChangeArrowheads="1"/>
            <a:extLst>
              <a:ext uri="smNativeData">
                <pr:smNativeData xmlns:pr="smNativeData" xmlns="smNativeData" val="SMDATA_15_trXWYhMAAAAlAAAAZAAAAE0AAAAAPAAAADwAAAA8AAAAP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B/f38AAAAAA8zMzADAwP8Af39/AAAAAAAAAAAAAAAAAAAAAAAAAAAAIQAAABgAAAAUAAAAcx4AAIgsAAAXIAAAQC4AABAgAAAmAAAACAAAAL2AAAAAAAAA"/>
              </a:ext>
            </a:extLst>
          </p:cNvSpPr>
          <p:nvPr>
            <p:ph type="sldNum" sz="quarter" idx="2"/>
          </p:nvPr>
        </p:nvSpPr>
        <p:spPr>
          <a:xfrm>
            <a:off x="4949825" y="7239000"/>
            <a:ext cx="266700" cy="279400"/>
          </a:xfrm>
        </p:spPr>
        <p:txBody>
          <a:bodyPr vert="horz" wrap="none" lIns="38100" tIns="38100" rIns="38100" bIns="38100" numCol="1" spcCol="215900" anchor="ctr">
            <a:prstTxWarp prst="textNoShape">
              <a:avLst/>
            </a:prstTxWarp>
          </a:bodyPr>
          <a:lstStyle>
            <a:lvl1pPr defTabSz="355600">
              <a:lnSpc>
                <a:spcPts val="1600"/>
              </a:lnSpc>
              <a:tabLst>
                <a:tab pos="838200" algn="l"/>
              </a:tabLst>
            </a:lvl1pPr>
          </a:lstStyle>
          <a:p>
            <a:pPr/>
            <a:fld id="{55997637-79B8-CC80-F621-8FD5386F00DA}" type="slidenum">
              <a:t/>
            </a:fld>
          </a:p>
        </p:txBody>
      </p:sp>
    </p:spTree>
  </p:cSld>
  <p:clrMapOvr>
    <a:masterClrMapping/>
  </p:clrMapOvr>
  <p:hf hdr="0" ftr="0" dt="0"/>
</p:sldLayout>
</file>

<file path=ppt/slideLayouts/slideLayout22.xml><?xml version="1.0" encoding="utf-8"?>
<p:sldLayout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type="tx">
  <p:cSld name="Bullets">
    <p:spTree>
      <p:nvGrpSpPr>
        <p:cNvPr id="1" name=""/>
        <p:cNvGrpSpPr/>
        <p:nvPr/>
      </p:nvGrpSpPr>
      <p:grpSpPr>
        <a:xfrm>
          <a:off x="0" y="0"/>
          <a:ext cx="0" cy="0"/>
          <a:chOff x="0" y="0"/>
          <a:chExt cx="0" cy="0"/>
        </a:xfrm>
      </p:grpSpPr>
      <p:sp>
        <p:nvSpPr>
          <p:cNvPr id="2" name="Shape 202"/>
          <p:cNvSpPr>
            <a:spLocks noGrp="1" noChangeArrowheads="1"/>
            <a:extLst>
              <a:ext uri="smNativeData">
                <pr:smNativeData xmlns:pr="smNativeData" xmlns="smNativeData" val="SMDATA_15_trXWYhMAAAAlAAAAZA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B/f38AAAAAA8zMzADAwP8Af39/AAAAAAAAAAAAAAAAAAAAAAAAAAAAIQAAABgAAAAUAAAAGAYAABgGAABoOAAAyCgAAAAAAAAmAAAACAAAAAAAAAAAAAAA"/>
              </a:ext>
            </a:extLst>
          </p:cNvSpPr>
          <p:nvPr>
            <p:ph idx="1"/>
          </p:nvPr>
        </p:nvSpPr>
        <p:spPr/>
        <p:txBody>
          <a:bodyPr/>
          <a:lstStyle/>
          <a:p>
            <a:pPr/>
            <a:r>
              <a:t>Body Level One</a:t>
            </a:r>
          </a:p>
          <a:p>
            <a:pPr lvl="1"/>
            <a:r>
              <a:t>Body Level Two</a:t>
            </a:r>
          </a:p>
          <a:p>
            <a:pPr lvl="2"/>
            <a:r>
              <a:t>Body Level Three</a:t>
            </a:r>
          </a:p>
          <a:p>
            <a:pPr lvl="3"/>
            <a:r>
              <a:t>Body Level Four</a:t>
            </a:r>
          </a:p>
          <a:p>
            <a:pPr lvl="4"/>
            <a:r>
              <a:t>Body Level Five</a:t>
            </a:r>
          </a:p>
        </p:txBody>
      </p:sp>
      <p:sp>
        <p:nvSpPr>
          <p:cNvPr id="3" name="Shape 203"/>
          <p:cNvSpPr>
            <a:spLocks noGrp="1" noChangeArrowheads="1"/>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B/f38AAAAAA8zMzADAwP8Af39/AAAAAAAAAAAAAAAAAAAAAAAAAAAAIQAAABgAAAAUAAAAUB4AAHQsAAAcIAAAVC4AABAgAAAmAAAACAAAAAAAAAAAAAAA"/>
              </a:ext>
            </a:extLst>
          </p:cNvSpPr>
          <p:nvPr>
            <p:ph type="sldNum" sz="quarter" idx="2"/>
          </p:nvPr>
        </p:nvSpPr>
        <p:spPr/>
        <p:txBody>
          <a:bodyPr/>
          <a:lstStyle/>
          <a:p>
            <a:pPr/>
            <a:fld id="{78EEA71C-5295-BB51-DB56-A404E9182DF1}" type="slidenum">
              <a:t/>
            </a:fld>
          </a:p>
        </p:txBody>
      </p:sp>
    </p:spTree>
  </p:cSld>
  <p:clrMapOvr>
    <a:masterClrMapping/>
  </p:clrMapOvr>
  <p:hf hdr="0" ftr="0" dt="0"/>
</p:sldLayout>
</file>

<file path=ppt/slideLayouts/slideLayout23.xml><?xml version="1.0" encoding="utf-8"?>
<p:sldLayout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type="tx">
  <p:cSld name="Bullets copy">
    <p:spTree>
      <p:nvGrpSpPr>
        <p:cNvPr id="1" name=""/>
        <p:cNvGrpSpPr/>
        <p:nvPr/>
      </p:nvGrpSpPr>
      <p:grpSpPr>
        <a:xfrm>
          <a:off x="0" y="0"/>
          <a:ext cx="0" cy="0"/>
          <a:chOff x="0" y="0"/>
          <a:chExt cx="0" cy="0"/>
        </a:xfrm>
      </p:grpSpPr>
      <p:sp>
        <p:nvSpPr>
          <p:cNvPr id="2" name="Shape 210"/>
          <p:cNvSpPr>
            <a:spLocks noGrp="1" noChangeArrowheads="1"/>
            <a:extLst>
              <a:ext uri="smNativeData">
                <pr:smNativeData xmlns:pr="smNativeData" xmlns="smNativeData" val="SMDATA_15_trXWYhMAAAAlAAAAZA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B/f38AAAAAA8zMzADAwP8Af39/AAAAAAAAAAAAAAAAAAAAAAAAAAAAIQAAABgAAAAUAAAAGAYAABgGAABoOAAAyCgAAAAAAAAmAAAACAAAAAAAAAAAAAAA"/>
              </a:ext>
            </a:extLst>
          </p:cNvSpPr>
          <p:nvPr>
            <p:ph idx="1"/>
          </p:nvPr>
        </p:nvSpPr>
        <p:spPr/>
        <p:txBody>
          <a:bodyPr/>
          <a:lstStyle/>
          <a:p>
            <a:pPr/>
            <a:r>
              <a:t>Body Level One</a:t>
            </a:r>
          </a:p>
          <a:p>
            <a:pPr lvl="1"/>
            <a:r>
              <a:t>Body Level Two</a:t>
            </a:r>
          </a:p>
          <a:p>
            <a:pPr lvl="2"/>
            <a:r>
              <a:t>Body Level Three</a:t>
            </a:r>
          </a:p>
          <a:p>
            <a:pPr lvl="3"/>
            <a:r>
              <a:t>Body Level Four</a:t>
            </a:r>
          </a:p>
          <a:p>
            <a:pPr lvl="4"/>
            <a:r>
              <a:t>Body Level Five</a:t>
            </a:r>
          </a:p>
        </p:txBody>
      </p:sp>
      <p:sp>
        <p:nvSpPr>
          <p:cNvPr id="3" name="Shape 211"/>
          <p:cNvSpPr>
            <a:spLocks noGrp="1" noChangeArrowheads="1"/>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B/f38AAAAAA8zMzADAwP8Af39/AAAAAAAAAAAAAAAAAAAAAAAAAAAAIQAAABgAAAAUAAAAUB4AAHQsAAAcIAAAVC4AABAgAAAmAAAACAAAAAAAAAAAAAAA"/>
              </a:ext>
            </a:extLst>
          </p:cNvSpPr>
          <p:nvPr>
            <p:ph type="sldNum" sz="quarter" idx="2"/>
          </p:nvPr>
        </p:nvSpPr>
        <p:spPr/>
        <p:txBody>
          <a:bodyPr/>
          <a:lstStyle/>
          <a:p>
            <a:pPr/>
            <a:fld id="{38227328-66D5-7785-9B9A-90D03DD46DC5}" type="slidenum">
              <a:t/>
            </a:fld>
          </a:p>
        </p:txBody>
      </p:sp>
    </p:spTree>
  </p:cSld>
  <p:clrMapOvr>
    <a:masterClrMapping/>
  </p:clrMapOvr>
  <p:hf hdr="0" ftr="0" dt="0"/>
</p:sldLayout>
</file>

<file path=ppt/slideLayouts/slideLayout3.xml><?xml version="1.0" encoding="utf-8"?>
<p:sldLayout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type="tx">
  <p:cSld name="Bullets">
    <p:bg>
      <p:bgPr>
        <a:gradFill flip="none" rotWithShape="0">
          <a:gsLst>
            <a:gs pos="0">
              <a:srgbClr val="434ED6"/>
            </a:gs>
            <a:gs pos="100000">
              <a:srgbClr val="011279"/>
            </a:gs>
          </a:gsLst>
          <a:lin ang="19740000" scaled="0"/>
          <a:tileRect/>
        </a:gradFill>
        <a:effectLst/>
      </p:bgPr>
    </p:bg>
    <p:spTree>
      <p:nvGrpSpPr>
        <p:cNvPr id="1" name=""/>
        <p:cNvGrpSpPr/>
        <p:nvPr/>
      </p:nvGrpSpPr>
      <p:grpSpPr>
        <a:xfrm>
          <a:off x="0" y="0"/>
          <a:ext cx="0" cy="0"/>
          <a:chOff x="0" y="0"/>
          <a:chExt cx="0" cy="0"/>
        </a:xfrm>
      </p:grpSpPr>
      <p:sp>
        <p:nvSpPr>
          <p:cNvPr id="2" name="Shape 29"/>
          <p:cNvSpPr>
            <a:spLocks noGrp="1" noChangeArrowheads="1"/>
            <a:extLst>
              <a:ext uri="smNativeData">
                <pr:smNativeData xmlns:pr="smNativeData" xmlns="smNativeData" val="SMDATA_15_trXWYhMAAAAlAAAAZAAAAA0AAAAAUAAAAFAAAABQAAAAUAAAAAAAAAABAAAAAAAAAAEAAABQAAAAAAAAAAAA4D8AAAAAAADgPwAAAAAAAOA/AAAAAAAA4D8AAAAAAADgPwAAAAAAAOA/AAAAAAAA4D8AAAAAAADgPwAAAAAAAOA/AAAAAAAA4D8CAAAAjAAAAAE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Cqrf8AGQAAAGIAAADv////ZAAAAGQAAAAAAAAAy8vLABkAAABiAAAA7////2QAAABkAAAAAAAAABcAAAAUAAAAAAAAAAAAAAD/fwAA/38AAAAAAAAJAAAABAAAAAAAAAAeAAAAaAAAAAAAAAAAAAAAAAAAAAAAAAAAAAAAECcAABAnAAAAAAAAAAAAAAAAAAAAAAAAAAAAAAAAAAAAAAAAAAAAAMgAAAAAAAAAwMD/AAAAAAAAAAAAAA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qq3/AMvLywDAwP8Af39/AAAAAAAAAAAAAAAAAAAAAAAAAAAAIQAAABgAAAAUAAAAtAAAAKAAAADMPQAAGC4AABAAAAAmAAAACAAAAAGAAAB/4MEB"/>
              </a:ext>
            </a:extLst>
          </p:cNvSpPr>
          <p:nvPr>
            <p:ph idx="1"/>
          </p:nvPr>
        </p:nvSpPr>
        <p:spPr>
          <a:xfrm>
            <a:off x="114300" y="101600"/>
            <a:ext cx="9931400" cy="7391400"/>
          </a:xfrm>
          <a:solidFill>
            <a:srgbClr val="FFFFFF"/>
          </a:solidFill>
          <a:effectLst>
            <a:outerShdw blurRad="127000" dist="63159" dir="21009532">
              <a:srgbClr val="AAADFF">
                <a:alpha val="75000"/>
              </a:srgbClr>
            </a:outerShdw>
          </a:effectLst>
        </p:spPr>
        <p:txBody>
          <a:bodyPr/>
          <a:lstStyle>
            <a:lvl1pPr marL="586105" indent="-332105" defTabSz="457200">
              <a:lnSpc>
                <a:spcPts val="3800"/>
              </a:lnSpc>
              <a:spcBef>
                <a:spcPts val="3900"/>
              </a:spcBef>
              <a:buSzPts val="2655"/>
              <a:buFont typeface="Wingdings" pitchFamily="2" charset="2"/>
              <a:buBlip>
                <a:blip r:embed="rId2"/>
              </a:buBlip>
              <a:tabLst>
                <a:tab pos="838200" algn="l"/>
                <a:tab pos="1092200" algn="l"/>
              </a:tabLst>
              <a:defRPr cap="none">
                <a:solidFill>
                  <a:srgbClr val="4A43D1"/>
                </a:solidFill>
                <a:latin typeface="蘋果儷中黑" pitchFamily="0" charset="0"/>
                <a:ea typeface="Verdana" pitchFamily="1" charset="0"/>
                <a:cs typeface="Verdana" pitchFamily="1" charset="0"/>
              </a:defRPr>
            </a:lvl1pPr>
            <a:lvl2pPr marL="941705" indent="-332105" defTabSz="457200">
              <a:lnSpc>
                <a:spcPts val="3300"/>
              </a:lnSpc>
              <a:spcBef>
                <a:spcPts val="3900"/>
              </a:spcBef>
              <a:buSzPts val="2660"/>
              <a:buFont typeface="Wingdings" pitchFamily="2" charset="2"/>
              <a:buBlip>
                <a:blip r:embed="rId2"/>
              </a:buBlip>
              <a:tabLst>
                <a:tab pos="838200" algn="l"/>
                <a:tab pos="1447800" algn="l"/>
              </a:tabLst>
              <a:defRPr sz="2800" cap="none">
                <a:solidFill>
                  <a:srgbClr val="4A43D1"/>
                </a:solidFill>
                <a:latin typeface="蘋果儷中黑" pitchFamily="0" charset="0"/>
                <a:ea typeface="Verdana" pitchFamily="1" charset="0"/>
                <a:cs typeface="Verdana" pitchFamily="1" charset="0"/>
              </a:defRPr>
            </a:lvl2pPr>
            <a:lvl3pPr marL="1284605" indent="-332105" defTabSz="457200">
              <a:lnSpc>
                <a:spcPts val="2800"/>
              </a:lnSpc>
              <a:spcBef>
                <a:spcPts val="3900"/>
              </a:spcBef>
              <a:buSzPts val="2660"/>
              <a:buFont typeface="Wingdings" pitchFamily="2" charset="2"/>
              <a:buBlip>
                <a:blip r:embed="rId2"/>
              </a:buBlip>
              <a:tabLst>
                <a:tab pos="838200" algn="l"/>
                <a:tab pos="1790700" algn="l"/>
              </a:tabLst>
              <a:defRPr sz="2400" cap="none">
                <a:solidFill>
                  <a:srgbClr val="4A43D1"/>
                </a:solidFill>
                <a:latin typeface="蘋果儷中黑" pitchFamily="0" charset="0"/>
                <a:ea typeface="Verdana" pitchFamily="1" charset="0"/>
                <a:cs typeface="Verdana" pitchFamily="1" charset="0"/>
              </a:defRPr>
            </a:lvl3pPr>
            <a:lvl4pPr marL="1627505" indent="-332105" defTabSz="457200">
              <a:lnSpc>
                <a:spcPts val="2800"/>
              </a:lnSpc>
              <a:spcBef>
                <a:spcPts val="3900"/>
              </a:spcBef>
              <a:buSzPts val="2660"/>
              <a:buFont typeface="Wingdings" pitchFamily="2" charset="2"/>
              <a:buBlip>
                <a:blip r:embed="rId2"/>
              </a:buBlip>
              <a:tabLst>
                <a:tab pos="838200" algn="l"/>
                <a:tab pos="2133600" algn="l"/>
              </a:tabLst>
              <a:defRPr sz="2400" cap="none">
                <a:solidFill>
                  <a:srgbClr val="4A43D1"/>
                </a:solidFill>
                <a:latin typeface="蘋果儷中黑" pitchFamily="0" charset="0"/>
                <a:ea typeface="Verdana" pitchFamily="1" charset="0"/>
                <a:cs typeface="Verdana" pitchFamily="1" charset="0"/>
              </a:defRPr>
            </a:lvl4pPr>
            <a:lvl5pPr marL="1983105" indent="-332105" defTabSz="457200">
              <a:lnSpc>
                <a:spcPts val="2800"/>
              </a:lnSpc>
              <a:spcBef>
                <a:spcPts val="3900"/>
              </a:spcBef>
              <a:buSzPts val="2660"/>
              <a:buFont typeface="Wingdings" pitchFamily="2" charset="2"/>
              <a:buBlip>
                <a:blip r:embed="rId2"/>
              </a:buBlip>
              <a:tabLst>
                <a:tab pos="838200" algn="l"/>
                <a:tab pos="2489200" algn="l"/>
              </a:tabLst>
              <a:defRPr sz="2400" cap="none">
                <a:solidFill>
                  <a:srgbClr val="4A43D1"/>
                </a:solidFill>
                <a:latin typeface="蘋果儷中黑" pitchFamily="0" charset="0"/>
                <a:ea typeface="Verdana" pitchFamily="1" charset="0"/>
                <a:cs typeface="Verdana" pitchFamily="1" charset="0"/>
              </a:defRPr>
            </a:lvl5pPr>
          </a:lstStyle>
          <a:p>
            <a:pPr>
              <a:buFont typeface="Wingdings" pitchFamily="2" charset="2"/>
            </a:pPr>
            <a:r>
              <a:t>Body Level One</a:t>
            </a:r>
          </a:p>
          <a:p>
            <a:pPr lvl="1">
              <a:buFont typeface="Wingdings" pitchFamily="2" charset="2"/>
            </a:pPr>
            <a:r>
              <a:t>Body Level Two</a:t>
            </a:r>
          </a:p>
          <a:p>
            <a:pPr lvl="2">
              <a:buFont typeface="Wingdings" pitchFamily="2" charset="2"/>
            </a:pPr>
            <a:r>
              <a:t>Body Level Three</a:t>
            </a:r>
          </a:p>
          <a:p>
            <a:pPr lvl="3">
              <a:buFont typeface="Wingdings" pitchFamily="2" charset="2"/>
            </a:pPr>
            <a:r>
              <a:t>Body Level Four</a:t>
            </a:r>
          </a:p>
          <a:p>
            <a:pPr lvl="4">
              <a:buFont typeface="Wingdings" pitchFamily="2" charset="2"/>
            </a:pPr>
            <a:r>
              <a:t>Body Level Five</a:t>
            </a:r>
          </a:p>
        </p:txBody>
      </p:sp>
      <p:sp>
        <p:nvSpPr>
          <p:cNvPr id="3" name="Shape 30"/>
          <p:cNvSpPr>
            <a:spLocks noGrp="1" noChangeArrowheads="1"/>
            <a:extLst>
              <a:ext uri="smNativeData">
                <pr:smNativeData xmlns:pr="smNativeData" xmlns="smNativeData" val="SMDATA_15_trXWYhMAAAAlAAAAZAAAAE0AAAAAPAAAADwAAAA8AAAAP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BeEQE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B/f38A3N7gA8zMzADAwP8Af39/AAAAAAAAAAAAAAAAAAAAAAAAAAAAIQAAABgAAAAUAAAAZB4AAJwsAAAIIAAAVC4AABAgAAAmAAAACAAAAL2AAAAAAAAA"/>
              </a:ext>
            </a:extLst>
          </p:cNvSpPr>
          <p:nvPr>
            <p:ph type="sldNum" sz="quarter" idx="2"/>
          </p:nvPr>
        </p:nvSpPr>
        <p:spPr>
          <a:xfrm>
            <a:off x="4940300" y="7251700"/>
            <a:ext cx="266700" cy="279400"/>
          </a:xfrm>
        </p:spPr>
        <p:txBody>
          <a:bodyPr vert="horz" wrap="none" lIns="38100" tIns="38100" rIns="38100" bIns="38100" numCol="1" spcCol="215900" anchor="ctr">
            <a:prstTxWarp prst="textNoShape">
              <a:avLst/>
            </a:prstTxWarp>
          </a:bodyPr>
          <a:lstStyle>
            <a:lvl1pPr defTabSz="457200">
              <a:lnSpc>
                <a:spcPts val="1600"/>
              </a:lnSpc>
              <a:tabLst>
                <a:tab pos="838200" algn="l"/>
              </a:tabLst>
            </a:lvl1pPr>
          </a:lstStyle>
          <a:p>
            <a:pPr/>
            <a:fld id="{6B4D0A63-2D86-18FC-C8F5-DBA944BB3E8E}" type="slidenum">
              <a:t>{N°}</a:t>
            </a:fld>
          </a:p>
        </p:txBody>
      </p:sp>
    </p:spTree>
  </p:cSld>
  <p:clrMapOvr>
    <a:masterClrMapping/>
  </p:clrMapOvr>
  <p:hf hdr="0" ftr="0" dt="0"/>
</p:sldLayout>
</file>

<file path=ppt/slideLayouts/slideLayout4.xml><?xml version="1.0" encoding="utf-8"?>
<p:sldLayout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type="tx">
  <p:cSld name="Blank">
    <p:spTree>
      <p:nvGrpSpPr>
        <p:cNvPr id="1" name=""/>
        <p:cNvGrpSpPr/>
        <p:nvPr/>
      </p:nvGrpSpPr>
      <p:grpSpPr>
        <a:xfrm>
          <a:off x="0" y="0"/>
          <a:ext cx="0" cy="0"/>
          <a:chOff x="0" y="0"/>
          <a:chExt cx="0" cy="0"/>
        </a:xfrm>
      </p:grpSpPr>
      <p:sp>
        <p:nvSpPr>
          <p:cNvPr id="2" name="Shape 37"/>
          <p:cNvSpPr>
            <a:spLocks noGrp="1" noChangeArrowheads="1"/>
            <a:extLst>
              <a:ext uri="smNativeData">
                <pr:smNativeData xmlns:pr="smNativeData" xmlns="smNativeData" val="SMDATA_15_trXWYhMAAAAlAAAAZAAAAE0AAAAAPAAAADwAAAA8AAAAP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BJBAE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B/f38A3N7gA8zMzADAwP8Af39/AAAAAAAAAAAAAAAAAAAAAAAAAAAAIQAAABgAAAAUAAAAZB4AAJwsAAAIIAAAVC4AABAgAAAmAAAACAAAAL2AAAAAAAAA"/>
              </a:ext>
            </a:extLst>
          </p:cNvSpPr>
          <p:nvPr>
            <p:ph type="sldNum" sz="quarter" idx="2"/>
          </p:nvPr>
        </p:nvSpPr>
        <p:spPr>
          <a:xfrm>
            <a:off x="4940300" y="7251700"/>
            <a:ext cx="266700" cy="279400"/>
          </a:xfrm>
        </p:spPr>
        <p:txBody>
          <a:bodyPr vert="horz" wrap="none" lIns="38100" tIns="38100" rIns="38100" bIns="38100" numCol="1" spcCol="215900" anchor="ctr">
            <a:prstTxWarp prst="textNoShape">
              <a:avLst/>
            </a:prstTxWarp>
          </a:bodyPr>
          <a:lstStyle>
            <a:lvl1pPr defTabSz="457200">
              <a:lnSpc>
                <a:spcPts val="1600"/>
              </a:lnSpc>
              <a:tabLst>
                <a:tab pos="838200" algn="l"/>
              </a:tabLst>
            </a:lvl1pPr>
          </a:lstStyle>
          <a:p>
            <a:pPr/>
            <a:fld id="{520F668D-C3BF-5A90-F1B7-35C528F90760}" type="slidenum">
              <a:t>{N°}</a:t>
            </a:fld>
          </a:p>
        </p:txBody>
      </p:sp>
    </p:spTree>
  </p:cSld>
  <p:clrMapOvr>
    <a:masterClrMapping/>
  </p:clrMapOvr>
  <p:hf hdr="0" ftr="0" dt="0"/>
</p:sldLayout>
</file>

<file path=ppt/slideLayouts/slideLayout5.xml><?xml version="1.0" encoding="utf-8"?>
<p:sldLayout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type="tx">
  <p:cSld name="Title - Top">
    <p:spTree>
      <p:nvGrpSpPr>
        <p:cNvPr id="1" name=""/>
        <p:cNvGrpSpPr/>
        <p:nvPr/>
      </p:nvGrpSpPr>
      <p:grpSpPr>
        <a:xfrm>
          <a:off x="0" y="0"/>
          <a:ext cx="0" cy="0"/>
          <a:chOff x="0" y="0"/>
          <a:chExt cx="0" cy="0"/>
        </a:xfrm>
      </p:grpSpPr>
      <p:sp>
        <p:nvSpPr>
          <p:cNvPr id="2" name="Shape 44"/>
          <p:cNvSpPr>
            <a:spLocks noGrp="1" noChangeArrowheads="1"/>
            <a:extLst>
              <a:ext uri="smNativeData">
                <pr:smNativeData xmlns:pr="smNativeData" xmlns="smNativeData" val="SMDATA_15_trXWYhMAAAAlAAAAZAAAAA0AAAAAAAAAAAAAAAAAAAAAAAAAAAAAAAABAAAAAAAAAAEAAABQAAAAAAAAAAAA4D8AAAAAAADgPwAAAAAAAOA/AAAAAAAA4D8AAAAAAADgPwAAAAAAAOA/AAAAAAAA4D8AAAAAAADgPwAAAAAAAOA/AAAAAAAA4D8CAAAAjAAAAAEAAAAAAAAAwMD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wMDAAP///wEAAAAAAAAAAAAAAAAAAAAAAAAAAAAAAAAAAAAAAAAAAAAAAAB/f38A3N7gA8zMzADAwP8Af39/AAAAAAAAAAAAAAAAAAAAAAAAAAAAIQAAABgAAAAUAAAAMAYAAFMBAACAOAAACw0AAAAAAAAmAAAACAAAADyAAAAAAAAA"/>
              </a:ext>
            </a:extLst>
          </p:cNvSpPr>
          <p:nvPr>
            <p:ph type="title"/>
          </p:nvPr>
        </p:nvSpPr>
        <p:spPr/>
        <p:txBody>
          <a:bodyPr vert="horz" wrap="square" lIns="0" tIns="0" rIns="0" bIns="0" numCol="1" spcCol="215900" anchor="ctr">
            <a:prstTxWarp prst="textNoShape">
              <a:avLst/>
            </a:prstTxWarp>
          </a:bodyPr>
          <a:lstStyle>
            <a:lvl1pPr defTabSz="457200">
              <a:lnSpc>
                <a:spcPts val="7600"/>
              </a:lnSpc>
              <a:spcBef>
                <a:spcPts val="200"/>
              </a:spcBef>
              <a:tabLst>
                <a:tab pos="838200" algn="l"/>
                <a:tab pos="952500" algn="l"/>
              </a:tabLst>
            </a:lvl1pPr>
          </a:lstStyle>
          <a:p>
            <a:pPr/>
            <a:r>
              <a:t>Title Text</a:t>
            </a:r>
          </a:p>
        </p:txBody>
      </p:sp>
      <p:sp>
        <p:nvSpPr>
          <p:cNvPr id="3" name="Shape 45"/>
          <p:cNvSpPr>
            <a:spLocks noGrp="1" noChangeArrowheads="1"/>
            <a:extLst>
              <a:ext uri="smNativeData">
                <pr:smNativeData xmlns:pr="smNativeData" xmlns="smNativeData" val="SMDATA_15_trXWYhMAAAAlAAAAZAAAAE0AAAAAPAAAADwAAAA8AAAAP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BeEQE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B/f38A3N7gA8zMzADAwP8Af39/AAAAAAAAAAAAAAAAAAAAAAAAAAAAIQAAABgAAAAUAAAAZB4AAJwsAAAIIAAAVC4AABAgAAAmAAAACAAAAL2AAAAAAAAA"/>
              </a:ext>
            </a:extLst>
          </p:cNvSpPr>
          <p:nvPr>
            <p:ph type="sldNum" sz="quarter" idx="2"/>
          </p:nvPr>
        </p:nvSpPr>
        <p:spPr>
          <a:xfrm>
            <a:off x="4940300" y="7251700"/>
            <a:ext cx="266700" cy="279400"/>
          </a:xfrm>
        </p:spPr>
        <p:txBody>
          <a:bodyPr vert="horz" wrap="none" lIns="38100" tIns="38100" rIns="38100" bIns="38100" numCol="1" spcCol="215900" anchor="ctr">
            <a:prstTxWarp prst="textNoShape">
              <a:avLst/>
            </a:prstTxWarp>
          </a:bodyPr>
          <a:lstStyle>
            <a:lvl1pPr defTabSz="457200">
              <a:lnSpc>
                <a:spcPts val="1600"/>
              </a:lnSpc>
              <a:tabLst>
                <a:tab pos="838200" algn="l"/>
              </a:tabLst>
            </a:lvl1pPr>
          </a:lstStyle>
          <a:p>
            <a:pPr/>
            <a:fld id="{750EC40E-4098-5B32-D6B6-B6678AF820E3}" type="slidenum">
              <a:t>{N°}</a:t>
            </a:fld>
          </a:p>
        </p:txBody>
      </p:sp>
    </p:spTree>
  </p:cSld>
  <p:clrMapOvr>
    <a:masterClrMapping/>
  </p:clrMapOvr>
  <p:hf hdr="0" ftr="0" dt="0"/>
</p:sldLayout>
</file>

<file path=ppt/slideLayouts/slideLayout6.xml><?xml version="1.0" encoding="utf-8"?>
<p:sldLayout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type="tx">
  <p:cSld name="Title - Center">
    <p:spTree>
      <p:nvGrpSpPr>
        <p:cNvPr id="1" name=""/>
        <p:cNvGrpSpPr/>
        <p:nvPr/>
      </p:nvGrpSpPr>
      <p:grpSpPr>
        <a:xfrm>
          <a:off x="0" y="0"/>
          <a:ext cx="0" cy="0"/>
          <a:chOff x="0" y="0"/>
          <a:chExt cx="0" cy="0"/>
        </a:xfrm>
      </p:grpSpPr>
      <p:sp>
        <p:nvSpPr>
          <p:cNvPr id="2" name="Shape 52"/>
          <p:cNvSpPr>
            <a:spLocks noGrp="1" noChangeArrowheads="1"/>
            <a:extLst>
              <a:ext uri="smNativeData">
                <pr:smNativeData xmlns:pr="smNativeData" xmlns="smNativeData" val="SMDATA_15_trXWYhMAAAAlAAAAZAAAAA0AAAAAAAAAAAAAAAAAAAAAAAAAAAAAAAABAAAAAAAAAAEAAABQAAAAAAAAAAAA4D8AAAAAAADgPwAAAAAAAOA/AAAAAAAA4D8AAAAAAADgPwAAAAAAAOA/AAAAAAAA4D8AAAAAAADgPwAAAAAAAOA/AAAAAAAA4D8CAAAAjAAAAAEAAAAAAAAAwMD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wMDAAP///wEAAAAAAAAAAAAAAAAAAAAAAAAAAAAAAAAAAAAAAAAAAAAAAAB/f38A3N7gA8zMzADAwP8Af39/AAAAAAAAAAAAAAAAAAAAAAAAAAAAIQAAABgAAAAUAAAAGAYAAEwOAABoOAAAlCAAABAAAAAmAAAACAAAAD2AAAAAAAAA"/>
              </a:ext>
            </a:extLst>
          </p:cNvSpPr>
          <p:nvPr>
            <p:ph type="title"/>
          </p:nvPr>
        </p:nvSpPr>
        <p:spPr>
          <a:xfrm>
            <a:off x="990600" y="2324100"/>
            <a:ext cx="8178800" cy="2971800"/>
          </a:xfrm>
        </p:spPr>
        <p:txBody>
          <a:bodyPr vert="horz" wrap="square" lIns="0" tIns="0" rIns="0" bIns="0" numCol="1" spcCol="215900" anchor="ctr">
            <a:prstTxWarp prst="textNoShape">
              <a:avLst/>
            </a:prstTxWarp>
          </a:bodyPr>
          <a:lstStyle>
            <a:lvl1pPr defTabSz="457200">
              <a:lnSpc>
                <a:spcPts val="7600"/>
              </a:lnSpc>
              <a:spcBef>
                <a:spcPts val="200"/>
              </a:spcBef>
              <a:tabLst>
                <a:tab pos="838200" algn="l"/>
                <a:tab pos="952500" algn="l"/>
              </a:tabLst>
            </a:lvl1pPr>
          </a:lstStyle>
          <a:p>
            <a:pPr/>
            <a:r>
              <a:t>Title Text</a:t>
            </a:r>
          </a:p>
        </p:txBody>
      </p:sp>
      <p:sp>
        <p:nvSpPr>
          <p:cNvPr id="3" name="Shape 53"/>
          <p:cNvSpPr>
            <a:spLocks noGrp="1" noChangeArrowheads="1"/>
            <a:extLst>
              <a:ext uri="smNativeData">
                <pr:smNativeData xmlns:pr="smNativeData" xmlns="smNativeData" val="SMDATA_15_trXWYhMAAAAlAAAAZAAAAE0AAAAAPAAAADwAAAA8AAAAP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AgIC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B/f38A3N7gA8zMzADAwP8Af39/AAAAAAAAAAAAAAAAAAAAAAAAAAAAIQAAABgAAAAUAAAAZB4AAJwsAAAIIAAAVC4AABAgAAAmAAAACAAAAL2AAAAAAAAA"/>
              </a:ext>
            </a:extLst>
          </p:cNvSpPr>
          <p:nvPr>
            <p:ph type="sldNum" sz="quarter" idx="2"/>
          </p:nvPr>
        </p:nvSpPr>
        <p:spPr>
          <a:xfrm>
            <a:off x="4940300" y="7251700"/>
            <a:ext cx="266700" cy="279400"/>
          </a:xfrm>
        </p:spPr>
        <p:txBody>
          <a:bodyPr vert="horz" wrap="none" lIns="38100" tIns="38100" rIns="38100" bIns="38100" numCol="1" spcCol="215900" anchor="ctr">
            <a:prstTxWarp prst="textNoShape">
              <a:avLst/>
            </a:prstTxWarp>
          </a:bodyPr>
          <a:lstStyle>
            <a:lvl1pPr defTabSz="457200">
              <a:lnSpc>
                <a:spcPts val="1600"/>
              </a:lnSpc>
              <a:tabLst>
                <a:tab pos="838200" algn="l"/>
              </a:tabLst>
            </a:lvl1pPr>
          </a:lstStyle>
          <a:p>
            <a:pPr/>
            <a:fld id="{17DD364F-01FA-88C0-B465-F795782B42A2}" type="slidenum">
              <a:t>{N°}</a:t>
            </a:fld>
          </a:p>
        </p:txBody>
      </p:sp>
    </p:spTree>
  </p:cSld>
  <p:clrMapOvr>
    <a:masterClrMapping/>
  </p:clrMapOvr>
  <p:hf hdr="0" ftr="0" dt="0"/>
</p:sldLayout>
</file>

<file path=ppt/slideLayouts/slideLayout7.xml><?xml version="1.0" encoding="utf-8"?>
<p:sldLayout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type="tx">
  <p:cSld name="Photo - Horizontal">
    <p:bg>
      <p:bgPr>
        <a:solidFill>
          <a:srgbClr val="EBEBEB"/>
        </a:solidFill>
        <a:effectLst/>
      </p:bgPr>
    </p:bg>
    <p:spTree>
      <p:nvGrpSpPr>
        <p:cNvPr id="1" name=""/>
        <p:cNvGrpSpPr/>
        <p:nvPr/>
      </p:nvGrpSpPr>
      <p:grpSpPr>
        <a:xfrm>
          <a:off x="0" y="0"/>
          <a:ext cx="0" cy="0"/>
          <a:chOff x="0" y="0"/>
          <a:chExt cx="0" cy="0"/>
        </a:xfrm>
      </p:grpSpPr>
      <p:pic>
        <p:nvPicPr>
          <p:cNvPr id="2" name="White_photo-h.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Dg3kwD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AAAAAAAAAAAgD4AAOAuAAAQAAAAJgAAAAgAAAD//////////w=="/>
              </a:ext>
            </a:extLst>
          </p:cNvPicPr>
          <p:nvPr/>
        </p:nvPicPr>
        <p:blipFill>
          <a:blip r:embed="rId2"/>
          <a:stretch>
            <a:fillRect/>
          </a:stretch>
        </p:blipFill>
        <p:spPr>
          <a:xfrm>
            <a:off x="0" y="0"/>
            <a:ext cx="10160000" cy="7620000"/>
          </a:xfrm>
          <a:prstGeom prst="rect">
            <a:avLst/>
          </a:prstGeom>
          <a:noFill/>
          <a:ln>
            <a:noFill/>
          </a:ln>
          <a:effectLst/>
        </p:spPr>
      </p:pic>
      <p:sp>
        <p:nvSpPr>
          <p:cNvPr id="3" name="Shape 61"/>
          <p:cNvSpPr>
            <a:spLocks noGrp="1" noChangeArrowheads="1"/>
            <a:extLst>
              <a:ext uri="smNativeData">
                <pr:smNativeData xmlns:pr="smNativeData" xmlns="smNativeData" val="SMDATA_15_trXWYhMAAAAlAAAAZAAAAA0AAAAAAAAAAAAAAAAAAAAAAAAAAAAAAAAAAAAAAAAAAAEAAABQAAAAAAAAAAAA4D8AAAAAAADgPwAAAAAAAOA/AAAAAAAA4D8AAAAAAADgPwAAAAAAAOA/AAAAAAAA4D8AAAAAAADgPwAAAAAAAOA/AAAAAAAA4D8CAAAAjAAAAAEAAAAAAAAAwMD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P////s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wMDAAP///wEAAAAAAAAAAAAAAAAAAAAAAAAAAAAAAAAAAAAAAAAAAAAAAAB/f38A3N7gA8zMzADAwP8Af39/AAAAAAAAAAAAAAAAAAAAAAAAAAAAIQAAABgAAAAUAAAAGAYAAGQjAABoOAAAmCsAABAAAAAmAAAACAAAAL2AAAAAAAAA"/>
              </a:ext>
            </a:extLst>
          </p:cNvSpPr>
          <p:nvPr>
            <p:ph type="title"/>
          </p:nvPr>
        </p:nvSpPr>
        <p:spPr>
          <a:xfrm>
            <a:off x="990600" y="5753100"/>
            <a:ext cx="8178800" cy="1333500"/>
          </a:xfrm>
        </p:spPr>
        <p:txBody>
          <a:bodyPr vert="horz" wrap="square" lIns="0" tIns="0" rIns="0" bIns="0" numCol="1" spcCol="215900" anchor="t">
            <a:prstTxWarp prst="textNoShape">
              <a:avLst/>
            </a:prstTxWarp>
          </a:bodyPr>
          <a:lstStyle>
            <a:lvl1pPr defTabSz="457200">
              <a:lnSpc>
                <a:spcPts val="7600"/>
              </a:lnSpc>
              <a:spcBef>
                <a:spcPts val="200"/>
              </a:spcBef>
              <a:tabLst>
                <a:tab pos="838200" algn="l"/>
                <a:tab pos="952500" algn="l"/>
              </a:tabLst>
            </a:lvl1pPr>
          </a:lstStyle>
          <a:p>
            <a:pPr/>
            <a:r>
              <a:t>Title Text</a:t>
            </a:r>
          </a:p>
        </p:txBody>
      </p:sp>
      <p:sp>
        <p:nvSpPr>
          <p:cNvPr id="4" name="Shape 62"/>
          <p:cNvSpPr>
            <a:spLocks noGrp="1" noChangeArrowheads="1"/>
            <a:extLst>
              <a:ext uri="smNativeData">
                <pr:smNativeData xmlns:pr="smNativeData" xmlns="smNativeData" val="SMDATA_15_trXWYhMAAAAlAAAAZAAAAE0AAAAAPAAAADwAAAA8AAAAP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B/f38A3N7gA8zMzADAwP8Af39/AAAAAAAAAAAAAAAAAAAAAAAAAAAAIQAAABgAAAAUAAAAZB4AAJwsAAAIIAAAVC4AABAgAAAmAAAACAAAAL2AAAAAAAAA"/>
              </a:ext>
            </a:extLst>
          </p:cNvSpPr>
          <p:nvPr>
            <p:ph type="sldNum" sz="quarter" idx="2"/>
          </p:nvPr>
        </p:nvSpPr>
        <p:spPr>
          <a:xfrm>
            <a:off x="4940300" y="7251700"/>
            <a:ext cx="266700" cy="279400"/>
          </a:xfrm>
        </p:spPr>
        <p:txBody>
          <a:bodyPr vert="horz" wrap="none" lIns="38100" tIns="38100" rIns="38100" bIns="38100" numCol="1" spcCol="215900" anchor="ctr">
            <a:prstTxWarp prst="textNoShape">
              <a:avLst/>
            </a:prstTxWarp>
          </a:bodyPr>
          <a:lstStyle>
            <a:lvl1pPr defTabSz="457200">
              <a:lnSpc>
                <a:spcPts val="1600"/>
              </a:lnSpc>
              <a:tabLst>
                <a:tab pos="838200" algn="l"/>
              </a:tabLst>
            </a:lvl1pPr>
          </a:lstStyle>
          <a:p>
            <a:pPr/>
            <a:fld id="{03673F27-69EE-32C9-A0DF-9F9C719156CA}" type="slidenum">
              <a:t>{N°}</a:t>
            </a:fld>
          </a:p>
        </p:txBody>
      </p:sp>
    </p:spTree>
  </p:cSld>
  <p:clrMapOvr>
    <a:masterClrMapping/>
  </p:clrMapOvr>
  <p:hf hdr="0" ftr="0" dt="0"/>
</p:sldLayout>
</file>

<file path=ppt/slideLayouts/slideLayout8.xml><?xml version="1.0" encoding="utf-8"?>
<p:sldLayout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type="tx">
  <p:cSld name="Photo - Vertical">
    <p:bg>
      <p:bgPr>
        <a:solidFill>
          <a:srgbClr val="EBEBEB"/>
        </a:solidFill>
        <a:effectLst/>
      </p:bgPr>
    </p:bg>
    <p:spTree>
      <p:nvGrpSpPr>
        <p:cNvPr id="1" name=""/>
        <p:cNvGrpSpPr/>
        <p:nvPr/>
      </p:nvGrpSpPr>
      <p:grpSpPr>
        <a:xfrm>
          <a:off x="0" y="0"/>
          <a:ext cx="0" cy="0"/>
          <a:chOff x="0" y="0"/>
          <a:chExt cx="0" cy="0"/>
        </a:xfrm>
      </p:grpSpPr>
      <p:pic>
        <p:nvPicPr>
          <p:cNvPr id="2" name="White_photo-v.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B4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AAAAAAAAAAAgD4AAOAuAAAQAAAAJgAAAAgAAAD//////////w=="/>
              </a:ext>
            </a:extLst>
          </p:cNvPicPr>
          <p:nvPr/>
        </p:nvPicPr>
        <p:blipFill>
          <a:blip r:embed="rId2"/>
          <a:stretch>
            <a:fillRect/>
          </a:stretch>
        </p:blipFill>
        <p:spPr>
          <a:xfrm>
            <a:off x="0" y="0"/>
            <a:ext cx="10160000" cy="7620000"/>
          </a:xfrm>
          <a:prstGeom prst="rect">
            <a:avLst/>
          </a:prstGeom>
          <a:noFill/>
          <a:ln>
            <a:noFill/>
          </a:ln>
          <a:effectLst/>
        </p:spPr>
      </p:pic>
      <p:sp>
        <p:nvSpPr>
          <p:cNvPr id="3" name="Shape 70"/>
          <p:cNvSpPr>
            <a:spLocks noGrp="1" noChangeArrowheads="1"/>
            <a:extLst>
              <a:ext uri="smNativeData">
                <pr:smNativeData xmlns:pr="smNativeData" xmlns="smNativeData" val="SMDATA_15_trXWYhMAAAAlAAAAZAAAAA0AAAAAAAAAAAAAAAAAAAAAAAAAAAAAAAACAAAAAAAAAAEAAABQAAAAAAAAAAAA4D8AAAAAAADgPwAAAAAAAOA/AAAAAAAA4D8AAAAAAADgPwAAAAAAAOA/AAAAAAAA4D8AAAAAAADgPwAAAAAAAOA/AAAAAAAA4D8CAAAAjAAAAAEAAAAAAAAAwMD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wMDAAP///wEAAAAAAAAAAAAAAAAAAAAAAAAAAAAAAAAAAAAAAAAAAAAAAAB/f38A3N7gA8zMzADAwP8Af39/AAAAAAAAAAAAAAAAAAAAAAAAAAAAIQAAABgAAAAUAAAAvAIAAMwGAABAHwAAqBYAABAAAAAmAAAACAAAAL2AAAAAAAAA"/>
              </a:ext>
            </a:extLst>
          </p:cNvSpPr>
          <p:nvPr>
            <p:ph type="title"/>
          </p:nvPr>
        </p:nvSpPr>
        <p:spPr>
          <a:xfrm>
            <a:off x="444500" y="1104900"/>
            <a:ext cx="4635500" cy="2578100"/>
          </a:xfrm>
        </p:spPr>
        <p:txBody>
          <a:bodyPr vert="horz" wrap="square" lIns="0" tIns="0" rIns="0" bIns="0" numCol="1" spcCol="215900" anchor="b">
            <a:prstTxWarp prst="textNoShape">
              <a:avLst/>
            </a:prstTxWarp>
          </a:bodyPr>
          <a:lstStyle>
            <a:lvl1pPr defTabSz="457200">
              <a:lnSpc>
                <a:spcPts val="6400"/>
              </a:lnSpc>
              <a:spcBef>
                <a:spcPts val="200"/>
              </a:spcBef>
              <a:tabLst>
                <a:tab pos="838200" algn="l"/>
                <a:tab pos="952500" algn="l"/>
              </a:tabLst>
              <a:defRPr sz="5400" cap="none"/>
            </a:lvl1pPr>
          </a:lstStyle>
          <a:p>
            <a:pPr/>
            <a:r>
              <a:t>Title Text</a:t>
            </a:r>
          </a:p>
        </p:txBody>
      </p:sp>
      <p:sp>
        <p:nvSpPr>
          <p:cNvPr id="4" name="Shape 71"/>
          <p:cNvSpPr>
            <a:spLocks noGrp="1" noChangeArrowheads="1"/>
            <a:extLst>
              <a:ext uri="smNativeData">
                <pr:smNativeData xmlns:pr="smNativeData" xmlns="smNativeData" val="SMDATA_15_trXWYhMAAAAlAAAAZAAAAA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B/f38A3N7gA8zMzADAwP8Af39/AAAAAAAAAAAAAAAAAAAAAAAAAAAAIQAAABgAAAAUAAAAvAIAAAwXAABAHwAA6CYAABAAAAAmAAAACAAAAIGAAAAAAAAA"/>
              </a:ext>
            </a:extLst>
          </p:cNvSpPr>
          <p:nvPr>
            <p:ph idx="1"/>
          </p:nvPr>
        </p:nvSpPr>
        <p:spPr>
          <a:xfrm>
            <a:off x="444500" y="3746500"/>
            <a:ext cx="4635500" cy="2578100"/>
          </a:xfrm>
        </p:spPr>
        <p:txBody>
          <a:bodyPr vert="horz" wrap="square" lIns="50800" tIns="50800" rIns="50800" bIns="50800" numCol="1" spcCol="215900" anchor="t">
            <a:prstTxWarp prst="textNoShape">
              <a:avLst/>
            </a:prstTxWarp>
          </a:bodyPr>
          <a:lstStyle>
            <a:lvl1pPr marL="0" indent="0" algn="ctr" defTabSz="457200">
              <a:lnSpc>
                <a:spcPts val="3100"/>
              </a:lnSpc>
              <a:spcBef>
                <a:spcPts val="200"/>
              </a:spcBef>
              <a:buNone/>
              <a:tabLst>
                <a:tab pos="838200" algn="l"/>
                <a:tab pos="952500" algn="l"/>
              </a:tabLst>
              <a:defRPr sz="2600" cap="none"/>
            </a:lvl1pPr>
            <a:lvl2pPr marL="0" indent="0" algn="ctr" defTabSz="457200">
              <a:lnSpc>
                <a:spcPts val="3100"/>
              </a:lnSpc>
              <a:spcBef>
                <a:spcPts val="200"/>
              </a:spcBef>
              <a:buNone/>
              <a:tabLst>
                <a:tab pos="838200" algn="l"/>
                <a:tab pos="952500" algn="l"/>
              </a:tabLst>
              <a:defRPr sz="2600" cap="none"/>
            </a:lvl2pPr>
            <a:lvl3pPr marL="0" indent="0" algn="ctr" defTabSz="457200">
              <a:lnSpc>
                <a:spcPts val="3100"/>
              </a:lnSpc>
              <a:spcBef>
                <a:spcPts val="200"/>
              </a:spcBef>
              <a:buNone/>
              <a:tabLst>
                <a:tab pos="838200" algn="l"/>
                <a:tab pos="952500" algn="l"/>
              </a:tabLst>
              <a:defRPr sz="2600" cap="none"/>
            </a:lvl3pPr>
            <a:lvl4pPr marL="0" indent="0" algn="ctr" defTabSz="457200">
              <a:lnSpc>
                <a:spcPts val="3100"/>
              </a:lnSpc>
              <a:spcBef>
                <a:spcPts val="200"/>
              </a:spcBef>
              <a:buNone/>
              <a:tabLst>
                <a:tab pos="838200" algn="l"/>
                <a:tab pos="952500" algn="l"/>
              </a:tabLst>
              <a:defRPr sz="2600" cap="none"/>
            </a:lvl4pPr>
            <a:lvl5pPr marL="0" indent="0" algn="ctr" defTabSz="457200">
              <a:lnSpc>
                <a:spcPts val="3100"/>
              </a:lnSpc>
              <a:spcBef>
                <a:spcPts val="200"/>
              </a:spcBef>
              <a:buNone/>
              <a:tabLst>
                <a:tab pos="838200" algn="l"/>
                <a:tab pos="952500" algn="l"/>
              </a:tabLst>
              <a:defRPr sz="2600" cap="none"/>
            </a:lvl5pPr>
          </a:lstStyle>
          <a:p>
            <a:pPr/>
            <a:r>
              <a:t>Body Level One</a:t>
            </a:r>
          </a:p>
          <a:p>
            <a:pPr lvl="1"/>
            <a:r>
              <a:t>Body Level Two</a:t>
            </a:r>
          </a:p>
          <a:p>
            <a:pPr lvl="2"/>
            <a:r>
              <a:t>Body Level Three</a:t>
            </a:r>
          </a:p>
          <a:p>
            <a:pPr lvl="3"/>
            <a:r>
              <a:t>Body Level Four</a:t>
            </a:r>
          </a:p>
          <a:p>
            <a:pPr lvl="4"/>
            <a:r>
              <a:t>Body Level Five</a:t>
            </a:r>
          </a:p>
        </p:txBody>
      </p:sp>
      <p:sp>
        <p:nvSpPr>
          <p:cNvPr id="5" name="Shape 72"/>
          <p:cNvSpPr>
            <a:spLocks noGrp="1" noChangeArrowheads="1"/>
            <a:extLst>
              <a:ext uri="smNativeData">
                <pr:smNativeData xmlns:pr="smNativeData" xmlns="smNativeData" val="SMDATA_15_trXWYhMAAAAlAAAAZAAAAE0AAAAAPAAAADwAAAA8AAAAP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B/f38A3N7gA8zMzADAwP8Af39/AAAAAAAAAAAAAAAAAAAAAAAAAAAAIQAAABgAAAAUAAAAZB4AAJwsAAAIIAAAVC4AABAgAAAmAAAACAAAAL2AAAAAAAAA"/>
              </a:ext>
            </a:extLst>
          </p:cNvSpPr>
          <p:nvPr>
            <p:ph type="sldNum" sz="quarter" idx="2"/>
          </p:nvPr>
        </p:nvSpPr>
        <p:spPr>
          <a:xfrm>
            <a:off x="4940300" y="7251700"/>
            <a:ext cx="266700" cy="279400"/>
          </a:xfrm>
        </p:spPr>
        <p:txBody>
          <a:bodyPr vert="horz" wrap="none" lIns="38100" tIns="38100" rIns="38100" bIns="38100" numCol="1" spcCol="215900" anchor="ctr">
            <a:prstTxWarp prst="textNoShape">
              <a:avLst/>
            </a:prstTxWarp>
          </a:bodyPr>
          <a:lstStyle>
            <a:lvl1pPr defTabSz="457200">
              <a:lnSpc>
                <a:spcPts val="1600"/>
              </a:lnSpc>
              <a:tabLst>
                <a:tab pos="838200" algn="l"/>
              </a:tabLst>
            </a:lvl1pPr>
          </a:lstStyle>
          <a:p>
            <a:pPr/>
            <a:fld id="{53DADCFD-B3BE-8F2A-F062-457F922C0610}" type="slidenum">
              <a:t>{N°}</a:t>
            </a:fld>
          </a:p>
        </p:txBody>
      </p:sp>
    </p:spTree>
  </p:cSld>
  <p:clrMapOvr>
    <a:masterClrMapping/>
  </p:clrMapOvr>
  <p:hf hdr="0" ftr="0" dt="0"/>
</p:sldLayout>
</file>

<file path=ppt/slideLayouts/slideLayout9.xml><?xml version="1.0" encoding="utf-8"?>
<p:sldLayout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type="tx">
  <p:cSld name="Title, Bullets &amp; Photo">
    <p:bg>
      <p:bgPr>
        <a:solidFill>
          <a:srgbClr val="EBEBEB"/>
        </a:solidFill>
        <a:effectLst/>
      </p:bgPr>
    </p:bg>
    <p:spTree>
      <p:nvGrpSpPr>
        <p:cNvPr id="1" name=""/>
        <p:cNvGrpSpPr/>
        <p:nvPr/>
      </p:nvGrpSpPr>
      <p:grpSpPr>
        <a:xfrm>
          <a:off x="0" y="0"/>
          <a:ext cx="0" cy="0"/>
          <a:chOff x="0" y="0"/>
          <a:chExt cx="0" cy="0"/>
        </a:xfrm>
      </p:grpSpPr>
      <p:pic>
        <p:nvPicPr>
          <p:cNvPr id="2" name="White_photo-bullets.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nyIB1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AAAAAAAAAAAgD4AAOAuAAAQAAAAJgAAAAgAAAD//////////w=="/>
              </a:ext>
            </a:extLst>
          </p:cNvPicPr>
          <p:nvPr/>
        </p:nvPicPr>
        <p:blipFill>
          <a:blip r:embed="rId2"/>
          <a:stretch>
            <a:fillRect/>
          </a:stretch>
        </p:blipFill>
        <p:spPr>
          <a:xfrm>
            <a:off x="0" y="0"/>
            <a:ext cx="10160000" cy="7620000"/>
          </a:xfrm>
          <a:prstGeom prst="rect">
            <a:avLst/>
          </a:prstGeom>
          <a:noFill/>
          <a:ln>
            <a:noFill/>
          </a:ln>
          <a:effectLst/>
        </p:spPr>
      </p:pic>
      <p:sp>
        <p:nvSpPr>
          <p:cNvPr id="3" name="Shape 80"/>
          <p:cNvSpPr>
            <a:spLocks noGrp="1" noChangeArrowheads="1"/>
            <a:extLst>
              <a:ext uri="smNativeData">
                <pr:smNativeData xmlns:pr="smNativeData" xmlns="smNativeData" val="SMDATA_15_trXWYhMAAAAlAAAAZAAAAA0AAAAAAAAAAAAAAAAAAAAAAAAAAAAAAAABAAAAAAAAAAEAAABQAAAAAAAAAAAA4D8AAAAAAADgPwAAAAAAAOA/AAAAAAAA4D8AAAAAAADgPwAAAAAAAOA/AAAAAAAA4D8AAAAAAADgPwAAAAAAAOA/AAAAAAAA4D8CAAAAjAAAAAEAAAAAAAAAwMD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g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wMDAAP///wEAAAAAAAAAAAAAAAAAAAAAAAAAAAAAAAAAAAAAAAAAAAAAAAB/f38A3N7gA8zMzADAwP8Af39/AAAAAAAAAAAAAAAAAAAAAAAAAAAAIQAAABgAAAAUAAAAMAYAAFMBAACAOAAACw0AAAAAAAAmAAAACAAAADyAAAAAAAAA"/>
              </a:ext>
            </a:extLst>
          </p:cNvSpPr>
          <p:nvPr>
            <p:ph type="title"/>
          </p:nvPr>
        </p:nvSpPr>
        <p:spPr/>
        <p:txBody>
          <a:bodyPr vert="horz" wrap="square" lIns="0" tIns="0" rIns="0" bIns="0" numCol="1" spcCol="215900" anchor="ctr">
            <a:prstTxWarp prst="textNoShape">
              <a:avLst/>
            </a:prstTxWarp>
          </a:bodyPr>
          <a:lstStyle>
            <a:lvl1pPr defTabSz="457200">
              <a:lnSpc>
                <a:spcPts val="7600"/>
              </a:lnSpc>
              <a:spcBef>
                <a:spcPts val="200"/>
              </a:spcBef>
              <a:tabLst>
                <a:tab pos="838200" algn="l"/>
                <a:tab pos="952500" algn="l"/>
              </a:tabLst>
            </a:lvl1pPr>
          </a:lstStyle>
          <a:p>
            <a:pPr/>
            <a:r>
              <a:t>Title Text</a:t>
            </a:r>
          </a:p>
        </p:txBody>
      </p:sp>
      <p:sp>
        <p:nvSpPr>
          <p:cNvPr id="4" name="Shape 81"/>
          <p:cNvSpPr>
            <a:spLocks noGrp="1" noChangeArrowheads="1"/>
            <a:extLst>
              <a:ext uri="smNativeData">
                <pr:smNativeData xmlns:pr="smNativeData" xmlns="smNativeData" val="SMDATA_15_trXWYhMAAAAlAAAAZA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B/f38A3N7gA8zMzADAwP8Af39/AAAAAAAAAAAAAAAAAAAAAAAAAAAAIQAAABgAAAAUAAAAGAYAAEgNAABQHgAAyCgAABAAAAAmAAAACAAAAAGAAAAAAAAA"/>
              </a:ext>
            </a:extLst>
          </p:cNvSpPr>
          <p:nvPr>
            <p:ph idx="1"/>
          </p:nvPr>
        </p:nvSpPr>
        <p:spPr>
          <a:xfrm>
            <a:off x="990600" y="2159000"/>
            <a:ext cx="3937000" cy="4470400"/>
          </a:xfrm>
        </p:spPr>
        <p:txBody>
          <a:bodyPr/>
          <a:lstStyle>
            <a:lvl1pPr marL="641985" indent="-387985" defTabSz="457200">
              <a:lnSpc>
                <a:spcPts val="2800"/>
              </a:lnSpc>
              <a:spcBef>
                <a:spcPts val="3100"/>
              </a:spcBef>
              <a:tabLst>
                <a:tab pos="838200" algn="l"/>
                <a:tab pos="1143000" algn="l"/>
              </a:tabLst>
              <a:defRPr sz="2400" cap="none"/>
            </a:lvl1pPr>
            <a:lvl2pPr marL="997585" indent="-387985" defTabSz="457200">
              <a:lnSpc>
                <a:spcPts val="2800"/>
              </a:lnSpc>
              <a:spcBef>
                <a:spcPts val="3100"/>
              </a:spcBef>
              <a:tabLst>
                <a:tab pos="838200" algn="l"/>
                <a:tab pos="1498600" algn="l"/>
              </a:tabLst>
              <a:defRPr sz="2400" cap="none"/>
            </a:lvl2pPr>
            <a:lvl3pPr marL="1340485" indent="-387985" defTabSz="457200">
              <a:lnSpc>
                <a:spcPts val="2800"/>
              </a:lnSpc>
              <a:spcBef>
                <a:spcPts val="3100"/>
              </a:spcBef>
              <a:tabLst>
                <a:tab pos="838200" algn="l"/>
                <a:tab pos="1841500" algn="l"/>
              </a:tabLst>
              <a:defRPr sz="2400" cap="none"/>
            </a:lvl3pPr>
            <a:lvl4pPr marL="1683385" indent="-387985" defTabSz="457200">
              <a:lnSpc>
                <a:spcPts val="2800"/>
              </a:lnSpc>
              <a:spcBef>
                <a:spcPts val="3100"/>
              </a:spcBef>
              <a:tabLst>
                <a:tab pos="838200" algn="l"/>
                <a:tab pos="2184400" algn="l"/>
              </a:tabLst>
              <a:defRPr sz="2400" cap="none"/>
            </a:lvl4pPr>
            <a:lvl5pPr marL="2038985" indent="-387985" defTabSz="457200">
              <a:lnSpc>
                <a:spcPts val="2800"/>
              </a:lnSpc>
              <a:spcBef>
                <a:spcPts val="3100"/>
              </a:spcBef>
              <a:tabLst>
                <a:tab pos="838200" algn="l"/>
                <a:tab pos="2540000" algn="l"/>
              </a:tabLst>
              <a:defRPr sz="2400" cap="none"/>
            </a:lvl5pPr>
          </a:lstStyle>
          <a:p>
            <a:pPr/>
            <a:r>
              <a:t>Body Level One</a:t>
            </a:r>
          </a:p>
          <a:p>
            <a:pPr lvl="1"/>
            <a:r>
              <a:t>Body Level Two</a:t>
            </a:r>
          </a:p>
          <a:p>
            <a:pPr lvl="2"/>
            <a:r>
              <a:t>Body Level Three</a:t>
            </a:r>
          </a:p>
          <a:p>
            <a:pPr lvl="3"/>
            <a:r>
              <a:t>Body Level Four</a:t>
            </a:r>
          </a:p>
          <a:p>
            <a:pPr lvl="4"/>
            <a:r>
              <a:t>Body Level Five</a:t>
            </a:r>
          </a:p>
        </p:txBody>
      </p:sp>
      <p:sp>
        <p:nvSpPr>
          <p:cNvPr id="5" name="Shape 82"/>
          <p:cNvSpPr>
            <a:spLocks noGrp="1" noChangeArrowheads="1"/>
            <a:extLst>
              <a:ext uri="smNativeData">
                <pr:smNativeData xmlns:pr="smNativeData" xmlns="smNativeData" val="SMDATA_15_trXWYhMAAAAlAAAAZAAAAE0AAAAAPAAAADwAAAA8AAAAP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B/f38A3N7gA8zMzADAwP8Af39/AAAAAAAAAAAAAAAAAAAAAAAAAAAAIQAAABgAAAAUAAAAZB4AAJwsAAAIIAAAVC4AABAgAAAmAAAACAAAAL2AAAAAAAAA"/>
              </a:ext>
            </a:extLst>
          </p:cNvSpPr>
          <p:nvPr>
            <p:ph type="sldNum" sz="quarter" idx="2"/>
          </p:nvPr>
        </p:nvSpPr>
        <p:spPr>
          <a:xfrm>
            <a:off x="4940300" y="7251700"/>
            <a:ext cx="266700" cy="279400"/>
          </a:xfrm>
        </p:spPr>
        <p:txBody>
          <a:bodyPr vert="horz" wrap="none" lIns="38100" tIns="38100" rIns="38100" bIns="38100" numCol="1" spcCol="215900" anchor="ctr">
            <a:prstTxWarp prst="textNoShape">
              <a:avLst/>
            </a:prstTxWarp>
          </a:bodyPr>
          <a:lstStyle>
            <a:lvl1pPr defTabSz="457200">
              <a:lnSpc>
                <a:spcPts val="1600"/>
              </a:lnSpc>
              <a:tabLst>
                <a:tab pos="838200" algn="l"/>
              </a:tabLst>
            </a:lvl1pPr>
          </a:lstStyle>
          <a:p>
            <a:pPr/>
            <a:fld id="{4856513E-70A5-03A7-EBEE-86F21FA01DD3}" type="slidenum">
              <a:t>{N°}</a:t>
            </a:fld>
          </a:p>
        </p:txBody>
      </p:sp>
    </p:spTree>
  </p:cSld>
  <p:clrMapOvr>
    <a:masterClrMapping/>
  </p:clrMapOvr>
  <p:hf hdr="0" ftr="0" dt="0"/>
</p:sldLayout>
</file>

<file path=ppt/slideMasters/_rels/slideMaster1.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theme" Target="../theme/theme1.xml"/></Relationships>
</file>

<file path=ppt/slideMasters/slideMaster1.xml><?xml version="1.0" encoding="utf-8"?>
<p:sldMaster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p:cSld>
    <p:bg>
      <p:bgPr>
        <a:solidFill>
          <a:srgbClr val="FFFFFF"/>
        </a:solidFill>
        <a:effectLst/>
      </p:bgPr>
    </p:bg>
    <p:spTree>
      <p:nvGrpSpPr>
        <p:cNvPr id="1" name=""/>
        <p:cNvGrpSpPr/>
        <p:nvPr/>
      </p:nvGrpSpPr>
      <p:grpSpPr>
        <a:xfrm>
          <a:off x="0" y="0"/>
          <a:ext cx="0" cy="0"/>
          <a:chOff x="0" y="0"/>
          <a:chExt cx="0" cy="0"/>
        </a:xfrm>
      </p:grpSpPr>
      <p:sp>
        <p:nvSpPr>
          <p:cNvPr id="2" name="Shape 2"/>
          <p:cNvSpPr>
            <a:spLocks noGrp="1" noChangeArrowheads="1"/>
            <a:extLst>
              <a:ext uri="smNativeData">
                <pr:smNativeData xmlns:pr="smNativeData" xmlns="smNativeData" val="SMDATA_15_trXW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GAYAABgGAABoOAAAyCgAAAAAAAAmAAAACAAAAL0PAACAHwAA"/>
              </a:ext>
            </a:extLst>
          </p:cNvSpPr>
          <p:nvPr>
            <p:ph type="body" idx="1"/>
          </p:nvPr>
        </p:nvSpPr>
        <p:spPr>
          <a:xfrm>
            <a:off x="990600" y="990600"/>
            <a:ext cx="8178800" cy="5638800"/>
          </a:xfrm>
          <a:prstGeom prst="rect">
            <a:avLst/>
          </a:prstGeom>
          <a:ln>
            <a:noFill/>
          </a:ln>
        </p:spPr>
        <p:txBody>
          <a:bodyPr vert="horz" wrap="square" lIns="50800" tIns="50800" rIns="50800" bIns="50800" numCol="1" spcCol="215900" anchor="ctr">
            <a:prstTxWarp prst="textNoShape">
              <a:avLst/>
            </a:prstTxWarp>
          </a:bodyPr>
          <a:lstStyle/>
          <a:p>
            <a:pPr/>
            <a:r>
              <a:t>Body Level One</a:t>
            </a:r>
          </a:p>
          <a:p>
            <a:pPr lvl="1"/>
            <a:r>
              <a:t>Body Level Two</a:t>
            </a:r>
          </a:p>
          <a:p>
            <a:pPr lvl="2"/>
            <a:r>
              <a:t>Body Level Three</a:t>
            </a:r>
          </a:p>
          <a:p>
            <a:pPr lvl="3"/>
            <a:r>
              <a:t>Body Level Four</a:t>
            </a:r>
          </a:p>
          <a:p>
            <a:pPr lvl="4"/>
            <a:r>
              <a:t>Body Level Five</a:t>
            </a:r>
          </a:p>
        </p:txBody>
      </p:sp>
      <p:sp>
        <p:nvSpPr>
          <p:cNvPr id="3" name="Shape 3"/>
          <p:cNvSpPr>
            <a:spLocks noGrp="1" noChangeArrowheads="1"/>
            <a:extLst>
              <a:ext uri="smNativeData">
                <pr:smNativeData xmlns:pr="smNativeData" xmlns="smNativeData" val="SMDATA_15_trXWYhMAAAAlAAAAZAAAAA0AAAAAUAAAAFAAAABQAAAAUAAAAAAAAAABAAAAAAAAAAEAAABQAAAAAAAAAAAA4D8AAAAAAADgPwAAAAAAAOA/AAAAAAAA4D8AAAAAAADgPwAAAAAAAOA/AAAAAAAA4D8AAAAAAADgPwAAAAAAAOA/AAAAAAAA4D8CAAAAjAAAAAEAAAAAAAAAwMD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NBDOwM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wMDAAP///wEAAAAAAAAAAAAAAAAAAAAAAAAAAAAAAAAAAAAAAAAAAAAAAAB/f38A3N7gA8zMzADAwP8Af39/AAAAAAAAAAAAAAAAAAAAAAAAAAAAIQAAABgAAAAUAAAAMAYAAFMBAACAOAAACw0AAAAAAAAmAAAACAAAAL0PAAD/HwAA"/>
              </a:ext>
            </a:extLst>
          </p:cNvSpPr>
          <p:nvPr>
            <p:ph type="title"/>
          </p:nvPr>
        </p:nvSpPr>
        <p:spPr>
          <a:xfrm>
            <a:off x="1005840" y="215265"/>
            <a:ext cx="8178800" cy="1905000"/>
          </a:xfrm>
          <a:prstGeom prst="rect">
            <a:avLst/>
          </a:prstGeom>
          <a:solidFill>
            <a:srgbClr val="C0C0C0"/>
          </a:solidFill>
          <a:ln>
            <a:noFill/>
          </a:ln>
        </p:spPr>
        <p:txBody>
          <a:bodyPr vert="horz" wrap="square" lIns="50800" tIns="50800" rIns="50800" bIns="50800" numCol="1" spcCol="215900" anchor="ctr">
            <a:prstTxWarp prst="textNoShape">
              <a:avLst/>
            </a:prstTxWarp>
          </a:bodyPr>
          <a:lstStyle/>
          <a:p>
            <a:pPr/>
            <a:r>
              <a:t>Title Text</a:t>
            </a:r>
          </a:p>
        </p:txBody>
      </p:sp>
      <p:sp>
        <p:nvSpPr>
          <p:cNvPr id="4" name="Shape 4"/>
          <p:cNvSpPr>
            <a:spLocks noGrp="1" noChangeArrowheads="1"/>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UB4AAHQsAAAcIAAAVC4AABAgAAAmAAAACAAAAD2/AACAHwAA"/>
              </a:ext>
            </a:extLst>
          </p:cNvSpPr>
          <p:nvPr>
            <p:ph type="sldNum" sz="quarter" idx="2"/>
          </p:nvPr>
        </p:nvSpPr>
        <p:spPr>
          <a:xfrm>
            <a:off x="4927600" y="7226300"/>
            <a:ext cx="292100" cy="304800"/>
          </a:xfrm>
          <a:prstGeom prst="rect">
            <a:avLst/>
          </a:prstGeom>
          <a:ln>
            <a:noFill/>
          </a:ln>
        </p:spPr>
        <p:txBody>
          <a:bodyPr vert="horz" wrap="none" lIns="50800" tIns="50800" rIns="50800" bIns="50800" numCol="1" spcCol="215900" anchor="t">
            <a:prstTxWarp prst="textNoShape">
              <a:avLst/>
            </a:prstTxWarp>
          </a:bodyPr>
          <a:lstStyle>
            <a:lvl1pPr defTabSz="457200">
              <a:lnSpc>
                <a:spcPct val="100000"/>
              </a:lnSpc>
              <a:tabLst>
                <a:tab pos="838200" algn="l"/>
              </a:tabLst>
              <a:defRPr sz="1400" cap="none"/>
            </a:lvl1pPr>
          </a:lstStyle>
          <a:p>
            <a:pPr/>
            <a:fld id="{5C8375B1-FFB1-D683-FF3B-09D63B75095C}" type="slidenum">
              <a:t/>
            </a:fld>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Lst>
  <p:hf sldNum="0" hdr="0" ftr="0" dt="0"/>
  <p:txStyles>
    <p:titleStyle>
      <a:lvl1pPr marL="0" marR="0" indent="0" algn="ctr" defTabSz="457200">
        <a:lnSpc>
          <a:spcPct val="100000"/>
        </a:lnSpc>
        <a:spcBef>
          <a:spcPts val="0"/>
        </a:spcBef>
        <a:spcAft>
          <a:spcPts val="0"/>
        </a:spcAft>
        <a:buNone/>
        <a:tabLst>
          <a:tab pos="838200" algn="l"/>
        </a:tabLst>
        <a:defRPr sz="6400" b="0" i="0" u="none" strike="noStrike" kern="1" cap="none" spc="0" baseline="0">
          <a:solidFill>
            <a:srgbClr val="000000"/>
          </a:solidFill>
          <a:effectLst/>
          <a:latin typeface="Verdana" pitchFamily="1" charset="0"/>
          <a:ea typeface="Verdana" pitchFamily="1" charset="0"/>
          <a:cs typeface="Verdana" pitchFamily="1" charset="0"/>
        </a:defRPr>
      </a:lvl1pPr>
      <a:lvl2pPr marL="0" marR="0" indent="228600" algn="ctr" defTabSz="457200">
        <a:lnSpc>
          <a:spcPct val="100000"/>
        </a:lnSpc>
        <a:spcBef>
          <a:spcPts val="0"/>
        </a:spcBef>
        <a:spcAft>
          <a:spcPts val="0"/>
        </a:spcAft>
        <a:buNone/>
        <a:tabLst>
          <a:tab pos="838200" algn="l"/>
        </a:tabLst>
        <a:defRPr sz="6400" b="0" i="0" u="none" strike="noStrike" kern="1" cap="none" spc="0" baseline="0">
          <a:solidFill>
            <a:srgbClr val="000000"/>
          </a:solidFill>
          <a:effectLst/>
          <a:latin typeface="Gill Sans" pitchFamily="0" charset="0"/>
          <a:ea typeface="Gill Sans" pitchFamily="0" charset="0"/>
          <a:cs typeface="Gill Sans" pitchFamily="0" charset="0"/>
        </a:defRPr>
      </a:lvl2pPr>
      <a:lvl3pPr marL="0" marR="0" indent="457200" algn="ctr" defTabSz="457200">
        <a:lnSpc>
          <a:spcPct val="100000"/>
        </a:lnSpc>
        <a:spcBef>
          <a:spcPts val="0"/>
        </a:spcBef>
        <a:spcAft>
          <a:spcPts val="0"/>
        </a:spcAft>
        <a:buNone/>
        <a:tabLst>
          <a:tab pos="838200" algn="l"/>
        </a:tabLst>
        <a:defRPr sz="6400" b="0" i="0" u="none" strike="noStrike" kern="1" cap="none" spc="0" baseline="0">
          <a:solidFill>
            <a:srgbClr val="000000"/>
          </a:solidFill>
          <a:effectLst/>
          <a:latin typeface="Gill Sans" pitchFamily="0" charset="0"/>
          <a:ea typeface="Gill Sans" pitchFamily="0" charset="0"/>
          <a:cs typeface="Gill Sans" pitchFamily="0" charset="0"/>
        </a:defRPr>
      </a:lvl3pPr>
      <a:lvl4pPr marL="0" marR="0" indent="685800" algn="ctr" defTabSz="457200">
        <a:lnSpc>
          <a:spcPct val="100000"/>
        </a:lnSpc>
        <a:spcBef>
          <a:spcPts val="0"/>
        </a:spcBef>
        <a:spcAft>
          <a:spcPts val="0"/>
        </a:spcAft>
        <a:buNone/>
        <a:tabLst>
          <a:tab pos="838200" algn="l"/>
        </a:tabLst>
        <a:defRPr sz="6400" b="0" i="0" u="none" strike="noStrike" kern="1" cap="none" spc="0" baseline="0">
          <a:solidFill>
            <a:srgbClr val="000000"/>
          </a:solidFill>
          <a:effectLst/>
          <a:latin typeface="Gill Sans" pitchFamily="0" charset="0"/>
          <a:ea typeface="Gill Sans" pitchFamily="0" charset="0"/>
          <a:cs typeface="Gill Sans" pitchFamily="0" charset="0"/>
        </a:defRPr>
      </a:lvl4pPr>
      <a:lvl5pPr marL="0" marR="0" indent="914400" algn="ctr" defTabSz="457200">
        <a:lnSpc>
          <a:spcPct val="100000"/>
        </a:lnSpc>
        <a:spcBef>
          <a:spcPts val="0"/>
        </a:spcBef>
        <a:spcAft>
          <a:spcPts val="0"/>
        </a:spcAft>
        <a:buNone/>
        <a:tabLst>
          <a:tab pos="838200" algn="l"/>
        </a:tabLst>
        <a:defRPr sz="6400" b="0" i="0" u="none" strike="noStrike" kern="1" cap="none" spc="0" baseline="0">
          <a:solidFill>
            <a:srgbClr val="000000"/>
          </a:solidFill>
          <a:effectLst/>
          <a:latin typeface="Gill Sans" pitchFamily="0" charset="0"/>
          <a:ea typeface="Gill Sans" pitchFamily="0" charset="0"/>
          <a:cs typeface="Gill Sans" pitchFamily="0" charset="0"/>
        </a:defRPr>
      </a:lvl5pPr>
      <a:lvl6pPr marL="0" marR="0" indent="1143000" algn="ctr" defTabSz="457200">
        <a:lnSpc>
          <a:spcPct val="100000"/>
        </a:lnSpc>
        <a:spcBef>
          <a:spcPts val="0"/>
        </a:spcBef>
        <a:spcAft>
          <a:spcPts val="0"/>
        </a:spcAft>
        <a:buNone/>
        <a:tabLst>
          <a:tab pos="838200" algn="l"/>
        </a:tabLst>
        <a:defRPr sz="6400" b="0" i="0" u="none" strike="noStrike" kern="1" cap="none" spc="0" baseline="0">
          <a:solidFill>
            <a:srgbClr val="000000"/>
          </a:solidFill>
          <a:effectLst/>
          <a:latin typeface="Gill Sans" pitchFamily="0" charset="0"/>
          <a:ea typeface="Gill Sans" pitchFamily="0" charset="0"/>
          <a:cs typeface="Gill Sans" pitchFamily="0" charset="0"/>
        </a:defRPr>
      </a:lvl6pPr>
      <a:lvl7pPr marL="0" marR="0" indent="1371600" algn="ctr" defTabSz="457200">
        <a:lnSpc>
          <a:spcPct val="100000"/>
        </a:lnSpc>
        <a:spcBef>
          <a:spcPts val="0"/>
        </a:spcBef>
        <a:spcAft>
          <a:spcPts val="0"/>
        </a:spcAft>
        <a:buNone/>
        <a:tabLst>
          <a:tab pos="838200" algn="l"/>
        </a:tabLst>
        <a:defRPr sz="6400" b="0" i="0" u="none" strike="noStrike" kern="1" cap="none" spc="0" baseline="0">
          <a:solidFill>
            <a:srgbClr val="000000"/>
          </a:solidFill>
          <a:effectLst/>
          <a:latin typeface="Gill Sans" pitchFamily="0" charset="0"/>
          <a:ea typeface="Gill Sans" pitchFamily="0" charset="0"/>
          <a:cs typeface="Gill Sans" pitchFamily="0" charset="0"/>
        </a:defRPr>
      </a:lvl7pPr>
      <a:lvl8pPr marL="0" marR="0" indent="1600200" algn="ctr" defTabSz="457200">
        <a:lnSpc>
          <a:spcPct val="100000"/>
        </a:lnSpc>
        <a:spcBef>
          <a:spcPts val="0"/>
        </a:spcBef>
        <a:spcAft>
          <a:spcPts val="0"/>
        </a:spcAft>
        <a:buNone/>
        <a:tabLst>
          <a:tab pos="838200" algn="l"/>
        </a:tabLst>
        <a:defRPr sz="6400" b="0" i="0" u="none" strike="noStrike" kern="1" cap="none" spc="0" baseline="0">
          <a:solidFill>
            <a:srgbClr val="000000"/>
          </a:solidFill>
          <a:effectLst/>
          <a:latin typeface="Gill Sans" pitchFamily="0" charset="0"/>
          <a:ea typeface="Gill Sans" pitchFamily="0" charset="0"/>
          <a:cs typeface="Gill Sans" pitchFamily="0" charset="0"/>
        </a:defRPr>
      </a:lvl8pPr>
      <a:lvl9pPr marL="0" marR="0" indent="1828800" algn="ctr" defTabSz="457200">
        <a:lnSpc>
          <a:spcPct val="100000"/>
        </a:lnSpc>
        <a:spcBef>
          <a:spcPts val="0"/>
        </a:spcBef>
        <a:spcAft>
          <a:spcPts val="0"/>
        </a:spcAft>
        <a:buNone/>
        <a:tabLst>
          <a:tab pos="838200" algn="l"/>
        </a:tabLst>
        <a:defRPr sz="6400" b="0" i="0" u="none" strike="noStrike" kern="1" cap="none" spc="0" baseline="0">
          <a:solidFill>
            <a:srgbClr val="000000"/>
          </a:solidFill>
          <a:effectLst/>
          <a:latin typeface="Gill Sans" pitchFamily="0" charset="0"/>
          <a:ea typeface="Gill Sans" pitchFamily="0" charset="0"/>
          <a:cs typeface="Gill Sans" pitchFamily="0" charset="0"/>
        </a:defRPr>
      </a:lvl9pPr>
    </p:titleStyle>
    <p:bodyStyle>
      <a:lvl1pPr marL="889000" marR="0" indent="-571500" algn="l" defTabSz="457200">
        <a:lnSpc>
          <a:spcPct val="100000"/>
        </a:lnSpc>
        <a:spcBef>
          <a:spcPts val="3800"/>
        </a:spcBef>
        <a:spcAft>
          <a:spcPts val="0"/>
        </a:spcAft>
        <a:buClrTx/>
        <a:buSzPts val="5470"/>
        <a:buFontTx/>
        <a:buChar char="•"/>
        <a:tabLst>
          <a:tab pos="838200" algn="l"/>
        </a:tabLst>
        <a:defRPr sz="3200" b="0" i="0" u="none" strike="noStrike" kern="1" cap="none" spc="0" baseline="0">
          <a:solidFill>
            <a:srgbClr val="000000"/>
          </a:solidFill>
          <a:effectLst/>
          <a:latin typeface="Verdana" pitchFamily="1" charset="0"/>
          <a:ea typeface="Verdana" pitchFamily="1" charset="0"/>
          <a:cs typeface="Verdana" pitchFamily="1" charset="0"/>
        </a:defRPr>
      </a:lvl1pPr>
      <a:lvl2pPr marL="1333500" marR="0" indent="-571500" algn="l" defTabSz="457200">
        <a:lnSpc>
          <a:spcPct val="100000"/>
        </a:lnSpc>
        <a:spcBef>
          <a:spcPts val="3800"/>
        </a:spcBef>
        <a:spcAft>
          <a:spcPts val="0"/>
        </a:spcAft>
        <a:buClrTx/>
        <a:buSzPts val="5470"/>
        <a:buFontTx/>
        <a:buChar char="•"/>
        <a:tabLst>
          <a:tab pos="838200" algn="l"/>
        </a:tabLst>
        <a:defRPr sz="3200" b="0" i="0" u="none" strike="noStrike" kern="1" cap="none" spc="0" baseline="0">
          <a:solidFill>
            <a:srgbClr val="000000"/>
          </a:solidFill>
          <a:effectLst/>
          <a:latin typeface="Verdana" pitchFamily="1" charset="0"/>
          <a:ea typeface="Verdana" pitchFamily="1" charset="0"/>
          <a:cs typeface="Verdana" pitchFamily="1" charset="0"/>
        </a:defRPr>
      </a:lvl2pPr>
      <a:lvl3pPr marL="1778000" marR="0" indent="-571500" algn="l" defTabSz="457200">
        <a:lnSpc>
          <a:spcPct val="100000"/>
        </a:lnSpc>
        <a:spcBef>
          <a:spcPts val="3800"/>
        </a:spcBef>
        <a:spcAft>
          <a:spcPts val="0"/>
        </a:spcAft>
        <a:buClrTx/>
        <a:buSzPts val="5470"/>
        <a:buFontTx/>
        <a:buChar char="•"/>
        <a:tabLst>
          <a:tab pos="838200" algn="l"/>
        </a:tabLst>
        <a:defRPr sz="3200" b="0" i="0" u="none" strike="noStrike" kern="1" cap="none" spc="0" baseline="0">
          <a:solidFill>
            <a:srgbClr val="000000"/>
          </a:solidFill>
          <a:effectLst/>
          <a:latin typeface="Verdana" pitchFamily="1" charset="0"/>
          <a:ea typeface="Verdana" pitchFamily="1" charset="0"/>
          <a:cs typeface="Verdana" pitchFamily="1" charset="0"/>
        </a:defRPr>
      </a:lvl3pPr>
      <a:lvl4pPr marL="2222500" marR="0" indent="-571500" algn="l" defTabSz="457200">
        <a:lnSpc>
          <a:spcPct val="100000"/>
        </a:lnSpc>
        <a:spcBef>
          <a:spcPts val="3800"/>
        </a:spcBef>
        <a:spcAft>
          <a:spcPts val="0"/>
        </a:spcAft>
        <a:buClrTx/>
        <a:buSzPts val="5470"/>
        <a:buFontTx/>
        <a:buChar char="•"/>
        <a:tabLst>
          <a:tab pos="838200" algn="l"/>
        </a:tabLst>
        <a:defRPr sz="3200" b="0" i="0" u="none" strike="noStrike" kern="1" cap="none" spc="0" baseline="0">
          <a:solidFill>
            <a:srgbClr val="000000"/>
          </a:solidFill>
          <a:effectLst/>
          <a:latin typeface="Verdana" pitchFamily="1" charset="0"/>
          <a:ea typeface="Verdana" pitchFamily="1" charset="0"/>
          <a:cs typeface="Verdana" pitchFamily="1" charset="0"/>
        </a:defRPr>
      </a:lvl4pPr>
      <a:lvl5pPr marL="2667000" marR="0" indent="-571500" algn="l" defTabSz="457200">
        <a:lnSpc>
          <a:spcPct val="100000"/>
        </a:lnSpc>
        <a:spcBef>
          <a:spcPts val="3800"/>
        </a:spcBef>
        <a:spcAft>
          <a:spcPts val="0"/>
        </a:spcAft>
        <a:buClrTx/>
        <a:buSzPts val="5470"/>
        <a:buFontTx/>
        <a:buChar char="•"/>
        <a:tabLst>
          <a:tab pos="838200" algn="l"/>
        </a:tabLst>
        <a:defRPr sz="3200" b="0" i="0" u="none" strike="noStrike" kern="1" cap="none" spc="0" baseline="0">
          <a:solidFill>
            <a:srgbClr val="000000"/>
          </a:solidFill>
          <a:effectLst/>
          <a:latin typeface="Verdana" pitchFamily="1" charset="0"/>
          <a:ea typeface="Verdana" pitchFamily="1" charset="0"/>
          <a:cs typeface="Verdana" pitchFamily="1" charset="0"/>
        </a:defRPr>
      </a:lvl5pPr>
      <a:lvl6pPr marL="3022600" marR="0" indent="-571500" algn="l" defTabSz="457200">
        <a:lnSpc>
          <a:spcPct val="100000"/>
        </a:lnSpc>
        <a:spcBef>
          <a:spcPts val="3800"/>
        </a:spcBef>
        <a:spcAft>
          <a:spcPts val="0"/>
        </a:spcAft>
        <a:buClrTx/>
        <a:buSzTx/>
        <a:buFontTx/>
        <a:buChar char="•"/>
        <a:tabLst>
          <a:tab pos="838200" algn="l"/>
        </a:tabLst>
        <a:defRPr sz="3200" b="0" i="0" u="none" strike="noStrike" kern="1" cap="none" spc="0" baseline="0">
          <a:solidFill>
            <a:srgbClr val="000000"/>
          </a:solidFill>
          <a:effectLst/>
          <a:latin typeface="Gill Sans" pitchFamily="0" charset="0"/>
          <a:ea typeface="Gill Sans" pitchFamily="0" charset="0"/>
          <a:cs typeface="Gill Sans" pitchFamily="0" charset="0"/>
        </a:defRPr>
      </a:lvl6pPr>
      <a:lvl7pPr marL="3378200" marR="0" indent="-571500" algn="l" defTabSz="457200">
        <a:lnSpc>
          <a:spcPct val="100000"/>
        </a:lnSpc>
        <a:spcBef>
          <a:spcPts val="3800"/>
        </a:spcBef>
        <a:spcAft>
          <a:spcPts val="0"/>
        </a:spcAft>
        <a:buClrTx/>
        <a:buSzTx/>
        <a:buFontTx/>
        <a:buChar char="•"/>
        <a:tabLst>
          <a:tab pos="838200" algn="l"/>
        </a:tabLst>
        <a:defRPr sz="3200" b="0" i="0" u="none" strike="noStrike" kern="1" cap="none" spc="0" baseline="0">
          <a:solidFill>
            <a:srgbClr val="000000"/>
          </a:solidFill>
          <a:effectLst/>
          <a:latin typeface="Gill Sans" pitchFamily="0" charset="0"/>
          <a:ea typeface="Gill Sans" pitchFamily="0" charset="0"/>
          <a:cs typeface="Gill Sans" pitchFamily="0" charset="0"/>
        </a:defRPr>
      </a:lvl7pPr>
      <a:lvl8pPr marL="3733800" marR="0" indent="-571500" algn="l" defTabSz="457200">
        <a:lnSpc>
          <a:spcPct val="100000"/>
        </a:lnSpc>
        <a:spcBef>
          <a:spcPts val="3800"/>
        </a:spcBef>
        <a:spcAft>
          <a:spcPts val="0"/>
        </a:spcAft>
        <a:buClrTx/>
        <a:buSzTx/>
        <a:buFontTx/>
        <a:buChar char="•"/>
        <a:tabLst>
          <a:tab pos="838200" algn="l"/>
        </a:tabLst>
        <a:defRPr sz="3200" b="0" i="0" u="none" strike="noStrike" kern="1" cap="none" spc="0" baseline="0">
          <a:solidFill>
            <a:srgbClr val="000000"/>
          </a:solidFill>
          <a:effectLst/>
          <a:latin typeface="Gill Sans" pitchFamily="0" charset="0"/>
          <a:ea typeface="Gill Sans" pitchFamily="0" charset="0"/>
          <a:cs typeface="Gill Sans" pitchFamily="0" charset="0"/>
        </a:defRPr>
      </a:lvl8pPr>
      <a:lvl9pPr marL="4089400" marR="0" indent="-571500" algn="l" defTabSz="457200">
        <a:lnSpc>
          <a:spcPct val="100000"/>
        </a:lnSpc>
        <a:spcBef>
          <a:spcPts val="3800"/>
        </a:spcBef>
        <a:spcAft>
          <a:spcPts val="0"/>
        </a:spcAft>
        <a:buClrTx/>
        <a:buSzTx/>
        <a:buFontTx/>
        <a:buChar char="•"/>
        <a:tabLst>
          <a:tab pos="838200" algn="l"/>
        </a:tabLst>
        <a:defRPr sz="3200" b="0" i="0" u="none" strike="noStrike" kern="1" cap="none" spc="0" baseline="0">
          <a:solidFill>
            <a:srgbClr val="000000"/>
          </a:solidFill>
          <a:effectLst/>
          <a:latin typeface="Gill Sans" pitchFamily="0" charset="0"/>
          <a:ea typeface="Gill Sans" pitchFamily="0" charset="0"/>
          <a:cs typeface="Gill Sans" pitchFamily="0" charset="0"/>
        </a:defRPr>
      </a:lvl9pPr>
    </p:bodyStyle>
    <p:otherStyle>
      <a:lvl1pPr marL="0" marR="0" indent="0" algn="ctr" defTabSz="457200">
        <a:lnSpc>
          <a:spcPct val="100000"/>
        </a:lnSpc>
        <a:spcBef>
          <a:spcPts val="0"/>
        </a:spcBef>
        <a:spcAft>
          <a:spcPts val="0"/>
        </a:spcAft>
        <a:buNone/>
        <a:tabLst>
          <a:tab pos="838200" algn="l"/>
        </a:tabLst>
        <a:defRPr sz="1400" b="0" i="0" u="none" strike="noStrike" kern="1" cap="none" spc="0" baseline="0">
          <a:solidFill>
            <a:schemeClr val="tx1"/>
          </a:solidFill>
          <a:effectLst/>
          <a:latin typeface="蘋果儷中黑" pitchFamily="0" charset="0"/>
          <a:ea typeface="蘋果儷中黑" pitchFamily="0" charset="0"/>
          <a:cs typeface="蘋果儷中黑" pitchFamily="0" charset="0"/>
        </a:defRPr>
      </a:lvl1pPr>
      <a:lvl2pPr marL="0" marR="0" indent="228600" algn="ctr" defTabSz="457200">
        <a:lnSpc>
          <a:spcPct val="100000"/>
        </a:lnSpc>
        <a:spcBef>
          <a:spcPts val="0"/>
        </a:spcBef>
        <a:spcAft>
          <a:spcPts val="0"/>
        </a:spcAft>
        <a:buNone/>
        <a:tabLst>
          <a:tab pos="838200" algn="l"/>
        </a:tabLst>
        <a:defRPr sz="1400" b="0" i="0" u="none" strike="noStrike" kern="1" cap="none" spc="0" baseline="0">
          <a:solidFill>
            <a:schemeClr val="tx1"/>
          </a:solidFill>
          <a:effectLst/>
          <a:latin typeface="蘋果儷中黑" pitchFamily="0" charset="0"/>
          <a:ea typeface="蘋果儷中黑" pitchFamily="0" charset="0"/>
          <a:cs typeface="蘋果儷中黑" pitchFamily="0" charset="0"/>
        </a:defRPr>
      </a:lvl2pPr>
      <a:lvl3pPr marL="0" marR="0" indent="457200" algn="ctr" defTabSz="457200">
        <a:lnSpc>
          <a:spcPct val="100000"/>
        </a:lnSpc>
        <a:spcBef>
          <a:spcPts val="0"/>
        </a:spcBef>
        <a:spcAft>
          <a:spcPts val="0"/>
        </a:spcAft>
        <a:buNone/>
        <a:tabLst>
          <a:tab pos="838200" algn="l"/>
        </a:tabLst>
        <a:defRPr sz="1400" b="0" i="0" u="none" strike="noStrike" kern="1" cap="none" spc="0" baseline="0">
          <a:solidFill>
            <a:schemeClr val="tx1"/>
          </a:solidFill>
          <a:effectLst/>
          <a:latin typeface="蘋果儷中黑" pitchFamily="0" charset="0"/>
          <a:ea typeface="蘋果儷中黑" pitchFamily="0" charset="0"/>
          <a:cs typeface="蘋果儷中黑" pitchFamily="0" charset="0"/>
        </a:defRPr>
      </a:lvl3pPr>
      <a:lvl4pPr marL="0" marR="0" indent="685800" algn="ctr" defTabSz="457200">
        <a:lnSpc>
          <a:spcPct val="100000"/>
        </a:lnSpc>
        <a:spcBef>
          <a:spcPts val="0"/>
        </a:spcBef>
        <a:spcAft>
          <a:spcPts val="0"/>
        </a:spcAft>
        <a:buNone/>
        <a:tabLst>
          <a:tab pos="838200" algn="l"/>
        </a:tabLst>
        <a:defRPr sz="1400" b="0" i="0" u="none" strike="noStrike" kern="1" cap="none" spc="0" baseline="0">
          <a:solidFill>
            <a:schemeClr val="tx1"/>
          </a:solidFill>
          <a:effectLst/>
          <a:latin typeface="蘋果儷中黑" pitchFamily="0" charset="0"/>
          <a:ea typeface="蘋果儷中黑" pitchFamily="0" charset="0"/>
          <a:cs typeface="蘋果儷中黑" pitchFamily="0" charset="0"/>
        </a:defRPr>
      </a:lvl4pPr>
      <a:lvl5pPr marL="0" marR="0" indent="914400" algn="ctr" defTabSz="457200">
        <a:lnSpc>
          <a:spcPct val="100000"/>
        </a:lnSpc>
        <a:spcBef>
          <a:spcPts val="0"/>
        </a:spcBef>
        <a:spcAft>
          <a:spcPts val="0"/>
        </a:spcAft>
        <a:buNone/>
        <a:tabLst>
          <a:tab pos="838200" algn="l"/>
        </a:tabLst>
        <a:defRPr sz="1400" b="0" i="0" u="none" strike="noStrike" kern="1" cap="none" spc="0" baseline="0">
          <a:solidFill>
            <a:schemeClr val="tx1"/>
          </a:solidFill>
          <a:effectLst/>
          <a:latin typeface="蘋果儷中黑" pitchFamily="0" charset="0"/>
          <a:ea typeface="蘋果儷中黑" pitchFamily="0" charset="0"/>
          <a:cs typeface="蘋果儷中黑" pitchFamily="0" charset="0"/>
        </a:defRPr>
      </a:lvl5pPr>
      <a:lvl6pPr marL="0" marR="0" indent="1143000" algn="ctr" defTabSz="457200">
        <a:lnSpc>
          <a:spcPct val="100000"/>
        </a:lnSpc>
        <a:spcBef>
          <a:spcPts val="0"/>
        </a:spcBef>
        <a:spcAft>
          <a:spcPts val="0"/>
        </a:spcAft>
        <a:buNone/>
        <a:tabLst>
          <a:tab pos="838200" algn="l"/>
        </a:tabLst>
        <a:defRPr sz="1400" b="0" i="0" u="none" strike="noStrike" kern="1" cap="none" spc="0" baseline="0">
          <a:solidFill>
            <a:schemeClr val="tx1"/>
          </a:solidFill>
          <a:effectLst/>
          <a:latin typeface="蘋果儷中黑" pitchFamily="0" charset="0"/>
          <a:ea typeface="蘋果儷中黑" pitchFamily="0" charset="0"/>
          <a:cs typeface="蘋果儷中黑" pitchFamily="0" charset="0"/>
        </a:defRPr>
      </a:lvl6pPr>
      <a:lvl7pPr marL="0" marR="0" indent="1371600" algn="ctr" defTabSz="457200">
        <a:lnSpc>
          <a:spcPct val="100000"/>
        </a:lnSpc>
        <a:spcBef>
          <a:spcPts val="0"/>
        </a:spcBef>
        <a:spcAft>
          <a:spcPts val="0"/>
        </a:spcAft>
        <a:buNone/>
        <a:tabLst>
          <a:tab pos="838200" algn="l"/>
        </a:tabLst>
        <a:defRPr sz="1400" b="0" i="0" u="none" strike="noStrike" kern="1" cap="none" spc="0" baseline="0">
          <a:solidFill>
            <a:schemeClr val="tx1"/>
          </a:solidFill>
          <a:effectLst/>
          <a:latin typeface="蘋果儷中黑" pitchFamily="0" charset="0"/>
          <a:ea typeface="蘋果儷中黑" pitchFamily="0" charset="0"/>
          <a:cs typeface="蘋果儷中黑" pitchFamily="0" charset="0"/>
        </a:defRPr>
      </a:lvl7pPr>
      <a:lvl8pPr marL="0" marR="0" indent="1600200" algn="ctr" defTabSz="457200">
        <a:lnSpc>
          <a:spcPct val="100000"/>
        </a:lnSpc>
        <a:spcBef>
          <a:spcPts val="0"/>
        </a:spcBef>
        <a:spcAft>
          <a:spcPts val="0"/>
        </a:spcAft>
        <a:buNone/>
        <a:tabLst>
          <a:tab pos="838200" algn="l"/>
        </a:tabLst>
        <a:defRPr sz="1400" b="0" i="0" u="none" strike="noStrike" kern="1" cap="none" spc="0" baseline="0">
          <a:solidFill>
            <a:schemeClr val="tx1"/>
          </a:solidFill>
          <a:effectLst/>
          <a:latin typeface="蘋果儷中黑" pitchFamily="0" charset="0"/>
          <a:ea typeface="蘋果儷中黑" pitchFamily="0" charset="0"/>
          <a:cs typeface="蘋果儷中黑" pitchFamily="0" charset="0"/>
        </a:defRPr>
      </a:lvl8pPr>
      <a:lvl9pPr marL="0" marR="0" indent="1828800" algn="ctr" defTabSz="457200">
        <a:lnSpc>
          <a:spcPct val="100000"/>
        </a:lnSpc>
        <a:spcBef>
          <a:spcPts val="0"/>
        </a:spcBef>
        <a:spcAft>
          <a:spcPts val="0"/>
        </a:spcAft>
        <a:buNone/>
        <a:tabLst>
          <a:tab pos="838200" algn="l"/>
        </a:tabLst>
        <a:defRPr sz="1400" b="0" i="0" u="none" strike="noStrike" kern="1" cap="none" spc="0" baseline="0">
          <a:solidFill>
            <a:schemeClr val="tx1"/>
          </a:solidFill>
          <a:effectLst/>
          <a:latin typeface="蘋果儷中黑" pitchFamily="0" charset="0"/>
          <a:ea typeface="蘋果儷中黑" pitchFamily="0" charset="0"/>
          <a:cs typeface="蘋果儷中黑" pitchFamily="0" charset="0"/>
        </a:defRPr>
      </a:lvl9pPr>
    </p:otherStyle>
  </p:txStyles>
</p:sldMaster>
</file>

<file path=ppt/slides/_rels/slide1.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png"/></Relationships>
</file>

<file path=ppt/slides/_rels/slide10.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100.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7.png"/><Relationship Id="rId3" Type="http://schemas.openxmlformats.org/officeDocument/2006/relationships/image" Target="../media/image49.png"/><Relationship Id="rId4" Type="http://schemas.openxmlformats.org/officeDocument/2006/relationships/image" Target="../media/image50.png"/></Relationships>
</file>

<file path=ppt/slides/_rels/slide101.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7.png"/><Relationship Id="rId3" Type="http://schemas.openxmlformats.org/officeDocument/2006/relationships/image" Target="../media/image49.png"/><Relationship Id="rId4" Type="http://schemas.openxmlformats.org/officeDocument/2006/relationships/image" Target="../media/image50.png"/></Relationships>
</file>

<file path=ppt/slides/_rels/slide102.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1.png"/><Relationship Id="rId3" Type="http://schemas.openxmlformats.org/officeDocument/2006/relationships/image" Target="../media/image49.png"/><Relationship Id="rId4" Type="http://schemas.openxmlformats.org/officeDocument/2006/relationships/image" Target="../media/image50.png"/></Relationships>
</file>

<file path=ppt/slides/_rels/slide103.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1.png"/><Relationship Id="rId3" Type="http://schemas.openxmlformats.org/officeDocument/2006/relationships/image" Target="../media/image49.png"/><Relationship Id="rId4" Type="http://schemas.openxmlformats.org/officeDocument/2006/relationships/image" Target="../media/image50.png"/></Relationships>
</file>

<file path=ppt/slides/_rels/slide104.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1.png"/></Relationships>
</file>

<file path=ppt/slides/_rels/slide105.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1.png"/></Relationships>
</file>

<file path=ppt/slides/_rels/slide106.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4.png"/><Relationship Id="rId3" Type="http://schemas.openxmlformats.org/officeDocument/2006/relationships/image" Target="../media/image41.png"/><Relationship Id="rId4" Type="http://schemas.openxmlformats.org/officeDocument/2006/relationships/image" Target="../media/image40.png"/></Relationships>
</file>

<file path=ppt/slides/_rels/slide107.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0.png"/><Relationship Id="rId3" Type="http://schemas.openxmlformats.org/officeDocument/2006/relationships/image" Target="../media/image34.png"/><Relationship Id="rId4" Type="http://schemas.openxmlformats.org/officeDocument/2006/relationships/image" Target="../media/image41.png"/></Relationships>
</file>

<file path=ppt/slides/_rels/slide108.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0.png"/><Relationship Id="rId3" Type="http://schemas.openxmlformats.org/officeDocument/2006/relationships/image" Target="../media/image34.png"/><Relationship Id="rId4" Type="http://schemas.openxmlformats.org/officeDocument/2006/relationships/image" Target="../media/image41.png"/><Relationship Id="rId5" Type="http://schemas.openxmlformats.org/officeDocument/2006/relationships/image" Target="../media/image52.jpeg"/></Relationships>
</file>

<file path=ppt/slides/_rels/slide109.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3.png"/></Relationships>
</file>

<file path=ppt/slides/_rels/slide11.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110.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1.png"/></Relationships>
</file>

<file path=ppt/slides/_rels/slide111.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1.png"/><Relationship Id="rId3" Type="http://schemas.openxmlformats.org/officeDocument/2006/relationships/image" Target="../media/image54.png"/></Relationships>
</file>

<file path=ppt/slides/_rels/slide112.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4.png"/><Relationship Id="rId3" Type="http://schemas.openxmlformats.org/officeDocument/2006/relationships/image" Target="../media/image39.png"/></Relationships>
</file>

<file path=ppt/slides/_rels/slide113.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4.png"/><Relationship Id="rId3" Type="http://schemas.openxmlformats.org/officeDocument/2006/relationships/image" Target="../media/image39.png"/></Relationships>
</file>

<file path=ppt/slides/_rels/slide114.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4.png"/><Relationship Id="rId3" Type="http://schemas.openxmlformats.org/officeDocument/2006/relationships/image" Target="../media/image39.png"/></Relationships>
</file>

<file path=ppt/slides/_rels/slide115.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4.png"/><Relationship Id="rId3" Type="http://schemas.openxmlformats.org/officeDocument/2006/relationships/image" Target="../media/image39.png"/></Relationships>
</file>

<file path=ppt/slides/_rels/slide116.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9.png"/></Relationships>
</file>

<file path=ppt/slides/_rels/slide117.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9.png"/><Relationship Id="rId3" Type="http://schemas.openxmlformats.org/officeDocument/2006/relationships/image" Target="../media/image55.tif"/></Relationships>
</file>

<file path=ppt/slides/_rels/slide118.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9.png"/><Relationship Id="rId3" Type="http://schemas.openxmlformats.org/officeDocument/2006/relationships/image" Target="../media/image55.tif"/><Relationship Id="rId4" Type="http://schemas.openxmlformats.org/officeDocument/2006/relationships/image" Target="../media/image52.jpeg"/></Relationships>
</file>

<file path=ppt/slides/_rels/slide119.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4.png"/><Relationship Id="rId3" Type="http://schemas.openxmlformats.org/officeDocument/2006/relationships/image" Target="../media/image39.png"/></Relationships>
</file>

<file path=ppt/slides/_rels/slide12.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120.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1.png"/></Relationships>
</file>

<file path=ppt/slides/_rels/slide121.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1.png"/><Relationship Id="rId3" Type="http://schemas.openxmlformats.org/officeDocument/2006/relationships/image" Target="../media/image50.png"/></Relationships>
</file>

<file path=ppt/slides/_rels/slide122.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0.png"/><Relationship Id="rId3" Type="http://schemas.openxmlformats.org/officeDocument/2006/relationships/image" Target="../media/image51.png"/></Relationships>
</file>

<file path=ppt/slides/_rels/slide123.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0.png"/><Relationship Id="rId3" Type="http://schemas.openxmlformats.org/officeDocument/2006/relationships/image" Target="../media/image51.png"/><Relationship Id="rId4" Type="http://schemas.openxmlformats.org/officeDocument/2006/relationships/image" Target="../media/image54.png"/></Relationships>
</file>

<file path=ppt/slides/_rels/slide124.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0.png"/><Relationship Id="rId3" Type="http://schemas.openxmlformats.org/officeDocument/2006/relationships/image" Target="../media/image54.png"/><Relationship Id="rId4" Type="http://schemas.openxmlformats.org/officeDocument/2006/relationships/image" Target="../media/image56.png"/></Relationships>
</file>

<file path=ppt/slides/_rels/slide125.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0.png"/><Relationship Id="rId3" Type="http://schemas.openxmlformats.org/officeDocument/2006/relationships/image" Target="../media/image54.png"/><Relationship Id="rId4" Type="http://schemas.openxmlformats.org/officeDocument/2006/relationships/image" Target="../media/image56.png"/></Relationships>
</file>

<file path=ppt/slides/_rels/slide126.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0.png"/><Relationship Id="rId3" Type="http://schemas.openxmlformats.org/officeDocument/2006/relationships/image" Target="../media/image54.png"/><Relationship Id="rId4" Type="http://schemas.openxmlformats.org/officeDocument/2006/relationships/image" Target="../media/image56.png"/></Relationships>
</file>

<file path=ppt/slides/_rels/slide127.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0.png"/><Relationship Id="rId3" Type="http://schemas.openxmlformats.org/officeDocument/2006/relationships/image" Target="../media/image54.png"/><Relationship Id="rId4" Type="http://schemas.openxmlformats.org/officeDocument/2006/relationships/image" Target="../media/image56.png"/></Relationships>
</file>

<file path=ppt/slides/_rels/slide128.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0.png"/><Relationship Id="rId3" Type="http://schemas.openxmlformats.org/officeDocument/2006/relationships/image" Target="../media/image56.png"/></Relationships>
</file>

<file path=ppt/slides/_rels/slide129.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0.png"/><Relationship Id="rId3" Type="http://schemas.openxmlformats.org/officeDocument/2006/relationships/image" Target="../media/image56.png"/></Relationships>
</file>

<file path=ppt/slides/_rels/slide13.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130.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0.png"/><Relationship Id="rId3" Type="http://schemas.openxmlformats.org/officeDocument/2006/relationships/image" Target="../media/image54.png"/><Relationship Id="rId4" Type="http://schemas.openxmlformats.org/officeDocument/2006/relationships/image" Target="../media/image56.png"/></Relationships>
</file>

<file path=ppt/slides/_rels/slide131.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2.png"/></Relationships>
</file>

<file path=ppt/slides/_rels/slide132.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2.png"/></Relationships>
</file>

<file path=ppt/slides/_rels/slide133.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2.png"/><Relationship Id="rId3" Type="http://schemas.openxmlformats.org/officeDocument/2006/relationships/image" Target="../media/image57.tif"/></Relationships>
</file>

<file path=ppt/slides/_rels/slide134.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2.png"/></Relationships>
</file>

<file path=ppt/slides/_rels/slide135.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136.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137.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138.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139.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140.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141.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142.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143.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144.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145.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146.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147.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8.png"/></Relationships>
</file>

<file path=ppt/slides/_rels/slide148.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9.png"/><Relationship Id="rId3" Type="http://schemas.openxmlformats.org/officeDocument/2006/relationships/image" Target="../media/image58.png"/></Relationships>
</file>

<file path=ppt/slides/_rels/slide149.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9.png"/><Relationship Id="rId3" Type="http://schemas.openxmlformats.org/officeDocument/2006/relationships/image" Target="../media/image58.png"/><Relationship Id="rId4" Type="http://schemas.openxmlformats.org/officeDocument/2006/relationships/image" Target="../media/image60.png"/></Relationships>
</file>

<file path=ppt/slides/_rels/slide15.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png"/><Relationship Id="rId3" Type="http://schemas.openxmlformats.org/officeDocument/2006/relationships/image" Target="../media/image7.png"/></Relationships>
</file>

<file path=ppt/slides/_rels/slide150.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1.png"/></Relationships>
</file>

<file path=ppt/slides/_rels/slide151.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1.png"/></Relationships>
</file>

<file path=ppt/slides/_rels/slide152.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153.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154.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155.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156.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157.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158.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2.png"/></Relationships>
</file>

<file path=ppt/slides/_rels/slide159.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2.png"/></Relationships>
</file>

<file path=ppt/slides/_rels/slide16.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png"/><Relationship Id="rId3" Type="http://schemas.openxmlformats.org/officeDocument/2006/relationships/image" Target="../media/image8.png"/><Relationship Id="rId4" Type="http://schemas.openxmlformats.org/officeDocument/2006/relationships/image" Target="../media/image7.png"/></Relationships>
</file>

<file path=ppt/slides/_rels/slide160.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2.png"/></Relationships>
</file>

<file path=ppt/slides/_rels/slide161.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2.png"/></Relationships>
</file>

<file path=ppt/slides/_rels/slide162.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2.png"/></Relationships>
</file>

<file path=ppt/slides/_rels/slide163.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2.png"/></Relationships>
</file>

<file path=ppt/slides/_rels/slide164.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3.png"/></Relationships>
</file>

<file path=ppt/slides/_rels/slide165.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4.png"/><Relationship Id="rId3" Type="http://schemas.openxmlformats.org/officeDocument/2006/relationships/image" Target="../media/image65.tif"/></Relationships>
</file>

<file path=ppt/slides/_rels/slide166.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4.png"/><Relationship Id="rId3" Type="http://schemas.openxmlformats.org/officeDocument/2006/relationships/image" Target="../media/image65.tif"/></Relationships>
</file>

<file path=ppt/slides/_rels/slide167.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4.png"/><Relationship Id="rId3" Type="http://schemas.openxmlformats.org/officeDocument/2006/relationships/image" Target="../media/image65.tif"/></Relationships>
</file>

<file path=ppt/slides/_rels/slide168.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4.png"/></Relationships>
</file>

<file path=ppt/slides/_rels/slide169.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png"/><Relationship Id="rId3" Type="http://schemas.openxmlformats.org/officeDocument/2006/relationships/image" Target="../media/image8.png"/><Relationship Id="rId4" Type="http://schemas.openxmlformats.org/officeDocument/2006/relationships/image" Target="../media/image7.png"/></Relationships>
</file>

<file path=ppt/slides/_rels/slide170.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171.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172.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173.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174.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175.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176.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177.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178.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2.png"/></Relationships>
</file>

<file path=ppt/slides/_rels/slide179.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png"/><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7.png"/></Relationships>
</file>

<file path=ppt/slides/_rels/slide180.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4.png"/></Relationships>
</file>

<file path=ppt/slides/_rels/slide181.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182.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183.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184.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6.png"/></Relationships>
</file>

<file path=ppt/slides/_rels/slide185.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6.png"/></Relationships>
</file>

<file path=ppt/slides/_rels/slide186.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6.png"/></Relationships>
</file>

<file path=ppt/slides/_rels/slide187.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6.png"/></Relationships>
</file>

<file path=ppt/slides/_rels/slide188.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6.png"/></Relationships>
</file>

<file path=ppt/slides/_rels/slide189.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6.png"/></Relationships>
</file>

<file path=ppt/slides/_rels/slide19.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png"/><Relationship Id="rId3" Type="http://schemas.openxmlformats.org/officeDocument/2006/relationships/image" Target="../media/image8.png"/><Relationship Id="rId4" Type="http://schemas.openxmlformats.org/officeDocument/2006/relationships/image" Target="../media/image10.png"/><Relationship Id="rId5" Type="http://schemas.openxmlformats.org/officeDocument/2006/relationships/image" Target="../media/image9.png"/><Relationship Id="rId6" Type="http://schemas.openxmlformats.org/officeDocument/2006/relationships/image" Target="../media/image7.png"/></Relationships>
</file>

<file path=ppt/slides/_rels/slide190.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4.png"/></Relationships>
</file>

<file path=ppt/slides/_rels/slide191.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192.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193.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194.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195.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196.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197.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7.png"/><Relationship Id="rId3" Type="http://schemas.openxmlformats.org/officeDocument/2006/relationships/image" Target="../media/image65.tif"/></Relationships>
</file>

<file path=ppt/slides/_rels/slide198.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7.png"/><Relationship Id="rId3" Type="http://schemas.openxmlformats.org/officeDocument/2006/relationships/image" Target="../media/image65.tif"/></Relationships>
</file>

<file path=ppt/slides/_rels/slide199.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7.png"/><Relationship Id="rId3" Type="http://schemas.openxmlformats.org/officeDocument/2006/relationships/image" Target="../media/image65.tif"/></Relationships>
</file>

<file path=ppt/slides/_rels/slide2.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1.png"/></Relationships>
</file>

<file path=ppt/slides/_rels/slide200.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201.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202.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8.png"/><Relationship Id="rId3" Type="http://schemas.openxmlformats.org/officeDocument/2006/relationships/image" Target="../media/image69.png"/></Relationships>
</file>

<file path=ppt/slides/_rels/slide203.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8.png"/><Relationship Id="rId3" Type="http://schemas.openxmlformats.org/officeDocument/2006/relationships/image" Target="../media/image69.png"/><Relationship Id="rId4" Type="http://schemas.openxmlformats.org/officeDocument/2006/relationships/image" Target="../media/image70.png"/></Relationships>
</file>

<file path=ppt/slides/_rels/slide204.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8.png"/><Relationship Id="rId3" Type="http://schemas.openxmlformats.org/officeDocument/2006/relationships/image" Target="../media/image69.png"/><Relationship Id="rId4" Type="http://schemas.openxmlformats.org/officeDocument/2006/relationships/image" Target="../media/image70.png"/><Relationship Id="rId5" Type="http://schemas.openxmlformats.org/officeDocument/2006/relationships/image" Target="../media/image71.png"/></Relationships>
</file>

<file path=ppt/slides/_rels/slide205.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8.png"/><Relationship Id="rId3" Type="http://schemas.openxmlformats.org/officeDocument/2006/relationships/image" Target="../media/image69.png"/><Relationship Id="rId4" Type="http://schemas.openxmlformats.org/officeDocument/2006/relationships/image" Target="../media/image70.png"/><Relationship Id="rId5" Type="http://schemas.openxmlformats.org/officeDocument/2006/relationships/image" Target="../media/image71.png"/></Relationships>
</file>

<file path=ppt/slides/_rels/slide206.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1.png"/><Relationship Id="rId3" Type="http://schemas.openxmlformats.org/officeDocument/2006/relationships/image" Target="../media/image72.png"/><Relationship Id="rId4" Type="http://schemas.openxmlformats.org/officeDocument/2006/relationships/image" Target="../media/image73.png"/></Relationships>
</file>

<file path=ppt/slides/_rels/slide207.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image" Target="../media/image74.png"/><Relationship Id="rId5" Type="http://schemas.openxmlformats.org/officeDocument/2006/relationships/image" Target="../media/image68.png"/><Relationship Id="rId6" Type="http://schemas.openxmlformats.org/officeDocument/2006/relationships/image" Target="../media/image71.png"/></Relationships>
</file>

<file path=ppt/slides/_rels/slide208.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5.png"/><Relationship Id="rId3" Type="http://schemas.openxmlformats.org/officeDocument/2006/relationships/image" Target="../media/image76.png"/><Relationship Id="rId4" Type="http://schemas.openxmlformats.org/officeDocument/2006/relationships/image" Target="../media/image74.png"/></Relationships>
</file>

<file path=ppt/slides/_rels/slide209.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5.png"/><Relationship Id="rId3" Type="http://schemas.openxmlformats.org/officeDocument/2006/relationships/image" Target="../media/image74.png"/></Relationships>
</file>

<file path=ppt/slides/_rels/slide21.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1.png"/><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14.png"/><Relationship Id="rId6" Type="http://schemas.openxmlformats.org/officeDocument/2006/relationships/image" Target="../media/image15.png"/><Relationship Id="rId7" Type="http://schemas.openxmlformats.org/officeDocument/2006/relationships/image" Target="../media/image16.png"/></Relationships>
</file>

<file path=ppt/slides/_rels/slide210.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5.png"/><Relationship Id="rId3" Type="http://schemas.openxmlformats.org/officeDocument/2006/relationships/image" Target="../media/image74.png"/></Relationships>
</file>

<file path=ppt/slides/_rels/slide211.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5.png"/><Relationship Id="rId3" Type="http://schemas.openxmlformats.org/officeDocument/2006/relationships/image" Target="../media/image74.png"/></Relationships>
</file>

<file path=ppt/slides/_rels/slide212.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5.png"/><Relationship Id="rId3" Type="http://schemas.openxmlformats.org/officeDocument/2006/relationships/image" Target="../media/image74.png"/></Relationships>
</file>

<file path=ppt/slides/_rels/slide213.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5.png"/><Relationship Id="rId3" Type="http://schemas.openxmlformats.org/officeDocument/2006/relationships/image" Target="../media/image74.png"/></Relationships>
</file>

<file path=ppt/slides/_rels/slide214.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5.png"/><Relationship Id="rId3" Type="http://schemas.openxmlformats.org/officeDocument/2006/relationships/image" Target="../media/image74.png"/></Relationships>
</file>

<file path=ppt/slides/_rels/slide215.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5.png"/><Relationship Id="rId3" Type="http://schemas.openxmlformats.org/officeDocument/2006/relationships/image" Target="../media/image74.png"/></Relationships>
</file>

<file path=ppt/slides/_rels/slide216.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5.png"/><Relationship Id="rId3" Type="http://schemas.openxmlformats.org/officeDocument/2006/relationships/image" Target="../media/image74.png"/></Relationships>
</file>

<file path=ppt/slides/_rels/slide217.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5.png"/><Relationship Id="rId3" Type="http://schemas.openxmlformats.org/officeDocument/2006/relationships/image" Target="../media/image74.png"/><Relationship Id="rId4" Type="http://schemas.openxmlformats.org/officeDocument/2006/relationships/image" Target="../media/image68.png"/></Relationships>
</file>

<file path=ppt/slides/_rels/slide218.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7.png"/><Relationship Id="rId3" Type="http://schemas.openxmlformats.org/officeDocument/2006/relationships/image" Target="../media/image73.png"/><Relationship Id="rId4" Type="http://schemas.openxmlformats.org/officeDocument/2006/relationships/image" Target="../media/image78.png"/><Relationship Id="rId5" Type="http://schemas.openxmlformats.org/officeDocument/2006/relationships/image" Target="../media/image68.png"/></Relationships>
</file>

<file path=ppt/slides/_rels/slide219.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5.png"/><Relationship Id="rId3" Type="http://schemas.openxmlformats.org/officeDocument/2006/relationships/image" Target="../media/image74.png"/><Relationship Id="rId4" Type="http://schemas.openxmlformats.org/officeDocument/2006/relationships/image" Target="../media/image68.png"/></Relationships>
</file>

<file path=ppt/slides/_rels/slide22.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1.png"/><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14.png"/><Relationship Id="rId6" Type="http://schemas.openxmlformats.org/officeDocument/2006/relationships/image" Target="../media/image15.png"/><Relationship Id="rId7" Type="http://schemas.openxmlformats.org/officeDocument/2006/relationships/image" Target="../media/image16.png"/><Relationship Id="rId8" Type="http://schemas.openxmlformats.org/officeDocument/2006/relationships/image" Target="../media/image8.png"/></Relationships>
</file>

<file path=ppt/slides/_rels/slide220.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7.png"/><Relationship Id="rId3" Type="http://schemas.openxmlformats.org/officeDocument/2006/relationships/image" Target="../media/image73.png"/><Relationship Id="rId4" Type="http://schemas.openxmlformats.org/officeDocument/2006/relationships/image" Target="../media/image79.png"/><Relationship Id="rId5" Type="http://schemas.openxmlformats.org/officeDocument/2006/relationships/image" Target="../media/image68.png"/></Relationships>
</file>

<file path=ppt/slides/_rels/slide221.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7.png"/><Relationship Id="rId3" Type="http://schemas.openxmlformats.org/officeDocument/2006/relationships/image" Target="../media/image73.png"/><Relationship Id="rId4" Type="http://schemas.openxmlformats.org/officeDocument/2006/relationships/image" Target="../media/image80.png"/><Relationship Id="rId5" Type="http://schemas.openxmlformats.org/officeDocument/2006/relationships/image" Target="../media/image68.png"/></Relationships>
</file>

<file path=ppt/slides/_rels/slide222.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7.png"/><Relationship Id="rId3" Type="http://schemas.openxmlformats.org/officeDocument/2006/relationships/image" Target="../media/image73.png"/><Relationship Id="rId4" Type="http://schemas.openxmlformats.org/officeDocument/2006/relationships/image" Target="../media/image81.png"/><Relationship Id="rId5" Type="http://schemas.openxmlformats.org/officeDocument/2006/relationships/image" Target="../media/image68.png"/></Relationships>
</file>

<file path=ppt/slides/_rels/slide223.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2.png"/><Relationship Id="rId3" Type="http://schemas.openxmlformats.org/officeDocument/2006/relationships/image" Target="../media/image68.png"/></Relationships>
</file>

<file path=ppt/slides/_rels/slide224.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2.png"/><Relationship Id="rId3" Type="http://schemas.openxmlformats.org/officeDocument/2006/relationships/image" Target="../media/image68.png"/></Relationships>
</file>

<file path=ppt/slides/_rels/slide225.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2.png"/><Relationship Id="rId3" Type="http://schemas.openxmlformats.org/officeDocument/2006/relationships/image" Target="../media/image68.png"/></Relationships>
</file>

<file path=ppt/slides/_rels/slide226.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2.png"/><Relationship Id="rId3" Type="http://schemas.openxmlformats.org/officeDocument/2006/relationships/image" Target="../media/image68.png"/></Relationships>
</file>

<file path=ppt/slides/_rels/slide227.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3.png"/><Relationship Id="rId3" Type="http://schemas.openxmlformats.org/officeDocument/2006/relationships/image" Target="../media/image73.png"/><Relationship Id="rId4" Type="http://schemas.openxmlformats.org/officeDocument/2006/relationships/image" Target="../media/image80.png"/></Relationships>
</file>

<file path=ppt/slides/_rels/slide228.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3.png"/><Relationship Id="rId3" Type="http://schemas.openxmlformats.org/officeDocument/2006/relationships/image" Target="../media/image73.png"/><Relationship Id="rId4" Type="http://schemas.openxmlformats.org/officeDocument/2006/relationships/image" Target="../media/image84.png"/></Relationships>
</file>

<file path=ppt/slides/_rels/slide229.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3.png"/><Relationship Id="rId3" Type="http://schemas.openxmlformats.org/officeDocument/2006/relationships/image" Target="../media/image73.png"/><Relationship Id="rId4" Type="http://schemas.openxmlformats.org/officeDocument/2006/relationships/image" Target="../media/image85.png"/></Relationships>
</file>

<file path=ppt/slides/_rels/slide23.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1.png"/><Relationship Id="rId3" Type="http://schemas.openxmlformats.org/officeDocument/2006/relationships/image" Target="../media/image12.png"/><Relationship Id="rId4" Type="http://schemas.openxmlformats.org/officeDocument/2006/relationships/image" Target="../media/image17.png"/><Relationship Id="rId5" Type="http://schemas.openxmlformats.org/officeDocument/2006/relationships/image" Target="../media/image13.png"/><Relationship Id="rId6" Type="http://schemas.openxmlformats.org/officeDocument/2006/relationships/image" Target="../media/image14.png"/><Relationship Id="rId7" Type="http://schemas.openxmlformats.org/officeDocument/2006/relationships/image" Target="../media/image15.png"/><Relationship Id="rId8" Type="http://schemas.openxmlformats.org/officeDocument/2006/relationships/image" Target="../media/image16.png"/><Relationship Id="rId9" Type="http://schemas.openxmlformats.org/officeDocument/2006/relationships/image" Target="../media/image8.png"/></Relationships>
</file>

<file path=ppt/slides/_rels/slide230.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3.png"/><Relationship Id="rId3" Type="http://schemas.openxmlformats.org/officeDocument/2006/relationships/image" Target="../media/image73.png"/><Relationship Id="rId4" Type="http://schemas.openxmlformats.org/officeDocument/2006/relationships/image" Target="../media/image86.png"/></Relationships>
</file>

<file path=ppt/slides/_rels/slide231.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232.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233.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4.png"/><Relationship Id="rId3" Type="http://schemas.openxmlformats.org/officeDocument/2006/relationships/image" Target="../media/image87.png"/><Relationship Id="rId4" Type="http://schemas.openxmlformats.org/officeDocument/2006/relationships/image" Target="../media/image88.png"/></Relationships>
</file>

<file path=ppt/slides/_rels/slide234.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235.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4.png"/><Relationship Id="rId3" Type="http://schemas.openxmlformats.org/officeDocument/2006/relationships/image" Target="../media/image89.png"/><Relationship Id="rId4" Type="http://schemas.openxmlformats.org/officeDocument/2006/relationships/image" Target="../media/image90.png"/></Relationships>
</file>

<file path=ppt/slides/_rels/slide236.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237.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4.png"/><Relationship Id="rId3" Type="http://schemas.openxmlformats.org/officeDocument/2006/relationships/image" Target="../media/image91.png"/></Relationships>
</file>

<file path=ppt/slides/_rels/slide238.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239.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4.png"/><Relationship Id="rId3" Type="http://schemas.openxmlformats.org/officeDocument/2006/relationships/image" Target="../media/image91.png"/><Relationship Id="rId4" Type="http://schemas.openxmlformats.org/officeDocument/2006/relationships/image" Target="../media/image92.png"/></Relationships>
</file>

<file path=ppt/slides/_rels/slide24.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1.png"/><Relationship Id="rId3" Type="http://schemas.openxmlformats.org/officeDocument/2006/relationships/image" Target="../media/image12.png"/><Relationship Id="rId4" Type="http://schemas.openxmlformats.org/officeDocument/2006/relationships/image" Target="../media/image17.png"/><Relationship Id="rId5" Type="http://schemas.openxmlformats.org/officeDocument/2006/relationships/image" Target="../media/image13.png"/><Relationship Id="rId6" Type="http://schemas.openxmlformats.org/officeDocument/2006/relationships/image" Target="../media/image14.png"/><Relationship Id="rId7" Type="http://schemas.openxmlformats.org/officeDocument/2006/relationships/image" Target="../media/image15.png"/><Relationship Id="rId8" Type="http://schemas.openxmlformats.org/officeDocument/2006/relationships/image" Target="../media/image16.png"/><Relationship Id="rId9" Type="http://schemas.openxmlformats.org/officeDocument/2006/relationships/image" Target="../media/image8.png"/></Relationships>
</file>

<file path=ppt/slides/_rels/slide240.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3.png"/></Relationships>
</file>

<file path=ppt/slides/_rels/slide241.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3.png"/><Relationship Id="rId3" Type="http://schemas.openxmlformats.org/officeDocument/2006/relationships/image" Target="../media/image68.png"/></Relationships>
</file>

<file path=ppt/slides/_rels/slide242.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3.png"/><Relationship Id="rId3" Type="http://schemas.openxmlformats.org/officeDocument/2006/relationships/image" Target="../media/image68.png"/></Relationships>
</file>

<file path=ppt/slides/_rels/slide243.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4.png"/><Relationship Id="rId3" Type="http://schemas.openxmlformats.org/officeDocument/2006/relationships/image" Target="../media/image95.png"/><Relationship Id="rId4" Type="http://schemas.openxmlformats.org/officeDocument/2006/relationships/image" Target="../media/image68.png"/><Relationship Id="rId5" Type="http://schemas.openxmlformats.org/officeDocument/2006/relationships/image" Target="../media/image96.png"/></Relationships>
</file>

<file path=ppt/slides/_rels/slide244.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7.png"/><Relationship Id="rId3" Type="http://schemas.openxmlformats.org/officeDocument/2006/relationships/image" Target="../media/image96.png"/></Relationships>
</file>

<file path=ppt/slides/_rels/slide245.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246.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247.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248.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8.png"/></Relationships>
</file>

<file path=ppt/slides/_rels/slide249.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8.png"/></Relationships>
</file>

<file path=ppt/slides/_rels/slide25.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1.png"/><Relationship Id="rId3" Type="http://schemas.openxmlformats.org/officeDocument/2006/relationships/image" Target="../media/image12.png"/><Relationship Id="rId4" Type="http://schemas.openxmlformats.org/officeDocument/2006/relationships/image" Target="../media/image17.png"/><Relationship Id="rId5" Type="http://schemas.openxmlformats.org/officeDocument/2006/relationships/image" Target="../media/image13.png"/><Relationship Id="rId6" Type="http://schemas.openxmlformats.org/officeDocument/2006/relationships/image" Target="../media/image14.png"/><Relationship Id="rId7" Type="http://schemas.openxmlformats.org/officeDocument/2006/relationships/image" Target="../media/image15.png"/><Relationship Id="rId8" Type="http://schemas.openxmlformats.org/officeDocument/2006/relationships/image" Target="../media/image16.png"/><Relationship Id="rId9" Type="http://schemas.openxmlformats.org/officeDocument/2006/relationships/image" Target="../media/image8.png"/></Relationships>
</file>

<file path=ppt/slides/_rels/slide250.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8.png"/></Relationships>
</file>

<file path=ppt/slides/_rels/slide251.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8.png"/></Relationships>
</file>

<file path=ppt/slides/_rels/slide252.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8.png"/></Relationships>
</file>

<file path=ppt/slides/_rels/slide253.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8.png"/></Relationships>
</file>

<file path=ppt/slides/_rels/slide254.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8.png"/><Relationship Id="rId3" Type="http://schemas.openxmlformats.org/officeDocument/2006/relationships/image" Target="../media/image99.png"/></Relationships>
</file>

<file path=ppt/slides/_rels/slide255.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8.png"/><Relationship Id="rId3" Type="http://schemas.openxmlformats.org/officeDocument/2006/relationships/image" Target="../media/image99.png"/></Relationships>
</file>

<file path=ppt/slides/_rels/slide256.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8.png"/><Relationship Id="rId3" Type="http://schemas.openxmlformats.org/officeDocument/2006/relationships/image" Target="../media/image68.png"/><Relationship Id="rId4" Type="http://schemas.openxmlformats.org/officeDocument/2006/relationships/image" Target="../media/image99.png"/></Relationships>
</file>

<file path=ppt/slides/_rels/slide257.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258.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259.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00.tif"/></Relationships>
</file>

<file path=ppt/slides/_rels/slide26.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1.png"/><Relationship Id="rId3" Type="http://schemas.openxmlformats.org/officeDocument/2006/relationships/image" Target="../media/image12.png"/><Relationship Id="rId4" Type="http://schemas.openxmlformats.org/officeDocument/2006/relationships/image" Target="../media/image17.png"/><Relationship Id="rId5" Type="http://schemas.openxmlformats.org/officeDocument/2006/relationships/image" Target="../media/image13.png"/><Relationship Id="rId6" Type="http://schemas.openxmlformats.org/officeDocument/2006/relationships/image" Target="../media/image14.png"/><Relationship Id="rId7" Type="http://schemas.openxmlformats.org/officeDocument/2006/relationships/image" Target="../media/image15.png"/><Relationship Id="rId8" Type="http://schemas.openxmlformats.org/officeDocument/2006/relationships/image" Target="../media/image16.png"/><Relationship Id="rId9" Type="http://schemas.openxmlformats.org/officeDocument/2006/relationships/image" Target="../media/image8.png"/></Relationships>
</file>

<file path=ppt/slides/_rels/slide260.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00.tif"/></Relationships>
</file>

<file path=ppt/slides/_rels/slide261.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00.tif"/></Relationships>
</file>

<file path=ppt/slides/_rels/slide262.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263.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264.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265.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266.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267.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268.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269.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1.png"/><Relationship Id="rId3" Type="http://schemas.openxmlformats.org/officeDocument/2006/relationships/image" Target="../media/image12.png"/><Relationship Id="rId4" Type="http://schemas.openxmlformats.org/officeDocument/2006/relationships/image" Target="../media/image17.png"/><Relationship Id="rId5" Type="http://schemas.openxmlformats.org/officeDocument/2006/relationships/image" Target="../media/image13.png"/><Relationship Id="rId6" Type="http://schemas.openxmlformats.org/officeDocument/2006/relationships/image" Target="../media/image14.png"/><Relationship Id="rId7" Type="http://schemas.openxmlformats.org/officeDocument/2006/relationships/image" Target="../media/image15.png"/><Relationship Id="rId8" Type="http://schemas.openxmlformats.org/officeDocument/2006/relationships/image" Target="../media/image16.png"/><Relationship Id="rId9" Type="http://schemas.openxmlformats.org/officeDocument/2006/relationships/image" Target="../media/image8.png"/></Relationships>
</file>

<file path=ppt/slides/_rels/slide270.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271.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272.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273.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8.png"/></Relationships>
</file>

<file path=ppt/slides/_rels/slide274.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8.png"/><Relationship Id="rId3" Type="http://schemas.openxmlformats.org/officeDocument/2006/relationships/image" Target="../media/image101.png"/><Relationship Id="rId4" Type="http://schemas.openxmlformats.org/officeDocument/2006/relationships/image" Target="../media/image102.png"/></Relationships>
</file>

<file path=ppt/slides/_rels/slide275.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8.png"/><Relationship Id="rId3" Type="http://schemas.openxmlformats.org/officeDocument/2006/relationships/image" Target="../media/image101.png"/><Relationship Id="rId4" Type="http://schemas.openxmlformats.org/officeDocument/2006/relationships/image" Target="../media/image102.png"/></Relationships>
</file>

<file path=ppt/slides/_rels/slide276.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8.png"/><Relationship Id="rId3" Type="http://schemas.openxmlformats.org/officeDocument/2006/relationships/image" Target="../media/image101.png"/><Relationship Id="rId4" Type="http://schemas.openxmlformats.org/officeDocument/2006/relationships/image" Target="../media/image102.png"/><Relationship Id="rId5" Type="http://schemas.openxmlformats.org/officeDocument/2006/relationships/image" Target="../media/image103.png"/><Relationship Id="rId6" Type="http://schemas.openxmlformats.org/officeDocument/2006/relationships/image" Target="../media/image104.png"/><Relationship Id="rId7" Type="http://schemas.openxmlformats.org/officeDocument/2006/relationships/image" Target="../media/image105.png"/></Relationships>
</file>

<file path=ppt/slides/_rels/slide277.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8.png"/><Relationship Id="rId3" Type="http://schemas.openxmlformats.org/officeDocument/2006/relationships/image" Target="../media/image101.png"/><Relationship Id="rId4" Type="http://schemas.openxmlformats.org/officeDocument/2006/relationships/image" Target="../media/image102.png"/><Relationship Id="rId5" Type="http://schemas.openxmlformats.org/officeDocument/2006/relationships/image" Target="../media/image103.png"/><Relationship Id="rId6" Type="http://schemas.openxmlformats.org/officeDocument/2006/relationships/image" Target="../media/image104.png"/><Relationship Id="rId7" Type="http://schemas.openxmlformats.org/officeDocument/2006/relationships/image" Target="../media/image105.png"/></Relationships>
</file>

<file path=ppt/slides/_rels/slide278.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279.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06.png"/></Relationships>
</file>

<file path=ppt/slides/_rels/slide28.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1.png"/><Relationship Id="rId3" Type="http://schemas.openxmlformats.org/officeDocument/2006/relationships/image" Target="../media/image12.png"/><Relationship Id="rId4" Type="http://schemas.openxmlformats.org/officeDocument/2006/relationships/image" Target="../media/image17.png"/><Relationship Id="rId5" Type="http://schemas.openxmlformats.org/officeDocument/2006/relationships/image" Target="../media/image13.png"/><Relationship Id="rId6" Type="http://schemas.openxmlformats.org/officeDocument/2006/relationships/image" Target="../media/image14.png"/><Relationship Id="rId7" Type="http://schemas.openxmlformats.org/officeDocument/2006/relationships/image" Target="../media/image15.png"/><Relationship Id="rId8" Type="http://schemas.openxmlformats.org/officeDocument/2006/relationships/image" Target="../media/image16.png"/><Relationship Id="rId9" Type="http://schemas.openxmlformats.org/officeDocument/2006/relationships/image" Target="../media/image8.png"/></Relationships>
</file>

<file path=ppt/slides/_rels/slide280.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281.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282.xml.rels><?xml version="1.0" encoding="UTF-8" standalone="yes" ?>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7.png"/></Relationships>
</file>

<file path=ppt/slides/_rels/slide283.xml.rels><?xml version="1.0" encoding="UTF-8" standalone="yes" ?>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8.png"/><Relationship Id="rId3" Type="http://schemas.openxmlformats.org/officeDocument/2006/relationships/image" Target="../media/image109.png"/><Relationship Id="rId4" Type="http://schemas.openxmlformats.org/officeDocument/2006/relationships/image" Target="../media/image110.png"/><Relationship Id="rId5" Type="http://schemas.openxmlformats.org/officeDocument/2006/relationships/image" Target="../media/image111.png"/><Relationship Id="rId6" Type="http://schemas.openxmlformats.org/officeDocument/2006/relationships/image" Target="../media/image112.png"/><Relationship Id="rId7" Type="http://schemas.openxmlformats.org/officeDocument/2006/relationships/image" Target="../media/image113.png"/><Relationship Id="rId8" Type="http://schemas.openxmlformats.org/officeDocument/2006/relationships/image" Target="../media/image114.png"/><Relationship Id="rId9" Type="http://schemas.openxmlformats.org/officeDocument/2006/relationships/image" Target="../media/image115.png"/><Relationship Id="rId10" Type="http://schemas.openxmlformats.org/officeDocument/2006/relationships/image" Target="../media/image116.png"/><Relationship Id="rId11" Type="http://schemas.openxmlformats.org/officeDocument/2006/relationships/image" Target="../media/image117.png"/><Relationship Id="rId12" Type="http://schemas.openxmlformats.org/officeDocument/2006/relationships/image" Target="../media/image118.png"/><Relationship Id="rId13" Type="http://schemas.openxmlformats.org/officeDocument/2006/relationships/image" Target="../media/image119.png"/><Relationship Id="rId14" Type="http://schemas.openxmlformats.org/officeDocument/2006/relationships/image" Target="../media/image120.png"/></Relationships>
</file>

<file path=ppt/slides/_rels/slide284.xml.rels><?xml version="1.0" encoding="UTF-8" standalone="yes" ?>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image" Target="../media/image121.png"/></Relationships>
</file>

<file path=ppt/slides/_rels/slide285.xml.rels><?xml version="1.0" encoding="UTF-8" standalone="yes" ?>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2.png"/><Relationship Id="rId3" Type="http://schemas.openxmlformats.org/officeDocument/2006/relationships/image" Target="../media/image123.png"/></Relationships>
</file>

<file path=ppt/slides/_rels/slide286.xml.rels><?xml version="1.0" encoding="UTF-8" standalone="yes" ?>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287.xml.rels><?xml version="1.0" encoding="UTF-8" standalone="yes" ?>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288.xml.rels><?xml version="1.0" encoding="UTF-8" standalone="yes" ?>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289.xml.rels><?xml version="1.0" encoding="UTF-8" standalone="yes" ?>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29.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1.png"/><Relationship Id="rId3" Type="http://schemas.openxmlformats.org/officeDocument/2006/relationships/image" Target="../media/image12.png"/><Relationship Id="rId4" Type="http://schemas.openxmlformats.org/officeDocument/2006/relationships/image" Target="../media/image17.png"/><Relationship Id="rId5" Type="http://schemas.openxmlformats.org/officeDocument/2006/relationships/image" Target="../media/image13.png"/><Relationship Id="rId6" Type="http://schemas.openxmlformats.org/officeDocument/2006/relationships/image" Target="../media/image14.png"/><Relationship Id="rId7" Type="http://schemas.openxmlformats.org/officeDocument/2006/relationships/image" Target="../media/image15.png"/><Relationship Id="rId8" Type="http://schemas.openxmlformats.org/officeDocument/2006/relationships/image" Target="../media/image16.png"/><Relationship Id="rId9" Type="http://schemas.openxmlformats.org/officeDocument/2006/relationships/image" Target="../media/image8.png"/></Relationships>
</file>

<file path=ppt/slides/_rels/slide290.xml.rels><?xml version="1.0" encoding="UTF-8" standalone="yes" ?>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4.png"/></Relationships>
</file>

<file path=ppt/slides/_rels/slide291.xml.rels><?xml version="1.0" encoding="UTF-8" standalone="yes" ?>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292.xml.rels><?xml version="1.0" encoding="UTF-8" standalone="yes" ?>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293.xml.rels><?xml version="1.0" encoding="UTF-8" standalone="yes" ?>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5.png"/><Relationship Id="rId3" Type="http://schemas.openxmlformats.org/officeDocument/2006/relationships/image" Target="../media/image122.png"/></Relationships>
</file>

<file path=ppt/slides/_rels/slide294.xml.rels><?xml version="1.0" encoding="UTF-8" standalone="yes" ?>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5.png"/><Relationship Id="rId3" Type="http://schemas.openxmlformats.org/officeDocument/2006/relationships/image" Target="../media/image122.png"/></Relationships>
</file>

<file path=ppt/slides/_rels/slide295.xml.rels><?xml version="1.0" encoding="UTF-8" standalone="yes" ?>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2.png"/><Relationship Id="rId3" Type="http://schemas.openxmlformats.org/officeDocument/2006/relationships/image" Target="../media/image126.png"/></Relationships>
</file>

<file path=ppt/slides/_rels/slide296.xml.rels><?xml version="1.0" encoding="UTF-8" standalone="yes" ?>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7.png"/></Relationships>
</file>

<file path=ppt/slides/_rels/slide297.xml.rels><?xml version="1.0" encoding="UTF-8" standalone="yes" ?>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298.xml.rels><?xml version="1.0" encoding="UTF-8" standalone="yes" ?>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image" Target="../media/image128.png"/></Relationships>
</file>

<file path=ppt/slides/_rels/slide299.xml.rels><?xml version="1.0" encoding="UTF-8" standalone="yes" ?>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image" Target="../media/image129.png"/></Relationships>
</file>

<file path=ppt/slides/_rels/slide3.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8.png"/><Relationship Id="rId3" Type="http://schemas.openxmlformats.org/officeDocument/2006/relationships/image" Target="../media/image19.png"/><Relationship Id="rId4" Type="http://schemas.openxmlformats.org/officeDocument/2006/relationships/image" Target="../media/image20.png"/></Relationships>
</file>

<file path=ppt/slides/_rels/slide300.xml.rels><?xml version="1.0" encoding="UTF-8" standalone="yes" ?>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301.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302.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303.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304.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305.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306.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307.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308.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309.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30.jpeg"/></Relationships>
</file>

<file path=ppt/slides/_rels/slide31.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8.png"/><Relationship Id="rId3" Type="http://schemas.openxmlformats.org/officeDocument/2006/relationships/image" Target="../media/image19.png"/><Relationship Id="rId4" Type="http://schemas.openxmlformats.org/officeDocument/2006/relationships/image" Target="../media/image20.png"/></Relationships>
</file>

<file path=ppt/slides/_rels/slide310.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31.jpeg"/></Relationships>
</file>

<file path=ppt/slides/_rels/slide311.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31.jpeg"/></Relationships>
</file>

<file path=ppt/slides/_rels/slide312.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313.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32.png"/></Relationships>
</file>

<file path=ppt/slides/_rels/slide314.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315.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316.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317.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318.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319.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33.png"/></Relationships>
</file>

<file path=ppt/slides/_rels/slide32.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1.png"/><Relationship Id="rId3" Type="http://schemas.openxmlformats.org/officeDocument/2006/relationships/image" Target="../media/image18.png"/><Relationship Id="rId4" Type="http://schemas.openxmlformats.org/officeDocument/2006/relationships/image" Target="../media/image22.png"/><Relationship Id="rId5" Type="http://schemas.openxmlformats.org/officeDocument/2006/relationships/image" Target="../media/image20.png"/></Relationships>
</file>

<file path=ppt/slides/_rels/slide320.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33.png"/></Relationships>
</file>

<file path=ppt/slides/_rels/slide321.xml.rels><?xml version="1.0" encoding="UTF-8" standalone="yes" ?>
<Relationships xmlns="http://schemas.openxmlformats.org/package/2006/relationships"><Relationship Id="rId1" Type="http://schemas.openxmlformats.org/officeDocument/2006/relationships/slideLayout" Target="../slideLayouts/slideLayout21.xml"/></Relationships>
</file>

<file path=ppt/slides/_rels/slide322.xml.rels><?xml version="1.0" encoding="UTF-8" standalone="yes" ?>
<Relationships xmlns="http://schemas.openxmlformats.org/package/2006/relationships"><Relationship Id="rId1" Type="http://schemas.openxmlformats.org/officeDocument/2006/relationships/slideLayout" Target="../slideLayouts/slideLayout21.xml"/></Relationships>
</file>

<file path=ppt/slides/_rels/slide323.xml.rels><?xml version="1.0" encoding="UTF-8" standalone="yes" ?>
<Relationships xmlns="http://schemas.openxmlformats.org/package/2006/relationships"><Relationship Id="rId1" Type="http://schemas.openxmlformats.org/officeDocument/2006/relationships/slideLayout" Target="../slideLayouts/slideLayout21.xml"/></Relationships>
</file>

<file path=ppt/slides/_rels/slide324.xml.rels><?xml version="1.0" encoding="UTF-8" standalone="yes" ?>
<Relationships xmlns="http://schemas.openxmlformats.org/package/2006/relationships"><Relationship Id="rId1" Type="http://schemas.openxmlformats.org/officeDocument/2006/relationships/slideLayout" Target="../slideLayouts/slideLayout21.xml"/></Relationships>
</file>

<file path=ppt/slides/_rels/slide325.xml.rels><?xml version="1.0" encoding="UTF-8" standalone="yes" ?>
<Relationships xmlns="http://schemas.openxmlformats.org/package/2006/relationships"><Relationship Id="rId1" Type="http://schemas.openxmlformats.org/officeDocument/2006/relationships/slideLayout" Target="../slideLayouts/slideLayout21.xml"/></Relationships>
</file>

<file path=ppt/slides/_rels/slide326.xml.rels><?xml version="1.0" encoding="UTF-8" standalone="yes" ?>
<Relationships xmlns="http://schemas.openxmlformats.org/package/2006/relationships"><Relationship Id="rId1" Type="http://schemas.openxmlformats.org/officeDocument/2006/relationships/slideLayout" Target="../slideLayouts/slideLayout21.xml"/></Relationships>
</file>

<file path=ppt/slides/_rels/slide327.xml.rels><?xml version="1.0" encoding="UTF-8" standalone="yes" ?>
<Relationships xmlns="http://schemas.openxmlformats.org/package/2006/relationships"><Relationship Id="rId1" Type="http://schemas.openxmlformats.org/officeDocument/2006/relationships/slideLayout" Target="../slideLayouts/slideLayout21.xml"/></Relationships>
</file>

<file path=ppt/slides/_rels/slide328.xml.rels><?xml version="1.0" encoding="UTF-8" standalone="yes" ?>
<Relationships xmlns="http://schemas.openxmlformats.org/package/2006/relationships"><Relationship Id="rId1" Type="http://schemas.openxmlformats.org/officeDocument/2006/relationships/slideLayout" Target="../slideLayouts/slideLayout21.xml"/></Relationships>
</file>

<file path=ppt/slides/_rels/slide329.xml.rels><?xml version="1.0" encoding="UTF-8" standalone="yes" ?>
<Relationships xmlns="http://schemas.openxmlformats.org/package/2006/relationships"><Relationship Id="rId1" Type="http://schemas.openxmlformats.org/officeDocument/2006/relationships/slideLayout" Target="../slideLayouts/slideLayout21.xml"/></Relationships>
</file>

<file path=ppt/slides/_rels/slide33.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1.png"/><Relationship Id="rId3" Type="http://schemas.openxmlformats.org/officeDocument/2006/relationships/image" Target="../media/image18.png"/><Relationship Id="rId4" Type="http://schemas.openxmlformats.org/officeDocument/2006/relationships/image" Target="../media/image23.png"/><Relationship Id="rId5" Type="http://schemas.openxmlformats.org/officeDocument/2006/relationships/image" Target="../media/image20.png"/></Relationships>
</file>

<file path=ppt/slides/_rels/slide330.xml.rels><?xml version="1.0" encoding="UTF-8" standalone="yes" ?>
<Relationships xmlns="http://schemas.openxmlformats.org/package/2006/relationships"><Relationship Id="rId1" Type="http://schemas.openxmlformats.org/officeDocument/2006/relationships/slideLayout" Target="../slideLayouts/slideLayout21.xml"/></Relationships>
</file>

<file path=ppt/slides/_rels/slide331.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332.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333.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34.tif"/></Relationships>
</file>

<file path=ppt/slides/_rels/slide334.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335.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336.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337.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338.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339.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1.png"/><Relationship Id="rId3" Type="http://schemas.openxmlformats.org/officeDocument/2006/relationships/image" Target="../media/image18.png"/><Relationship Id="rId4" Type="http://schemas.openxmlformats.org/officeDocument/2006/relationships/image" Target="../media/image20.png"/></Relationships>
</file>

<file path=ppt/slides/_rels/slide340.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341.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342.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343.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35.png"/></Relationships>
</file>

<file path=ppt/slides/_rels/slide344.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35.png"/><Relationship Id="rId3" Type="http://schemas.openxmlformats.org/officeDocument/2006/relationships/image" Target="../media/image136.png"/></Relationships>
</file>

<file path=ppt/slides/_rels/slide345.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35.png"/><Relationship Id="rId3" Type="http://schemas.openxmlformats.org/officeDocument/2006/relationships/image" Target="../media/image136.png"/><Relationship Id="rId4" Type="http://schemas.openxmlformats.org/officeDocument/2006/relationships/image" Target="../media/image137.png"/></Relationships>
</file>

<file path=ppt/slides/_rels/slide346.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35.png"/><Relationship Id="rId3" Type="http://schemas.openxmlformats.org/officeDocument/2006/relationships/image" Target="../media/image136.png"/><Relationship Id="rId4" Type="http://schemas.openxmlformats.org/officeDocument/2006/relationships/image" Target="../media/image137.png"/></Relationships>
</file>

<file path=ppt/slides/_rels/slide347.xml.rels><?xml version="1.0" encoding="UTF-8" standalone="yes" ?>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image" Target="../media/image65.tif"/></Relationships>
</file>

<file path=ppt/slides/_rels/slide348.xml.rels><?xml version="1.0" encoding="UTF-8" standalone="yes" ?>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image" Target="../media/image65.tif"/></Relationships>
</file>

<file path=ppt/slides/_rels/slide349.xml.rels><?xml version="1.0" encoding="UTF-8" standalone="yes" ?>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image" Target="../media/image65.tif"/></Relationships>
</file>

<file path=ppt/slides/_rels/slide35.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4.png"/></Relationships>
</file>

<file path=ppt/slides/_rels/slide350.xml.rels><?xml version="1.0" encoding="UTF-8" standalone="yes" ?>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image" Target="../media/image65.tif"/></Relationships>
</file>

<file path=ppt/slides/_rels/slide351.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352.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353.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354.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355.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356.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357.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358.xml.rels><?xml version="1.0" encoding="UTF-8" standalone="yes" ?>
<Relationships xmlns="http://schemas.openxmlformats.org/package/2006/relationships"><Relationship Id="rId1" Type="http://schemas.openxmlformats.org/officeDocument/2006/relationships/slideLayout" Target="../slideLayouts/slideLayout21.xml"/></Relationships>
</file>

<file path=ppt/slides/_rels/slide359.xml.rels><?xml version="1.0" encoding="UTF-8" standalone="yes" ?>
<Relationships xmlns="http://schemas.openxmlformats.org/package/2006/relationships"><Relationship Id="rId1" Type="http://schemas.openxmlformats.org/officeDocument/2006/relationships/slideLayout" Target="../slideLayouts/slideLayout21.xml"/></Relationships>
</file>

<file path=ppt/slides/_rels/slide36.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4.png"/></Relationships>
</file>

<file path=ppt/slides/_rels/slide360.xml.rels><?xml version="1.0" encoding="UTF-8" standalone="yes" ?>
<Relationships xmlns="http://schemas.openxmlformats.org/package/2006/relationships"><Relationship Id="rId1" Type="http://schemas.openxmlformats.org/officeDocument/2006/relationships/slideLayout" Target="../slideLayouts/slideLayout21.xml"/></Relationships>
</file>

<file path=ppt/slides/_rels/slide361.xml.rels><?xml version="1.0" encoding="UTF-8" standalone="yes" ?>
<Relationships xmlns="http://schemas.openxmlformats.org/package/2006/relationships"><Relationship Id="rId1" Type="http://schemas.openxmlformats.org/officeDocument/2006/relationships/slideLayout" Target="../slideLayouts/slideLayout21.xml"/></Relationships>
</file>

<file path=ppt/slides/_rels/slide362.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363.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364.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365.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366.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367.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368.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369.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5.png"/><Relationship Id="rId3" Type="http://schemas.openxmlformats.org/officeDocument/2006/relationships/image" Target="../media/image24.png"/></Relationships>
</file>

<file path=ppt/slides/_rels/slide370.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38.png"/></Relationships>
</file>

<file path=ppt/slides/_rels/slide371.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38.png"/><Relationship Id="rId3" Type="http://schemas.openxmlformats.org/officeDocument/2006/relationships/image" Target="../media/image139.png"/></Relationships>
</file>

<file path=ppt/slides/_rels/slide372.xml.rels><?xml version="1.0" encoding="UTF-8" standalone="yes" ?>
<Relationships xmlns="http://schemas.openxmlformats.org/package/2006/relationships"><Relationship Id="rId1" Type="http://schemas.openxmlformats.org/officeDocument/2006/relationships/slideLayout" Target="../slideLayouts/slideLayout21.xml"/></Relationships>
</file>

<file path=ppt/slides/_rels/slide373.xml.rels><?xml version="1.0" encoding="UTF-8" standalone="yes" ?>
<Relationships xmlns="http://schemas.openxmlformats.org/package/2006/relationships"><Relationship Id="rId1" Type="http://schemas.openxmlformats.org/officeDocument/2006/relationships/slideLayout" Target="../slideLayouts/slideLayout21.xml"/></Relationships>
</file>

<file path=ppt/slides/_rels/slide374.xml.rels><?xml version="1.0" encoding="UTF-8" standalone="yes" ?>
<Relationships xmlns="http://schemas.openxmlformats.org/package/2006/relationships"><Relationship Id="rId1" Type="http://schemas.openxmlformats.org/officeDocument/2006/relationships/slideLayout" Target="../slideLayouts/slideLayout21.xml"/></Relationships>
</file>

<file path=ppt/slides/_rels/slide375.xml.rels><?xml version="1.0" encoding="UTF-8" standalone="yes" ?>
<Relationships xmlns="http://schemas.openxmlformats.org/package/2006/relationships"><Relationship Id="rId1" Type="http://schemas.openxmlformats.org/officeDocument/2006/relationships/slideLayout" Target="../slideLayouts/slideLayout21.xml"/></Relationships>
</file>

<file path=ppt/slides/_rels/slide376.xml.rels><?xml version="1.0" encoding="UTF-8" standalone="yes" ?>
<Relationships xmlns="http://schemas.openxmlformats.org/package/2006/relationships"><Relationship Id="rId1" Type="http://schemas.openxmlformats.org/officeDocument/2006/relationships/slideLayout" Target="../slideLayouts/slideLayout21.xml"/></Relationships>
</file>

<file path=ppt/slides/_rels/slide377.xml.rels><?xml version="1.0" encoding="UTF-8" standalone="yes" ?>
<Relationships xmlns="http://schemas.openxmlformats.org/package/2006/relationships"><Relationship Id="rId1" Type="http://schemas.openxmlformats.org/officeDocument/2006/relationships/slideLayout" Target="../slideLayouts/slideLayout21.xml"/></Relationships>
</file>

<file path=ppt/slides/_rels/slide378.xml.rels><?xml version="1.0" encoding="UTF-8" standalone="yes" ?>
<Relationships xmlns="http://schemas.openxmlformats.org/package/2006/relationships"><Relationship Id="rId1" Type="http://schemas.openxmlformats.org/officeDocument/2006/relationships/slideLayout" Target="../slideLayouts/slideLayout21.xml"/></Relationships>
</file>

<file path=ppt/slides/_rels/slide379.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4.png"/></Relationships>
</file>

<file path=ppt/slides/_rels/slide380.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381.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382.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383.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384.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385.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386.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387.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388.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389.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9.png"/><Relationship Id="rId3" Type="http://schemas.openxmlformats.org/officeDocument/2006/relationships/image" Target="../media/image58.png"/></Relationships>
</file>

<file path=ppt/slides/_rels/slide39.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4.png"/></Relationships>
</file>

<file path=ppt/slides/_rels/slide390.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40.png"/></Relationships>
</file>

<file path=ppt/slides/_rels/slide391.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392.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393.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394.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395.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396.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397.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398.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41.png"/><Relationship Id="rId3" Type="http://schemas.openxmlformats.org/officeDocument/2006/relationships/image" Target="../media/image142.png"/></Relationships>
</file>

<file path=ppt/slides/_rels/slide399.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43.png"/></Relationships>
</file>

<file path=ppt/slides/_rels/slide4.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4.png"/><Relationship Id="rId3" Type="http://schemas.openxmlformats.org/officeDocument/2006/relationships/image" Target="../media/image18.png"/></Relationships>
</file>

<file path=ppt/slides/_rels/slide400.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43.png"/></Relationships>
</file>

<file path=ppt/slides/_rels/slide401.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402.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403.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404.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44.png"/><Relationship Id="rId3" Type="http://schemas.openxmlformats.org/officeDocument/2006/relationships/image" Target="../media/image145.png"/></Relationships>
</file>

<file path=ppt/slides/_rels/slide405.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46.png"/><Relationship Id="rId3" Type="http://schemas.openxmlformats.org/officeDocument/2006/relationships/image" Target="../media/image147.png"/></Relationships>
</file>

<file path=ppt/slides/_rels/slide406.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48.png"/><Relationship Id="rId3" Type="http://schemas.openxmlformats.org/officeDocument/2006/relationships/image" Target="../media/image149.png"/><Relationship Id="rId4" Type="http://schemas.openxmlformats.org/officeDocument/2006/relationships/image" Target="../media/image150.png"/></Relationships>
</file>

<file path=ppt/slides/_rels/slide407.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51.png"/></Relationships>
</file>

<file path=ppt/slides/_rels/slide408.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51.png"/><Relationship Id="rId3" Type="http://schemas.openxmlformats.org/officeDocument/2006/relationships/image" Target="../media/image152.jpeg"/></Relationships>
</file>

<file path=ppt/slides/_rels/slide409.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43.png"/><Relationship Id="rId3" Type="http://schemas.openxmlformats.org/officeDocument/2006/relationships/image" Target="../media/image153.png"/></Relationships>
</file>

<file path=ppt/slides/_rels/slide41.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4.png"/></Relationships>
</file>

<file path=ppt/slides/_rels/slide410.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54.png"/><Relationship Id="rId3" Type="http://schemas.openxmlformats.org/officeDocument/2006/relationships/image" Target="../media/image155.png"/><Relationship Id="rId4" Type="http://schemas.openxmlformats.org/officeDocument/2006/relationships/image" Target="../media/image156.png"/><Relationship Id="rId5" Type="http://schemas.openxmlformats.org/officeDocument/2006/relationships/image" Target="../media/image157.png"/><Relationship Id="rId6" Type="http://schemas.openxmlformats.org/officeDocument/2006/relationships/image" Target="../media/image158.png"/><Relationship Id="rId7" Type="http://schemas.openxmlformats.org/officeDocument/2006/relationships/image" Target="../media/image159.png"/><Relationship Id="rId8" Type="http://schemas.openxmlformats.org/officeDocument/2006/relationships/image" Target="../media/image160.png"/><Relationship Id="rId9" Type="http://schemas.openxmlformats.org/officeDocument/2006/relationships/image" Target="../media/image161.png"/></Relationships>
</file>

<file path=ppt/slides/_rels/slide411.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62.png"/></Relationships>
</file>

<file path=ppt/slides/_rels/slide412.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63.png"/></Relationships>
</file>

<file path=ppt/slides/_rels/slide413.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64.png"/><Relationship Id="rId3" Type="http://schemas.openxmlformats.org/officeDocument/2006/relationships/image" Target="../media/image155.png"/><Relationship Id="rId4" Type="http://schemas.openxmlformats.org/officeDocument/2006/relationships/image" Target="../media/image156.png"/></Relationships>
</file>

<file path=ppt/slides/_rels/slide414.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64.png"/><Relationship Id="rId3" Type="http://schemas.openxmlformats.org/officeDocument/2006/relationships/image" Target="../media/image155.png"/><Relationship Id="rId4" Type="http://schemas.openxmlformats.org/officeDocument/2006/relationships/image" Target="../media/image156.png"/></Relationships>
</file>

<file path=ppt/slides/_rels/slide415.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64.png"/><Relationship Id="rId3" Type="http://schemas.openxmlformats.org/officeDocument/2006/relationships/image" Target="../media/image155.png"/><Relationship Id="rId4" Type="http://schemas.openxmlformats.org/officeDocument/2006/relationships/image" Target="../media/image156.png"/></Relationships>
</file>

<file path=ppt/slides/_rels/slide416.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64.png"/><Relationship Id="rId3" Type="http://schemas.openxmlformats.org/officeDocument/2006/relationships/image" Target="../media/image155.png"/><Relationship Id="rId4" Type="http://schemas.openxmlformats.org/officeDocument/2006/relationships/image" Target="../media/image156.png"/></Relationships>
</file>

<file path=ppt/slides/_rels/slide417.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64.png"/><Relationship Id="rId3" Type="http://schemas.openxmlformats.org/officeDocument/2006/relationships/image" Target="../media/image155.png"/><Relationship Id="rId4" Type="http://schemas.openxmlformats.org/officeDocument/2006/relationships/image" Target="../media/image156.png"/></Relationships>
</file>

<file path=ppt/slides/_rels/slide418.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64.png"/><Relationship Id="rId3" Type="http://schemas.openxmlformats.org/officeDocument/2006/relationships/image" Target="../media/image155.png"/><Relationship Id="rId4" Type="http://schemas.openxmlformats.org/officeDocument/2006/relationships/image" Target="../media/image156.png"/></Relationships>
</file>

<file path=ppt/slides/_rels/slide419.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64.png"/><Relationship Id="rId3" Type="http://schemas.openxmlformats.org/officeDocument/2006/relationships/image" Target="../media/image155.png"/><Relationship Id="rId4" Type="http://schemas.openxmlformats.org/officeDocument/2006/relationships/image" Target="../media/image156.png"/></Relationships>
</file>

<file path=ppt/slides/_rels/slide42.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4.png"/><Relationship Id="rId3" Type="http://schemas.openxmlformats.org/officeDocument/2006/relationships/image" Target="../media/image18.png"/></Relationships>
</file>

<file path=ppt/slides/_rels/slide420.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64.png"/><Relationship Id="rId3" Type="http://schemas.openxmlformats.org/officeDocument/2006/relationships/image" Target="../media/image155.png"/><Relationship Id="rId4" Type="http://schemas.openxmlformats.org/officeDocument/2006/relationships/image" Target="../media/image156.png"/></Relationships>
</file>

<file path=ppt/slides/_rels/slide421.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64.png"/><Relationship Id="rId3" Type="http://schemas.openxmlformats.org/officeDocument/2006/relationships/image" Target="../media/image155.png"/><Relationship Id="rId4" Type="http://schemas.openxmlformats.org/officeDocument/2006/relationships/image" Target="../media/image156.png"/></Relationships>
</file>

<file path=ppt/slides/_rels/slide422.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64.png"/><Relationship Id="rId3" Type="http://schemas.openxmlformats.org/officeDocument/2006/relationships/image" Target="../media/image155.png"/><Relationship Id="rId4" Type="http://schemas.openxmlformats.org/officeDocument/2006/relationships/image" Target="../media/image156.png"/></Relationships>
</file>

<file path=ppt/slides/_rels/slide423.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64.png"/><Relationship Id="rId3" Type="http://schemas.openxmlformats.org/officeDocument/2006/relationships/image" Target="../media/image155.png"/><Relationship Id="rId4" Type="http://schemas.openxmlformats.org/officeDocument/2006/relationships/image" Target="../media/image156.png"/></Relationships>
</file>

<file path=ppt/slides/_rels/slide424.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64.png"/><Relationship Id="rId3" Type="http://schemas.openxmlformats.org/officeDocument/2006/relationships/image" Target="../media/image155.png"/><Relationship Id="rId4" Type="http://schemas.openxmlformats.org/officeDocument/2006/relationships/image" Target="../media/image156.png"/></Relationships>
</file>

<file path=ppt/slides/_rels/slide425.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64.png"/><Relationship Id="rId3" Type="http://schemas.openxmlformats.org/officeDocument/2006/relationships/image" Target="../media/image155.png"/><Relationship Id="rId4" Type="http://schemas.openxmlformats.org/officeDocument/2006/relationships/image" Target="../media/image156.png"/></Relationships>
</file>

<file path=ppt/slides/_rels/slide43.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6.png"/></Relationships>
</file>

<file path=ppt/slides/_rels/slide51.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6.png"/></Relationships>
</file>

<file path=ppt/slides/_rels/slide52.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6.png"/></Relationships>
</file>

<file path=ppt/slides/_rels/slide53.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7.png"/><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30.png"/></Relationships>
</file>

<file path=ppt/slides/_rels/slide54.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1.png"/><Relationship Id="rId3" Type="http://schemas.openxmlformats.org/officeDocument/2006/relationships/image" Target="../media/image27.png"/><Relationship Id="rId4" Type="http://schemas.openxmlformats.org/officeDocument/2006/relationships/image" Target="../media/image28.png"/><Relationship Id="rId5" Type="http://schemas.openxmlformats.org/officeDocument/2006/relationships/image" Target="../media/image29.png"/><Relationship Id="rId6" Type="http://schemas.openxmlformats.org/officeDocument/2006/relationships/image" Target="../media/image30.png"/></Relationships>
</file>

<file path=ppt/slides/_rels/slide55.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1.png"/><Relationship Id="rId3" Type="http://schemas.openxmlformats.org/officeDocument/2006/relationships/image" Target="../media/image27.png"/><Relationship Id="rId4" Type="http://schemas.openxmlformats.org/officeDocument/2006/relationships/image" Target="../media/image28.png"/><Relationship Id="rId5" Type="http://schemas.openxmlformats.org/officeDocument/2006/relationships/image" Target="../media/image29.png"/><Relationship Id="rId6" Type="http://schemas.openxmlformats.org/officeDocument/2006/relationships/image" Target="../media/image30.png"/></Relationships>
</file>

<file path=ppt/slides/_rels/slide56.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1.png"/><Relationship Id="rId3" Type="http://schemas.openxmlformats.org/officeDocument/2006/relationships/image" Target="../media/image27.png"/><Relationship Id="rId4" Type="http://schemas.openxmlformats.org/officeDocument/2006/relationships/image" Target="../media/image28.png"/><Relationship Id="rId5" Type="http://schemas.openxmlformats.org/officeDocument/2006/relationships/image" Target="../media/image29.png"/><Relationship Id="rId6" Type="http://schemas.openxmlformats.org/officeDocument/2006/relationships/image" Target="../media/image30.png"/></Relationships>
</file>

<file path=ppt/slides/_rels/slide57.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1.png"/><Relationship Id="rId3" Type="http://schemas.openxmlformats.org/officeDocument/2006/relationships/image" Target="../media/image27.png"/><Relationship Id="rId4" Type="http://schemas.openxmlformats.org/officeDocument/2006/relationships/image" Target="../media/image28.png"/><Relationship Id="rId5" Type="http://schemas.openxmlformats.org/officeDocument/2006/relationships/image" Target="../media/image29.png"/><Relationship Id="rId6" Type="http://schemas.openxmlformats.org/officeDocument/2006/relationships/image" Target="../media/image30.png"/></Relationships>
</file>

<file path=ppt/slides/_rels/slide58.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1.png"/><Relationship Id="rId3" Type="http://schemas.openxmlformats.org/officeDocument/2006/relationships/image" Target="../media/image27.png"/><Relationship Id="rId4" Type="http://schemas.openxmlformats.org/officeDocument/2006/relationships/image" Target="../media/image28.png"/><Relationship Id="rId5" Type="http://schemas.openxmlformats.org/officeDocument/2006/relationships/image" Target="../media/image29.png"/><Relationship Id="rId6" Type="http://schemas.openxmlformats.org/officeDocument/2006/relationships/image" Target="../media/image30.png"/></Relationships>
</file>

<file path=ppt/slides/_rels/slide59.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1.png"/><Relationship Id="rId3" Type="http://schemas.openxmlformats.org/officeDocument/2006/relationships/image" Target="../media/image27.png"/><Relationship Id="rId4" Type="http://schemas.openxmlformats.org/officeDocument/2006/relationships/image" Target="../media/image28.png"/><Relationship Id="rId5" Type="http://schemas.openxmlformats.org/officeDocument/2006/relationships/image" Target="../media/image29.png"/><Relationship Id="rId6" Type="http://schemas.openxmlformats.org/officeDocument/2006/relationships/image" Target="../media/image30.png"/></Relationships>
</file>

<file path=ppt/slides/_rels/slide6.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6.png"/></Relationships>
</file>

<file path=ppt/slides/_rels/slide61.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6.png"/></Relationships>
</file>

<file path=ppt/slides/_rels/slide62.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6.png"/></Relationships>
</file>

<file path=ppt/slides/_rels/slide63.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64.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65.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2.png"/><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image" Target="../media/image35.png"/></Relationships>
</file>

<file path=ppt/slides/_rels/slide66.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4.png"/><Relationship Id="rId3" Type="http://schemas.openxmlformats.org/officeDocument/2006/relationships/image" Target="../media/image36.png"/><Relationship Id="rId4" Type="http://schemas.openxmlformats.org/officeDocument/2006/relationships/image" Target="../media/image32.png"/><Relationship Id="rId5" Type="http://schemas.openxmlformats.org/officeDocument/2006/relationships/image" Target="../media/image33.png"/><Relationship Id="rId6" Type="http://schemas.openxmlformats.org/officeDocument/2006/relationships/image" Target="../media/image35.png"/></Relationships>
</file>

<file path=ppt/slides/_rels/slide67.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4.png"/><Relationship Id="rId3" Type="http://schemas.openxmlformats.org/officeDocument/2006/relationships/image" Target="../media/image36.png"/><Relationship Id="rId4" Type="http://schemas.openxmlformats.org/officeDocument/2006/relationships/image" Target="../media/image32.png"/><Relationship Id="rId5" Type="http://schemas.openxmlformats.org/officeDocument/2006/relationships/image" Target="../media/image33.png"/><Relationship Id="rId6" Type="http://schemas.openxmlformats.org/officeDocument/2006/relationships/image" Target="../media/image35.png"/></Relationships>
</file>

<file path=ppt/slides/_rels/slide68.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4.png"/><Relationship Id="rId3" Type="http://schemas.openxmlformats.org/officeDocument/2006/relationships/image" Target="../media/image36.png"/><Relationship Id="rId4" Type="http://schemas.openxmlformats.org/officeDocument/2006/relationships/image" Target="../media/image32.png"/><Relationship Id="rId5" Type="http://schemas.openxmlformats.org/officeDocument/2006/relationships/image" Target="../media/image33.png"/><Relationship Id="rId6" Type="http://schemas.openxmlformats.org/officeDocument/2006/relationships/image" Target="../media/image35.png"/></Relationships>
</file>

<file path=ppt/slides/_rels/slide69.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4.png"/><Relationship Id="rId3" Type="http://schemas.openxmlformats.org/officeDocument/2006/relationships/image" Target="../media/image36.png"/><Relationship Id="rId4" Type="http://schemas.openxmlformats.org/officeDocument/2006/relationships/image" Target="../media/image32.png"/><Relationship Id="rId5" Type="http://schemas.openxmlformats.org/officeDocument/2006/relationships/image" Target="../media/image33.png"/><Relationship Id="rId6" Type="http://schemas.openxmlformats.org/officeDocument/2006/relationships/image" Target="../media/image35.png"/></Relationships>
</file>

<file path=ppt/slides/_rels/slide7.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4.png"/><Relationship Id="rId3" Type="http://schemas.openxmlformats.org/officeDocument/2006/relationships/image" Target="../media/image36.png"/><Relationship Id="rId4" Type="http://schemas.openxmlformats.org/officeDocument/2006/relationships/image" Target="../media/image32.png"/><Relationship Id="rId5" Type="http://schemas.openxmlformats.org/officeDocument/2006/relationships/image" Target="../media/image33.png"/><Relationship Id="rId6" Type="http://schemas.openxmlformats.org/officeDocument/2006/relationships/image" Target="../media/image35.png"/></Relationships>
</file>

<file path=ppt/slides/_rels/slide71.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4.png"/><Relationship Id="rId3" Type="http://schemas.openxmlformats.org/officeDocument/2006/relationships/image" Target="../media/image36.png"/><Relationship Id="rId4" Type="http://schemas.openxmlformats.org/officeDocument/2006/relationships/image" Target="../media/image32.png"/><Relationship Id="rId5" Type="http://schemas.openxmlformats.org/officeDocument/2006/relationships/image" Target="../media/image33.png"/><Relationship Id="rId6" Type="http://schemas.openxmlformats.org/officeDocument/2006/relationships/image" Target="../media/image35.png"/></Relationships>
</file>

<file path=ppt/slides/_rels/slide72.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4.png"/><Relationship Id="rId3" Type="http://schemas.openxmlformats.org/officeDocument/2006/relationships/image" Target="../media/image36.png"/><Relationship Id="rId4" Type="http://schemas.openxmlformats.org/officeDocument/2006/relationships/image" Target="../media/image32.png"/><Relationship Id="rId5" Type="http://schemas.openxmlformats.org/officeDocument/2006/relationships/image" Target="../media/image33.png"/><Relationship Id="rId6" Type="http://schemas.openxmlformats.org/officeDocument/2006/relationships/image" Target="../media/image35.png"/></Relationships>
</file>

<file path=ppt/slides/_rels/slide73.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4.png"/><Relationship Id="rId3" Type="http://schemas.openxmlformats.org/officeDocument/2006/relationships/image" Target="../media/image32.png"/><Relationship Id="rId4" Type="http://schemas.openxmlformats.org/officeDocument/2006/relationships/image" Target="../media/image33.png"/><Relationship Id="rId5" Type="http://schemas.openxmlformats.org/officeDocument/2006/relationships/image" Target="../media/image35.png"/></Relationships>
</file>

<file path=ppt/slides/_rels/slide74.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4.png"/><Relationship Id="rId3" Type="http://schemas.openxmlformats.org/officeDocument/2006/relationships/image" Target="../media/image32.png"/><Relationship Id="rId4" Type="http://schemas.openxmlformats.org/officeDocument/2006/relationships/image" Target="../media/image33.png"/><Relationship Id="rId5" Type="http://schemas.openxmlformats.org/officeDocument/2006/relationships/image" Target="../media/image35.png"/></Relationships>
</file>

<file path=ppt/slides/_rels/slide75.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4.png"/><Relationship Id="rId3" Type="http://schemas.openxmlformats.org/officeDocument/2006/relationships/image" Target="../media/image32.png"/><Relationship Id="rId4" Type="http://schemas.openxmlformats.org/officeDocument/2006/relationships/image" Target="../media/image33.png"/><Relationship Id="rId5" Type="http://schemas.openxmlformats.org/officeDocument/2006/relationships/image" Target="../media/image35.png"/></Relationships>
</file>

<file path=ppt/slides/_rels/slide76.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4.png"/><Relationship Id="rId3" Type="http://schemas.openxmlformats.org/officeDocument/2006/relationships/image" Target="../media/image32.png"/><Relationship Id="rId4" Type="http://schemas.openxmlformats.org/officeDocument/2006/relationships/image" Target="../media/image33.png"/><Relationship Id="rId5" Type="http://schemas.openxmlformats.org/officeDocument/2006/relationships/image" Target="../media/image35.png"/></Relationships>
</file>

<file path=ppt/slides/_rels/slide77.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4.png"/><Relationship Id="rId3" Type="http://schemas.openxmlformats.org/officeDocument/2006/relationships/image" Target="../media/image32.png"/><Relationship Id="rId4" Type="http://schemas.openxmlformats.org/officeDocument/2006/relationships/image" Target="../media/image35.png"/><Relationship Id="rId5" Type="http://schemas.openxmlformats.org/officeDocument/2006/relationships/image" Target="../media/image33.png"/></Relationships>
</file>

<file path=ppt/slides/_rels/slide78.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4.png"/><Relationship Id="rId3" Type="http://schemas.openxmlformats.org/officeDocument/2006/relationships/image" Target="../media/image32.png"/><Relationship Id="rId4" Type="http://schemas.openxmlformats.org/officeDocument/2006/relationships/image" Target="../media/image33.png"/><Relationship Id="rId5" Type="http://schemas.openxmlformats.org/officeDocument/2006/relationships/image" Target="../media/image35.png"/><Relationship Id="rId6" Type="http://schemas.openxmlformats.org/officeDocument/2006/relationships/image" Target="../media/image37.png"/></Relationships>
</file>

<file path=ppt/slides/_rels/slide79.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8.png"/></Relationships>
</file>

<file path=ppt/slides/_rels/slide8.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80.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2.png"/><Relationship Id="rId3" Type="http://schemas.openxmlformats.org/officeDocument/2006/relationships/image" Target="../media/image34.png"/></Relationships>
</file>

<file path=ppt/slides/_rels/slide81.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4.png"/><Relationship Id="rId3" Type="http://schemas.openxmlformats.org/officeDocument/2006/relationships/image" Target="../media/image39.png"/></Relationships>
</file>

<file path=ppt/slides/_rels/slide82.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4.png"/><Relationship Id="rId3" Type="http://schemas.openxmlformats.org/officeDocument/2006/relationships/image" Target="../media/image40.png"/><Relationship Id="rId4" Type="http://schemas.openxmlformats.org/officeDocument/2006/relationships/image" Target="../media/image39.png"/></Relationships>
</file>

<file path=ppt/slides/_rels/slide83.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4.png"/><Relationship Id="rId3" Type="http://schemas.openxmlformats.org/officeDocument/2006/relationships/image" Target="../media/image41.png"/><Relationship Id="rId4" Type="http://schemas.openxmlformats.org/officeDocument/2006/relationships/image" Target="../media/image40.png"/></Relationships>
</file>

<file path=ppt/slides/_rels/slide84.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4.png"/><Relationship Id="rId3" Type="http://schemas.openxmlformats.org/officeDocument/2006/relationships/image" Target="../media/image41.png"/><Relationship Id="rId4" Type="http://schemas.openxmlformats.org/officeDocument/2006/relationships/image" Target="../media/image40.png"/></Relationships>
</file>

<file path=ppt/slides/_rels/slide85.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4.png"/><Relationship Id="rId3" Type="http://schemas.openxmlformats.org/officeDocument/2006/relationships/image" Target="../media/image41.png"/><Relationship Id="rId4" Type="http://schemas.openxmlformats.org/officeDocument/2006/relationships/image" Target="../media/image40.png"/></Relationships>
</file>

<file path=ppt/slides/_rels/slide86.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4.png"/><Relationship Id="rId3" Type="http://schemas.openxmlformats.org/officeDocument/2006/relationships/image" Target="../media/image41.png"/><Relationship Id="rId4" Type="http://schemas.openxmlformats.org/officeDocument/2006/relationships/image" Target="../media/image40.png"/></Relationships>
</file>

<file path=ppt/slides/_rels/slide87.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2.gif"/><Relationship Id="rId3" Type="http://schemas.openxmlformats.org/officeDocument/2006/relationships/image" Target="../media/image43.tif"/><Relationship Id="rId4" Type="http://schemas.openxmlformats.org/officeDocument/2006/relationships/image" Target="../media/image44.tif"/><Relationship Id="rId5" Type="http://schemas.openxmlformats.org/officeDocument/2006/relationships/image" Target="../media/image45.tif"/><Relationship Id="rId6" Type="http://schemas.openxmlformats.org/officeDocument/2006/relationships/image" Target="../media/image46.tif"/></Relationships>
</file>

<file path=ppt/slides/_rels/slide88.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2.gif"/><Relationship Id="rId3" Type="http://schemas.openxmlformats.org/officeDocument/2006/relationships/image" Target="../media/image43.tif"/><Relationship Id="rId4" Type="http://schemas.openxmlformats.org/officeDocument/2006/relationships/image" Target="../media/image44.tif"/><Relationship Id="rId5" Type="http://schemas.openxmlformats.org/officeDocument/2006/relationships/image" Target="../media/image45.tif"/><Relationship Id="rId6" Type="http://schemas.openxmlformats.org/officeDocument/2006/relationships/image" Target="../media/image46.tif"/></Relationships>
</file>

<file path=ppt/slides/_rels/slide89.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2.gif"/><Relationship Id="rId3" Type="http://schemas.openxmlformats.org/officeDocument/2006/relationships/image" Target="../media/image43.tif"/><Relationship Id="rId4" Type="http://schemas.openxmlformats.org/officeDocument/2006/relationships/image" Target="../media/image44.tif"/><Relationship Id="rId5" Type="http://schemas.openxmlformats.org/officeDocument/2006/relationships/image" Target="../media/image45.tif"/><Relationship Id="rId6" Type="http://schemas.openxmlformats.org/officeDocument/2006/relationships/image" Target="../media/image46.tif"/></Relationships>
</file>

<file path=ppt/slides/_rels/slide9.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90.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2.gif"/><Relationship Id="rId3" Type="http://schemas.openxmlformats.org/officeDocument/2006/relationships/image" Target="../media/image43.tif"/><Relationship Id="rId4" Type="http://schemas.openxmlformats.org/officeDocument/2006/relationships/image" Target="../media/image44.tif"/><Relationship Id="rId5" Type="http://schemas.openxmlformats.org/officeDocument/2006/relationships/image" Target="../media/image45.tif"/><Relationship Id="rId6" Type="http://schemas.openxmlformats.org/officeDocument/2006/relationships/image" Target="../media/image46.tif"/></Relationships>
</file>

<file path=ppt/slides/_rels/slide91.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7.png"/></Relationships>
</file>

<file path=ppt/slides/_rels/slide92.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7.png"/></Relationships>
</file>

<file path=ppt/slides/_rels/slide93.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7.png"/><Relationship Id="rId3" Type="http://schemas.openxmlformats.org/officeDocument/2006/relationships/image" Target="../media/image48.png"/></Relationships>
</file>

<file path=ppt/slides/_rels/slide94.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7.png"/><Relationship Id="rId3" Type="http://schemas.openxmlformats.org/officeDocument/2006/relationships/image" Target="../media/image48.png"/></Relationships>
</file>

<file path=ppt/slides/_rels/slide95.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7.png"/><Relationship Id="rId3" Type="http://schemas.openxmlformats.org/officeDocument/2006/relationships/image" Target="../media/image48.png"/></Relationships>
</file>

<file path=ppt/slides/_rels/slide96.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7.png"/><Relationship Id="rId3" Type="http://schemas.openxmlformats.org/officeDocument/2006/relationships/image" Target="../media/image48.png"/></Relationships>
</file>

<file path=ppt/slides/_rels/slide97.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7.png"/><Relationship Id="rId3" Type="http://schemas.openxmlformats.org/officeDocument/2006/relationships/image" Target="../media/image48.png"/></Relationships>
</file>

<file path=ppt/slides/_rels/slide98.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7.png"/><Relationship Id="rId3" Type="http://schemas.openxmlformats.org/officeDocument/2006/relationships/image" Target="../media/image48.png"/></Relationships>
</file>

<file path=ppt/slides/_rels/slide99.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7.png"/></Relationships>
</file>

<file path=ppt/slides/slide1.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223"/>
          <p:cNvSpPr>
            <a:extLst>
              <a:ext uri="smNativeData">
                <pr:smNativeData xmlns:pr="smNativeData" xmlns="smNativeData" val="SMDATA_15_trXWYhMAAAAlAAAAZAAAAA0AAAAAAAAAAAAAAAAAAAAAAAAAAAAAAAAAAAAAAAAAAAEAAABQAAAAAAAAAAAA4D8AAAAAAADgPwAAAAAAAOA/AAAAAAAA4D8AAAAAAADgPwAAAAAAAOA/AAAAAAAA4D8AAAAAAADgPwAAAAAAAOA/AAAAAAAA4D8CAAAAjAAAAAEAAAAAAAAAwMD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HAAAAAAAAAAEAAAAAAAAAMgAAADkAAAA5AAAAZAAAAGQAAAAAAAAAy8vLADIAAAA5AAAAOQAAAGQAAABkAAAAAAAAABcAAAAUAAAAAAAAAAAAAAD/fwAA/38AAAAAAAAJAAAABAAAAFB2nwMeAAAAaAAAAAAAAAAAAAAAAAAAAAAAAAAAAAAAECcAABAnAAAAAAAAAAAAAAAAAAAAAAAAAAAAAAAAAAAAAAAAAAAAAMg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wMDAAP///wEAAAAAAAAAAAAAAAAAAAAAAAAAAAAAAAAAAAAAAAAAAAAAAAB/f38AAAAAAMvLywDAwP8Af39/AAAAAAAAAAAAAAAAAAAAAAAAAAAAIQAAABgAAAAUAAAAFwMAACQJAACXOwAA0BIAAAAAAAAmAAAACAAAAP//////////"/>
              </a:ext>
            </a:extLst>
          </p:cNvSpPr>
          <p:nvPr/>
        </p:nvSpPr>
        <p:spPr>
          <a:xfrm>
            <a:off x="502285" y="1485900"/>
            <a:ext cx="9184640" cy="1572260"/>
          </a:xfrm>
          <a:prstGeom prst="rect">
            <a:avLst/>
          </a:prstGeom>
          <a:solidFill>
            <a:srgbClr val="C0C0C0"/>
          </a:solidFill>
          <a:ln>
            <a:noFill/>
          </a:ln>
          <a:effectLst/>
        </p:spPr>
        <p:txBody>
          <a:bodyPr vert="horz" wrap="square" lIns="0" tIns="0" rIns="0" bIns="0" numCol="1" spcCol="215900" anchor="t"/>
          <a:lstStyle/>
          <a:p>
            <a:pPr indent="-12700" defTabSz="457200">
              <a:lnSpc>
                <a:spcPts val="4600"/>
              </a:lnSpc>
              <a:tabLst>
                <a:tab pos="838200" algn="l"/>
                <a:tab pos="977900" algn="l"/>
              </a:tabLst>
              <a:defRPr sz="3900" cap="none">
                <a:solidFill>
                  <a:srgbClr val="000000"/>
                </a:solidFill>
                <a:latin typeface="Arial" pitchFamily="1" charset="0"/>
                <a:ea typeface="Arial" pitchFamily="1" charset="0"/>
                <a:cs typeface="Arial" pitchFamily="1" charset="0"/>
              </a:defRPr>
            </a:pPr>
            <a:r>
              <a:t>A Brief Tour of</a:t>
            </a:r>
            <a:br/>
            <a:r>
              <a:t>Some Models of Nucleotide Substitution </a:t>
            </a:r>
          </a:p>
        </p:txBody>
      </p:sp>
      <p:sp>
        <p:nvSpPr>
          <p:cNvPr id="3" name="Shape 224"/>
          <p:cNvSpPr>
            <a:extLst>
              <a:ext uri="smNativeData">
                <pr:smNativeData xmlns:pr="smNativeData" xmlns="smNativeData" val="SMDATA_15_trXWYhMAAAAlAAAAZAAAAA0AAAAAZgAAAGYAAABmAAAAZg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WgAAAEcAAABHAAAAZAAAAGQAAAAAAAAAy8vLAFoAAABHAAAARwAAAGQAAABkAAAAAAAAABcAAAAUAAAAAAAAAAAAAAD/fwAA/38AAAAAAAAJAAAABAAAANBuogMeAAAAaAAAAAAAAAAAAAAAAAAAAAAAAAAAAAAAECcAABAnAAAAAAAAAAAAAAAAAAAAAAAAAAAAAAAAAAAAAAAAAAAAAPA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APr//7sWAACARAAAISYAAAAAAAAmAAAACAAAAP//////////"/>
              </a:ext>
            </a:extLst>
          </p:cNvSpPr>
          <p:nvPr/>
        </p:nvSpPr>
        <p:spPr>
          <a:xfrm>
            <a:off x="-975360" y="3695065"/>
            <a:ext cx="12110720" cy="2503170"/>
          </a:xfrm>
          <a:prstGeom prst="rect">
            <a:avLst/>
          </a:prstGeom>
          <a:noFill/>
          <a:ln>
            <a:noFill/>
          </a:ln>
          <a:effectLst>
            <a:outerShdw blurRad="152400" dist="63760" dir="2700000">
              <a:srgbClr val="000000">
                <a:alpha val="10000"/>
              </a:srgbClr>
            </a:outerShdw>
          </a:effectLst>
        </p:spPr>
        <p:txBody>
          <a:bodyPr vert="horz" wrap="square" lIns="64770" tIns="64770" rIns="64770" bIns="64770" numCol="1" spcCol="215900" anchor="t"/>
          <a:lstStyle/>
          <a:p>
            <a:pPr defTabSz="457200">
              <a:lnSpc>
                <a:spcPts val="3600"/>
              </a:lnSpc>
              <a:spcBef>
                <a:spcPts val="200"/>
              </a:spcBef>
              <a:tabLst>
                <a:tab pos="838200" algn="l"/>
                <a:tab pos="1244600" algn="l"/>
              </a:tabLst>
              <a:defRPr sz="3000" cap="none">
                <a:solidFill>
                  <a:srgbClr val="F18916"/>
                </a:solidFill>
                <a:latin typeface="Arial" pitchFamily="1" charset="0"/>
                <a:ea typeface="Arial" pitchFamily="1" charset="0"/>
                <a:cs typeface="Arial" pitchFamily="1" charset="0"/>
              </a:defRPr>
            </a:pPr>
            <a:r>
              <a:rPr cap="none">
                <a:solidFill>
                  <a:schemeClr val="accent5"/>
                </a:solidFill>
              </a:rPr>
              <a:t>Bastien Boussau &amp; Brian Moore</a:t>
            </a:r>
            <a:br/>
            <a:r>
              <a:rPr sz="2600" cap="none">
                <a:solidFill>
                  <a:srgbClr val="C0C0C0"/>
                </a:solidFill>
              </a:rPr>
              <a:t>Laboratoire de Biométrie et Biologie Évolutive  </a:t>
            </a:r>
            <a:br/>
            <a:r>
              <a:rPr sz="2600" cap="none">
                <a:solidFill>
                  <a:srgbClr val="C0C0C0"/>
                </a:solidFill>
              </a:rPr>
              <a:t>Université de Lyon</a:t>
            </a:r>
            <a:endParaRPr cap="none">
              <a:solidFill>
                <a:srgbClr val="C0C0C0"/>
              </a:solidFill>
            </a:endParaRPr>
          </a:p>
          <a:p>
            <a:pPr defTabSz="457200">
              <a:lnSpc>
                <a:spcPts val="2400"/>
              </a:lnSpc>
              <a:spcBef>
                <a:spcPts val="200"/>
              </a:spcBef>
              <a:tabLst>
                <a:tab pos="838200" algn="l"/>
                <a:tab pos="977900" algn="l"/>
              </a:tabLst>
              <a:defRPr sz="2000" cap="none">
                <a:solidFill>
                  <a:srgbClr val="C0C0C0"/>
                </a:solidFill>
                <a:latin typeface="Arial" pitchFamily="1" charset="0"/>
                <a:ea typeface="Arial" pitchFamily="1" charset="0"/>
                <a:cs typeface="Arial" pitchFamily="1" charset="0"/>
              </a:defRPr>
            </a:pPr>
            <a:r>
              <a:t>CoME, 2022</a:t>
            </a:r>
          </a:p>
        </p:txBody>
      </p:sp>
      <p:pic>
        <p:nvPicPr>
          <p:cNvPr id="4" name="Image1"/>
          <p:cNvPicPr>
            <a:picLocks noChangeAspect="1"/>
            <a:extLst>
              <a:ext uri="smNativeData">
                <pr:smNativeData xmlns:pr="smNativeData" xmlns="smNativeData" val="SMDATA_17_trXWYhMAAAAlAAAAEQAAAC8B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B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J8GAABnJgAAEToAAJsuAAAAAAAAJgAAAAgAAAD//////////w=="/>
              </a:ext>
            </a:extLst>
          </p:cNvPicPr>
          <p:nvPr/>
        </p:nvPicPr>
        <p:blipFill>
          <a:blip r:embed="rId2"/>
          <a:stretch>
            <a:fillRect/>
          </a:stretch>
        </p:blipFill>
        <p:spPr>
          <a:xfrm>
            <a:off x="1076325" y="6242685"/>
            <a:ext cx="8362950" cy="1333500"/>
          </a:xfrm>
          <a:prstGeom prst="rect">
            <a:avLst/>
          </a:prstGeom>
          <a:noFill/>
          <a:ln>
            <a:noFill/>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2500"/>
                                  </p:stCondLst>
                                  <p:iterate type="lt">
                                    <p:tmAbs val="0"/>
                                  </p:iterate>
                                  <p:childTnLst>
                                    <p:set>
                                      <p:cBhvr>
                                        <p:cTn id="6" dur="1" fill="hold">
                                          <p:stCondLst>
                                            <p:cond delay="0"/>
                                          </p:stCondLst>
                                        </p:cTn>
                                        <p:tgtEl>
                                          <p:spTgt spid="2">
                                            <p:bg/>
                                          </p:spTgt>
                                        </p:tgtEl>
                                        <p:attrNameLst>
                                          <p:attrName>style.visibility</p:attrName>
                                        </p:attrNameLst>
                                      </p:cBhvr>
                                      <p:to>
                                        <p:strVal val="visible"/>
                                      </p:to>
                                    </p:set>
                                    <p:animEffect transition="in" filter="dissolve">
                                      <p:cBhvr>
                                        <p:cTn id="7" dur="2000"/>
                                        <p:tgtEl>
                                          <p:spTgt spid="2">
                                            <p:bg/>
                                          </p:spTgt>
                                        </p:tgtEl>
                                      </p:cBhvr>
                                    </p:animEffect>
                                  </p:childTnLst>
                                </p:cTn>
                              </p:par>
                              <p:par>
                                <p:cTn id="8" presetID="9" presetClass="entr" presetSubtype="0" fill="hold" grpId="0" nodeType="withEffect">
                                  <p:stCondLst>
                                    <p:cond delay="0"/>
                                  </p:stCondLst>
                                  <p:iterate type="lt">
                                    <p:tmAbs val="0"/>
                                  </p:iterate>
                                  <p:childTnLst>
                                    <p:set>
                                      <p:cBhvr>
                                        <p:cTn id="9" dur="1" fill="hold">
                                          <p:stCondLst>
                                            <p:cond delay="0"/>
                                          </p:stCondLst>
                                        </p:cTn>
                                        <p:tgtEl>
                                          <p:spTgt spid="2">
                                            <p:txEl>
                                              <p:charRg st="4294967295" end="4294967295"/>
                                            </p:txEl>
                                          </p:spTgt>
                                        </p:tgtEl>
                                        <p:attrNameLst>
                                          <p:attrName>style.visibility</p:attrName>
                                        </p:attrNameLst>
                                      </p:cBhvr>
                                      <p:to>
                                        <p:strVal val="visible"/>
                                      </p:to>
                                    </p:set>
                                    <p:animEffect transition="in" filter="dissolve">
                                      <p:cBhvr>
                                        <p:cTn id="10" dur="2000"/>
                                        <p:tgtEl>
                                          <p:spTgt spid="2">
                                            <p:txEl>
                                              <p:charRg st="4294967295" end="4294967295"/>
                                            </p:txEl>
                                          </p:spTgt>
                                        </p:tgtEl>
                                      </p:cBhvr>
                                    </p:animEffect>
                                  </p:childTnLst>
                                </p:cTn>
                              </p:par>
                            </p:childTnLst>
                          </p:cTn>
                        </p:par>
                        <p:par>
                          <p:cTn id="11" fill="hold">
                            <p:stCondLst>
                              <p:cond delay="2000"/>
                            </p:stCondLst>
                            <p:childTnLst>
                              <p:par>
                                <p:cTn id="12" presetID="9" presetClass="entr" presetSubtype="0" fill="hold" grpId="0" nodeType="afterEffect">
                                  <p:stCondLst>
                                    <p:cond delay="0"/>
                                  </p:stCondLst>
                                  <p:iterate type="lt">
                                    <p:tmAbs val="0"/>
                                  </p:iterate>
                                  <p:childTnLst>
                                    <p:set>
                                      <p:cBhvr>
                                        <p:cTn id="13" dur="1" fill="hold">
                                          <p:stCondLst>
                                            <p:cond delay="0"/>
                                          </p:stCondLst>
                                        </p:cTn>
                                        <p:tgtEl>
                                          <p:spTgt spid="3">
                                            <p:bg/>
                                          </p:spTgt>
                                        </p:tgtEl>
                                        <p:attrNameLst>
                                          <p:attrName>style.visibility</p:attrName>
                                        </p:attrNameLst>
                                      </p:cBhvr>
                                      <p:to>
                                        <p:strVal val="visible"/>
                                      </p:to>
                                    </p:set>
                                    <p:animEffect transition="in" filter="dissolve">
                                      <p:cBhvr>
                                        <p:cTn id="14" dur="499"/>
                                        <p:tgtEl>
                                          <p:spTgt spid="3">
                                            <p:bg/>
                                          </p:spTgt>
                                        </p:tgtEl>
                                      </p:cBhvr>
                                    </p:animEffect>
                                  </p:childTnLst>
                                </p:cTn>
                              </p:par>
                              <p:par>
                                <p:cTn id="15" presetID="9" presetClass="entr" presetSubtype="0" fill="hold" grpId="0" nodeType="withEffect">
                                  <p:stCondLst>
                                    <p:cond delay="0"/>
                                  </p:stCondLst>
                                  <p:iterate type="lt">
                                    <p:tmAbs val="0"/>
                                  </p:iterate>
                                  <p:childTnLst>
                                    <p:set>
                                      <p:cBhvr>
                                        <p:cTn id="16" dur="1" fill="hold">
                                          <p:stCondLst>
                                            <p:cond delay="0"/>
                                          </p:stCondLst>
                                        </p:cTn>
                                        <p:tgtEl>
                                          <p:spTgt spid="3">
                                            <p:txEl>
                                              <p:charRg st="4294967295" end="4294967295"/>
                                            </p:txEl>
                                          </p:spTgt>
                                        </p:tgtEl>
                                        <p:attrNameLst>
                                          <p:attrName>style.visibility</p:attrName>
                                        </p:attrNameLst>
                                      </p:cBhvr>
                                      <p:to>
                                        <p:strVal val="visible"/>
                                      </p:to>
                                    </p:set>
                                    <p:animEffect transition="in" filter="dissolve">
                                      <p:cBhvr>
                                        <p:cTn id="17" dur="499"/>
                                        <p:tgtEl>
                                          <p:spTgt spid="3">
                                            <p:txEl>
                                              <p:charRg st="4294967295" end="429496729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advAuto="0"/>
      <p:bldP spid="3" grpId="0" animBg="1" advAuto="0"/>
    </p:bldLst>
    <p:extLst>
      <p:ext uri="smNativeData">
        <pr:smNativeData xmlns:pr="smNativeData" xmlns="smNativeData" val="trXWYgQAAAAFAAAA/v///wEAAAAJAAAAAAAAAAAAAAAAAAAAAAAAAAgAAAD/////AQAAAAkAAAAAAAAAAAAAAAAAAAAAAAAADAAAAP7///8BAAAACQAAAAAAAAAAAAAAAAAAAAAAAAAPAAAA/////wEAAAAJAAAAAAAAAAAAAAAAAAAAAAAAAA=="/>
      </p:ext>
    </p:extLst>
  </p:timing>
</p:sld>
</file>

<file path=ppt/slides/slide10.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287"/>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qAcAAJAVAADPOwAA7xcAABAgAAAmAAAACAAAAP//////////"/>
              </a:ext>
            </a:extLst>
          </p:cNvSpPr>
          <p:nvPr/>
        </p:nvSpPr>
        <p:spPr>
          <a:xfrm>
            <a:off x="1244600" y="3505200"/>
            <a:ext cx="8477885" cy="385445"/>
          </a:xfrm>
          <a:prstGeom prst="rect">
            <a:avLst/>
          </a:prstGeom>
          <a:noFill/>
          <a:ln>
            <a:noFill/>
          </a:ln>
          <a:effectLst/>
        </p:spPr>
        <p:txBody>
          <a:bodyPr vert="horz" wrap="square" lIns="50800" tIns="50800" rIns="50800" bIns="50800" numCol="1" spcCol="215900" anchor="t"/>
          <a:lstStyle/>
          <a:p>
            <a:pPr algn="l" defTabSz="457200">
              <a:lnSpc>
                <a:spcPts val="2400"/>
              </a:lnSpc>
              <a:tabLst>
                <a:tab pos="838200" algn="l"/>
              </a:tabLst>
              <a:defRPr sz="2000" cap="none">
                <a:latin typeface="蘋果儷中黑" pitchFamily="0" charset="0"/>
                <a:ea typeface="蘋果儷中黑" pitchFamily="0" charset="0"/>
                <a:cs typeface="蘋果儷中黑" pitchFamily="0" charset="0"/>
              </a:defRPr>
            </a:pPr>
            <a:r>
              <a:rPr sz="1800" i="1" cap="none">
                <a:solidFill>
                  <a:srgbClr val="0433FF"/>
                </a:solidFill>
                <a:latin typeface="Arial" pitchFamily="1" charset="0"/>
                <a:ea typeface="Arial" pitchFamily="1" charset="0"/>
                <a:cs typeface="Arial" pitchFamily="1" charset="0"/>
              </a:rPr>
              <a:t>Stationary frequencies</a:t>
            </a:r>
            <a:r>
              <a:rPr cap="none">
                <a:solidFill>
                  <a:srgbClr val="0433FF"/>
                </a:solidFill>
                <a:latin typeface="Arial" pitchFamily="1" charset="0"/>
                <a:ea typeface="Arial" pitchFamily="1" charset="0"/>
                <a:cs typeface="Arial" pitchFamily="1" charset="0"/>
              </a:rPr>
              <a:t>:</a:t>
            </a:r>
            <a:r>
              <a:rPr sz="1800" cap="none">
                <a:solidFill>
                  <a:srgbClr val="424242"/>
                </a:solidFill>
                <a:latin typeface="Arial" pitchFamily="1" charset="0"/>
                <a:ea typeface="Arial" pitchFamily="1" charset="0"/>
                <a:cs typeface="Arial" pitchFamily="1" charset="0"/>
              </a:rPr>
              <a:t> the long-term probability of observing the chain in state</a:t>
            </a:r>
            <a:r>
              <a:rPr cap="none">
                <a:solidFill>
                  <a:srgbClr val="424242"/>
                </a:solidFill>
              </a:rPr>
              <a:t> </a:t>
            </a:r>
            <a:r>
              <a:rPr sz="1800" i="1" cap="none">
                <a:solidFill>
                  <a:srgbClr val="424242"/>
                </a:solidFill>
                <a:latin typeface="Times New Roman" pitchFamily="1" charset="0"/>
                <a:ea typeface="Times New Roman" pitchFamily="1" charset="0"/>
                <a:cs typeface="Times New Roman" pitchFamily="1" charset="0"/>
              </a:rPr>
              <a:t>j</a:t>
            </a:r>
            <a:endParaRPr sz="1800" i="1" cap="none">
              <a:solidFill>
                <a:srgbClr val="424242"/>
              </a:solidFill>
              <a:latin typeface="Times New Roman" pitchFamily="1" charset="0"/>
              <a:ea typeface="Times New Roman" pitchFamily="1" charset="0"/>
              <a:cs typeface="Times New Roman" pitchFamily="1" charset="0"/>
            </a:endParaRPr>
          </a:p>
        </p:txBody>
      </p:sp>
      <p:sp>
        <p:nvSpPr>
          <p:cNvPr id="3" name="Shape 288"/>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qAcAAKAPAABsOQAArRMAABAgAAAmAAAACAAAAP//////////"/>
              </a:ext>
            </a:extLst>
          </p:cNvSpPr>
          <p:nvPr/>
        </p:nvSpPr>
        <p:spPr>
          <a:xfrm>
            <a:off x="1244600" y="2540000"/>
            <a:ext cx="8089900" cy="658495"/>
          </a:xfrm>
          <a:prstGeom prst="rect">
            <a:avLst/>
          </a:prstGeom>
          <a:noFill/>
          <a:ln>
            <a:noFill/>
          </a:ln>
          <a:effectLst/>
        </p:spPr>
        <p:txBody>
          <a:bodyPr vert="horz" wrap="square" lIns="50800" tIns="50800" rIns="50800" bIns="50800" numCol="1" spcCol="215900" anchor="t"/>
          <a:lstStyle/>
          <a:p>
            <a:pPr algn="l" defTabSz="457200">
              <a:lnSpc>
                <a:spcPts val="2400"/>
              </a:lnSpc>
              <a:tabLst>
                <a:tab pos="838200" algn="l"/>
              </a:tabLst>
              <a:defRPr sz="2000" cap="none">
                <a:latin typeface="蘋果儷中黑" pitchFamily="0" charset="0"/>
                <a:ea typeface="蘋果儷中黑" pitchFamily="0" charset="0"/>
                <a:cs typeface="蘋果儷中黑" pitchFamily="0" charset="0"/>
              </a:defRPr>
            </a:pPr>
            <a:r>
              <a:rPr sz="1800" i="1" cap="none">
                <a:solidFill>
                  <a:srgbClr val="0433FF"/>
                </a:solidFill>
                <a:latin typeface="Arial" pitchFamily="1" charset="0"/>
                <a:ea typeface="Arial" pitchFamily="1" charset="0"/>
                <a:cs typeface="Arial" pitchFamily="1" charset="0"/>
              </a:rPr>
              <a:t>Transition probabilities</a:t>
            </a:r>
            <a:r>
              <a:rPr cap="none">
                <a:solidFill>
                  <a:srgbClr val="0433FF"/>
                </a:solidFill>
                <a:latin typeface="Arial" pitchFamily="1" charset="0"/>
                <a:ea typeface="Arial" pitchFamily="1" charset="0"/>
                <a:cs typeface="Arial" pitchFamily="1" charset="0"/>
              </a:rPr>
              <a:t>:</a:t>
            </a:r>
            <a:r>
              <a:rPr cap="none">
                <a:solidFill>
                  <a:srgbClr val="424242"/>
                </a:solidFill>
              </a:rPr>
              <a:t> </a:t>
            </a:r>
            <a:r>
              <a:rPr i="1" cap="none">
                <a:solidFill>
                  <a:srgbClr val="424242"/>
                </a:solidFill>
                <a:latin typeface="Times New Roman" pitchFamily="1" charset="0"/>
                <a:ea typeface="Times New Roman" pitchFamily="1" charset="0"/>
                <a:cs typeface="Times New Roman" pitchFamily="1" charset="0"/>
              </a:rPr>
              <a:t>p</a:t>
            </a:r>
            <a:r>
              <a:rPr i="1" cap="none" baseline="-4000">
                <a:solidFill>
                  <a:srgbClr val="424242"/>
                </a:solidFill>
                <a:latin typeface="Times New Roman" pitchFamily="1" charset="0"/>
                <a:ea typeface="Times New Roman" pitchFamily="1" charset="0"/>
                <a:cs typeface="Times New Roman" pitchFamily="1" charset="0"/>
              </a:rPr>
              <a:t>ij</a:t>
            </a:r>
            <a:r>
              <a:rPr cap="none">
                <a:solidFill>
                  <a:srgbClr val="424242"/>
                </a:solidFill>
                <a:latin typeface="Times New Roman" pitchFamily="1" charset="0"/>
                <a:ea typeface="Times New Roman" pitchFamily="1" charset="0"/>
                <a:cs typeface="Times New Roman" pitchFamily="1" charset="0"/>
              </a:rPr>
              <a:t>(</a:t>
            </a:r>
            <a:r>
              <a:rPr i="1" cap="none">
                <a:solidFill>
                  <a:srgbClr val="424242"/>
                </a:solidFill>
                <a:latin typeface="Times New Roman" pitchFamily="1" charset="0"/>
                <a:ea typeface="Times New Roman" pitchFamily="1" charset="0"/>
                <a:cs typeface="Times New Roman" pitchFamily="1" charset="0"/>
              </a:rPr>
              <a:t>v</a:t>
            </a:r>
            <a:r>
              <a:rPr cap="none">
                <a:solidFill>
                  <a:srgbClr val="424242"/>
                </a:solidFill>
                <a:latin typeface="Times New Roman" pitchFamily="1" charset="0"/>
                <a:ea typeface="Times New Roman" pitchFamily="1" charset="0"/>
                <a:cs typeface="Times New Roman" pitchFamily="1" charset="0"/>
              </a:rPr>
              <a:t>)</a:t>
            </a:r>
            <a:r>
              <a:rPr sz="1800" cap="none">
                <a:solidFill>
                  <a:srgbClr val="424242"/>
                </a:solidFill>
                <a:latin typeface="Arial" pitchFamily="1" charset="0"/>
                <a:ea typeface="Arial" pitchFamily="1" charset="0"/>
                <a:cs typeface="Arial" pitchFamily="1" charset="0"/>
              </a:rPr>
              <a:t>,</a:t>
            </a:r>
            <a:r>
              <a:rPr sz="1800" cap="none">
                <a:latin typeface="Arial" pitchFamily="1" charset="0"/>
                <a:ea typeface="Arial" pitchFamily="1" charset="0"/>
                <a:cs typeface="Arial" pitchFamily="1" charset="0"/>
              </a:rPr>
              <a:t> </a:t>
            </a:r>
            <a:r>
              <a:rPr sz="1800" cap="none">
                <a:solidFill>
                  <a:srgbClr val="424242"/>
                </a:solidFill>
                <a:latin typeface="Arial" pitchFamily="1" charset="0"/>
                <a:ea typeface="Arial" pitchFamily="1" charset="0"/>
                <a:cs typeface="Arial" pitchFamily="1" charset="0"/>
              </a:rPr>
              <a:t>the probability of observing state</a:t>
            </a:r>
            <a:r>
              <a:rPr cap="none">
                <a:solidFill>
                  <a:srgbClr val="424242"/>
                </a:solidFill>
              </a:rPr>
              <a:t> </a:t>
            </a:r>
            <a:r>
              <a:rPr sz="1800" i="1" cap="none">
                <a:solidFill>
                  <a:srgbClr val="424242"/>
                </a:solidFill>
                <a:latin typeface="Times New Roman" pitchFamily="1" charset="0"/>
                <a:ea typeface="Times New Roman" pitchFamily="1" charset="0"/>
                <a:cs typeface="Times New Roman" pitchFamily="1" charset="0"/>
              </a:rPr>
              <a:t>j</a:t>
            </a:r>
            <a:r>
              <a:rPr cap="none">
                <a:solidFill>
                  <a:srgbClr val="424242"/>
                </a:solidFill>
              </a:rPr>
              <a:t> </a:t>
            </a:r>
            <a:r>
              <a:rPr sz="1800" cap="none">
                <a:solidFill>
                  <a:srgbClr val="424242"/>
                </a:solidFill>
                <a:latin typeface="Arial" pitchFamily="1" charset="0"/>
                <a:ea typeface="Arial" pitchFamily="1" charset="0"/>
                <a:cs typeface="Arial" pitchFamily="1" charset="0"/>
              </a:rPr>
              <a:t>conditioned </a:t>
            </a:r>
            <a:br/>
            <a:r>
              <a:rPr sz="1800" cap="none">
                <a:solidFill>
                  <a:srgbClr val="424242"/>
                </a:solidFill>
                <a:latin typeface="Arial" pitchFamily="1" charset="0"/>
                <a:ea typeface="Arial" pitchFamily="1" charset="0"/>
                <a:cs typeface="Arial" pitchFamily="1" charset="0"/>
              </a:rPr>
              <a:t>    on starting in state</a:t>
            </a:r>
            <a:r>
              <a:rPr cap="none">
                <a:solidFill>
                  <a:srgbClr val="424242"/>
                </a:solidFill>
              </a:rPr>
              <a:t> </a:t>
            </a:r>
            <a:r>
              <a:rPr sz="1800" i="1" cap="none">
                <a:solidFill>
                  <a:srgbClr val="424242"/>
                </a:solidFill>
                <a:latin typeface="Times New Roman" pitchFamily="1" charset="0"/>
                <a:ea typeface="Times New Roman" pitchFamily="1" charset="0"/>
                <a:cs typeface="Times New Roman" pitchFamily="1" charset="0"/>
              </a:rPr>
              <a:t>i</a:t>
            </a:r>
            <a:r>
              <a:rPr cap="none">
                <a:solidFill>
                  <a:srgbClr val="424242"/>
                </a:solidFill>
              </a:rPr>
              <a:t> </a:t>
            </a:r>
            <a:r>
              <a:rPr sz="1800" cap="none">
                <a:solidFill>
                  <a:srgbClr val="424242"/>
                </a:solidFill>
                <a:latin typeface="Arial" pitchFamily="1" charset="0"/>
                <a:ea typeface="Arial" pitchFamily="1" charset="0"/>
                <a:cs typeface="Arial" pitchFamily="1" charset="0"/>
              </a:rPr>
              <a:t>and running the process over a branch of length </a:t>
            </a:r>
            <a:r>
              <a:rPr sz="1800" i="1" cap="none">
                <a:solidFill>
                  <a:srgbClr val="424242"/>
                </a:solidFill>
                <a:latin typeface="Times New Roman" pitchFamily="1" charset="0"/>
                <a:ea typeface="Times New Roman" pitchFamily="1" charset="0"/>
                <a:cs typeface="Times New Roman" pitchFamily="1" charset="0"/>
              </a:rPr>
              <a:t>v</a:t>
            </a:r>
            <a:endParaRPr sz="1800" i="1" cap="none">
              <a:solidFill>
                <a:srgbClr val="424242"/>
              </a:solidFill>
              <a:latin typeface="Times New Roman" pitchFamily="1" charset="0"/>
              <a:ea typeface="Times New Roman" pitchFamily="1" charset="0"/>
              <a:cs typeface="Times New Roman" pitchFamily="1" charset="0"/>
            </a:endParaRPr>
          </a:p>
        </p:txBody>
      </p:sp>
      <p:sp>
        <p:nvSpPr>
          <p:cNvPr id="4" name="Shape 289"/>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OAkAACQTAAC8PAAAuBUAABAgAAAmAAAACAAAAP//////////"/>
              </a:ext>
            </a:extLst>
          </p:cNvSpPr>
          <p:nvPr/>
        </p:nvSpPr>
        <p:spPr>
          <a:xfrm>
            <a:off x="1498600" y="3111500"/>
            <a:ext cx="8374380" cy="419100"/>
          </a:xfrm>
          <a:prstGeom prst="rect">
            <a:avLst/>
          </a:prstGeom>
          <a:noFill/>
          <a:ln>
            <a:noFill/>
          </a:ln>
          <a:effectLst/>
        </p:spPr>
        <p:txBody>
          <a:bodyPr vert="horz" wrap="square" lIns="50800" tIns="50800" rIns="50800" bIns="50800" numCol="1" spcCol="215900" anchor="t"/>
          <a:lstStyle/>
          <a:p>
            <a:pPr algn="l" defTabSz="457200">
              <a:lnSpc>
                <a:spcPts val="2400"/>
              </a:lnSpc>
              <a:tabLst>
                <a:tab pos="838200" algn="l"/>
              </a:tabLst>
              <a:defRPr sz="2000" cap="none">
                <a:latin typeface="蘋果儷中黑" pitchFamily="0" charset="0"/>
                <a:ea typeface="蘋果儷中黑" pitchFamily="0" charset="0"/>
                <a:cs typeface="蘋果儷中黑" pitchFamily="0" charset="0"/>
              </a:defRPr>
            </a:pPr>
            <a:r>
              <a:rPr sz="1800" cap="none">
                <a:solidFill>
                  <a:srgbClr val="424242"/>
                </a:solidFill>
                <a:latin typeface="Arial" pitchFamily="1" charset="0"/>
                <a:ea typeface="Arial" pitchFamily="1" charset="0"/>
                <a:cs typeface="Arial" pitchFamily="1" charset="0"/>
              </a:rPr>
              <a:t>can be estimated by Monte Carlo simulation or matrix exponentiation, </a:t>
            </a:r>
            <a:r>
              <a:rPr i="1" cap="none">
                <a:latin typeface="Times" pitchFamily="0" charset="0"/>
                <a:ea typeface="Times" pitchFamily="0" charset="0"/>
                <a:cs typeface="Times" pitchFamily="0" charset="0"/>
              </a:rPr>
              <a:t>P</a:t>
            </a:r>
            <a:r>
              <a:rPr b="1" cap="none">
                <a:latin typeface="Times" pitchFamily="0" charset="0"/>
                <a:ea typeface="Times" pitchFamily="0" charset="0"/>
                <a:cs typeface="Times" pitchFamily="0" charset="0"/>
              </a:rPr>
              <a:t>(</a:t>
            </a:r>
            <a:r>
              <a:rPr i="1" cap="none">
                <a:latin typeface="Times" pitchFamily="0" charset="0"/>
                <a:ea typeface="Times" pitchFamily="0" charset="0"/>
                <a:cs typeface="Times" pitchFamily="0" charset="0"/>
              </a:rPr>
              <a:t>v</a:t>
            </a:r>
            <a:r>
              <a:rPr b="1" cap="none">
                <a:latin typeface="Times" pitchFamily="0" charset="0"/>
                <a:ea typeface="Times" pitchFamily="0" charset="0"/>
                <a:cs typeface="Times" pitchFamily="0" charset="0"/>
              </a:rPr>
              <a:t>) </a:t>
            </a:r>
            <a:r>
              <a:rPr cap="none">
                <a:latin typeface="Symbol" pitchFamily="1" charset="0"/>
                <a:ea typeface="Symbol" pitchFamily="1" charset="0"/>
                <a:cs typeface="Symbol" pitchFamily="1" charset="0"/>
              </a:rPr>
              <a:t>= </a:t>
            </a:r>
            <a:r>
              <a:rPr i="1" cap="none">
                <a:latin typeface="Times" pitchFamily="0" charset="0"/>
                <a:ea typeface="Times" pitchFamily="0" charset="0"/>
                <a:cs typeface="Times" pitchFamily="0" charset="0"/>
              </a:rPr>
              <a:t>e</a:t>
            </a:r>
            <a:r>
              <a:rPr b="1" cap="none" baseline="30000">
                <a:latin typeface="Times" pitchFamily="0" charset="0"/>
                <a:ea typeface="Times" pitchFamily="0" charset="0"/>
                <a:cs typeface="Times" pitchFamily="0" charset="0"/>
              </a:rPr>
              <a:t>Q</a:t>
            </a:r>
            <a:r>
              <a:rPr i="1" cap="none" baseline="30000">
                <a:latin typeface="Times" pitchFamily="0" charset="0"/>
                <a:ea typeface="Times" pitchFamily="0" charset="0"/>
                <a:cs typeface="Times" pitchFamily="0" charset="0"/>
              </a:rPr>
              <a:t>v</a:t>
            </a:r>
            <a:endParaRPr i="1" cap="none" baseline="30000">
              <a:latin typeface="Times" pitchFamily="0" charset="0"/>
              <a:ea typeface="Times" pitchFamily="0" charset="0"/>
              <a:cs typeface="Times" pitchFamily="0" charset="0"/>
            </a:endParaRPr>
          </a:p>
        </p:txBody>
      </p:sp>
      <p:sp>
        <p:nvSpPr>
          <p:cNvPr id="5" name="Shape 290"/>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IAq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GAYAAEgNAADQNAAAgA8AABAgAAAmAAAACAAAAP//////////"/>
              </a:ext>
            </a:extLst>
          </p:cNvSpPr>
          <p:nvPr/>
        </p:nvSpPr>
        <p:spPr>
          <a:xfrm>
            <a:off x="990600" y="2159000"/>
            <a:ext cx="7594600" cy="360680"/>
          </a:xfrm>
          <a:prstGeom prst="rect">
            <a:avLst/>
          </a:prstGeom>
          <a:noFill/>
          <a:ln>
            <a:noFill/>
          </a:ln>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completely describes the stochastic process by specifying:</a:t>
            </a:r>
            <a:endParaRPr cap="none">
              <a:solidFill>
                <a:srgbClr val="424242"/>
              </a:solidFill>
            </a:endParaRPr>
          </a:p>
        </p:txBody>
      </p:sp>
      <p:sp>
        <p:nvSpPr>
          <p:cNvPr id="6" name="Shape 291"/>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7wMAAEAGAAAnNQAAwAgAABAgAAAmAAAACAAAAP//////////"/>
              </a:ext>
            </a:extLst>
          </p:cNvSpPr>
          <p:nvPr/>
        </p:nvSpPr>
        <p:spPr>
          <a:xfrm>
            <a:off x="639445" y="1016000"/>
            <a:ext cx="8001000" cy="406400"/>
          </a:xfrm>
          <a:prstGeom prst="rect">
            <a:avLst/>
          </a:prstGeom>
          <a:noFill/>
          <a:ln>
            <a:noFill/>
          </a:ln>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Continuous-time Markov models </a:t>
            </a:r>
          </a:p>
        </p:txBody>
      </p:sp>
      <p:sp>
        <p:nvSpPr>
          <p:cNvPr id="7" name="Shape 292"/>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GAYAAJgIAADaOgAA0AoAABAgAAAmAAAACAAAAP//////////"/>
              </a:ext>
            </a:extLst>
          </p:cNvSpPr>
          <p:nvPr/>
        </p:nvSpPr>
        <p:spPr>
          <a:xfrm>
            <a:off x="990600" y="1397000"/>
            <a:ext cx="8576310" cy="360680"/>
          </a:xfrm>
          <a:prstGeom prst="rect">
            <a:avLst/>
          </a:prstGeom>
          <a:noFill/>
          <a:ln>
            <a:noFill/>
          </a:ln>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describe the stochastic process by which traits (nucleotides) evolve over the tree </a:t>
            </a:r>
            <a:endParaRPr cap="none">
              <a:solidFill>
                <a:srgbClr val="424242"/>
              </a:solidFill>
            </a:endParaRPr>
          </a:p>
        </p:txBody>
      </p:sp>
      <p:sp>
        <p:nvSpPr>
          <p:cNvPr id="8" name="Shape 293"/>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0QUAANwAAACvOAAATAQAABAgAAAmAAAACAAAAP//////////"/>
              </a:ext>
            </a:extLst>
          </p:cNvSpPr>
          <p:nvPr/>
        </p:nvSpPr>
        <p:spPr>
          <a:xfrm>
            <a:off x="945515" y="139700"/>
            <a:ext cx="826897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Stochastic Mechanisms of Character Change</a:t>
            </a:r>
          </a:p>
        </p:txBody>
      </p:sp>
      <p:sp>
        <p:nvSpPr>
          <p:cNvPr id="9" name="Shape 294"/>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6AMAABgLAAAgNQAAmA0AABAgAAAmAAAACAAAAP//////////"/>
              </a:ext>
            </a:extLst>
          </p:cNvSpPr>
          <p:nvPr/>
        </p:nvSpPr>
        <p:spPr>
          <a:xfrm>
            <a:off x="635000" y="1803400"/>
            <a:ext cx="8001000" cy="406400"/>
          </a:xfrm>
          <a:prstGeom prst="rect">
            <a:avLst/>
          </a:prstGeom>
          <a:noFill/>
          <a:ln>
            <a:noFill/>
          </a:ln>
          <a:effectLst/>
        </p:spPr>
        <p:txBody>
          <a:bodyPr vert="horz" wrap="square" lIns="50800" tIns="50800" rIns="50800" bIns="50800" numCol="1" spcCol="215900" anchor="t"/>
          <a:lstStyle/>
          <a:p>
            <a:pPr algn="l" defTabSz="457200">
              <a:lnSpc>
                <a:spcPts val="2400"/>
              </a:lnSpc>
              <a:tabLst>
                <a:tab pos="838200" algn="l"/>
              </a:tabLst>
              <a:defRPr sz="2400" cap="none">
                <a:solidFill>
                  <a:srgbClr val="0433FF"/>
                </a:solidFill>
                <a:latin typeface="蘋果儷中黑" pitchFamily="0" charset="0"/>
                <a:ea typeface="蘋果儷中黑" pitchFamily="0" charset="0"/>
                <a:cs typeface="蘋果儷中黑" pitchFamily="0" charset="0"/>
              </a:defRPr>
            </a:pPr>
            <a:r>
              <a:rPr sz="2000" cap="none">
                <a:latin typeface="Arial" pitchFamily="1" charset="0"/>
                <a:ea typeface="Arial" pitchFamily="1" charset="0"/>
                <a:cs typeface="Arial" pitchFamily="1" charset="0"/>
              </a:rPr>
              <a:t>Instantaneous-rate matrix,</a:t>
            </a:r>
            <a:r>
              <a:rPr sz="2000" cap="none"/>
              <a:t> </a:t>
            </a:r>
            <a:r>
              <a:rPr sz="2000" b="1" cap="none">
                <a:latin typeface="Times New Roman" pitchFamily="1" charset="0"/>
                <a:ea typeface="Times New Roman" pitchFamily="1" charset="0"/>
                <a:cs typeface="Times New Roman" pitchFamily="1" charset="0"/>
              </a:rPr>
              <a:t>Q</a:t>
            </a:r>
            <a:endParaRPr sz="2000" b="1" cap="none">
              <a:latin typeface="Times New Roman" pitchFamily="1" charset="0"/>
              <a:ea typeface="Times New Roman" pitchFamily="1" charset="0"/>
              <a:cs typeface="Times New Roman" pitchFamily="1" charset="0"/>
            </a:endParaRPr>
          </a:p>
        </p:txBody>
      </p:sp>
    </p:spTree>
  </p:cSld>
  <p:clrMapOvr>
    <a:masterClrMapping/>
  </p:clrMapOvr>
  <p:transition spd="fast" p14:dur="500">
    <p:fade/>
    <p:extLst>
      <p:ext uri="smNativeData">
        <pr:smNativeData xmlns:pr="smNativeData" xmlns="smNativeData" val="trXWYgAAAAD0AQAAAAAAAAYAAAAAAAAAAAAAAAAAAAAAAAAAAQAAAAAAAAAAAAAAAAAAAAAAAAAAAAAA"/>
      </p:ext>
    </p:extLst>
  </p:transition>
  <p:timing>
    <p:tnLst>
      <p:par>
        <p:cTn id="1" dur="indefinite" restart="never" nodeType="tmRoot"/>
      </p:par>
    </p:tnLst>
  </p:timing>
</p:sld>
</file>

<file path=ppt/slides/slide100.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1571"/>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M4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FwYAAAcZAAA4NgAAPxsAABAgAAAmAAAACAAAAP//////////"/>
              </a:ext>
            </a:extLst>
          </p:cNvSpPr>
          <p:nvPr/>
        </p:nvSpPr>
        <p:spPr>
          <a:xfrm>
            <a:off x="989965" y="4068445"/>
            <a:ext cx="7823835"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100"/>
              </a:lnSpc>
              <a:tabLst>
                <a:tab pos="838200" algn="l"/>
              </a:tabLst>
              <a:defRPr sz="1800" cap="none">
                <a:latin typeface="Arial" pitchFamily="1" charset="0"/>
                <a:ea typeface="Arial" pitchFamily="1" charset="0"/>
                <a:cs typeface="Arial" pitchFamily="1" charset="0"/>
              </a:defRPr>
            </a:pPr>
            <a:r>
              <a:rPr cap="none">
                <a:solidFill>
                  <a:srgbClr val="424242"/>
                </a:solidFill>
              </a:rPr>
              <a:t>The </a:t>
            </a:r>
            <a:r>
              <a:rPr cap="none">
                <a:solidFill>
                  <a:srgbClr val="0433FF"/>
                </a:solidFill>
              </a:rPr>
              <a:t>stationary frequencies</a:t>
            </a:r>
            <a:r>
              <a:rPr cap="none">
                <a:solidFill>
                  <a:srgbClr val="424242"/>
                </a:solidFill>
              </a:rPr>
              <a:t> of all states are still assumed to be equal</a:t>
            </a:r>
            <a:endParaRPr cap="none">
              <a:solidFill>
                <a:srgbClr val="424242"/>
              </a:solidFill>
            </a:endParaRPr>
          </a:p>
        </p:txBody>
      </p:sp>
      <p:pic>
        <p:nvPicPr>
          <p:cNvPr id="3" name="pasted-image.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DSEQ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OgIAAAoCwAA7jgAAOAWAAAQAAAAJgAAAAgAAAD//////////w=="/>
              </a:ext>
            </a:extLst>
          </p:cNvPicPr>
          <p:nvPr/>
        </p:nvPicPr>
        <p:blipFill>
          <a:blip r:embed="rId2"/>
          <a:stretch>
            <a:fillRect/>
          </a:stretch>
        </p:blipFill>
        <p:spPr>
          <a:xfrm>
            <a:off x="1447800" y="1813560"/>
            <a:ext cx="7806690" cy="1905000"/>
          </a:xfrm>
          <a:prstGeom prst="rect">
            <a:avLst/>
          </a:prstGeom>
          <a:noFill/>
          <a:ln>
            <a:noFill/>
          </a:ln>
          <a:effectLst/>
        </p:spPr>
      </p:pic>
      <p:sp>
        <p:nvSpPr>
          <p:cNvPr id="4" name="Shape 1573"/>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AgNQAAwAgAABAgAAAmAAAACAAAAP//////////"/>
              </a:ext>
            </a:extLst>
          </p:cNvSpPr>
          <p:nvPr/>
        </p:nvSpPr>
        <p:spPr>
          <a:xfrm>
            <a:off x="635000" y="101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The Kimura, 1980 (K80) substitution model</a:t>
            </a:r>
          </a:p>
        </p:txBody>
      </p:sp>
      <p:sp>
        <p:nvSpPr>
          <p:cNvPr id="5" name="Shape 1574"/>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CIvPjw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OwYAANwAAABFOAAATAQAABAgAAAmAAAACAAAAP//////////"/>
              </a:ext>
            </a:extLst>
          </p:cNvSpPr>
          <p:nvPr/>
        </p:nvSpPr>
        <p:spPr>
          <a:xfrm>
            <a:off x="1012825" y="139700"/>
            <a:ext cx="81343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Stochastic Models of Nucleotide Substitution</a:t>
            </a:r>
          </a:p>
        </p:txBody>
      </p:sp>
      <p:sp>
        <p:nvSpPr>
          <p:cNvPr id="6" name="Shape 1575"/>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Dp4ZnI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FgbAACzPAAANB8AABAgAAAmAAAACAAAAP//////////"/>
              </a:ext>
            </a:extLst>
          </p:cNvSpPr>
          <p:nvPr/>
        </p:nvSpPr>
        <p:spPr>
          <a:xfrm>
            <a:off x="990600" y="4445000"/>
            <a:ext cx="8876665" cy="6273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100"/>
              </a:lnSpc>
              <a:tabLst>
                <a:tab pos="838200" algn="l"/>
              </a:tabLst>
              <a:defRPr sz="1800" cap="none">
                <a:latin typeface="Arial" pitchFamily="1" charset="0"/>
                <a:ea typeface="Arial" pitchFamily="1" charset="0"/>
                <a:cs typeface="Arial" pitchFamily="1" charset="0"/>
              </a:defRPr>
            </a:pPr>
            <a:r>
              <a:rPr cap="none">
                <a:solidFill>
                  <a:srgbClr val="424242"/>
                </a:solidFill>
              </a:rPr>
              <a:t>The </a:t>
            </a:r>
            <a:r>
              <a:rPr cap="none">
                <a:solidFill>
                  <a:srgbClr val="0433FF"/>
                </a:solidFill>
              </a:rPr>
              <a:t>relative rates</a:t>
            </a:r>
            <a:r>
              <a:rPr cap="none">
                <a:solidFill>
                  <a:srgbClr val="424242"/>
                </a:solidFill>
              </a:rPr>
              <a:t> accommodate possible bias in the instantaneous rates of transition </a:t>
            </a:r>
            <a:br/>
            <a:r>
              <a:rPr cap="none">
                <a:solidFill>
                  <a:srgbClr val="424242"/>
                </a:solidFill>
              </a:rPr>
              <a:t>    and transversion substitutions</a:t>
            </a:r>
            <a:endParaRPr cap="none">
              <a:solidFill>
                <a:srgbClr val="424242"/>
              </a:solidFill>
            </a:endParaRPr>
          </a:p>
        </p:txBody>
      </p:sp>
      <p:sp>
        <p:nvSpPr>
          <p:cNvPr id="7" name="Shape 1576"/>
          <p:cNvSpPr>
            <a:extLst>
              <a:ext uri="smNativeData">
                <pr:smNativeData xmlns:pr="smNativeData" xmlns="smNativeData" val="SMDATA_15_trXW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VQAAAAAAAABkAAAAZAAAAGQAAAAAAAAAy8vLAFUAAAAAAAAAZAAAAGQAAABkAAAAAAAAABcAAAAUAAAAAAAAAAAAAAD/fwAA/38AAAAAAAAJAAAABAAAADxwOm4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9CcAAEALAADlLgAAwA0AABAAAAAmAAAACAAAAP//////////"/>
              </a:ext>
            </a:extLst>
          </p:cNvSpPr>
          <p:nvPr/>
        </p:nvSpPr>
        <p:spPr>
          <a:xfrm>
            <a:off x="6494780" y="1828800"/>
            <a:ext cx="1128395" cy="406400"/>
          </a:xfrm>
          <a:prstGeom prst="rect">
            <a:avLst/>
          </a:prstGeom>
          <a:noFill/>
          <a:ln w="25400" cap="flat" cmpd="sng" algn="ctr">
            <a:solidFill>
              <a:srgbClr val="FF9300"/>
            </a:solidFill>
            <a:prstDash val="solid"/>
            <a:headEnd type="none"/>
            <a:tailEnd type="none"/>
          </a:ln>
          <a:effectLst>
            <a:outerShdw blurRad="63500" dist="63500" dir="54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8" name="Shape 1577"/>
          <p:cNvSpPr>
            <a:extLst>
              <a:ext uri="smNativeData">
                <pr:smNativeData xmlns:pr="smNativeData" xmlns="smNativeData" val="SMDATA_15_trXW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VQAAAAAAAABkAAAAZAAAAGQAAAAAAAAAy8vLAFUAAAAAAAAAZAAAAGQAAABkAAAAAAAAABcAAAAUAAAAAAAAAAAAAAD/fwAA/38AAAAAAAAJAAAABAAAAGVmUl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BUAADARAADtHAAAsBMAABAAAAAmAAAACAAAAP//////////"/>
              </a:ext>
            </a:extLst>
          </p:cNvSpPr>
          <p:nvPr/>
        </p:nvSpPr>
        <p:spPr>
          <a:xfrm>
            <a:off x="3573780" y="2794000"/>
            <a:ext cx="1128395" cy="406400"/>
          </a:xfrm>
          <a:prstGeom prst="rect">
            <a:avLst/>
          </a:prstGeom>
          <a:noFill/>
          <a:ln w="25400" cap="flat" cmpd="sng" algn="ctr">
            <a:solidFill>
              <a:srgbClr val="FF9300"/>
            </a:solidFill>
            <a:prstDash val="solid"/>
            <a:headEnd type="none"/>
            <a:tailEnd type="none"/>
          </a:ln>
          <a:effectLst>
            <a:outerShdw blurRad="63500" dist="63500" dir="54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9" name="Shape 1578"/>
          <p:cNvSpPr>
            <a:extLst>
              <a:ext uri="smNativeData">
                <pr:smNativeData xmlns:pr="smNativeData" xmlns="smNativeData" val="SMDATA_15_trXW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VQAAAAAAAABkAAAAZAAAAGQAAAAAAAAAy8vLAFUAAAAAAAAAZAAAAGQAAABkAAAAAAAAABcAAAAUAAAAAAAAAAAAAAD/fwAA/38AAAAAAAAJAAAABAAAAGlyPSI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yDAAADgOAAC5NwAAuBAAABAAAAAmAAAACAAAAP//////////"/>
              </a:ext>
            </a:extLst>
          </p:cNvSpPr>
          <p:nvPr/>
        </p:nvSpPr>
        <p:spPr>
          <a:xfrm>
            <a:off x="7929880" y="2311400"/>
            <a:ext cx="1128395" cy="406400"/>
          </a:xfrm>
          <a:prstGeom prst="rect">
            <a:avLst/>
          </a:prstGeom>
          <a:noFill/>
          <a:ln w="25400" cap="flat" cmpd="sng" algn="ctr">
            <a:solidFill>
              <a:srgbClr val="FF9300"/>
            </a:solidFill>
            <a:prstDash val="solid"/>
            <a:headEnd type="none"/>
            <a:tailEnd type="none"/>
          </a:ln>
          <a:effectLst>
            <a:outerShdw blurRad="63500" dist="63500" dir="54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0" name="Shape 1579"/>
          <p:cNvSpPr>
            <a:extLst>
              <a:ext uri="smNativeData">
                <pr:smNativeData xmlns:pr="smNativeData" xmlns="smNativeData" val="SMDATA_15_trXW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VQAAAAAAAABkAAAAZAAAAGQAAAAAAAAAy8vLAFUAAAAAAAAAZAAAAGQAAABkAAAAAAAAABcAAAAUAAAAAAAAAAAAAAD/fwAA/38AAAAAAAAJAAAABAAAAG91dG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0B4AABQUAADBJQAAlBYAABAAAAAmAAAACAAAAP//////////"/>
              </a:ext>
            </a:extLst>
          </p:cNvSpPr>
          <p:nvPr/>
        </p:nvSpPr>
        <p:spPr>
          <a:xfrm>
            <a:off x="5008880" y="3263900"/>
            <a:ext cx="1128395" cy="406400"/>
          </a:xfrm>
          <a:prstGeom prst="rect">
            <a:avLst/>
          </a:prstGeom>
          <a:noFill/>
          <a:ln w="25400" cap="flat" cmpd="sng" algn="ctr">
            <a:solidFill>
              <a:srgbClr val="FF9300"/>
            </a:solidFill>
            <a:prstDash val="solid"/>
            <a:headEnd type="none"/>
            <a:tailEnd type="none"/>
          </a:ln>
          <a:effectLst>
            <a:outerShdw blurRad="63500" dist="63500" dir="54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1" name="Shape 1580"/>
          <p:cNvSpPr>
            <a:extLst>
              <a:ext uri="smNativeData">
                <pr:smNativeData xmlns:pr="smNativeData" xmlns="smNativeData" val="SMDATA_15_trXW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HbW/wAoAAAAAQAAACMAAAAjAAAAIwAAAB4AAAAAAAAAZAAAAGQAAAAAAAAAZAAAAGQAAAAVAAAAYAAAAAAAAAAAAAAADwAAACADAAAAAAAAAAAAAAEAAACgMgAAVgcAAKr4//8BAAAAf39/AAEAAABkAAAAAAAAABQAAABAHwAAAAAAACYAAAAAAAAAwOD//wAAAAAmAAAAZAAAABYAAABMAAAAAQAAAAAAAAAHAAAAAAAAAAEAAAAAAAAAVQAAAAAAAABkAAAAZAAAAGQAAAAAAAAAy8vLAFUAAAAAAAAAZAAAAGQAAABkAAAAAAAAABcAAAAUAAAAAAAAAAAAAAD/fwAA/38AAAAAAAAJAAAABAAAAD48YTo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HbW/wB/f38AAAAAAMvLywDAwP8Af39/AAAAAAAAAAAAAAAAAAAAAAAAAAAAIQAAABgAAAAUAAAA5B4AAEALAADVJQAAwA0AABAAAAAmAAAACAAAAP//////////"/>
              </a:ext>
            </a:extLst>
          </p:cNvSpPr>
          <p:nvPr/>
        </p:nvSpPr>
        <p:spPr>
          <a:xfrm>
            <a:off x="5021580" y="1828800"/>
            <a:ext cx="1128395" cy="406400"/>
          </a:xfrm>
          <a:prstGeom prst="rect">
            <a:avLst/>
          </a:prstGeom>
          <a:noFill/>
          <a:ln w="25400" cap="flat" cmpd="sng" algn="ctr">
            <a:solidFill>
              <a:srgbClr val="76D6FF"/>
            </a:solidFill>
            <a:prstDash val="solid"/>
            <a:headEnd type="none"/>
            <a:tailEnd type="none"/>
          </a:ln>
          <a:effectLst>
            <a:outerShdw blurRad="63500" dist="63500" dir="54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2" name="Shape 1581"/>
          <p:cNvSpPr>
            <a:extLst>
              <a:ext uri="smNativeData">
                <pr:smNativeData xmlns:pr="smNativeData" xmlns="smNativeData" val="SMDATA_15_trXW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HbW/wAoAAAAAQAAACMAAAAjAAAAIwAAAB4AAAAAAAAAZAAAAGQAAAAAAAAAZAAAAGQAAAAVAAAAYAAAAAAAAAAAAAAADwAAACADAAAAAAAAAAAAAAEAAACgMgAAVgcAAKr4//8BAAAAf39/AAEAAABkAAAAAAAAABQAAABAHwAAAAAAACYAAAAAAAAAwOD//wAAAAAmAAAAZAAAABYAAABMAAAAAQAAAAAAAAAHAAAAAAAAAAEAAAAAAAAAVQAAAAAAAABkAAAAZAAAAGQAAAAAAAAAy8vLAFUAAAAAAAAAZAAAAGQAAABkAAAAAAAAABcAAAAUAAAAAAAAAAAAAAD/fwAA/38AAAAAAAAJAAAABAAAACIvPjw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HbW/wB/f38AAAAAAMvLywDAwP8Af39/AAAAAAAAAAAAAAAAAAAAAAAAAAAAIQAAABgAAAAUAAAA/BUAADgOAADtHAAAuBAAABAAAAAmAAAACAAAAP//////////"/>
              </a:ext>
            </a:extLst>
          </p:cNvSpPr>
          <p:nvPr/>
        </p:nvSpPr>
        <p:spPr>
          <a:xfrm>
            <a:off x="3573780" y="2311400"/>
            <a:ext cx="1128395" cy="406400"/>
          </a:xfrm>
          <a:prstGeom prst="rect">
            <a:avLst/>
          </a:prstGeom>
          <a:noFill/>
          <a:ln w="25400" cap="flat" cmpd="sng" algn="ctr">
            <a:solidFill>
              <a:srgbClr val="76D6FF"/>
            </a:solidFill>
            <a:prstDash val="solid"/>
            <a:headEnd type="none"/>
            <a:tailEnd type="none"/>
          </a:ln>
          <a:effectLst>
            <a:outerShdw blurRad="63500" dist="63500" dir="54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3" name="Shape 1582"/>
          <p:cNvSpPr>
            <a:extLst>
              <a:ext uri="smNativeData">
                <pr:smNativeData xmlns:pr="smNativeData" xmlns="smNativeData" val="SMDATA_15_trXW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HbW/wAoAAAAAQAAACMAAAAjAAAAIwAAAB4AAAAAAAAAZAAAAGQAAAAAAAAAZAAAAGQAAAAVAAAAYAAAAAAAAAAAAAAADwAAACADAAAAAAAAAAAAAAEAAACgMgAAVgcAAKr4//8BAAAAf39/AAEAAABkAAAAAAAAABQAAABAHwAAAAAAACYAAAAAAAAAwOD//wAAAAAmAAAAZAAAABYAAABMAAAAAQAAAAAAAAAHAAAAAAAAAAEAAAAAAAAAVQAAAAAAAABkAAAAZAAAAGQAAAAAAAAAy8vLAFUAAAAAAAAAZAAAAGQAAABkAAAAAAAAABcAAAAUAAAAAAAAAAAAAAD/fwAA/38AAAAAAAAJAAAABAAAAC9kcmE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HbW/wB/f38AAAAAAMvLywDAwP8Af39/AAAAAAAAAAAAAAAAAAAAAAAAAAAAIQAAABgAAAAUAAAAyDAAAEALAAC5NwAAwA0AABAAAAAmAAAACAAAAP//////////"/>
              </a:ext>
            </a:extLst>
          </p:cNvSpPr>
          <p:nvPr/>
        </p:nvSpPr>
        <p:spPr>
          <a:xfrm>
            <a:off x="7929880" y="1828800"/>
            <a:ext cx="1128395" cy="406400"/>
          </a:xfrm>
          <a:prstGeom prst="rect">
            <a:avLst/>
          </a:prstGeom>
          <a:noFill/>
          <a:ln w="25400" cap="flat" cmpd="sng" algn="ctr">
            <a:solidFill>
              <a:srgbClr val="76D6FF"/>
            </a:solidFill>
            <a:prstDash val="solid"/>
            <a:headEnd type="none"/>
            <a:tailEnd type="none"/>
          </a:ln>
          <a:effectLst>
            <a:outerShdw blurRad="63500" dist="63500" dir="54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4" name="Shape 1583"/>
          <p:cNvSpPr>
            <a:extLst>
              <a:ext uri="smNativeData">
                <pr:smNativeData xmlns:pr="smNativeData" xmlns="smNativeData" val="SMDATA_15_trXW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HbW/wAoAAAAAQAAACMAAAAjAAAAIwAAAB4AAAAAAAAAZAAAAGQAAAAAAAAAZAAAAGQAAAAVAAAAYAAAAAAAAAAAAAAADwAAACADAAAAAAAAAAAAAAEAAACgMgAAVgcAAKr4//8BAAAAf39/AAEAAABkAAAAAAAAABQAAABAHwAAAAAAACYAAAAAAAAAwOD//wAAAAAmAAAAZAAAABYAAABMAAAAAQAAAAAAAAAHAAAAAAAAAAEAAAAAAAAAVQAAAAAAAABkAAAAZAAAAGQAAAAAAAAAy8vLAFUAAAAAAAAAZAAAAGQAAABkAAAAAAAAABcAAAAUAAAAAAAAAAAAAAD/fwAA/38AAAAAAAAJAAAABAAAAGZhY2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HbW/wB/f38AAAAAAMvLywDAwP8Af39/AAAAAAAAAAAAAAAAAAAAAAAAAAAAIQAAABgAAAAUAAAA/BUAABQUAADtHAAAlBYAABAAAAAmAAAACAAAAP//////////"/>
              </a:ext>
            </a:extLst>
          </p:cNvSpPr>
          <p:nvPr/>
        </p:nvSpPr>
        <p:spPr>
          <a:xfrm>
            <a:off x="3573780" y="3263900"/>
            <a:ext cx="1128395" cy="406400"/>
          </a:xfrm>
          <a:prstGeom prst="rect">
            <a:avLst/>
          </a:prstGeom>
          <a:noFill/>
          <a:ln w="25400" cap="flat" cmpd="sng" algn="ctr">
            <a:solidFill>
              <a:srgbClr val="76D6FF"/>
            </a:solidFill>
            <a:prstDash val="solid"/>
            <a:headEnd type="none"/>
            <a:tailEnd type="none"/>
          </a:ln>
          <a:effectLst>
            <a:outerShdw blurRad="63500" dist="63500" dir="54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5" name="Shape 1584"/>
          <p:cNvSpPr>
            <a:extLst>
              <a:ext uri="smNativeData">
                <pr:smNativeData xmlns:pr="smNativeData" xmlns="smNativeData" val="SMDATA_15_trXW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HbW/wAoAAAAAQAAACMAAAAjAAAAIwAAAB4AAAAAAAAAZAAAAGQAAAAAAAAAZAAAAGQAAAAVAAAAYAAAAAAAAAAAAAAADwAAACADAAAAAAAAAAAAAAEAAACgMgAAVgcAAKr4//8BAAAAf39/AAEAAABkAAAAAAAAABQAAABAHwAAAAAAACYAAAAAAAAAwOD//wAAAAAmAAAAZAAAABYAAABMAAAAAQAAAAAAAAAHAAAAAAAAAAEAAAAAAAAAVQAAAAAAAABkAAAAZAAAAGQAAAAAAAAAy8vLAFUAAAAAAAAAZAAAAGQAAABkAAAAAAAAABcAAAAUAAAAAAAAAAAAAAD/fwAA/38AAAAAAAAJAAAABAAAADxhOmM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HbW/wB/f38AAAAAAMvLywDAwP8Af39/AAAAAAAAAAAAAAAAAAAAAAAAAAAAIQAAABgAAAAUAAAA0B4AADARAADBJQAAsBMAABAAAAAmAAAACAAAAP//////////"/>
              </a:ext>
            </a:extLst>
          </p:cNvSpPr>
          <p:nvPr/>
        </p:nvSpPr>
        <p:spPr>
          <a:xfrm>
            <a:off x="5008880" y="2794000"/>
            <a:ext cx="1128395" cy="406400"/>
          </a:xfrm>
          <a:prstGeom prst="rect">
            <a:avLst/>
          </a:prstGeom>
          <a:noFill/>
          <a:ln w="25400" cap="flat" cmpd="sng" algn="ctr">
            <a:solidFill>
              <a:srgbClr val="76D6FF"/>
            </a:solidFill>
            <a:prstDash val="solid"/>
            <a:headEnd type="none"/>
            <a:tailEnd type="none"/>
          </a:ln>
          <a:effectLst>
            <a:outerShdw blurRad="63500" dist="63500" dir="54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6" name="Shape 1585"/>
          <p:cNvSpPr>
            <a:extLst>
              <a:ext uri="smNativeData">
                <pr:smNativeData xmlns:pr="smNativeData" xmlns="smNativeData" val="SMDATA_15_trXW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HbW/wAoAAAAAQAAACMAAAAjAAAAIwAAAB4AAAAAAAAAZAAAAGQAAAAAAAAAZAAAAGQAAAAVAAAAYAAAAAAAAAAAAAAADwAAACADAAAAAAAAAAAAAAEAAACgMgAAVgcAAKr4//8BAAAAf39/AAEAAABkAAAAAAAAABQAAABAHwAAAAAAACYAAAAAAAAAwOD//wAAAAAmAAAAZAAAABYAAABMAAAAAQAAAAAAAAAHAAAAAAAAAAEAAAAAAAAAVQAAAAAAAABkAAAAZAAAAGQAAAAAAAAAy8vLAFUAAAAAAAAAZAAAAGQAAABkAAAAAAAAABcAAAAUAAAAAAAAAAAAAAD/fwAA/38AAAAAAAAJAAAABAAAAD48YTo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HbW/wB/f38AAAAAAMvLywDAwP8Af39/AAAAAAAAAAAAAAAAAAAAAAAAAAAAIQAAABgAAAAUAAAA9CcAADgOAADlLgAAuBAAABAAAAAmAAAACAAAAP//////////"/>
              </a:ext>
            </a:extLst>
          </p:cNvSpPr>
          <p:nvPr/>
        </p:nvSpPr>
        <p:spPr>
          <a:xfrm>
            <a:off x="6494780" y="2311400"/>
            <a:ext cx="1128395" cy="406400"/>
          </a:xfrm>
          <a:prstGeom prst="rect">
            <a:avLst/>
          </a:prstGeom>
          <a:noFill/>
          <a:ln w="25400" cap="flat" cmpd="sng" algn="ctr">
            <a:solidFill>
              <a:srgbClr val="76D6FF"/>
            </a:solidFill>
            <a:prstDash val="solid"/>
            <a:headEnd type="none"/>
            <a:tailEnd type="none"/>
          </a:ln>
          <a:effectLst>
            <a:outerShdw blurRad="63500" dist="63500" dir="54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7" name="Shape 1586"/>
          <p:cNvSpPr>
            <a:extLst>
              <a:ext uri="smNativeData">
                <pr:smNativeData xmlns:pr="smNativeData" xmlns="smNativeData" val="SMDATA_15_trXW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HbW/wAoAAAAAQAAACMAAAAjAAAAIwAAAB4AAAAAAAAAZAAAAGQAAAAAAAAAZAAAAGQAAAAVAAAAYAAAAAAAAAAAAAAADwAAACADAAAAAAAAAAAAAAEAAACgMgAAVgcAAKr4//8BAAAAf39/AAEAAABkAAAAAAAAABQAAABAHwAAAAAAACYAAAAAAAAAwOD//wAAAAAmAAAAZAAAABYAAABMAAAAAQAAAAAAAAAHAAAAAAAAAAEAAAAAAAAAVQAAAAAAAABkAAAAZAAAAGQAAAAAAAAAy8vLAFUAAAAAAAAAZAAAAGQAAABkAAAAAAAAABcAAAAUAAAAAAAAAAAAAAD/fwAA/38AAAAAAAAJAAAABAAAAD0iMTg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HbW/wB/f38AAAAAAMvLywDAwP8Af39/AAAAAAAAAAAAAAAAAAAAAAAAAAAAIQAAABgAAAAUAAAA9CcAABQUAADlLgAAlBYAABAAAAAmAAAACAAAAP//////////"/>
              </a:ext>
            </a:extLst>
          </p:cNvSpPr>
          <p:nvPr/>
        </p:nvSpPr>
        <p:spPr>
          <a:xfrm>
            <a:off x="6494780" y="3263900"/>
            <a:ext cx="1128395" cy="406400"/>
          </a:xfrm>
          <a:prstGeom prst="rect">
            <a:avLst/>
          </a:prstGeom>
          <a:noFill/>
          <a:ln w="25400" cap="flat" cmpd="sng" algn="ctr">
            <a:solidFill>
              <a:srgbClr val="76D6FF"/>
            </a:solidFill>
            <a:prstDash val="solid"/>
            <a:headEnd type="none"/>
            <a:tailEnd type="none"/>
          </a:ln>
          <a:effectLst>
            <a:outerShdw blurRad="63500" dist="63500" dir="54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8" name="Shape 1587"/>
          <p:cNvSpPr>
            <a:extLst>
              <a:ext uri="smNativeData">
                <pr:smNativeData xmlns:pr="smNativeData" xmlns="smNativeData" val="SMDATA_15_trXW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HbW/wAoAAAAAQAAACMAAAAjAAAAIwAAAB4AAAAAAAAAZAAAAGQAAAAAAAAAZAAAAGQAAAAVAAAAYAAAAAAAAAAAAAAADwAAACADAAAAAAAAAAAAAAEAAACgMgAAVgcAAKr4//8BAAAAf39/AAEAAABkAAAAAAAAABQAAABAHwAAAAAAACYAAAAAAAAAwOD//wAAAAAmAAAAZAAAABYAAABMAAAAAQAAAAAAAAAHAAAAAAAAAAEAAAAAAAAAVQAAAAAAAABkAAAAZAAAAGQAAAAAAAAAy8vLAFUAAAAAAAAAZAAAAGQAAABkAAAAAAAAABcAAAAUAAAAAAAAAAAAAAD/fwAA/38AAAAAAAAJAAAABAAAACJUaW0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HbW/wB/f38AAAAAAMvLywDAwP8Af39/AAAAAAAAAAAAAAAAAAAAAAAAAAAAIQAAABgAAAAUAAAAyDAAADARAAC5NwAAsBMAABAAAAAmAAAACAAAAP//////////"/>
              </a:ext>
            </a:extLst>
          </p:cNvSpPr>
          <p:nvPr/>
        </p:nvSpPr>
        <p:spPr>
          <a:xfrm>
            <a:off x="7929880" y="2794000"/>
            <a:ext cx="1128395" cy="406400"/>
          </a:xfrm>
          <a:prstGeom prst="rect">
            <a:avLst/>
          </a:prstGeom>
          <a:noFill/>
          <a:ln w="25400" cap="flat" cmpd="sng" algn="ctr">
            <a:solidFill>
              <a:srgbClr val="76D6FF"/>
            </a:solidFill>
            <a:prstDash val="solid"/>
            <a:headEnd type="none"/>
            <a:tailEnd type="none"/>
          </a:ln>
          <a:effectLst>
            <a:outerShdw blurRad="63500" dist="63500" dir="54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9" name="Shape 1588"/>
          <p:cNvSpPr>
            <a:extLst>
              <a:ext uri="smNativeData">
                <pr:smNativeData xmlns:pr="smNativeData" xmlns="smNativeData" val="SMDATA_15_trXWYhMAAAAlAAAAZAAAAA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DQyNDI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CQfAABTPQAACycAABAAAAAmAAAACAAAAP//////////"/>
              </a:ext>
            </a:extLst>
          </p:cNvSpPr>
          <p:nvPr/>
        </p:nvSpPr>
        <p:spPr>
          <a:xfrm>
            <a:off x="990600" y="5062220"/>
            <a:ext cx="8978265" cy="128460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400"/>
              </a:lnSpc>
              <a:tabLst>
                <a:tab pos="838200" algn="l"/>
              </a:tabLst>
              <a:defRPr sz="2000" cap="none">
                <a:latin typeface="蘋果儷中黑" pitchFamily="0" charset="0"/>
                <a:ea typeface="蘋果儷中黑" pitchFamily="0" charset="0"/>
                <a:cs typeface="蘋果儷中黑" pitchFamily="0" charset="0"/>
              </a:defRPr>
            </a:pPr>
            <a:r>
              <a:rPr sz="1800" cap="none">
                <a:solidFill>
                  <a:srgbClr val="424242"/>
                </a:solidFill>
                <a:latin typeface="Arial" pitchFamily="1" charset="0"/>
                <a:ea typeface="Arial" pitchFamily="1" charset="0"/>
                <a:cs typeface="Arial" pitchFamily="1" charset="0"/>
              </a:rPr>
              <a:t>Under this model, all </a:t>
            </a:r>
            <a:r>
              <a:rPr sz="1800" cap="none">
                <a:solidFill>
                  <a:srgbClr val="FF9300"/>
                </a:solidFill>
                <a:latin typeface="Arial" pitchFamily="1" charset="0"/>
                <a:ea typeface="Arial" pitchFamily="1" charset="0"/>
                <a:cs typeface="Arial" pitchFamily="1" charset="0"/>
              </a:rPr>
              <a:t>transition</a:t>
            </a:r>
            <a:r>
              <a:rPr sz="1800" cap="none">
                <a:solidFill>
                  <a:srgbClr val="424242"/>
                </a:solidFill>
                <a:latin typeface="Arial" pitchFamily="1" charset="0"/>
                <a:ea typeface="Arial" pitchFamily="1" charset="0"/>
                <a:cs typeface="Arial" pitchFamily="1" charset="0"/>
              </a:rPr>
              <a:t> substitutions are assumed to have the same rate </a:t>
            </a:r>
            <a:r>
              <a:rPr sz="1800" cap="none">
                <a:solidFill>
                  <a:srgbClr val="424242"/>
                </a:solidFill>
                <a:latin typeface="Times New Roman" pitchFamily="1" charset="0"/>
                <a:ea typeface="Times New Roman" pitchFamily="1" charset="0"/>
                <a:cs typeface="Times New Roman" pitchFamily="1" charset="0"/>
              </a:rPr>
              <a:t>(</a:t>
            </a:r>
            <a:r>
              <a:rPr sz="1800" i="1" cap="none">
                <a:solidFill>
                  <a:srgbClr val="424242"/>
                </a:solidFill>
                <a:latin typeface="Times New Roman" pitchFamily="1" charset="0"/>
                <a:ea typeface="Times New Roman" pitchFamily="1" charset="0"/>
                <a:cs typeface="Times New Roman" pitchFamily="1" charset="0"/>
              </a:rPr>
              <a:t>b</a:t>
            </a:r>
            <a:r>
              <a:rPr sz="1800" cap="none">
                <a:solidFill>
                  <a:srgbClr val="424242"/>
                </a:solidFill>
                <a:latin typeface="Times New Roman" pitchFamily="1" charset="0"/>
                <a:ea typeface="Times New Roman" pitchFamily="1" charset="0"/>
                <a:cs typeface="Times New Roman" pitchFamily="1" charset="0"/>
              </a:rPr>
              <a:t> = </a:t>
            </a:r>
            <a:r>
              <a:rPr sz="1800" i="1" cap="none">
                <a:solidFill>
                  <a:srgbClr val="424242"/>
                </a:solidFill>
                <a:latin typeface="Times New Roman" pitchFamily="1" charset="0"/>
                <a:ea typeface="Times New Roman" pitchFamily="1" charset="0"/>
                <a:cs typeface="Times New Roman" pitchFamily="1" charset="0"/>
              </a:rPr>
              <a:t>e</a:t>
            </a:r>
            <a:r>
              <a:rPr sz="1800" cap="none">
                <a:solidFill>
                  <a:srgbClr val="424242"/>
                </a:solidFill>
                <a:latin typeface="Times New Roman" pitchFamily="1" charset="0"/>
                <a:ea typeface="Times New Roman" pitchFamily="1" charset="0"/>
                <a:cs typeface="Times New Roman" pitchFamily="1" charset="0"/>
              </a:rPr>
              <a:t>)</a:t>
            </a:r>
            <a:br/>
            <a:r>
              <a:rPr sz="1800" cap="none">
                <a:solidFill>
                  <a:srgbClr val="424242"/>
                </a:solidFill>
                <a:latin typeface="Arial" pitchFamily="1" charset="0"/>
                <a:ea typeface="Arial" pitchFamily="1" charset="0"/>
                <a:cs typeface="Arial" pitchFamily="1" charset="0"/>
              </a:rPr>
              <a:t>     and all </a:t>
            </a:r>
            <a:r>
              <a:rPr sz="1800" cap="none">
                <a:solidFill>
                  <a:srgbClr val="76D6FF"/>
                </a:solidFill>
                <a:latin typeface="Arial" pitchFamily="1" charset="0"/>
                <a:ea typeface="Arial" pitchFamily="1" charset="0"/>
                <a:cs typeface="Arial" pitchFamily="1" charset="0"/>
              </a:rPr>
              <a:t>transversion</a:t>
            </a:r>
            <a:r>
              <a:rPr sz="1800" cap="none">
                <a:solidFill>
                  <a:srgbClr val="424242"/>
                </a:solidFill>
                <a:latin typeface="Arial" pitchFamily="1" charset="0"/>
                <a:ea typeface="Arial" pitchFamily="1" charset="0"/>
                <a:cs typeface="Arial" pitchFamily="1" charset="0"/>
              </a:rPr>
              <a:t> substitutions are assumed to have the same rate </a:t>
            </a:r>
            <a:r>
              <a:rPr sz="1800" cap="none">
                <a:solidFill>
                  <a:srgbClr val="424242"/>
                </a:solidFill>
                <a:latin typeface="Times New Roman" pitchFamily="1" charset="0"/>
                <a:ea typeface="Times New Roman" pitchFamily="1" charset="0"/>
                <a:cs typeface="Times New Roman" pitchFamily="1" charset="0"/>
              </a:rPr>
              <a:t>(</a:t>
            </a:r>
            <a:r>
              <a:rPr sz="1800" i="1" cap="none">
                <a:solidFill>
                  <a:srgbClr val="424242"/>
                </a:solidFill>
                <a:latin typeface="Times New Roman" pitchFamily="1" charset="0"/>
                <a:ea typeface="Times New Roman" pitchFamily="1" charset="0"/>
                <a:cs typeface="Times New Roman" pitchFamily="1" charset="0"/>
              </a:rPr>
              <a:t>a</a:t>
            </a:r>
            <a:r>
              <a:rPr sz="1800" cap="none">
                <a:solidFill>
                  <a:srgbClr val="424242"/>
                </a:solidFill>
                <a:latin typeface="Times New Roman" pitchFamily="1" charset="0"/>
                <a:ea typeface="Times New Roman" pitchFamily="1" charset="0"/>
                <a:cs typeface="Times New Roman" pitchFamily="1" charset="0"/>
              </a:rPr>
              <a:t> = </a:t>
            </a:r>
            <a:r>
              <a:rPr sz="1800" i="1" cap="none">
                <a:solidFill>
                  <a:srgbClr val="424242"/>
                </a:solidFill>
                <a:latin typeface="Times New Roman" pitchFamily="1" charset="0"/>
                <a:ea typeface="Times New Roman" pitchFamily="1" charset="0"/>
                <a:cs typeface="Times New Roman" pitchFamily="1" charset="0"/>
              </a:rPr>
              <a:t>c</a:t>
            </a:r>
            <a:r>
              <a:rPr sz="1800" cap="none">
                <a:solidFill>
                  <a:srgbClr val="424242"/>
                </a:solidFill>
                <a:latin typeface="Times New Roman" pitchFamily="1" charset="0"/>
                <a:ea typeface="Times New Roman" pitchFamily="1" charset="0"/>
                <a:cs typeface="Times New Roman" pitchFamily="1" charset="0"/>
              </a:rPr>
              <a:t> = </a:t>
            </a:r>
            <a:r>
              <a:rPr sz="1800" i="1" cap="none">
                <a:solidFill>
                  <a:srgbClr val="424242"/>
                </a:solidFill>
                <a:latin typeface="Times New Roman" pitchFamily="1" charset="0"/>
                <a:ea typeface="Times New Roman" pitchFamily="1" charset="0"/>
                <a:cs typeface="Times New Roman" pitchFamily="1" charset="0"/>
              </a:rPr>
              <a:t>d</a:t>
            </a:r>
            <a:r>
              <a:rPr sz="1800" cap="none">
                <a:solidFill>
                  <a:srgbClr val="424242"/>
                </a:solidFill>
                <a:latin typeface="Times New Roman" pitchFamily="1" charset="0"/>
                <a:ea typeface="Times New Roman" pitchFamily="1" charset="0"/>
                <a:cs typeface="Times New Roman" pitchFamily="1" charset="0"/>
              </a:rPr>
              <a:t> = </a:t>
            </a:r>
            <a:r>
              <a:rPr sz="1800" i="1" cap="none">
                <a:solidFill>
                  <a:srgbClr val="424242"/>
                </a:solidFill>
                <a:latin typeface="Times New Roman" pitchFamily="1" charset="0"/>
                <a:ea typeface="Times New Roman" pitchFamily="1" charset="0"/>
                <a:cs typeface="Times New Roman" pitchFamily="1" charset="0"/>
              </a:rPr>
              <a:t>f</a:t>
            </a:r>
            <a:r>
              <a:rPr sz="1800" cap="none">
                <a:solidFill>
                  <a:srgbClr val="424242"/>
                </a:solidFill>
                <a:latin typeface="Times New Roman" pitchFamily="1" charset="0"/>
                <a:ea typeface="Times New Roman" pitchFamily="1" charset="0"/>
                <a:cs typeface="Times New Roman" pitchFamily="1" charset="0"/>
              </a:rPr>
              <a:t>)</a:t>
            </a:r>
            <a:br/>
            <a:r>
              <a:rPr sz="1700" cap="none">
                <a:solidFill>
                  <a:srgbClr val="424242"/>
                </a:solidFill>
                <a:latin typeface="Times" pitchFamily="0" charset="0"/>
                <a:ea typeface="Times" pitchFamily="0" charset="0"/>
                <a:cs typeface="Times" pitchFamily="0" charset="0"/>
              </a:rPr>
              <a:t>      </a:t>
            </a:r>
            <a:r>
              <a:rPr sz="1800" cap="none">
                <a:solidFill>
                  <a:srgbClr val="424242"/>
                </a:solidFill>
                <a:latin typeface="Arial" pitchFamily="1" charset="0"/>
                <a:ea typeface="Arial" pitchFamily="1" charset="0"/>
                <a:cs typeface="Arial" pitchFamily="1" charset="0"/>
              </a:rPr>
              <a:t>BUT we allow for a possible bias in the relative rate of transitions and transversions</a:t>
            </a:r>
            <a:br/>
            <a:r>
              <a:rPr sz="1800" cap="none">
                <a:solidFill>
                  <a:srgbClr val="424242"/>
                </a:solidFill>
                <a:latin typeface="Arial" pitchFamily="1" charset="0"/>
                <a:ea typeface="Arial" pitchFamily="1" charset="0"/>
                <a:cs typeface="Arial" pitchFamily="1" charset="0"/>
              </a:rPr>
              <a:t>     by introducing a new parameter,    :</a:t>
            </a:r>
            <a:r>
              <a:rPr cap="none">
                <a:solidFill>
                  <a:srgbClr val="424242"/>
                </a:solidFill>
              </a:rPr>
              <a:t>  </a:t>
            </a:r>
            <a:br/>
            <a:br/>
            <a:r>
              <a:rPr sz="1700" cap="none">
                <a:solidFill>
                  <a:srgbClr val="424242"/>
                </a:solidFill>
                <a:latin typeface="Times" pitchFamily="0" charset="0"/>
                <a:ea typeface="Times" pitchFamily="0" charset="0"/>
                <a:cs typeface="Times" pitchFamily="0" charset="0"/>
              </a:rPr>
              <a:t>  </a:t>
            </a:r>
            <a:endParaRPr sz="1700" cap="none">
              <a:solidFill>
                <a:srgbClr val="424242"/>
              </a:solidFill>
              <a:latin typeface="Times" pitchFamily="0" charset="0"/>
              <a:ea typeface="Times" pitchFamily="0" charset="0"/>
              <a:cs typeface="Times" pitchFamily="0" charset="0"/>
            </a:endParaRPr>
          </a:p>
        </p:txBody>
      </p:sp>
      <p:pic>
        <p:nvPicPr>
          <p:cNvPr id="20" name="pasted-image.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AcAAAA4AAAAAAAAAAAAAAAAAAAA////AAAAAAAAAAAAAAAAAAAAAAAAAAAAAAAAAAAAAABkAAAAZAAAAAAAAAAjAAAABAAAAGQAAAAXAAAAFAAAAAAAAAAAAAAA/38AAP9/AAAAAAAACQAAAAQAAAAAAAA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KsaAABWJwAAGygAAFUrAAAQAAAAJgAAAAgAAAD//////////w=="/>
              </a:ext>
            </a:extLst>
          </p:cNvPicPr>
          <p:nvPr/>
        </p:nvPicPr>
        <p:blipFill>
          <a:blip r:embed="rId3"/>
          <a:stretch>
            <a:fillRect/>
          </a:stretch>
        </p:blipFill>
        <p:spPr>
          <a:xfrm>
            <a:off x="4335145" y="6394450"/>
            <a:ext cx="2184400" cy="649605"/>
          </a:xfrm>
          <a:prstGeom prst="rect">
            <a:avLst/>
          </a:prstGeom>
          <a:noFill/>
          <a:ln>
            <a:noFill/>
          </a:ln>
          <a:effectLst>
            <a:outerShdw blurRad="63500" dist="51187" dir="2700000">
              <a:srgbClr val="000000">
                <a:alpha val="4000"/>
              </a:srgbClr>
            </a:outerShdw>
          </a:effectLst>
        </p:spPr>
      </p:pic>
      <p:pic>
        <p:nvPicPr>
          <p:cNvPr id="21" name="pasted-image.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AcAAAA4AAAAAAAAAAAAAAAAAAAA////AAAAAAAAAAAAAAAAAAAAAAAAAAAAAAAAAAAAAABkAAAAZAAAAAAAAAAjAAAABAAAAGQAAAAXAAAAFAAAAAAAAAAAAAAA/38AAP9/AAAAAAAACQAAAAQAAADCwsI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MMcAACuJQAAwB0AAJ4mAAAQAAAAJgAAAAgAAAD//////////w=="/>
              </a:ext>
            </a:extLst>
          </p:cNvPicPr>
          <p:nvPr/>
        </p:nvPicPr>
        <p:blipFill>
          <a:blip r:embed="rId4"/>
          <a:stretch>
            <a:fillRect/>
          </a:stretch>
        </p:blipFill>
        <p:spPr>
          <a:xfrm>
            <a:off x="4675505" y="6125210"/>
            <a:ext cx="160655" cy="152400"/>
          </a:xfrm>
          <a:prstGeom prst="rect">
            <a:avLst/>
          </a:prstGeom>
          <a:noFill/>
          <a:ln>
            <a:noFill/>
          </a:ln>
          <a:effectLst>
            <a:outerShdw blurRad="63500" dist="51187" dir="2700000">
              <a:srgbClr val="000000">
                <a:alpha val="4000"/>
              </a:srgbClr>
            </a:outerShdw>
          </a:effectLst>
        </p:spPr>
      </p:pic>
    </p:spTree>
  </p:cSld>
  <p:clrMapOvr>
    <a:masterClrMapping/>
  </p:clrMapOvr>
  <p:transition spd="fast" p14:dur="500">
    <p:fade/>
    <p:extLst>
      <p:ext uri="smNativeData">
        <pr:smNativeData xmlns:pr="smNativeData" xmlns="smNativeData" val="trXWYgAAAAD0AQAAAAAAAAYAAAAAAAAAAAAAAAAAAAAAAAAAAQAAAAAAAAAAAAAAAAAAAAAAAAAAAAAA"/>
      </p:ext>
    </p:extLst>
  </p:transition>
  <p:timing>
    <p:tnLst>
      <p:par>
        <p:cTn id="1" dur="indefinite" restart="never" nodeType="tmRoot"/>
      </p:par>
    </p:tnLst>
  </p:timing>
</p:sld>
</file>

<file path=ppt/slides/slide101.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1592"/>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FwYAAAcZAAA4NgAAPxsAABAgAAAmAAAACAAAAP//////////"/>
              </a:ext>
            </a:extLst>
          </p:cNvSpPr>
          <p:nvPr/>
        </p:nvSpPr>
        <p:spPr>
          <a:xfrm>
            <a:off x="989965" y="4068445"/>
            <a:ext cx="7823835"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100"/>
              </a:lnSpc>
              <a:tabLst>
                <a:tab pos="838200" algn="l"/>
              </a:tabLst>
              <a:defRPr sz="1800" cap="none">
                <a:latin typeface="Arial" pitchFamily="1" charset="0"/>
                <a:ea typeface="Arial" pitchFamily="1" charset="0"/>
                <a:cs typeface="Arial" pitchFamily="1" charset="0"/>
              </a:defRPr>
            </a:pPr>
            <a:r>
              <a:rPr cap="none">
                <a:solidFill>
                  <a:srgbClr val="424242"/>
                </a:solidFill>
              </a:rPr>
              <a:t>The </a:t>
            </a:r>
            <a:r>
              <a:rPr cap="none">
                <a:solidFill>
                  <a:srgbClr val="0433FF"/>
                </a:solidFill>
              </a:rPr>
              <a:t>stationary frequencies</a:t>
            </a:r>
            <a:r>
              <a:rPr cap="none">
                <a:solidFill>
                  <a:srgbClr val="424242"/>
                </a:solidFill>
              </a:rPr>
              <a:t> of all states are still assumed to be equal</a:t>
            </a:r>
            <a:endParaRPr cap="none">
              <a:solidFill>
                <a:srgbClr val="424242"/>
              </a:solidFill>
            </a:endParaRPr>
          </a:p>
        </p:txBody>
      </p:sp>
      <p:pic>
        <p:nvPicPr>
          <p:cNvPr id="3" name="pasted-image.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D///8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OgIAAAoCwAA7jgAAOAWAAAQAAAAJgAAAAgAAAD//////////w=="/>
              </a:ext>
            </a:extLst>
          </p:cNvPicPr>
          <p:nvPr/>
        </p:nvPicPr>
        <p:blipFill>
          <a:blip r:embed="rId2"/>
          <a:stretch>
            <a:fillRect/>
          </a:stretch>
        </p:blipFill>
        <p:spPr>
          <a:xfrm>
            <a:off x="1447800" y="1813560"/>
            <a:ext cx="7806690" cy="1905000"/>
          </a:xfrm>
          <a:prstGeom prst="rect">
            <a:avLst/>
          </a:prstGeom>
          <a:noFill/>
          <a:ln>
            <a:noFill/>
          </a:ln>
          <a:effectLst/>
        </p:spPr>
      </p:pic>
      <p:sp>
        <p:nvSpPr>
          <p:cNvPr id="4" name="Shape 1594"/>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Hy+AQ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AgNQAAwAgAABAgAAAmAAAACAAAAP//////////"/>
              </a:ext>
            </a:extLst>
          </p:cNvSpPr>
          <p:nvPr/>
        </p:nvSpPr>
        <p:spPr>
          <a:xfrm>
            <a:off x="635000" y="101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The Kimura, 1980 (K80) substitution model</a:t>
            </a:r>
          </a:p>
        </p:txBody>
      </p:sp>
      <p:sp>
        <p:nvSpPr>
          <p:cNvPr id="5" name="Shape 1595"/>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OwYAANwAAABFOAAATAQAABAgAAAmAAAACAAAAP//////////"/>
              </a:ext>
            </a:extLst>
          </p:cNvSpPr>
          <p:nvPr/>
        </p:nvSpPr>
        <p:spPr>
          <a:xfrm>
            <a:off x="1012825" y="139700"/>
            <a:ext cx="81343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Stochastic Models of Nucleotide Substitution</a:t>
            </a:r>
          </a:p>
        </p:txBody>
      </p:sp>
      <p:sp>
        <p:nvSpPr>
          <p:cNvPr id="6" name="Shape 1596"/>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FgbAACzPAAANB8AABAgAAAmAAAACAAAAP//////////"/>
              </a:ext>
            </a:extLst>
          </p:cNvSpPr>
          <p:nvPr/>
        </p:nvSpPr>
        <p:spPr>
          <a:xfrm>
            <a:off x="990600" y="4445000"/>
            <a:ext cx="8876665" cy="6273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100"/>
              </a:lnSpc>
              <a:tabLst>
                <a:tab pos="838200" algn="l"/>
              </a:tabLst>
              <a:defRPr sz="1800" cap="none">
                <a:latin typeface="Arial" pitchFamily="1" charset="0"/>
                <a:ea typeface="Arial" pitchFamily="1" charset="0"/>
                <a:cs typeface="Arial" pitchFamily="1" charset="0"/>
              </a:defRPr>
            </a:pPr>
            <a:r>
              <a:rPr cap="none">
                <a:solidFill>
                  <a:srgbClr val="424242"/>
                </a:solidFill>
              </a:rPr>
              <a:t>The </a:t>
            </a:r>
            <a:r>
              <a:rPr cap="none">
                <a:solidFill>
                  <a:srgbClr val="0433FF"/>
                </a:solidFill>
              </a:rPr>
              <a:t>relative rates</a:t>
            </a:r>
            <a:r>
              <a:rPr cap="none">
                <a:solidFill>
                  <a:srgbClr val="424242"/>
                </a:solidFill>
              </a:rPr>
              <a:t> accommodate possible bias in the instantaneous rates of transition </a:t>
            </a:r>
            <a:br/>
            <a:r>
              <a:rPr cap="none">
                <a:solidFill>
                  <a:srgbClr val="424242"/>
                </a:solidFill>
              </a:rPr>
              <a:t>    and transversion substitutions</a:t>
            </a:r>
            <a:endParaRPr cap="none">
              <a:solidFill>
                <a:srgbClr val="424242"/>
              </a:solidFill>
            </a:endParaRPr>
          </a:p>
        </p:txBody>
      </p:sp>
      <p:sp>
        <p:nvSpPr>
          <p:cNvPr id="7" name="Shape 1597"/>
          <p:cNvSpPr>
            <a:extLst>
              <a:ext uri="smNativeData">
                <pr:smNativeData xmlns:pr="smNativeData" xmlns="smNativeData" val="SMDATA_15_trXW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VQAAAAAAAABkAAAAZAAAAGQAAAAAAAAAy8vLAFUAAAAAAAAAZAAAAGQAAABkAAAAAAAAABcAAAAUAAAAAAAAAAAAAAD/fwAA/38AAAAAAAAJAAAABAAAAAAFPQ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9CcAAEALAADlLgAAwA0AABAAAAAmAAAACAAAAP//////////"/>
              </a:ext>
            </a:extLst>
          </p:cNvSpPr>
          <p:nvPr/>
        </p:nvSpPr>
        <p:spPr>
          <a:xfrm>
            <a:off x="6494780" y="1828800"/>
            <a:ext cx="1128395" cy="406400"/>
          </a:xfrm>
          <a:prstGeom prst="rect">
            <a:avLst/>
          </a:prstGeom>
          <a:noFill/>
          <a:ln w="25400" cap="flat" cmpd="sng" algn="ctr">
            <a:solidFill>
              <a:srgbClr val="FF9300"/>
            </a:solidFill>
            <a:prstDash val="solid"/>
            <a:headEnd type="none"/>
            <a:tailEnd type="none"/>
          </a:ln>
          <a:effectLst>
            <a:outerShdw blurRad="63500" dist="63500" dir="54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8" name="Shape 1598"/>
          <p:cNvSpPr>
            <a:extLst>
              <a:ext uri="smNativeData">
                <pr:smNativeData xmlns:pr="smNativeData" xmlns="smNativeData" val="SMDATA_15_trXW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VQAAAAAAAABkAAAAZAAAAGQAAAAAAAAAy8vLAFUAAAAAAAAAZAAAAGQAAABkAAAAAAAAABcAAAAUAAAAAAAAAAAAAAD/fwAA/38AAAAAAAAJAAAABAAAAEAGRQM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BUAADARAADtHAAAsBMAABAAAAAmAAAACAAAAP//////////"/>
              </a:ext>
            </a:extLst>
          </p:cNvSpPr>
          <p:nvPr/>
        </p:nvSpPr>
        <p:spPr>
          <a:xfrm>
            <a:off x="3573780" y="2794000"/>
            <a:ext cx="1128395" cy="406400"/>
          </a:xfrm>
          <a:prstGeom prst="rect">
            <a:avLst/>
          </a:prstGeom>
          <a:noFill/>
          <a:ln w="25400" cap="flat" cmpd="sng" algn="ctr">
            <a:solidFill>
              <a:srgbClr val="FF9300"/>
            </a:solidFill>
            <a:prstDash val="solid"/>
            <a:headEnd type="none"/>
            <a:tailEnd type="none"/>
          </a:ln>
          <a:effectLst>
            <a:outerShdw blurRad="63500" dist="63500" dir="54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9" name="Shape 1599"/>
          <p:cNvSpPr>
            <a:extLst>
              <a:ext uri="smNativeData">
                <pr:smNativeData xmlns:pr="smNativeData" xmlns="smNativeData" val="SMDATA_15_trXW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VQAAAAAAAABkAAAAZAAAAGQAAAAAAAAAy8vLAFUAAAAAAAAAZAAAAGQAAABkAAAAAAAAABcAAAAUAAAAAAAAAAAAAAD/fwAA/38AAAAAAAAJAAAABAAAABACB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yDAAADgOAAC5NwAAuBAAABAAAAAmAAAACAAAAP//////////"/>
              </a:ext>
            </a:extLst>
          </p:cNvSpPr>
          <p:nvPr/>
        </p:nvSpPr>
        <p:spPr>
          <a:xfrm>
            <a:off x="7929880" y="2311400"/>
            <a:ext cx="1128395" cy="406400"/>
          </a:xfrm>
          <a:prstGeom prst="rect">
            <a:avLst/>
          </a:prstGeom>
          <a:noFill/>
          <a:ln w="25400" cap="flat" cmpd="sng" algn="ctr">
            <a:solidFill>
              <a:srgbClr val="FF9300"/>
            </a:solidFill>
            <a:prstDash val="solid"/>
            <a:headEnd type="none"/>
            <a:tailEnd type="none"/>
          </a:ln>
          <a:effectLst>
            <a:outerShdw blurRad="63500" dist="63500" dir="54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0" name="Shape 1600"/>
          <p:cNvSpPr>
            <a:extLst>
              <a:ext uri="smNativeData">
                <pr:smNativeData xmlns:pr="smNativeData" xmlns="smNativeData" val="SMDATA_15_trXW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VQAAAAAAAABkAAAAZAAAAGQAAAAAAAAAy8vLAFUAAAAAAAAAZAAAAGQAAABkAAAAAAAAABcAAAAUAAAAAAAAAAAAAAD/fwAA/38AAAAAAAAJAAAABAAAAAABww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0B4AABQUAADBJQAAlBYAABAAAAAmAAAACAAAAP//////////"/>
              </a:ext>
            </a:extLst>
          </p:cNvSpPr>
          <p:nvPr/>
        </p:nvSpPr>
        <p:spPr>
          <a:xfrm>
            <a:off x="5008880" y="3263900"/>
            <a:ext cx="1128395" cy="406400"/>
          </a:xfrm>
          <a:prstGeom prst="rect">
            <a:avLst/>
          </a:prstGeom>
          <a:noFill/>
          <a:ln w="25400" cap="flat" cmpd="sng" algn="ctr">
            <a:solidFill>
              <a:srgbClr val="FF9300"/>
            </a:solidFill>
            <a:prstDash val="solid"/>
            <a:headEnd type="none"/>
            <a:tailEnd type="none"/>
          </a:ln>
          <a:effectLst>
            <a:outerShdw blurRad="63500" dist="63500" dir="54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1" name="Shape 1601"/>
          <p:cNvSpPr>
            <a:extLst>
              <a:ext uri="smNativeData">
                <pr:smNativeData xmlns:pr="smNativeData" xmlns="smNativeData" val="SMDATA_15_trXWYhMAAAAlAAAAZAAAAA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P///w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CQfAABTPQAACycAABAAAAAmAAAACAAAAP//////////"/>
              </a:ext>
            </a:extLst>
          </p:cNvSpPr>
          <p:nvPr/>
        </p:nvSpPr>
        <p:spPr>
          <a:xfrm>
            <a:off x="990600" y="5062220"/>
            <a:ext cx="8978265" cy="128460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400"/>
              </a:lnSpc>
              <a:tabLst>
                <a:tab pos="838200" algn="l"/>
              </a:tabLst>
              <a:defRPr sz="2000" cap="none">
                <a:latin typeface="蘋果儷中黑" pitchFamily="0" charset="0"/>
                <a:ea typeface="蘋果儷中黑" pitchFamily="0" charset="0"/>
                <a:cs typeface="蘋果儷中黑" pitchFamily="0" charset="0"/>
              </a:defRPr>
            </a:pPr>
            <a:r>
              <a:rPr sz="1800" cap="none">
                <a:solidFill>
                  <a:srgbClr val="424242"/>
                </a:solidFill>
                <a:latin typeface="Arial" pitchFamily="1" charset="0"/>
                <a:ea typeface="Arial" pitchFamily="1" charset="0"/>
                <a:cs typeface="Arial" pitchFamily="1" charset="0"/>
              </a:rPr>
              <a:t>Under this model, all </a:t>
            </a:r>
            <a:r>
              <a:rPr sz="1800" cap="none">
                <a:solidFill>
                  <a:srgbClr val="FF9300"/>
                </a:solidFill>
                <a:latin typeface="Arial" pitchFamily="1" charset="0"/>
                <a:ea typeface="Arial" pitchFamily="1" charset="0"/>
                <a:cs typeface="Arial" pitchFamily="1" charset="0"/>
              </a:rPr>
              <a:t>transition</a:t>
            </a:r>
            <a:r>
              <a:rPr sz="1800" cap="none">
                <a:solidFill>
                  <a:srgbClr val="424242"/>
                </a:solidFill>
                <a:latin typeface="Arial" pitchFamily="1" charset="0"/>
                <a:ea typeface="Arial" pitchFamily="1" charset="0"/>
                <a:cs typeface="Arial" pitchFamily="1" charset="0"/>
              </a:rPr>
              <a:t> substitutions are assumed to have the same rate </a:t>
            </a:r>
            <a:r>
              <a:rPr sz="1800" cap="none">
                <a:solidFill>
                  <a:srgbClr val="424242"/>
                </a:solidFill>
                <a:latin typeface="Times New Roman" pitchFamily="1" charset="0"/>
                <a:ea typeface="Times New Roman" pitchFamily="1" charset="0"/>
                <a:cs typeface="Times New Roman" pitchFamily="1" charset="0"/>
              </a:rPr>
              <a:t>(</a:t>
            </a:r>
            <a:r>
              <a:rPr sz="1800" i="1" cap="none">
                <a:solidFill>
                  <a:srgbClr val="424242"/>
                </a:solidFill>
                <a:latin typeface="Times New Roman" pitchFamily="1" charset="0"/>
                <a:ea typeface="Times New Roman" pitchFamily="1" charset="0"/>
                <a:cs typeface="Times New Roman" pitchFamily="1" charset="0"/>
              </a:rPr>
              <a:t>b</a:t>
            </a:r>
            <a:r>
              <a:rPr sz="1800" cap="none">
                <a:solidFill>
                  <a:srgbClr val="424242"/>
                </a:solidFill>
                <a:latin typeface="Times New Roman" pitchFamily="1" charset="0"/>
                <a:ea typeface="Times New Roman" pitchFamily="1" charset="0"/>
                <a:cs typeface="Times New Roman" pitchFamily="1" charset="0"/>
              </a:rPr>
              <a:t> = </a:t>
            </a:r>
            <a:r>
              <a:rPr sz="1800" i="1" cap="none">
                <a:solidFill>
                  <a:srgbClr val="424242"/>
                </a:solidFill>
                <a:latin typeface="Times New Roman" pitchFamily="1" charset="0"/>
                <a:ea typeface="Times New Roman" pitchFamily="1" charset="0"/>
                <a:cs typeface="Times New Roman" pitchFamily="1" charset="0"/>
              </a:rPr>
              <a:t>e</a:t>
            </a:r>
            <a:r>
              <a:rPr sz="1800" cap="none">
                <a:solidFill>
                  <a:srgbClr val="424242"/>
                </a:solidFill>
                <a:latin typeface="Times New Roman" pitchFamily="1" charset="0"/>
                <a:ea typeface="Times New Roman" pitchFamily="1" charset="0"/>
                <a:cs typeface="Times New Roman" pitchFamily="1" charset="0"/>
              </a:rPr>
              <a:t>)</a:t>
            </a:r>
            <a:br/>
            <a:r>
              <a:rPr sz="1800" cap="none">
                <a:solidFill>
                  <a:srgbClr val="424242"/>
                </a:solidFill>
                <a:latin typeface="Arial" pitchFamily="1" charset="0"/>
                <a:ea typeface="Arial" pitchFamily="1" charset="0"/>
                <a:cs typeface="Arial" pitchFamily="1" charset="0"/>
              </a:rPr>
              <a:t>     and all </a:t>
            </a:r>
            <a:r>
              <a:rPr sz="1800" cap="none">
                <a:solidFill>
                  <a:srgbClr val="76D6FF"/>
                </a:solidFill>
                <a:latin typeface="Arial" pitchFamily="1" charset="0"/>
                <a:ea typeface="Arial" pitchFamily="1" charset="0"/>
                <a:cs typeface="Arial" pitchFamily="1" charset="0"/>
              </a:rPr>
              <a:t>transversion</a:t>
            </a:r>
            <a:r>
              <a:rPr sz="1800" cap="none">
                <a:solidFill>
                  <a:srgbClr val="424242"/>
                </a:solidFill>
                <a:latin typeface="Arial" pitchFamily="1" charset="0"/>
                <a:ea typeface="Arial" pitchFamily="1" charset="0"/>
                <a:cs typeface="Arial" pitchFamily="1" charset="0"/>
              </a:rPr>
              <a:t> substitutions are assumed to have the same rate </a:t>
            </a:r>
            <a:r>
              <a:rPr sz="1800" cap="none">
                <a:solidFill>
                  <a:srgbClr val="424242"/>
                </a:solidFill>
                <a:latin typeface="Times New Roman" pitchFamily="1" charset="0"/>
                <a:ea typeface="Times New Roman" pitchFamily="1" charset="0"/>
                <a:cs typeface="Times New Roman" pitchFamily="1" charset="0"/>
              </a:rPr>
              <a:t>(</a:t>
            </a:r>
            <a:r>
              <a:rPr sz="1800" i="1" cap="none">
                <a:solidFill>
                  <a:srgbClr val="424242"/>
                </a:solidFill>
                <a:latin typeface="Times New Roman" pitchFamily="1" charset="0"/>
                <a:ea typeface="Times New Roman" pitchFamily="1" charset="0"/>
                <a:cs typeface="Times New Roman" pitchFamily="1" charset="0"/>
              </a:rPr>
              <a:t>a</a:t>
            </a:r>
            <a:r>
              <a:rPr sz="1800" cap="none">
                <a:solidFill>
                  <a:srgbClr val="424242"/>
                </a:solidFill>
                <a:latin typeface="Times New Roman" pitchFamily="1" charset="0"/>
                <a:ea typeface="Times New Roman" pitchFamily="1" charset="0"/>
                <a:cs typeface="Times New Roman" pitchFamily="1" charset="0"/>
              </a:rPr>
              <a:t> = </a:t>
            </a:r>
            <a:r>
              <a:rPr sz="1800" i="1" cap="none">
                <a:solidFill>
                  <a:srgbClr val="424242"/>
                </a:solidFill>
                <a:latin typeface="Times New Roman" pitchFamily="1" charset="0"/>
                <a:ea typeface="Times New Roman" pitchFamily="1" charset="0"/>
                <a:cs typeface="Times New Roman" pitchFamily="1" charset="0"/>
              </a:rPr>
              <a:t>c</a:t>
            </a:r>
            <a:r>
              <a:rPr sz="1800" cap="none">
                <a:solidFill>
                  <a:srgbClr val="424242"/>
                </a:solidFill>
                <a:latin typeface="Times New Roman" pitchFamily="1" charset="0"/>
                <a:ea typeface="Times New Roman" pitchFamily="1" charset="0"/>
                <a:cs typeface="Times New Roman" pitchFamily="1" charset="0"/>
              </a:rPr>
              <a:t> = </a:t>
            </a:r>
            <a:r>
              <a:rPr sz="1800" i="1" cap="none">
                <a:solidFill>
                  <a:srgbClr val="424242"/>
                </a:solidFill>
                <a:latin typeface="Times New Roman" pitchFamily="1" charset="0"/>
                <a:ea typeface="Times New Roman" pitchFamily="1" charset="0"/>
                <a:cs typeface="Times New Roman" pitchFamily="1" charset="0"/>
              </a:rPr>
              <a:t>d</a:t>
            </a:r>
            <a:r>
              <a:rPr sz="1800" cap="none">
                <a:solidFill>
                  <a:srgbClr val="424242"/>
                </a:solidFill>
                <a:latin typeface="Times New Roman" pitchFamily="1" charset="0"/>
                <a:ea typeface="Times New Roman" pitchFamily="1" charset="0"/>
                <a:cs typeface="Times New Roman" pitchFamily="1" charset="0"/>
              </a:rPr>
              <a:t> = </a:t>
            </a:r>
            <a:r>
              <a:rPr sz="1800" i="1" cap="none">
                <a:solidFill>
                  <a:srgbClr val="424242"/>
                </a:solidFill>
                <a:latin typeface="Times New Roman" pitchFamily="1" charset="0"/>
                <a:ea typeface="Times New Roman" pitchFamily="1" charset="0"/>
                <a:cs typeface="Times New Roman" pitchFamily="1" charset="0"/>
              </a:rPr>
              <a:t>f</a:t>
            </a:r>
            <a:r>
              <a:rPr sz="1800" cap="none">
                <a:solidFill>
                  <a:srgbClr val="424242"/>
                </a:solidFill>
                <a:latin typeface="Times New Roman" pitchFamily="1" charset="0"/>
                <a:ea typeface="Times New Roman" pitchFamily="1" charset="0"/>
                <a:cs typeface="Times New Roman" pitchFamily="1" charset="0"/>
              </a:rPr>
              <a:t>)</a:t>
            </a:r>
            <a:br/>
            <a:r>
              <a:rPr sz="1700" cap="none">
                <a:solidFill>
                  <a:srgbClr val="424242"/>
                </a:solidFill>
                <a:latin typeface="Times" pitchFamily="0" charset="0"/>
                <a:ea typeface="Times" pitchFamily="0" charset="0"/>
                <a:cs typeface="Times" pitchFamily="0" charset="0"/>
              </a:rPr>
              <a:t>      </a:t>
            </a:r>
            <a:r>
              <a:rPr sz="1800" cap="none">
                <a:solidFill>
                  <a:srgbClr val="424242"/>
                </a:solidFill>
                <a:latin typeface="Arial" pitchFamily="1" charset="0"/>
                <a:ea typeface="Arial" pitchFamily="1" charset="0"/>
                <a:cs typeface="Arial" pitchFamily="1" charset="0"/>
              </a:rPr>
              <a:t>BUT we allow for a possible bias in the relative rate of transitions and transversions</a:t>
            </a:r>
            <a:br/>
            <a:r>
              <a:rPr sz="1800" cap="none">
                <a:solidFill>
                  <a:srgbClr val="424242"/>
                </a:solidFill>
                <a:latin typeface="Arial" pitchFamily="1" charset="0"/>
                <a:ea typeface="Arial" pitchFamily="1" charset="0"/>
                <a:cs typeface="Arial" pitchFamily="1" charset="0"/>
              </a:rPr>
              <a:t>     by introducing a new parameter,    :</a:t>
            </a:r>
            <a:r>
              <a:rPr cap="none">
                <a:solidFill>
                  <a:srgbClr val="424242"/>
                </a:solidFill>
              </a:rPr>
              <a:t>  </a:t>
            </a:r>
            <a:br/>
            <a:br/>
            <a:r>
              <a:rPr sz="1700" cap="none">
                <a:solidFill>
                  <a:srgbClr val="424242"/>
                </a:solidFill>
                <a:latin typeface="Times" pitchFamily="0" charset="0"/>
                <a:ea typeface="Times" pitchFamily="0" charset="0"/>
                <a:cs typeface="Times" pitchFamily="0" charset="0"/>
              </a:rPr>
              <a:t>  </a:t>
            </a:r>
            <a:endParaRPr sz="1700" cap="none">
              <a:solidFill>
                <a:srgbClr val="424242"/>
              </a:solidFill>
              <a:latin typeface="Times" pitchFamily="0" charset="0"/>
              <a:ea typeface="Times" pitchFamily="0" charset="0"/>
              <a:cs typeface="Times" pitchFamily="0" charset="0"/>
            </a:endParaRPr>
          </a:p>
        </p:txBody>
      </p:sp>
      <p:pic>
        <p:nvPicPr>
          <p:cNvPr id="12" name="Picture1"/>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AcAAAA4AAAAAAAAAAAAAAAAAAAA////AAAAAAAAAAAAAAAAAAAAAAAAAAAAAAAAAAAAAABkAAAAZAAAAAAAAAAjAAAABAAAAGQAAAAXAAAAFAAAAAAAAAAAAAAA/38AAP9/AAAAAAAACQAAAAQAAADrHwA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KsaAABWJwAAGygAAFUrAAAQAAAAJgAAAAgAAAD//////////w=="/>
              </a:ext>
            </a:extLst>
          </p:cNvPicPr>
          <p:nvPr/>
        </p:nvPicPr>
        <p:blipFill>
          <a:blip r:embed="rId3"/>
          <a:stretch>
            <a:fillRect/>
          </a:stretch>
        </p:blipFill>
        <p:spPr>
          <a:xfrm>
            <a:off x="4335145" y="6394450"/>
            <a:ext cx="2184400" cy="649605"/>
          </a:xfrm>
          <a:prstGeom prst="rect">
            <a:avLst/>
          </a:prstGeom>
          <a:noFill/>
          <a:ln>
            <a:noFill/>
          </a:ln>
          <a:effectLst>
            <a:outerShdw blurRad="63500" dist="51187" dir="2700000">
              <a:srgbClr val="000000">
                <a:alpha val="4000"/>
              </a:srgbClr>
            </a:outerShdw>
          </a:effectLst>
        </p:spPr>
      </p:pic>
      <p:pic>
        <p:nvPicPr>
          <p:cNvPr id="13" name="Picture2"/>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AcAAAA4AAAAAAAAAAAAAAAAAAAA////AAAAAAAAAAAAAAAAAAAAAAAAAAAAAAAAAAAAAABkAAAAZAAAAAAAAAAjAAAABAAAAGQAAAAXAAAAFAAAAAAAAAAAAAAA/38AAP9/AAAAAAAACQAAAAQAAAD+AAA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MMcAACuJQAAwB0AAJ4mAAAQAAAAJgAAAAgAAAD//////////w=="/>
              </a:ext>
            </a:extLst>
          </p:cNvPicPr>
          <p:nvPr/>
        </p:nvPicPr>
        <p:blipFill>
          <a:blip r:embed="rId4"/>
          <a:stretch>
            <a:fillRect/>
          </a:stretch>
        </p:blipFill>
        <p:spPr>
          <a:xfrm>
            <a:off x="4675505" y="6125210"/>
            <a:ext cx="160655" cy="152400"/>
          </a:xfrm>
          <a:prstGeom prst="rect">
            <a:avLst/>
          </a:prstGeom>
          <a:noFill/>
          <a:ln>
            <a:noFill/>
          </a:ln>
          <a:effectLst>
            <a:outerShdw blurRad="63500" dist="51187" dir="2700000">
              <a:srgbClr val="000000">
                <a:alpha val="4000"/>
              </a:srgbClr>
            </a:outerShdw>
          </a:effectLst>
        </p:spPr>
      </p:pic>
    </p:spTree>
  </p:cSld>
  <p:clrMapOvr>
    <a:masterClrMapping/>
  </p:clrMapOvr>
  <p:transition spd="fast" p14:dur="500">
    <p:fade/>
    <p:extLst>
      <p:ext uri="smNativeData">
        <pr:smNativeData xmlns:pr="smNativeData" xmlns="smNativeData" val="trXWYgAAAAD0AQAAAAAAAAYAAAAAAAAAAAAAAAAAAAAAAAAAAQAAAAAAAAAAAAAAAAAAAAAAAAAAAAAA"/>
      </p:ext>
    </p:extLst>
  </p:transition>
  <p:timing>
    <p:tnLst>
      <p:par>
        <p:cTn id="1" dur="indefinite" restart="never" nodeType="tmRoot"/>
      </p:par>
    </p:tnLst>
  </p:timing>
</p:sld>
</file>

<file path=ppt/slides/slide102.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pic>
        <p:nvPicPr>
          <p:cNvPr id="2" name="pasted-image.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OgIAAAoCwAAADkAAOAWAAAQAAAAJgAAAAgAAAD//////////w=="/>
              </a:ext>
            </a:extLst>
          </p:cNvPicPr>
          <p:nvPr/>
        </p:nvPicPr>
        <p:blipFill>
          <a:blip r:embed="rId2"/>
          <a:stretch>
            <a:fillRect/>
          </a:stretch>
        </p:blipFill>
        <p:spPr>
          <a:xfrm>
            <a:off x="1447800" y="1813560"/>
            <a:ext cx="7818120" cy="1905000"/>
          </a:xfrm>
          <a:prstGeom prst="rect">
            <a:avLst/>
          </a:prstGeom>
          <a:noFill/>
          <a:ln>
            <a:noFill/>
          </a:ln>
          <a:effectLst/>
        </p:spPr>
      </p:pic>
      <p:sp>
        <p:nvSpPr>
          <p:cNvPr id="3" name="Shape 1606"/>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HRzLm8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FwYAAAcZAAA4NgAAPxsAABAgAAAmAAAACAAAAP//////////"/>
              </a:ext>
            </a:extLst>
          </p:cNvSpPr>
          <p:nvPr/>
        </p:nvSpPr>
        <p:spPr>
          <a:xfrm>
            <a:off x="989965" y="4068445"/>
            <a:ext cx="7823835"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100"/>
              </a:lnSpc>
              <a:tabLst>
                <a:tab pos="838200" algn="l"/>
              </a:tabLst>
              <a:defRPr sz="1800" cap="none">
                <a:latin typeface="Arial" pitchFamily="1" charset="0"/>
                <a:ea typeface="Arial" pitchFamily="1" charset="0"/>
                <a:cs typeface="Arial" pitchFamily="1" charset="0"/>
              </a:defRPr>
            </a:pPr>
            <a:r>
              <a:rPr cap="none">
                <a:solidFill>
                  <a:srgbClr val="424242"/>
                </a:solidFill>
              </a:rPr>
              <a:t>The </a:t>
            </a:r>
            <a:r>
              <a:rPr cap="none">
                <a:solidFill>
                  <a:srgbClr val="0433FF"/>
                </a:solidFill>
              </a:rPr>
              <a:t>stationary frequencies</a:t>
            </a:r>
            <a:r>
              <a:rPr cap="none">
                <a:solidFill>
                  <a:srgbClr val="424242"/>
                </a:solidFill>
              </a:rPr>
              <a:t> of all states are still assumed to be equal</a:t>
            </a:r>
            <a:endParaRPr cap="none">
              <a:solidFill>
                <a:srgbClr val="424242"/>
              </a:solidFill>
            </a:endParaRPr>
          </a:p>
        </p:txBody>
      </p:sp>
      <p:sp>
        <p:nvSpPr>
          <p:cNvPr id="4" name="Shape 1607"/>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AgNQAAwAgAABAgAAAmAAAACAAAAP//////////"/>
              </a:ext>
            </a:extLst>
          </p:cNvSpPr>
          <p:nvPr/>
        </p:nvSpPr>
        <p:spPr>
          <a:xfrm>
            <a:off x="635000" y="101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The Kimura, 1980 (K80) substitution model</a:t>
            </a:r>
          </a:p>
        </p:txBody>
      </p:sp>
      <p:sp>
        <p:nvSpPr>
          <p:cNvPr id="5" name="Shape 1608"/>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DKlqAM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OwYAANwAAABFOAAATAQAABAgAAAmAAAACAAAAP//////////"/>
              </a:ext>
            </a:extLst>
          </p:cNvSpPr>
          <p:nvPr/>
        </p:nvSpPr>
        <p:spPr>
          <a:xfrm>
            <a:off x="1012825" y="139700"/>
            <a:ext cx="81343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Stochastic Models of Nucleotide Substitution</a:t>
            </a:r>
          </a:p>
        </p:txBody>
      </p:sp>
      <p:sp>
        <p:nvSpPr>
          <p:cNvPr id="6" name="Shape 1609"/>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Fi27d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FgbAACzPAAANB8AABAgAAAmAAAACAAAAP//////////"/>
              </a:ext>
            </a:extLst>
          </p:cNvSpPr>
          <p:nvPr/>
        </p:nvSpPr>
        <p:spPr>
          <a:xfrm>
            <a:off x="990600" y="4445000"/>
            <a:ext cx="8876665" cy="6273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100"/>
              </a:lnSpc>
              <a:tabLst>
                <a:tab pos="838200" algn="l"/>
              </a:tabLst>
              <a:defRPr sz="1800" cap="none">
                <a:latin typeface="Arial" pitchFamily="1" charset="0"/>
                <a:ea typeface="Arial" pitchFamily="1" charset="0"/>
                <a:cs typeface="Arial" pitchFamily="1" charset="0"/>
              </a:defRPr>
            </a:pPr>
            <a:r>
              <a:rPr cap="none">
                <a:solidFill>
                  <a:srgbClr val="424242"/>
                </a:solidFill>
              </a:rPr>
              <a:t>The </a:t>
            </a:r>
            <a:r>
              <a:rPr cap="none">
                <a:solidFill>
                  <a:srgbClr val="0433FF"/>
                </a:solidFill>
              </a:rPr>
              <a:t>relative rates</a:t>
            </a:r>
            <a:r>
              <a:rPr cap="none">
                <a:solidFill>
                  <a:srgbClr val="424242"/>
                </a:solidFill>
              </a:rPr>
              <a:t> accommodate possible bias in the instantaneous rates of transition </a:t>
            </a:r>
            <a:br/>
            <a:r>
              <a:rPr cap="none">
                <a:solidFill>
                  <a:srgbClr val="424242"/>
                </a:solidFill>
              </a:rPr>
              <a:t>    and transversion substitutions</a:t>
            </a:r>
            <a:endParaRPr cap="none">
              <a:solidFill>
                <a:srgbClr val="424242"/>
              </a:solidFill>
            </a:endParaRPr>
          </a:p>
        </p:txBody>
      </p:sp>
      <p:sp>
        <p:nvSpPr>
          <p:cNvPr id="7" name="Shape 1610"/>
          <p:cNvSpPr>
            <a:extLst>
              <a:ext uri="smNativeData">
                <pr:smNativeData xmlns:pr="smNativeData" xmlns="smNativeData" val="SMDATA_15_trXW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VQAAAAAAAABkAAAAZAAAAGQAAAAAAAAAy8vLAFUAAAAAAAAAZAAAAGQAAABkAAAAAAAAABcAAAAUAAAAAAAAAAAAAAD/fwAA/38AAAAAAAAJAAAABAAAAH4AY/c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9CcAAEALAADlLgAAwA0AABAAAAAmAAAACAAAAP//////////"/>
              </a:ext>
            </a:extLst>
          </p:cNvSpPr>
          <p:nvPr/>
        </p:nvSpPr>
        <p:spPr>
          <a:xfrm>
            <a:off x="6494780" y="1828800"/>
            <a:ext cx="1128395" cy="406400"/>
          </a:xfrm>
          <a:prstGeom prst="rect">
            <a:avLst/>
          </a:prstGeom>
          <a:noFill/>
          <a:ln w="25400" cap="flat" cmpd="sng" algn="ctr">
            <a:solidFill>
              <a:srgbClr val="FF9300"/>
            </a:solidFill>
            <a:prstDash val="solid"/>
            <a:headEnd type="none"/>
            <a:tailEnd type="none"/>
          </a:ln>
          <a:effectLst>
            <a:outerShdw blurRad="63500" dist="63500" dir="54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8" name="Shape 1611"/>
          <p:cNvSpPr>
            <a:extLst>
              <a:ext uri="smNativeData">
                <pr:smNativeData xmlns:pr="smNativeData" xmlns="smNativeData" val="SMDATA_15_trXW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VQAAAAAAAABkAAAAZAAAAGQAAAAAAAAAy8vLAFUAAAAAAAAAZAAAAGQAAABkAAAAAAAAABcAAAAUAAAAAAAAAAAAAAD/fwAA/38AAAAAAAAJAAAABAAAAJNKX7M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BUAADARAADtHAAAsBMAABAAAAAmAAAACAAAAP//////////"/>
              </a:ext>
            </a:extLst>
          </p:cNvSpPr>
          <p:nvPr/>
        </p:nvSpPr>
        <p:spPr>
          <a:xfrm>
            <a:off x="3573780" y="2794000"/>
            <a:ext cx="1128395" cy="406400"/>
          </a:xfrm>
          <a:prstGeom prst="rect">
            <a:avLst/>
          </a:prstGeom>
          <a:noFill/>
          <a:ln w="25400" cap="flat" cmpd="sng" algn="ctr">
            <a:solidFill>
              <a:srgbClr val="FF9300"/>
            </a:solidFill>
            <a:prstDash val="solid"/>
            <a:headEnd type="none"/>
            <a:tailEnd type="none"/>
          </a:ln>
          <a:effectLst>
            <a:outerShdw blurRad="63500" dist="63500" dir="54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9" name="Shape 1612"/>
          <p:cNvSpPr>
            <a:extLst>
              <a:ext uri="smNativeData">
                <pr:smNativeData xmlns:pr="smNativeData" xmlns="smNativeData" val="SMDATA_15_trXW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VQAAAAAAAABkAAAAZAAAAGQAAAAAAAAAy8vLAFUAAAAAAAAAZAAAAGQAAABkAAAAAAAAABcAAAAUAAAAAAAAAAAAAAD/fwAA/38AAAAAAAAJAAAABAAAAEC5d9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yDAAADgOAAC5NwAAuBAAABAAAAAmAAAACAAAAP//////////"/>
              </a:ext>
            </a:extLst>
          </p:cNvSpPr>
          <p:nvPr/>
        </p:nvSpPr>
        <p:spPr>
          <a:xfrm>
            <a:off x="7929880" y="2311400"/>
            <a:ext cx="1128395" cy="406400"/>
          </a:xfrm>
          <a:prstGeom prst="rect">
            <a:avLst/>
          </a:prstGeom>
          <a:noFill/>
          <a:ln w="25400" cap="flat" cmpd="sng" algn="ctr">
            <a:solidFill>
              <a:srgbClr val="FF9300"/>
            </a:solidFill>
            <a:prstDash val="solid"/>
            <a:headEnd type="none"/>
            <a:tailEnd type="none"/>
          </a:ln>
          <a:effectLst>
            <a:outerShdw blurRad="63500" dist="63500" dir="54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0" name="Shape 1613"/>
          <p:cNvSpPr>
            <a:extLst>
              <a:ext uri="smNativeData">
                <pr:smNativeData xmlns:pr="smNativeData" xmlns="smNativeData" val="SMDATA_15_trXW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VQAAAAAAAABkAAAAZAAAAGQAAAAAAAAAy8vLAFUAAAAAAAAAZAAAAGQAAABkAAAAAAAAABcAAAAUAAAAAAAAAAAAAAD/fwAA/38AAAAAAAAJAAAABAAAAOhf4/s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0B4AABQUAADBJQAAlBYAABAAAAAmAAAACAAAAP//////////"/>
              </a:ext>
            </a:extLst>
          </p:cNvSpPr>
          <p:nvPr/>
        </p:nvSpPr>
        <p:spPr>
          <a:xfrm>
            <a:off x="5008880" y="3263900"/>
            <a:ext cx="1128395" cy="406400"/>
          </a:xfrm>
          <a:prstGeom prst="rect">
            <a:avLst/>
          </a:prstGeom>
          <a:noFill/>
          <a:ln w="25400" cap="flat" cmpd="sng" algn="ctr">
            <a:solidFill>
              <a:srgbClr val="FF9300"/>
            </a:solidFill>
            <a:prstDash val="solid"/>
            <a:headEnd type="none"/>
            <a:tailEnd type="none"/>
          </a:ln>
          <a:effectLst>
            <a:outerShdw blurRad="63500" dist="63500" dir="54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1" name="Shape 1614"/>
          <p:cNvSpPr>
            <a:extLst>
              <a:ext uri="smNativeData">
                <pr:smNativeData xmlns:pr="smNativeData" xmlns="smNativeData" val="SMDATA_15_trXWYhMAAAAlAAAAZAAAAA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ELUXP8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CQfAABTPQAACycAABAAAAAmAAAACAAAAP//////////"/>
              </a:ext>
            </a:extLst>
          </p:cNvSpPr>
          <p:nvPr/>
        </p:nvSpPr>
        <p:spPr>
          <a:xfrm>
            <a:off x="990600" y="5062220"/>
            <a:ext cx="8978265" cy="128460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400"/>
              </a:lnSpc>
              <a:tabLst>
                <a:tab pos="838200" algn="l"/>
              </a:tabLst>
              <a:defRPr sz="2000" cap="none">
                <a:latin typeface="蘋果儷中黑" pitchFamily="0" charset="0"/>
                <a:ea typeface="蘋果儷中黑" pitchFamily="0" charset="0"/>
                <a:cs typeface="蘋果儷中黑" pitchFamily="0" charset="0"/>
              </a:defRPr>
            </a:pPr>
            <a:r>
              <a:rPr sz="1800" cap="none">
                <a:solidFill>
                  <a:srgbClr val="424242"/>
                </a:solidFill>
                <a:latin typeface="Arial" pitchFamily="1" charset="0"/>
                <a:ea typeface="Arial" pitchFamily="1" charset="0"/>
                <a:cs typeface="Arial" pitchFamily="1" charset="0"/>
              </a:rPr>
              <a:t>Under this model, all </a:t>
            </a:r>
            <a:r>
              <a:rPr sz="1800" cap="none">
                <a:solidFill>
                  <a:srgbClr val="FF9300"/>
                </a:solidFill>
                <a:latin typeface="Arial" pitchFamily="1" charset="0"/>
                <a:ea typeface="Arial" pitchFamily="1" charset="0"/>
                <a:cs typeface="Arial" pitchFamily="1" charset="0"/>
              </a:rPr>
              <a:t>transition</a:t>
            </a:r>
            <a:r>
              <a:rPr sz="1800" cap="none">
                <a:solidFill>
                  <a:srgbClr val="424242"/>
                </a:solidFill>
                <a:latin typeface="Arial" pitchFamily="1" charset="0"/>
                <a:ea typeface="Arial" pitchFamily="1" charset="0"/>
                <a:cs typeface="Arial" pitchFamily="1" charset="0"/>
              </a:rPr>
              <a:t> substitutions are assumed to have the same rate </a:t>
            </a:r>
            <a:r>
              <a:rPr sz="1800" cap="none">
                <a:solidFill>
                  <a:srgbClr val="424242"/>
                </a:solidFill>
                <a:latin typeface="Times New Roman" pitchFamily="1" charset="0"/>
                <a:ea typeface="Times New Roman" pitchFamily="1" charset="0"/>
                <a:cs typeface="Times New Roman" pitchFamily="1" charset="0"/>
              </a:rPr>
              <a:t>(</a:t>
            </a:r>
            <a:r>
              <a:rPr sz="1800" i="1" cap="none">
                <a:solidFill>
                  <a:srgbClr val="424242"/>
                </a:solidFill>
                <a:latin typeface="Times New Roman" pitchFamily="1" charset="0"/>
                <a:ea typeface="Times New Roman" pitchFamily="1" charset="0"/>
                <a:cs typeface="Times New Roman" pitchFamily="1" charset="0"/>
              </a:rPr>
              <a:t>b</a:t>
            </a:r>
            <a:r>
              <a:rPr sz="1800" cap="none">
                <a:solidFill>
                  <a:srgbClr val="424242"/>
                </a:solidFill>
                <a:latin typeface="Times New Roman" pitchFamily="1" charset="0"/>
                <a:ea typeface="Times New Roman" pitchFamily="1" charset="0"/>
                <a:cs typeface="Times New Roman" pitchFamily="1" charset="0"/>
              </a:rPr>
              <a:t> = </a:t>
            </a:r>
            <a:r>
              <a:rPr sz="1800" i="1" cap="none">
                <a:solidFill>
                  <a:srgbClr val="424242"/>
                </a:solidFill>
                <a:latin typeface="Times New Roman" pitchFamily="1" charset="0"/>
                <a:ea typeface="Times New Roman" pitchFamily="1" charset="0"/>
                <a:cs typeface="Times New Roman" pitchFamily="1" charset="0"/>
              </a:rPr>
              <a:t>e</a:t>
            </a:r>
            <a:r>
              <a:rPr sz="1800" cap="none">
                <a:solidFill>
                  <a:srgbClr val="424242"/>
                </a:solidFill>
                <a:latin typeface="Times New Roman" pitchFamily="1" charset="0"/>
                <a:ea typeface="Times New Roman" pitchFamily="1" charset="0"/>
                <a:cs typeface="Times New Roman" pitchFamily="1" charset="0"/>
              </a:rPr>
              <a:t>)</a:t>
            </a:r>
            <a:br/>
            <a:r>
              <a:rPr sz="1800" cap="none">
                <a:solidFill>
                  <a:srgbClr val="424242"/>
                </a:solidFill>
                <a:latin typeface="Arial" pitchFamily="1" charset="0"/>
                <a:ea typeface="Arial" pitchFamily="1" charset="0"/>
                <a:cs typeface="Arial" pitchFamily="1" charset="0"/>
              </a:rPr>
              <a:t>     and all </a:t>
            </a:r>
            <a:r>
              <a:rPr sz="1800" cap="none">
                <a:solidFill>
                  <a:srgbClr val="76D6FF"/>
                </a:solidFill>
                <a:latin typeface="Arial" pitchFamily="1" charset="0"/>
                <a:ea typeface="Arial" pitchFamily="1" charset="0"/>
                <a:cs typeface="Arial" pitchFamily="1" charset="0"/>
              </a:rPr>
              <a:t>transversion</a:t>
            </a:r>
            <a:r>
              <a:rPr sz="1800" cap="none">
                <a:solidFill>
                  <a:srgbClr val="424242"/>
                </a:solidFill>
                <a:latin typeface="Arial" pitchFamily="1" charset="0"/>
                <a:ea typeface="Arial" pitchFamily="1" charset="0"/>
                <a:cs typeface="Arial" pitchFamily="1" charset="0"/>
              </a:rPr>
              <a:t> substitutions are assumed to have the same rate </a:t>
            </a:r>
            <a:r>
              <a:rPr sz="1800" cap="none">
                <a:solidFill>
                  <a:srgbClr val="424242"/>
                </a:solidFill>
                <a:latin typeface="Times New Roman" pitchFamily="1" charset="0"/>
                <a:ea typeface="Times New Roman" pitchFamily="1" charset="0"/>
                <a:cs typeface="Times New Roman" pitchFamily="1" charset="0"/>
              </a:rPr>
              <a:t>(</a:t>
            </a:r>
            <a:r>
              <a:rPr sz="1800" i="1" cap="none">
                <a:solidFill>
                  <a:srgbClr val="424242"/>
                </a:solidFill>
                <a:latin typeface="Times New Roman" pitchFamily="1" charset="0"/>
                <a:ea typeface="Times New Roman" pitchFamily="1" charset="0"/>
                <a:cs typeface="Times New Roman" pitchFamily="1" charset="0"/>
              </a:rPr>
              <a:t>a</a:t>
            </a:r>
            <a:r>
              <a:rPr sz="1800" cap="none">
                <a:solidFill>
                  <a:srgbClr val="424242"/>
                </a:solidFill>
                <a:latin typeface="Times New Roman" pitchFamily="1" charset="0"/>
                <a:ea typeface="Times New Roman" pitchFamily="1" charset="0"/>
                <a:cs typeface="Times New Roman" pitchFamily="1" charset="0"/>
              </a:rPr>
              <a:t> = </a:t>
            </a:r>
            <a:r>
              <a:rPr sz="1800" i="1" cap="none">
                <a:solidFill>
                  <a:srgbClr val="424242"/>
                </a:solidFill>
                <a:latin typeface="Times New Roman" pitchFamily="1" charset="0"/>
                <a:ea typeface="Times New Roman" pitchFamily="1" charset="0"/>
                <a:cs typeface="Times New Roman" pitchFamily="1" charset="0"/>
              </a:rPr>
              <a:t>c</a:t>
            </a:r>
            <a:r>
              <a:rPr sz="1800" cap="none">
                <a:solidFill>
                  <a:srgbClr val="424242"/>
                </a:solidFill>
                <a:latin typeface="Times New Roman" pitchFamily="1" charset="0"/>
                <a:ea typeface="Times New Roman" pitchFamily="1" charset="0"/>
                <a:cs typeface="Times New Roman" pitchFamily="1" charset="0"/>
              </a:rPr>
              <a:t> = </a:t>
            </a:r>
            <a:r>
              <a:rPr sz="1800" i="1" cap="none">
                <a:solidFill>
                  <a:srgbClr val="424242"/>
                </a:solidFill>
                <a:latin typeface="Times New Roman" pitchFamily="1" charset="0"/>
                <a:ea typeface="Times New Roman" pitchFamily="1" charset="0"/>
                <a:cs typeface="Times New Roman" pitchFamily="1" charset="0"/>
              </a:rPr>
              <a:t>d</a:t>
            </a:r>
            <a:r>
              <a:rPr sz="1800" cap="none">
                <a:solidFill>
                  <a:srgbClr val="424242"/>
                </a:solidFill>
                <a:latin typeface="Times New Roman" pitchFamily="1" charset="0"/>
                <a:ea typeface="Times New Roman" pitchFamily="1" charset="0"/>
                <a:cs typeface="Times New Roman" pitchFamily="1" charset="0"/>
              </a:rPr>
              <a:t> = </a:t>
            </a:r>
            <a:r>
              <a:rPr sz="1800" i="1" cap="none">
                <a:solidFill>
                  <a:srgbClr val="424242"/>
                </a:solidFill>
                <a:latin typeface="Times New Roman" pitchFamily="1" charset="0"/>
                <a:ea typeface="Times New Roman" pitchFamily="1" charset="0"/>
                <a:cs typeface="Times New Roman" pitchFamily="1" charset="0"/>
              </a:rPr>
              <a:t>f</a:t>
            </a:r>
            <a:r>
              <a:rPr sz="1800" cap="none">
                <a:solidFill>
                  <a:srgbClr val="424242"/>
                </a:solidFill>
                <a:latin typeface="Times New Roman" pitchFamily="1" charset="0"/>
                <a:ea typeface="Times New Roman" pitchFamily="1" charset="0"/>
                <a:cs typeface="Times New Roman" pitchFamily="1" charset="0"/>
              </a:rPr>
              <a:t>)</a:t>
            </a:r>
            <a:br/>
            <a:r>
              <a:rPr sz="1700" cap="none">
                <a:solidFill>
                  <a:srgbClr val="424242"/>
                </a:solidFill>
                <a:latin typeface="Times" pitchFamily="0" charset="0"/>
                <a:ea typeface="Times" pitchFamily="0" charset="0"/>
                <a:cs typeface="Times" pitchFamily="0" charset="0"/>
              </a:rPr>
              <a:t>      </a:t>
            </a:r>
            <a:r>
              <a:rPr sz="1800" cap="none">
                <a:solidFill>
                  <a:srgbClr val="424242"/>
                </a:solidFill>
                <a:latin typeface="Arial" pitchFamily="1" charset="0"/>
                <a:ea typeface="Arial" pitchFamily="1" charset="0"/>
                <a:cs typeface="Arial" pitchFamily="1" charset="0"/>
              </a:rPr>
              <a:t>BUT we allow for a possible bias in the relative rate of transitions and transversions</a:t>
            </a:r>
            <a:br/>
            <a:r>
              <a:rPr sz="1800" cap="none">
                <a:solidFill>
                  <a:srgbClr val="424242"/>
                </a:solidFill>
                <a:latin typeface="Arial" pitchFamily="1" charset="0"/>
                <a:ea typeface="Arial" pitchFamily="1" charset="0"/>
                <a:cs typeface="Arial" pitchFamily="1" charset="0"/>
              </a:rPr>
              <a:t>     by introducing a new parameter,    :</a:t>
            </a:r>
            <a:r>
              <a:rPr cap="none">
                <a:solidFill>
                  <a:srgbClr val="424242"/>
                </a:solidFill>
              </a:rPr>
              <a:t>  </a:t>
            </a:r>
            <a:br/>
            <a:br/>
            <a:r>
              <a:rPr sz="1700" cap="none">
                <a:solidFill>
                  <a:srgbClr val="424242"/>
                </a:solidFill>
                <a:latin typeface="Times" pitchFamily="0" charset="0"/>
                <a:ea typeface="Times" pitchFamily="0" charset="0"/>
                <a:cs typeface="Times" pitchFamily="0" charset="0"/>
              </a:rPr>
              <a:t>  </a:t>
            </a:r>
            <a:endParaRPr sz="1700" cap="none">
              <a:solidFill>
                <a:srgbClr val="424242"/>
              </a:solidFill>
              <a:latin typeface="Times" pitchFamily="0" charset="0"/>
              <a:ea typeface="Times" pitchFamily="0" charset="0"/>
              <a:cs typeface="Times" pitchFamily="0" charset="0"/>
            </a:endParaRPr>
          </a:p>
        </p:txBody>
      </p:sp>
      <p:pic>
        <p:nvPicPr>
          <p:cNvPr id="12" name="Picture1"/>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AcAAAA4AAAAAAAAAAAAAAAAAAAA////AAAAAAAAAAAAAAAAAAAAAAAAAAAAAAAAAAAAAABkAAAAZAAAAAAAAAAjAAAABAAAAGQAAAAXAAAAFAAAAAAAAAAAAAAA/38AAP9/AAAAAAAACQAAAAQAAAAwt14c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KsaAABWJwAAGygAAFUrAAAQAAAAJgAAAAgAAAD//////////w=="/>
              </a:ext>
            </a:extLst>
          </p:cNvPicPr>
          <p:nvPr/>
        </p:nvPicPr>
        <p:blipFill>
          <a:blip r:embed="rId3"/>
          <a:stretch>
            <a:fillRect/>
          </a:stretch>
        </p:blipFill>
        <p:spPr>
          <a:xfrm>
            <a:off x="4335145" y="6394450"/>
            <a:ext cx="2184400" cy="649605"/>
          </a:xfrm>
          <a:prstGeom prst="rect">
            <a:avLst/>
          </a:prstGeom>
          <a:noFill/>
          <a:ln>
            <a:noFill/>
          </a:ln>
          <a:effectLst>
            <a:outerShdw blurRad="63500" dist="51187" dir="2700000">
              <a:srgbClr val="000000">
                <a:alpha val="4000"/>
              </a:srgbClr>
            </a:outerShdw>
          </a:effectLst>
        </p:spPr>
      </p:pic>
      <p:pic>
        <p:nvPicPr>
          <p:cNvPr id="13" name="Picture2"/>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AcAAAA4AAAAAAAAAAAAAAAAAAAA////AAAAAAAAAAAAAAAAAAAAAAAAAAAAAAAAAAAAAABkAAAAZAAAAAAAAAAjAAAABAAAAGQAAAAXAAAAFAAAAAAAAAAAAAAA/38AAP9/AAAAAAAACQAAAAQAAAAAAAA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MMcAACuJQAAwB0AAJ4mAAAQAAAAJgAAAAgAAAD//////////w=="/>
              </a:ext>
            </a:extLst>
          </p:cNvPicPr>
          <p:nvPr/>
        </p:nvPicPr>
        <p:blipFill>
          <a:blip r:embed="rId4"/>
          <a:stretch>
            <a:fillRect/>
          </a:stretch>
        </p:blipFill>
        <p:spPr>
          <a:xfrm>
            <a:off x="4675505" y="6125210"/>
            <a:ext cx="160655" cy="152400"/>
          </a:xfrm>
          <a:prstGeom prst="rect">
            <a:avLst/>
          </a:prstGeom>
          <a:noFill/>
          <a:ln>
            <a:noFill/>
          </a:ln>
          <a:effectLst>
            <a:outerShdw blurRad="63500" dist="51187" dir="2700000">
              <a:srgbClr val="000000">
                <a:alpha val="4000"/>
              </a:srgbClr>
            </a:outerShdw>
          </a:effectLst>
        </p:spPr>
      </p:pic>
    </p:spTree>
  </p:cSld>
  <p:clrMapOvr>
    <a:masterClrMapping/>
  </p:clrMapOvr>
  <p:transition spd="fast" p14:dur="500">
    <p:fade/>
    <p:extLst>
      <p:ext uri="smNativeData">
        <pr:smNativeData xmlns:pr="smNativeData" xmlns="smNativeData" val="trXWYgAAAAD0AQAAAAAAAAYAAAAAAAAAAAAAAAAAAAAAAAAAAQAAAAAAAAAAAAAAAAAAAAAAAAAAAAAA"/>
      </p:ext>
    </p:extLst>
  </p:transition>
  <p:timing>
    <p:tnLst>
      <p:par>
        <p:cTn id="1" dur="indefinite" restart="never" nodeType="tmRoot"/>
      </p:par>
    </p:tnLst>
  </p:timing>
</p:sld>
</file>

<file path=ppt/slides/slide103.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pic>
        <p:nvPicPr>
          <p:cNvPr id="2" name="pasted-image.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B0cy5v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OgIAAAoCwAAADkAAOAWAAAQAAAAJgAAAAgAAAD//////////w=="/>
              </a:ext>
            </a:extLst>
          </p:cNvPicPr>
          <p:nvPr/>
        </p:nvPicPr>
        <p:blipFill>
          <a:blip r:embed="rId2"/>
          <a:stretch>
            <a:fillRect/>
          </a:stretch>
        </p:blipFill>
        <p:spPr>
          <a:xfrm>
            <a:off x="1447800" y="1813560"/>
            <a:ext cx="7818120" cy="1905000"/>
          </a:xfrm>
          <a:prstGeom prst="rect">
            <a:avLst/>
          </a:prstGeom>
          <a:noFill/>
          <a:ln>
            <a:noFill/>
          </a:ln>
          <a:effectLst/>
        </p:spPr>
      </p:pic>
      <p:sp>
        <p:nvSpPr>
          <p:cNvPr id="3" name="Shape 1619"/>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DbrzDQ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FwYAAAcZAAA4NgAAPxsAABAgAAAmAAAACAAAAP//////////"/>
              </a:ext>
            </a:extLst>
          </p:cNvSpPr>
          <p:nvPr/>
        </p:nvSpPr>
        <p:spPr>
          <a:xfrm>
            <a:off x="989965" y="4068445"/>
            <a:ext cx="7823835"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100"/>
              </a:lnSpc>
              <a:tabLst>
                <a:tab pos="838200" algn="l"/>
              </a:tabLst>
              <a:defRPr sz="1800" cap="none">
                <a:latin typeface="Arial" pitchFamily="1" charset="0"/>
                <a:ea typeface="Arial" pitchFamily="1" charset="0"/>
                <a:cs typeface="Arial" pitchFamily="1" charset="0"/>
              </a:defRPr>
            </a:pPr>
            <a:r>
              <a:rPr cap="none">
                <a:solidFill>
                  <a:srgbClr val="424242"/>
                </a:solidFill>
              </a:rPr>
              <a:t>The </a:t>
            </a:r>
            <a:r>
              <a:rPr cap="none">
                <a:solidFill>
                  <a:srgbClr val="0433FF"/>
                </a:solidFill>
              </a:rPr>
              <a:t>stationary frequencies</a:t>
            </a:r>
            <a:r>
              <a:rPr cap="none">
                <a:solidFill>
                  <a:srgbClr val="424242"/>
                </a:solidFill>
              </a:rPr>
              <a:t> of all states are still assumed to be equal</a:t>
            </a:r>
            <a:endParaRPr cap="none">
              <a:solidFill>
                <a:srgbClr val="424242"/>
              </a:solidFill>
            </a:endParaRPr>
          </a:p>
        </p:txBody>
      </p:sp>
      <p:sp>
        <p:nvSpPr>
          <p:cNvPr id="4" name="Shape 1620"/>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DAwIi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AgNQAAwAgAABAgAAAmAAAACAAAAP//////////"/>
              </a:ext>
            </a:extLst>
          </p:cNvSpPr>
          <p:nvPr/>
        </p:nvSpPr>
        <p:spPr>
          <a:xfrm>
            <a:off x="635000" y="101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The Kimura, 1980 (K80) substitution model</a:t>
            </a:r>
          </a:p>
        </p:txBody>
      </p:sp>
      <p:sp>
        <p:nvSpPr>
          <p:cNvPr id="5" name="Shape 1621"/>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DI0MiI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OwYAANwAAABFOAAATAQAABAgAAAmAAAACAAAAP//////////"/>
              </a:ext>
            </a:extLst>
          </p:cNvSpPr>
          <p:nvPr/>
        </p:nvSpPr>
        <p:spPr>
          <a:xfrm>
            <a:off x="1012825" y="139700"/>
            <a:ext cx="81343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Stochastic Models of Nucleotide Substitution</a:t>
            </a:r>
          </a:p>
        </p:txBody>
      </p:sp>
      <p:sp>
        <p:nvSpPr>
          <p:cNvPr id="6" name="Shape 1622"/>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GdiQ2w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FgbAACzPAAANB8AABAgAAAmAAAACAAAAP//////////"/>
              </a:ext>
            </a:extLst>
          </p:cNvSpPr>
          <p:nvPr/>
        </p:nvSpPr>
        <p:spPr>
          <a:xfrm>
            <a:off x="990600" y="4445000"/>
            <a:ext cx="8876665" cy="6273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100"/>
              </a:lnSpc>
              <a:tabLst>
                <a:tab pos="838200" algn="l"/>
              </a:tabLst>
              <a:defRPr sz="1800" cap="none">
                <a:latin typeface="Arial" pitchFamily="1" charset="0"/>
                <a:ea typeface="Arial" pitchFamily="1" charset="0"/>
                <a:cs typeface="Arial" pitchFamily="1" charset="0"/>
              </a:defRPr>
            </a:pPr>
            <a:r>
              <a:rPr cap="none">
                <a:solidFill>
                  <a:srgbClr val="424242"/>
                </a:solidFill>
              </a:rPr>
              <a:t>The </a:t>
            </a:r>
            <a:r>
              <a:rPr cap="none">
                <a:solidFill>
                  <a:srgbClr val="0433FF"/>
                </a:solidFill>
              </a:rPr>
              <a:t>relative rates</a:t>
            </a:r>
            <a:r>
              <a:rPr cap="none">
                <a:solidFill>
                  <a:srgbClr val="424242"/>
                </a:solidFill>
              </a:rPr>
              <a:t> accommodate possible bias in the instantaneous rates of transition </a:t>
            </a:r>
            <a:br/>
            <a:r>
              <a:rPr cap="none">
                <a:solidFill>
                  <a:srgbClr val="424242"/>
                </a:solidFill>
              </a:rPr>
              <a:t>    and transversion substitutions</a:t>
            </a:r>
            <a:endParaRPr cap="none">
              <a:solidFill>
                <a:srgbClr val="424242"/>
              </a:solidFill>
            </a:endParaRPr>
          </a:p>
        </p:txBody>
      </p:sp>
      <p:sp>
        <p:nvSpPr>
          <p:cNvPr id="7" name="Shape 1623"/>
          <p:cNvSpPr>
            <a:extLst>
              <a:ext uri="smNativeData">
                <pr:smNativeData xmlns:pr="smNativeData" xmlns="smNativeData" val="SMDATA_15_trXW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VQAAAAAAAABkAAAAZAAAAGQAAAAAAAAAy8vLAFUAAAAAAAAAZAAAAGQAAABkAAAAAAAAABcAAAAUAAAAAAAAAAAAAAD/fwAA/38AAAAAAAAJAAAABAAAAD48YTo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9CcAAEALAADlLgAAwA0AABAAAAAmAAAACAAAAP//////////"/>
              </a:ext>
            </a:extLst>
          </p:cNvSpPr>
          <p:nvPr/>
        </p:nvSpPr>
        <p:spPr>
          <a:xfrm>
            <a:off x="6494780" y="1828800"/>
            <a:ext cx="1128395" cy="406400"/>
          </a:xfrm>
          <a:prstGeom prst="rect">
            <a:avLst/>
          </a:prstGeom>
          <a:noFill/>
          <a:ln w="25400" cap="flat" cmpd="sng" algn="ctr">
            <a:solidFill>
              <a:srgbClr val="FF9300"/>
            </a:solidFill>
            <a:prstDash val="solid"/>
            <a:headEnd type="none"/>
            <a:tailEnd type="none"/>
          </a:ln>
          <a:effectLst>
            <a:outerShdw blurRad="63500" dist="63500" dir="54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8" name="Shape 1624"/>
          <p:cNvSpPr>
            <a:extLst>
              <a:ext uri="smNativeData">
                <pr:smNativeData xmlns:pr="smNativeData" xmlns="smNativeData" val="SMDATA_15_trXW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VQAAAAAAAABkAAAAZAAAAGQAAAAAAAAAy8vLAFUAAAAAAAAAZAAAAGQAAABkAAAAAAAAABcAAAAUAAAAAAAAAAAAAAD/fwAA/38AAAAAAAAJAAAABAAAADA4MD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BUAADARAADtHAAAsBMAABAAAAAmAAAACAAAAP//////////"/>
              </a:ext>
            </a:extLst>
          </p:cNvSpPr>
          <p:nvPr/>
        </p:nvSpPr>
        <p:spPr>
          <a:xfrm>
            <a:off x="3573780" y="2794000"/>
            <a:ext cx="1128395" cy="406400"/>
          </a:xfrm>
          <a:prstGeom prst="rect">
            <a:avLst/>
          </a:prstGeom>
          <a:noFill/>
          <a:ln w="25400" cap="flat" cmpd="sng" algn="ctr">
            <a:solidFill>
              <a:srgbClr val="FF9300"/>
            </a:solidFill>
            <a:prstDash val="solid"/>
            <a:headEnd type="none"/>
            <a:tailEnd type="none"/>
          </a:ln>
          <a:effectLst>
            <a:outerShdw blurRad="63500" dist="63500" dir="54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9" name="Shape 1625"/>
          <p:cNvSpPr>
            <a:extLst>
              <a:ext uri="smNativeData">
                <pr:smNativeData xmlns:pr="smNativeData" xmlns="smNativeData" val="SMDATA_15_trXW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VQAAAAAAAABkAAAAZAAAAGQAAAAAAAAAy8vLAFUAAAAAAAAAZAAAAGQAAABkAAAAAAAAABcAAAAUAAAAAAAAAAAAAAD/fwAA/38AAAAAAAAJAAAABAAAAG0gcHI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yDAAADgOAAC5NwAAuBAAABAAAAAmAAAACAAAAP//////////"/>
              </a:ext>
            </a:extLst>
          </p:cNvSpPr>
          <p:nvPr/>
        </p:nvSpPr>
        <p:spPr>
          <a:xfrm>
            <a:off x="7929880" y="2311400"/>
            <a:ext cx="1128395" cy="406400"/>
          </a:xfrm>
          <a:prstGeom prst="rect">
            <a:avLst/>
          </a:prstGeom>
          <a:noFill/>
          <a:ln w="25400" cap="flat" cmpd="sng" algn="ctr">
            <a:solidFill>
              <a:srgbClr val="FF9300"/>
            </a:solidFill>
            <a:prstDash val="solid"/>
            <a:headEnd type="none"/>
            <a:tailEnd type="none"/>
          </a:ln>
          <a:effectLst>
            <a:outerShdw blurRad="63500" dist="63500" dir="54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0" name="Shape 1626"/>
          <p:cNvSpPr>
            <a:extLst>
              <a:ext uri="smNativeData">
                <pr:smNativeData xmlns:pr="smNativeData" xmlns="smNativeData" val="SMDATA_15_trXW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VQAAAAAAAABkAAAAZAAAAGQAAAAAAAAAy8vLAFUAAAAAAAAAZAAAAGQAAABkAAAAAAAAABcAAAAUAAAAAAAAAAAAAAD/fwAA/38AAAAAAAAJAAAABAAAAGxuIHc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0B4AABQUAADBJQAAlBYAABAAAAAmAAAACAAAAP//////////"/>
              </a:ext>
            </a:extLst>
          </p:cNvSpPr>
          <p:nvPr/>
        </p:nvSpPr>
        <p:spPr>
          <a:xfrm>
            <a:off x="5008880" y="3263900"/>
            <a:ext cx="1128395" cy="406400"/>
          </a:xfrm>
          <a:prstGeom prst="rect">
            <a:avLst/>
          </a:prstGeom>
          <a:noFill/>
          <a:ln w="25400" cap="flat" cmpd="sng" algn="ctr">
            <a:solidFill>
              <a:srgbClr val="FF9300"/>
            </a:solidFill>
            <a:prstDash val="solid"/>
            <a:headEnd type="none"/>
            <a:tailEnd type="none"/>
          </a:ln>
          <a:effectLst>
            <a:outerShdw blurRad="63500" dist="63500" dir="54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1" name="Shape 1627"/>
          <p:cNvSpPr>
            <a:extLst>
              <a:ext uri="smNativeData">
                <pr:smNativeData xmlns:pr="smNativeData" xmlns="smNativeData" val="SMDATA_15_trXWYhMAAAAlAAAAZAAAAA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D0iRkY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CQfAABTPQAACycAABAAAAAmAAAACAAAAP//////////"/>
              </a:ext>
            </a:extLst>
          </p:cNvSpPr>
          <p:nvPr/>
        </p:nvSpPr>
        <p:spPr>
          <a:xfrm>
            <a:off x="990600" y="5062220"/>
            <a:ext cx="8978265" cy="128460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400"/>
              </a:lnSpc>
              <a:tabLst>
                <a:tab pos="838200" algn="l"/>
              </a:tabLst>
              <a:defRPr sz="2000" cap="none">
                <a:latin typeface="蘋果儷中黑" pitchFamily="0" charset="0"/>
                <a:ea typeface="蘋果儷中黑" pitchFamily="0" charset="0"/>
                <a:cs typeface="蘋果儷中黑" pitchFamily="0" charset="0"/>
              </a:defRPr>
            </a:pPr>
            <a:r>
              <a:rPr sz="1800" cap="none">
                <a:solidFill>
                  <a:srgbClr val="424242"/>
                </a:solidFill>
                <a:latin typeface="Arial" pitchFamily="1" charset="0"/>
                <a:ea typeface="Arial" pitchFamily="1" charset="0"/>
                <a:cs typeface="Arial" pitchFamily="1" charset="0"/>
              </a:rPr>
              <a:t>Under this model, all </a:t>
            </a:r>
            <a:r>
              <a:rPr sz="1800" cap="none">
                <a:solidFill>
                  <a:srgbClr val="FF9300"/>
                </a:solidFill>
                <a:latin typeface="Arial" pitchFamily="1" charset="0"/>
                <a:ea typeface="Arial" pitchFamily="1" charset="0"/>
                <a:cs typeface="Arial" pitchFamily="1" charset="0"/>
              </a:rPr>
              <a:t>transition</a:t>
            </a:r>
            <a:r>
              <a:rPr sz="1800" cap="none">
                <a:solidFill>
                  <a:srgbClr val="424242"/>
                </a:solidFill>
                <a:latin typeface="Arial" pitchFamily="1" charset="0"/>
                <a:ea typeface="Arial" pitchFamily="1" charset="0"/>
                <a:cs typeface="Arial" pitchFamily="1" charset="0"/>
              </a:rPr>
              <a:t> substitutions are assumed to have the same rate </a:t>
            </a:r>
            <a:r>
              <a:rPr sz="1800" cap="none">
                <a:solidFill>
                  <a:srgbClr val="424242"/>
                </a:solidFill>
                <a:latin typeface="Times New Roman" pitchFamily="1" charset="0"/>
                <a:ea typeface="Times New Roman" pitchFamily="1" charset="0"/>
                <a:cs typeface="Times New Roman" pitchFamily="1" charset="0"/>
              </a:rPr>
              <a:t>(</a:t>
            </a:r>
            <a:r>
              <a:rPr sz="1800" i="1" cap="none">
                <a:solidFill>
                  <a:srgbClr val="424242"/>
                </a:solidFill>
                <a:latin typeface="Times New Roman" pitchFamily="1" charset="0"/>
                <a:ea typeface="Times New Roman" pitchFamily="1" charset="0"/>
                <a:cs typeface="Times New Roman" pitchFamily="1" charset="0"/>
              </a:rPr>
              <a:t>b</a:t>
            </a:r>
            <a:r>
              <a:rPr sz="1800" cap="none">
                <a:solidFill>
                  <a:srgbClr val="424242"/>
                </a:solidFill>
                <a:latin typeface="Times New Roman" pitchFamily="1" charset="0"/>
                <a:ea typeface="Times New Roman" pitchFamily="1" charset="0"/>
                <a:cs typeface="Times New Roman" pitchFamily="1" charset="0"/>
              </a:rPr>
              <a:t> = </a:t>
            </a:r>
            <a:r>
              <a:rPr sz="1800" i="1" cap="none">
                <a:solidFill>
                  <a:srgbClr val="424242"/>
                </a:solidFill>
                <a:latin typeface="Times New Roman" pitchFamily="1" charset="0"/>
                <a:ea typeface="Times New Roman" pitchFamily="1" charset="0"/>
                <a:cs typeface="Times New Roman" pitchFamily="1" charset="0"/>
              </a:rPr>
              <a:t>e</a:t>
            </a:r>
            <a:r>
              <a:rPr sz="1800" cap="none">
                <a:solidFill>
                  <a:srgbClr val="424242"/>
                </a:solidFill>
                <a:latin typeface="Times New Roman" pitchFamily="1" charset="0"/>
                <a:ea typeface="Times New Roman" pitchFamily="1" charset="0"/>
                <a:cs typeface="Times New Roman" pitchFamily="1" charset="0"/>
              </a:rPr>
              <a:t>)</a:t>
            </a:r>
            <a:br/>
            <a:r>
              <a:rPr sz="1800" cap="none">
                <a:solidFill>
                  <a:srgbClr val="424242"/>
                </a:solidFill>
                <a:latin typeface="Arial" pitchFamily="1" charset="0"/>
                <a:ea typeface="Arial" pitchFamily="1" charset="0"/>
                <a:cs typeface="Arial" pitchFamily="1" charset="0"/>
              </a:rPr>
              <a:t>     and all </a:t>
            </a:r>
            <a:r>
              <a:rPr sz="1800" cap="none">
                <a:solidFill>
                  <a:srgbClr val="76D6FF"/>
                </a:solidFill>
                <a:latin typeface="Arial" pitchFamily="1" charset="0"/>
                <a:ea typeface="Arial" pitchFamily="1" charset="0"/>
                <a:cs typeface="Arial" pitchFamily="1" charset="0"/>
              </a:rPr>
              <a:t>transversion</a:t>
            </a:r>
            <a:r>
              <a:rPr sz="1800" cap="none">
                <a:solidFill>
                  <a:srgbClr val="424242"/>
                </a:solidFill>
                <a:latin typeface="Arial" pitchFamily="1" charset="0"/>
                <a:ea typeface="Arial" pitchFamily="1" charset="0"/>
                <a:cs typeface="Arial" pitchFamily="1" charset="0"/>
              </a:rPr>
              <a:t> substitutions are assumed to have the same rate </a:t>
            </a:r>
            <a:r>
              <a:rPr sz="1800" cap="none">
                <a:solidFill>
                  <a:srgbClr val="424242"/>
                </a:solidFill>
                <a:latin typeface="Times New Roman" pitchFamily="1" charset="0"/>
                <a:ea typeface="Times New Roman" pitchFamily="1" charset="0"/>
                <a:cs typeface="Times New Roman" pitchFamily="1" charset="0"/>
              </a:rPr>
              <a:t>(</a:t>
            </a:r>
            <a:r>
              <a:rPr sz="1800" i="1" cap="none">
                <a:solidFill>
                  <a:srgbClr val="424242"/>
                </a:solidFill>
                <a:latin typeface="Times New Roman" pitchFamily="1" charset="0"/>
                <a:ea typeface="Times New Roman" pitchFamily="1" charset="0"/>
                <a:cs typeface="Times New Roman" pitchFamily="1" charset="0"/>
              </a:rPr>
              <a:t>a</a:t>
            </a:r>
            <a:r>
              <a:rPr sz="1800" cap="none">
                <a:solidFill>
                  <a:srgbClr val="424242"/>
                </a:solidFill>
                <a:latin typeface="Times New Roman" pitchFamily="1" charset="0"/>
                <a:ea typeface="Times New Roman" pitchFamily="1" charset="0"/>
                <a:cs typeface="Times New Roman" pitchFamily="1" charset="0"/>
              </a:rPr>
              <a:t> = </a:t>
            </a:r>
            <a:r>
              <a:rPr sz="1800" i="1" cap="none">
                <a:solidFill>
                  <a:srgbClr val="424242"/>
                </a:solidFill>
                <a:latin typeface="Times New Roman" pitchFamily="1" charset="0"/>
                <a:ea typeface="Times New Roman" pitchFamily="1" charset="0"/>
                <a:cs typeface="Times New Roman" pitchFamily="1" charset="0"/>
              </a:rPr>
              <a:t>c</a:t>
            </a:r>
            <a:r>
              <a:rPr sz="1800" cap="none">
                <a:solidFill>
                  <a:srgbClr val="424242"/>
                </a:solidFill>
                <a:latin typeface="Times New Roman" pitchFamily="1" charset="0"/>
                <a:ea typeface="Times New Roman" pitchFamily="1" charset="0"/>
                <a:cs typeface="Times New Roman" pitchFamily="1" charset="0"/>
              </a:rPr>
              <a:t> = </a:t>
            </a:r>
            <a:r>
              <a:rPr sz="1800" i="1" cap="none">
                <a:solidFill>
                  <a:srgbClr val="424242"/>
                </a:solidFill>
                <a:latin typeface="Times New Roman" pitchFamily="1" charset="0"/>
                <a:ea typeface="Times New Roman" pitchFamily="1" charset="0"/>
                <a:cs typeface="Times New Roman" pitchFamily="1" charset="0"/>
              </a:rPr>
              <a:t>d</a:t>
            </a:r>
            <a:r>
              <a:rPr sz="1800" cap="none">
                <a:solidFill>
                  <a:srgbClr val="424242"/>
                </a:solidFill>
                <a:latin typeface="Times New Roman" pitchFamily="1" charset="0"/>
                <a:ea typeface="Times New Roman" pitchFamily="1" charset="0"/>
                <a:cs typeface="Times New Roman" pitchFamily="1" charset="0"/>
              </a:rPr>
              <a:t> = </a:t>
            </a:r>
            <a:r>
              <a:rPr sz="1800" i="1" cap="none">
                <a:solidFill>
                  <a:srgbClr val="424242"/>
                </a:solidFill>
                <a:latin typeface="Times New Roman" pitchFamily="1" charset="0"/>
                <a:ea typeface="Times New Roman" pitchFamily="1" charset="0"/>
                <a:cs typeface="Times New Roman" pitchFamily="1" charset="0"/>
              </a:rPr>
              <a:t>f</a:t>
            </a:r>
            <a:r>
              <a:rPr sz="1800" cap="none">
                <a:solidFill>
                  <a:srgbClr val="424242"/>
                </a:solidFill>
                <a:latin typeface="Times New Roman" pitchFamily="1" charset="0"/>
                <a:ea typeface="Times New Roman" pitchFamily="1" charset="0"/>
                <a:cs typeface="Times New Roman" pitchFamily="1" charset="0"/>
              </a:rPr>
              <a:t>)</a:t>
            </a:r>
            <a:br/>
            <a:r>
              <a:rPr sz="1700" cap="none">
                <a:solidFill>
                  <a:srgbClr val="424242"/>
                </a:solidFill>
                <a:latin typeface="Times" pitchFamily="0" charset="0"/>
                <a:ea typeface="Times" pitchFamily="0" charset="0"/>
                <a:cs typeface="Times" pitchFamily="0" charset="0"/>
              </a:rPr>
              <a:t>      </a:t>
            </a:r>
            <a:r>
              <a:rPr sz="1800" cap="none">
                <a:solidFill>
                  <a:srgbClr val="424242"/>
                </a:solidFill>
                <a:latin typeface="Arial" pitchFamily="1" charset="0"/>
                <a:ea typeface="Arial" pitchFamily="1" charset="0"/>
                <a:cs typeface="Arial" pitchFamily="1" charset="0"/>
              </a:rPr>
              <a:t>BUT we allow for a possible bias in the relative rate of transitions and transversions</a:t>
            </a:r>
            <a:br/>
            <a:r>
              <a:rPr sz="1800" cap="none">
                <a:solidFill>
                  <a:srgbClr val="424242"/>
                </a:solidFill>
                <a:latin typeface="Arial" pitchFamily="1" charset="0"/>
                <a:ea typeface="Arial" pitchFamily="1" charset="0"/>
                <a:cs typeface="Arial" pitchFamily="1" charset="0"/>
              </a:rPr>
              <a:t>     by introducing a new parameter,    :</a:t>
            </a:r>
            <a:r>
              <a:rPr cap="none">
                <a:solidFill>
                  <a:srgbClr val="424242"/>
                </a:solidFill>
              </a:rPr>
              <a:t>  </a:t>
            </a:r>
            <a:br/>
            <a:br/>
            <a:r>
              <a:rPr sz="1700" cap="none">
                <a:solidFill>
                  <a:srgbClr val="424242"/>
                </a:solidFill>
                <a:latin typeface="Times" pitchFamily="0" charset="0"/>
                <a:ea typeface="Times" pitchFamily="0" charset="0"/>
                <a:cs typeface="Times" pitchFamily="0" charset="0"/>
              </a:rPr>
              <a:t>  </a:t>
            </a:r>
            <a:endParaRPr sz="1700" cap="none">
              <a:solidFill>
                <a:srgbClr val="424242"/>
              </a:solidFill>
              <a:latin typeface="Times" pitchFamily="0" charset="0"/>
              <a:ea typeface="Times" pitchFamily="0" charset="0"/>
              <a:cs typeface="Times" pitchFamily="0" charset="0"/>
            </a:endParaRPr>
          </a:p>
        </p:txBody>
      </p:sp>
      <p:sp>
        <p:nvSpPr>
          <p:cNvPr id="12" name="Shape 1630"/>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GxuPjw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PgqAAA5NgAAMC0AABAgAAAmAAAACAAAAP//////////"/>
              </a:ext>
            </a:extLst>
          </p:cNvSpPr>
          <p:nvPr/>
        </p:nvSpPr>
        <p:spPr>
          <a:xfrm>
            <a:off x="990600" y="6985000"/>
            <a:ext cx="7823835"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r>
              <a:t>How many free parameters are there in the K80 substitution model?</a:t>
            </a:r>
          </a:p>
        </p:txBody>
      </p:sp>
      <p:pic>
        <p:nvPicPr>
          <p:cNvPr id="13" name="Picture1"/>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AcAAAA4AAAAAAAAAAAAAAAAAAAA////AAAAAAAAAAAAAAAAAAAAAAAAAAAAAAAAAAAAAABkAAAAZAAAAAAAAAAjAAAABAAAAGQAAAAXAAAAFAAAAAAAAAAAAAAA/38AAP9/AAAAAAAACQAAAAQAAAAAAAA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KsaAABWJwAAGygAAFUrAAAQAAAAJgAAAAgAAAD//////////w=="/>
              </a:ext>
            </a:extLst>
          </p:cNvPicPr>
          <p:nvPr/>
        </p:nvPicPr>
        <p:blipFill>
          <a:blip r:embed="rId3"/>
          <a:stretch>
            <a:fillRect/>
          </a:stretch>
        </p:blipFill>
        <p:spPr>
          <a:xfrm>
            <a:off x="4335145" y="6394450"/>
            <a:ext cx="2184400" cy="649605"/>
          </a:xfrm>
          <a:prstGeom prst="rect">
            <a:avLst/>
          </a:prstGeom>
          <a:noFill/>
          <a:ln>
            <a:noFill/>
          </a:ln>
          <a:effectLst>
            <a:outerShdw blurRad="63500" dist="51187" dir="2700000">
              <a:srgbClr val="000000">
                <a:alpha val="4000"/>
              </a:srgbClr>
            </a:outerShdw>
          </a:effectLst>
        </p:spPr>
      </p:pic>
      <p:pic>
        <p:nvPicPr>
          <p:cNvPr id="14" name="Picture2"/>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AcAAAA4AAAAAAAAAAAAAAAAAAAA////AAAAAAAAAAAAAAAAAAAAAAAAAAAAAAAAAAAAAABkAAAAZAAAAAAAAAAjAAAABAAAAGQAAAAXAAAAFAAAAAAAAAAAAAAA/38AAP9/AAAAAAAACQAAAAQAAABQmFsE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MMcAACuJQAAwB0AAJ4mAAAQAAAAJgAAAAgAAAD//////////w=="/>
              </a:ext>
            </a:extLst>
          </p:cNvPicPr>
          <p:nvPr/>
        </p:nvPicPr>
        <p:blipFill>
          <a:blip r:embed="rId4"/>
          <a:stretch>
            <a:fillRect/>
          </a:stretch>
        </p:blipFill>
        <p:spPr>
          <a:xfrm>
            <a:off x="4675505" y="6125210"/>
            <a:ext cx="160655" cy="152400"/>
          </a:xfrm>
          <a:prstGeom prst="rect">
            <a:avLst/>
          </a:prstGeom>
          <a:noFill/>
          <a:ln>
            <a:noFill/>
          </a:ln>
          <a:effectLst>
            <a:outerShdw blurRad="63500" dist="51187" dir="2700000">
              <a:srgbClr val="000000">
                <a:alpha val="4000"/>
              </a:srgbClr>
            </a:outerShdw>
          </a:effectLst>
        </p:spPr>
      </p:pic>
    </p:spTree>
  </p:cSld>
  <p:clrMapOvr>
    <a:masterClrMapping/>
  </p:clrMapOvr>
  <p:transition spd="fast" p14:dur="500">
    <p:fade/>
    <p:extLst>
      <p:ext uri="smNativeData">
        <pr:smNativeData xmlns:pr="smNativeData" xmlns="smNativeData" val="trXWYgAAAAD0AQAAAAAAAAYAAAAAAAAAAAAAAAAAAAAAAAAAAQAAAAAAAAAAAAAAAAAAAAAAAAAAAAAA"/>
      </p:ext>
    </p:extLst>
  </p:transition>
  <p:timing>
    <p:tnLst>
      <p:par>
        <p:cTn id="1" dur="indefinite" restart="never" nodeType="tmRoot"/>
      </p:par>
    </p:tnLst>
  </p:timing>
</p:sld>
</file>

<file path=ppt/slides/slide104.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pic>
        <p:nvPicPr>
          <p:cNvPr id="2" name="pasted-image.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uAHQ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OgIAAAoCwAAADkAAOAWAAAQAAAAJgAAAAgAAAD//////////w=="/>
              </a:ext>
            </a:extLst>
          </p:cNvPicPr>
          <p:nvPr/>
        </p:nvPicPr>
        <p:blipFill>
          <a:blip r:embed="rId2"/>
          <a:stretch>
            <a:fillRect/>
          </a:stretch>
        </p:blipFill>
        <p:spPr>
          <a:xfrm>
            <a:off x="1447800" y="1813560"/>
            <a:ext cx="7818120" cy="1905000"/>
          </a:xfrm>
          <a:prstGeom prst="rect">
            <a:avLst/>
          </a:prstGeom>
          <a:noFill/>
          <a:ln>
            <a:noFill/>
          </a:ln>
          <a:effectLst/>
        </p:spPr>
      </p:pic>
      <p:sp>
        <p:nvSpPr>
          <p:cNvPr id="3" name="Shape 1633"/>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C4Ad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OwYAANwAAABFOAAATAQAABAgAAAmAAAACAAAAP//////////"/>
              </a:ext>
            </a:extLst>
          </p:cNvSpPr>
          <p:nvPr/>
        </p:nvSpPr>
        <p:spPr>
          <a:xfrm>
            <a:off x="1012825" y="139700"/>
            <a:ext cx="81343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Stochastic Models of Nucleotide Substitution</a:t>
            </a:r>
          </a:p>
        </p:txBody>
      </p:sp>
      <p:sp>
        <p:nvSpPr>
          <p:cNvPr id="4" name="Shape 1634"/>
          <p:cNvSpPr>
            <a:extLst>
              <a:ext uri="smNativeData">
                <pr:smNativeData xmlns:pr="smNativeData" xmlns="smNativeData" val="SMDATA_15_trXW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VQAAAAAAAABkAAAAZAAAAGQAAAAAAAAAy8vLAFUAAAAAAAAAZAAAAGQAAABkAAAAAAAAABcAAAAUAAAAAAAAAAAAAAD/fwAA/38AAAAAAAAJAAAABAAAAHRzLm8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9CcAAEALAADlLgAAwA0AABAAAAAmAAAACAAAAP//////////"/>
              </a:ext>
            </a:extLst>
          </p:cNvSpPr>
          <p:nvPr/>
        </p:nvSpPr>
        <p:spPr>
          <a:xfrm>
            <a:off x="6494780" y="1828800"/>
            <a:ext cx="1128395" cy="406400"/>
          </a:xfrm>
          <a:prstGeom prst="rect">
            <a:avLst/>
          </a:prstGeom>
          <a:noFill/>
          <a:ln w="25400" cap="flat" cmpd="sng" algn="ctr">
            <a:solidFill>
              <a:srgbClr val="FF9300"/>
            </a:solidFill>
            <a:prstDash val="solid"/>
            <a:headEnd type="none"/>
            <a:tailEnd type="none"/>
          </a:ln>
          <a:effectLst>
            <a:outerShdw blurRad="63500" dist="63500" dir="54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5" name="Shape 1635"/>
          <p:cNvSpPr>
            <a:extLst>
              <a:ext uri="smNativeData">
                <pr:smNativeData xmlns:pr="smNativeData" xmlns="smNativeData" val="SMDATA_15_trXW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VQAAAAAAAABkAAAAZAAAAGQAAAAAAAAAy8vLAFUAAAAAAAAAZAAAAGQAAABkAAAAAAAAABcAAAAUAAAAAAAAAAAAAAD/fwAA/38AAAAAAAAJAAAABAAAADAwMD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BUAADARAADtHAAAsBMAABAAAAAmAAAACAAAAP//////////"/>
              </a:ext>
            </a:extLst>
          </p:cNvSpPr>
          <p:nvPr/>
        </p:nvSpPr>
        <p:spPr>
          <a:xfrm>
            <a:off x="3573780" y="2794000"/>
            <a:ext cx="1128395" cy="406400"/>
          </a:xfrm>
          <a:prstGeom prst="rect">
            <a:avLst/>
          </a:prstGeom>
          <a:noFill/>
          <a:ln w="25400" cap="flat" cmpd="sng" algn="ctr">
            <a:solidFill>
              <a:srgbClr val="FF9300"/>
            </a:solidFill>
            <a:prstDash val="solid"/>
            <a:headEnd type="none"/>
            <a:tailEnd type="none"/>
          </a:ln>
          <a:effectLst>
            <a:outerShdw blurRad="63500" dist="63500" dir="54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6" name="Shape 1636"/>
          <p:cNvSpPr>
            <a:extLst>
              <a:ext uri="smNativeData">
                <pr:smNativeData xmlns:pr="smNativeData" xmlns="smNativeData" val="SMDATA_15_trXW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VQAAAAAAAABkAAAAZAAAAGQAAAAAAAAAy8vLAFUAAAAAAAAAZAAAAGQAAABkAAAAAAAAABcAAAAUAAAAAAAAAAAAAAD/fwAA/38AAAAAAAAJAAAABAAAAC8+PH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yDAAADgOAAC5NwAAuBAAABAAAAAmAAAACAAAAP//////////"/>
              </a:ext>
            </a:extLst>
          </p:cNvSpPr>
          <p:nvPr/>
        </p:nvSpPr>
        <p:spPr>
          <a:xfrm>
            <a:off x="7929880" y="2311400"/>
            <a:ext cx="1128395" cy="406400"/>
          </a:xfrm>
          <a:prstGeom prst="rect">
            <a:avLst/>
          </a:prstGeom>
          <a:noFill/>
          <a:ln w="25400" cap="flat" cmpd="sng" algn="ctr">
            <a:solidFill>
              <a:srgbClr val="FF9300"/>
            </a:solidFill>
            <a:prstDash val="solid"/>
            <a:headEnd type="none"/>
            <a:tailEnd type="none"/>
          </a:ln>
          <a:effectLst>
            <a:outerShdw blurRad="63500" dist="63500" dir="54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7" name="Shape 1637"/>
          <p:cNvSpPr>
            <a:extLst>
              <a:ext uri="smNativeData">
                <pr:smNativeData xmlns:pr="smNativeData" xmlns="smNativeData" val="SMDATA_15_trXW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VQAAAAAAAABkAAAAZAAAAGQAAAAAAAAAy8vLAFUAAAAAAAAAZAAAAGQAAABkAAAAAAAAABcAAAAUAAAAAAAAAAAAAAD/fwAA/38AAAAAAAAJAAAABAAAACJTaGE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0B4AABQUAADBJQAAlBYAABAAAAAmAAAACAAAAP//////////"/>
              </a:ext>
            </a:extLst>
          </p:cNvSpPr>
          <p:nvPr/>
        </p:nvSpPr>
        <p:spPr>
          <a:xfrm>
            <a:off x="5008880" y="3263900"/>
            <a:ext cx="1128395" cy="406400"/>
          </a:xfrm>
          <a:prstGeom prst="rect">
            <a:avLst/>
          </a:prstGeom>
          <a:noFill/>
          <a:ln w="25400" cap="flat" cmpd="sng" algn="ctr">
            <a:solidFill>
              <a:srgbClr val="FF9300"/>
            </a:solidFill>
            <a:prstDash val="solid"/>
            <a:headEnd type="none"/>
            <a:tailEnd type="none"/>
          </a:ln>
          <a:effectLst>
            <a:outerShdw blurRad="63500" dist="63500" dir="54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8" name="Shape 1638"/>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HZTcF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AgNQAAwAgAABAgAAAmAAAACAAAAP//////////"/>
              </a:ext>
            </a:extLst>
          </p:cNvSpPr>
          <p:nvPr/>
        </p:nvSpPr>
        <p:spPr>
          <a:xfrm>
            <a:off x="635000" y="101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Paparazzi time: Name that model!</a:t>
            </a:r>
          </a:p>
        </p:txBody>
      </p:sp>
    </p:spTree>
  </p:cSld>
  <p:clrMapOvr>
    <a:masterClrMapping/>
  </p:clrMapOvr>
  <p:transition spd="fast" p14:dur="500">
    <p:fade/>
    <p:extLst>
      <p:ext uri="smNativeData">
        <pr:smNativeData xmlns:pr="smNativeData" xmlns="smNativeData" val="trXWYgAAAAD0AQAAAAAAAAYAAAAAAAAAAAAAAAAAAAAAAAAAAQAAAAAAAAAAAAAAAAAAAAAAAAAAAAAA"/>
      </p:ext>
    </p:extLst>
  </p:transition>
  <p:timing>
    <p:tnLst>
      <p:par>
        <p:cTn id="1" dur="indefinite" restart="never" nodeType="tmRoot"/>
      </p:par>
    </p:tnLst>
  </p:timing>
</p:sld>
</file>

<file path=ppt/slides/slide105.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pic>
        <p:nvPicPr>
          <p:cNvPr id="2" name="pasted-image.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BzOnA9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OgIAAAoCwAAADkAAOAWAAAQAAAAJgAAAAgAAAD//////////w=="/>
              </a:ext>
            </a:extLst>
          </p:cNvPicPr>
          <p:nvPr/>
        </p:nvPicPr>
        <p:blipFill>
          <a:blip r:embed="rId2"/>
          <a:stretch>
            <a:fillRect/>
          </a:stretch>
        </p:blipFill>
        <p:spPr>
          <a:xfrm>
            <a:off x="1447800" y="1813560"/>
            <a:ext cx="7818120" cy="1905000"/>
          </a:xfrm>
          <a:prstGeom prst="rect">
            <a:avLst/>
          </a:prstGeom>
          <a:noFill/>
          <a:ln>
            <a:noFill/>
          </a:ln>
          <a:effectLst/>
        </p:spPr>
      </p:pic>
      <p:sp>
        <p:nvSpPr>
          <p:cNvPr id="3" name="Shape 1641"/>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DplZmY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OwYAANwAAABFOAAATAQAABAgAAAmAAAACAAAAP//////////"/>
              </a:ext>
            </a:extLst>
          </p:cNvSpPr>
          <p:nvPr/>
        </p:nvSpPr>
        <p:spPr>
          <a:xfrm>
            <a:off x="1012825" y="139700"/>
            <a:ext cx="81343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Stochastic Models of Nucleotide Substitution</a:t>
            </a:r>
          </a:p>
        </p:txBody>
      </p:sp>
      <p:sp>
        <p:nvSpPr>
          <p:cNvPr id="4" name="Shape 1642"/>
          <p:cNvSpPr>
            <a:extLst>
              <a:ext uri="smNativeData">
                <pr:smNativeData xmlns:pr="smNativeData" xmlns="smNativeData" val="SMDATA_15_trXW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VQAAAAAAAABkAAAAZAAAAGQAAAAAAAAAy8vLAFUAAAAAAAAAZAAAAGQAAABkAAAAAAAAABcAAAAUAAAAAAAAAAAAAAD/fwAA/38AAAAAAAAJAAAABAAAADIiIG4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9CcAAEALAADlLgAAwA0AABAAAAAmAAAACAAAAP//////////"/>
              </a:ext>
            </a:extLst>
          </p:cNvSpPr>
          <p:nvPr/>
        </p:nvSpPr>
        <p:spPr>
          <a:xfrm>
            <a:off x="6494780" y="1828800"/>
            <a:ext cx="1128395" cy="406400"/>
          </a:xfrm>
          <a:prstGeom prst="rect">
            <a:avLst/>
          </a:prstGeom>
          <a:noFill/>
          <a:ln w="25400" cap="flat" cmpd="sng" algn="ctr">
            <a:solidFill>
              <a:srgbClr val="FF9300"/>
            </a:solidFill>
            <a:prstDash val="solid"/>
            <a:headEnd type="none"/>
            <a:tailEnd type="none"/>
          </a:ln>
          <a:effectLst>
            <a:outerShdw blurRad="63500" dist="63500" dir="54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5" name="Shape 1643"/>
          <p:cNvSpPr>
            <a:extLst>
              <a:ext uri="smNativeData">
                <pr:smNativeData xmlns:pr="smNativeData" xmlns="smNativeData" val="SMDATA_15_trXW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VQAAAAAAAABkAAAAZAAAAGQAAAAAAAAAy8vLAFUAAAAAAAAAZAAAAGQAAABkAAAAAAAAABcAAAAUAAAAAAAAAAAAAAD/fwAA/38AAAAAAAAJAAAABAAAACBpZD0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BUAADARAADtHAAAsBMAABAAAAAmAAAACAAAAP//////////"/>
              </a:ext>
            </a:extLst>
          </p:cNvSpPr>
          <p:nvPr/>
        </p:nvSpPr>
        <p:spPr>
          <a:xfrm>
            <a:off x="3573780" y="2794000"/>
            <a:ext cx="1128395" cy="406400"/>
          </a:xfrm>
          <a:prstGeom prst="rect">
            <a:avLst/>
          </a:prstGeom>
          <a:noFill/>
          <a:ln w="25400" cap="flat" cmpd="sng" algn="ctr">
            <a:solidFill>
              <a:srgbClr val="FF9300"/>
            </a:solidFill>
            <a:prstDash val="solid"/>
            <a:headEnd type="none"/>
            <a:tailEnd type="none"/>
          </a:ln>
          <a:effectLst>
            <a:outerShdw blurRad="63500" dist="63500" dir="54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6" name="Shape 1644"/>
          <p:cNvSpPr>
            <a:extLst>
              <a:ext uri="smNativeData">
                <pr:smNativeData xmlns:pr="smNativeData" xmlns="smNativeData" val="SMDATA_15_trXW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VQAAAAAAAABkAAAAZAAAAGQAAAAAAAAAy8vLAFUAAAAAAAAAZAAAAGQAAABkAAAAAAAAABcAAAAUAAAAAAAAAAAAAAD/fwAA/38AAAAAAAAJAAAABAAAAC8+PH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yDAAADgOAAC5NwAAuBAAABAAAAAmAAAACAAAAP//////////"/>
              </a:ext>
            </a:extLst>
          </p:cNvSpPr>
          <p:nvPr/>
        </p:nvSpPr>
        <p:spPr>
          <a:xfrm>
            <a:off x="7929880" y="2311400"/>
            <a:ext cx="1128395" cy="406400"/>
          </a:xfrm>
          <a:prstGeom prst="rect">
            <a:avLst/>
          </a:prstGeom>
          <a:noFill/>
          <a:ln w="25400" cap="flat" cmpd="sng" algn="ctr">
            <a:solidFill>
              <a:srgbClr val="FF9300"/>
            </a:solidFill>
            <a:prstDash val="solid"/>
            <a:headEnd type="none"/>
            <a:tailEnd type="none"/>
          </a:ln>
          <a:effectLst>
            <a:outerShdw blurRad="63500" dist="63500" dir="54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7" name="Shape 1645"/>
          <p:cNvSpPr>
            <a:extLst>
              <a:ext uri="smNativeData">
                <pr:smNativeData xmlns:pr="smNativeData" xmlns="smNativeData" val="SMDATA_15_trXW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VQAAAAAAAABkAAAAZAAAAGQAAAAAAAAAy8vLAFUAAAAAAAAAZAAAAGQAAABkAAAAAAAAABcAAAAUAAAAAAAAAAAAAAD/fwAA/38AAAAAAAAJAAAABAAAADpvZmY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0B4AABQUAADBJQAAlBYAABAAAAAmAAAACAAAAP//////////"/>
              </a:ext>
            </a:extLst>
          </p:cNvSpPr>
          <p:nvPr/>
        </p:nvSpPr>
        <p:spPr>
          <a:xfrm>
            <a:off x="5008880" y="3263900"/>
            <a:ext cx="1128395" cy="406400"/>
          </a:xfrm>
          <a:prstGeom prst="rect">
            <a:avLst/>
          </a:prstGeom>
          <a:noFill/>
          <a:ln w="25400" cap="flat" cmpd="sng" algn="ctr">
            <a:solidFill>
              <a:srgbClr val="FF9300"/>
            </a:solidFill>
            <a:prstDash val="solid"/>
            <a:headEnd type="none"/>
            <a:tailEnd type="none"/>
          </a:ln>
          <a:effectLst>
            <a:outerShdw blurRad="63500" dist="63500" dir="54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8" name="Shape 1646"/>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DgwMDE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AgNQAAwAgAABAgAAAmAAAACAAAAP//////////"/>
              </a:ext>
            </a:extLst>
          </p:cNvSpPr>
          <p:nvPr/>
        </p:nvSpPr>
        <p:spPr>
          <a:xfrm>
            <a:off x="635000" y="101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The Kimura, 1980 (K80) substitution model</a:t>
            </a:r>
          </a:p>
        </p:txBody>
      </p:sp>
    </p:spTree>
  </p:cSld>
  <p:clrMapOvr>
    <a:masterClrMapping/>
  </p:clrMapOvr>
  <p:transition spd="fast" p14:dur="500">
    <p:fade/>
    <p:extLst>
      <p:ext uri="smNativeData">
        <pr:smNativeData xmlns:pr="smNativeData" xmlns="smNativeData" val="trXWYgAAAAD0AQAAAAAAAAYAAAAAAAAAAAAAAAAAAAAAAAAAAQAAAAAAAAAAAAAAAAAAAAAAAAAAAAAA"/>
      </p:ext>
    </p:extLst>
  </p:transition>
  <p:timing>
    <p:tnLst>
      <p:par>
        <p:cTn id="1" dur="indefinite" restart="never" nodeType="tmRoot"/>
      </p:par>
    </p:tnLst>
  </p:timing>
</p:sld>
</file>

<file path=ppt/slides/slide106.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sp>
        <p:nvSpPr>
          <p:cNvPr id="2" name="Shape 1648"/>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LS0tP8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AgNQAAwAgAABAgAAAmAAAACAAAAP//////////"/>
              </a:ext>
            </a:extLst>
          </p:cNvSpPr>
          <p:nvPr/>
        </p:nvSpPr>
        <p:spPr>
          <a:xfrm>
            <a:off x="635000" y="101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The Jukes and Cantor, 1969 (JC69) substitution model</a:t>
            </a:r>
          </a:p>
        </p:txBody>
      </p:sp>
      <p:pic>
        <p:nvPicPr>
          <p:cNvPr id="3" name="pasted-image.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AcAAAA4AAAAAAAAAAAAAAAAAAAA////AAAAAAAAAAAAAAAAAAAAAAAAAAAAAAAAAAAAAABkAAAAZAAAAAAAAAAjAAAABAAAAGQAAAAXAAAAFAAAAAAAAAAAAAAA/38AAP9/AAAAAAAACQAAAAQAAAD///8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AosAADZGQAAsS0AABkbAAAQAAAAJgAAAAgAAAD//////////w=="/>
              </a:ext>
            </a:extLst>
          </p:cNvPicPr>
          <p:nvPr/>
        </p:nvPicPr>
        <p:blipFill>
          <a:blip r:embed="rId2"/>
          <a:stretch>
            <a:fillRect/>
          </a:stretch>
        </p:blipFill>
        <p:spPr>
          <a:xfrm>
            <a:off x="7158990" y="4201795"/>
            <a:ext cx="268605" cy="203200"/>
          </a:xfrm>
          <a:prstGeom prst="rect">
            <a:avLst/>
          </a:prstGeom>
          <a:noFill/>
          <a:ln>
            <a:noFill/>
          </a:ln>
          <a:effectLst>
            <a:outerShdw blurRad="63500" dist="51187" dir="2700000">
              <a:srgbClr val="000000">
                <a:alpha val="4000"/>
              </a:srgbClr>
            </a:outerShdw>
          </a:effectLst>
        </p:spPr>
      </p:pic>
      <p:sp>
        <p:nvSpPr>
          <p:cNvPr id="4" name="Shape 1650"/>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P///w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OwYAANwAAABFOAAATAQAABAgAAAmAAAACAAAAP//////////"/>
              </a:ext>
            </a:extLst>
          </p:cNvSpPr>
          <p:nvPr/>
        </p:nvSpPr>
        <p:spPr>
          <a:xfrm>
            <a:off x="1012825" y="139700"/>
            <a:ext cx="81343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Stochastic Models of Nucleotide Substitution</a:t>
            </a:r>
          </a:p>
        </p:txBody>
      </p:sp>
      <p:sp>
        <p:nvSpPr>
          <p:cNvPr id="5" name="Shape 1651"/>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P///w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AAZAAA4PwAA4xwAABAgAAAmAAAACAAAAP//////////"/>
              </a:ext>
            </a:extLst>
          </p:cNvSpPr>
          <p:nvPr/>
        </p:nvSpPr>
        <p:spPr>
          <a:xfrm>
            <a:off x="990600" y="4064000"/>
            <a:ext cx="9286240" cy="63182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100"/>
              </a:lnSpc>
              <a:tabLst>
                <a:tab pos="838200" algn="l"/>
              </a:tabLst>
              <a:defRPr sz="1800" cap="none">
                <a:latin typeface="Arial" pitchFamily="1" charset="0"/>
                <a:ea typeface="Arial" pitchFamily="1" charset="0"/>
                <a:cs typeface="Arial" pitchFamily="1" charset="0"/>
              </a:defRPr>
            </a:pPr>
            <a:r>
              <a:rPr cap="none">
                <a:solidFill>
                  <a:srgbClr val="424242"/>
                </a:solidFill>
              </a:rPr>
              <a:t>Relative rates of change between each pair of states </a:t>
            </a:r>
            <a:r>
              <a:rPr i="1" cap="none">
                <a:solidFill>
                  <a:srgbClr val="424242"/>
                </a:solidFill>
                <a:latin typeface="Times New Roman" pitchFamily="1" charset="0"/>
                <a:ea typeface="Times New Roman" pitchFamily="1" charset="0"/>
                <a:cs typeface="Times New Roman" pitchFamily="1" charset="0"/>
              </a:rPr>
              <a:t>i</a:t>
            </a:r>
            <a:r>
              <a:rPr i="1" cap="none">
                <a:solidFill>
                  <a:srgbClr val="424242"/>
                </a:solidFill>
              </a:rPr>
              <a:t> </a:t>
            </a:r>
            <a:r>
              <a:rPr cap="none">
                <a:solidFill>
                  <a:srgbClr val="424242"/>
                </a:solidFill>
              </a:rPr>
              <a:t>and </a:t>
            </a:r>
            <a:r>
              <a:rPr i="1" cap="none">
                <a:solidFill>
                  <a:srgbClr val="424242"/>
                </a:solidFill>
                <a:latin typeface="Times New Roman" pitchFamily="1" charset="0"/>
                <a:ea typeface="Times New Roman" pitchFamily="1" charset="0"/>
                <a:cs typeface="Times New Roman" pitchFamily="1" charset="0"/>
              </a:rPr>
              <a:t>j</a:t>
            </a:r>
            <a:r>
              <a:rPr i="1" cap="none">
                <a:solidFill>
                  <a:srgbClr val="424242"/>
                </a:solidFill>
              </a:rPr>
              <a:t>,     , </a:t>
            </a:r>
            <a:r>
              <a:rPr cap="none">
                <a:solidFill>
                  <a:srgbClr val="424242"/>
                </a:solidFill>
              </a:rPr>
              <a:t>are assumed to be </a:t>
            </a:r>
            <a:br/>
            <a:r>
              <a:rPr cap="none">
                <a:solidFill>
                  <a:srgbClr val="424242"/>
                </a:solidFill>
              </a:rPr>
              <a:t>     equal, therefore: </a:t>
            </a:r>
            <a:r>
              <a:rPr i="1" cap="none">
                <a:solidFill>
                  <a:srgbClr val="424242"/>
                </a:solidFill>
                <a:latin typeface="Times New Roman" pitchFamily="1" charset="0"/>
                <a:ea typeface="Times New Roman" pitchFamily="1" charset="0"/>
                <a:cs typeface="Times New Roman" pitchFamily="1" charset="0"/>
              </a:rPr>
              <a:t>a </a:t>
            </a:r>
            <a:r>
              <a:rPr cap="none">
                <a:solidFill>
                  <a:srgbClr val="424242"/>
                </a:solidFill>
                <a:latin typeface="Times New Roman" pitchFamily="1" charset="0"/>
                <a:ea typeface="Times New Roman" pitchFamily="1" charset="0"/>
                <a:cs typeface="Times New Roman" pitchFamily="1" charset="0"/>
              </a:rPr>
              <a:t>= </a:t>
            </a:r>
            <a:r>
              <a:rPr i="1" cap="none">
                <a:solidFill>
                  <a:srgbClr val="424242"/>
                </a:solidFill>
                <a:latin typeface="Times New Roman" pitchFamily="1" charset="0"/>
                <a:ea typeface="Times New Roman" pitchFamily="1" charset="0"/>
                <a:cs typeface="Times New Roman" pitchFamily="1" charset="0"/>
              </a:rPr>
              <a:t>b</a:t>
            </a:r>
            <a:r>
              <a:rPr cap="none">
                <a:solidFill>
                  <a:srgbClr val="424242"/>
                </a:solidFill>
                <a:latin typeface="Times New Roman" pitchFamily="1" charset="0"/>
                <a:ea typeface="Times New Roman" pitchFamily="1" charset="0"/>
                <a:cs typeface="Times New Roman" pitchFamily="1" charset="0"/>
              </a:rPr>
              <a:t> = </a:t>
            </a:r>
            <a:r>
              <a:rPr i="1" cap="none">
                <a:solidFill>
                  <a:srgbClr val="424242"/>
                </a:solidFill>
                <a:latin typeface="Times New Roman" pitchFamily="1" charset="0"/>
                <a:ea typeface="Times New Roman" pitchFamily="1" charset="0"/>
                <a:cs typeface="Times New Roman" pitchFamily="1" charset="0"/>
              </a:rPr>
              <a:t>c</a:t>
            </a:r>
            <a:r>
              <a:rPr cap="none">
                <a:solidFill>
                  <a:srgbClr val="424242"/>
                </a:solidFill>
                <a:latin typeface="Times New Roman" pitchFamily="1" charset="0"/>
                <a:ea typeface="Times New Roman" pitchFamily="1" charset="0"/>
                <a:cs typeface="Times New Roman" pitchFamily="1" charset="0"/>
              </a:rPr>
              <a:t> = </a:t>
            </a:r>
            <a:r>
              <a:rPr i="1" cap="none">
                <a:solidFill>
                  <a:srgbClr val="424242"/>
                </a:solidFill>
                <a:latin typeface="Times New Roman" pitchFamily="1" charset="0"/>
                <a:ea typeface="Times New Roman" pitchFamily="1" charset="0"/>
                <a:cs typeface="Times New Roman" pitchFamily="1" charset="0"/>
              </a:rPr>
              <a:t>d</a:t>
            </a:r>
            <a:r>
              <a:rPr cap="none">
                <a:solidFill>
                  <a:srgbClr val="424242"/>
                </a:solidFill>
                <a:latin typeface="Times New Roman" pitchFamily="1" charset="0"/>
                <a:ea typeface="Times New Roman" pitchFamily="1" charset="0"/>
                <a:cs typeface="Times New Roman" pitchFamily="1" charset="0"/>
              </a:rPr>
              <a:t> = </a:t>
            </a:r>
            <a:r>
              <a:rPr i="1" cap="none">
                <a:solidFill>
                  <a:srgbClr val="424242"/>
                </a:solidFill>
                <a:latin typeface="Times New Roman" pitchFamily="1" charset="0"/>
                <a:ea typeface="Times New Roman" pitchFamily="1" charset="0"/>
                <a:cs typeface="Times New Roman" pitchFamily="1" charset="0"/>
              </a:rPr>
              <a:t>e</a:t>
            </a:r>
            <a:r>
              <a:rPr cap="none">
                <a:solidFill>
                  <a:srgbClr val="424242"/>
                </a:solidFill>
                <a:latin typeface="Times New Roman" pitchFamily="1" charset="0"/>
                <a:ea typeface="Times New Roman" pitchFamily="1" charset="0"/>
                <a:cs typeface="Times New Roman" pitchFamily="1" charset="0"/>
              </a:rPr>
              <a:t> = </a:t>
            </a:r>
            <a:r>
              <a:rPr i="1" cap="none">
                <a:solidFill>
                  <a:srgbClr val="424242"/>
                </a:solidFill>
                <a:latin typeface="Times New Roman" pitchFamily="1" charset="0"/>
                <a:ea typeface="Times New Roman" pitchFamily="1" charset="0"/>
                <a:cs typeface="Times New Roman" pitchFamily="1" charset="0"/>
              </a:rPr>
              <a:t>f</a:t>
            </a:r>
            <a:endParaRPr i="1" cap="none">
              <a:solidFill>
                <a:srgbClr val="424242"/>
              </a:solidFill>
              <a:latin typeface="Times New Roman" pitchFamily="1" charset="0"/>
              <a:ea typeface="Times New Roman" pitchFamily="1" charset="0"/>
              <a:cs typeface="Times New Roman" pitchFamily="1" charset="0"/>
            </a:endParaRPr>
          </a:p>
        </p:txBody>
      </p:sp>
      <p:pic>
        <p:nvPicPr>
          <p:cNvPr id="6" name="pasted-image.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DJycn/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OgIAAAsCwAAcjMAAOQWAAAQAAAAJgAAAAgAAAD//////////w=="/>
              </a:ext>
            </a:extLst>
          </p:cNvPicPr>
          <p:nvPr/>
        </p:nvPicPr>
        <p:blipFill>
          <a:blip r:embed="rId3"/>
          <a:stretch>
            <a:fillRect/>
          </a:stretch>
        </p:blipFill>
        <p:spPr>
          <a:xfrm>
            <a:off x="1447800" y="1816100"/>
            <a:ext cx="6915150" cy="1905000"/>
          </a:xfrm>
          <a:prstGeom prst="rect">
            <a:avLst/>
          </a:prstGeom>
          <a:noFill/>
          <a:ln>
            <a:noFill/>
          </a:ln>
          <a:effectLst/>
        </p:spPr>
      </p:pic>
      <p:sp>
        <p:nvSpPr>
          <p:cNvPr id="7" name="Shape 1653"/>
          <p:cNvSpPr>
            <a:extLst>
              <a:ext uri="smNativeData">
                <pr:smNativeData xmlns:pr="smNativeData" xmlns="smNativeData" val="SMDATA_15_trXW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UAAAAAAAAABkAAAAZAAAAGQAAAAAAAAAy8vLAFAAAAAAAAAAZAAAAGQAAABkAAAAAAAAABcAAAAUAAAAAAAAAAAAAAD/fwAA/38AAAAAAAAJAAAABAAAAP///w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GAYAABQZAAA2OwAA0BwAABAAAAAmAAAACAAAAP//////////"/>
              </a:ext>
            </a:extLst>
          </p:cNvSpPr>
          <p:nvPr/>
        </p:nvSpPr>
        <p:spPr>
          <a:xfrm>
            <a:off x="990600" y="4076700"/>
            <a:ext cx="8634730" cy="607060"/>
          </a:xfrm>
          <a:prstGeom prst="rect">
            <a:avLst/>
          </a:prstGeom>
          <a:noFill/>
          <a:ln w="25400" cap="flat" cmpd="sng" algn="ctr">
            <a:solidFill>
              <a:srgbClr val="FF9300"/>
            </a:solidFill>
            <a:prstDash val="solid"/>
            <a:headEnd type="none"/>
            <a:tailEnd type="none"/>
          </a:ln>
          <a:effectLst>
            <a:outerShdw blurRad="63500" dist="63500" dir="5400000">
              <a:srgbClr val="000000">
                <a:alpha val="20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grpSp>
        <p:nvGrpSpPr>
          <p:cNvPr id="8" name="Group 1656"/>
          <p:cNvGrpSpPr>
            <a:extLst>
              <a:ext uri="smNativeData">
                <pr:smNativeData xmlns:pr="smNativeData" xmlns="smNativeData" val="SMDATA_6_trXWYhMAAAAlAAAAAQAAAA8BAAAAkAAAAEgAAACQAAAASAAAAAAAAAAAAAAAAAAAABcAAAAUAAAAAAAAAAAAAAD/fwAA/38AAAAAAAAJAAAABAAAADEwATgfAAAAVAAAAAAAAAAAAAAAAAAAAAAAAAAAAAAAAAAAAAAAAAAAAAAAAAAAAAAAAAAAAAAAAAAAAAAAAAAAAAAAAAAAAAAAAAAAAAAAAAAAAAAAAAAAAAAAAAAAACEAAAAYAAAAFAAAABgGAADoHAAAOTYAAMQgAAAQAAAAJgAAAAgAAAD/////AAAAAA=="/>
              </a:ext>
            </a:extLst>
          </p:cNvGrpSpPr>
          <p:nvPr/>
        </p:nvGrpSpPr>
        <p:grpSpPr>
          <a:xfrm>
            <a:off x="990600" y="4699000"/>
            <a:ext cx="7823835" cy="627380"/>
            <a:chOff x="990600" y="4699000"/>
            <a:chExt cx="7823835" cy="627380"/>
          </a:xfrm>
        </p:grpSpPr>
        <p:sp>
          <p:nvSpPr>
            <p:cNvPr id="10" name="Shape 1654"/>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P///w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AAAAAMvLywDAwP8Af39/AAAAAAAAAAAAAAAAAAAAAAAAAAAAIQAAABgAAAAUAAAAGAYAAOgcAAA5NgAAxCAAAAAgAAAmAAAACAAAAP//////////"/>
                </a:ext>
              </a:extLst>
            </p:cNvSpPr>
            <p:nvPr/>
          </p:nvSpPr>
          <p:spPr>
            <a:xfrm>
              <a:off x="990600" y="4699000"/>
              <a:ext cx="7823835" cy="6273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100"/>
                </a:lnSpc>
                <a:tabLst>
                  <a:tab pos="838200" algn="l"/>
                </a:tabLst>
                <a:defRPr sz="1800" cap="none">
                  <a:latin typeface="Arial" pitchFamily="1" charset="0"/>
                  <a:ea typeface="Arial" pitchFamily="1" charset="0"/>
                  <a:cs typeface="Arial" pitchFamily="1" charset="0"/>
                </a:defRPr>
              </a:pPr>
              <a:r>
                <a:rPr cap="none">
                  <a:solidFill>
                    <a:srgbClr val="424242"/>
                  </a:solidFill>
                </a:rPr>
                <a:t>The stationary frequencies of each state are assumed to be equal, </a:t>
              </a:r>
              <a:br/>
              <a:r>
                <a:rPr cap="none">
                  <a:solidFill>
                    <a:srgbClr val="424242"/>
                  </a:solidFill>
                </a:rPr>
                <a:t>    therefore: </a:t>
              </a:r>
              <a:endParaRPr cap="none">
                <a:solidFill>
                  <a:srgbClr val="424242"/>
                </a:solidFill>
              </a:endParaRPr>
            </a:p>
          </p:txBody>
        </p:sp>
        <p:pic>
          <p:nvPicPr>
            <p:cNvPr id="9" name="pasted-image.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XwAAAEcAAABHAAAAZAAAAGQAAAAAAAAAy8vLAF8AAABHAAAARwAAAGQAAABkAAAAAAAAAAcAAAA4AAAAAAAAAAAAAAAAAAAA////AAAAAAAAAAAAAAAAAAAAAAAAAAAAAAAAAAAAAABkAAAAZAAAAAAAAAAjAAAABAAAAGQAAAAXAAAAFAAAAAAAAAAAAAAA/38AAP9/AAAAAAAACQAAAAQAAAD///8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C8OAADrHgAAlx4AAGcgAAAAAAAAJgAAAAgAAAD//////////w=="/>
                </a:ext>
              </a:extLst>
            </p:cNvPicPr>
            <p:nvPr/>
          </p:nvPicPr>
          <p:blipFill>
            <a:blip r:embed="rId4"/>
            <a:stretch>
              <a:fillRect/>
            </a:stretch>
          </p:blipFill>
          <p:spPr>
            <a:xfrm>
              <a:off x="2305685" y="5026025"/>
              <a:ext cx="2667000" cy="241300"/>
            </a:xfrm>
            <a:prstGeom prst="rect">
              <a:avLst/>
            </a:prstGeom>
            <a:noFill/>
            <a:ln>
              <a:noFill/>
            </a:ln>
            <a:effectLst>
              <a:outerShdw blurRad="63500" dist="63760" dir="2700000">
                <a:srgbClr val="000000">
                  <a:alpha val="5000"/>
                </a:srgbClr>
              </a:outerShdw>
            </a:effectLst>
          </p:spPr>
        </p:pic>
      </p:grpSp>
    </p:spTree>
  </p:cSld>
  <p:clrMapOvr>
    <a:masterClrMapping/>
  </p:clrMapOvr>
  <p:transition spd="fast" p14:dur="500">
    <p:fade/>
    <p:extLst>
      <p:ext uri="smNativeData">
        <pr:smNativeData xmlns:pr="smNativeData" xmlns="smNativeData" val="trXWYgAAAAD0AQAAAAAAAAYAAAAAAAAAAAAAAAAAAAAAAAAAAQAAAAAAAAAAAAAAAAAAAAAAAAAAAAAA"/>
      </p:ext>
    </p:extLst>
  </p:transition>
  <p:timing>
    <p:tnLst>
      <p:par>
        <p:cTn id="1" dur="indefinite" restart="never" nodeType="tmRoot"/>
      </p:par>
    </p:tnLst>
  </p:timing>
</p:sld>
</file>

<file path=ppt/slides/slide107.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grpSp>
        <p:nvGrpSpPr>
          <p:cNvPr id="2" name="Group 1660"/>
          <p:cNvGrpSpPr>
            <a:extLst>
              <a:ext uri="smNativeData">
                <pr:smNativeData xmlns:pr="smNativeData" xmlns="smNativeData" val="SMDATA_6_trXWYhMAAAAlAAAAAQAAAA8BAAAAkAAAAEgAAACQAAAASAAAAAAAAAAAAAAAAAAAABcAAAAUAAAAAAAAAAAAAAD/fwAA/38AAAAAAAAJAAAABAAAAAAAAAAfAAAAVAAAAAAAAAAAAAAAAAAAAAAAAAAAAAAAAAAAAAAAAAAAAAAAAAAAAAAAAAAAAAAAAAAAAAAAAAAAAAAAAAAAAAAAAAAAAAAAAAAAAAAAAAAAAAAAAAAAACEAAAAYAAAAFAAAABgGAADoHAAAOTYAAMQgAAAQAAAAJgAAAAgAAAD/////AAAAAA=="/>
              </a:ext>
            </a:extLst>
          </p:cNvGrpSpPr>
          <p:nvPr/>
        </p:nvGrpSpPr>
        <p:grpSpPr>
          <a:xfrm>
            <a:off x="990600" y="4699000"/>
            <a:ext cx="7823835" cy="627380"/>
            <a:chOff x="990600" y="4699000"/>
            <a:chExt cx="7823835" cy="627380"/>
          </a:xfrm>
        </p:grpSpPr>
        <p:sp>
          <p:nvSpPr>
            <p:cNvPr id="4" name="Shape 1658"/>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J+Wnw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AAAAAMvLywDAwP8Af39/AAAAAAAAAAAAAAAAAAAAAAAAAAAAIQAAABgAAAAUAAAAGAYAAOgcAAA5NgAAxCAAAAAgAAAmAAAACAAAAP//////////"/>
                </a:ext>
              </a:extLst>
            </p:cNvSpPr>
            <p:nvPr/>
          </p:nvSpPr>
          <p:spPr>
            <a:xfrm>
              <a:off x="990600" y="4699000"/>
              <a:ext cx="7823835" cy="6273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100"/>
                </a:lnSpc>
                <a:tabLst>
                  <a:tab pos="838200" algn="l"/>
                </a:tabLst>
                <a:defRPr sz="1800" cap="none">
                  <a:latin typeface="Arial" pitchFamily="1" charset="0"/>
                  <a:ea typeface="Arial" pitchFamily="1" charset="0"/>
                  <a:cs typeface="Arial" pitchFamily="1" charset="0"/>
                </a:defRPr>
              </a:pPr>
              <a:r>
                <a:rPr cap="none">
                  <a:solidFill>
                    <a:srgbClr val="424242"/>
                  </a:solidFill>
                </a:rPr>
                <a:t>The stationary frequencies of each state are assumed to be equal, </a:t>
              </a:r>
              <a:br/>
              <a:r>
                <a:rPr cap="none">
                  <a:solidFill>
                    <a:srgbClr val="424242"/>
                  </a:solidFill>
                </a:rPr>
                <a:t>    therefore: </a:t>
              </a:r>
              <a:endParaRPr cap="none">
                <a:solidFill>
                  <a:srgbClr val="424242"/>
                </a:solidFill>
              </a:endParaRPr>
            </a:p>
          </p:txBody>
        </p:sp>
        <p:pic>
          <p:nvPicPr>
            <p:cNvPr id="3" name="pasted-image.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XwAAAEcAAABHAAAAZAAAAGQAAAAAAAAAy8vLAF8AAABHAAAARwAAAGQAAABkAAAAAAAAAAcAAAA4AAAAAAAAAAAAAAAAAAAA////AAAAAAAAAAAAAAAAAAAAAAAAAAAAAAAAAAAAAABkAAAAZAAAAAAAAAAjAAAABAAAAGQAAAAXAAAAFAAAAAAAAAAAAAAA/38AAP9/AAAAAAAACQAAAAQAAAAAAAA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C8OAADrHgAAlx4AAGcgAAAAAAAAJgAAAAgAAAD//////////w=="/>
                </a:ext>
              </a:extLst>
            </p:cNvPicPr>
            <p:nvPr/>
          </p:nvPicPr>
          <p:blipFill>
            <a:blip r:embed="rId2"/>
            <a:stretch>
              <a:fillRect/>
            </a:stretch>
          </p:blipFill>
          <p:spPr>
            <a:xfrm>
              <a:off x="2305685" y="5026025"/>
              <a:ext cx="2667000" cy="241300"/>
            </a:xfrm>
            <a:prstGeom prst="rect">
              <a:avLst/>
            </a:prstGeom>
            <a:noFill/>
            <a:ln>
              <a:noFill/>
            </a:ln>
            <a:effectLst>
              <a:outerShdw blurRad="63500" dist="63760" dir="2700000">
                <a:srgbClr val="000000">
                  <a:alpha val="5000"/>
                </a:srgbClr>
              </a:outerShdw>
            </a:effectLst>
          </p:spPr>
        </p:pic>
      </p:grpSp>
      <p:sp>
        <p:nvSpPr>
          <p:cNvPr id="5" name="Shape 1661"/>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KCJsOE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AgNQAAwAgAABAgAAAmAAAACAAAAP//////////"/>
              </a:ext>
            </a:extLst>
          </p:cNvSpPr>
          <p:nvPr/>
        </p:nvSpPr>
        <p:spPr>
          <a:xfrm>
            <a:off x="635000" y="101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The Jukes and Cantor, 1969 (JC69) substitution model</a:t>
            </a:r>
          </a:p>
        </p:txBody>
      </p:sp>
      <p:pic>
        <p:nvPicPr>
          <p:cNvPr id="6" name="pasted-image.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AcAAAA4AAAAAAAAAAAAAAAAAAAA////AAAAAAAAAAAAAAAAAAAAAAAAAAAAAAAAAAAAAABkAAAAZAAAAAAAAAAjAAAABAAAAGQAAAAXAAAAFAAAAAAAAAAAAAAA/38AAP9/AAAAAAAACQAAAAQAAABpc3Q9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AosAADZGQAAsS0AABkbAAAQAAAAJgAAAAgAAAD//////////w=="/>
              </a:ext>
            </a:extLst>
          </p:cNvPicPr>
          <p:nvPr/>
        </p:nvPicPr>
        <p:blipFill>
          <a:blip r:embed="rId3"/>
          <a:stretch>
            <a:fillRect/>
          </a:stretch>
        </p:blipFill>
        <p:spPr>
          <a:xfrm>
            <a:off x="7158990" y="4201795"/>
            <a:ext cx="268605" cy="203200"/>
          </a:xfrm>
          <a:prstGeom prst="rect">
            <a:avLst/>
          </a:prstGeom>
          <a:noFill/>
          <a:ln>
            <a:noFill/>
          </a:ln>
          <a:effectLst>
            <a:outerShdw blurRad="63500" dist="51187" dir="2700000">
              <a:srgbClr val="000000">
                <a:alpha val="4000"/>
              </a:srgbClr>
            </a:outerShdw>
          </a:effectLst>
        </p:spPr>
      </p:pic>
      <p:sp>
        <p:nvSpPr>
          <p:cNvPr id="7" name="Shape 1663"/>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GNrPjw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OwYAANwAAABFOAAATAQAABAgAAAmAAAACAAAAP//////////"/>
              </a:ext>
            </a:extLst>
          </p:cNvSpPr>
          <p:nvPr/>
        </p:nvSpPr>
        <p:spPr>
          <a:xfrm>
            <a:off x="1012825" y="139700"/>
            <a:ext cx="81343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Stochastic Models of Nucleotide Substitution</a:t>
            </a:r>
          </a:p>
        </p:txBody>
      </p:sp>
      <p:sp>
        <p:nvSpPr>
          <p:cNvPr id="8" name="Shape 1664"/>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P///w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AAZAAA4PwAA4xwAABAgAAAmAAAACAAAAP//////////"/>
              </a:ext>
            </a:extLst>
          </p:cNvSpPr>
          <p:nvPr/>
        </p:nvSpPr>
        <p:spPr>
          <a:xfrm>
            <a:off x="990600" y="4064000"/>
            <a:ext cx="9286240" cy="63182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100"/>
              </a:lnSpc>
              <a:tabLst>
                <a:tab pos="838200" algn="l"/>
              </a:tabLst>
              <a:defRPr sz="1800" cap="none">
                <a:latin typeface="Arial" pitchFamily="1" charset="0"/>
                <a:ea typeface="Arial" pitchFamily="1" charset="0"/>
                <a:cs typeface="Arial" pitchFamily="1" charset="0"/>
              </a:defRPr>
            </a:pPr>
            <a:r>
              <a:rPr cap="none">
                <a:solidFill>
                  <a:srgbClr val="424242"/>
                </a:solidFill>
              </a:rPr>
              <a:t>Relative rates of change between each pair of states </a:t>
            </a:r>
            <a:r>
              <a:rPr i="1" cap="none">
                <a:solidFill>
                  <a:srgbClr val="424242"/>
                </a:solidFill>
                <a:latin typeface="Times New Roman" pitchFamily="1" charset="0"/>
                <a:ea typeface="Times New Roman" pitchFamily="1" charset="0"/>
                <a:cs typeface="Times New Roman" pitchFamily="1" charset="0"/>
              </a:rPr>
              <a:t>i</a:t>
            </a:r>
            <a:r>
              <a:rPr i="1" cap="none">
                <a:solidFill>
                  <a:srgbClr val="424242"/>
                </a:solidFill>
              </a:rPr>
              <a:t> </a:t>
            </a:r>
            <a:r>
              <a:rPr cap="none">
                <a:solidFill>
                  <a:srgbClr val="424242"/>
                </a:solidFill>
              </a:rPr>
              <a:t>and </a:t>
            </a:r>
            <a:r>
              <a:rPr i="1" cap="none">
                <a:solidFill>
                  <a:srgbClr val="424242"/>
                </a:solidFill>
                <a:latin typeface="Times New Roman" pitchFamily="1" charset="0"/>
                <a:ea typeface="Times New Roman" pitchFamily="1" charset="0"/>
                <a:cs typeface="Times New Roman" pitchFamily="1" charset="0"/>
              </a:rPr>
              <a:t>j</a:t>
            </a:r>
            <a:r>
              <a:rPr i="1" cap="none">
                <a:solidFill>
                  <a:srgbClr val="424242"/>
                </a:solidFill>
              </a:rPr>
              <a:t>,     , </a:t>
            </a:r>
            <a:r>
              <a:rPr cap="none">
                <a:solidFill>
                  <a:srgbClr val="424242"/>
                </a:solidFill>
              </a:rPr>
              <a:t>are assumed to be </a:t>
            </a:r>
            <a:br/>
            <a:r>
              <a:rPr cap="none">
                <a:solidFill>
                  <a:srgbClr val="424242"/>
                </a:solidFill>
              </a:rPr>
              <a:t>     equal, therefore: </a:t>
            </a:r>
            <a:r>
              <a:rPr i="1" cap="none">
                <a:solidFill>
                  <a:srgbClr val="424242"/>
                </a:solidFill>
                <a:latin typeface="Times New Roman" pitchFamily="1" charset="0"/>
                <a:ea typeface="Times New Roman" pitchFamily="1" charset="0"/>
                <a:cs typeface="Times New Roman" pitchFamily="1" charset="0"/>
              </a:rPr>
              <a:t>a </a:t>
            </a:r>
            <a:r>
              <a:rPr cap="none">
                <a:solidFill>
                  <a:srgbClr val="424242"/>
                </a:solidFill>
                <a:latin typeface="Times New Roman" pitchFamily="1" charset="0"/>
                <a:ea typeface="Times New Roman" pitchFamily="1" charset="0"/>
                <a:cs typeface="Times New Roman" pitchFamily="1" charset="0"/>
              </a:rPr>
              <a:t>= </a:t>
            </a:r>
            <a:r>
              <a:rPr i="1" cap="none">
                <a:solidFill>
                  <a:srgbClr val="424242"/>
                </a:solidFill>
                <a:latin typeface="Times New Roman" pitchFamily="1" charset="0"/>
                <a:ea typeface="Times New Roman" pitchFamily="1" charset="0"/>
                <a:cs typeface="Times New Roman" pitchFamily="1" charset="0"/>
              </a:rPr>
              <a:t>b</a:t>
            </a:r>
            <a:r>
              <a:rPr cap="none">
                <a:solidFill>
                  <a:srgbClr val="424242"/>
                </a:solidFill>
                <a:latin typeface="Times New Roman" pitchFamily="1" charset="0"/>
                <a:ea typeface="Times New Roman" pitchFamily="1" charset="0"/>
                <a:cs typeface="Times New Roman" pitchFamily="1" charset="0"/>
              </a:rPr>
              <a:t> = </a:t>
            </a:r>
            <a:r>
              <a:rPr i="1" cap="none">
                <a:solidFill>
                  <a:srgbClr val="424242"/>
                </a:solidFill>
                <a:latin typeface="Times New Roman" pitchFamily="1" charset="0"/>
                <a:ea typeface="Times New Roman" pitchFamily="1" charset="0"/>
                <a:cs typeface="Times New Roman" pitchFamily="1" charset="0"/>
              </a:rPr>
              <a:t>c</a:t>
            </a:r>
            <a:r>
              <a:rPr cap="none">
                <a:solidFill>
                  <a:srgbClr val="424242"/>
                </a:solidFill>
                <a:latin typeface="Times New Roman" pitchFamily="1" charset="0"/>
                <a:ea typeface="Times New Roman" pitchFamily="1" charset="0"/>
                <a:cs typeface="Times New Roman" pitchFamily="1" charset="0"/>
              </a:rPr>
              <a:t> = </a:t>
            </a:r>
            <a:r>
              <a:rPr i="1" cap="none">
                <a:solidFill>
                  <a:srgbClr val="424242"/>
                </a:solidFill>
                <a:latin typeface="Times New Roman" pitchFamily="1" charset="0"/>
                <a:ea typeface="Times New Roman" pitchFamily="1" charset="0"/>
                <a:cs typeface="Times New Roman" pitchFamily="1" charset="0"/>
              </a:rPr>
              <a:t>d</a:t>
            </a:r>
            <a:r>
              <a:rPr cap="none">
                <a:solidFill>
                  <a:srgbClr val="424242"/>
                </a:solidFill>
                <a:latin typeface="Times New Roman" pitchFamily="1" charset="0"/>
                <a:ea typeface="Times New Roman" pitchFamily="1" charset="0"/>
                <a:cs typeface="Times New Roman" pitchFamily="1" charset="0"/>
              </a:rPr>
              <a:t> = </a:t>
            </a:r>
            <a:r>
              <a:rPr i="1" cap="none">
                <a:solidFill>
                  <a:srgbClr val="424242"/>
                </a:solidFill>
                <a:latin typeface="Times New Roman" pitchFamily="1" charset="0"/>
                <a:ea typeface="Times New Roman" pitchFamily="1" charset="0"/>
                <a:cs typeface="Times New Roman" pitchFamily="1" charset="0"/>
              </a:rPr>
              <a:t>e</a:t>
            </a:r>
            <a:r>
              <a:rPr cap="none">
                <a:solidFill>
                  <a:srgbClr val="424242"/>
                </a:solidFill>
                <a:latin typeface="Times New Roman" pitchFamily="1" charset="0"/>
                <a:ea typeface="Times New Roman" pitchFamily="1" charset="0"/>
                <a:cs typeface="Times New Roman" pitchFamily="1" charset="0"/>
              </a:rPr>
              <a:t> = </a:t>
            </a:r>
            <a:r>
              <a:rPr i="1" cap="none">
                <a:solidFill>
                  <a:srgbClr val="424242"/>
                </a:solidFill>
                <a:latin typeface="Times New Roman" pitchFamily="1" charset="0"/>
                <a:ea typeface="Times New Roman" pitchFamily="1" charset="0"/>
                <a:cs typeface="Times New Roman" pitchFamily="1" charset="0"/>
              </a:rPr>
              <a:t>f</a:t>
            </a:r>
            <a:endParaRPr i="1" cap="none">
              <a:solidFill>
                <a:srgbClr val="424242"/>
              </a:solidFill>
              <a:latin typeface="Times New Roman" pitchFamily="1" charset="0"/>
              <a:ea typeface="Times New Roman" pitchFamily="1" charset="0"/>
              <a:cs typeface="Times New Roman" pitchFamily="1" charset="0"/>
            </a:endParaRPr>
          </a:p>
        </p:txBody>
      </p:sp>
      <p:pic>
        <p:nvPicPr>
          <p:cNvPr id="9" name="pasted-image.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D///8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OgIAAAsCwAAcjMAAOQWAAAQAAAAJgAAAAgAAAD//////////w=="/>
              </a:ext>
            </a:extLst>
          </p:cNvPicPr>
          <p:nvPr/>
        </p:nvPicPr>
        <p:blipFill>
          <a:blip r:embed="rId4"/>
          <a:stretch>
            <a:fillRect/>
          </a:stretch>
        </p:blipFill>
        <p:spPr>
          <a:xfrm>
            <a:off x="1447800" y="1816100"/>
            <a:ext cx="6915150" cy="1905000"/>
          </a:xfrm>
          <a:prstGeom prst="rect">
            <a:avLst/>
          </a:prstGeom>
          <a:noFill/>
          <a:ln>
            <a:noFill/>
          </a:ln>
          <a:effectLst/>
        </p:spPr>
      </p:pic>
      <p:sp>
        <p:nvSpPr>
          <p:cNvPr id="10" name="Shape 1666"/>
          <p:cNvSpPr>
            <a:extLst>
              <a:ext uri="smNativeData">
                <pr:smNativeData xmlns:pr="smNativeData" xmlns="smNativeData" val="SMDATA_15_trXW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UAAAAAAAAABkAAAAZAAAAGQAAAAAAAAAy8vLAFAAAAAAAAAAZAAAAGQAAABkAAAAAAAAABcAAAAUAAAAAAAAAAAAAAD/fwAA/38AAAAAAAAJAAAABAAAAP///w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GAYAAPwcAAA2OwAAuCAAABAAAAAmAAAACAAAAP//////////"/>
              </a:ext>
            </a:extLst>
          </p:cNvSpPr>
          <p:nvPr/>
        </p:nvSpPr>
        <p:spPr>
          <a:xfrm>
            <a:off x="990600" y="4711700"/>
            <a:ext cx="8634730" cy="607060"/>
          </a:xfrm>
          <a:prstGeom prst="rect">
            <a:avLst/>
          </a:prstGeom>
          <a:noFill/>
          <a:ln w="25400" cap="flat" cmpd="sng" algn="ctr">
            <a:solidFill>
              <a:srgbClr val="FF9300"/>
            </a:solidFill>
            <a:prstDash val="solid"/>
            <a:headEnd type="none"/>
            <a:tailEnd type="none"/>
          </a:ln>
          <a:effectLst>
            <a:outerShdw blurRad="63500" dist="63500" dir="5400000">
              <a:srgbClr val="000000">
                <a:alpha val="20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Tree>
  </p:cSld>
  <p:clrMapOvr>
    <a:masterClrMapping/>
  </p:clrMapOvr>
  <p:transition spd="fast" p14:dur="500">
    <p:fade/>
    <p:extLst>
      <p:ext uri="smNativeData">
        <pr:smNativeData xmlns:pr="smNativeData" xmlns="smNativeData" val="trXWYgAAAAD0AQAAAAAAAAYAAAAAAAAAAAAAAAAAAAAAAAAAAQAAAAAAAAAAAAAAAAAAAAAAAAAAAAAA"/>
      </p:ext>
    </p:extLst>
  </p:transition>
  <p:timing>
    <p:tnLst>
      <p:par>
        <p:cTn id="1" dur="indefinite" restart="never" nodeType="tmRoot"/>
      </p:par>
    </p:tnLst>
  </p:timing>
</p:sld>
</file>

<file path=ppt/slides/slide108.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grpSp>
        <p:nvGrpSpPr>
          <p:cNvPr id="2" name="Group 1670"/>
          <p:cNvGrpSpPr>
            <a:extLst>
              <a:ext uri="smNativeData">
                <pr:smNativeData xmlns:pr="smNativeData" xmlns="smNativeData" val="SMDATA_6_trXWYhMAAAAlAAAAAQAAAA8BAAAAkAAAAEgAAACQAAAASAAAAAAAAAAAAAAAAAAAABcAAAAUAAAAAAAAAAAAAAD/fwAA/38AAAAAAAAJAAAABAAAAAAAAAAfAAAAVAAAAAAAAAAAAAAAAAAAAAAAAAAAAAAAAAAAAAAAAAAAAAAAAAAAAAAAAAAAAAAAAAAAAAAAAAAAAAAAAAAAAAAAAAAAAAAAAAAAAAAAAAAAAAAAAAAAACEAAAAYAAAAFAAAABgGAADoHAAAOTYAAMQgAAAQAAAAJgAAAAgAAAD/////AAAAAA=="/>
              </a:ext>
            </a:extLst>
          </p:cNvGrpSpPr>
          <p:nvPr/>
        </p:nvGrpSpPr>
        <p:grpSpPr>
          <a:xfrm>
            <a:off x="990600" y="4699000"/>
            <a:ext cx="7823835" cy="627380"/>
            <a:chOff x="990600" y="4699000"/>
            <a:chExt cx="7823835" cy="627380"/>
          </a:xfrm>
        </p:grpSpPr>
        <p:sp>
          <p:nvSpPr>
            <p:cNvPr id="4" name="Shape 1668"/>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BNTnz8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AAAAAMvLywDAwP8Af39/AAAAAAAAAAAAAAAAAAAAAAAAAAAAIQAAABgAAAAUAAAAGAYAAOgcAAA5NgAAxCAAAAAgAAAmAAAACAAAAP//////////"/>
                </a:ext>
              </a:extLst>
            </p:cNvSpPr>
            <p:nvPr/>
          </p:nvSpPr>
          <p:spPr>
            <a:xfrm>
              <a:off x="990600" y="4699000"/>
              <a:ext cx="7823835" cy="6273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100"/>
                </a:lnSpc>
                <a:tabLst>
                  <a:tab pos="838200" algn="l"/>
                </a:tabLst>
                <a:defRPr sz="1800" cap="none">
                  <a:latin typeface="Arial" pitchFamily="1" charset="0"/>
                  <a:ea typeface="Arial" pitchFamily="1" charset="0"/>
                  <a:cs typeface="Arial" pitchFamily="1" charset="0"/>
                </a:defRPr>
              </a:pPr>
              <a:r>
                <a:rPr cap="none">
                  <a:solidFill>
                    <a:srgbClr val="424242"/>
                  </a:solidFill>
                </a:rPr>
                <a:t>The stationary frequencies of each state are assumed to be equal, </a:t>
              </a:r>
              <a:br/>
              <a:r>
                <a:rPr cap="none">
                  <a:solidFill>
                    <a:srgbClr val="424242"/>
                  </a:solidFill>
                </a:rPr>
                <a:t>    therefore: </a:t>
              </a:r>
              <a:endParaRPr cap="none">
                <a:solidFill>
                  <a:srgbClr val="424242"/>
                </a:solidFill>
              </a:endParaRPr>
            </a:p>
          </p:txBody>
        </p:sp>
        <p:pic>
          <p:nvPicPr>
            <p:cNvPr id="3" name="pasted-image.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XwAAAEcAAABHAAAAZAAAAGQAAAAAAAAAy8vLAF8AAABHAAAARwAAAGQAAABkAAAAAAAAAAcAAAA4AAAAAAAAAAAAAAAAAAAA////AAAAAAAAAAAAAAAAAAAAAAAAAAAAAAAAAAAAAABkAAAAZAAAAAAAAAAjAAAABAAAAGQAAAAXAAAAFAAAAAAAAAAAAAAA/38AAP9/AAAAAAAACQAAAAQAAADqrIGr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C8OAADrHgAAlx4AAGcgAAAAAAAAJgAAAAgAAAD//////////w=="/>
                </a:ext>
              </a:extLst>
            </p:cNvPicPr>
            <p:nvPr/>
          </p:nvPicPr>
          <p:blipFill>
            <a:blip r:embed="rId2"/>
            <a:stretch>
              <a:fillRect/>
            </a:stretch>
          </p:blipFill>
          <p:spPr>
            <a:xfrm>
              <a:off x="2305685" y="5026025"/>
              <a:ext cx="2667000" cy="241300"/>
            </a:xfrm>
            <a:prstGeom prst="rect">
              <a:avLst/>
            </a:prstGeom>
            <a:noFill/>
            <a:ln>
              <a:noFill/>
            </a:ln>
            <a:effectLst>
              <a:outerShdw blurRad="63500" dist="63760" dir="2700000">
                <a:srgbClr val="000000">
                  <a:alpha val="5000"/>
                </a:srgbClr>
              </a:outerShdw>
            </a:effectLst>
          </p:spPr>
        </p:pic>
      </p:grpSp>
      <p:sp>
        <p:nvSpPr>
          <p:cNvPr id="5" name="Shape 1671"/>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AgNQAAwAgAABAgAAAmAAAACAAAAP//////////"/>
              </a:ext>
            </a:extLst>
          </p:cNvSpPr>
          <p:nvPr/>
        </p:nvSpPr>
        <p:spPr>
          <a:xfrm>
            <a:off x="635000" y="101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The Jukes and Cantor, 1969 (JC69) substitution model</a:t>
            </a:r>
          </a:p>
        </p:txBody>
      </p:sp>
      <p:pic>
        <p:nvPicPr>
          <p:cNvPr id="6" name="pasted-image.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AcAAAA4AAAAAAAAAAAAAAAAAAAA////AAAAAAAAAAAAAAAAAAAAAAAAAAAAAAAAAAAAAABkAAAAZAAAAAAAAAAjAAAABAAAAGQAAAAXAAAAFAAAAAAAAAAAAAAA/38AAP9/AAAAAAAACQAAAAQAAAAAAAA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AosAADZGQAAsS0AABkbAAAQAAAAJgAAAAgAAAD//////////w=="/>
              </a:ext>
            </a:extLst>
          </p:cNvPicPr>
          <p:nvPr/>
        </p:nvPicPr>
        <p:blipFill>
          <a:blip r:embed="rId3"/>
          <a:stretch>
            <a:fillRect/>
          </a:stretch>
        </p:blipFill>
        <p:spPr>
          <a:xfrm>
            <a:off x="7158990" y="4201795"/>
            <a:ext cx="268605" cy="203200"/>
          </a:xfrm>
          <a:prstGeom prst="rect">
            <a:avLst/>
          </a:prstGeom>
          <a:noFill/>
          <a:ln>
            <a:noFill/>
          </a:ln>
          <a:effectLst>
            <a:outerShdw blurRad="63500" dist="51187" dir="2700000">
              <a:srgbClr val="000000">
                <a:alpha val="4000"/>
              </a:srgbClr>
            </a:outerShdw>
          </a:effectLst>
        </p:spPr>
      </p:pic>
      <p:sp>
        <p:nvSpPr>
          <p:cNvPr id="7" name="Shape 1673"/>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OwYAANwAAABFOAAATAQAABAgAAAmAAAACAAAAP//////////"/>
              </a:ext>
            </a:extLst>
          </p:cNvSpPr>
          <p:nvPr/>
        </p:nvSpPr>
        <p:spPr>
          <a:xfrm>
            <a:off x="1012825" y="139700"/>
            <a:ext cx="81343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Stochastic Models of Nucleotide Substitution</a:t>
            </a:r>
          </a:p>
        </p:txBody>
      </p:sp>
      <p:sp>
        <p:nvSpPr>
          <p:cNvPr id="8" name="Shape 1674"/>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AAZAAA4PwAA4xwAABAgAAAmAAAACAAAAP//////////"/>
              </a:ext>
            </a:extLst>
          </p:cNvSpPr>
          <p:nvPr/>
        </p:nvSpPr>
        <p:spPr>
          <a:xfrm>
            <a:off x="990600" y="4064000"/>
            <a:ext cx="9286240" cy="63182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100"/>
              </a:lnSpc>
              <a:tabLst>
                <a:tab pos="838200" algn="l"/>
              </a:tabLst>
              <a:defRPr sz="1800" cap="none">
                <a:latin typeface="Arial" pitchFamily="1" charset="0"/>
                <a:ea typeface="Arial" pitchFamily="1" charset="0"/>
                <a:cs typeface="Arial" pitchFamily="1" charset="0"/>
              </a:defRPr>
            </a:pPr>
            <a:r>
              <a:rPr cap="none">
                <a:solidFill>
                  <a:srgbClr val="424242"/>
                </a:solidFill>
              </a:rPr>
              <a:t>Relative rates of change between each pair of states </a:t>
            </a:r>
            <a:r>
              <a:rPr i="1" cap="none">
                <a:solidFill>
                  <a:srgbClr val="424242"/>
                </a:solidFill>
                <a:latin typeface="Times New Roman" pitchFamily="1" charset="0"/>
                <a:ea typeface="Times New Roman" pitchFamily="1" charset="0"/>
                <a:cs typeface="Times New Roman" pitchFamily="1" charset="0"/>
              </a:rPr>
              <a:t>i</a:t>
            </a:r>
            <a:r>
              <a:rPr i="1" cap="none">
                <a:solidFill>
                  <a:srgbClr val="424242"/>
                </a:solidFill>
              </a:rPr>
              <a:t> </a:t>
            </a:r>
            <a:r>
              <a:rPr cap="none">
                <a:solidFill>
                  <a:srgbClr val="424242"/>
                </a:solidFill>
              </a:rPr>
              <a:t>and </a:t>
            </a:r>
            <a:r>
              <a:rPr i="1" cap="none">
                <a:solidFill>
                  <a:srgbClr val="424242"/>
                </a:solidFill>
                <a:latin typeface="Times New Roman" pitchFamily="1" charset="0"/>
                <a:ea typeface="Times New Roman" pitchFamily="1" charset="0"/>
                <a:cs typeface="Times New Roman" pitchFamily="1" charset="0"/>
              </a:rPr>
              <a:t>j</a:t>
            </a:r>
            <a:r>
              <a:rPr i="1" cap="none">
                <a:solidFill>
                  <a:srgbClr val="424242"/>
                </a:solidFill>
              </a:rPr>
              <a:t>,     , </a:t>
            </a:r>
            <a:r>
              <a:rPr cap="none">
                <a:solidFill>
                  <a:srgbClr val="424242"/>
                </a:solidFill>
              </a:rPr>
              <a:t>are assumed to be </a:t>
            </a:r>
            <a:br/>
            <a:r>
              <a:rPr cap="none">
                <a:solidFill>
                  <a:srgbClr val="424242"/>
                </a:solidFill>
              </a:rPr>
              <a:t>     equal, therefore: </a:t>
            </a:r>
            <a:r>
              <a:rPr i="1" cap="none">
                <a:solidFill>
                  <a:srgbClr val="424242"/>
                </a:solidFill>
                <a:latin typeface="Times New Roman" pitchFamily="1" charset="0"/>
                <a:ea typeface="Times New Roman" pitchFamily="1" charset="0"/>
                <a:cs typeface="Times New Roman" pitchFamily="1" charset="0"/>
              </a:rPr>
              <a:t>a </a:t>
            </a:r>
            <a:r>
              <a:rPr cap="none">
                <a:solidFill>
                  <a:srgbClr val="424242"/>
                </a:solidFill>
                <a:latin typeface="Times New Roman" pitchFamily="1" charset="0"/>
                <a:ea typeface="Times New Roman" pitchFamily="1" charset="0"/>
                <a:cs typeface="Times New Roman" pitchFamily="1" charset="0"/>
              </a:rPr>
              <a:t>= </a:t>
            </a:r>
            <a:r>
              <a:rPr i="1" cap="none">
                <a:solidFill>
                  <a:srgbClr val="424242"/>
                </a:solidFill>
                <a:latin typeface="Times New Roman" pitchFamily="1" charset="0"/>
                <a:ea typeface="Times New Roman" pitchFamily="1" charset="0"/>
                <a:cs typeface="Times New Roman" pitchFamily="1" charset="0"/>
              </a:rPr>
              <a:t>b</a:t>
            </a:r>
            <a:r>
              <a:rPr cap="none">
                <a:solidFill>
                  <a:srgbClr val="424242"/>
                </a:solidFill>
                <a:latin typeface="Times New Roman" pitchFamily="1" charset="0"/>
                <a:ea typeface="Times New Roman" pitchFamily="1" charset="0"/>
                <a:cs typeface="Times New Roman" pitchFamily="1" charset="0"/>
              </a:rPr>
              <a:t> = </a:t>
            </a:r>
            <a:r>
              <a:rPr i="1" cap="none">
                <a:solidFill>
                  <a:srgbClr val="424242"/>
                </a:solidFill>
                <a:latin typeface="Times New Roman" pitchFamily="1" charset="0"/>
                <a:ea typeface="Times New Roman" pitchFamily="1" charset="0"/>
                <a:cs typeface="Times New Roman" pitchFamily="1" charset="0"/>
              </a:rPr>
              <a:t>c</a:t>
            </a:r>
            <a:r>
              <a:rPr cap="none">
                <a:solidFill>
                  <a:srgbClr val="424242"/>
                </a:solidFill>
                <a:latin typeface="Times New Roman" pitchFamily="1" charset="0"/>
                <a:ea typeface="Times New Roman" pitchFamily="1" charset="0"/>
                <a:cs typeface="Times New Roman" pitchFamily="1" charset="0"/>
              </a:rPr>
              <a:t> = </a:t>
            </a:r>
            <a:r>
              <a:rPr i="1" cap="none">
                <a:solidFill>
                  <a:srgbClr val="424242"/>
                </a:solidFill>
                <a:latin typeface="Times New Roman" pitchFamily="1" charset="0"/>
                <a:ea typeface="Times New Roman" pitchFamily="1" charset="0"/>
                <a:cs typeface="Times New Roman" pitchFamily="1" charset="0"/>
              </a:rPr>
              <a:t>d</a:t>
            </a:r>
            <a:r>
              <a:rPr cap="none">
                <a:solidFill>
                  <a:srgbClr val="424242"/>
                </a:solidFill>
                <a:latin typeface="Times New Roman" pitchFamily="1" charset="0"/>
                <a:ea typeface="Times New Roman" pitchFamily="1" charset="0"/>
                <a:cs typeface="Times New Roman" pitchFamily="1" charset="0"/>
              </a:rPr>
              <a:t> = </a:t>
            </a:r>
            <a:r>
              <a:rPr i="1" cap="none">
                <a:solidFill>
                  <a:srgbClr val="424242"/>
                </a:solidFill>
                <a:latin typeface="Times New Roman" pitchFamily="1" charset="0"/>
                <a:ea typeface="Times New Roman" pitchFamily="1" charset="0"/>
                <a:cs typeface="Times New Roman" pitchFamily="1" charset="0"/>
              </a:rPr>
              <a:t>e</a:t>
            </a:r>
            <a:r>
              <a:rPr cap="none">
                <a:solidFill>
                  <a:srgbClr val="424242"/>
                </a:solidFill>
                <a:latin typeface="Times New Roman" pitchFamily="1" charset="0"/>
                <a:ea typeface="Times New Roman" pitchFamily="1" charset="0"/>
                <a:cs typeface="Times New Roman" pitchFamily="1" charset="0"/>
              </a:rPr>
              <a:t> = </a:t>
            </a:r>
            <a:r>
              <a:rPr i="1" cap="none">
                <a:solidFill>
                  <a:srgbClr val="424242"/>
                </a:solidFill>
                <a:latin typeface="Times New Roman" pitchFamily="1" charset="0"/>
                <a:ea typeface="Times New Roman" pitchFamily="1" charset="0"/>
                <a:cs typeface="Times New Roman" pitchFamily="1" charset="0"/>
              </a:rPr>
              <a:t>f</a:t>
            </a:r>
            <a:endParaRPr i="1" cap="none">
              <a:solidFill>
                <a:srgbClr val="424242"/>
              </a:solidFill>
              <a:latin typeface="Times New Roman" pitchFamily="1" charset="0"/>
              <a:ea typeface="Times New Roman" pitchFamily="1" charset="0"/>
              <a:cs typeface="Times New Roman" pitchFamily="1" charset="0"/>
            </a:endParaRPr>
          </a:p>
        </p:txBody>
      </p:sp>
      <p:pic>
        <p:nvPicPr>
          <p:cNvPr id="9" name="pasted-image.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OgIAAAsCwAAcjMAAOQWAAAQAAAAJgAAAAgAAAD//////////w=="/>
              </a:ext>
            </a:extLst>
          </p:cNvPicPr>
          <p:nvPr/>
        </p:nvPicPr>
        <p:blipFill>
          <a:blip r:embed="rId4"/>
          <a:stretch>
            <a:fillRect/>
          </a:stretch>
        </p:blipFill>
        <p:spPr>
          <a:xfrm>
            <a:off x="1447800" y="1816100"/>
            <a:ext cx="6915150" cy="1905000"/>
          </a:xfrm>
          <a:prstGeom prst="rect">
            <a:avLst/>
          </a:prstGeom>
          <a:noFill/>
          <a:ln>
            <a:noFill/>
          </a:ln>
          <a:effectLst/>
        </p:spPr>
      </p:pic>
      <p:sp>
        <p:nvSpPr>
          <p:cNvPr id="10" name="Shape 1676"/>
          <p:cNvSpPr>
            <a:extLst>
              <a:ext uri="smNativeData">
                <pr:smNativeData xmlns:pr="smNativeData" xmlns="smNativeData" val="SMDATA_15_trXW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UAAAAAAAAABkAAAAZAAAAGQAAAAAAAAAy8vLAFAAAAAAAAAAZA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GAYAAPwcAAA2OwAAuCAAABAAAAAmAAAACAAAAP//////////"/>
              </a:ext>
            </a:extLst>
          </p:cNvSpPr>
          <p:nvPr/>
        </p:nvSpPr>
        <p:spPr>
          <a:xfrm>
            <a:off x="990600" y="4711700"/>
            <a:ext cx="8634730" cy="607060"/>
          </a:xfrm>
          <a:prstGeom prst="rect">
            <a:avLst/>
          </a:prstGeom>
          <a:noFill/>
          <a:ln w="25400" cap="flat" cmpd="sng" algn="ctr">
            <a:solidFill>
              <a:srgbClr val="FF9300"/>
            </a:solidFill>
            <a:prstDash val="solid"/>
            <a:headEnd type="none"/>
            <a:tailEnd type="none"/>
          </a:ln>
          <a:effectLst>
            <a:outerShdw blurRad="63500" dist="63500" dir="5400000">
              <a:srgbClr val="000000">
                <a:alpha val="20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pic>
        <p:nvPicPr>
          <p:cNvPr id="11" name="Capture.jpg"/>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D///8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AUGAAC8CAAAjRgAAOQcAAAQAAAAJgAAAAgAAAD//////////w=="/>
              </a:ext>
            </a:extLst>
          </p:cNvPicPr>
          <p:nvPr/>
        </p:nvPicPr>
        <p:blipFill>
          <a:blip r:embed="rId5"/>
          <a:stretch>
            <a:fillRect/>
          </a:stretch>
        </p:blipFill>
        <p:spPr>
          <a:xfrm>
            <a:off x="978535" y="1419860"/>
            <a:ext cx="3012440" cy="3276600"/>
          </a:xfrm>
          <a:prstGeom prst="rect">
            <a:avLst/>
          </a:prstGeom>
          <a:noFill/>
          <a:ln>
            <a:noFill/>
          </a:ln>
          <a:effectLst/>
        </p:spPr>
      </p:pic>
      <p:grpSp>
        <p:nvGrpSpPr>
          <p:cNvPr id="12" name="Group 1680"/>
          <p:cNvGrpSpPr>
            <a:extLst>
              <a:ext uri="smNativeData">
                <pr:smNativeData xmlns:pr="smNativeData" xmlns="smNativeData" val="SMDATA_6_trXWYhMAAAAlAAAAAQAAAA8BAAAAkAAAAEgAAACQAAAASAAAAAAAAAAAAAAAAAAAABcAAAAUAAAAAAAAAAAAAAD/fwAA/38AAAAAAAAJAAAABAAAAAAAAAAfAAAAVAAAAAAAAAAAAAAAAAAAAAAAAAAAAAAAAAAAAAAAAAAAAAAAAAAAAAAAAAAAAAAAAAAAAAAAAAAAAAAAAAAAAAAAAAAAAAAAAAAAAAAAAAAAAAAAAAAAACEAAAAYAAAAFAAAAKYUAABMBAAALScAAIAMAAAQAAAAJgAAAAgAAAD/////AAAAAA=="/>
              </a:ext>
            </a:extLst>
          </p:cNvGrpSpPr>
          <p:nvPr/>
        </p:nvGrpSpPr>
        <p:grpSpPr>
          <a:xfrm>
            <a:off x="3356610" y="698500"/>
            <a:ext cx="3011805" cy="1333500"/>
            <a:chOff x="3356610" y="698500"/>
            <a:chExt cx="3011805" cy="1333500"/>
          </a:xfrm>
        </p:grpSpPr>
        <p:sp>
          <p:nvSpPr>
            <p:cNvPr id="14" name="Shape 1678"/>
            <p:cNvSpPr>
              <a:extLst>
                <a:ext uri="smNativeData">
                  <pr:smNativeData xmlns:pr="smNativeData" xmlns="smNativeData" val="SMDATA_15_trXWYhMAAAAlAAAA9gEAAA0AAAAAUAAAAFAAAABQAAAAUAAAAAAAAAABAAAAAAAAAAEAAABQAAAAhZm2f2Wl779mZmZmZmb2PwAAAAAAAOA/AAAAAAAA4D8AAAAAAADgPwAAAAAAAOA/AAAAAAAA4D8AAAAAAADgPwAAAAAAAOA/AAAAAAAA4D8CAAAAjAAAAAE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UAAAAAAAAABkAAAAZAAAAGQAAAAAAAAAy8vLAFAAAAAAAAAAZAAAAGQAAABkAAAAAAAAABcAAAAUAAAAAAAAAAAAAAD/fwAA/38AAAAAAAAJAAAABAAAAP///w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phQAAEwEAAAtJwAAgAwAAAAAAAAmAAAACAAAAP//////////"/>
                </a:ext>
              </a:extLst>
            </p:cNvSpPr>
            <p:nvPr/>
          </p:nvSpPr>
          <p:spPr>
            <a:xfrm>
              <a:off x="3356610" y="698500"/>
              <a:ext cx="3011805" cy="1333500"/>
            </a:xfrm>
            <a:prstGeom prst="wedgeEllipseCallout">
              <a:avLst>
                <a:gd name="adj1" fmla="val -49447"/>
                <a:gd name="adj2" fmla="val 70000"/>
              </a:avLst>
            </a:prstGeom>
            <a:solidFill>
              <a:srgbClr val="FFFFFF"/>
            </a:solidFill>
            <a:ln w="25400" cap="flat" cmpd="sng" algn="ctr">
              <a:solidFill>
                <a:srgbClr val="FF9300"/>
              </a:solidFill>
              <a:prstDash val="solid"/>
              <a:headEnd type="none"/>
              <a:tailEnd type="none"/>
            </a:ln>
            <a:effectLst>
              <a:outerShdw blurRad="63500" dist="63500" dir="5400000">
                <a:srgbClr val="000000">
                  <a:alpha val="20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3" name="Shape 1679"/>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Fog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oBYAALwFAADQJAAA/AsAAAAgAAAmAAAACAAAAP//////////"/>
                </a:ext>
              </a:extLst>
            </p:cNvSpPr>
            <p:nvPr/>
          </p:nvSpPr>
          <p:spPr>
            <a:xfrm>
              <a:off x="3677920" y="932180"/>
              <a:ext cx="2306320" cy="1016000"/>
            </a:xfrm>
            <a:prstGeom prst="rect">
              <a:avLst/>
            </a:prstGeom>
            <a:noFill/>
            <a:ln>
              <a:noFill/>
            </a:ln>
            <a:effectLst/>
          </p:spPr>
          <p:txBody>
            <a:bodyPr vert="horz" wrap="none" lIns="50800" tIns="50800" rIns="50800" bIns="50800" numCol="1" spcCol="215900" anchor="ctr"/>
            <a:lstStyle/>
            <a:p>
              <a:pPr defTabSz="457200">
                <a:lnSpc>
                  <a:spcPts val="2800"/>
                </a:lnSpc>
                <a:tabLst>
                  <a:tab pos="838200" algn="l"/>
                </a:tabLst>
                <a:defRPr sz="2400" cap="none">
                  <a:solidFill>
                    <a:srgbClr val="0433FF"/>
                  </a:solidFill>
                  <a:latin typeface="蘋果儷中黑" pitchFamily="0" charset="0"/>
                  <a:ea typeface="蘋果儷中黑" pitchFamily="0" charset="0"/>
                  <a:cs typeface="蘋果儷中黑" pitchFamily="0" charset="0"/>
                </a:defRPr>
              </a:pPr>
              <a:r>
                <a:t>We all know that's </a:t>
              </a:r>
              <a:br/>
              <a:r>
                <a:t>complete bullshit!</a:t>
              </a:r>
            </a:p>
          </p:txBody>
        </p:sp>
      </p:grpSp>
    </p:spTree>
  </p:cSld>
  <p:clrMapOvr>
    <a:masterClrMapping/>
  </p:clrMapOvr>
  <p:transition spd="fast" p14:dur="500">
    <p:fade/>
    <p:extLst>
      <p:ext uri="smNativeData">
        <pr:smNativeData xmlns:pr="smNativeData" xmlns="smNativeData" val="trXWYgAAAAD0AQAAAAAAAAYAAAAAAAAAAAAAAAAAAAAAAAAAAQAAAAAAAAAAAAAAAAAAAAAAAAAAAAAA"/>
      </p:ext>
    </p:extLst>
  </p:transition>
  <p:timing>
    <p:tnLst>
      <p:par>
        <p:cTn id="1" dur="indefinite" restart="never" nodeType="tmRoot"/>
      </p:par>
    </p:tnLst>
  </p:timing>
</p:sld>
</file>

<file path=ppt/slides/slide109.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1682"/>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sgcAAMYoAACyGQAAMisAABAgAAAmAAAACAAAAP//////////"/>
              </a:ext>
            </a:extLst>
          </p:cNvSpPr>
          <p:nvPr/>
        </p:nvSpPr>
        <p:spPr>
          <a:xfrm>
            <a:off x="1250950" y="6628130"/>
            <a:ext cx="2926080" cy="3937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algn="l" defTabSz="457200">
              <a:lnSpc>
                <a:spcPts val="2200"/>
              </a:lnSpc>
              <a:spcBef>
                <a:spcPts val="400"/>
              </a:spcBef>
              <a:tabLst>
                <a:tab pos="838200" algn="l"/>
                <a:tab pos="914400" algn="l"/>
                <a:tab pos="1828800" algn="l"/>
                <a:tab pos="2387600" algn="l"/>
              </a:tabLst>
              <a:defRPr sz="1800" cap="none">
                <a:solidFill>
                  <a:srgbClr val="424242"/>
                </a:solidFill>
                <a:latin typeface="Times" pitchFamily="0" charset="0"/>
                <a:ea typeface="Times" pitchFamily="0" charset="0"/>
                <a:cs typeface="Times" pitchFamily="0" charset="0"/>
              </a:defRPr>
            </a:pPr>
            <a:r>
              <a:rPr b="1" cap="none"/>
              <a:t>A</a:t>
            </a:r>
            <a:r>
              <a:t> = 49,708÷151,015 = 32.9%</a:t>
            </a:r>
          </a:p>
        </p:txBody>
      </p:sp>
      <p:pic>
        <p:nvPicPr>
          <p:cNvPr id="3" name="alignment.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AAAAADACAAAgD4AALwoAAAQAAAAJgAAAAgAAAD//////////w=="/>
              </a:ext>
            </a:extLst>
          </p:cNvPicPr>
          <p:nvPr/>
        </p:nvPicPr>
        <p:blipFill>
          <a:blip r:embed="rId2"/>
          <a:stretch>
            <a:fillRect/>
          </a:stretch>
        </p:blipFill>
        <p:spPr>
          <a:xfrm>
            <a:off x="0" y="1422400"/>
            <a:ext cx="10160000" cy="5199380"/>
          </a:xfrm>
          <a:prstGeom prst="rect">
            <a:avLst/>
          </a:prstGeom>
          <a:noFill/>
          <a:ln>
            <a:noFill/>
          </a:ln>
          <a:effectLst/>
        </p:spPr>
      </p:pic>
      <p:sp>
        <p:nvSpPr>
          <p:cNvPr id="4" name="Shape 1684"/>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C4Ad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sgcAAB4rAACyGQAAii0AABAgAAAmAAAACAAAAP//////////"/>
              </a:ext>
            </a:extLst>
          </p:cNvSpPr>
          <p:nvPr/>
        </p:nvSpPr>
        <p:spPr>
          <a:xfrm>
            <a:off x="1250950" y="7009130"/>
            <a:ext cx="2926080" cy="3937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algn="l" defTabSz="457200">
              <a:lnSpc>
                <a:spcPts val="2200"/>
              </a:lnSpc>
              <a:spcBef>
                <a:spcPts val="400"/>
              </a:spcBef>
              <a:tabLst>
                <a:tab pos="838200" algn="l"/>
                <a:tab pos="914400" algn="l"/>
                <a:tab pos="1828800" algn="l"/>
                <a:tab pos="2387600" algn="l"/>
              </a:tabLst>
              <a:defRPr sz="1800" cap="none">
                <a:solidFill>
                  <a:srgbClr val="424242"/>
                </a:solidFill>
                <a:latin typeface="Times" pitchFamily="0" charset="0"/>
                <a:ea typeface="Times" pitchFamily="0" charset="0"/>
                <a:cs typeface="Times" pitchFamily="0" charset="0"/>
              </a:defRPr>
            </a:pPr>
            <a:r>
              <a:rPr b="1" cap="none"/>
              <a:t>C</a:t>
            </a:r>
            <a:r>
              <a:t> = 41,073÷151,015 = 27.2%</a:t>
            </a:r>
          </a:p>
        </p:txBody>
      </p:sp>
      <p:sp>
        <p:nvSpPr>
          <p:cNvPr id="5" name="Shape 1685"/>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Hjj2/w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choAAMYoAADyLQAAMisAABAgAAAmAAAACAAAAP//////////"/>
              </a:ext>
            </a:extLst>
          </p:cNvSpPr>
          <p:nvPr/>
        </p:nvSpPr>
        <p:spPr>
          <a:xfrm>
            <a:off x="4298950" y="6628130"/>
            <a:ext cx="3169920" cy="3937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algn="l" defTabSz="457200">
              <a:lnSpc>
                <a:spcPts val="2200"/>
              </a:lnSpc>
              <a:spcBef>
                <a:spcPts val="400"/>
              </a:spcBef>
              <a:tabLst>
                <a:tab pos="838200" algn="l"/>
                <a:tab pos="914400" algn="l"/>
                <a:tab pos="1828800" algn="l"/>
                <a:tab pos="2387600" algn="l"/>
              </a:tabLst>
              <a:defRPr sz="1800" cap="none">
                <a:solidFill>
                  <a:srgbClr val="424242"/>
                </a:solidFill>
                <a:latin typeface="Times" pitchFamily="0" charset="0"/>
                <a:ea typeface="Times" pitchFamily="0" charset="0"/>
                <a:cs typeface="Times" pitchFamily="0" charset="0"/>
              </a:defRPr>
            </a:pPr>
            <a:r>
              <a:rPr b="1" cap="none"/>
              <a:t>G</a:t>
            </a:r>
            <a:r>
              <a:t> = 25,162÷151,015 = 16.7%</a:t>
            </a:r>
          </a:p>
        </p:txBody>
      </p:sp>
      <p:sp>
        <p:nvSpPr>
          <p:cNvPr id="6" name="Shape 1686"/>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GzmdT8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choAAB4rAABcLQAAii0AABAgAAAmAAAACAAAAP//////////"/>
              </a:ext>
            </a:extLst>
          </p:cNvSpPr>
          <p:nvPr/>
        </p:nvSpPr>
        <p:spPr>
          <a:xfrm>
            <a:off x="4298950" y="7009130"/>
            <a:ext cx="3074670" cy="3937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algn="l" defTabSz="457200">
              <a:lnSpc>
                <a:spcPts val="2200"/>
              </a:lnSpc>
              <a:spcBef>
                <a:spcPts val="400"/>
              </a:spcBef>
              <a:tabLst>
                <a:tab pos="838200" algn="l"/>
                <a:tab pos="914400" algn="l"/>
                <a:tab pos="1828800" algn="l"/>
                <a:tab pos="2387600" algn="l"/>
              </a:tabLst>
              <a:defRPr sz="1800" cap="none">
                <a:solidFill>
                  <a:srgbClr val="424242"/>
                </a:solidFill>
                <a:latin typeface="Times" pitchFamily="0" charset="0"/>
                <a:ea typeface="Times" pitchFamily="0" charset="0"/>
                <a:cs typeface="Times" pitchFamily="0" charset="0"/>
              </a:defRPr>
            </a:pPr>
            <a:r>
              <a:rPr b="1" cap="none"/>
              <a:t>T</a:t>
            </a:r>
            <a:r>
              <a:t> = 34,972÷151,015 = 23.2%</a:t>
            </a:r>
          </a:p>
        </p:txBody>
      </p:sp>
      <p:sp>
        <p:nvSpPr>
          <p:cNvPr id="7" name="Shape 1687"/>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OVs27k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8i0AAMYoAABtOwAAMisAABAgAAAmAAAACAAAAP//////////"/>
              </a:ext>
            </a:extLst>
          </p:cNvSpPr>
          <p:nvPr/>
        </p:nvSpPr>
        <p:spPr>
          <a:xfrm>
            <a:off x="7468870" y="6628130"/>
            <a:ext cx="2191385" cy="393700"/>
          </a:xfrm>
          <a:prstGeom prst="rect">
            <a:avLst/>
          </a:prstGeom>
          <a:noFill/>
          <a:ln>
            <a:noFill/>
          </a:ln>
          <a:effectLst>
            <a:outerShdw blurRad="63500" dist="63760" dir="2700000">
              <a:srgbClr val="000000">
                <a:alpha val="4000"/>
              </a:srgbClr>
            </a:outerShdw>
          </a:effectLst>
        </p:spPr>
        <p:txBody>
          <a:bodyPr vert="horz" wrap="none" lIns="50800" tIns="50800" rIns="50800" bIns="50800" numCol="1" spcCol="215900" anchor="ctr"/>
          <a:lstStyle/>
          <a:p>
            <a:pPr algn="l" defTabSz="457200">
              <a:lnSpc>
                <a:spcPts val="2200"/>
              </a:lnSpc>
              <a:spcBef>
                <a:spcPts val="400"/>
              </a:spcBef>
              <a:tabLst>
                <a:tab pos="838200" algn="l"/>
                <a:tab pos="914400" algn="l"/>
                <a:tab pos="1828800" algn="l"/>
                <a:tab pos="2387600" algn="l"/>
              </a:tabLst>
              <a:defRPr sz="1800" cap="none">
                <a:solidFill>
                  <a:srgbClr val="424242"/>
                </a:solidFill>
                <a:latin typeface="Times" pitchFamily="0" charset="0"/>
                <a:ea typeface="Times" pitchFamily="0" charset="0"/>
                <a:cs typeface="Times" pitchFamily="0" charset="0"/>
              </a:defRPr>
            </a:pPr>
            <a:r>
              <a:rPr b="1" cap="none"/>
              <a:t>A</a:t>
            </a:r>
            <a:r>
              <a:t> ≠ </a:t>
            </a:r>
            <a:r>
              <a:rPr b="1" cap="none"/>
              <a:t>C</a:t>
            </a:r>
            <a:r>
              <a:t> ≠ </a:t>
            </a:r>
            <a:r>
              <a:rPr b="1" cap="none"/>
              <a:t>G</a:t>
            </a:r>
            <a:r>
              <a:t> ≠ </a:t>
            </a:r>
            <a:r>
              <a:rPr b="1" cap="none"/>
              <a:t>T</a:t>
            </a:r>
            <a:r>
              <a:t> ≠ 0.25 </a:t>
            </a:r>
          </a:p>
        </p:txBody>
      </p:sp>
      <p:sp>
        <p:nvSpPr>
          <p:cNvPr id="8" name="Shape 1688"/>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C4Ad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7wMAAEAGAAAnNQAAwAgAABAgAAAmAAAACAAAAP//////////"/>
              </a:ext>
            </a:extLst>
          </p:cNvSpPr>
          <p:nvPr/>
        </p:nvSpPr>
        <p:spPr>
          <a:xfrm>
            <a:off x="639445" y="101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Biology motivates the extension of models</a:t>
            </a:r>
          </a:p>
        </p:txBody>
      </p:sp>
      <p:sp>
        <p:nvSpPr>
          <p:cNvPr id="9" name="Shape 1689"/>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KCFcgM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OwYAANwAAABFOAAATAQAABAgAAAmAAAACAAAAP//////////"/>
              </a:ext>
            </a:extLst>
          </p:cNvSpPr>
          <p:nvPr/>
        </p:nvSpPr>
        <p:spPr>
          <a:xfrm>
            <a:off x="1012825" y="139700"/>
            <a:ext cx="81343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Stochastic Models of Nucleotide Substitution</a:t>
            </a:r>
          </a:p>
        </p:txBody>
      </p:sp>
    </p:spTree>
  </p:cSld>
  <p:clrMapOvr>
    <a:masterClrMapping/>
  </p:clrMapOvr>
  <p:transition spd="fast" p14:dur="500">
    <p:fade/>
    <p:extLst>
      <p:ext uri="smNativeData">
        <pr:smNativeData xmlns:pr="smNativeData" xmlns="smNativeData" val="trXWYgAAAAD0AQAAAAAAAAYAAAAAAAAAAAAAAAAAAAAAAAAAAQAAAAAAAAAAAAAAAAAAAAAAAAAAAAAA"/>
      </p:ext>
    </p:extLst>
  </p:transition>
  <p:timing>
    <p:tnLst>
      <p:par>
        <p:cTn id="1" dur="indefinite" restart="never" nodeType="tmRoot"/>
      </p:par>
    </p:tnLst>
  </p:timing>
</p:sld>
</file>

<file path=ppt/slides/slide11.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296"/>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Cp8wU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7wMAAEAGAABsOQAAnwgAABAgAAAmAAAACAAAAP//////////"/>
              </a:ext>
            </a:extLst>
          </p:cNvSpPr>
          <p:nvPr/>
        </p:nvSpPr>
        <p:spPr>
          <a:xfrm>
            <a:off x="639445" y="1016000"/>
            <a:ext cx="8695055" cy="385445"/>
          </a:xfrm>
          <a:prstGeom prst="rect">
            <a:avLst/>
          </a:prstGeom>
          <a:noFill/>
          <a:ln>
            <a:noFill/>
          </a:ln>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What is the scale of the instantaneous rates? </a:t>
            </a:r>
          </a:p>
        </p:txBody>
      </p:sp>
      <p:sp>
        <p:nvSpPr>
          <p:cNvPr id="3" name="Shape 297"/>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IB+8wU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GAYAAJgIAADaOgAA0AoAABAgAAAmAAAACAAAAP//////////"/>
              </a:ext>
            </a:extLst>
          </p:cNvSpPr>
          <p:nvPr/>
        </p:nvSpPr>
        <p:spPr>
          <a:xfrm>
            <a:off x="990600" y="1397000"/>
            <a:ext cx="8576310" cy="360680"/>
          </a:xfrm>
          <a:prstGeom prst="rect">
            <a:avLst/>
          </a:prstGeom>
          <a:noFill/>
          <a:ln>
            <a:noFill/>
          </a:ln>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r>
              <a:t>Substitution rate and time are confounded in most CTMC models</a:t>
            </a:r>
          </a:p>
        </p:txBody>
      </p:sp>
      <p:sp>
        <p:nvSpPr>
          <p:cNvPr id="4" name="Shape 298"/>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GCbEA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xgkAANwAAAC6NAAATAQAABAgAAAmAAAACAAAAP//////////"/>
              </a:ext>
            </a:extLst>
          </p:cNvSpPr>
          <p:nvPr/>
        </p:nvSpPr>
        <p:spPr>
          <a:xfrm>
            <a:off x="1588770" y="139700"/>
            <a:ext cx="698246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Scaling the Instantaneous Rate Matrix</a:t>
            </a:r>
          </a:p>
        </p:txBody>
      </p:sp>
    </p:spTree>
  </p:cSld>
  <p:clrMapOvr>
    <a:masterClrMapping/>
  </p:clrMapOvr>
  <p:transition spd="fast" p14:dur="500">
    <p:fade/>
    <p:extLst>
      <p:ext uri="smNativeData">
        <pr:smNativeData xmlns:pr="smNativeData" xmlns="smNativeData" val="trXWYgAAAAD0AQAAAAAAAAYAAAAAAAAAAAAAAAAAAAAAAAAAAQAAAAAAAAAAAAAAAAAAAAAAAAAAAAAA"/>
      </p:ext>
    </p:extLst>
  </p:transition>
  <p:timing>
    <p:tnLst>
      <p:par>
        <p:cTn id="1" dur="indefinite" restart="never" nodeType="tmRoot"/>
      </p:par>
    </p:tnLst>
  </p:timing>
</p:sld>
</file>

<file path=ppt/slides/slide110.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1691"/>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MAZ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AAZAADNOgAA3hwAABAgAAAmAAAACAAAAP//////////"/>
              </a:ext>
            </a:extLst>
          </p:cNvSpPr>
          <p:nvPr/>
        </p:nvSpPr>
        <p:spPr>
          <a:xfrm>
            <a:off x="990600" y="4064000"/>
            <a:ext cx="8568055" cy="62865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100"/>
              </a:lnSpc>
              <a:tabLst>
                <a:tab pos="838200" algn="l"/>
              </a:tabLst>
              <a:defRPr sz="1800" cap="none">
                <a:solidFill>
                  <a:srgbClr val="424242"/>
                </a:solidFill>
                <a:latin typeface="Arial" pitchFamily="1" charset="0"/>
                <a:ea typeface="Arial" pitchFamily="1" charset="0"/>
                <a:cs typeface="Arial" pitchFamily="1" charset="0"/>
              </a:defRPr>
            </a:pPr>
            <a:r>
              <a:t>Like the JC69 model, all relative rates</a:t>
            </a:r>
            <a:r>
              <a:rPr i="1" cap="none"/>
              <a:t> </a:t>
            </a:r>
            <a:r>
              <a:t>are assumed to be equal,</a:t>
            </a:r>
            <a:br/>
            <a:r>
              <a:t>    therefore: </a:t>
            </a:r>
            <a:r>
              <a:rPr i="1" cap="none">
                <a:latin typeface="Times New Roman" pitchFamily="1" charset="0"/>
                <a:ea typeface="Times New Roman" pitchFamily="1" charset="0"/>
                <a:cs typeface="Times New Roman" pitchFamily="1" charset="0"/>
              </a:rPr>
              <a:t>a </a:t>
            </a:r>
            <a:r>
              <a:rPr cap="none">
                <a:latin typeface="Times New Roman" pitchFamily="1" charset="0"/>
                <a:ea typeface="Times New Roman" pitchFamily="1" charset="0"/>
                <a:cs typeface="Times New Roman" pitchFamily="1" charset="0"/>
              </a:rPr>
              <a:t>= </a:t>
            </a:r>
            <a:r>
              <a:rPr i="1" cap="none">
                <a:latin typeface="Times New Roman" pitchFamily="1" charset="0"/>
                <a:ea typeface="Times New Roman" pitchFamily="1" charset="0"/>
                <a:cs typeface="Times New Roman" pitchFamily="1" charset="0"/>
              </a:rPr>
              <a:t>b</a:t>
            </a:r>
            <a:r>
              <a:rPr cap="none">
                <a:latin typeface="Times New Roman" pitchFamily="1" charset="0"/>
                <a:ea typeface="Times New Roman" pitchFamily="1" charset="0"/>
                <a:cs typeface="Times New Roman" pitchFamily="1" charset="0"/>
              </a:rPr>
              <a:t> = </a:t>
            </a:r>
            <a:r>
              <a:rPr i="1" cap="none">
                <a:latin typeface="Times New Roman" pitchFamily="1" charset="0"/>
                <a:ea typeface="Times New Roman" pitchFamily="1" charset="0"/>
                <a:cs typeface="Times New Roman" pitchFamily="1" charset="0"/>
              </a:rPr>
              <a:t>c</a:t>
            </a:r>
            <a:r>
              <a:rPr cap="none">
                <a:latin typeface="Times New Roman" pitchFamily="1" charset="0"/>
                <a:ea typeface="Times New Roman" pitchFamily="1" charset="0"/>
                <a:cs typeface="Times New Roman" pitchFamily="1" charset="0"/>
              </a:rPr>
              <a:t> = </a:t>
            </a:r>
            <a:r>
              <a:rPr i="1" cap="none">
                <a:latin typeface="Times New Roman" pitchFamily="1" charset="0"/>
                <a:ea typeface="Times New Roman" pitchFamily="1" charset="0"/>
                <a:cs typeface="Times New Roman" pitchFamily="1" charset="0"/>
              </a:rPr>
              <a:t>d</a:t>
            </a:r>
            <a:r>
              <a:rPr cap="none">
                <a:latin typeface="Times New Roman" pitchFamily="1" charset="0"/>
                <a:ea typeface="Times New Roman" pitchFamily="1" charset="0"/>
                <a:cs typeface="Times New Roman" pitchFamily="1" charset="0"/>
              </a:rPr>
              <a:t> = </a:t>
            </a:r>
            <a:r>
              <a:rPr i="1" cap="none">
                <a:latin typeface="Times New Roman" pitchFamily="1" charset="0"/>
                <a:ea typeface="Times New Roman" pitchFamily="1" charset="0"/>
                <a:cs typeface="Times New Roman" pitchFamily="1" charset="0"/>
              </a:rPr>
              <a:t>e</a:t>
            </a:r>
            <a:r>
              <a:rPr cap="none">
                <a:latin typeface="Times New Roman" pitchFamily="1" charset="0"/>
                <a:ea typeface="Times New Roman" pitchFamily="1" charset="0"/>
                <a:cs typeface="Times New Roman" pitchFamily="1" charset="0"/>
              </a:rPr>
              <a:t> = </a:t>
            </a:r>
            <a:r>
              <a:rPr i="1" cap="none">
                <a:latin typeface="Times New Roman" pitchFamily="1" charset="0"/>
                <a:ea typeface="Times New Roman" pitchFamily="1" charset="0"/>
                <a:cs typeface="Times New Roman" pitchFamily="1" charset="0"/>
              </a:rPr>
              <a:t>f</a:t>
            </a:r>
            <a:endParaRPr i="1" cap="none">
              <a:latin typeface="Times New Roman" pitchFamily="1" charset="0"/>
              <a:ea typeface="Times New Roman" pitchFamily="1" charset="0"/>
              <a:cs typeface="Times New Roman" pitchFamily="1" charset="0"/>
            </a:endParaRPr>
          </a:p>
        </p:txBody>
      </p:sp>
      <p:pic>
        <p:nvPicPr>
          <p:cNvPr id="3" name="pasted-image.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OgIAAAsCwAAcjMAAOQWAAAQAAAAJgAAAAgAAAD//////////w=="/>
              </a:ext>
            </a:extLst>
          </p:cNvPicPr>
          <p:nvPr/>
        </p:nvPicPr>
        <p:blipFill>
          <a:blip r:embed="rId2"/>
          <a:stretch>
            <a:fillRect/>
          </a:stretch>
        </p:blipFill>
        <p:spPr>
          <a:xfrm>
            <a:off x="1447800" y="1816100"/>
            <a:ext cx="6915150" cy="1905000"/>
          </a:xfrm>
          <a:prstGeom prst="rect">
            <a:avLst/>
          </a:prstGeom>
          <a:noFill/>
          <a:ln>
            <a:noFill/>
          </a:ln>
          <a:effectLst/>
        </p:spPr>
      </p:pic>
      <p:sp>
        <p:nvSpPr>
          <p:cNvPr id="4" name="Shape 1693"/>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B8h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7wMAAEAGAAAnNQAAwAgAABAgAAAmAAAACAAAAP//////////"/>
              </a:ext>
            </a:extLst>
          </p:cNvSpPr>
          <p:nvPr/>
        </p:nvSpPr>
        <p:spPr>
          <a:xfrm>
            <a:off x="639445" y="101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The Felsenstein, 1981 (F81) substitution model</a:t>
            </a:r>
          </a:p>
        </p:txBody>
      </p:sp>
      <p:sp>
        <p:nvSpPr>
          <p:cNvPr id="5" name="Shape 1694"/>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3LAAI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OwYAANwAAABFOAAATAQAABAgAAAmAAAACAAAAP//////////"/>
              </a:ext>
            </a:extLst>
          </p:cNvSpPr>
          <p:nvPr/>
        </p:nvSpPr>
        <p:spPr>
          <a:xfrm>
            <a:off x="1012825" y="139700"/>
            <a:ext cx="81343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Stochastic Models of Nucleotide Substitution</a:t>
            </a:r>
          </a:p>
        </p:txBody>
      </p:sp>
    </p:spTree>
  </p:cSld>
  <p:clrMapOvr>
    <a:masterClrMapping/>
  </p:clrMapOvr>
  <p:transition spd="fast" p14:dur="500">
    <p:fade/>
    <p:extLst>
      <p:ext uri="smNativeData">
        <pr:smNativeData xmlns:pr="smNativeData" xmlns="smNativeData" val="trXWYgAAAAD0AQAAAAAAAAYAAAAAAAAAAAAAAAAAAAAAAAAAAQAAAAAAAAAAAAAAAAAAAAAAAAAAAAAA"/>
      </p:ext>
    </p:extLst>
  </p:transition>
  <p:timing>
    <p:tnLst>
      <p:par>
        <p:cTn id="1" dur="indefinite" restart="never" nodeType="tmRoot"/>
      </p:par>
    </p:tnLst>
  </p:timing>
</p:sld>
</file>

<file path=ppt/slides/slide111.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1696"/>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kSDhI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AAZAADNOgAA3hwAABAgAAAmAAAACAAAAP//////////"/>
              </a:ext>
            </a:extLst>
          </p:cNvSpPr>
          <p:nvPr/>
        </p:nvSpPr>
        <p:spPr>
          <a:xfrm>
            <a:off x="990600" y="4064000"/>
            <a:ext cx="8568055" cy="62865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100"/>
              </a:lnSpc>
              <a:tabLst>
                <a:tab pos="838200" algn="l"/>
              </a:tabLst>
              <a:defRPr sz="1800" cap="none">
                <a:solidFill>
                  <a:srgbClr val="424242"/>
                </a:solidFill>
                <a:latin typeface="Arial" pitchFamily="1" charset="0"/>
                <a:ea typeface="Arial" pitchFamily="1" charset="0"/>
                <a:cs typeface="Arial" pitchFamily="1" charset="0"/>
              </a:defRPr>
            </a:pPr>
            <a:r>
              <a:t>Like the JC69 model, all relative rates</a:t>
            </a:r>
            <a:r>
              <a:rPr i="1" cap="none"/>
              <a:t> </a:t>
            </a:r>
            <a:r>
              <a:t>are assumed to be equal,</a:t>
            </a:r>
            <a:br/>
            <a:r>
              <a:t>    therefore: </a:t>
            </a:r>
            <a:r>
              <a:rPr i="1" cap="none">
                <a:latin typeface="Times New Roman" pitchFamily="1" charset="0"/>
                <a:ea typeface="Times New Roman" pitchFamily="1" charset="0"/>
                <a:cs typeface="Times New Roman" pitchFamily="1" charset="0"/>
              </a:rPr>
              <a:t>a </a:t>
            </a:r>
            <a:r>
              <a:rPr cap="none">
                <a:latin typeface="Times New Roman" pitchFamily="1" charset="0"/>
                <a:ea typeface="Times New Roman" pitchFamily="1" charset="0"/>
                <a:cs typeface="Times New Roman" pitchFamily="1" charset="0"/>
              </a:rPr>
              <a:t>= </a:t>
            </a:r>
            <a:r>
              <a:rPr i="1" cap="none">
                <a:latin typeface="Times New Roman" pitchFamily="1" charset="0"/>
                <a:ea typeface="Times New Roman" pitchFamily="1" charset="0"/>
                <a:cs typeface="Times New Roman" pitchFamily="1" charset="0"/>
              </a:rPr>
              <a:t>b</a:t>
            </a:r>
            <a:r>
              <a:rPr cap="none">
                <a:latin typeface="Times New Roman" pitchFamily="1" charset="0"/>
                <a:ea typeface="Times New Roman" pitchFamily="1" charset="0"/>
                <a:cs typeface="Times New Roman" pitchFamily="1" charset="0"/>
              </a:rPr>
              <a:t> = </a:t>
            </a:r>
            <a:r>
              <a:rPr i="1" cap="none">
                <a:latin typeface="Times New Roman" pitchFamily="1" charset="0"/>
                <a:ea typeface="Times New Roman" pitchFamily="1" charset="0"/>
                <a:cs typeface="Times New Roman" pitchFamily="1" charset="0"/>
              </a:rPr>
              <a:t>c</a:t>
            </a:r>
            <a:r>
              <a:rPr cap="none">
                <a:latin typeface="Times New Roman" pitchFamily="1" charset="0"/>
                <a:ea typeface="Times New Roman" pitchFamily="1" charset="0"/>
                <a:cs typeface="Times New Roman" pitchFamily="1" charset="0"/>
              </a:rPr>
              <a:t> = </a:t>
            </a:r>
            <a:r>
              <a:rPr i="1" cap="none">
                <a:latin typeface="Times New Roman" pitchFamily="1" charset="0"/>
                <a:ea typeface="Times New Roman" pitchFamily="1" charset="0"/>
                <a:cs typeface="Times New Roman" pitchFamily="1" charset="0"/>
              </a:rPr>
              <a:t>d</a:t>
            </a:r>
            <a:r>
              <a:rPr cap="none">
                <a:latin typeface="Times New Roman" pitchFamily="1" charset="0"/>
                <a:ea typeface="Times New Roman" pitchFamily="1" charset="0"/>
                <a:cs typeface="Times New Roman" pitchFamily="1" charset="0"/>
              </a:rPr>
              <a:t> = </a:t>
            </a:r>
            <a:r>
              <a:rPr i="1" cap="none">
                <a:latin typeface="Times New Roman" pitchFamily="1" charset="0"/>
                <a:ea typeface="Times New Roman" pitchFamily="1" charset="0"/>
                <a:cs typeface="Times New Roman" pitchFamily="1" charset="0"/>
              </a:rPr>
              <a:t>e</a:t>
            </a:r>
            <a:r>
              <a:rPr cap="none">
                <a:latin typeface="Times New Roman" pitchFamily="1" charset="0"/>
                <a:ea typeface="Times New Roman" pitchFamily="1" charset="0"/>
                <a:cs typeface="Times New Roman" pitchFamily="1" charset="0"/>
              </a:rPr>
              <a:t> = </a:t>
            </a:r>
            <a:r>
              <a:rPr i="1" cap="none">
                <a:latin typeface="Times New Roman" pitchFamily="1" charset="0"/>
                <a:ea typeface="Times New Roman" pitchFamily="1" charset="0"/>
                <a:cs typeface="Times New Roman" pitchFamily="1" charset="0"/>
              </a:rPr>
              <a:t>f</a:t>
            </a:r>
            <a:endParaRPr i="1" cap="none">
              <a:latin typeface="Times New Roman" pitchFamily="1" charset="0"/>
              <a:ea typeface="Times New Roman" pitchFamily="1" charset="0"/>
              <a:cs typeface="Times New Roman" pitchFamily="1" charset="0"/>
            </a:endParaRPr>
          </a:p>
        </p:txBody>
      </p:sp>
      <p:pic>
        <p:nvPicPr>
          <p:cNvPr id="3" name="pasted-image.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cFh0X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OgIAAAsCwAAcjMAAOQWAAAQAAAAJgAAAAgAAAD//////////w=="/>
              </a:ext>
            </a:extLst>
          </p:cNvPicPr>
          <p:nvPr/>
        </p:nvPicPr>
        <p:blipFill>
          <a:blip r:embed="rId2"/>
          <a:stretch>
            <a:fillRect/>
          </a:stretch>
        </p:blipFill>
        <p:spPr>
          <a:xfrm>
            <a:off x="1447800" y="1816100"/>
            <a:ext cx="6915150" cy="1905000"/>
          </a:xfrm>
          <a:prstGeom prst="rect">
            <a:avLst/>
          </a:prstGeom>
          <a:noFill/>
          <a:ln>
            <a:noFill/>
          </a:ln>
          <a:effectLst/>
        </p:spPr>
      </p:pic>
      <p:sp>
        <p:nvSpPr>
          <p:cNvPr id="4" name="Shape 1698"/>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4ODhg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7wMAAEAGAAAnNQAAwAgAABAgAAAmAAAACAAAAP//////////"/>
              </a:ext>
            </a:extLst>
          </p:cNvSpPr>
          <p:nvPr/>
        </p:nvSpPr>
        <p:spPr>
          <a:xfrm>
            <a:off x="639445" y="101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The Felsenstein, 1981 (F81) substitution model</a:t>
            </a:r>
          </a:p>
        </p:txBody>
      </p:sp>
      <p:sp>
        <p:nvSpPr>
          <p:cNvPr id="5" name="Shape 1699"/>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kYCg8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OwYAANwAAABFOAAATAQAABAgAAAmAAAACAAAAP//////////"/>
              </a:ext>
            </a:extLst>
          </p:cNvSpPr>
          <p:nvPr/>
        </p:nvSpPr>
        <p:spPr>
          <a:xfrm>
            <a:off x="1012825" y="139700"/>
            <a:ext cx="81343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Stochastic Models of Nucleotide Substitution</a:t>
            </a:r>
          </a:p>
        </p:txBody>
      </p:sp>
      <p:sp>
        <p:nvSpPr>
          <p:cNvPr id="6" name="Shape 1700"/>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BMLEwg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OgcAABiPAAAxCAAABAgAAAmAAAACAAAAP//////////"/>
              </a:ext>
            </a:extLst>
          </p:cNvSpPr>
          <p:nvPr/>
        </p:nvSpPr>
        <p:spPr>
          <a:xfrm>
            <a:off x="990600" y="4699000"/>
            <a:ext cx="8825230" cy="6273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100"/>
              </a:lnSpc>
              <a:tabLst>
                <a:tab pos="838200" algn="l"/>
              </a:tabLst>
              <a:defRPr sz="1800" cap="none">
                <a:latin typeface="Arial" pitchFamily="1" charset="0"/>
                <a:ea typeface="Arial" pitchFamily="1" charset="0"/>
                <a:cs typeface="Arial" pitchFamily="1" charset="0"/>
              </a:defRPr>
            </a:pPr>
            <a:r>
              <a:rPr cap="none">
                <a:solidFill>
                  <a:srgbClr val="424242"/>
                </a:solidFill>
              </a:rPr>
              <a:t>The stationary frequencies of each state are allowed to be unequal by adding </a:t>
            </a:r>
            <a:br/>
            <a:r>
              <a:rPr cap="none">
                <a:solidFill>
                  <a:srgbClr val="424242"/>
                </a:solidFill>
              </a:rPr>
              <a:t>    a parameter for each state:</a:t>
            </a:r>
            <a:endParaRPr cap="none">
              <a:solidFill>
                <a:srgbClr val="424242"/>
              </a:solidFill>
            </a:endParaRPr>
          </a:p>
        </p:txBody>
      </p:sp>
      <p:pic>
        <p:nvPicPr>
          <p:cNvPr id="7" name="pasted-image.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C9Px34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B8ZAABjHwAAaSEAAFMgAAAQAAAAJgAAAAgAAAD//////////w=="/>
              </a:ext>
            </a:extLst>
          </p:cNvPicPr>
          <p:nvPr/>
        </p:nvPicPr>
        <p:blipFill>
          <a:blip r:embed="rId3"/>
          <a:stretch>
            <a:fillRect/>
          </a:stretch>
        </p:blipFill>
        <p:spPr>
          <a:xfrm>
            <a:off x="4083685" y="5102225"/>
            <a:ext cx="1347470" cy="152400"/>
          </a:xfrm>
          <a:prstGeom prst="rect">
            <a:avLst/>
          </a:prstGeom>
          <a:noFill/>
          <a:ln>
            <a:noFill/>
          </a:ln>
          <a:effectLst/>
        </p:spPr>
      </p:pic>
    </p:spTree>
  </p:cSld>
  <p:clrMapOvr>
    <a:masterClrMapping/>
  </p:clrMapOvr>
  <p:transition spd="fast" p14:dur="500">
    <p:fade/>
    <p:extLst>
      <p:ext uri="smNativeData">
        <pr:smNativeData xmlns:pr="smNativeData" xmlns="smNativeData" val="trXWYgAAAAD0AQAAAAAAAAYAAAAAAAAAAAAAAAAAAAAAAAAAAQAAAAAAAAAAAAAAAAAAAAAAAAAAAAAA"/>
      </p:ext>
    </p:extLst>
  </p:transition>
  <p:timing>
    <p:tnLst>
      <p:par>
        <p:cTn id="1" dur="indefinite" restart="never" nodeType="tmRoot"/>
      </p:par>
    </p:tnLst>
  </p:timing>
</p:sld>
</file>

<file path=ppt/slides/slide112.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1703"/>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FJRZdo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AAZAADNOgAA3hwAABAgAAAmAAAACAAAAP//////////"/>
              </a:ext>
            </a:extLst>
          </p:cNvSpPr>
          <p:nvPr/>
        </p:nvSpPr>
        <p:spPr>
          <a:xfrm>
            <a:off x="990600" y="4064000"/>
            <a:ext cx="8568055" cy="62865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100"/>
              </a:lnSpc>
              <a:tabLst>
                <a:tab pos="838200" algn="l"/>
              </a:tabLst>
              <a:defRPr sz="1800" cap="none">
                <a:solidFill>
                  <a:srgbClr val="424242"/>
                </a:solidFill>
                <a:latin typeface="Arial" pitchFamily="1" charset="0"/>
                <a:ea typeface="Arial" pitchFamily="1" charset="0"/>
                <a:cs typeface="Arial" pitchFamily="1" charset="0"/>
              </a:defRPr>
            </a:pPr>
            <a:r>
              <a:t>Like the JC69 model, all relative rates</a:t>
            </a:r>
            <a:r>
              <a:rPr i="1" cap="none"/>
              <a:t> </a:t>
            </a:r>
            <a:r>
              <a:t>are assumed to be equal,</a:t>
            </a:r>
            <a:br/>
            <a:r>
              <a:t>    therefore: </a:t>
            </a:r>
            <a:r>
              <a:rPr i="1" cap="none">
                <a:latin typeface="Times New Roman" pitchFamily="1" charset="0"/>
                <a:ea typeface="Times New Roman" pitchFamily="1" charset="0"/>
                <a:cs typeface="Times New Roman" pitchFamily="1" charset="0"/>
              </a:rPr>
              <a:t>a </a:t>
            </a:r>
            <a:r>
              <a:rPr cap="none">
                <a:latin typeface="Times New Roman" pitchFamily="1" charset="0"/>
                <a:ea typeface="Times New Roman" pitchFamily="1" charset="0"/>
                <a:cs typeface="Times New Roman" pitchFamily="1" charset="0"/>
              </a:rPr>
              <a:t>= </a:t>
            </a:r>
            <a:r>
              <a:rPr i="1" cap="none">
                <a:latin typeface="Times New Roman" pitchFamily="1" charset="0"/>
                <a:ea typeface="Times New Roman" pitchFamily="1" charset="0"/>
                <a:cs typeface="Times New Roman" pitchFamily="1" charset="0"/>
              </a:rPr>
              <a:t>b</a:t>
            </a:r>
            <a:r>
              <a:rPr cap="none">
                <a:latin typeface="Times New Roman" pitchFamily="1" charset="0"/>
                <a:ea typeface="Times New Roman" pitchFamily="1" charset="0"/>
                <a:cs typeface="Times New Roman" pitchFamily="1" charset="0"/>
              </a:rPr>
              <a:t> = </a:t>
            </a:r>
            <a:r>
              <a:rPr i="1" cap="none">
                <a:latin typeface="Times New Roman" pitchFamily="1" charset="0"/>
                <a:ea typeface="Times New Roman" pitchFamily="1" charset="0"/>
                <a:cs typeface="Times New Roman" pitchFamily="1" charset="0"/>
              </a:rPr>
              <a:t>c</a:t>
            </a:r>
            <a:r>
              <a:rPr cap="none">
                <a:latin typeface="Times New Roman" pitchFamily="1" charset="0"/>
                <a:ea typeface="Times New Roman" pitchFamily="1" charset="0"/>
                <a:cs typeface="Times New Roman" pitchFamily="1" charset="0"/>
              </a:rPr>
              <a:t> = </a:t>
            </a:r>
            <a:r>
              <a:rPr i="1" cap="none">
                <a:latin typeface="Times New Roman" pitchFamily="1" charset="0"/>
                <a:ea typeface="Times New Roman" pitchFamily="1" charset="0"/>
                <a:cs typeface="Times New Roman" pitchFamily="1" charset="0"/>
              </a:rPr>
              <a:t>d</a:t>
            </a:r>
            <a:r>
              <a:rPr cap="none">
                <a:latin typeface="Times New Roman" pitchFamily="1" charset="0"/>
                <a:ea typeface="Times New Roman" pitchFamily="1" charset="0"/>
                <a:cs typeface="Times New Roman" pitchFamily="1" charset="0"/>
              </a:rPr>
              <a:t> = </a:t>
            </a:r>
            <a:r>
              <a:rPr i="1" cap="none">
                <a:latin typeface="Times New Roman" pitchFamily="1" charset="0"/>
                <a:ea typeface="Times New Roman" pitchFamily="1" charset="0"/>
                <a:cs typeface="Times New Roman" pitchFamily="1" charset="0"/>
              </a:rPr>
              <a:t>e</a:t>
            </a:r>
            <a:r>
              <a:rPr cap="none">
                <a:latin typeface="Times New Roman" pitchFamily="1" charset="0"/>
                <a:ea typeface="Times New Roman" pitchFamily="1" charset="0"/>
                <a:cs typeface="Times New Roman" pitchFamily="1" charset="0"/>
              </a:rPr>
              <a:t> = </a:t>
            </a:r>
            <a:r>
              <a:rPr i="1" cap="none">
                <a:latin typeface="Times New Roman" pitchFamily="1" charset="0"/>
                <a:ea typeface="Times New Roman" pitchFamily="1" charset="0"/>
                <a:cs typeface="Times New Roman" pitchFamily="1" charset="0"/>
              </a:rPr>
              <a:t>f</a:t>
            </a:r>
            <a:endParaRPr i="1" cap="none">
              <a:latin typeface="Times New Roman" pitchFamily="1" charset="0"/>
              <a:ea typeface="Times New Roman" pitchFamily="1" charset="0"/>
              <a:cs typeface="Times New Roman" pitchFamily="1" charset="0"/>
            </a:endParaRPr>
          </a:p>
        </p:txBody>
      </p:sp>
      <p:sp>
        <p:nvSpPr>
          <p:cNvPr id="3" name="Shape 1704"/>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7wMAAEAGAAAnNQAAwAgAABAgAAAmAAAACAAAAP//////////"/>
              </a:ext>
            </a:extLst>
          </p:cNvSpPr>
          <p:nvPr/>
        </p:nvSpPr>
        <p:spPr>
          <a:xfrm>
            <a:off x="639445" y="101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The Felsenstein, 1981 (F81) substitution model</a:t>
            </a:r>
          </a:p>
        </p:txBody>
      </p:sp>
      <p:sp>
        <p:nvSpPr>
          <p:cNvPr id="4" name="Shape 1705"/>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EBVbng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OwYAANwAAABFOAAATAQAABAgAAAmAAAACAAAAP//////////"/>
              </a:ext>
            </a:extLst>
          </p:cNvSpPr>
          <p:nvPr/>
        </p:nvSpPr>
        <p:spPr>
          <a:xfrm>
            <a:off x="1012825" y="139700"/>
            <a:ext cx="81343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Stochastic Models of Nucleotide Substitution</a:t>
            </a:r>
          </a:p>
        </p:txBody>
      </p:sp>
      <p:sp>
        <p:nvSpPr>
          <p:cNvPr id="5" name="Shape 1706"/>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Ffp+mE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OgcAABiPAAAxCAAABAgAAAmAAAACAAAAP//////////"/>
              </a:ext>
            </a:extLst>
          </p:cNvSpPr>
          <p:nvPr/>
        </p:nvSpPr>
        <p:spPr>
          <a:xfrm>
            <a:off x="990600" y="4699000"/>
            <a:ext cx="8825230" cy="6273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100"/>
              </a:lnSpc>
              <a:tabLst>
                <a:tab pos="838200" algn="l"/>
              </a:tabLst>
              <a:defRPr sz="1800" cap="none">
                <a:latin typeface="Arial" pitchFamily="1" charset="0"/>
                <a:ea typeface="Arial" pitchFamily="1" charset="0"/>
                <a:cs typeface="Arial" pitchFamily="1" charset="0"/>
              </a:defRPr>
            </a:pPr>
            <a:r>
              <a:rPr cap="none">
                <a:solidFill>
                  <a:srgbClr val="424242"/>
                </a:solidFill>
              </a:rPr>
              <a:t>The stationary frequencies of each state are allowed to be unequal by adding </a:t>
            </a:r>
            <a:br/>
            <a:r>
              <a:rPr cap="none">
                <a:solidFill>
                  <a:srgbClr val="424242"/>
                </a:solidFill>
              </a:rPr>
              <a:t>    a parameter for each state:</a:t>
            </a:r>
            <a:endParaRPr cap="none">
              <a:solidFill>
                <a:srgbClr val="424242"/>
              </a:solidFill>
            </a:endParaRPr>
          </a:p>
        </p:txBody>
      </p:sp>
      <p:pic>
        <p:nvPicPr>
          <p:cNvPr id="6" name="pasted-image.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JEQkJ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B8ZAABjHwAAaSEAAFMgAAAQAAAAJgAAAAgAAAD//////////w=="/>
              </a:ext>
            </a:extLst>
          </p:cNvPicPr>
          <p:nvPr/>
        </p:nvPicPr>
        <p:blipFill>
          <a:blip r:embed="rId2"/>
          <a:stretch>
            <a:fillRect/>
          </a:stretch>
        </p:blipFill>
        <p:spPr>
          <a:xfrm>
            <a:off x="4083685" y="5102225"/>
            <a:ext cx="1347470" cy="152400"/>
          </a:xfrm>
          <a:prstGeom prst="rect">
            <a:avLst/>
          </a:prstGeom>
          <a:noFill/>
          <a:ln>
            <a:noFill/>
          </a:ln>
          <a:effectLst/>
        </p:spPr>
      </p:pic>
      <p:sp>
        <p:nvSpPr>
          <p:cNvPr id="7" name="Shape 1708"/>
          <p:cNvSpPr>
            <a:extLst>
              <a:ext uri="smNativeData">
                <pr:smNativeData xmlns:pr="smNativeData" xmlns="smNativeData" val="SMDATA_15_trXW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UAAAAAAAAABkAAAAZAAAAGQAAAAAAAAAy8vLAFAAAAAAAAAAZAAAAGQAAABkAAAAAAAAABcAAAAUAAAAAAAAAAAAAAD/fwAA/38AAAAAAAAJAAAABAAAABMQER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fRcAADwLAACtGgAAzBYAABAAAAAmAAAACAAAAP//////////"/>
              </a:ext>
            </a:extLst>
          </p:cNvSpPr>
          <p:nvPr/>
        </p:nvSpPr>
        <p:spPr>
          <a:xfrm>
            <a:off x="3818255" y="1826260"/>
            <a:ext cx="518160" cy="1879600"/>
          </a:xfrm>
          <a:prstGeom prst="rect">
            <a:avLst/>
          </a:prstGeom>
          <a:noFill/>
          <a:ln w="25400" cap="flat" cmpd="sng" algn="ctr">
            <a:solidFill>
              <a:srgbClr val="FF9300"/>
            </a:solidFill>
            <a:prstDash val="solid"/>
            <a:headEnd type="none"/>
            <a:tailEnd type="none"/>
          </a:ln>
          <a:effectLst>
            <a:outerShdw blurRad="63500" dist="63500" dir="5400000">
              <a:srgbClr val="000000">
                <a:alpha val="20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pic>
        <p:nvPicPr>
          <p:cNvPr id="8" name="pasted-image.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cUvw/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OgIAAAsCwAAzTAAAOQWAAAQAAAAJgAAAAgAAAD//////////w=="/>
              </a:ext>
            </a:extLst>
          </p:cNvPicPr>
          <p:nvPr/>
        </p:nvPicPr>
        <p:blipFill>
          <a:blip r:embed="rId3"/>
          <a:stretch>
            <a:fillRect/>
          </a:stretch>
        </p:blipFill>
        <p:spPr>
          <a:xfrm>
            <a:off x="1447800" y="1816100"/>
            <a:ext cx="6485255" cy="1905000"/>
          </a:xfrm>
          <a:prstGeom prst="rect">
            <a:avLst/>
          </a:prstGeom>
          <a:noFill/>
          <a:ln>
            <a:noFill/>
          </a:ln>
          <a:effectLst/>
        </p:spPr>
      </p:pic>
    </p:spTree>
  </p:cSld>
  <p:clrMapOvr>
    <a:masterClrMapping/>
  </p:clrMapOvr>
  <p:transition spd="fast" p14:dur="500">
    <p:fade/>
    <p:extLst>
      <p:ext uri="smNativeData">
        <pr:smNativeData xmlns:pr="smNativeData" xmlns="smNativeData" val="trXWYgAAAAD0AQAAAAAAAAYAAAAAAAAAAAAAAAAAAAAAAAAAAQAAAAAAAAAAAAAAAAAAAAAAAAAAAAAA"/>
      </p:ext>
    </p:extLst>
  </p:transition>
  <p:timing>
    <p:tnLst>
      <p:par>
        <p:cTn id="1" dur="indefinite" restart="never" nodeType="tmRoot"/>
      </p:par>
    </p:tnLst>
  </p:timing>
</p:sld>
</file>

<file path=ppt/slides/slide113.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1711"/>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J3V3n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AAZAADNOgAA3hwAABAgAAAmAAAACAAAAP//////////"/>
              </a:ext>
            </a:extLst>
          </p:cNvSpPr>
          <p:nvPr/>
        </p:nvSpPr>
        <p:spPr>
          <a:xfrm>
            <a:off x="990600" y="4064000"/>
            <a:ext cx="8568055" cy="62865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100"/>
              </a:lnSpc>
              <a:tabLst>
                <a:tab pos="838200" algn="l"/>
              </a:tabLst>
              <a:defRPr sz="1800" cap="none">
                <a:solidFill>
                  <a:srgbClr val="424242"/>
                </a:solidFill>
                <a:latin typeface="Arial" pitchFamily="1" charset="0"/>
                <a:ea typeface="Arial" pitchFamily="1" charset="0"/>
                <a:cs typeface="Arial" pitchFamily="1" charset="0"/>
              </a:defRPr>
            </a:pPr>
            <a:r>
              <a:t>Like the JC69 model, all relative rates</a:t>
            </a:r>
            <a:r>
              <a:rPr i="1" cap="none"/>
              <a:t> </a:t>
            </a:r>
            <a:r>
              <a:t>are assumed to be equal,</a:t>
            </a:r>
            <a:br/>
            <a:r>
              <a:t>    therefore: </a:t>
            </a:r>
            <a:r>
              <a:rPr i="1" cap="none">
                <a:latin typeface="Times New Roman" pitchFamily="1" charset="0"/>
                <a:ea typeface="Times New Roman" pitchFamily="1" charset="0"/>
                <a:cs typeface="Times New Roman" pitchFamily="1" charset="0"/>
              </a:rPr>
              <a:t>a </a:t>
            </a:r>
            <a:r>
              <a:rPr cap="none">
                <a:latin typeface="Times New Roman" pitchFamily="1" charset="0"/>
                <a:ea typeface="Times New Roman" pitchFamily="1" charset="0"/>
                <a:cs typeface="Times New Roman" pitchFamily="1" charset="0"/>
              </a:rPr>
              <a:t>= </a:t>
            </a:r>
            <a:r>
              <a:rPr i="1" cap="none">
                <a:latin typeface="Times New Roman" pitchFamily="1" charset="0"/>
                <a:ea typeface="Times New Roman" pitchFamily="1" charset="0"/>
                <a:cs typeface="Times New Roman" pitchFamily="1" charset="0"/>
              </a:rPr>
              <a:t>b</a:t>
            </a:r>
            <a:r>
              <a:rPr cap="none">
                <a:latin typeface="Times New Roman" pitchFamily="1" charset="0"/>
                <a:ea typeface="Times New Roman" pitchFamily="1" charset="0"/>
                <a:cs typeface="Times New Roman" pitchFamily="1" charset="0"/>
              </a:rPr>
              <a:t> = </a:t>
            </a:r>
            <a:r>
              <a:rPr i="1" cap="none">
                <a:latin typeface="Times New Roman" pitchFamily="1" charset="0"/>
                <a:ea typeface="Times New Roman" pitchFamily="1" charset="0"/>
                <a:cs typeface="Times New Roman" pitchFamily="1" charset="0"/>
              </a:rPr>
              <a:t>c</a:t>
            </a:r>
            <a:r>
              <a:rPr cap="none">
                <a:latin typeface="Times New Roman" pitchFamily="1" charset="0"/>
                <a:ea typeface="Times New Roman" pitchFamily="1" charset="0"/>
                <a:cs typeface="Times New Roman" pitchFamily="1" charset="0"/>
              </a:rPr>
              <a:t> = </a:t>
            </a:r>
            <a:r>
              <a:rPr i="1" cap="none">
                <a:latin typeface="Times New Roman" pitchFamily="1" charset="0"/>
                <a:ea typeface="Times New Roman" pitchFamily="1" charset="0"/>
                <a:cs typeface="Times New Roman" pitchFamily="1" charset="0"/>
              </a:rPr>
              <a:t>d</a:t>
            </a:r>
            <a:r>
              <a:rPr cap="none">
                <a:latin typeface="Times New Roman" pitchFamily="1" charset="0"/>
                <a:ea typeface="Times New Roman" pitchFamily="1" charset="0"/>
                <a:cs typeface="Times New Roman" pitchFamily="1" charset="0"/>
              </a:rPr>
              <a:t> = </a:t>
            </a:r>
            <a:r>
              <a:rPr i="1" cap="none">
                <a:latin typeface="Times New Roman" pitchFamily="1" charset="0"/>
                <a:ea typeface="Times New Roman" pitchFamily="1" charset="0"/>
                <a:cs typeface="Times New Roman" pitchFamily="1" charset="0"/>
              </a:rPr>
              <a:t>e</a:t>
            </a:r>
            <a:r>
              <a:rPr cap="none">
                <a:latin typeface="Times New Roman" pitchFamily="1" charset="0"/>
                <a:ea typeface="Times New Roman" pitchFamily="1" charset="0"/>
                <a:cs typeface="Times New Roman" pitchFamily="1" charset="0"/>
              </a:rPr>
              <a:t> = </a:t>
            </a:r>
            <a:r>
              <a:rPr i="1" cap="none">
                <a:latin typeface="Times New Roman" pitchFamily="1" charset="0"/>
                <a:ea typeface="Times New Roman" pitchFamily="1" charset="0"/>
                <a:cs typeface="Times New Roman" pitchFamily="1" charset="0"/>
              </a:rPr>
              <a:t>f</a:t>
            </a:r>
            <a:endParaRPr i="1" cap="none">
              <a:latin typeface="Times New Roman" pitchFamily="1" charset="0"/>
              <a:ea typeface="Times New Roman" pitchFamily="1" charset="0"/>
              <a:cs typeface="Times New Roman" pitchFamily="1" charset="0"/>
            </a:endParaRPr>
          </a:p>
        </p:txBody>
      </p:sp>
      <p:sp>
        <p:nvSpPr>
          <p:cNvPr id="3" name="Shape 1712"/>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O/W7y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7wMAAEAGAAAnNQAAwAgAABAgAAAmAAAACAAAAP//////////"/>
              </a:ext>
            </a:extLst>
          </p:cNvSpPr>
          <p:nvPr/>
        </p:nvSpPr>
        <p:spPr>
          <a:xfrm>
            <a:off x="639445" y="101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The Felsenstein, 1981 (F81) substitution model</a:t>
            </a:r>
          </a:p>
        </p:txBody>
      </p:sp>
      <p:sp>
        <p:nvSpPr>
          <p:cNvPr id="4" name="Shape 1713"/>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MgNKiQ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OwYAANwAAABFOAAATAQAABAgAAAmAAAACAAAAP//////////"/>
              </a:ext>
            </a:extLst>
          </p:cNvSpPr>
          <p:nvPr/>
        </p:nvSpPr>
        <p:spPr>
          <a:xfrm>
            <a:off x="1012825" y="139700"/>
            <a:ext cx="81343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Stochastic Models of Nucleotide Substitution</a:t>
            </a:r>
          </a:p>
        </p:txBody>
      </p:sp>
      <p:sp>
        <p:nvSpPr>
          <p:cNvPr id="5" name="Shape 1714"/>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GCbEA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OgcAABiPAAAxCAAABAgAAAmAAAACAAAAP//////////"/>
              </a:ext>
            </a:extLst>
          </p:cNvSpPr>
          <p:nvPr/>
        </p:nvSpPr>
        <p:spPr>
          <a:xfrm>
            <a:off x="990600" y="4699000"/>
            <a:ext cx="8825230" cy="6273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100"/>
              </a:lnSpc>
              <a:tabLst>
                <a:tab pos="838200" algn="l"/>
              </a:tabLst>
              <a:defRPr sz="1800" cap="none">
                <a:latin typeface="Arial" pitchFamily="1" charset="0"/>
                <a:ea typeface="Arial" pitchFamily="1" charset="0"/>
                <a:cs typeface="Arial" pitchFamily="1" charset="0"/>
              </a:defRPr>
            </a:pPr>
            <a:r>
              <a:rPr cap="none">
                <a:solidFill>
                  <a:srgbClr val="424242"/>
                </a:solidFill>
              </a:rPr>
              <a:t>The stationary frequencies of each state are allowed to be unequal by adding </a:t>
            </a:r>
            <a:br/>
            <a:r>
              <a:rPr cap="none">
                <a:solidFill>
                  <a:srgbClr val="424242"/>
                </a:solidFill>
              </a:rPr>
              <a:t>    a parameter for each state:</a:t>
            </a:r>
            <a:endParaRPr cap="none">
              <a:solidFill>
                <a:srgbClr val="424242"/>
              </a:solidFill>
            </a:endParaRPr>
          </a:p>
        </p:txBody>
      </p:sp>
      <p:pic>
        <p:nvPicPr>
          <p:cNvPr id="6" name="pasted-image.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wieDQ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B8ZAABjHwAAaSEAAFMgAAAQAAAAJgAAAAgAAAD//////////w=="/>
              </a:ext>
            </a:extLst>
          </p:cNvPicPr>
          <p:nvPr/>
        </p:nvPicPr>
        <p:blipFill>
          <a:blip r:embed="rId2"/>
          <a:stretch>
            <a:fillRect/>
          </a:stretch>
        </p:blipFill>
        <p:spPr>
          <a:xfrm>
            <a:off x="4083685" y="5102225"/>
            <a:ext cx="1347470" cy="152400"/>
          </a:xfrm>
          <a:prstGeom prst="rect">
            <a:avLst/>
          </a:prstGeom>
          <a:noFill/>
          <a:ln>
            <a:noFill/>
          </a:ln>
          <a:effectLst/>
        </p:spPr>
      </p:pic>
      <p:sp>
        <p:nvSpPr>
          <p:cNvPr id="7" name="Shape 1716"/>
          <p:cNvSpPr>
            <a:extLst>
              <a:ext uri="smNativeData">
                <pr:smNativeData xmlns:pr="smNativeData" xmlns="smNativeData" val="SMDATA_15_trXW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UAAAAAAAAABkAAAAZAAAAGQAAAAAAAAAy8vLAFAAAAAAAAAAZAAAAGQAAABkAAAAAAAAABcAAAAUAAAAAAAAAAAAAAD/fwAA/38AAAAAAAAJAAAABAAAAF2FBLo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hR4AADwLAAC1IQAAzBYAABAAAAAmAAAACAAAAP//////////"/>
              </a:ext>
            </a:extLst>
          </p:cNvSpPr>
          <p:nvPr/>
        </p:nvSpPr>
        <p:spPr>
          <a:xfrm>
            <a:off x="4961255" y="1826260"/>
            <a:ext cx="518160" cy="1879600"/>
          </a:xfrm>
          <a:prstGeom prst="rect">
            <a:avLst/>
          </a:prstGeom>
          <a:noFill/>
          <a:ln w="25400" cap="flat" cmpd="sng" algn="ctr">
            <a:solidFill>
              <a:srgbClr val="FF9300"/>
            </a:solidFill>
            <a:prstDash val="solid"/>
            <a:headEnd type="none"/>
            <a:tailEnd type="none"/>
          </a:ln>
          <a:effectLst>
            <a:outerShdw blurRad="63500" dist="63500" dir="5400000">
              <a:srgbClr val="000000">
                <a:alpha val="20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pic>
        <p:nvPicPr>
          <p:cNvPr id="8" name="pasted-image.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i/Z+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OgIAAAsCwAAzTAAAOQWAAAQAAAAJgAAAAgAAAD//////////w=="/>
              </a:ext>
            </a:extLst>
          </p:cNvPicPr>
          <p:nvPr/>
        </p:nvPicPr>
        <p:blipFill>
          <a:blip r:embed="rId3"/>
          <a:stretch>
            <a:fillRect/>
          </a:stretch>
        </p:blipFill>
        <p:spPr>
          <a:xfrm>
            <a:off x="1447800" y="1816100"/>
            <a:ext cx="6485255" cy="1905000"/>
          </a:xfrm>
          <a:prstGeom prst="rect">
            <a:avLst/>
          </a:prstGeom>
          <a:noFill/>
          <a:ln>
            <a:noFill/>
          </a:ln>
          <a:effectLst/>
        </p:spPr>
      </p:pic>
    </p:spTree>
  </p:cSld>
  <p:clrMapOvr>
    <a:masterClrMapping/>
  </p:clrMapOvr>
  <p:transition spd="fast" p14:dur="500">
    <p:fade/>
    <p:extLst>
      <p:ext uri="smNativeData">
        <pr:smNativeData xmlns:pr="smNativeData" xmlns="smNativeData" val="trXWYgAAAAD0AQAAAAAAAAYAAAAAAAAAAAAAAAAAAAAAAAAAAQAAAAAAAAAAAAAAAAAAAAAAAAAAAAAA"/>
      </p:ext>
    </p:extLst>
  </p:transition>
  <p:timing>
    <p:tnLst>
      <p:par>
        <p:cTn id="1" dur="indefinite" restart="never" nodeType="tmRoot"/>
      </p:par>
    </p:tnLst>
  </p:timing>
</p:sld>
</file>

<file path=ppt/slides/slide114.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1719"/>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Kj6J/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AAZAADNOgAA3hwAABAgAAAmAAAACAAAAP//////////"/>
              </a:ext>
            </a:extLst>
          </p:cNvSpPr>
          <p:nvPr/>
        </p:nvSpPr>
        <p:spPr>
          <a:xfrm>
            <a:off x="990600" y="4064000"/>
            <a:ext cx="8568055" cy="62865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100"/>
              </a:lnSpc>
              <a:tabLst>
                <a:tab pos="838200" algn="l"/>
              </a:tabLst>
              <a:defRPr sz="1800" cap="none">
                <a:solidFill>
                  <a:srgbClr val="424242"/>
                </a:solidFill>
                <a:latin typeface="Arial" pitchFamily="1" charset="0"/>
                <a:ea typeface="Arial" pitchFamily="1" charset="0"/>
                <a:cs typeface="Arial" pitchFamily="1" charset="0"/>
              </a:defRPr>
            </a:pPr>
            <a:r>
              <a:t>Like the JC69 model, all relative rates</a:t>
            </a:r>
            <a:r>
              <a:rPr i="1" cap="none"/>
              <a:t> </a:t>
            </a:r>
            <a:r>
              <a:t>are assumed to be equal,</a:t>
            </a:r>
            <a:br/>
            <a:r>
              <a:t>    therefore: </a:t>
            </a:r>
            <a:r>
              <a:rPr i="1" cap="none">
                <a:latin typeface="Times New Roman" pitchFamily="1" charset="0"/>
                <a:ea typeface="Times New Roman" pitchFamily="1" charset="0"/>
                <a:cs typeface="Times New Roman" pitchFamily="1" charset="0"/>
              </a:rPr>
              <a:t>a </a:t>
            </a:r>
            <a:r>
              <a:rPr cap="none">
                <a:latin typeface="Times New Roman" pitchFamily="1" charset="0"/>
                <a:ea typeface="Times New Roman" pitchFamily="1" charset="0"/>
                <a:cs typeface="Times New Roman" pitchFamily="1" charset="0"/>
              </a:rPr>
              <a:t>= </a:t>
            </a:r>
            <a:r>
              <a:rPr i="1" cap="none">
                <a:latin typeface="Times New Roman" pitchFamily="1" charset="0"/>
                <a:ea typeface="Times New Roman" pitchFamily="1" charset="0"/>
                <a:cs typeface="Times New Roman" pitchFamily="1" charset="0"/>
              </a:rPr>
              <a:t>b</a:t>
            </a:r>
            <a:r>
              <a:rPr cap="none">
                <a:latin typeface="Times New Roman" pitchFamily="1" charset="0"/>
                <a:ea typeface="Times New Roman" pitchFamily="1" charset="0"/>
                <a:cs typeface="Times New Roman" pitchFamily="1" charset="0"/>
              </a:rPr>
              <a:t> = </a:t>
            </a:r>
            <a:r>
              <a:rPr i="1" cap="none">
                <a:latin typeface="Times New Roman" pitchFamily="1" charset="0"/>
                <a:ea typeface="Times New Roman" pitchFamily="1" charset="0"/>
                <a:cs typeface="Times New Roman" pitchFamily="1" charset="0"/>
              </a:rPr>
              <a:t>c</a:t>
            </a:r>
            <a:r>
              <a:rPr cap="none">
                <a:latin typeface="Times New Roman" pitchFamily="1" charset="0"/>
                <a:ea typeface="Times New Roman" pitchFamily="1" charset="0"/>
                <a:cs typeface="Times New Roman" pitchFamily="1" charset="0"/>
              </a:rPr>
              <a:t> = </a:t>
            </a:r>
            <a:r>
              <a:rPr i="1" cap="none">
                <a:latin typeface="Times New Roman" pitchFamily="1" charset="0"/>
                <a:ea typeface="Times New Roman" pitchFamily="1" charset="0"/>
                <a:cs typeface="Times New Roman" pitchFamily="1" charset="0"/>
              </a:rPr>
              <a:t>d</a:t>
            </a:r>
            <a:r>
              <a:rPr cap="none">
                <a:latin typeface="Times New Roman" pitchFamily="1" charset="0"/>
                <a:ea typeface="Times New Roman" pitchFamily="1" charset="0"/>
                <a:cs typeface="Times New Roman" pitchFamily="1" charset="0"/>
              </a:rPr>
              <a:t> = </a:t>
            </a:r>
            <a:r>
              <a:rPr i="1" cap="none">
                <a:latin typeface="Times New Roman" pitchFamily="1" charset="0"/>
                <a:ea typeface="Times New Roman" pitchFamily="1" charset="0"/>
                <a:cs typeface="Times New Roman" pitchFamily="1" charset="0"/>
              </a:rPr>
              <a:t>e</a:t>
            </a:r>
            <a:r>
              <a:rPr cap="none">
                <a:latin typeface="Times New Roman" pitchFamily="1" charset="0"/>
                <a:ea typeface="Times New Roman" pitchFamily="1" charset="0"/>
                <a:cs typeface="Times New Roman" pitchFamily="1" charset="0"/>
              </a:rPr>
              <a:t> = </a:t>
            </a:r>
            <a:r>
              <a:rPr i="1" cap="none">
                <a:latin typeface="Times New Roman" pitchFamily="1" charset="0"/>
                <a:ea typeface="Times New Roman" pitchFamily="1" charset="0"/>
                <a:cs typeface="Times New Roman" pitchFamily="1" charset="0"/>
              </a:rPr>
              <a:t>f</a:t>
            </a:r>
            <a:endParaRPr i="1" cap="none">
              <a:latin typeface="Times New Roman" pitchFamily="1" charset="0"/>
              <a:ea typeface="Times New Roman" pitchFamily="1" charset="0"/>
              <a:cs typeface="Times New Roman" pitchFamily="1" charset="0"/>
            </a:endParaRPr>
          </a:p>
        </p:txBody>
      </p:sp>
      <p:sp>
        <p:nvSpPr>
          <p:cNvPr id="3" name="Shape 1720"/>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kAC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7wMAAEAGAAAnNQAAwAgAABAgAAAmAAAACAAAAP//////////"/>
              </a:ext>
            </a:extLst>
          </p:cNvSpPr>
          <p:nvPr/>
        </p:nvSpPr>
        <p:spPr>
          <a:xfrm>
            <a:off x="639445" y="101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The Felsenstein, 1981 (F81) substitution model</a:t>
            </a:r>
          </a:p>
        </p:txBody>
      </p:sp>
      <p:sp>
        <p:nvSpPr>
          <p:cNvPr id="4" name="Shape 1721"/>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CD8w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OwYAANwAAABFOAAATAQAABAgAAAmAAAACAAAAP//////////"/>
              </a:ext>
            </a:extLst>
          </p:cNvSpPr>
          <p:nvPr/>
        </p:nvSpPr>
        <p:spPr>
          <a:xfrm>
            <a:off x="1012825" y="139700"/>
            <a:ext cx="81343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Stochastic Models of Nucleotide Substitution</a:t>
            </a:r>
          </a:p>
        </p:txBody>
      </p:sp>
      <p:sp>
        <p:nvSpPr>
          <p:cNvPr id="5" name="Shape 1722"/>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GIg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OgcAABiPAAAxCAAABAgAAAmAAAACAAAAP//////////"/>
              </a:ext>
            </a:extLst>
          </p:cNvSpPr>
          <p:nvPr/>
        </p:nvSpPr>
        <p:spPr>
          <a:xfrm>
            <a:off x="990600" y="4699000"/>
            <a:ext cx="8825230" cy="6273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100"/>
              </a:lnSpc>
              <a:tabLst>
                <a:tab pos="838200" algn="l"/>
              </a:tabLst>
              <a:defRPr sz="1800" cap="none">
                <a:latin typeface="Arial" pitchFamily="1" charset="0"/>
                <a:ea typeface="Arial" pitchFamily="1" charset="0"/>
                <a:cs typeface="Arial" pitchFamily="1" charset="0"/>
              </a:defRPr>
            </a:pPr>
            <a:r>
              <a:rPr cap="none">
                <a:solidFill>
                  <a:srgbClr val="424242"/>
                </a:solidFill>
              </a:rPr>
              <a:t>The stationary frequencies of each state are allowed to be unequal by adding </a:t>
            </a:r>
            <a:br/>
            <a:r>
              <a:rPr cap="none">
                <a:solidFill>
                  <a:srgbClr val="424242"/>
                </a:solidFill>
              </a:rPr>
              <a:t>    a parameter for each state:</a:t>
            </a:r>
            <a:endParaRPr cap="none">
              <a:solidFill>
                <a:srgbClr val="424242"/>
              </a:solidFill>
            </a:endParaRPr>
          </a:p>
        </p:txBody>
      </p:sp>
      <p:pic>
        <p:nvPicPr>
          <p:cNvPr id="6" name="pasted-image.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BXI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B8ZAABjHwAAaSEAAFMgAAAQAAAAJgAAAAgAAAD//////////w=="/>
              </a:ext>
            </a:extLst>
          </p:cNvPicPr>
          <p:nvPr/>
        </p:nvPicPr>
        <p:blipFill>
          <a:blip r:embed="rId2"/>
          <a:stretch>
            <a:fillRect/>
          </a:stretch>
        </p:blipFill>
        <p:spPr>
          <a:xfrm>
            <a:off x="4083685" y="5102225"/>
            <a:ext cx="1347470" cy="152400"/>
          </a:xfrm>
          <a:prstGeom prst="rect">
            <a:avLst/>
          </a:prstGeom>
          <a:noFill/>
          <a:ln>
            <a:noFill/>
          </a:ln>
          <a:effectLst/>
        </p:spPr>
      </p:pic>
      <p:sp>
        <p:nvSpPr>
          <p:cNvPr id="7" name="Shape 1724"/>
          <p:cNvSpPr>
            <a:extLst>
              <a:ext uri="smNativeData">
                <pr:smNativeData xmlns:pr="smNativeData" xmlns="smNativeData" val="SMDATA_15_trXW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UAAAAAAAAABkAAAAZAAAAGQAAAAAAAAAy8vLAFAAAAAAAAAAZAAAAGQAAABkAAAAAAAAABcAAAAUAAAAAAAAAAAAAAD/fwAA/38AAAAAAAAJAAAABAAAAD3Qe34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ZSUAADwLAACVKAAAzBYAABAAAAAmAAAACAAAAP//////////"/>
              </a:ext>
            </a:extLst>
          </p:cNvSpPr>
          <p:nvPr/>
        </p:nvSpPr>
        <p:spPr>
          <a:xfrm>
            <a:off x="6078855" y="1826260"/>
            <a:ext cx="518160" cy="1879600"/>
          </a:xfrm>
          <a:prstGeom prst="rect">
            <a:avLst/>
          </a:prstGeom>
          <a:noFill/>
          <a:ln w="25400" cap="flat" cmpd="sng" algn="ctr">
            <a:solidFill>
              <a:srgbClr val="FF9300"/>
            </a:solidFill>
            <a:prstDash val="solid"/>
            <a:headEnd type="none"/>
            <a:tailEnd type="none"/>
          </a:ln>
          <a:effectLst>
            <a:outerShdw blurRad="63500" dist="63500" dir="5400000">
              <a:srgbClr val="000000">
                <a:alpha val="20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pic>
        <p:nvPicPr>
          <p:cNvPr id="8" name="pasted-image.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3l6gS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OgIAAAsCwAAzTAAAOQWAAAQAAAAJgAAAAgAAAD//////////w=="/>
              </a:ext>
            </a:extLst>
          </p:cNvPicPr>
          <p:nvPr/>
        </p:nvPicPr>
        <p:blipFill>
          <a:blip r:embed="rId3"/>
          <a:stretch>
            <a:fillRect/>
          </a:stretch>
        </p:blipFill>
        <p:spPr>
          <a:xfrm>
            <a:off x="1447800" y="1816100"/>
            <a:ext cx="6485255" cy="1905000"/>
          </a:xfrm>
          <a:prstGeom prst="rect">
            <a:avLst/>
          </a:prstGeom>
          <a:noFill/>
          <a:ln>
            <a:noFill/>
          </a:ln>
          <a:effectLst/>
        </p:spPr>
      </p:pic>
    </p:spTree>
  </p:cSld>
  <p:clrMapOvr>
    <a:masterClrMapping/>
  </p:clrMapOvr>
  <p:transition spd="fast" p14:dur="500">
    <p:fade/>
    <p:extLst>
      <p:ext uri="smNativeData">
        <pr:smNativeData xmlns:pr="smNativeData" xmlns="smNativeData" val="trXWYgAAAAD0AQAAAAAAAAYAAAAAAAAAAAAAAAAAAAAAAAAAAQAAAAAAAAAAAAAAAAAAAAAAAAAAAAAA"/>
      </p:ext>
    </p:extLst>
  </p:transition>
  <p:timing>
    <p:tnLst>
      <p:par>
        <p:cTn id="1" dur="indefinite" restart="never" nodeType="tmRoot"/>
      </p:par>
    </p:tnLst>
  </p:timing>
</p:sld>
</file>

<file path=ppt/slides/slide115.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1727"/>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MP+41I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AAZAADNOgAA3hwAABAgAAAmAAAACAAAAP//////////"/>
              </a:ext>
            </a:extLst>
          </p:cNvSpPr>
          <p:nvPr/>
        </p:nvSpPr>
        <p:spPr>
          <a:xfrm>
            <a:off x="990600" y="4064000"/>
            <a:ext cx="8568055" cy="62865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100"/>
              </a:lnSpc>
              <a:tabLst>
                <a:tab pos="838200" algn="l"/>
              </a:tabLst>
              <a:defRPr sz="1800" cap="none">
                <a:solidFill>
                  <a:srgbClr val="424242"/>
                </a:solidFill>
                <a:latin typeface="Arial" pitchFamily="1" charset="0"/>
                <a:ea typeface="Arial" pitchFamily="1" charset="0"/>
                <a:cs typeface="Arial" pitchFamily="1" charset="0"/>
              </a:defRPr>
            </a:pPr>
            <a:r>
              <a:t>Like the JC69 model, all relative rates</a:t>
            </a:r>
            <a:r>
              <a:rPr i="1" cap="none"/>
              <a:t> </a:t>
            </a:r>
            <a:r>
              <a:t>are assumed to be equal,</a:t>
            </a:r>
            <a:br/>
            <a:r>
              <a:t>    therefore: </a:t>
            </a:r>
            <a:r>
              <a:rPr i="1" cap="none">
                <a:latin typeface="Times New Roman" pitchFamily="1" charset="0"/>
                <a:ea typeface="Times New Roman" pitchFamily="1" charset="0"/>
                <a:cs typeface="Times New Roman" pitchFamily="1" charset="0"/>
              </a:rPr>
              <a:t>a </a:t>
            </a:r>
            <a:r>
              <a:rPr cap="none">
                <a:latin typeface="Times New Roman" pitchFamily="1" charset="0"/>
                <a:ea typeface="Times New Roman" pitchFamily="1" charset="0"/>
                <a:cs typeface="Times New Roman" pitchFamily="1" charset="0"/>
              </a:rPr>
              <a:t>= </a:t>
            </a:r>
            <a:r>
              <a:rPr i="1" cap="none">
                <a:latin typeface="Times New Roman" pitchFamily="1" charset="0"/>
                <a:ea typeface="Times New Roman" pitchFamily="1" charset="0"/>
                <a:cs typeface="Times New Roman" pitchFamily="1" charset="0"/>
              </a:rPr>
              <a:t>b</a:t>
            </a:r>
            <a:r>
              <a:rPr cap="none">
                <a:latin typeface="Times New Roman" pitchFamily="1" charset="0"/>
                <a:ea typeface="Times New Roman" pitchFamily="1" charset="0"/>
                <a:cs typeface="Times New Roman" pitchFamily="1" charset="0"/>
              </a:rPr>
              <a:t> = </a:t>
            </a:r>
            <a:r>
              <a:rPr i="1" cap="none">
                <a:latin typeface="Times New Roman" pitchFamily="1" charset="0"/>
                <a:ea typeface="Times New Roman" pitchFamily="1" charset="0"/>
                <a:cs typeface="Times New Roman" pitchFamily="1" charset="0"/>
              </a:rPr>
              <a:t>c</a:t>
            </a:r>
            <a:r>
              <a:rPr cap="none">
                <a:latin typeface="Times New Roman" pitchFamily="1" charset="0"/>
                <a:ea typeface="Times New Roman" pitchFamily="1" charset="0"/>
                <a:cs typeface="Times New Roman" pitchFamily="1" charset="0"/>
              </a:rPr>
              <a:t> = </a:t>
            </a:r>
            <a:r>
              <a:rPr i="1" cap="none">
                <a:latin typeface="Times New Roman" pitchFamily="1" charset="0"/>
                <a:ea typeface="Times New Roman" pitchFamily="1" charset="0"/>
                <a:cs typeface="Times New Roman" pitchFamily="1" charset="0"/>
              </a:rPr>
              <a:t>d</a:t>
            </a:r>
            <a:r>
              <a:rPr cap="none">
                <a:latin typeface="Times New Roman" pitchFamily="1" charset="0"/>
                <a:ea typeface="Times New Roman" pitchFamily="1" charset="0"/>
                <a:cs typeface="Times New Roman" pitchFamily="1" charset="0"/>
              </a:rPr>
              <a:t> = </a:t>
            </a:r>
            <a:r>
              <a:rPr i="1" cap="none">
                <a:latin typeface="Times New Roman" pitchFamily="1" charset="0"/>
                <a:ea typeface="Times New Roman" pitchFamily="1" charset="0"/>
                <a:cs typeface="Times New Roman" pitchFamily="1" charset="0"/>
              </a:rPr>
              <a:t>e</a:t>
            </a:r>
            <a:r>
              <a:rPr cap="none">
                <a:latin typeface="Times New Roman" pitchFamily="1" charset="0"/>
                <a:ea typeface="Times New Roman" pitchFamily="1" charset="0"/>
                <a:cs typeface="Times New Roman" pitchFamily="1" charset="0"/>
              </a:rPr>
              <a:t> = </a:t>
            </a:r>
            <a:r>
              <a:rPr i="1" cap="none">
                <a:latin typeface="Times New Roman" pitchFamily="1" charset="0"/>
                <a:ea typeface="Times New Roman" pitchFamily="1" charset="0"/>
                <a:cs typeface="Times New Roman" pitchFamily="1" charset="0"/>
              </a:rPr>
              <a:t>f</a:t>
            </a:r>
            <a:endParaRPr i="1" cap="none">
              <a:latin typeface="Times New Roman" pitchFamily="1" charset="0"/>
              <a:ea typeface="Times New Roman" pitchFamily="1" charset="0"/>
              <a:cs typeface="Times New Roman" pitchFamily="1" charset="0"/>
            </a:endParaRPr>
          </a:p>
        </p:txBody>
      </p:sp>
      <p:sp>
        <p:nvSpPr>
          <p:cNvPr id="3" name="Shape 1728"/>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7wMAAEAGAAAnNQAAwAgAABAgAAAmAAAACAAAAP//////////"/>
              </a:ext>
            </a:extLst>
          </p:cNvSpPr>
          <p:nvPr/>
        </p:nvSpPr>
        <p:spPr>
          <a:xfrm>
            <a:off x="639445" y="101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The Felsenstein, 1981 (F81) substitution model</a:t>
            </a:r>
          </a:p>
        </p:txBody>
      </p:sp>
      <p:sp>
        <p:nvSpPr>
          <p:cNvPr id="4" name="Shape 1729"/>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MpIL5w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OwYAANwAAABFOAAATAQAABAgAAAmAAAACAAAAP//////////"/>
              </a:ext>
            </a:extLst>
          </p:cNvSpPr>
          <p:nvPr/>
        </p:nvSpPr>
        <p:spPr>
          <a:xfrm>
            <a:off x="1012825" y="139700"/>
            <a:ext cx="81343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Stochastic Models of Nucleotide Substitution</a:t>
            </a:r>
          </a:p>
        </p:txBody>
      </p:sp>
      <p:sp>
        <p:nvSpPr>
          <p:cNvPr id="5" name="Shape 1730"/>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JvufLg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OgcAABiPAAAxCAAABAgAAAmAAAACAAAAP//////////"/>
              </a:ext>
            </a:extLst>
          </p:cNvSpPr>
          <p:nvPr/>
        </p:nvSpPr>
        <p:spPr>
          <a:xfrm>
            <a:off x="990600" y="4699000"/>
            <a:ext cx="8825230" cy="6273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100"/>
              </a:lnSpc>
              <a:tabLst>
                <a:tab pos="838200" algn="l"/>
              </a:tabLst>
              <a:defRPr sz="1800" cap="none">
                <a:latin typeface="Arial" pitchFamily="1" charset="0"/>
                <a:ea typeface="Arial" pitchFamily="1" charset="0"/>
                <a:cs typeface="Arial" pitchFamily="1" charset="0"/>
              </a:defRPr>
            </a:pPr>
            <a:r>
              <a:rPr cap="none">
                <a:solidFill>
                  <a:srgbClr val="424242"/>
                </a:solidFill>
              </a:rPr>
              <a:t>The stationary frequencies of each state are allowed to be unequal by adding </a:t>
            </a:r>
            <a:br/>
            <a:r>
              <a:rPr cap="none">
                <a:solidFill>
                  <a:srgbClr val="424242"/>
                </a:solidFill>
              </a:rPr>
              <a:t>    a parameter for each state:</a:t>
            </a:r>
            <a:endParaRPr cap="none">
              <a:solidFill>
                <a:srgbClr val="424242"/>
              </a:solidFill>
            </a:endParaRPr>
          </a:p>
        </p:txBody>
      </p:sp>
      <p:pic>
        <p:nvPicPr>
          <p:cNvPr id="6" name="pasted-image.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BmssYd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B8ZAABjHwAAaSEAAFMgAAAQAAAAJgAAAAgAAAD//////////w=="/>
              </a:ext>
            </a:extLst>
          </p:cNvPicPr>
          <p:nvPr/>
        </p:nvPicPr>
        <p:blipFill>
          <a:blip r:embed="rId2"/>
          <a:stretch>
            <a:fillRect/>
          </a:stretch>
        </p:blipFill>
        <p:spPr>
          <a:xfrm>
            <a:off x="4083685" y="5102225"/>
            <a:ext cx="1347470" cy="152400"/>
          </a:xfrm>
          <a:prstGeom prst="rect">
            <a:avLst/>
          </a:prstGeom>
          <a:noFill/>
          <a:ln>
            <a:noFill/>
          </a:ln>
          <a:effectLst/>
        </p:spPr>
      </p:pic>
      <p:sp>
        <p:nvSpPr>
          <p:cNvPr id="7" name="Shape 1732"/>
          <p:cNvSpPr>
            <a:extLst>
              <a:ext uri="smNativeData">
                <pr:smNativeData xmlns:pr="smNativeData" xmlns="smNativeData" val="SMDATA_15_trXW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UAAAAAAAAABkAAAAZAAAAGQAAAAAAAAAy8vLAFAAAAAAAAAAZA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MSwAADwLAABhLwAAzBYAABAAAAAmAAAACAAAAP//////////"/>
              </a:ext>
            </a:extLst>
          </p:cNvSpPr>
          <p:nvPr/>
        </p:nvSpPr>
        <p:spPr>
          <a:xfrm>
            <a:off x="7183755" y="1826260"/>
            <a:ext cx="518160" cy="1879600"/>
          </a:xfrm>
          <a:prstGeom prst="rect">
            <a:avLst/>
          </a:prstGeom>
          <a:noFill/>
          <a:ln w="25400" cap="flat" cmpd="sng" algn="ctr">
            <a:solidFill>
              <a:srgbClr val="FF9300"/>
            </a:solidFill>
            <a:prstDash val="solid"/>
            <a:headEnd type="none"/>
            <a:tailEnd type="none"/>
          </a:ln>
          <a:effectLst>
            <a:outerShdw blurRad="63500" dist="63500" dir="5400000">
              <a:srgbClr val="000000">
                <a:alpha val="20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pic>
        <p:nvPicPr>
          <p:cNvPr id="8" name="pasted-image.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D0JhZr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OgIAAAsCwAAzTAAAOQWAAAQAAAAJgAAAAgAAAD//////////w=="/>
              </a:ext>
            </a:extLst>
          </p:cNvPicPr>
          <p:nvPr/>
        </p:nvPicPr>
        <p:blipFill>
          <a:blip r:embed="rId3"/>
          <a:stretch>
            <a:fillRect/>
          </a:stretch>
        </p:blipFill>
        <p:spPr>
          <a:xfrm>
            <a:off x="1447800" y="1816100"/>
            <a:ext cx="6485255" cy="1905000"/>
          </a:xfrm>
          <a:prstGeom prst="rect">
            <a:avLst/>
          </a:prstGeom>
          <a:noFill/>
          <a:ln>
            <a:noFill/>
          </a:ln>
          <a:effectLst/>
        </p:spPr>
      </p:pic>
    </p:spTree>
  </p:cSld>
  <p:clrMapOvr>
    <a:masterClrMapping/>
  </p:clrMapOvr>
  <p:transition spd="fast" p14:dur="500">
    <p:fade/>
    <p:extLst>
      <p:ext uri="smNativeData">
        <pr:smNativeData xmlns:pr="smNativeData" xmlns="smNativeData" val="trXWYgAAAAD0AQAAAAAAAAYAAAAAAAAAAAAAAAAAAAAAAAAAAQAAAAAAAAAAAAAAAAAAAAAAAAAAAAAA"/>
      </p:ext>
    </p:extLst>
  </p:transition>
  <p:timing>
    <p:tnLst>
      <p:par>
        <p:cTn id="1" dur="indefinite" restart="never" nodeType="tmRoot"/>
      </p:par>
    </p:tnLst>
  </p:timing>
</p:sld>
</file>

<file path=ppt/slides/slide116.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sp>
        <p:nvSpPr>
          <p:cNvPr id="2" name="Shape 1735"/>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PXfTgc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OwYAANwAAABFOAAATAQAABAgAAAmAAAACAAAAP//////////"/>
              </a:ext>
            </a:extLst>
          </p:cNvSpPr>
          <p:nvPr/>
        </p:nvSpPr>
        <p:spPr>
          <a:xfrm>
            <a:off x="1012825" y="139700"/>
            <a:ext cx="81343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Stochastic Models of Nucleotide Substitution</a:t>
            </a:r>
          </a:p>
        </p:txBody>
      </p:sp>
      <p:pic>
        <p:nvPicPr>
          <p:cNvPr id="3" name="pasted-image.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uAHQ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OgIAAAsCwAAzTAAAOQWAAAQAAAAJgAAAAgAAAD//////////w=="/>
              </a:ext>
            </a:extLst>
          </p:cNvPicPr>
          <p:nvPr/>
        </p:nvPicPr>
        <p:blipFill>
          <a:blip r:embed="rId2"/>
          <a:stretch>
            <a:fillRect/>
          </a:stretch>
        </p:blipFill>
        <p:spPr>
          <a:xfrm>
            <a:off x="1447800" y="1816100"/>
            <a:ext cx="6485255" cy="1905000"/>
          </a:xfrm>
          <a:prstGeom prst="rect">
            <a:avLst/>
          </a:prstGeom>
          <a:noFill/>
          <a:ln>
            <a:noFill/>
          </a:ln>
          <a:effectLst/>
        </p:spPr>
      </p:pic>
      <p:sp>
        <p:nvSpPr>
          <p:cNvPr id="4" name="Shape 1737"/>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GF0aW8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AgNQAAwAgAABAgAAAmAAAACAAAAP//////////"/>
              </a:ext>
            </a:extLst>
          </p:cNvSpPr>
          <p:nvPr/>
        </p:nvSpPr>
        <p:spPr>
          <a:xfrm>
            <a:off x="635000" y="101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Paparazzi time: Name that model!</a:t>
            </a:r>
          </a:p>
        </p:txBody>
      </p:sp>
    </p:spTree>
  </p:cSld>
  <p:clrMapOvr>
    <a:masterClrMapping/>
  </p:clrMapOvr>
  <p:transition spd="fast" p14:dur="500">
    <p:fade/>
    <p:extLst>
      <p:ext uri="smNativeData">
        <pr:smNativeData xmlns:pr="smNativeData" xmlns="smNativeData" val="trXWYgAAAAD0AQAAAAAAAAYAAAAAAAAAAAAAAAAAAAAAAAAAAQAAAAAAAAAAAAAAAAAAAAAAAAAAAAAA"/>
      </p:ext>
    </p:extLst>
  </p:transition>
  <p:timing>
    <p:tnLst>
      <p:par>
        <p:cTn id="1" dur="indefinite" restart="never" nodeType="tmRoot"/>
      </p:par>
    </p:tnLst>
  </p:timing>
</p:sld>
</file>

<file path=ppt/slides/slide117.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sp>
        <p:nvSpPr>
          <p:cNvPr id="2" name="Shape 1739"/>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N6+bCQ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OwYAANwAAABFOAAATAQAABAgAAAmAAAACAAAAP//////////"/>
              </a:ext>
            </a:extLst>
          </p:cNvSpPr>
          <p:nvPr/>
        </p:nvSpPr>
        <p:spPr>
          <a:xfrm>
            <a:off x="1012825" y="139700"/>
            <a:ext cx="81343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Stochastic Models of Nucleotide Substitution</a:t>
            </a:r>
          </a:p>
        </p:txBody>
      </p:sp>
      <p:pic>
        <p:nvPicPr>
          <p:cNvPr id="3" name="pasted-image.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w1JPs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OgIAAAsCwAAzTAAAOQWAAAQAAAAJgAAAAgAAAD//////////w=="/>
              </a:ext>
            </a:extLst>
          </p:cNvPicPr>
          <p:nvPr/>
        </p:nvPicPr>
        <p:blipFill>
          <a:blip r:embed="rId2"/>
          <a:stretch>
            <a:fillRect/>
          </a:stretch>
        </p:blipFill>
        <p:spPr>
          <a:xfrm>
            <a:off x="1447800" y="1816100"/>
            <a:ext cx="6485255" cy="1905000"/>
          </a:xfrm>
          <a:prstGeom prst="rect">
            <a:avLst/>
          </a:prstGeom>
          <a:noFill/>
          <a:ln>
            <a:noFill/>
          </a:ln>
          <a:effectLst/>
        </p:spPr>
      </p:pic>
      <p:sp>
        <p:nvSpPr>
          <p:cNvPr id="4" name="Shape 1741"/>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LnOfOk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AgNQAAwAgAABAgAAAmAAAACAAAAP//////////"/>
              </a:ext>
            </a:extLst>
          </p:cNvSpPr>
          <p:nvPr/>
        </p:nvSpPr>
        <p:spPr>
          <a:xfrm>
            <a:off x="635000" y="101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Paparazzi time: Name that model!</a:t>
            </a:r>
          </a:p>
        </p:txBody>
      </p:sp>
      <p:pic>
        <p:nvPicPr>
          <p:cNvPr id="5" name="pasted-image.tif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LAAo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MwTAABDEAAAzTAAAOwsAAAQAAAAJgAAAAgAAAD//////////w=="/>
              </a:ext>
            </a:extLst>
          </p:cNvPicPr>
          <p:nvPr/>
        </p:nvPicPr>
        <p:blipFill>
          <a:blip r:embed="rId3"/>
          <a:stretch>
            <a:fillRect/>
          </a:stretch>
        </p:blipFill>
        <p:spPr>
          <a:xfrm>
            <a:off x="3218180" y="2643505"/>
            <a:ext cx="4714875" cy="4658995"/>
          </a:xfrm>
          <a:prstGeom prst="rect">
            <a:avLst/>
          </a:prstGeom>
          <a:noFill/>
          <a:ln>
            <a:noFill/>
          </a:ln>
          <a:effectLst/>
        </p:spPr>
      </p:pic>
    </p:spTree>
  </p:cSld>
  <p:clrMapOvr>
    <a:masterClrMapping/>
  </p:clrMapOvr>
  <p:transition spd="fast" p14:dur="500">
    <p:fade/>
    <p:extLst>
      <p:ext uri="smNativeData">
        <pr:smNativeData xmlns:pr="smNativeData" xmlns="smNativeData" val="trXWYgAAAAD0AQAAAAAAAAYAAAAAAAAAAAAAAAAAAAAAAAAAAQAAAAAAAAAAAAAAAAAAAAAAAAAAAAAA"/>
      </p:ext>
    </p:extLs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iterate type="lt">
                                    <p:tmAbs val="0"/>
                                  </p:iterate>
                                  <p:childTnLst>
                                    <p:set>
                                      <p:cBhvr>
                                        <p:cTn id="6" dur="1" fill="hold">
                                          <p:stCondLst>
                                            <p:cond delay="0"/>
                                          </p:stCondLst>
                                        </p:cTn>
                                        <p:tgtEl>
                                          <p:spTgt spid="5"/>
                                        </p:tgtEl>
                                        <p:attrNameLst>
                                          <p:attrName>style.visibility</p:attrName>
                                        </p:attrNameLst>
                                      </p:cBhvr>
                                      <p:to>
                                        <p:strVal val="visible"/>
                                      </p:to>
                                    </p:set>
                                    <p:animEffect transition="in" filter="wipe(up)">
                                      <p:cBhvr>
                                        <p:cTn id="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advAuto="0"/>
    </p:bldLst>
    <p:extLst>
      <p:ext uri="smNativeData">
        <pr:smNativeData xmlns:pr="smNativeData" xmlns="smNativeData" val="trXWYgEAAAAFAAAA/f///wEAAAAWAAAAAQAAAAAAAAAAAAAAAAAAAA=="/>
      </p:ext>
    </p:extLst>
  </p:timing>
</p:sld>
</file>

<file path=ppt/slides/slide118.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sp>
        <p:nvSpPr>
          <p:cNvPr id="2" name="Shape 1744"/>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wBFQE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OwYAANwAAABFOAAATAQAABAgAAAmAAAACAAAAP//////////"/>
              </a:ext>
            </a:extLst>
          </p:cNvSpPr>
          <p:nvPr/>
        </p:nvSpPr>
        <p:spPr>
          <a:xfrm>
            <a:off x="1012825" y="139700"/>
            <a:ext cx="81343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Stochastic Models of Nucleotide Substitution</a:t>
            </a:r>
          </a:p>
        </p:txBody>
      </p:sp>
      <p:pic>
        <p:nvPicPr>
          <p:cNvPr id="3" name="pasted-image.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OgIAAAsCwAAzTAAAOQWAAAQAAAAJgAAAAgAAAD//////////w=="/>
              </a:ext>
            </a:extLst>
          </p:cNvPicPr>
          <p:nvPr/>
        </p:nvPicPr>
        <p:blipFill>
          <a:blip r:embed="rId2"/>
          <a:stretch>
            <a:fillRect/>
          </a:stretch>
        </p:blipFill>
        <p:spPr>
          <a:xfrm>
            <a:off x="1447800" y="1816100"/>
            <a:ext cx="6485255" cy="1905000"/>
          </a:xfrm>
          <a:prstGeom prst="rect">
            <a:avLst/>
          </a:prstGeom>
          <a:noFill/>
          <a:ln>
            <a:noFill/>
          </a:ln>
          <a:effectLst/>
        </p:spPr>
      </p:pic>
      <p:sp>
        <p:nvSpPr>
          <p:cNvPr id="4" name="Shape 1746"/>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AgNQAAwAgAABAgAAAmAAAACAAAAP//////////"/>
              </a:ext>
            </a:extLst>
          </p:cNvSpPr>
          <p:nvPr/>
        </p:nvSpPr>
        <p:spPr>
          <a:xfrm>
            <a:off x="635000" y="101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Paparazzi time: Name that model!</a:t>
            </a:r>
          </a:p>
        </p:txBody>
      </p:sp>
      <p:pic>
        <p:nvPicPr>
          <p:cNvPr id="5" name="pasted-image.tif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D///8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MwTAABDEAAAzTAAAOwsAAAQAAAAJgAAAAgAAAD//////////w=="/>
              </a:ext>
            </a:extLst>
          </p:cNvPicPr>
          <p:nvPr/>
        </p:nvPicPr>
        <p:blipFill>
          <a:blip r:embed="rId3"/>
          <a:stretch>
            <a:fillRect/>
          </a:stretch>
        </p:blipFill>
        <p:spPr>
          <a:xfrm>
            <a:off x="3218180" y="2643505"/>
            <a:ext cx="4714875" cy="4658995"/>
          </a:xfrm>
          <a:prstGeom prst="rect">
            <a:avLst/>
          </a:prstGeom>
          <a:noFill/>
          <a:ln>
            <a:noFill/>
          </a:ln>
          <a:effectLst/>
        </p:spPr>
      </p:pic>
      <p:pic>
        <p:nvPicPr>
          <p:cNvPr id="6" name="Capture.jpg"/>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D///8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G0DAAC0CgAA9RUAANweAAAQAAAAJgAAAAgAAAD//////////w=="/>
              </a:ext>
            </a:extLst>
          </p:cNvPicPr>
          <p:nvPr/>
        </p:nvPicPr>
        <p:blipFill>
          <a:blip r:embed="rId4"/>
          <a:stretch>
            <a:fillRect/>
          </a:stretch>
        </p:blipFill>
        <p:spPr>
          <a:xfrm>
            <a:off x="556895" y="1739900"/>
            <a:ext cx="3012440" cy="3276600"/>
          </a:xfrm>
          <a:prstGeom prst="rect">
            <a:avLst/>
          </a:prstGeom>
          <a:noFill/>
          <a:ln>
            <a:noFill/>
          </a:ln>
          <a:effectLst/>
        </p:spPr>
      </p:pic>
    </p:spTree>
  </p:cSld>
  <p:clrMapOvr>
    <a:masterClrMapping/>
  </p:clrMapOvr>
  <p:transition spd="fast" p14:dur="500">
    <p:fade/>
    <p:extLst>
      <p:ext uri="smNativeData">
        <pr:smNativeData xmlns:pr="smNativeData" xmlns="smNativeData" val="trXWYgAAAAD0AQAAAAAAAAYAAAAAAAAAAAAAAAAAAAAAAAAAAQAAAAAAAAAAAAAAAAAAAAAAAAAAAAAA"/>
      </p:ext>
    </p:extLst>
  </p:transition>
  <p:timing>
    <p:tnLst>
      <p:par>
        <p:cTn id="1" dur="indefinite" restart="never" nodeType="tmRoot"/>
      </p:par>
    </p:tnLst>
  </p:timing>
</p:sld>
</file>

<file path=ppt/slides/slide119.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1750"/>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P///w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AAZAADNOgAA3hwAABAgAAAmAAAACAAAAP//////////"/>
              </a:ext>
            </a:extLst>
          </p:cNvSpPr>
          <p:nvPr/>
        </p:nvSpPr>
        <p:spPr>
          <a:xfrm>
            <a:off x="990600" y="4064000"/>
            <a:ext cx="8568055" cy="62865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100"/>
              </a:lnSpc>
              <a:tabLst>
                <a:tab pos="838200" algn="l"/>
              </a:tabLst>
              <a:defRPr sz="1800" cap="none">
                <a:solidFill>
                  <a:srgbClr val="424242"/>
                </a:solidFill>
                <a:latin typeface="Arial" pitchFamily="1" charset="0"/>
                <a:ea typeface="Arial" pitchFamily="1" charset="0"/>
                <a:cs typeface="Arial" pitchFamily="1" charset="0"/>
              </a:defRPr>
            </a:pPr>
            <a:r>
              <a:t>Like the JC69 model, all relative rates</a:t>
            </a:r>
            <a:r>
              <a:rPr i="1" cap="none"/>
              <a:t> </a:t>
            </a:r>
            <a:r>
              <a:t>are assumed to be equal,</a:t>
            </a:r>
            <a:br/>
            <a:r>
              <a:t>    therefore: </a:t>
            </a:r>
            <a:r>
              <a:rPr i="1" cap="none">
                <a:latin typeface="Times New Roman" pitchFamily="1" charset="0"/>
                <a:ea typeface="Times New Roman" pitchFamily="1" charset="0"/>
                <a:cs typeface="Times New Roman" pitchFamily="1" charset="0"/>
              </a:rPr>
              <a:t>a </a:t>
            </a:r>
            <a:r>
              <a:rPr cap="none">
                <a:latin typeface="Times New Roman" pitchFamily="1" charset="0"/>
                <a:ea typeface="Times New Roman" pitchFamily="1" charset="0"/>
                <a:cs typeface="Times New Roman" pitchFamily="1" charset="0"/>
              </a:rPr>
              <a:t>= </a:t>
            </a:r>
            <a:r>
              <a:rPr i="1" cap="none">
                <a:latin typeface="Times New Roman" pitchFamily="1" charset="0"/>
                <a:ea typeface="Times New Roman" pitchFamily="1" charset="0"/>
                <a:cs typeface="Times New Roman" pitchFamily="1" charset="0"/>
              </a:rPr>
              <a:t>b</a:t>
            </a:r>
            <a:r>
              <a:rPr cap="none">
                <a:latin typeface="Times New Roman" pitchFamily="1" charset="0"/>
                <a:ea typeface="Times New Roman" pitchFamily="1" charset="0"/>
                <a:cs typeface="Times New Roman" pitchFamily="1" charset="0"/>
              </a:rPr>
              <a:t> = </a:t>
            </a:r>
            <a:r>
              <a:rPr i="1" cap="none">
                <a:latin typeface="Times New Roman" pitchFamily="1" charset="0"/>
                <a:ea typeface="Times New Roman" pitchFamily="1" charset="0"/>
                <a:cs typeface="Times New Roman" pitchFamily="1" charset="0"/>
              </a:rPr>
              <a:t>c</a:t>
            </a:r>
            <a:r>
              <a:rPr cap="none">
                <a:latin typeface="Times New Roman" pitchFamily="1" charset="0"/>
                <a:ea typeface="Times New Roman" pitchFamily="1" charset="0"/>
                <a:cs typeface="Times New Roman" pitchFamily="1" charset="0"/>
              </a:rPr>
              <a:t> = </a:t>
            </a:r>
            <a:r>
              <a:rPr i="1" cap="none">
                <a:latin typeface="Times New Roman" pitchFamily="1" charset="0"/>
                <a:ea typeface="Times New Roman" pitchFamily="1" charset="0"/>
                <a:cs typeface="Times New Roman" pitchFamily="1" charset="0"/>
              </a:rPr>
              <a:t>d</a:t>
            </a:r>
            <a:r>
              <a:rPr cap="none">
                <a:latin typeface="Times New Roman" pitchFamily="1" charset="0"/>
                <a:ea typeface="Times New Roman" pitchFamily="1" charset="0"/>
                <a:cs typeface="Times New Roman" pitchFamily="1" charset="0"/>
              </a:rPr>
              <a:t> = </a:t>
            </a:r>
            <a:r>
              <a:rPr i="1" cap="none">
                <a:latin typeface="Times New Roman" pitchFamily="1" charset="0"/>
                <a:ea typeface="Times New Roman" pitchFamily="1" charset="0"/>
                <a:cs typeface="Times New Roman" pitchFamily="1" charset="0"/>
              </a:rPr>
              <a:t>e</a:t>
            </a:r>
            <a:r>
              <a:rPr cap="none">
                <a:latin typeface="Times New Roman" pitchFamily="1" charset="0"/>
                <a:ea typeface="Times New Roman" pitchFamily="1" charset="0"/>
                <a:cs typeface="Times New Roman" pitchFamily="1" charset="0"/>
              </a:rPr>
              <a:t> = </a:t>
            </a:r>
            <a:r>
              <a:rPr i="1" cap="none">
                <a:latin typeface="Times New Roman" pitchFamily="1" charset="0"/>
                <a:ea typeface="Times New Roman" pitchFamily="1" charset="0"/>
                <a:cs typeface="Times New Roman" pitchFamily="1" charset="0"/>
              </a:rPr>
              <a:t>f</a:t>
            </a:r>
            <a:endParaRPr i="1" cap="none">
              <a:latin typeface="Times New Roman" pitchFamily="1" charset="0"/>
              <a:ea typeface="Times New Roman" pitchFamily="1" charset="0"/>
              <a:cs typeface="Times New Roman" pitchFamily="1" charset="0"/>
            </a:endParaRPr>
          </a:p>
        </p:txBody>
      </p:sp>
      <p:sp>
        <p:nvSpPr>
          <p:cNvPr id="3" name="Shape 1751"/>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7wMAAEAGAAAnNQAAwAgAABAgAAAmAAAACAAAAP//////////"/>
              </a:ext>
            </a:extLst>
          </p:cNvSpPr>
          <p:nvPr/>
        </p:nvSpPr>
        <p:spPr>
          <a:xfrm>
            <a:off x="639445" y="101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The Felsenstein, 1981 (F81) substitution model</a:t>
            </a:r>
          </a:p>
        </p:txBody>
      </p:sp>
      <p:sp>
        <p:nvSpPr>
          <p:cNvPr id="4" name="Shape 1752"/>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HRzLm8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OwYAANwAAABFOAAATAQAABAgAAAmAAAACAAAAP//////////"/>
              </a:ext>
            </a:extLst>
          </p:cNvSpPr>
          <p:nvPr/>
        </p:nvSpPr>
        <p:spPr>
          <a:xfrm>
            <a:off x="1012825" y="139700"/>
            <a:ext cx="81343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Stochastic Models of Nucleotide Substitution</a:t>
            </a:r>
          </a:p>
        </p:txBody>
      </p:sp>
      <p:sp>
        <p:nvSpPr>
          <p:cNvPr id="5" name="Shape 1753"/>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D0iNT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OgcAABiPAAAxCAAABAgAAAmAAAACAAAAP//////////"/>
              </a:ext>
            </a:extLst>
          </p:cNvSpPr>
          <p:nvPr/>
        </p:nvSpPr>
        <p:spPr>
          <a:xfrm>
            <a:off x="990600" y="4699000"/>
            <a:ext cx="8825230" cy="6273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100"/>
              </a:lnSpc>
              <a:tabLst>
                <a:tab pos="838200" algn="l"/>
              </a:tabLst>
              <a:defRPr sz="1800" cap="none">
                <a:latin typeface="Arial" pitchFamily="1" charset="0"/>
                <a:ea typeface="Arial" pitchFamily="1" charset="0"/>
                <a:cs typeface="Arial" pitchFamily="1" charset="0"/>
              </a:defRPr>
            </a:pPr>
            <a:r>
              <a:rPr cap="none">
                <a:solidFill>
                  <a:srgbClr val="424242"/>
                </a:solidFill>
              </a:rPr>
              <a:t>The stationary frequencies of each state are allowed to be unequal by adding </a:t>
            </a:r>
            <a:br/>
            <a:r>
              <a:rPr cap="none">
                <a:solidFill>
                  <a:srgbClr val="424242"/>
                </a:solidFill>
              </a:rPr>
              <a:t>    a parameter for each state:</a:t>
            </a:r>
            <a:endParaRPr cap="none">
              <a:solidFill>
                <a:srgbClr val="424242"/>
              </a:solidFill>
            </a:endParaRPr>
          </a:p>
        </p:txBody>
      </p:sp>
      <p:pic>
        <p:nvPicPr>
          <p:cNvPr id="6" name="pasted-image.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BlPSJU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B8ZAABjHwAAaSEAAFMgAAAQAAAAJgAAAAgAAAD//////////w=="/>
              </a:ext>
            </a:extLst>
          </p:cNvPicPr>
          <p:nvPr/>
        </p:nvPicPr>
        <p:blipFill>
          <a:blip r:embed="rId2"/>
          <a:stretch>
            <a:fillRect/>
          </a:stretch>
        </p:blipFill>
        <p:spPr>
          <a:xfrm>
            <a:off x="4083685" y="5102225"/>
            <a:ext cx="1347470" cy="152400"/>
          </a:xfrm>
          <a:prstGeom prst="rect">
            <a:avLst/>
          </a:prstGeom>
          <a:noFill/>
          <a:ln>
            <a:noFill/>
          </a:ln>
          <a:effectLst/>
        </p:spPr>
      </p:pic>
      <p:pic>
        <p:nvPicPr>
          <p:cNvPr id="7" name="pasted-image.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Buczpt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OgIAAAsCwAAzTAAAOQWAAAQAAAAJgAAAAgAAAD//////////w=="/>
              </a:ext>
            </a:extLst>
          </p:cNvPicPr>
          <p:nvPr/>
        </p:nvPicPr>
        <p:blipFill>
          <a:blip r:embed="rId3"/>
          <a:stretch>
            <a:fillRect/>
          </a:stretch>
        </p:blipFill>
        <p:spPr>
          <a:xfrm>
            <a:off x="1447800" y="1816100"/>
            <a:ext cx="6485255" cy="1905000"/>
          </a:xfrm>
          <a:prstGeom prst="rect">
            <a:avLst/>
          </a:prstGeom>
          <a:noFill/>
          <a:ln>
            <a:noFill/>
          </a:ln>
          <a:effectLst/>
        </p:spPr>
      </p:pic>
      <p:sp>
        <p:nvSpPr>
          <p:cNvPr id="8" name="Shape 1756"/>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G4iLz4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NAgAAA5NgAACCMAABAgAAAmAAAACAAAAP//////////"/>
              </a:ext>
            </a:extLst>
          </p:cNvSpPr>
          <p:nvPr/>
        </p:nvSpPr>
        <p:spPr>
          <a:xfrm>
            <a:off x="990600" y="5334000"/>
            <a:ext cx="7823835"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r>
              <a:t>How many free parameters are there in the F81 substitution model?</a:t>
            </a:r>
          </a:p>
        </p:txBody>
      </p:sp>
    </p:spTree>
  </p:cSld>
  <p:clrMapOvr>
    <a:masterClrMapping/>
  </p:clrMapOvr>
  <p:transition spd="fast" p14:dur="500">
    <p:fade/>
    <p:extLst>
      <p:ext uri="smNativeData">
        <pr:smNativeData xmlns:pr="smNativeData" xmlns="smNativeData" val="trXWYgAAAAD0AQAAAAAAAAYAAAAAAAAAAAAAAAAAAAAAAAAAAQAAAAAAAAAAAAAAAAAAAAAAAAAAAAAA"/>
      </p:ext>
    </p:extLst>
  </p:transition>
  <p:timing>
    <p:tnLst>
      <p:par>
        <p:cTn id="1" dur="indefinite" restart="never" nodeType="tmRoot"/>
      </p:par>
    </p:tnLst>
  </p:timing>
</p:sld>
</file>

<file path=ppt/slides/slide12.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300"/>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7wMAAEAGAABsOQAAnwgAABAgAAAmAAAACAAAAP//////////"/>
              </a:ext>
            </a:extLst>
          </p:cNvSpPr>
          <p:nvPr/>
        </p:nvSpPr>
        <p:spPr>
          <a:xfrm>
            <a:off x="639445" y="1016000"/>
            <a:ext cx="8695055" cy="385445"/>
          </a:xfrm>
          <a:prstGeom prst="rect">
            <a:avLst/>
          </a:prstGeom>
          <a:noFill/>
          <a:ln>
            <a:noFill/>
          </a:ln>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What is the scale of the instantaneous rates? </a:t>
            </a:r>
          </a:p>
        </p:txBody>
      </p:sp>
      <p:sp>
        <p:nvSpPr>
          <p:cNvPr id="3" name="Shape 301"/>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kzMTI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GAYAAJgIAADaOgAA0AoAABAgAAAmAAAACAAAAP//////////"/>
              </a:ext>
            </a:extLst>
          </p:cNvSpPr>
          <p:nvPr/>
        </p:nvSpPr>
        <p:spPr>
          <a:xfrm>
            <a:off x="990600" y="1397000"/>
            <a:ext cx="8576310" cy="360680"/>
          </a:xfrm>
          <a:prstGeom prst="rect">
            <a:avLst/>
          </a:prstGeom>
          <a:noFill/>
          <a:ln>
            <a:noFill/>
          </a:ln>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r>
              <a:t>Substitution rate and time are confounded in most CTMC models</a:t>
            </a:r>
          </a:p>
        </p:txBody>
      </p:sp>
      <p:sp>
        <p:nvSpPr>
          <p:cNvPr id="4" name="Shape 302"/>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C4uLi4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xgkAANwAAAC6NAAATAQAABAgAAAmAAAACAAAAP//////////"/>
              </a:ext>
            </a:extLst>
          </p:cNvSpPr>
          <p:nvPr/>
        </p:nvSpPr>
        <p:spPr>
          <a:xfrm>
            <a:off x="1588770" y="139700"/>
            <a:ext cx="698246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Scaling the Instantaneous Rate Matrix</a:t>
            </a:r>
          </a:p>
        </p:txBody>
      </p:sp>
      <p:sp>
        <p:nvSpPr>
          <p:cNvPr id="5" name="Shape 303"/>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0rRT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GAYAAPAKAADaOgAAzg4AABAgAAAmAAAACAAAAP//////////"/>
              </a:ext>
            </a:extLst>
          </p:cNvSpPr>
          <p:nvPr/>
        </p:nvSpPr>
        <p:spPr>
          <a:xfrm>
            <a:off x="990600" y="1778000"/>
            <a:ext cx="8576310" cy="628650"/>
          </a:xfrm>
          <a:prstGeom prst="rect">
            <a:avLst/>
          </a:prstGeom>
          <a:noFill/>
          <a:ln>
            <a:noFill/>
          </a:ln>
          <a:effectLst/>
        </p:spPr>
        <p:txBody>
          <a:bodyPr vert="horz" wrap="square" lIns="50800" tIns="50800" rIns="50800" bIns="50800" numCol="1" spcCol="215900" anchor="t"/>
          <a:lstStyle/>
          <a:p>
            <a:pPr algn="l" defTabSz="457200">
              <a:lnSpc>
                <a:spcPts val="2100"/>
              </a:lnSpc>
              <a:tabLst>
                <a:tab pos="838200" algn="l"/>
              </a:tabLst>
              <a:defRPr sz="1800" cap="none">
                <a:solidFill>
                  <a:srgbClr val="424242"/>
                </a:solidFill>
                <a:latin typeface="Arial" pitchFamily="1" charset="0"/>
                <a:ea typeface="Arial" pitchFamily="1" charset="0"/>
                <a:cs typeface="Arial" pitchFamily="1" charset="0"/>
              </a:defRPr>
            </a:pPr>
            <a:r>
              <a:t>The expected (mean) number of substitutions along a branch is a function of the </a:t>
            </a:r>
            <a:br/>
            <a:r>
              <a:t>     duration of that branch, </a:t>
            </a:r>
            <a:r>
              <a:rPr i="1" cap="none">
                <a:latin typeface="Times New Roman" pitchFamily="1" charset="0"/>
                <a:ea typeface="Times New Roman" pitchFamily="1" charset="0"/>
                <a:cs typeface="Times New Roman" pitchFamily="1" charset="0"/>
              </a:rPr>
              <a:t>t</a:t>
            </a:r>
            <a:r>
              <a:t>, and the substitution rate, </a:t>
            </a:r>
            <a:r>
              <a:rPr i="1" cap="none">
                <a:latin typeface="Times New Roman" pitchFamily="1" charset="0"/>
                <a:ea typeface="Times New Roman" pitchFamily="1" charset="0"/>
                <a:cs typeface="Times New Roman" pitchFamily="1" charset="0"/>
              </a:rPr>
              <a:t>u</a:t>
            </a:r>
            <a:endParaRPr i="1" cap="none">
              <a:latin typeface="Times New Roman" pitchFamily="1" charset="0"/>
              <a:ea typeface="Times New Roman" pitchFamily="1" charset="0"/>
              <a:cs typeface="Times New Roman" pitchFamily="1" charset="0"/>
            </a:endParaRPr>
          </a:p>
        </p:txBody>
      </p:sp>
    </p:spTree>
  </p:cSld>
  <p:clrMapOvr>
    <a:masterClrMapping/>
  </p:clrMapOvr>
  <p:transition spd="fast" p14:dur="500">
    <p:fade/>
    <p:extLst>
      <p:ext uri="smNativeData">
        <pr:smNativeData xmlns:pr="smNativeData" xmlns="smNativeData" val="trXWYgAAAAD0AQAAAAAAAAYAAAAAAAAAAAAAAAAAAAAAAAAAAQAAAAAAAAAAAAAAAAAAAAAAAAAAAAAA"/>
      </p:ext>
    </p:extLst>
  </p:transition>
  <p:timing>
    <p:tnLst>
      <p:par>
        <p:cTn id="1" dur="indefinite" restart="never" nodeType="tmRoot"/>
      </p:par>
    </p:tnLst>
  </p:timing>
</p:sld>
</file>

<file path=ppt/slides/slide120.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1758"/>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C4Ad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AAZAADNOgAAOBsAABAgAAAmAAAACAAAAP//////////"/>
              </a:ext>
            </a:extLst>
          </p:cNvSpPr>
          <p:nvPr/>
        </p:nvSpPr>
        <p:spPr>
          <a:xfrm>
            <a:off x="990600" y="4064000"/>
            <a:ext cx="8568055"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Combines features of the K80 and F81 substitution models</a:t>
            </a:r>
            <a:endParaRPr cap="none">
              <a:solidFill>
                <a:srgbClr val="424242"/>
              </a:solidFill>
            </a:endParaRPr>
          </a:p>
        </p:txBody>
      </p:sp>
      <p:pic>
        <p:nvPicPr>
          <p:cNvPr id="3" name="pasted-image.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B0cy5v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OgIAAAsCwAAcjMAAOQWAAAQAAAAJgAAAAgAAAD//////////w=="/>
              </a:ext>
            </a:extLst>
          </p:cNvPicPr>
          <p:nvPr/>
        </p:nvPicPr>
        <p:blipFill>
          <a:blip r:embed="rId2"/>
          <a:stretch>
            <a:fillRect/>
          </a:stretch>
        </p:blipFill>
        <p:spPr>
          <a:xfrm>
            <a:off x="1447800" y="1816100"/>
            <a:ext cx="6915150" cy="1905000"/>
          </a:xfrm>
          <a:prstGeom prst="rect">
            <a:avLst/>
          </a:prstGeom>
          <a:noFill/>
          <a:ln>
            <a:noFill/>
          </a:ln>
          <a:effectLst/>
        </p:spPr>
      </p:pic>
      <p:sp>
        <p:nvSpPr>
          <p:cNvPr id="4" name="Shape 1760"/>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D0iNT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7wMAAEAGAAAnNQAAwAgAABAgAAAmAAAACAAAAP//////////"/>
              </a:ext>
            </a:extLst>
          </p:cNvSpPr>
          <p:nvPr/>
        </p:nvSpPr>
        <p:spPr>
          <a:xfrm>
            <a:off x="639445" y="101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The Hasegawa, Kishino, Yano, 1985 (HKY85) substitution model</a:t>
            </a:r>
          </a:p>
        </p:txBody>
      </p:sp>
      <p:sp>
        <p:nvSpPr>
          <p:cNvPr id="5" name="Shape 1761"/>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ExzdC8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OwYAANwAAABFOAAATAQAABAgAAAmAAAACAAAAP//////////"/>
              </a:ext>
            </a:extLst>
          </p:cNvSpPr>
          <p:nvPr/>
        </p:nvSpPr>
        <p:spPr>
          <a:xfrm>
            <a:off x="1012825" y="139700"/>
            <a:ext cx="81343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Stochastic Models of Nucleotide Substitution</a:t>
            </a:r>
          </a:p>
        </p:txBody>
      </p:sp>
    </p:spTree>
  </p:cSld>
  <p:clrMapOvr>
    <a:masterClrMapping/>
  </p:clrMapOvr>
  <p:transition spd="fast" p14:dur="500">
    <p:fade/>
    <p:extLst>
      <p:ext uri="smNativeData">
        <pr:smNativeData xmlns:pr="smNativeData" xmlns="smNativeData" val="trXWYgAAAAD0AQAAAAAAAAYAAAAAAAAAAAAAAAAAAAAAAAAAAQAAAAAAAAAAAAAAAAAAAAAAAAAAAAAA"/>
      </p:ext>
    </p:extLst>
  </p:transition>
  <p:timing>
    <p:tnLst>
      <p:par>
        <p:cTn id="1" dur="indefinite" restart="never" nodeType="tmRoot"/>
      </p:par>
    </p:tnLst>
  </p:timing>
</p:sld>
</file>

<file path=ppt/slides/slide121.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1763"/>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AAZAADNOgAAOBsAABAgAAAmAAAACAAAAP//////////"/>
              </a:ext>
            </a:extLst>
          </p:cNvSpPr>
          <p:nvPr/>
        </p:nvSpPr>
        <p:spPr>
          <a:xfrm>
            <a:off x="990600" y="4064000"/>
            <a:ext cx="8568055"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Combines features of the K80 and F81 substitution models</a:t>
            </a:r>
            <a:endParaRPr cap="none">
              <a:solidFill>
                <a:srgbClr val="424242"/>
              </a:solidFill>
            </a:endParaRPr>
          </a:p>
        </p:txBody>
      </p:sp>
      <p:pic>
        <p:nvPicPr>
          <p:cNvPr id="3" name="pasted-image.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CGalP/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OgIAAAsCwAAcjMAAOQWAAAQAAAAJgAAAAgAAAD//////////w=="/>
              </a:ext>
            </a:extLst>
          </p:cNvPicPr>
          <p:nvPr/>
        </p:nvPicPr>
        <p:blipFill>
          <a:blip r:embed="rId2"/>
          <a:stretch>
            <a:fillRect/>
          </a:stretch>
        </p:blipFill>
        <p:spPr>
          <a:xfrm>
            <a:off x="1447800" y="1816100"/>
            <a:ext cx="6915150" cy="1905000"/>
          </a:xfrm>
          <a:prstGeom prst="rect">
            <a:avLst/>
          </a:prstGeom>
          <a:noFill/>
          <a:ln>
            <a:noFill/>
          </a:ln>
          <a:effectLst/>
        </p:spPr>
      </p:pic>
      <p:sp>
        <p:nvSpPr>
          <p:cNvPr id="4" name="Shape 1765"/>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HpiSv8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7wMAAEAGAAAnNQAAwAgAABAgAAAmAAAACAAAAP//////////"/>
              </a:ext>
            </a:extLst>
          </p:cNvSpPr>
          <p:nvPr/>
        </p:nvSpPr>
        <p:spPr>
          <a:xfrm>
            <a:off x="639445" y="101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The Hasegawa, Kishino, Yano, 1985 (HKY85) substitution model</a:t>
            </a:r>
          </a:p>
        </p:txBody>
      </p:sp>
      <p:sp>
        <p:nvSpPr>
          <p:cNvPr id="5" name="Shape 1766"/>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P///w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OwYAANwAAABFOAAATAQAABAgAAAmAAAACAAAAP//////////"/>
              </a:ext>
            </a:extLst>
          </p:cNvSpPr>
          <p:nvPr/>
        </p:nvSpPr>
        <p:spPr>
          <a:xfrm>
            <a:off x="1012825" y="139700"/>
            <a:ext cx="81343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Stochastic Models of Nucleotide Substitution</a:t>
            </a:r>
          </a:p>
        </p:txBody>
      </p:sp>
      <p:sp>
        <p:nvSpPr>
          <p:cNvPr id="6" name="Shape 1767"/>
          <p:cNvSpPr>
            <a:extLst>
              <a:ext uri="smNativeData">
                <pr:smNativeData xmlns:pr="smNativeData" xmlns="smNativeData" val="SMDATA_15_trXWYhMAAAAlAAAAZAAAAA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P///w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DwbAADuOAAAIyMAABAAAAAmAAAACAAAAP//////////"/>
              </a:ext>
            </a:extLst>
          </p:cNvSpPr>
          <p:nvPr/>
        </p:nvSpPr>
        <p:spPr>
          <a:xfrm>
            <a:off x="990600" y="4427220"/>
            <a:ext cx="8263890" cy="128460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100"/>
              </a:lnSpc>
              <a:tabLst>
                <a:tab pos="838200" algn="l"/>
              </a:tabLst>
              <a:defRPr sz="1800" cap="none">
                <a:latin typeface="Arial" pitchFamily="1" charset="0"/>
                <a:ea typeface="Arial" pitchFamily="1" charset="0"/>
                <a:cs typeface="Arial" pitchFamily="1" charset="0"/>
              </a:defRPr>
            </a:pPr>
            <a:r>
              <a:rPr cap="none">
                <a:solidFill>
                  <a:srgbClr val="424242"/>
                </a:solidFill>
              </a:rPr>
              <a:t>Like the K80 model, all </a:t>
            </a:r>
            <a:r>
              <a:rPr cap="none">
                <a:solidFill>
                  <a:srgbClr val="FF9300"/>
                </a:solidFill>
              </a:rPr>
              <a:t>transitions</a:t>
            </a:r>
            <a:r>
              <a:rPr cap="none">
                <a:solidFill>
                  <a:srgbClr val="424242"/>
                </a:solidFill>
              </a:rPr>
              <a:t> are assumed to have the same rate </a:t>
            </a:r>
            <a:r>
              <a:rPr cap="none">
                <a:solidFill>
                  <a:srgbClr val="424242"/>
                </a:solidFill>
                <a:latin typeface="Times New Roman" pitchFamily="1" charset="0"/>
                <a:ea typeface="Times New Roman" pitchFamily="1" charset="0"/>
                <a:cs typeface="Times New Roman" pitchFamily="1" charset="0"/>
              </a:rPr>
              <a:t>(</a:t>
            </a:r>
            <a:r>
              <a:rPr i="1" cap="none">
                <a:solidFill>
                  <a:srgbClr val="424242"/>
                </a:solidFill>
                <a:latin typeface="Times New Roman" pitchFamily="1" charset="0"/>
                <a:ea typeface="Times New Roman" pitchFamily="1" charset="0"/>
                <a:cs typeface="Times New Roman" pitchFamily="1" charset="0"/>
              </a:rPr>
              <a:t>b</a:t>
            </a:r>
            <a:r>
              <a:rPr cap="none">
                <a:solidFill>
                  <a:srgbClr val="424242"/>
                </a:solidFill>
                <a:latin typeface="Times New Roman" pitchFamily="1" charset="0"/>
                <a:ea typeface="Times New Roman" pitchFamily="1" charset="0"/>
                <a:cs typeface="Times New Roman" pitchFamily="1" charset="0"/>
              </a:rPr>
              <a:t> = </a:t>
            </a:r>
            <a:r>
              <a:rPr i="1" cap="none">
                <a:solidFill>
                  <a:srgbClr val="424242"/>
                </a:solidFill>
                <a:latin typeface="Times New Roman" pitchFamily="1" charset="0"/>
                <a:ea typeface="Times New Roman" pitchFamily="1" charset="0"/>
                <a:cs typeface="Times New Roman" pitchFamily="1" charset="0"/>
              </a:rPr>
              <a:t>e</a:t>
            </a:r>
            <a:r>
              <a:rPr cap="none">
                <a:solidFill>
                  <a:srgbClr val="424242"/>
                </a:solidFill>
                <a:latin typeface="Times New Roman" pitchFamily="1" charset="0"/>
                <a:ea typeface="Times New Roman" pitchFamily="1" charset="0"/>
                <a:cs typeface="Times New Roman" pitchFamily="1" charset="0"/>
              </a:rPr>
              <a:t>)</a:t>
            </a:r>
            <a:br/>
            <a:r>
              <a:rPr cap="none">
                <a:solidFill>
                  <a:srgbClr val="424242"/>
                </a:solidFill>
              </a:rPr>
              <a:t>     and all </a:t>
            </a:r>
            <a:r>
              <a:rPr cap="none">
                <a:solidFill>
                  <a:srgbClr val="76D6FF"/>
                </a:solidFill>
              </a:rPr>
              <a:t>transversion</a:t>
            </a:r>
            <a:r>
              <a:rPr cap="none">
                <a:solidFill>
                  <a:srgbClr val="424242"/>
                </a:solidFill>
              </a:rPr>
              <a:t> are assumed to have the same rate </a:t>
            </a:r>
            <a:r>
              <a:rPr cap="none">
                <a:solidFill>
                  <a:srgbClr val="424242"/>
                </a:solidFill>
                <a:latin typeface="Times New Roman" pitchFamily="1" charset="0"/>
                <a:ea typeface="Times New Roman" pitchFamily="1" charset="0"/>
                <a:cs typeface="Times New Roman" pitchFamily="1" charset="0"/>
              </a:rPr>
              <a:t>(</a:t>
            </a:r>
            <a:r>
              <a:rPr i="1" cap="none">
                <a:solidFill>
                  <a:srgbClr val="424242"/>
                </a:solidFill>
                <a:latin typeface="Times New Roman" pitchFamily="1" charset="0"/>
                <a:ea typeface="Times New Roman" pitchFamily="1" charset="0"/>
                <a:cs typeface="Times New Roman" pitchFamily="1" charset="0"/>
              </a:rPr>
              <a:t>a</a:t>
            </a:r>
            <a:r>
              <a:rPr cap="none">
                <a:solidFill>
                  <a:srgbClr val="424242"/>
                </a:solidFill>
                <a:latin typeface="Times New Roman" pitchFamily="1" charset="0"/>
                <a:ea typeface="Times New Roman" pitchFamily="1" charset="0"/>
                <a:cs typeface="Times New Roman" pitchFamily="1" charset="0"/>
              </a:rPr>
              <a:t> = </a:t>
            </a:r>
            <a:r>
              <a:rPr i="1" cap="none">
                <a:solidFill>
                  <a:srgbClr val="424242"/>
                </a:solidFill>
                <a:latin typeface="Times New Roman" pitchFamily="1" charset="0"/>
                <a:ea typeface="Times New Roman" pitchFamily="1" charset="0"/>
                <a:cs typeface="Times New Roman" pitchFamily="1" charset="0"/>
              </a:rPr>
              <a:t>c</a:t>
            </a:r>
            <a:r>
              <a:rPr cap="none">
                <a:solidFill>
                  <a:srgbClr val="424242"/>
                </a:solidFill>
                <a:latin typeface="Times New Roman" pitchFamily="1" charset="0"/>
                <a:ea typeface="Times New Roman" pitchFamily="1" charset="0"/>
                <a:cs typeface="Times New Roman" pitchFamily="1" charset="0"/>
              </a:rPr>
              <a:t> = </a:t>
            </a:r>
            <a:r>
              <a:rPr i="1" cap="none">
                <a:solidFill>
                  <a:srgbClr val="424242"/>
                </a:solidFill>
                <a:latin typeface="Times New Roman" pitchFamily="1" charset="0"/>
                <a:ea typeface="Times New Roman" pitchFamily="1" charset="0"/>
                <a:cs typeface="Times New Roman" pitchFamily="1" charset="0"/>
              </a:rPr>
              <a:t>d</a:t>
            </a:r>
            <a:r>
              <a:rPr cap="none">
                <a:solidFill>
                  <a:srgbClr val="424242"/>
                </a:solidFill>
                <a:latin typeface="Times New Roman" pitchFamily="1" charset="0"/>
                <a:ea typeface="Times New Roman" pitchFamily="1" charset="0"/>
                <a:cs typeface="Times New Roman" pitchFamily="1" charset="0"/>
              </a:rPr>
              <a:t> = </a:t>
            </a:r>
            <a:r>
              <a:rPr i="1" cap="none">
                <a:solidFill>
                  <a:srgbClr val="424242"/>
                </a:solidFill>
                <a:latin typeface="Times New Roman" pitchFamily="1" charset="0"/>
                <a:ea typeface="Times New Roman" pitchFamily="1" charset="0"/>
                <a:cs typeface="Times New Roman" pitchFamily="1" charset="0"/>
              </a:rPr>
              <a:t>f</a:t>
            </a:r>
            <a:r>
              <a:rPr cap="none">
                <a:solidFill>
                  <a:srgbClr val="424242"/>
                </a:solidFill>
                <a:latin typeface="Times New Roman" pitchFamily="1" charset="0"/>
                <a:ea typeface="Times New Roman" pitchFamily="1" charset="0"/>
                <a:cs typeface="Times New Roman" pitchFamily="1" charset="0"/>
              </a:rPr>
              <a:t>)</a:t>
            </a:r>
            <a:br/>
            <a:r>
              <a:rPr cap="none">
                <a:solidFill>
                  <a:srgbClr val="424242"/>
                </a:solidFill>
              </a:rPr>
              <a:t>     and accommodates a possible bias in the transition/transversion rate ratio,  </a:t>
            </a:r>
            <a:br/>
            <a:r>
              <a:rPr cap="none">
                <a:solidFill>
                  <a:srgbClr val="424242"/>
                </a:solidFill>
              </a:rPr>
              <a:t>  </a:t>
            </a:r>
            <a:endParaRPr cap="none">
              <a:solidFill>
                <a:srgbClr val="424242"/>
              </a:solidFill>
            </a:endParaRPr>
          </a:p>
        </p:txBody>
      </p:sp>
      <p:pic>
        <p:nvPicPr>
          <p:cNvPr id="7" name="pasted-image.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AcAAAA4AAAAAAAAAAAAAAAAAAAA////AAAAAAAAAAAAAAAAAAAAAAAAAAAAAAAAAAAAAABkAAAAZAAAAAAAAAAjAAAABAAAAGQAAAAXAAAAFAAAAAAAAAAAAAAA/38AAP9/AAAAAAAACQAAAAQAAACTfG7/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OI2AABEHwAA3zcAADQgAAAQAAAAJgAAAAgAAAD//////////w=="/>
              </a:ext>
            </a:extLst>
          </p:cNvPicPr>
          <p:nvPr/>
        </p:nvPicPr>
        <p:blipFill>
          <a:blip r:embed="rId3"/>
          <a:stretch>
            <a:fillRect/>
          </a:stretch>
        </p:blipFill>
        <p:spPr>
          <a:xfrm>
            <a:off x="8921750" y="5082540"/>
            <a:ext cx="160655" cy="152400"/>
          </a:xfrm>
          <a:prstGeom prst="rect">
            <a:avLst/>
          </a:prstGeom>
          <a:noFill/>
          <a:ln>
            <a:noFill/>
          </a:ln>
          <a:effectLst>
            <a:outerShdw blurRad="63500" dist="51187" dir="2700000">
              <a:srgbClr val="000000">
                <a:alpha val="4000"/>
              </a:srgbClr>
            </a:outerShdw>
          </a:effectLst>
        </p:spPr>
      </p:pic>
    </p:spTree>
  </p:cSld>
  <p:clrMapOvr>
    <a:masterClrMapping/>
  </p:clrMapOvr>
  <p:transition spd="fast" p14:dur="500">
    <p:fade/>
    <p:extLst>
      <p:ext uri="smNativeData">
        <pr:smNativeData xmlns:pr="smNativeData" xmlns="smNativeData" val="trXWYgAAAAD0AQAAAAAAAAYAAAAAAAAAAAAAAAAAAAAAAAAAAQAAAAAAAAAAAAAAAAAAAAAAAAAAAAAA"/>
      </p:ext>
    </p:extLst>
  </p:transition>
  <p:timing>
    <p:tnLst>
      <p:par>
        <p:cTn id="1" dur="indefinite" restart="never" nodeType="tmRoot"/>
      </p:par>
    </p:tnLst>
  </p:timing>
</p:sld>
</file>

<file path=ppt/slides/slide122.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1770"/>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P///w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AAZAADNOgAAOBsAABAgAAAmAAAACAAAAP//////////"/>
              </a:ext>
            </a:extLst>
          </p:cNvSpPr>
          <p:nvPr/>
        </p:nvSpPr>
        <p:spPr>
          <a:xfrm>
            <a:off x="990600" y="4064000"/>
            <a:ext cx="8568055"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Combines features of the K80 and F81 substitution models</a:t>
            </a:r>
            <a:endParaRPr cap="none">
              <a:solidFill>
                <a:srgbClr val="424242"/>
              </a:solidFill>
            </a:endParaRPr>
          </a:p>
        </p:txBody>
      </p:sp>
      <p:sp>
        <p:nvSpPr>
          <p:cNvPr id="3" name="Shape 1771"/>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GF0aW8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7wMAAEAGAAAnNQAAwAgAABAgAAAmAAAACAAAAP//////////"/>
              </a:ext>
            </a:extLst>
          </p:cNvSpPr>
          <p:nvPr/>
        </p:nvSpPr>
        <p:spPr>
          <a:xfrm>
            <a:off x="639445" y="101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The Hasegawa, Kishino, Yano, 1985 (HKY85) substitution model</a:t>
            </a:r>
          </a:p>
        </p:txBody>
      </p:sp>
      <p:sp>
        <p:nvSpPr>
          <p:cNvPr id="4" name="Shape 1772"/>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HJhd2k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OwYAANwAAABFOAAATAQAABAgAAAmAAAACAAAAP//////////"/>
              </a:ext>
            </a:extLst>
          </p:cNvSpPr>
          <p:nvPr/>
        </p:nvSpPr>
        <p:spPr>
          <a:xfrm>
            <a:off x="1012825" y="139700"/>
            <a:ext cx="81343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Stochastic Models of Nucleotide Substitution</a:t>
            </a:r>
          </a:p>
        </p:txBody>
      </p:sp>
      <p:sp>
        <p:nvSpPr>
          <p:cNvPr id="5" name="Shape 1773"/>
          <p:cNvSpPr>
            <a:extLst>
              <a:ext uri="smNativeData">
                <pr:smNativeData xmlns:pr="smNativeData" xmlns="smNativeData" val="SMDATA_15_trXWYhMAAAAlAAAAZAAAAA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DAwMD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DwbAADuOAAAIyMAABAAAAAmAAAACAAAAP//////////"/>
              </a:ext>
            </a:extLst>
          </p:cNvSpPr>
          <p:nvPr/>
        </p:nvSpPr>
        <p:spPr>
          <a:xfrm>
            <a:off x="990600" y="4427220"/>
            <a:ext cx="8263890" cy="128460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100"/>
              </a:lnSpc>
              <a:tabLst>
                <a:tab pos="838200" algn="l"/>
              </a:tabLst>
              <a:defRPr sz="1800" cap="none">
                <a:latin typeface="Arial" pitchFamily="1" charset="0"/>
                <a:ea typeface="Arial" pitchFamily="1" charset="0"/>
                <a:cs typeface="Arial" pitchFamily="1" charset="0"/>
              </a:defRPr>
            </a:pPr>
            <a:r>
              <a:rPr cap="none">
                <a:solidFill>
                  <a:srgbClr val="424242"/>
                </a:solidFill>
              </a:rPr>
              <a:t>Like the K80 model, all </a:t>
            </a:r>
            <a:r>
              <a:rPr cap="none">
                <a:solidFill>
                  <a:srgbClr val="FF9300"/>
                </a:solidFill>
              </a:rPr>
              <a:t>transitions</a:t>
            </a:r>
            <a:r>
              <a:rPr cap="none">
                <a:solidFill>
                  <a:srgbClr val="424242"/>
                </a:solidFill>
              </a:rPr>
              <a:t> are assumed to have the same rate </a:t>
            </a:r>
            <a:r>
              <a:rPr cap="none">
                <a:solidFill>
                  <a:srgbClr val="424242"/>
                </a:solidFill>
                <a:latin typeface="Times New Roman" pitchFamily="1" charset="0"/>
                <a:ea typeface="Times New Roman" pitchFamily="1" charset="0"/>
                <a:cs typeface="Times New Roman" pitchFamily="1" charset="0"/>
              </a:rPr>
              <a:t>(</a:t>
            </a:r>
            <a:r>
              <a:rPr i="1" cap="none">
                <a:solidFill>
                  <a:srgbClr val="424242"/>
                </a:solidFill>
                <a:latin typeface="Times New Roman" pitchFamily="1" charset="0"/>
                <a:ea typeface="Times New Roman" pitchFamily="1" charset="0"/>
                <a:cs typeface="Times New Roman" pitchFamily="1" charset="0"/>
              </a:rPr>
              <a:t>b</a:t>
            </a:r>
            <a:r>
              <a:rPr cap="none">
                <a:solidFill>
                  <a:srgbClr val="424242"/>
                </a:solidFill>
                <a:latin typeface="Times New Roman" pitchFamily="1" charset="0"/>
                <a:ea typeface="Times New Roman" pitchFamily="1" charset="0"/>
                <a:cs typeface="Times New Roman" pitchFamily="1" charset="0"/>
              </a:rPr>
              <a:t> = </a:t>
            </a:r>
            <a:r>
              <a:rPr i="1" cap="none">
                <a:solidFill>
                  <a:srgbClr val="424242"/>
                </a:solidFill>
                <a:latin typeface="Times New Roman" pitchFamily="1" charset="0"/>
                <a:ea typeface="Times New Roman" pitchFamily="1" charset="0"/>
                <a:cs typeface="Times New Roman" pitchFamily="1" charset="0"/>
              </a:rPr>
              <a:t>e</a:t>
            </a:r>
            <a:r>
              <a:rPr cap="none">
                <a:solidFill>
                  <a:srgbClr val="424242"/>
                </a:solidFill>
                <a:latin typeface="Times New Roman" pitchFamily="1" charset="0"/>
                <a:ea typeface="Times New Roman" pitchFamily="1" charset="0"/>
                <a:cs typeface="Times New Roman" pitchFamily="1" charset="0"/>
              </a:rPr>
              <a:t>)</a:t>
            </a:r>
            <a:br/>
            <a:r>
              <a:rPr cap="none">
                <a:solidFill>
                  <a:srgbClr val="424242"/>
                </a:solidFill>
              </a:rPr>
              <a:t>     and all </a:t>
            </a:r>
            <a:r>
              <a:rPr cap="none">
                <a:solidFill>
                  <a:srgbClr val="76D6FF"/>
                </a:solidFill>
              </a:rPr>
              <a:t>transversion</a:t>
            </a:r>
            <a:r>
              <a:rPr cap="none">
                <a:solidFill>
                  <a:srgbClr val="424242"/>
                </a:solidFill>
              </a:rPr>
              <a:t> are assumed to have the same rate </a:t>
            </a:r>
            <a:r>
              <a:rPr cap="none">
                <a:solidFill>
                  <a:srgbClr val="424242"/>
                </a:solidFill>
                <a:latin typeface="Times New Roman" pitchFamily="1" charset="0"/>
                <a:ea typeface="Times New Roman" pitchFamily="1" charset="0"/>
                <a:cs typeface="Times New Roman" pitchFamily="1" charset="0"/>
              </a:rPr>
              <a:t>(</a:t>
            </a:r>
            <a:r>
              <a:rPr i="1" cap="none">
                <a:solidFill>
                  <a:srgbClr val="424242"/>
                </a:solidFill>
                <a:latin typeface="Times New Roman" pitchFamily="1" charset="0"/>
                <a:ea typeface="Times New Roman" pitchFamily="1" charset="0"/>
                <a:cs typeface="Times New Roman" pitchFamily="1" charset="0"/>
              </a:rPr>
              <a:t>a</a:t>
            </a:r>
            <a:r>
              <a:rPr cap="none">
                <a:solidFill>
                  <a:srgbClr val="424242"/>
                </a:solidFill>
                <a:latin typeface="Times New Roman" pitchFamily="1" charset="0"/>
                <a:ea typeface="Times New Roman" pitchFamily="1" charset="0"/>
                <a:cs typeface="Times New Roman" pitchFamily="1" charset="0"/>
              </a:rPr>
              <a:t> = </a:t>
            </a:r>
            <a:r>
              <a:rPr i="1" cap="none">
                <a:solidFill>
                  <a:srgbClr val="424242"/>
                </a:solidFill>
                <a:latin typeface="Times New Roman" pitchFamily="1" charset="0"/>
                <a:ea typeface="Times New Roman" pitchFamily="1" charset="0"/>
                <a:cs typeface="Times New Roman" pitchFamily="1" charset="0"/>
              </a:rPr>
              <a:t>c</a:t>
            </a:r>
            <a:r>
              <a:rPr cap="none">
                <a:solidFill>
                  <a:srgbClr val="424242"/>
                </a:solidFill>
                <a:latin typeface="Times New Roman" pitchFamily="1" charset="0"/>
                <a:ea typeface="Times New Roman" pitchFamily="1" charset="0"/>
                <a:cs typeface="Times New Roman" pitchFamily="1" charset="0"/>
              </a:rPr>
              <a:t> = </a:t>
            </a:r>
            <a:r>
              <a:rPr i="1" cap="none">
                <a:solidFill>
                  <a:srgbClr val="424242"/>
                </a:solidFill>
                <a:latin typeface="Times New Roman" pitchFamily="1" charset="0"/>
                <a:ea typeface="Times New Roman" pitchFamily="1" charset="0"/>
                <a:cs typeface="Times New Roman" pitchFamily="1" charset="0"/>
              </a:rPr>
              <a:t>d</a:t>
            </a:r>
            <a:r>
              <a:rPr cap="none">
                <a:solidFill>
                  <a:srgbClr val="424242"/>
                </a:solidFill>
                <a:latin typeface="Times New Roman" pitchFamily="1" charset="0"/>
                <a:ea typeface="Times New Roman" pitchFamily="1" charset="0"/>
                <a:cs typeface="Times New Roman" pitchFamily="1" charset="0"/>
              </a:rPr>
              <a:t> = </a:t>
            </a:r>
            <a:r>
              <a:rPr i="1" cap="none">
                <a:solidFill>
                  <a:srgbClr val="424242"/>
                </a:solidFill>
                <a:latin typeface="Times New Roman" pitchFamily="1" charset="0"/>
                <a:ea typeface="Times New Roman" pitchFamily="1" charset="0"/>
                <a:cs typeface="Times New Roman" pitchFamily="1" charset="0"/>
              </a:rPr>
              <a:t>f</a:t>
            </a:r>
            <a:r>
              <a:rPr cap="none">
                <a:solidFill>
                  <a:srgbClr val="424242"/>
                </a:solidFill>
                <a:latin typeface="Times New Roman" pitchFamily="1" charset="0"/>
                <a:ea typeface="Times New Roman" pitchFamily="1" charset="0"/>
                <a:cs typeface="Times New Roman" pitchFamily="1" charset="0"/>
              </a:rPr>
              <a:t>)</a:t>
            </a:r>
            <a:br/>
            <a:r>
              <a:rPr cap="none">
                <a:solidFill>
                  <a:srgbClr val="424242"/>
                </a:solidFill>
              </a:rPr>
              <a:t>     and accommodates a possible bias in the transition/transversion rate ratio,  </a:t>
            </a:r>
            <a:br/>
            <a:r>
              <a:rPr cap="none">
                <a:solidFill>
                  <a:srgbClr val="424242"/>
                </a:solidFill>
              </a:rPr>
              <a:t>  </a:t>
            </a:r>
            <a:endParaRPr cap="none">
              <a:solidFill>
                <a:srgbClr val="424242"/>
              </a:solidFill>
            </a:endParaRPr>
          </a:p>
        </p:txBody>
      </p:sp>
      <p:pic>
        <p:nvPicPr>
          <p:cNvPr id="6" name="pasted-image.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AcAAAA4AAAAAAAAAAAAAAAAAAAA////AAAAAAAAAAAAAAAAAAAAAAAAAAAAAAAAAAAAAABkAAAAZAAAAAAAAAAjAAAABAAAAGQAAAAXAAAAFAAAAAAAAAAAAAAA/38AAP9/AAAAAAAACQAAAAQAAAAxMzk5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OI2AABEHwAA3zcAADQgAAAQAAAAJgAAAAgAAAD//////////w=="/>
              </a:ext>
            </a:extLst>
          </p:cNvPicPr>
          <p:nvPr/>
        </p:nvPicPr>
        <p:blipFill>
          <a:blip r:embed="rId2"/>
          <a:stretch>
            <a:fillRect/>
          </a:stretch>
        </p:blipFill>
        <p:spPr>
          <a:xfrm>
            <a:off x="8921750" y="5082540"/>
            <a:ext cx="160655" cy="152400"/>
          </a:xfrm>
          <a:prstGeom prst="rect">
            <a:avLst/>
          </a:prstGeom>
          <a:noFill/>
          <a:ln>
            <a:noFill/>
          </a:ln>
          <a:effectLst>
            <a:outerShdw blurRad="63500" dist="51187" dir="2700000">
              <a:srgbClr val="000000">
                <a:alpha val="4000"/>
              </a:srgbClr>
            </a:outerShdw>
          </a:effectLst>
        </p:spPr>
      </p:pic>
      <p:pic>
        <p:nvPicPr>
          <p:cNvPr id="7" name="pasted-image.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BiQ2xy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OgIAAAoCwAAADkAAOAWAAAQAAAAJgAAAAgAAAD//////////w=="/>
              </a:ext>
            </a:extLst>
          </p:cNvPicPr>
          <p:nvPr/>
        </p:nvPicPr>
        <p:blipFill>
          <a:blip r:embed="rId3"/>
          <a:stretch>
            <a:fillRect/>
          </a:stretch>
        </p:blipFill>
        <p:spPr>
          <a:xfrm>
            <a:off x="1447800" y="1813560"/>
            <a:ext cx="7818120" cy="1905000"/>
          </a:xfrm>
          <a:prstGeom prst="rect">
            <a:avLst/>
          </a:prstGeom>
          <a:noFill/>
          <a:ln>
            <a:noFill/>
          </a:ln>
          <a:effectLst/>
        </p:spPr>
      </p:pic>
      <p:sp>
        <p:nvSpPr>
          <p:cNvPr id="8" name="Shape 1776"/>
          <p:cNvSpPr>
            <a:extLst>
              <a:ext uri="smNativeData">
                <pr:smNativeData xmlns:pr="smNativeData" xmlns="smNativeData" val="SMDATA_15_trXW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VQAAAAAAAABkAAAAZAAAAGQAAAAAAAAAy8vLAFUAAAAAAAAAZAAAAGQAAABkAAAAAAAAABcAAAAUAAAAAAAAAAAAAAD/fwAA/38AAAAAAAAJAAAABAAAADwvcDo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yDAAADgOAAC5NwAAuBAAABAAAAAmAAAACAAAAP//////////"/>
              </a:ext>
            </a:extLst>
          </p:cNvSpPr>
          <p:nvPr/>
        </p:nvSpPr>
        <p:spPr>
          <a:xfrm>
            <a:off x="7929880" y="2311400"/>
            <a:ext cx="1128395" cy="406400"/>
          </a:xfrm>
          <a:prstGeom prst="rect">
            <a:avLst/>
          </a:prstGeom>
          <a:noFill/>
          <a:ln w="25400" cap="flat" cmpd="sng" algn="ctr">
            <a:solidFill>
              <a:srgbClr val="FF9300"/>
            </a:solidFill>
            <a:prstDash val="solid"/>
            <a:headEnd type="none"/>
            <a:tailEnd type="none"/>
          </a:ln>
          <a:effectLst>
            <a:outerShdw blurRad="63500" dist="63500" dir="54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9" name="Shape 1777"/>
          <p:cNvSpPr>
            <a:extLst>
              <a:ext uri="smNativeData">
                <pr:smNativeData xmlns:pr="smNativeData" xmlns="smNativeData" val="SMDATA_15_trXW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VQAAAAAAAABkAAAAZAAAAGQAAAAAAAAAy8vLAFUAAAAAAAAAZAAAAGQAAABkAAAAAAAAABcAAAAUAAAAAAAAAAAAAAD/fwAA/38AAAAAAAAJAAAABAAAAGdiQ2w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9CcAAEALAADlLgAAwA0AABAAAAAmAAAACAAAAP//////////"/>
              </a:ext>
            </a:extLst>
          </p:cNvSpPr>
          <p:nvPr/>
        </p:nvSpPr>
        <p:spPr>
          <a:xfrm>
            <a:off x="6494780" y="1828800"/>
            <a:ext cx="1128395" cy="406400"/>
          </a:xfrm>
          <a:prstGeom prst="rect">
            <a:avLst/>
          </a:prstGeom>
          <a:noFill/>
          <a:ln w="25400" cap="flat" cmpd="sng" algn="ctr">
            <a:solidFill>
              <a:srgbClr val="FF9300"/>
            </a:solidFill>
            <a:prstDash val="solid"/>
            <a:headEnd type="none"/>
            <a:tailEnd type="none"/>
          </a:ln>
          <a:effectLst>
            <a:outerShdw blurRad="63500" dist="63500" dir="54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0" name="Shape 1778"/>
          <p:cNvSpPr>
            <a:extLst>
              <a:ext uri="smNativeData">
                <pr:smNativeData xmlns:pr="smNativeData" xmlns="smNativeData" val="SMDATA_15_trXW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VQAAAAAAAABkAAAAZAAAAGQAAAAAAAAAy8vLAFUAAAAAAAAAZAAAAGQAAABkAAAAAAAAABcAAAAUAAAAAAAAAAAAAAD/fwAA/38AAAAAAAAJAAAABAAAAD48L2E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BUAADARAADtHAAAsBMAABAAAAAmAAAACAAAAP//////////"/>
              </a:ext>
            </a:extLst>
          </p:cNvSpPr>
          <p:nvPr/>
        </p:nvSpPr>
        <p:spPr>
          <a:xfrm>
            <a:off x="3573780" y="2794000"/>
            <a:ext cx="1128395" cy="406400"/>
          </a:xfrm>
          <a:prstGeom prst="rect">
            <a:avLst/>
          </a:prstGeom>
          <a:noFill/>
          <a:ln w="25400" cap="flat" cmpd="sng" algn="ctr">
            <a:solidFill>
              <a:srgbClr val="FF9300"/>
            </a:solidFill>
            <a:prstDash val="solid"/>
            <a:headEnd type="none"/>
            <a:tailEnd type="none"/>
          </a:ln>
          <a:effectLst>
            <a:outerShdw blurRad="63500" dist="63500" dir="54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1" name="Shape 1779"/>
          <p:cNvSpPr>
            <a:extLst>
              <a:ext uri="smNativeData">
                <pr:smNativeData xmlns:pr="smNativeData" xmlns="smNativeData" val="SMDATA_15_trXW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VQAAAAAAAABkAAAAZAAAAGQAAAAAAAAAy8vLAFUAAAAAAAAAZAAAAGQAAABkAAAAAAAAABcAAAAUAAAAAAAAAAAAAAD/fwAA/38AAAAAAAAJAAAABAAAAG1lcy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0B4AABQUAADBJQAAlBYAABAAAAAmAAAACAAAAP//////////"/>
              </a:ext>
            </a:extLst>
          </p:cNvSpPr>
          <p:nvPr/>
        </p:nvSpPr>
        <p:spPr>
          <a:xfrm>
            <a:off x="5008880" y="3263900"/>
            <a:ext cx="1128395" cy="406400"/>
          </a:xfrm>
          <a:prstGeom prst="rect">
            <a:avLst/>
          </a:prstGeom>
          <a:noFill/>
          <a:ln w="25400" cap="flat" cmpd="sng" algn="ctr">
            <a:solidFill>
              <a:srgbClr val="FF9300"/>
            </a:solidFill>
            <a:prstDash val="solid"/>
            <a:headEnd type="none"/>
            <a:tailEnd type="none"/>
          </a:ln>
          <a:effectLst>
            <a:outerShdw blurRad="63500" dist="63500" dir="54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Tree>
  </p:cSld>
  <p:clrMapOvr>
    <a:masterClrMapping/>
  </p:clrMapOvr>
  <p:transition spd="fast" p14:dur="500">
    <p:fade/>
    <p:extLst>
      <p:ext uri="smNativeData">
        <pr:smNativeData xmlns:pr="smNativeData" xmlns="smNativeData" val="trXWYgAAAAD0AQAAAAAAAAYAAAAAAAAAAAAAAAAAAAAAAAAAAQAAAAAAAAAAAAAAAAAAAAAAAAAAAAAA"/>
      </p:ext>
    </p:extLst>
  </p:transition>
  <p:timing>
    <p:tnLst>
      <p:par>
        <p:cTn id="1" dur="indefinite" restart="never" nodeType="tmRoot"/>
      </p:par>
    </p:tnLst>
  </p:timing>
</p:sld>
</file>

<file path=ppt/slides/slide123.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1781"/>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OMP848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AAZAADNOgAAOBsAABAgAAAmAAAACAAAAP//////////"/>
              </a:ext>
            </a:extLst>
          </p:cNvSpPr>
          <p:nvPr/>
        </p:nvSpPr>
        <p:spPr>
          <a:xfrm>
            <a:off x="990600" y="4064000"/>
            <a:ext cx="8568055"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Combines features of the K80 and F81 substitution models</a:t>
            </a:r>
            <a:endParaRPr cap="none">
              <a:solidFill>
                <a:srgbClr val="424242"/>
              </a:solidFill>
            </a:endParaRPr>
          </a:p>
        </p:txBody>
      </p:sp>
      <p:sp>
        <p:nvSpPr>
          <p:cNvPr id="3" name="Shape 1782"/>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CV7iqw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7wMAAEAGAAAnNQAAwAgAABAgAAAmAAAACAAAAP//////////"/>
              </a:ext>
            </a:extLst>
          </p:cNvSpPr>
          <p:nvPr/>
        </p:nvSpPr>
        <p:spPr>
          <a:xfrm>
            <a:off x="639445" y="101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The Hasegawa, Kishino, Yano, 1985 (HKY85) substitution model</a:t>
            </a:r>
          </a:p>
        </p:txBody>
      </p:sp>
      <p:sp>
        <p:nvSpPr>
          <p:cNvPr id="4" name="Shape 1783"/>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OwYAANwAAABFOAAATAQAABAgAAAmAAAACAAAAP//////////"/>
              </a:ext>
            </a:extLst>
          </p:cNvSpPr>
          <p:nvPr/>
        </p:nvSpPr>
        <p:spPr>
          <a:xfrm>
            <a:off x="1012825" y="139700"/>
            <a:ext cx="81343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Stochastic Models of Nucleotide Substitution</a:t>
            </a:r>
          </a:p>
        </p:txBody>
      </p:sp>
      <p:sp>
        <p:nvSpPr>
          <p:cNvPr id="5" name="Shape 1784"/>
          <p:cNvSpPr>
            <a:extLst>
              <a:ext uri="smNativeData">
                <pr:smNativeData xmlns:pr="smNativeData" xmlns="smNativeData" val="SMDATA_15_trXWYhMAAAAlAAAAZAAAAA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DwbAADuOAAAIyMAABAAAAAmAAAACAAAAP//////////"/>
              </a:ext>
            </a:extLst>
          </p:cNvSpPr>
          <p:nvPr/>
        </p:nvSpPr>
        <p:spPr>
          <a:xfrm>
            <a:off x="990600" y="4427220"/>
            <a:ext cx="8263890" cy="128460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100"/>
              </a:lnSpc>
              <a:tabLst>
                <a:tab pos="838200" algn="l"/>
              </a:tabLst>
              <a:defRPr sz="1800" cap="none">
                <a:latin typeface="Arial" pitchFamily="1" charset="0"/>
                <a:ea typeface="Arial" pitchFamily="1" charset="0"/>
                <a:cs typeface="Arial" pitchFamily="1" charset="0"/>
              </a:defRPr>
            </a:pPr>
            <a:r>
              <a:rPr cap="none">
                <a:solidFill>
                  <a:srgbClr val="424242"/>
                </a:solidFill>
              </a:rPr>
              <a:t>Like the K80 model, all </a:t>
            </a:r>
            <a:r>
              <a:rPr cap="none">
                <a:solidFill>
                  <a:srgbClr val="FF9300"/>
                </a:solidFill>
              </a:rPr>
              <a:t>transitions</a:t>
            </a:r>
            <a:r>
              <a:rPr cap="none">
                <a:solidFill>
                  <a:srgbClr val="424242"/>
                </a:solidFill>
              </a:rPr>
              <a:t> are assumed to have the same rate </a:t>
            </a:r>
            <a:r>
              <a:rPr cap="none">
                <a:solidFill>
                  <a:srgbClr val="424242"/>
                </a:solidFill>
                <a:latin typeface="Times New Roman" pitchFamily="1" charset="0"/>
                <a:ea typeface="Times New Roman" pitchFamily="1" charset="0"/>
                <a:cs typeface="Times New Roman" pitchFamily="1" charset="0"/>
              </a:rPr>
              <a:t>(</a:t>
            </a:r>
            <a:r>
              <a:rPr i="1" cap="none">
                <a:solidFill>
                  <a:srgbClr val="424242"/>
                </a:solidFill>
                <a:latin typeface="Times New Roman" pitchFamily="1" charset="0"/>
                <a:ea typeface="Times New Roman" pitchFamily="1" charset="0"/>
                <a:cs typeface="Times New Roman" pitchFamily="1" charset="0"/>
              </a:rPr>
              <a:t>b</a:t>
            </a:r>
            <a:r>
              <a:rPr cap="none">
                <a:solidFill>
                  <a:srgbClr val="424242"/>
                </a:solidFill>
                <a:latin typeface="Times New Roman" pitchFamily="1" charset="0"/>
                <a:ea typeface="Times New Roman" pitchFamily="1" charset="0"/>
                <a:cs typeface="Times New Roman" pitchFamily="1" charset="0"/>
              </a:rPr>
              <a:t> = </a:t>
            </a:r>
            <a:r>
              <a:rPr i="1" cap="none">
                <a:solidFill>
                  <a:srgbClr val="424242"/>
                </a:solidFill>
                <a:latin typeface="Times New Roman" pitchFamily="1" charset="0"/>
                <a:ea typeface="Times New Roman" pitchFamily="1" charset="0"/>
                <a:cs typeface="Times New Roman" pitchFamily="1" charset="0"/>
              </a:rPr>
              <a:t>e</a:t>
            </a:r>
            <a:r>
              <a:rPr cap="none">
                <a:solidFill>
                  <a:srgbClr val="424242"/>
                </a:solidFill>
                <a:latin typeface="Times New Roman" pitchFamily="1" charset="0"/>
                <a:ea typeface="Times New Roman" pitchFamily="1" charset="0"/>
                <a:cs typeface="Times New Roman" pitchFamily="1" charset="0"/>
              </a:rPr>
              <a:t>)</a:t>
            </a:r>
            <a:br/>
            <a:r>
              <a:rPr cap="none">
                <a:solidFill>
                  <a:srgbClr val="424242"/>
                </a:solidFill>
              </a:rPr>
              <a:t>     and all </a:t>
            </a:r>
            <a:r>
              <a:rPr cap="none">
                <a:solidFill>
                  <a:srgbClr val="76D6FF"/>
                </a:solidFill>
              </a:rPr>
              <a:t>transversion</a:t>
            </a:r>
            <a:r>
              <a:rPr cap="none">
                <a:solidFill>
                  <a:srgbClr val="424242"/>
                </a:solidFill>
              </a:rPr>
              <a:t> are assumed to have the same rate </a:t>
            </a:r>
            <a:r>
              <a:rPr cap="none">
                <a:solidFill>
                  <a:srgbClr val="424242"/>
                </a:solidFill>
                <a:latin typeface="Times New Roman" pitchFamily="1" charset="0"/>
                <a:ea typeface="Times New Roman" pitchFamily="1" charset="0"/>
                <a:cs typeface="Times New Roman" pitchFamily="1" charset="0"/>
              </a:rPr>
              <a:t>(</a:t>
            </a:r>
            <a:r>
              <a:rPr i="1" cap="none">
                <a:solidFill>
                  <a:srgbClr val="424242"/>
                </a:solidFill>
                <a:latin typeface="Times New Roman" pitchFamily="1" charset="0"/>
                <a:ea typeface="Times New Roman" pitchFamily="1" charset="0"/>
                <a:cs typeface="Times New Roman" pitchFamily="1" charset="0"/>
              </a:rPr>
              <a:t>a</a:t>
            </a:r>
            <a:r>
              <a:rPr cap="none">
                <a:solidFill>
                  <a:srgbClr val="424242"/>
                </a:solidFill>
                <a:latin typeface="Times New Roman" pitchFamily="1" charset="0"/>
                <a:ea typeface="Times New Roman" pitchFamily="1" charset="0"/>
                <a:cs typeface="Times New Roman" pitchFamily="1" charset="0"/>
              </a:rPr>
              <a:t> = </a:t>
            </a:r>
            <a:r>
              <a:rPr i="1" cap="none">
                <a:solidFill>
                  <a:srgbClr val="424242"/>
                </a:solidFill>
                <a:latin typeface="Times New Roman" pitchFamily="1" charset="0"/>
                <a:ea typeface="Times New Roman" pitchFamily="1" charset="0"/>
                <a:cs typeface="Times New Roman" pitchFamily="1" charset="0"/>
              </a:rPr>
              <a:t>c</a:t>
            </a:r>
            <a:r>
              <a:rPr cap="none">
                <a:solidFill>
                  <a:srgbClr val="424242"/>
                </a:solidFill>
                <a:latin typeface="Times New Roman" pitchFamily="1" charset="0"/>
                <a:ea typeface="Times New Roman" pitchFamily="1" charset="0"/>
                <a:cs typeface="Times New Roman" pitchFamily="1" charset="0"/>
              </a:rPr>
              <a:t> = </a:t>
            </a:r>
            <a:r>
              <a:rPr i="1" cap="none">
                <a:solidFill>
                  <a:srgbClr val="424242"/>
                </a:solidFill>
                <a:latin typeface="Times New Roman" pitchFamily="1" charset="0"/>
                <a:ea typeface="Times New Roman" pitchFamily="1" charset="0"/>
                <a:cs typeface="Times New Roman" pitchFamily="1" charset="0"/>
              </a:rPr>
              <a:t>d</a:t>
            </a:r>
            <a:r>
              <a:rPr cap="none">
                <a:solidFill>
                  <a:srgbClr val="424242"/>
                </a:solidFill>
                <a:latin typeface="Times New Roman" pitchFamily="1" charset="0"/>
                <a:ea typeface="Times New Roman" pitchFamily="1" charset="0"/>
                <a:cs typeface="Times New Roman" pitchFamily="1" charset="0"/>
              </a:rPr>
              <a:t> = </a:t>
            </a:r>
            <a:r>
              <a:rPr i="1" cap="none">
                <a:solidFill>
                  <a:srgbClr val="424242"/>
                </a:solidFill>
                <a:latin typeface="Times New Roman" pitchFamily="1" charset="0"/>
                <a:ea typeface="Times New Roman" pitchFamily="1" charset="0"/>
                <a:cs typeface="Times New Roman" pitchFamily="1" charset="0"/>
              </a:rPr>
              <a:t>f</a:t>
            </a:r>
            <a:r>
              <a:rPr cap="none">
                <a:solidFill>
                  <a:srgbClr val="424242"/>
                </a:solidFill>
                <a:latin typeface="Times New Roman" pitchFamily="1" charset="0"/>
                <a:ea typeface="Times New Roman" pitchFamily="1" charset="0"/>
                <a:cs typeface="Times New Roman" pitchFamily="1" charset="0"/>
              </a:rPr>
              <a:t>)</a:t>
            </a:r>
            <a:br/>
            <a:r>
              <a:rPr cap="none">
                <a:solidFill>
                  <a:srgbClr val="424242"/>
                </a:solidFill>
              </a:rPr>
              <a:t>     and accommodates a possible bias in the transition/transversion rate ratio,  </a:t>
            </a:r>
            <a:br/>
            <a:r>
              <a:rPr cap="none">
                <a:solidFill>
                  <a:srgbClr val="424242"/>
                </a:solidFill>
              </a:rPr>
              <a:t>  </a:t>
            </a:r>
            <a:endParaRPr cap="none">
              <a:solidFill>
                <a:srgbClr val="424242"/>
              </a:solidFill>
            </a:endParaRPr>
          </a:p>
        </p:txBody>
      </p:sp>
      <p:pic>
        <p:nvPicPr>
          <p:cNvPr id="6" name="pasted-image.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AcAAAA4AAAAAAAAAAAAAAAAAAAA////AAAAAAAAAAAAAAAAAAAAAAAAAAAAAAAAAAAAAABkAAAAZAAAAAAAAAAjAAAABAAAAGQAAAAXAAAAFAAAAAAAAAAAAAAA/38AAP9/AAAAAAAACQAAAAQAAAAAAAA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OI2AABEHwAA3zcAADQgAAAQAAAAJgAAAAgAAAD//////////w=="/>
              </a:ext>
            </a:extLst>
          </p:cNvPicPr>
          <p:nvPr/>
        </p:nvPicPr>
        <p:blipFill>
          <a:blip r:embed="rId2"/>
          <a:stretch>
            <a:fillRect/>
          </a:stretch>
        </p:blipFill>
        <p:spPr>
          <a:xfrm>
            <a:off x="8921750" y="5082540"/>
            <a:ext cx="160655" cy="152400"/>
          </a:xfrm>
          <a:prstGeom prst="rect">
            <a:avLst/>
          </a:prstGeom>
          <a:noFill/>
          <a:ln>
            <a:noFill/>
          </a:ln>
          <a:effectLst>
            <a:outerShdw blurRad="63500" dist="51187" dir="2700000">
              <a:srgbClr val="000000">
                <a:alpha val="4000"/>
              </a:srgbClr>
            </a:outerShdw>
          </a:effectLst>
        </p:spPr>
      </p:pic>
      <p:pic>
        <p:nvPicPr>
          <p:cNvPr id="7" name="pasted-image.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OgIAAAoCwAAADkAAOAWAAAQAAAAJgAAAAgAAAD//////////w=="/>
              </a:ext>
            </a:extLst>
          </p:cNvPicPr>
          <p:nvPr/>
        </p:nvPicPr>
        <p:blipFill>
          <a:blip r:embed="rId3"/>
          <a:stretch>
            <a:fillRect/>
          </a:stretch>
        </p:blipFill>
        <p:spPr>
          <a:xfrm>
            <a:off x="1447800" y="1813560"/>
            <a:ext cx="7818120" cy="1905000"/>
          </a:xfrm>
          <a:prstGeom prst="rect">
            <a:avLst/>
          </a:prstGeom>
          <a:noFill/>
          <a:ln>
            <a:noFill/>
          </a:ln>
          <a:effectLst/>
        </p:spPr>
      </p:pic>
      <p:sp>
        <p:nvSpPr>
          <p:cNvPr id="8" name="Shape 1787"/>
          <p:cNvSpPr>
            <a:extLst>
              <a:ext uri="smNativeData">
                <pr:smNativeData xmlns:pr="smNativeData" xmlns="smNativeData" val="SMDATA_15_trXW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VQAAAAAAAABkAAAAZAAAAGQAAAAAAAAAy8vLAFUAAAAAAAAAZA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yDAAADgOAAC5NwAAuBAAABAAAAAmAAAACAAAAP//////////"/>
              </a:ext>
            </a:extLst>
          </p:cNvSpPr>
          <p:nvPr/>
        </p:nvSpPr>
        <p:spPr>
          <a:xfrm>
            <a:off x="7929880" y="2311400"/>
            <a:ext cx="1128395" cy="406400"/>
          </a:xfrm>
          <a:prstGeom prst="rect">
            <a:avLst/>
          </a:prstGeom>
          <a:noFill/>
          <a:ln w="25400" cap="flat" cmpd="sng" algn="ctr">
            <a:solidFill>
              <a:srgbClr val="FF9300"/>
            </a:solidFill>
            <a:prstDash val="solid"/>
            <a:headEnd type="none"/>
            <a:tailEnd type="none"/>
          </a:ln>
          <a:effectLst>
            <a:outerShdw blurRad="63500" dist="63500" dir="54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9" name="Shape 1788"/>
          <p:cNvSpPr>
            <a:extLst>
              <a:ext uri="smNativeData">
                <pr:smNativeData xmlns:pr="smNativeData" xmlns="smNativeData" val="SMDATA_15_trXW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VQAAAAAAAABkAAAAZAAAAGQAAAAAAAAAy8vLAFUAAAAAAAAAZA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9CcAAEALAADlLgAAwA0AABAAAAAmAAAACAAAAP//////////"/>
              </a:ext>
            </a:extLst>
          </p:cNvSpPr>
          <p:nvPr/>
        </p:nvSpPr>
        <p:spPr>
          <a:xfrm>
            <a:off x="6494780" y="1828800"/>
            <a:ext cx="1128395" cy="406400"/>
          </a:xfrm>
          <a:prstGeom prst="rect">
            <a:avLst/>
          </a:prstGeom>
          <a:noFill/>
          <a:ln w="25400" cap="flat" cmpd="sng" algn="ctr">
            <a:solidFill>
              <a:srgbClr val="FF9300"/>
            </a:solidFill>
            <a:prstDash val="solid"/>
            <a:headEnd type="none"/>
            <a:tailEnd type="none"/>
          </a:ln>
          <a:effectLst>
            <a:outerShdw blurRad="63500" dist="63500" dir="54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0" name="Shape 1789"/>
          <p:cNvSpPr>
            <a:extLst>
              <a:ext uri="smNativeData">
                <pr:smNativeData xmlns:pr="smNativeData" xmlns="smNativeData" val="SMDATA_15_trXW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VQAAAAAAAABkAAAAZAAAAGQAAAAAAAAAy8vLAFUAAAAAAAAAZA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BUAADARAADtHAAAsBMAABAAAAAmAAAACAAAAP//////////"/>
              </a:ext>
            </a:extLst>
          </p:cNvSpPr>
          <p:nvPr/>
        </p:nvSpPr>
        <p:spPr>
          <a:xfrm>
            <a:off x="3573780" y="2794000"/>
            <a:ext cx="1128395" cy="406400"/>
          </a:xfrm>
          <a:prstGeom prst="rect">
            <a:avLst/>
          </a:prstGeom>
          <a:noFill/>
          <a:ln w="25400" cap="flat" cmpd="sng" algn="ctr">
            <a:solidFill>
              <a:srgbClr val="FF9300"/>
            </a:solidFill>
            <a:prstDash val="solid"/>
            <a:headEnd type="none"/>
            <a:tailEnd type="none"/>
          </a:ln>
          <a:effectLst>
            <a:outerShdw blurRad="63500" dist="63500" dir="54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1" name="Shape 1790"/>
          <p:cNvSpPr>
            <a:extLst>
              <a:ext uri="smNativeData">
                <pr:smNativeData xmlns:pr="smNativeData" xmlns="smNativeData" val="SMDATA_15_trXW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VQAAAAAAAABkAAAAZAAAAGQAAAAAAAAAy8vLAFUAAAAAAAAAZA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0B4AABQUAADBJQAAlBYAABAAAAAmAAAACAAAAP//////////"/>
              </a:ext>
            </a:extLst>
          </p:cNvSpPr>
          <p:nvPr/>
        </p:nvSpPr>
        <p:spPr>
          <a:xfrm>
            <a:off x="5008880" y="3263900"/>
            <a:ext cx="1128395" cy="406400"/>
          </a:xfrm>
          <a:prstGeom prst="rect">
            <a:avLst/>
          </a:prstGeom>
          <a:noFill/>
          <a:ln w="25400" cap="flat" cmpd="sng" algn="ctr">
            <a:solidFill>
              <a:srgbClr val="FF9300"/>
            </a:solidFill>
            <a:prstDash val="solid"/>
            <a:headEnd type="none"/>
            <a:tailEnd type="none"/>
          </a:ln>
          <a:effectLst>
            <a:outerShdw blurRad="63500" dist="63500" dir="54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2" name="Shape 1791"/>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NAgAAA5NgAArCQAABAgAAAmAAAACAAAAP//////////"/>
              </a:ext>
            </a:extLst>
          </p:cNvSpPr>
          <p:nvPr/>
        </p:nvSpPr>
        <p:spPr>
          <a:xfrm>
            <a:off x="990600" y="5334000"/>
            <a:ext cx="7823835" cy="6273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100"/>
              </a:lnSpc>
              <a:tabLst>
                <a:tab pos="838200" algn="l"/>
              </a:tabLst>
              <a:defRPr sz="1800" cap="none">
                <a:latin typeface="Arial" pitchFamily="1" charset="0"/>
                <a:ea typeface="Arial" pitchFamily="1" charset="0"/>
                <a:cs typeface="Arial" pitchFamily="1" charset="0"/>
              </a:defRPr>
            </a:pPr>
            <a:r>
              <a:rPr cap="none">
                <a:solidFill>
                  <a:srgbClr val="424242"/>
                </a:solidFill>
              </a:rPr>
              <a:t>Like the F81 model, stationary frequencies are free to vary by including </a:t>
            </a:r>
            <a:br/>
            <a:r>
              <a:rPr cap="none">
                <a:solidFill>
                  <a:srgbClr val="424242"/>
                </a:solidFill>
              </a:rPr>
              <a:t>    a parameter for each state:</a:t>
            </a:r>
            <a:endParaRPr cap="none">
              <a:solidFill>
                <a:srgbClr val="424242"/>
              </a:solidFill>
            </a:endParaRPr>
          </a:p>
        </p:txBody>
      </p:sp>
      <p:pic>
        <p:nvPicPr>
          <p:cNvPr id="13" name="pasted-image.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PcYAABLIwAAQSEAADskAAAQAAAAJgAAAAgAAAD//////////w=="/>
              </a:ext>
            </a:extLst>
          </p:cNvPicPr>
          <p:nvPr/>
        </p:nvPicPr>
        <p:blipFill>
          <a:blip r:embed="rId4"/>
          <a:stretch>
            <a:fillRect/>
          </a:stretch>
        </p:blipFill>
        <p:spPr>
          <a:xfrm>
            <a:off x="4058285" y="5737225"/>
            <a:ext cx="1347470" cy="152400"/>
          </a:xfrm>
          <a:prstGeom prst="rect">
            <a:avLst/>
          </a:prstGeom>
          <a:noFill/>
          <a:ln>
            <a:noFill/>
          </a:ln>
          <a:effectLst/>
        </p:spPr>
      </p:pic>
    </p:spTree>
  </p:cSld>
  <p:clrMapOvr>
    <a:masterClrMapping/>
  </p:clrMapOvr>
  <p:transition spd="fast" p14:dur="500">
    <p:fade/>
    <p:extLst>
      <p:ext uri="smNativeData">
        <pr:smNativeData xmlns:pr="smNativeData" xmlns="smNativeData" val="trXWYgAAAAD0AQAAAAAAAAYAAAAAAAAAAAAAAAAAAAAAAAAAAQAAAAAAAAAAAAAAAAAAAAAAAAAAAAAA"/>
      </p:ext>
    </p:extLst>
  </p:transition>
  <p:timing>
    <p:tnLst>
      <p:par>
        <p:cTn id="1" dur="indefinite" restart="never" nodeType="tmRoot"/>
      </p:par>
    </p:tnLst>
  </p:timing>
</p:sld>
</file>

<file path=ppt/slides/slide124.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1794"/>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AAZAADNOgAAOBsAABAgAAAmAAAACAAAAP//////////"/>
              </a:ext>
            </a:extLst>
          </p:cNvSpPr>
          <p:nvPr/>
        </p:nvSpPr>
        <p:spPr>
          <a:xfrm>
            <a:off x="990600" y="4064000"/>
            <a:ext cx="8568055"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Combines features of the K80 and F81 substitution models</a:t>
            </a:r>
            <a:endParaRPr cap="none">
              <a:solidFill>
                <a:srgbClr val="424242"/>
              </a:solidFill>
            </a:endParaRPr>
          </a:p>
        </p:txBody>
      </p:sp>
      <p:sp>
        <p:nvSpPr>
          <p:cNvPr id="3" name="Shape 1795"/>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OK9QKw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7wMAAEAGAAAnNQAAwAgAABAgAAAmAAAACAAAAP//////////"/>
              </a:ext>
            </a:extLst>
          </p:cNvSpPr>
          <p:nvPr/>
        </p:nvSpPr>
        <p:spPr>
          <a:xfrm>
            <a:off x="639445" y="101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The Hasegawa, Kishino, Yano, 1985 (HKY85) substitution model</a:t>
            </a:r>
          </a:p>
        </p:txBody>
      </p:sp>
      <p:sp>
        <p:nvSpPr>
          <p:cNvPr id="4" name="Shape 1796"/>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MimHX4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OwYAANwAAABFOAAATAQAABAgAAAmAAAACAAAAP//////////"/>
              </a:ext>
            </a:extLst>
          </p:cNvSpPr>
          <p:nvPr/>
        </p:nvSpPr>
        <p:spPr>
          <a:xfrm>
            <a:off x="1012825" y="139700"/>
            <a:ext cx="81343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Stochastic Models of Nucleotide Substitution</a:t>
            </a:r>
          </a:p>
        </p:txBody>
      </p:sp>
      <p:sp>
        <p:nvSpPr>
          <p:cNvPr id="5" name="Shape 1797"/>
          <p:cNvSpPr>
            <a:extLst>
              <a:ext uri="smNativeData">
                <pr:smNativeData xmlns:pr="smNativeData" xmlns="smNativeData" val="SMDATA_15_trXWYhMAAAAlAAAAZAAAAA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GCbEA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DwbAADuOAAAIyMAABAAAAAmAAAACAAAAP//////////"/>
              </a:ext>
            </a:extLst>
          </p:cNvSpPr>
          <p:nvPr/>
        </p:nvSpPr>
        <p:spPr>
          <a:xfrm>
            <a:off x="990600" y="4427220"/>
            <a:ext cx="8263890" cy="128460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100"/>
              </a:lnSpc>
              <a:tabLst>
                <a:tab pos="838200" algn="l"/>
              </a:tabLst>
              <a:defRPr sz="1800" cap="none">
                <a:latin typeface="Arial" pitchFamily="1" charset="0"/>
                <a:ea typeface="Arial" pitchFamily="1" charset="0"/>
                <a:cs typeface="Arial" pitchFamily="1" charset="0"/>
              </a:defRPr>
            </a:pPr>
            <a:r>
              <a:rPr cap="none">
                <a:solidFill>
                  <a:srgbClr val="424242"/>
                </a:solidFill>
              </a:rPr>
              <a:t>Like the K80 model, all </a:t>
            </a:r>
            <a:r>
              <a:rPr cap="none">
                <a:solidFill>
                  <a:srgbClr val="FF9300"/>
                </a:solidFill>
              </a:rPr>
              <a:t>transitions</a:t>
            </a:r>
            <a:r>
              <a:rPr cap="none">
                <a:solidFill>
                  <a:srgbClr val="424242"/>
                </a:solidFill>
              </a:rPr>
              <a:t> are assumed to have the same rate </a:t>
            </a:r>
            <a:r>
              <a:rPr cap="none">
                <a:solidFill>
                  <a:srgbClr val="424242"/>
                </a:solidFill>
                <a:latin typeface="Times New Roman" pitchFamily="1" charset="0"/>
                <a:ea typeface="Times New Roman" pitchFamily="1" charset="0"/>
                <a:cs typeface="Times New Roman" pitchFamily="1" charset="0"/>
              </a:rPr>
              <a:t>(</a:t>
            </a:r>
            <a:r>
              <a:rPr i="1" cap="none">
                <a:solidFill>
                  <a:srgbClr val="424242"/>
                </a:solidFill>
                <a:latin typeface="Times New Roman" pitchFamily="1" charset="0"/>
                <a:ea typeface="Times New Roman" pitchFamily="1" charset="0"/>
                <a:cs typeface="Times New Roman" pitchFamily="1" charset="0"/>
              </a:rPr>
              <a:t>b</a:t>
            </a:r>
            <a:r>
              <a:rPr cap="none">
                <a:solidFill>
                  <a:srgbClr val="424242"/>
                </a:solidFill>
                <a:latin typeface="Times New Roman" pitchFamily="1" charset="0"/>
                <a:ea typeface="Times New Roman" pitchFamily="1" charset="0"/>
                <a:cs typeface="Times New Roman" pitchFamily="1" charset="0"/>
              </a:rPr>
              <a:t> = </a:t>
            </a:r>
            <a:r>
              <a:rPr i="1" cap="none">
                <a:solidFill>
                  <a:srgbClr val="424242"/>
                </a:solidFill>
                <a:latin typeface="Times New Roman" pitchFamily="1" charset="0"/>
                <a:ea typeface="Times New Roman" pitchFamily="1" charset="0"/>
                <a:cs typeface="Times New Roman" pitchFamily="1" charset="0"/>
              </a:rPr>
              <a:t>e</a:t>
            </a:r>
            <a:r>
              <a:rPr cap="none">
                <a:solidFill>
                  <a:srgbClr val="424242"/>
                </a:solidFill>
                <a:latin typeface="Times New Roman" pitchFamily="1" charset="0"/>
                <a:ea typeface="Times New Roman" pitchFamily="1" charset="0"/>
                <a:cs typeface="Times New Roman" pitchFamily="1" charset="0"/>
              </a:rPr>
              <a:t>)</a:t>
            </a:r>
            <a:br/>
            <a:r>
              <a:rPr cap="none">
                <a:solidFill>
                  <a:srgbClr val="424242"/>
                </a:solidFill>
              </a:rPr>
              <a:t>     and all </a:t>
            </a:r>
            <a:r>
              <a:rPr cap="none">
                <a:solidFill>
                  <a:srgbClr val="76D6FF"/>
                </a:solidFill>
              </a:rPr>
              <a:t>transversion</a:t>
            </a:r>
            <a:r>
              <a:rPr cap="none">
                <a:solidFill>
                  <a:srgbClr val="424242"/>
                </a:solidFill>
              </a:rPr>
              <a:t> are assumed to have the same rate </a:t>
            </a:r>
            <a:r>
              <a:rPr cap="none">
                <a:solidFill>
                  <a:srgbClr val="424242"/>
                </a:solidFill>
                <a:latin typeface="Times New Roman" pitchFamily="1" charset="0"/>
                <a:ea typeface="Times New Roman" pitchFamily="1" charset="0"/>
                <a:cs typeface="Times New Roman" pitchFamily="1" charset="0"/>
              </a:rPr>
              <a:t>(</a:t>
            </a:r>
            <a:r>
              <a:rPr i="1" cap="none">
                <a:solidFill>
                  <a:srgbClr val="424242"/>
                </a:solidFill>
                <a:latin typeface="Times New Roman" pitchFamily="1" charset="0"/>
                <a:ea typeface="Times New Roman" pitchFamily="1" charset="0"/>
                <a:cs typeface="Times New Roman" pitchFamily="1" charset="0"/>
              </a:rPr>
              <a:t>a</a:t>
            </a:r>
            <a:r>
              <a:rPr cap="none">
                <a:solidFill>
                  <a:srgbClr val="424242"/>
                </a:solidFill>
                <a:latin typeface="Times New Roman" pitchFamily="1" charset="0"/>
                <a:ea typeface="Times New Roman" pitchFamily="1" charset="0"/>
                <a:cs typeface="Times New Roman" pitchFamily="1" charset="0"/>
              </a:rPr>
              <a:t> = </a:t>
            </a:r>
            <a:r>
              <a:rPr i="1" cap="none">
                <a:solidFill>
                  <a:srgbClr val="424242"/>
                </a:solidFill>
                <a:latin typeface="Times New Roman" pitchFamily="1" charset="0"/>
                <a:ea typeface="Times New Roman" pitchFamily="1" charset="0"/>
                <a:cs typeface="Times New Roman" pitchFamily="1" charset="0"/>
              </a:rPr>
              <a:t>c</a:t>
            </a:r>
            <a:r>
              <a:rPr cap="none">
                <a:solidFill>
                  <a:srgbClr val="424242"/>
                </a:solidFill>
                <a:latin typeface="Times New Roman" pitchFamily="1" charset="0"/>
                <a:ea typeface="Times New Roman" pitchFamily="1" charset="0"/>
                <a:cs typeface="Times New Roman" pitchFamily="1" charset="0"/>
              </a:rPr>
              <a:t> = </a:t>
            </a:r>
            <a:r>
              <a:rPr i="1" cap="none">
                <a:solidFill>
                  <a:srgbClr val="424242"/>
                </a:solidFill>
                <a:latin typeface="Times New Roman" pitchFamily="1" charset="0"/>
                <a:ea typeface="Times New Roman" pitchFamily="1" charset="0"/>
                <a:cs typeface="Times New Roman" pitchFamily="1" charset="0"/>
              </a:rPr>
              <a:t>d</a:t>
            </a:r>
            <a:r>
              <a:rPr cap="none">
                <a:solidFill>
                  <a:srgbClr val="424242"/>
                </a:solidFill>
                <a:latin typeface="Times New Roman" pitchFamily="1" charset="0"/>
                <a:ea typeface="Times New Roman" pitchFamily="1" charset="0"/>
                <a:cs typeface="Times New Roman" pitchFamily="1" charset="0"/>
              </a:rPr>
              <a:t> = </a:t>
            </a:r>
            <a:r>
              <a:rPr i="1" cap="none">
                <a:solidFill>
                  <a:srgbClr val="424242"/>
                </a:solidFill>
                <a:latin typeface="Times New Roman" pitchFamily="1" charset="0"/>
                <a:ea typeface="Times New Roman" pitchFamily="1" charset="0"/>
                <a:cs typeface="Times New Roman" pitchFamily="1" charset="0"/>
              </a:rPr>
              <a:t>f</a:t>
            </a:r>
            <a:r>
              <a:rPr cap="none">
                <a:solidFill>
                  <a:srgbClr val="424242"/>
                </a:solidFill>
                <a:latin typeface="Times New Roman" pitchFamily="1" charset="0"/>
                <a:ea typeface="Times New Roman" pitchFamily="1" charset="0"/>
                <a:cs typeface="Times New Roman" pitchFamily="1" charset="0"/>
              </a:rPr>
              <a:t>)</a:t>
            </a:r>
            <a:br/>
            <a:r>
              <a:rPr cap="none">
                <a:solidFill>
                  <a:srgbClr val="424242"/>
                </a:solidFill>
              </a:rPr>
              <a:t>     and accommodates a possible bias in the transition/transversion rate ratio,  </a:t>
            </a:r>
            <a:br/>
            <a:r>
              <a:rPr cap="none">
                <a:solidFill>
                  <a:srgbClr val="424242"/>
                </a:solidFill>
              </a:rPr>
              <a:t>  </a:t>
            </a:r>
            <a:endParaRPr cap="none">
              <a:solidFill>
                <a:srgbClr val="424242"/>
              </a:solidFill>
            </a:endParaRPr>
          </a:p>
        </p:txBody>
      </p:sp>
      <p:pic>
        <p:nvPicPr>
          <p:cNvPr id="6" name="pasted-image.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AcAAAA4AAAAAAAAAAAAAAAAAAAA////AAAAAAAAAAAAAAAAAAAAAAAAAAAAAAAAAAAAAABkAAAAZAAAAAAAAAAjAAAABAAAAGQAAAAXAAAAFAAAAAAAAAAAAAAA/38AAP9/AAAAAAAACQAAAAQAAAAAAAA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OI2AABEHwAA3zcAADQgAAAQAAAAJgAAAAgAAAD//////////w=="/>
              </a:ext>
            </a:extLst>
          </p:cNvPicPr>
          <p:nvPr/>
        </p:nvPicPr>
        <p:blipFill>
          <a:blip r:embed="rId2"/>
          <a:stretch>
            <a:fillRect/>
          </a:stretch>
        </p:blipFill>
        <p:spPr>
          <a:xfrm>
            <a:off x="8921750" y="5082540"/>
            <a:ext cx="160655" cy="152400"/>
          </a:xfrm>
          <a:prstGeom prst="rect">
            <a:avLst/>
          </a:prstGeom>
          <a:noFill/>
          <a:ln>
            <a:noFill/>
          </a:ln>
          <a:effectLst>
            <a:outerShdw blurRad="63500" dist="51187" dir="2700000">
              <a:srgbClr val="000000">
                <a:alpha val="4000"/>
              </a:srgbClr>
            </a:outerShdw>
          </a:effectLst>
        </p:spPr>
      </p:pic>
      <p:sp>
        <p:nvSpPr>
          <p:cNvPr id="7" name="Shape 1799"/>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NAgAAA5NgAArCQAABAgAAAmAAAACAAAAP//////////"/>
              </a:ext>
            </a:extLst>
          </p:cNvSpPr>
          <p:nvPr/>
        </p:nvSpPr>
        <p:spPr>
          <a:xfrm>
            <a:off x="990600" y="5334000"/>
            <a:ext cx="7823835" cy="6273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100"/>
              </a:lnSpc>
              <a:tabLst>
                <a:tab pos="838200" algn="l"/>
              </a:tabLst>
              <a:defRPr sz="1800" cap="none">
                <a:latin typeface="Arial" pitchFamily="1" charset="0"/>
                <a:ea typeface="Arial" pitchFamily="1" charset="0"/>
                <a:cs typeface="Arial" pitchFamily="1" charset="0"/>
              </a:defRPr>
            </a:pPr>
            <a:r>
              <a:rPr cap="none">
                <a:solidFill>
                  <a:srgbClr val="424242"/>
                </a:solidFill>
              </a:rPr>
              <a:t>Like the F81 model, stationary frequencies are free to vary by including </a:t>
            </a:r>
            <a:br/>
            <a:r>
              <a:rPr cap="none">
                <a:solidFill>
                  <a:srgbClr val="424242"/>
                </a:solidFill>
              </a:rPr>
              <a:t>    a parameter for each state:</a:t>
            </a:r>
            <a:endParaRPr cap="none">
              <a:solidFill>
                <a:srgbClr val="424242"/>
              </a:solidFill>
            </a:endParaRPr>
          </a:p>
        </p:txBody>
      </p:sp>
      <p:pic>
        <p:nvPicPr>
          <p:cNvPr id="8" name="pasted-image.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BXM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PcYAABLIwAAQSEAADskAAAQAAAAJgAAAAgAAAD//////////w=="/>
              </a:ext>
            </a:extLst>
          </p:cNvPicPr>
          <p:nvPr/>
        </p:nvPicPr>
        <p:blipFill>
          <a:blip r:embed="rId3"/>
          <a:stretch>
            <a:fillRect/>
          </a:stretch>
        </p:blipFill>
        <p:spPr>
          <a:xfrm>
            <a:off x="4058285" y="5737225"/>
            <a:ext cx="1347470" cy="152400"/>
          </a:xfrm>
          <a:prstGeom prst="rect">
            <a:avLst/>
          </a:prstGeom>
          <a:noFill/>
          <a:ln>
            <a:noFill/>
          </a:ln>
          <a:effectLst/>
        </p:spPr>
      </p:pic>
      <p:pic>
        <p:nvPicPr>
          <p:cNvPr id="9" name="pasted-image.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OgIAAAoCwAAWzYAAOAWAAAQAAAAJgAAAAgAAAD//////////w=="/>
              </a:ext>
            </a:extLst>
          </p:cNvPicPr>
          <p:nvPr/>
        </p:nvPicPr>
        <p:blipFill>
          <a:blip r:embed="rId4"/>
          <a:stretch>
            <a:fillRect/>
          </a:stretch>
        </p:blipFill>
        <p:spPr>
          <a:xfrm>
            <a:off x="1447800" y="1813560"/>
            <a:ext cx="7388225" cy="1905000"/>
          </a:xfrm>
          <a:prstGeom prst="rect">
            <a:avLst/>
          </a:prstGeom>
          <a:noFill/>
          <a:ln>
            <a:noFill/>
          </a:ln>
          <a:effectLst/>
        </p:spPr>
      </p:pic>
      <p:sp>
        <p:nvSpPr>
          <p:cNvPr id="10" name="Shape 1802"/>
          <p:cNvSpPr>
            <a:extLst>
              <a:ext uri="smNativeData">
                <pr:smNativeData xmlns:pr="smNativeData" xmlns="smNativeData" val="SMDATA_15_trXW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UAAAAAAAAABkAAAAZAAAAGQAAAAAAAAAy8vLAFAAAAAAAAAAZAAAAGQAAABkAAAAAAAAABcAAAAUAAAAAAAAAAAAAAD/fwAA/38AAAAAAAAJAAAABAAAABAFBg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UxgAADwLAAABHAAAzBYAABAAAAAmAAAACAAAAP//////////"/>
              </a:ext>
            </a:extLst>
          </p:cNvSpPr>
          <p:nvPr/>
        </p:nvSpPr>
        <p:spPr>
          <a:xfrm>
            <a:off x="3954145" y="1826260"/>
            <a:ext cx="598170" cy="1879600"/>
          </a:xfrm>
          <a:prstGeom prst="rect">
            <a:avLst/>
          </a:prstGeom>
          <a:noFill/>
          <a:ln w="25400" cap="flat" cmpd="sng" algn="ctr">
            <a:solidFill>
              <a:srgbClr val="FF9300"/>
            </a:solidFill>
            <a:prstDash val="solid"/>
            <a:headEnd type="none"/>
            <a:tailEnd type="none"/>
          </a:ln>
          <a:effectLst>
            <a:outerShdw blurRad="63500" dist="63500" dir="5400000">
              <a:srgbClr val="000000">
                <a:alpha val="20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Tree>
  </p:cSld>
  <p:clrMapOvr>
    <a:masterClrMapping/>
  </p:clrMapOvr>
  <p:transition spd="fast" p14:dur="500">
    <p:fade/>
    <p:extLst>
      <p:ext uri="smNativeData">
        <pr:smNativeData xmlns:pr="smNativeData" xmlns="smNativeData" val="trXWYgAAAAD0AQAAAAAAAAYAAAAAAAAAAAAAAAAAAAAAAAAAAQAAAAAAAAAAAAAAAAAAAAAAAAAAAAAA"/>
      </p:ext>
    </p:extLst>
  </p:transition>
  <p:timing>
    <p:tnLst>
      <p:par>
        <p:cTn id="1" dur="indefinite" restart="never" nodeType="tmRoot"/>
      </p:par>
    </p:tnLst>
  </p:timing>
</p:sld>
</file>

<file path=ppt/slides/slide125.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1804"/>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kAC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AAZAADNOgAAOBsAABAgAAAmAAAACAAAAP//////////"/>
              </a:ext>
            </a:extLst>
          </p:cNvSpPr>
          <p:nvPr/>
        </p:nvSpPr>
        <p:spPr>
          <a:xfrm>
            <a:off x="990600" y="4064000"/>
            <a:ext cx="8568055"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Combines features of the K80 and F81 substitution models</a:t>
            </a:r>
            <a:endParaRPr cap="none">
              <a:solidFill>
                <a:srgbClr val="424242"/>
              </a:solidFill>
            </a:endParaRPr>
          </a:p>
        </p:txBody>
      </p:sp>
      <p:sp>
        <p:nvSpPr>
          <p:cNvPr id="3" name="Shape 1805"/>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GB88w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7wMAAEAGAAAnNQAAwAgAABAgAAAmAAAACAAAAP//////////"/>
              </a:ext>
            </a:extLst>
          </p:cNvSpPr>
          <p:nvPr/>
        </p:nvSpPr>
        <p:spPr>
          <a:xfrm>
            <a:off x="639445" y="101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The Hasegawa, Kishino, Yano, 1985 (HKY85) substitution model</a:t>
            </a:r>
          </a:p>
        </p:txBody>
      </p:sp>
      <p:sp>
        <p:nvSpPr>
          <p:cNvPr id="4" name="Shape 1806"/>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BAFBQ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OwYAANwAAABFOAAATAQAABAgAAAmAAAACAAAAP//////////"/>
              </a:ext>
            </a:extLst>
          </p:cNvSpPr>
          <p:nvPr/>
        </p:nvSpPr>
        <p:spPr>
          <a:xfrm>
            <a:off x="1012825" y="139700"/>
            <a:ext cx="81343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Stochastic Models of Nucleotide Substitution</a:t>
            </a:r>
          </a:p>
        </p:txBody>
      </p:sp>
      <p:sp>
        <p:nvSpPr>
          <p:cNvPr id="5" name="Shape 1807"/>
          <p:cNvSpPr>
            <a:extLst>
              <a:ext uri="smNativeData">
                <pr:smNativeData xmlns:pr="smNativeData" xmlns="smNativeData" val="SMDATA_15_trXWYhMAAAAlAAAAZAAAAA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GIg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DwbAADuOAAAIyMAABAAAAAmAAAACAAAAP//////////"/>
              </a:ext>
            </a:extLst>
          </p:cNvSpPr>
          <p:nvPr/>
        </p:nvSpPr>
        <p:spPr>
          <a:xfrm>
            <a:off x="990600" y="4427220"/>
            <a:ext cx="8263890" cy="128460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100"/>
              </a:lnSpc>
              <a:tabLst>
                <a:tab pos="838200" algn="l"/>
              </a:tabLst>
              <a:defRPr sz="1800" cap="none">
                <a:latin typeface="Arial" pitchFamily="1" charset="0"/>
                <a:ea typeface="Arial" pitchFamily="1" charset="0"/>
                <a:cs typeface="Arial" pitchFamily="1" charset="0"/>
              </a:defRPr>
            </a:pPr>
            <a:r>
              <a:rPr cap="none">
                <a:solidFill>
                  <a:srgbClr val="424242"/>
                </a:solidFill>
              </a:rPr>
              <a:t>Like the K80 model, all </a:t>
            </a:r>
            <a:r>
              <a:rPr cap="none">
                <a:solidFill>
                  <a:srgbClr val="FF9300"/>
                </a:solidFill>
              </a:rPr>
              <a:t>transitions</a:t>
            </a:r>
            <a:r>
              <a:rPr cap="none">
                <a:solidFill>
                  <a:srgbClr val="424242"/>
                </a:solidFill>
              </a:rPr>
              <a:t> are assumed to have the same rate </a:t>
            </a:r>
            <a:r>
              <a:rPr cap="none">
                <a:solidFill>
                  <a:srgbClr val="424242"/>
                </a:solidFill>
                <a:latin typeface="Times New Roman" pitchFamily="1" charset="0"/>
                <a:ea typeface="Times New Roman" pitchFamily="1" charset="0"/>
                <a:cs typeface="Times New Roman" pitchFamily="1" charset="0"/>
              </a:rPr>
              <a:t>(</a:t>
            </a:r>
            <a:r>
              <a:rPr i="1" cap="none">
                <a:solidFill>
                  <a:srgbClr val="424242"/>
                </a:solidFill>
                <a:latin typeface="Times New Roman" pitchFamily="1" charset="0"/>
                <a:ea typeface="Times New Roman" pitchFamily="1" charset="0"/>
                <a:cs typeface="Times New Roman" pitchFamily="1" charset="0"/>
              </a:rPr>
              <a:t>b</a:t>
            </a:r>
            <a:r>
              <a:rPr cap="none">
                <a:solidFill>
                  <a:srgbClr val="424242"/>
                </a:solidFill>
                <a:latin typeface="Times New Roman" pitchFamily="1" charset="0"/>
                <a:ea typeface="Times New Roman" pitchFamily="1" charset="0"/>
                <a:cs typeface="Times New Roman" pitchFamily="1" charset="0"/>
              </a:rPr>
              <a:t> = </a:t>
            </a:r>
            <a:r>
              <a:rPr i="1" cap="none">
                <a:solidFill>
                  <a:srgbClr val="424242"/>
                </a:solidFill>
                <a:latin typeface="Times New Roman" pitchFamily="1" charset="0"/>
                <a:ea typeface="Times New Roman" pitchFamily="1" charset="0"/>
                <a:cs typeface="Times New Roman" pitchFamily="1" charset="0"/>
              </a:rPr>
              <a:t>e</a:t>
            </a:r>
            <a:r>
              <a:rPr cap="none">
                <a:solidFill>
                  <a:srgbClr val="424242"/>
                </a:solidFill>
                <a:latin typeface="Times New Roman" pitchFamily="1" charset="0"/>
                <a:ea typeface="Times New Roman" pitchFamily="1" charset="0"/>
                <a:cs typeface="Times New Roman" pitchFamily="1" charset="0"/>
              </a:rPr>
              <a:t>)</a:t>
            </a:r>
            <a:br/>
            <a:r>
              <a:rPr cap="none">
                <a:solidFill>
                  <a:srgbClr val="424242"/>
                </a:solidFill>
              </a:rPr>
              <a:t>     and all </a:t>
            </a:r>
            <a:r>
              <a:rPr cap="none">
                <a:solidFill>
                  <a:srgbClr val="76D6FF"/>
                </a:solidFill>
              </a:rPr>
              <a:t>transversion</a:t>
            </a:r>
            <a:r>
              <a:rPr cap="none">
                <a:solidFill>
                  <a:srgbClr val="424242"/>
                </a:solidFill>
              </a:rPr>
              <a:t> are assumed to have the same rate </a:t>
            </a:r>
            <a:r>
              <a:rPr cap="none">
                <a:solidFill>
                  <a:srgbClr val="424242"/>
                </a:solidFill>
                <a:latin typeface="Times New Roman" pitchFamily="1" charset="0"/>
                <a:ea typeface="Times New Roman" pitchFamily="1" charset="0"/>
                <a:cs typeface="Times New Roman" pitchFamily="1" charset="0"/>
              </a:rPr>
              <a:t>(</a:t>
            </a:r>
            <a:r>
              <a:rPr i="1" cap="none">
                <a:solidFill>
                  <a:srgbClr val="424242"/>
                </a:solidFill>
                <a:latin typeface="Times New Roman" pitchFamily="1" charset="0"/>
                <a:ea typeface="Times New Roman" pitchFamily="1" charset="0"/>
                <a:cs typeface="Times New Roman" pitchFamily="1" charset="0"/>
              </a:rPr>
              <a:t>a</a:t>
            </a:r>
            <a:r>
              <a:rPr cap="none">
                <a:solidFill>
                  <a:srgbClr val="424242"/>
                </a:solidFill>
                <a:latin typeface="Times New Roman" pitchFamily="1" charset="0"/>
                <a:ea typeface="Times New Roman" pitchFamily="1" charset="0"/>
                <a:cs typeface="Times New Roman" pitchFamily="1" charset="0"/>
              </a:rPr>
              <a:t> = </a:t>
            </a:r>
            <a:r>
              <a:rPr i="1" cap="none">
                <a:solidFill>
                  <a:srgbClr val="424242"/>
                </a:solidFill>
                <a:latin typeface="Times New Roman" pitchFamily="1" charset="0"/>
                <a:ea typeface="Times New Roman" pitchFamily="1" charset="0"/>
                <a:cs typeface="Times New Roman" pitchFamily="1" charset="0"/>
              </a:rPr>
              <a:t>c</a:t>
            </a:r>
            <a:r>
              <a:rPr cap="none">
                <a:solidFill>
                  <a:srgbClr val="424242"/>
                </a:solidFill>
                <a:latin typeface="Times New Roman" pitchFamily="1" charset="0"/>
                <a:ea typeface="Times New Roman" pitchFamily="1" charset="0"/>
                <a:cs typeface="Times New Roman" pitchFamily="1" charset="0"/>
              </a:rPr>
              <a:t> = </a:t>
            </a:r>
            <a:r>
              <a:rPr i="1" cap="none">
                <a:solidFill>
                  <a:srgbClr val="424242"/>
                </a:solidFill>
                <a:latin typeface="Times New Roman" pitchFamily="1" charset="0"/>
                <a:ea typeface="Times New Roman" pitchFamily="1" charset="0"/>
                <a:cs typeface="Times New Roman" pitchFamily="1" charset="0"/>
              </a:rPr>
              <a:t>d</a:t>
            </a:r>
            <a:r>
              <a:rPr cap="none">
                <a:solidFill>
                  <a:srgbClr val="424242"/>
                </a:solidFill>
                <a:latin typeface="Times New Roman" pitchFamily="1" charset="0"/>
                <a:ea typeface="Times New Roman" pitchFamily="1" charset="0"/>
                <a:cs typeface="Times New Roman" pitchFamily="1" charset="0"/>
              </a:rPr>
              <a:t> = </a:t>
            </a:r>
            <a:r>
              <a:rPr i="1" cap="none">
                <a:solidFill>
                  <a:srgbClr val="424242"/>
                </a:solidFill>
                <a:latin typeface="Times New Roman" pitchFamily="1" charset="0"/>
                <a:ea typeface="Times New Roman" pitchFamily="1" charset="0"/>
                <a:cs typeface="Times New Roman" pitchFamily="1" charset="0"/>
              </a:rPr>
              <a:t>f</a:t>
            </a:r>
            <a:r>
              <a:rPr cap="none">
                <a:solidFill>
                  <a:srgbClr val="424242"/>
                </a:solidFill>
                <a:latin typeface="Times New Roman" pitchFamily="1" charset="0"/>
                <a:ea typeface="Times New Roman" pitchFamily="1" charset="0"/>
                <a:cs typeface="Times New Roman" pitchFamily="1" charset="0"/>
              </a:rPr>
              <a:t>)</a:t>
            </a:r>
            <a:br/>
            <a:r>
              <a:rPr cap="none">
                <a:solidFill>
                  <a:srgbClr val="424242"/>
                </a:solidFill>
              </a:rPr>
              <a:t>     and accommodates a possible bias in the transition/transversion rate ratio,  </a:t>
            </a:r>
            <a:br/>
            <a:r>
              <a:rPr cap="none">
                <a:solidFill>
                  <a:srgbClr val="424242"/>
                </a:solidFill>
              </a:rPr>
              <a:t>  </a:t>
            </a:r>
            <a:endParaRPr cap="none">
              <a:solidFill>
                <a:srgbClr val="424242"/>
              </a:solidFill>
            </a:endParaRPr>
          </a:p>
        </p:txBody>
      </p:sp>
      <p:pic>
        <p:nvPicPr>
          <p:cNvPr id="6" name="pasted-image.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AcAAAA4AAAAAAAAAAAAAAAAAAAA////AAAAAAAAAAAAAAAAAAAAAAAAAAAAAAAAAAAAAABkAAAAZAAAAAAAAAAjAAAABAAAAGQAAAAXAAAAFAAAAAAAAAAAAAAA/38AAP9/AAAAAAAACQAAAAQAAAAQAwM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OI2AABEHwAA3zcAADQgAAAQAAAAJgAAAAgAAAD//////////w=="/>
              </a:ext>
            </a:extLst>
          </p:cNvPicPr>
          <p:nvPr/>
        </p:nvPicPr>
        <p:blipFill>
          <a:blip r:embed="rId2"/>
          <a:stretch>
            <a:fillRect/>
          </a:stretch>
        </p:blipFill>
        <p:spPr>
          <a:xfrm>
            <a:off x="8921750" y="5082540"/>
            <a:ext cx="160655" cy="152400"/>
          </a:xfrm>
          <a:prstGeom prst="rect">
            <a:avLst/>
          </a:prstGeom>
          <a:noFill/>
          <a:ln>
            <a:noFill/>
          </a:ln>
          <a:effectLst>
            <a:outerShdw blurRad="63500" dist="51187" dir="2700000">
              <a:srgbClr val="000000">
                <a:alpha val="4000"/>
              </a:srgbClr>
            </a:outerShdw>
          </a:effectLst>
        </p:spPr>
      </p:pic>
      <p:sp>
        <p:nvSpPr>
          <p:cNvPr id="7" name="Shape 1809"/>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BTg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NAgAAA5NgAArCQAABAgAAAmAAAACAAAAP//////////"/>
              </a:ext>
            </a:extLst>
          </p:cNvSpPr>
          <p:nvPr/>
        </p:nvSpPr>
        <p:spPr>
          <a:xfrm>
            <a:off x="990600" y="5334000"/>
            <a:ext cx="7823835" cy="6273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100"/>
              </a:lnSpc>
              <a:tabLst>
                <a:tab pos="838200" algn="l"/>
              </a:tabLst>
              <a:defRPr sz="1800" cap="none">
                <a:latin typeface="Arial" pitchFamily="1" charset="0"/>
                <a:ea typeface="Arial" pitchFamily="1" charset="0"/>
                <a:cs typeface="Arial" pitchFamily="1" charset="0"/>
              </a:defRPr>
            </a:pPr>
            <a:r>
              <a:rPr cap="none">
                <a:solidFill>
                  <a:srgbClr val="424242"/>
                </a:solidFill>
              </a:rPr>
              <a:t>Like the F81 model, stationary frequencies are free to vary by including </a:t>
            </a:r>
            <a:br/>
            <a:r>
              <a:rPr cap="none">
                <a:solidFill>
                  <a:srgbClr val="424242"/>
                </a:solidFill>
              </a:rPr>
              <a:t>    a parameter for each state:</a:t>
            </a:r>
            <a:endParaRPr cap="none">
              <a:solidFill>
                <a:srgbClr val="424242"/>
              </a:solidFill>
            </a:endParaRPr>
          </a:p>
        </p:txBody>
      </p:sp>
      <p:pic>
        <p:nvPicPr>
          <p:cNvPr id="8" name="pasted-image.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CFVTn/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PcYAABLIwAAQSEAADskAAAQAAAAJgAAAAgAAAD//////////w=="/>
              </a:ext>
            </a:extLst>
          </p:cNvPicPr>
          <p:nvPr/>
        </p:nvPicPr>
        <p:blipFill>
          <a:blip r:embed="rId3"/>
          <a:stretch>
            <a:fillRect/>
          </a:stretch>
        </p:blipFill>
        <p:spPr>
          <a:xfrm>
            <a:off x="4058285" y="5737225"/>
            <a:ext cx="1347470" cy="152400"/>
          </a:xfrm>
          <a:prstGeom prst="rect">
            <a:avLst/>
          </a:prstGeom>
          <a:noFill/>
          <a:ln>
            <a:noFill/>
          </a:ln>
          <a:effectLst/>
        </p:spPr>
      </p:pic>
      <p:pic>
        <p:nvPicPr>
          <p:cNvPr id="9" name="pasted-image.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IAAg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OgIAAAoCwAAWzYAAOAWAAAQAAAAJgAAAAgAAAD//////////w=="/>
              </a:ext>
            </a:extLst>
          </p:cNvPicPr>
          <p:nvPr/>
        </p:nvPicPr>
        <p:blipFill>
          <a:blip r:embed="rId4"/>
          <a:stretch>
            <a:fillRect/>
          </a:stretch>
        </p:blipFill>
        <p:spPr>
          <a:xfrm>
            <a:off x="1447800" y="1813560"/>
            <a:ext cx="7388225" cy="1905000"/>
          </a:xfrm>
          <a:prstGeom prst="rect">
            <a:avLst/>
          </a:prstGeom>
          <a:noFill/>
          <a:ln>
            <a:noFill/>
          </a:ln>
          <a:effectLst/>
        </p:spPr>
      </p:pic>
      <p:sp>
        <p:nvSpPr>
          <p:cNvPr id="10" name="Shape 1812"/>
          <p:cNvSpPr>
            <a:extLst>
              <a:ext uri="smNativeData">
                <pr:smNativeData xmlns:pr="smNativeData" xmlns="smNativeData" val="SMDATA_15_trXW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UAAAAAAAAABkAAAAZAAAAGQAAAAAAAAAy8vLAFAAAAAAAAAAZAAAAGQAAABkAAAAAAAAABcAAAAUAAAAAAAAAAAAAAD/fwAA/38AAAAAAAAJAAAABAAAAJd5Y/8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1yAAADwLAACFJAAAzBYAABAAAAAmAAAACAAAAP//////////"/>
              </a:ext>
            </a:extLst>
          </p:cNvSpPr>
          <p:nvPr/>
        </p:nvSpPr>
        <p:spPr>
          <a:xfrm>
            <a:off x="5338445" y="1826260"/>
            <a:ext cx="598170" cy="1879600"/>
          </a:xfrm>
          <a:prstGeom prst="rect">
            <a:avLst/>
          </a:prstGeom>
          <a:noFill/>
          <a:ln w="25400" cap="flat" cmpd="sng" algn="ctr">
            <a:solidFill>
              <a:srgbClr val="FF9300"/>
            </a:solidFill>
            <a:prstDash val="solid"/>
            <a:headEnd type="none"/>
            <a:tailEnd type="none"/>
          </a:ln>
          <a:effectLst>
            <a:outerShdw blurRad="63500" dist="63500" dir="5400000">
              <a:srgbClr val="000000">
                <a:alpha val="20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Tree>
  </p:cSld>
  <p:clrMapOvr>
    <a:masterClrMapping/>
  </p:clrMapOvr>
  <p:transition spd="fast" p14:dur="500">
    <p:fade/>
    <p:extLst>
      <p:ext uri="smNativeData">
        <pr:smNativeData xmlns:pr="smNativeData" xmlns="smNativeData" val="trXWYgAAAAD0AQAAAAAAAAYAAAAAAAAAAAAAAAAAAAAAAAAAAQAAAAAAAAAAAAAAAAAAAAAAAAAAAAAA"/>
      </p:ext>
    </p:extLst>
  </p:transition>
  <p:timing>
    <p:tnLst>
      <p:par>
        <p:cTn id="1" dur="indefinite" restart="never" nodeType="tmRoot"/>
      </p:par>
    </p:tnLst>
  </p:timing>
</p:sld>
</file>

<file path=ppt/slides/slide126.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1814"/>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P///w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AAZAADNOgAAOBsAABAgAAAmAAAACAAAAP//////////"/>
              </a:ext>
            </a:extLst>
          </p:cNvSpPr>
          <p:nvPr/>
        </p:nvSpPr>
        <p:spPr>
          <a:xfrm>
            <a:off x="990600" y="4064000"/>
            <a:ext cx="8568055"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Combines features of the K80 and F81 substitution models</a:t>
            </a:r>
            <a:endParaRPr cap="none">
              <a:solidFill>
                <a:srgbClr val="424242"/>
              </a:solidFill>
            </a:endParaRPr>
          </a:p>
        </p:txBody>
      </p:sp>
      <p:sp>
        <p:nvSpPr>
          <p:cNvPr id="3" name="Shape 1815"/>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7wMAAEAGAAAnNQAAwAgAABAgAAAmAAAACAAAAP//////////"/>
              </a:ext>
            </a:extLst>
          </p:cNvSpPr>
          <p:nvPr/>
        </p:nvSpPr>
        <p:spPr>
          <a:xfrm>
            <a:off x="639445" y="101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The Hasegawa, Kishino, Yano, 1985 (HKY85) substitution model</a:t>
            </a:r>
          </a:p>
        </p:txBody>
      </p:sp>
      <p:sp>
        <p:nvSpPr>
          <p:cNvPr id="4" name="Shape 1816"/>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GFsPSI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OwYAANwAAABFOAAATAQAABAgAAAmAAAACAAAAP//////////"/>
              </a:ext>
            </a:extLst>
          </p:cNvSpPr>
          <p:nvPr/>
        </p:nvSpPr>
        <p:spPr>
          <a:xfrm>
            <a:off x="1012825" y="139700"/>
            <a:ext cx="81343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Stochastic Models of Nucleotide Substitution</a:t>
            </a:r>
          </a:p>
        </p:txBody>
      </p:sp>
      <p:sp>
        <p:nvSpPr>
          <p:cNvPr id="5" name="Shape 1817"/>
          <p:cNvSpPr>
            <a:extLst>
              <a:ext uri="smNativeData">
                <pr:smNativeData xmlns:pr="smNativeData" xmlns="smNativeData" val="SMDATA_15_trXWYhMAAAAlAAAAZAAAAA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D0iMTk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DwbAADuOAAAIyMAABAAAAAmAAAACAAAAP//////////"/>
              </a:ext>
            </a:extLst>
          </p:cNvSpPr>
          <p:nvPr/>
        </p:nvSpPr>
        <p:spPr>
          <a:xfrm>
            <a:off x="990600" y="4427220"/>
            <a:ext cx="8263890" cy="128460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100"/>
              </a:lnSpc>
              <a:tabLst>
                <a:tab pos="838200" algn="l"/>
              </a:tabLst>
              <a:defRPr sz="1800" cap="none">
                <a:latin typeface="Arial" pitchFamily="1" charset="0"/>
                <a:ea typeface="Arial" pitchFamily="1" charset="0"/>
                <a:cs typeface="Arial" pitchFamily="1" charset="0"/>
              </a:defRPr>
            </a:pPr>
            <a:r>
              <a:rPr cap="none">
                <a:solidFill>
                  <a:srgbClr val="424242"/>
                </a:solidFill>
              </a:rPr>
              <a:t>Like the K80 model, all </a:t>
            </a:r>
            <a:r>
              <a:rPr cap="none">
                <a:solidFill>
                  <a:srgbClr val="FF9300"/>
                </a:solidFill>
              </a:rPr>
              <a:t>transitions</a:t>
            </a:r>
            <a:r>
              <a:rPr cap="none">
                <a:solidFill>
                  <a:srgbClr val="424242"/>
                </a:solidFill>
              </a:rPr>
              <a:t> are assumed to have the same rate </a:t>
            </a:r>
            <a:r>
              <a:rPr cap="none">
                <a:solidFill>
                  <a:srgbClr val="424242"/>
                </a:solidFill>
                <a:latin typeface="Times New Roman" pitchFamily="1" charset="0"/>
                <a:ea typeface="Times New Roman" pitchFamily="1" charset="0"/>
                <a:cs typeface="Times New Roman" pitchFamily="1" charset="0"/>
              </a:rPr>
              <a:t>(</a:t>
            </a:r>
            <a:r>
              <a:rPr i="1" cap="none">
                <a:solidFill>
                  <a:srgbClr val="424242"/>
                </a:solidFill>
                <a:latin typeface="Times New Roman" pitchFamily="1" charset="0"/>
                <a:ea typeface="Times New Roman" pitchFamily="1" charset="0"/>
                <a:cs typeface="Times New Roman" pitchFamily="1" charset="0"/>
              </a:rPr>
              <a:t>b</a:t>
            </a:r>
            <a:r>
              <a:rPr cap="none">
                <a:solidFill>
                  <a:srgbClr val="424242"/>
                </a:solidFill>
                <a:latin typeface="Times New Roman" pitchFamily="1" charset="0"/>
                <a:ea typeface="Times New Roman" pitchFamily="1" charset="0"/>
                <a:cs typeface="Times New Roman" pitchFamily="1" charset="0"/>
              </a:rPr>
              <a:t> = </a:t>
            </a:r>
            <a:r>
              <a:rPr i="1" cap="none">
                <a:solidFill>
                  <a:srgbClr val="424242"/>
                </a:solidFill>
                <a:latin typeface="Times New Roman" pitchFamily="1" charset="0"/>
                <a:ea typeface="Times New Roman" pitchFamily="1" charset="0"/>
                <a:cs typeface="Times New Roman" pitchFamily="1" charset="0"/>
              </a:rPr>
              <a:t>e</a:t>
            </a:r>
            <a:r>
              <a:rPr cap="none">
                <a:solidFill>
                  <a:srgbClr val="424242"/>
                </a:solidFill>
                <a:latin typeface="Times New Roman" pitchFamily="1" charset="0"/>
                <a:ea typeface="Times New Roman" pitchFamily="1" charset="0"/>
                <a:cs typeface="Times New Roman" pitchFamily="1" charset="0"/>
              </a:rPr>
              <a:t>)</a:t>
            </a:r>
            <a:br/>
            <a:r>
              <a:rPr cap="none">
                <a:solidFill>
                  <a:srgbClr val="424242"/>
                </a:solidFill>
              </a:rPr>
              <a:t>     and all </a:t>
            </a:r>
            <a:r>
              <a:rPr cap="none">
                <a:solidFill>
                  <a:srgbClr val="76D6FF"/>
                </a:solidFill>
              </a:rPr>
              <a:t>transversion</a:t>
            </a:r>
            <a:r>
              <a:rPr cap="none">
                <a:solidFill>
                  <a:srgbClr val="424242"/>
                </a:solidFill>
              </a:rPr>
              <a:t> are assumed to have the same rate </a:t>
            </a:r>
            <a:r>
              <a:rPr cap="none">
                <a:solidFill>
                  <a:srgbClr val="424242"/>
                </a:solidFill>
                <a:latin typeface="Times New Roman" pitchFamily="1" charset="0"/>
                <a:ea typeface="Times New Roman" pitchFamily="1" charset="0"/>
                <a:cs typeface="Times New Roman" pitchFamily="1" charset="0"/>
              </a:rPr>
              <a:t>(</a:t>
            </a:r>
            <a:r>
              <a:rPr i="1" cap="none">
                <a:solidFill>
                  <a:srgbClr val="424242"/>
                </a:solidFill>
                <a:latin typeface="Times New Roman" pitchFamily="1" charset="0"/>
                <a:ea typeface="Times New Roman" pitchFamily="1" charset="0"/>
                <a:cs typeface="Times New Roman" pitchFamily="1" charset="0"/>
              </a:rPr>
              <a:t>a</a:t>
            </a:r>
            <a:r>
              <a:rPr cap="none">
                <a:solidFill>
                  <a:srgbClr val="424242"/>
                </a:solidFill>
                <a:latin typeface="Times New Roman" pitchFamily="1" charset="0"/>
                <a:ea typeface="Times New Roman" pitchFamily="1" charset="0"/>
                <a:cs typeface="Times New Roman" pitchFamily="1" charset="0"/>
              </a:rPr>
              <a:t> = </a:t>
            </a:r>
            <a:r>
              <a:rPr i="1" cap="none">
                <a:solidFill>
                  <a:srgbClr val="424242"/>
                </a:solidFill>
                <a:latin typeface="Times New Roman" pitchFamily="1" charset="0"/>
                <a:ea typeface="Times New Roman" pitchFamily="1" charset="0"/>
                <a:cs typeface="Times New Roman" pitchFamily="1" charset="0"/>
              </a:rPr>
              <a:t>c</a:t>
            </a:r>
            <a:r>
              <a:rPr cap="none">
                <a:solidFill>
                  <a:srgbClr val="424242"/>
                </a:solidFill>
                <a:latin typeface="Times New Roman" pitchFamily="1" charset="0"/>
                <a:ea typeface="Times New Roman" pitchFamily="1" charset="0"/>
                <a:cs typeface="Times New Roman" pitchFamily="1" charset="0"/>
              </a:rPr>
              <a:t> = </a:t>
            </a:r>
            <a:r>
              <a:rPr i="1" cap="none">
                <a:solidFill>
                  <a:srgbClr val="424242"/>
                </a:solidFill>
                <a:latin typeface="Times New Roman" pitchFamily="1" charset="0"/>
                <a:ea typeface="Times New Roman" pitchFamily="1" charset="0"/>
                <a:cs typeface="Times New Roman" pitchFamily="1" charset="0"/>
              </a:rPr>
              <a:t>d</a:t>
            </a:r>
            <a:r>
              <a:rPr cap="none">
                <a:solidFill>
                  <a:srgbClr val="424242"/>
                </a:solidFill>
                <a:latin typeface="Times New Roman" pitchFamily="1" charset="0"/>
                <a:ea typeface="Times New Roman" pitchFamily="1" charset="0"/>
                <a:cs typeface="Times New Roman" pitchFamily="1" charset="0"/>
              </a:rPr>
              <a:t> = </a:t>
            </a:r>
            <a:r>
              <a:rPr i="1" cap="none">
                <a:solidFill>
                  <a:srgbClr val="424242"/>
                </a:solidFill>
                <a:latin typeface="Times New Roman" pitchFamily="1" charset="0"/>
                <a:ea typeface="Times New Roman" pitchFamily="1" charset="0"/>
                <a:cs typeface="Times New Roman" pitchFamily="1" charset="0"/>
              </a:rPr>
              <a:t>f</a:t>
            </a:r>
            <a:r>
              <a:rPr cap="none">
                <a:solidFill>
                  <a:srgbClr val="424242"/>
                </a:solidFill>
                <a:latin typeface="Times New Roman" pitchFamily="1" charset="0"/>
                <a:ea typeface="Times New Roman" pitchFamily="1" charset="0"/>
                <a:cs typeface="Times New Roman" pitchFamily="1" charset="0"/>
              </a:rPr>
              <a:t>)</a:t>
            </a:r>
            <a:br/>
            <a:r>
              <a:rPr cap="none">
                <a:solidFill>
                  <a:srgbClr val="424242"/>
                </a:solidFill>
              </a:rPr>
              <a:t>     and accommodates a possible bias in the transition/transversion rate ratio,  </a:t>
            </a:r>
            <a:br/>
            <a:r>
              <a:rPr cap="none">
                <a:solidFill>
                  <a:srgbClr val="424242"/>
                </a:solidFill>
              </a:rPr>
              <a:t>  </a:t>
            </a:r>
            <a:endParaRPr cap="none">
              <a:solidFill>
                <a:srgbClr val="424242"/>
              </a:solidFill>
            </a:endParaRPr>
          </a:p>
        </p:txBody>
      </p:sp>
      <p:pic>
        <p:nvPicPr>
          <p:cNvPr id="6" name="pasted-image.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AcAAAA4AAAAAAAAAAAAAAAAAAAA////AAAAAAAAAAAAAAAAAAAAAAAAAAAAAAAAAAAAAABkAAAAZAAAAAAAAAAjAAAABAAAAGQAAAAXAAAAFAAAAAAAAAAAAAAA/38AAP9/AAAAAAAACQAAAAQAAAAiNTQw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OI2AABEHwAA3zcAADQgAAAQAAAAJgAAAAgAAAD//////////w=="/>
              </a:ext>
            </a:extLst>
          </p:cNvPicPr>
          <p:nvPr/>
        </p:nvPicPr>
        <p:blipFill>
          <a:blip r:embed="rId2"/>
          <a:stretch>
            <a:fillRect/>
          </a:stretch>
        </p:blipFill>
        <p:spPr>
          <a:xfrm>
            <a:off x="8921750" y="5082540"/>
            <a:ext cx="160655" cy="152400"/>
          </a:xfrm>
          <a:prstGeom prst="rect">
            <a:avLst/>
          </a:prstGeom>
          <a:noFill/>
          <a:ln>
            <a:noFill/>
          </a:ln>
          <a:effectLst>
            <a:outerShdw blurRad="63500" dist="51187" dir="2700000">
              <a:srgbClr val="000000">
                <a:alpha val="4000"/>
              </a:srgbClr>
            </a:outerShdw>
          </a:effectLst>
        </p:spPr>
      </p:pic>
      <p:sp>
        <p:nvSpPr>
          <p:cNvPr id="7" name="Shape 1819"/>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DkoGv8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NAgAAA5NgAArCQAABAgAAAmAAAACAAAAP//////////"/>
              </a:ext>
            </a:extLst>
          </p:cNvSpPr>
          <p:nvPr/>
        </p:nvSpPr>
        <p:spPr>
          <a:xfrm>
            <a:off x="990600" y="5334000"/>
            <a:ext cx="7823835" cy="6273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100"/>
              </a:lnSpc>
              <a:tabLst>
                <a:tab pos="838200" algn="l"/>
              </a:tabLst>
              <a:defRPr sz="1800" cap="none">
                <a:latin typeface="Arial" pitchFamily="1" charset="0"/>
                <a:ea typeface="Arial" pitchFamily="1" charset="0"/>
                <a:cs typeface="Arial" pitchFamily="1" charset="0"/>
              </a:defRPr>
            </a:pPr>
            <a:r>
              <a:rPr cap="none">
                <a:solidFill>
                  <a:srgbClr val="424242"/>
                </a:solidFill>
              </a:rPr>
              <a:t>Like the F81 model, stationary frequencies are free to vary by including </a:t>
            </a:r>
            <a:br/>
            <a:r>
              <a:rPr cap="none">
                <a:solidFill>
                  <a:srgbClr val="424242"/>
                </a:solidFill>
              </a:rPr>
              <a:t>    a parameter for each state:</a:t>
            </a:r>
            <a:endParaRPr cap="none">
              <a:solidFill>
                <a:srgbClr val="424242"/>
              </a:solidFill>
            </a:endParaRPr>
          </a:p>
        </p:txBody>
      </p:sp>
      <p:pic>
        <p:nvPicPr>
          <p:cNvPr id="8" name="pasted-image.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BZQSv/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PcYAABLIwAAQSEAADskAAAQAAAAJgAAAAgAAAD//////////w=="/>
              </a:ext>
            </a:extLst>
          </p:cNvPicPr>
          <p:nvPr/>
        </p:nvPicPr>
        <p:blipFill>
          <a:blip r:embed="rId3"/>
          <a:stretch>
            <a:fillRect/>
          </a:stretch>
        </p:blipFill>
        <p:spPr>
          <a:xfrm>
            <a:off x="4058285" y="5737225"/>
            <a:ext cx="1347470" cy="152400"/>
          </a:xfrm>
          <a:prstGeom prst="rect">
            <a:avLst/>
          </a:prstGeom>
          <a:noFill/>
          <a:ln>
            <a:noFill/>
          </a:ln>
          <a:effectLst/>
        </p:spPr>
      </p:pic>
      <p:pic>
        <p:nvPicPr>
          <p:cNvPr id="9" name="pasted-image.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D///8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OgIAAAoCwAAWzYAAOAWAAAQAAAAJgAAAAgAAAD//////////w=="/>
              </a:ext>
            </a:extLst>
          </p:cNvPicPr>
          <p:nvPr/>
        </p:nvPicPr>
        <p:blipFill>
          <a:blip r:embed="rId4"/>
          <a:stretch>
            <a:fillRect/>
          </a:stretch>
        </p:blipFill>
        <p:spPr>
          <a:xfrm>
            <a:off x="1447800" y="1813560"/>
            <a:ext cx="7388225" cy="1905000"/>
          </a:xfrm>
          <a:prstGeom prst="rect">
            <a:avLst/>
          </a:prstGeom>
          <a:noFill/>
          <a:ln>
            <a:noFill/>
          </a:ln>
          <a:effectLst/>
        </p:spPr>
      </p:pic>
      <p:sp>
        <p:nvSpPr>
          <p:cNvPr id="10" name="Shape 1822"/>
          <p:cNvSpPr>
            <a:extLst>
              <a:ext uri="smNativeData">
                <pr:smNativeData xmlns:pr="smNativeData" xmlns="smNativeData" val="SMDATA_15_trXW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UAAAAAAAAABkAAAAZAAAAGQAAAAAAAAAy8vLAFAAAAAAAAAAZAAAAGQAAABkAAAAAAAAABcAAAAUAAAAAAAAAAAAAAD/fwAA/38AAAAAAAAJAAAABAAAAGtJMf8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HykAADwLAADNLAAAzBYAABAAAAAmAAAACAAAAP//////////"/>
              </a:ext>
            </a:extLst>
          </p:cNvSpPr>
          <p:nvPr/>
        </p:nvSpPr>
        <p:spPr>
          <a:xfrm>
            <a:off x="6684645" y="1826260"/>
            <a:ext cx="598170" cy="1879600"/>
          </a:xfrm>
          <a:prstGeom prst="rect">
            <a:avLst/>
          </a:prstGeom>
          <a:noFill/>
          <a:ln w="25400" cap="flat" cmpd="sng" algn="ctr">
            <a:solidFill>
              <a:srgbClr val="FF9300"/>
            </a:solidFill>
            <a:prstDash val="solid"/>
            <a:headEnd type="none"/>
            <a:tailEnd type="none"/>
          </a:ln>
          <a:effectLst>
            <a:outerShdw blurRad="63500" dist="63500" dir="5400000">
              <a:srgbClr val="000000">
                <a:alpha val="20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Tree>
  </p:cSld>
  <p:clrMapOvr>
    <a:masterClrMapping/>
  </p:clrMapOvr>
  <p:transition spd="fast" p14:dur="500">
    <p:fade/>
    <p:extLst>
      <p:ext uri="smNativeData">
        <pr:smNativeData xmlns:pr="smNativeData" xmlns="smNativeData" val="trXWYgAAAAD0AQAAAAAAAAYAAAAAAAAAAAAAAAAAAAAAAAAAAQAAAAAAAAAAAAAAAAAAAAAAAAAAAAAA"/>
      </p:ext>
    </p:extLst>
  </p:transition>
  <p:timing>
    <p:tnLst>
      <p:par>
        <p:cTn id="1" dur="indefinite" restart="never" nodeType="tmRoot"/>
      </p:par>
    </p:tnLst>
  </p:timing>
</p:sld>
</file>

<file path=ppt/slides/slide127.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1824"/>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HRzLm8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AAZAADNOgAAOBsAABAgAAAmAAAACAAAAP//////////"/>
              </a:ext>
            </a:extLst>
          </p:cNvSpPr>
          <p:nvPr/>
        </p:nvSpPr>
        <p:spPr>
          <a:xfrm>
            <a:off x="990600" y="4064000"/>
            <a:ext cx="8568055"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Combines features of the K80 and F81 substitution models</a:t>
            </a:r>
            <a:endParaRPr cap="none">
              <a:solidFill>
                <a:srgbClr val="424242"/>
              </a:solidFill>
            </a:endParaRPr>
          </a:p>
        </p:txBody>
      </p:sp>
      <p:sp>
        <p:nvSpPr>
          <p:cNvPr id="3" name="Shape 1825"/>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GR5UHI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7wMAAEAGAAAnNQAAwAgAABAgAAAmAAAACAAAAP//////////"/>
              </a:ext>
            </a:extLst>
          </p:cNvSpPr>
          <p:nvPr/>
        </p:nvSpPr>
        <p:spPr>
          <a:xfrm>
            <a:off x="639445" y="101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The Hasegawa, Kishino, Yano, 1985 (HKY85) substitution model</a:t>
            </a:r>
          </a:p>
        </p:txBody>
      </p:sp>
      <p:sp>
        <p:nvSpPr>
          <p:cNvPr id="4" name="Shape 1826"/>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CIga3g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OwYAANwAAABFOAAATAQAABAgAAAmAAAACAAAAP//////////"/>
              </a:ext>
            </a:extLst>
          </p:cNvSpPr>
          <p:nvPr/>
        </p:nvSpPr>
        <p:spPr>
          <a:xfrm>
            <a:off x="1012825" y="139700"/>
            <a:ext cx="81343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Stochastic Models of Nucleotide Substitution</a:t>
            </a:r>
          </a:p>
        </p:txBody>
      </p:sp>
      <p:sp>
        <p:nvSpPr>
          <p:cNvPr id="5" name="Shape 1827"/>
          <p:cNvSpPr>
            <a:extLst>
              <a:ext uri="smNativeData">
                <pr:smNativeData xmlns:pr="smNativeData" xmlns="smNativeData" val="SMDATA_15_trXWYhMAAAAlAAAAZAAAAA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CB4PSI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DwbAADuOAAAIyMAABAAAAAmAAAACAAAAP//////////"/>
              </a:ext>
            </a:extLst>
          </p:cNvSpPr>
          <p:nvPr/>
        </p:nvSpPr>
        <p:spPr>
          <a:xfrm>
            <a:off x="990600" y="4427220"/>
            <a:ext cx="8263890" cy="128460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100"/>
              </a:lnSpc>
              <a:tabLst>
                <a:tab pos="838200" algn="l"/>
              </a:tabLst>
              <a:defRPr sz="1800" cap="none">
                <a:latin typeface="Arial" pitchFamily="1" charset="0"/>
                <a:ea typeface="Arial" pitchFamily="1" charset="0"/>
                <a:cs typeface="Arial" pitchFamily="1" charset="0"/>
              </a:defRPr>
            </a:pPr>
            <a:r>
              <a:rPr cap="none">
                <a:solidFill>
                  <a:srgbClr val="424242"/>
                </a:solidFill>
              </a:rPr>
              <a:t>Like the K80 model, all </a:t>
            </a:r>
            <a:r>
              <a:rPr cap="none">
                <a:solidFill>
                  <a:srgbClr val="FF9300"/>
                </a:solidFill>
              </a:rPr>
              <a:t>transitions</a:t>
            </a:r>
            <a:r>
              <a:rPr cap="none">
                <a:solidFill>
                  <a:srgbClr val="424242"/>
                </a:solidFill>
              </a:rPr>
              <a:t> are assumed to have the same rate </a:t>
            </a:r>
            <a:r>
              <a:rPr cap="none">
                <a:solidFill>
                  <a:srgbClr val="424242"/>
                </a:solidFill>
                <a:latin typeface="Times New Roman" pitchFamily="1" charset="0"/>
                <a:ea typeface="Times New Roman" pitchFamily="1" charset="0"/>
                <a:cs typeface="Times New Roman" pitchFamily="1" charset="0"/>
              </a:rPr>
              <a:t>(</a:t>
            </a:r>
            <a:r>
              <a:rPr i="1" cap="none">
                <a:solidFill>
                  <a:srgbClr val="424242"/>
                </a:solidFill>
                <a:latin typeface="Times New Roman" pitchFamily="1" charset="0"/>
                <a:ea typeface="Times New Roman" pitchFamily="1" charset="0"/>
                <a:cs typeface="Times New Roman" pitchFamily="1" charset="0"/>
              </a:rPr>
              <a:t>b</a:t>
            </a:r>
            <a:r>
              <a:rPr cap="none">
                <a:solidFill>
                  <a:srgbClr val="424242"/>
                </a:solidFill>
                <a:latin typeface="Times New Roman" pitchFamily="1" charset="0"/>
                <a:ea typeface="Times New Roman" pitchFamily="1" charset="0"/>
                <a:cs typeface="Times New Roman" pitchFamily="1" charset="0"/>
              </a:rPr>
              <a:t> = </a:t>
            </a:r>
            <a:r>
              <a:rPr i="1" cap="none">
                <a:solidFill>
                  <a:srgbClr val="424242"/>
                </a:solidFill>
                <a:latin typeface="Times New Roman" pitchFamily="1" charset="0"/>
                <a:ea typeface="Times New Roman" pitchFamily="1" charset="0"/>
                <a:cs typeface="Times New Roman" pitchFamily="1" charset="0"/>
              </a:rPr>
              <a:t>e</a:t>
            </a:r>
            <a:r>
              <a:rPr cap="none">
                <a:solidFill>
                  <a:srgbClr val="424242"/>
                </a:solidFill>
                <a:latin typeface="Times New Roman" pitchFamily="1" charset="0"/>
                <a:ea typeface="Times New Roman" pitchFamily="1" charset="0"/>
                <a:cs typeface="Times New Roman" pitchFamily="1" charset="0"/>
              </a:rPr>
              <a:t>)</a:t>
            </a:r>
            <a:br/>
            <a:r>
              <a:rPr cap="none">
                <a:solidFill>
                  <a:srgbClr val="424242"/>
                </a:solidFill>
              </a:rPr>
              <a:t>     and all </a:t>
            </a:r>
            <a:r>
              <a:rPr cap="none">
                <a:solidFill>
                  <a:srgbClr val="76D6FF"/>
                </a:solidFill>
              </a:rPr>
              <a:t>transversion</a:t>
            </a:r>
            <a:r>
              <a:rPr cap="none">
                <a:solidFill>
                  <a:srgbClr val="424242"/>
                </a:solidFill>
              </a:rPr>
              <a:t> are assumed to have the same rate </a:t>
            </a:r>
            <a:r>
              <a:rPr cap="none">
                <a:solidFill>
                  <a:srgbClr val="424242"/>
                </a:solidFill>
                <a:latin typeface="Times New Roman" pitchFamily="1" charset="0"/>
                <a:ea typeface="Times New Roman" pitchFamily="1" charset="0"/>
                <a:cs typeface="Times New Roman" pitchFamily="1" charset="0"/>
              </a:rPr>
              <a:t>(</a:t>
            </a:r>
            <a:r>
              <a:rPr i="1" cap="none">
                <a:solidFill>
                  <a:srgbClr val="424242"/>
                </a:solidFill>
                <a:latin typeface="Times New Roman" pitchFamily="1" charset="0"/>
                <a:ea typeface="Times New Roman" pitchFamily="1" charset="0"/>
                <a:cs typeface="Times New Roman" pitchFamily="1" charset="0"/>
              </a:rPr>
              <a:t>a</a:t>
            </a:r>
            <a:r>
              <a:rPr cap="none">
                <a:solidFill>
                  <a:srgbClr val="424242"/>
                </a:solidFill>
                <a:latin typeface="Times New Roman" pitchFamily="1" charset="0"/>
                <a:ea typeface="Times New Roman" pitchFamily="1" charset="0"/>
                <a:cs typeface="Times New Roman" pitchFamily="1" charset="0"/>
              </a:rPr>
              <a:t> = </a:t>
            </a:r>
            <a:r>
              <a:rPr i="1" cap="none">
                <a:solidFill>
                  <a:srgbClr val="424242"/>
                </a:solidFill>
                <a:latin typeface="Times New Roman" pitchFamily="1" charset="0"/>
                <a:ea typeface="Times New Roman" pitchFamily="1" charset="0"/>
                <a:cs typeface="Times New Roman" pitchFamily="1" charset="0"/>
              </a:rPr>
              <a:t>c</a:t>
            </a:r>
            <a:r>
              <a:rPr cap="none">
                <a:solidFill>
                  <a:srgbClr val="424242"/>
                </a:solidFill>
                <a:latin typeface="Times New Roman" pitchFamily="1" charset="0"/>
                <a:ea typeface="Times New Roman" pitchFamily="1" charset="0"/>
                <a:cs typeface="Times New Roman" pitchFamily="1" charset="0"/>
              </a:rPr>
              <a:t> = </a:t>
            </a:r>
            <a:r>
              <a:rPr i="1" cap="none">
                <a:solidFill>
                  <a:srgbClr val="424242"/>
                </a:solidFill>
                <a:latin typeface="Times New Roman" pitchFamily="1" charset="0"/>
                <a:ea typeface="Times New Roman" pitchFamily="1" charset="0"/>
                <a:cs typeface="Times New Roman" pitchFamily="1" charset="0"/>
              </a:rPr>
              <a:t>d</a:t>
            </a:r>
            <a:r>
              <a:rPr cap="none">
                <a:solidFill>
                  <a:srgbClr val="424242"/>
                </a:solidFill>
                <a:latin typeface="Times New Roman" pitchFamily="1" charset="0"/>
                <a:ea typeface="Times New Roman" pitchFamily="1" charset="0"/>
                <a:cs typeface="Times New Roman" pitchFamily="1" charset="0"/>
              </a:rPr>
              <a:t> = </a:t>
            </a:r>
            <a:r>
              <a:rPr i="1" cap="none">
                <a:solidFill>
                  <a:srgbClr val="424242"/>
                </a:solidFill>
                <a:latin typeface="Times New Roman" pitchFamily="1" charset="0"/>
                <a:ea typeface="Times New Roman" pitchFamily="1" charset="0"/>
                <a:cs typeface="Times New Roman" pitchFamily="1" charset="0"/>
              </a:rPr>
              <a:t>f</a:t>
            </a:r>
            <a:r>
              <a:rPr cap="none">
                <a:solidFill>
                  <a:srgbClr val="424242"/>
                </a:solidFill>
                <a:latin typeface="Times New Roman" pitchFamily="1" charset="0"/>
                <a:ea typeface="Times New Roman" pitchFamily="1" charset="0"/>
                <a:cs typeface="Times New Roman" pitchFamily="1" charset="0"/>
              </a:rPr>
              <a:t>)</a:t>
            </a:r>
            <a:br/>
            <a:r>
              <a:rPr cap="none">
                <a:solidFill>
                  <a:srgbClr val="424242"/>
                </a:solidFill>
              </a:rPr>
              <a:t>     and accommodates a possible bias in the transition/transversion rate ratio,  </a:t>
            </a:r>
            <a:br/>
            <a:r>
              <a:rPr cap="none">
                <a:solidFill>
                  <a:srgbClr val="424242"/>
                </a:solidFill>
              </a:rPr>
              <a:t>  </a:t>
            </a:r>
            <a:endParaRPr cap="none">
              <a:solidFill>
                <a:srgbClr val="424242"/>
              </a:solidFill>
            </a:endParaRPr>
          </a:p>
        </p:txBody>
      </p:sp>
      <p:pic>
        <p:nvPicPr>
          <p:cNvPr id="6" name="pasted-image.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AcAAAA4AAAAAAAAAAAAAAAAAAAA////AAAAAAAAAAAAAAAAAAAAAAAAAAAAAAAAAAAAAABkAAAAZAAAAAAAAAAjAAAABAAAAGQAAAAXAAAAFAAAAAAAAAAAAAAA/38AAP9/AAAAAAAACQAAAAQAAAA8L3A6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OI2AABEHwAA3zcAADQgAAAQAAAAJgAAAAgAAAD//////////w=="/>
              </a:ext>
            </a:extLst>
          </p:cNvPicPr>
          <p:nvPr/>
        </p:nvPicPr>
        <p:blipFill>
          <a:blip r:embed="rId2"/>
          <a:stretch>
            <a:fillRect/>
          </a:stretch>
        </p:blipFill>
        <p:spPr>
          <a:xfrm>
            <a:off x="8921750" y="5082540"/>
            <a:ext cx="160655" cy="152400"/>
          </a:xfrm>
          <a:prstGeom prst="rect">
            <a:avLst/>
          </a:prstGeom>
          <a:noFill/>
          <a:ln>
            <a:noFill/>
          </a:ln>
          <a:effectLst>
            <a:outerShdw blurRad="63500" dist="51187" dir="2700000">
              <a:srgbClr val="000000">
                <a:alpha val="4000"/>
              </a:srgbClr>
            </a:outerShdw>
          </a:effectLst>
        </p:spPr>
      </p:pic>
      <p:sp>
        <p:nvSpPr>
          <p:cNvPr id="7" name="Shape 1829"/>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D48YTo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NAgAAA5NgAArCQAABAgAAAmAAAACAAAAP//////////"/>
              </a:ext>
            </a:extLst>
          </p:cNvSpPr>
          <p:nvPr/>
        </p:nvSpPr>
        <p:spPr>
          <a:xfrm>
            <a:off x="990600" y="5334000"/>
            <a:ext cx="7823835" cy="6273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100"/>
              </a:lnSpc>
              <a:tabLst>
                <a:tab pos="838200" algn="l"/>
              </a:tabLst>
              <a:defRPr sz="1800" cap="none">
                <a:latin typeface="Arial" pitchFamily="1" charset="0"/>
                <a:ea typeface="Arial" pitchFamily="1" charset="0"/>
                <a:cs typeface="Arial" pitchFamily="1" charset="0"/>
              </a:defRPr>
            </a:pPr>
            <a:r>
              <a:rPr cap="none">
                <a:solidFill>
                  <a:srgbClr val="424242"/>
                </a:solidFill>
              </a:rPr>
              <a:t>Like the F81 model, stationary frequencies are free to vary by including </a:t>
            </a:r>
            <a:br/>
            <a:r>
              <a:rPr cap="none">
                <a:solidFill>
                  <a:srgbClr val="424242"/>
                </a:solidFill>
              </a:rPr>
              <a:t>    a parameter for each state:</a:t>
            </a:r>
            <a:endParaRPr cap="none">
              <a:solidFill>
                <a:srgbClr val="424242"/>
              </a:solidFill>
            </a:endParaRPr>
          </a:p>
        </p:txBody>
      </p:sp>
      <p:pic>
        <p:nvPicPr>
          <p:cNvPr id="8" name="pasted-image.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BnYkNs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PcYAABLIwAAQSEAADskAAAQAAAAJgAAAAgAAAD//////////w=="/>
              </a:ext>
            </a:extLst>
          </p:cNvPicPr>
          <p:nvPr/>
        </p:nvPicPr>
        <p:blipFill>
          <a:blip r:embed="rId3"/>
          <a:stretch>
            <a:fillRect/>
          </a:stretch>
        </p:blipFill>
        <p:spPr>
          <a:xfrm>
            <a:off x="4058285" y="5737225"/>
            <a:ext cx="1347470" cy="152400"/>
          </a:xfrm>
          <a:prstGeom prst="rect">
            <a:avLst/>
          </a:prstGeom>
          <a:noFill/>
          <a:ln>
            <a:noFill/>
          </a:ln>
          <a:effectLst/>
        </p:spPr>
      </p:pic>
      <p:pic>
        <p:nvPicPr>
          <p:cNvPr id="9" name="pasted-image.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BvbGlk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OgIAAAoCwAAWzYAAOAWAAAQAAAAJgAAAAgAAAD//////////w=="/>
              </a:ext>
            </a:extLst>
          </p:cNvPicPr>
          <p:nvPr/>
        </p:nvPicPr>
        <p:blipFill>
          <a:blip r:embed="rId4"/>
          <a:stretch>
            <a:fillRect/>
          </a:stretch>
        </p:blipFill>
        <p:spPr>
          <a:xfrm>
            <a:off x="1447800" y="1813560"/>
            <a:ext cx="7388225" cy="1905000"/>
          </a:xfrm>
          <a:prstGeom prst="rect">
            <a:avLst/>
          </a:prstGeom>
          <a:noFill/>
          <a:ln>
            <a:noFill/>
          </a:ln>
          <a:effectLst/>
        </p:spPr>
      </p:pic>
      <p:sp>
        <p:nvSpPr>
          <p:cNvPr id="10" name="Shape 1832"/>
          <p:cNvSpPr>
            <a:extLst>
              <a:ext uri="smNativeData">
                <pr:smNativeData xmlns:pr="smNativeData" xmlns="smNativeData" val="SMDATA_15_trXW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UAAAAAAAAABkAAAAZAAAAGQAAAAAAAAAy8vLAFAAAAAAAAAAZAAAAGQAAABkAAAAAAAAABcAAAAUAAAAAAAAAAAAAAD/fwAA/38AAAAAAAAJAAAABAAAAD48L2E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ZzEAADwLAAAVNQAAzBYAABAAAAAmAAAACAAAAP//////////"/>
              </a:ext>
            </a:extLst>
          </p:cNvSpPr>
          <p:nvPr/>
        </p:nvSpPr>
        <p:spPr>
          <a:xfrm>
            <a:off x="8030845" y="1826260"/>
            <a:ext cx="598170" cy="1879600"/>
          </a:xfrm>
          <a:prstGeom prst="rect">
            <a:avLst/>
          </a:prstGeom>
          <a:noFill/>
          <a:ln w="25400" cap="flat" cmpd="sng" algn="ctr">
            <a:solidFill>
              <a:srgbClr val="FF9300"/>
            </a:solidFill>
            <a:prstDash val="solid"/>
            <a:headEnd type="none"/>
            <a:tailEnd type="none"/>
          </a:ln>
          <a:effectLst>
            <a:outerShdw blurRad="63500" dist="63500" dir="5400000">
              <a:srgbClr val="000000">
                <a:alpha val="20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Tree>
  </p:cSld>
  <p:clrMapOvr>
    <a:masterClrMapping/>
  </p:clrMapOvr>
  <p:transition spd="fast" p14:dur="500">
    <p:fade/>
    <p:extLst>
      <p:ext uri="smNativeData">
        <pr:smNativeData xmlns:pr="smNativeData" xmlns="smNativeData" val="trXWYgAAAAD0AQAAAAAAAAYAAAAAAAAAAAAAAAAAAAAAAAAAAQAAAAAAAAAAAAAAAAAAAAAAAAAAAAAA"/>
      </p:ext>
    </p:extLst>
  </p:transition>
  <p:timing>
    <p:tnLst>
      <p:par>
        <p:cTn id="1" dur="indefinite" restart="never" nodeType="tmRoot"/>
      </p:par>
    </p:tnLst>
  </p:timing>
</p:sld>
</file>

<file path=ppt/slides/slide128.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sp>
        <p:nvSpPr>
          <p:cNvPr id="2" name="Shape 1834"/>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C4Ad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OwYAANwAAABFOAAATAQAABAgAAAmAAAACAAAAP//////////"/>
              </a:ext>
            </a:extLst>
          </p:cNvSpPr>
          <p:nvPr/>
        </p:nvSpPr>
        <p:spPr>
          <a:xfrm>
            <a:off x="1012825" y="139700"/>
            <a:ext cx="81343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Stochastic Models of Nucleotide Substitution</a:t>
            </a:r>
          </a:p>
        </p:txBody>
      </p:sp>
      <p:pic>
        <p:nvPicPr>
          <p:cNvPr id="3" name="pasted-image.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AcAAAA4AAAAAAAAAAAAAAAAAAAA////AAAAAAAAAAAAAAAAAAAAAAAAAAAAAAAAAAAAAABkAAAAZAAAAAAAAAAjAAAABAAAAGQAAAAXAAAAFAAAAAAAAAAAAAAA/38AAP9/AAAAAAAACQAAAAQAAAAAAAA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OI2AABEHwAA3zcAADQgAAAQAAAAJgAAAAgAAAD//////////w=="/>
              </a:ext>
            </a:extLst>
          </p:cNvPicPr>
          <p:nvPr/>
        </p:nvPicPr>
        <p:blipFill>
          <a:blip r:embed="rId2"/>
          <a:stretch>
            <a:fillRect/>
          </a:stretch>
        </p:blipFill>
        <p:spPr>
          <a:xfrm>
            <a:off x="8921750" y="5082540"/>
            <a:ext cx="160655" cy="152400"/>
          </a:xfrm>
          <a:prstGeom prst="rect">
            <a:avLst/>
          </a:prstGeom>
          <a:noFill/>
          <a:ln>
            <a:noFill/>
          </a:ln>
          <a:effectLst>
            <a:outerShdw blurRad="63500" dist="51187" dir="2700000">
              <a:srgbClr val="000000">
                <a:alpha val="4000"/>
              </a:srgbClr>
            </a:outerShdw>
          </a:effectLst>
        </p:spPr>
      </p:pic>
      <p:pic>
        <p:nvPicPr>
          <p:cNvPr id="4" name="pasted-image.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OgIAAAoCwAAWzYAAOAWAAAQAAAAJgAAAAgAAAD//////////w=="/>
              </a:ext>
            </a:extLst>
          </p:cNvPicPr>
          <p:nvPr/>
        </p:nvPicPr>
        <p:blipFill>
          <a:blip r:embed="rId3"/>
          <a:stretch>
            <a:fillRect/>
          </a:stretch>
        </p:blipFill>
        <p:spPr>
          <a:xfrm>
            <a:off x="1447800" y="1813560"/>
            <a:ext cx="7388225" cy="1905000"/>
          </a:xfrm>
          <a:prstGeom prst="rect">
            <a:avLst/>
          </a:prstGeom>
          <a:noFill/>
          <a:ln>
            <a:noFill/>
          </a:ln>
          <a:effectLst/>
        </p:spPr>
      </p:pic>
      <p:sp>
        <p:nvSpPr>
          <p:cNvPr id="5" name="Shape 1837"/>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AgNQAAwAgAABAgAAAmAAAACAAAAP//////////"/>
              </a:ext>
            </a:extLst>
          </p:cNvSpPr>
          <p:nvPr/>
        </p:nvSpPr>
        <p:spPr>
          <a:xfrm>
            <a:off x="635000" y="101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Paparazzi time: Name that model!</a:t>
            </a:r>
          </a:p>
        </p:txBody>
      </p:sp>
    </p:spTree>
  </p:cSld>
  <p:clrMapOvr>
    <a:masterClrMapping/>
  </p:clrMapOvr>
  <p:transition spd="fast" p14:dur="500">
    <p:fade/>
    <p:extLst>
      <p:ext uri="smNativeData">
        <pr:smNativeData xmlns:pr="smNativeData" xmlns="smNativeData" val="trXWYgAAAAD0AQAAAAAAAAYAAAAAAAAAAAAAAAAAAAAAAAAAAQAAAAAAAAAAAAAAAAAAAAAAAAAAAAAA"/>
      </p:ext>
    </p:extLst>
  </p:transition>
  <p:timing>
    <p:tnLst>
      <p:par>
        <p:cTn id="1" dur="indefinite" restart="never" nodeType="tmRoot"/>
      </p:par>
    </p:tnLst>
  </p:timing>
</p:sld>
</file>

<file path=ppt/slides/slide129.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1839"/>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GCp8w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7wMAAEAGAAAnNQAAwAgAABAgAAAmAAAACAAAAP//////////"/>
              </a:ext>
            </a:extLst>
          </p:cNvSpPr>
          <p:nvPr/>
        </p:nvSpPr>
        <p:spPr>
          <a:xfrm>
            <a:off x="639445" y="101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The Hasegawa, Kishino, Yano, 1985 (HKY85) substitution model</a:t>
            </a:r>
          </a:p>
        </p:txBody>
      </p:sp>
      <p:sp>
        <p:nvSpPr>
          <p:cNvPr id="3" name="Shape 1840"/>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IB+8w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OwYAANwAAABFOAAATAQAABAgAAAmAAAACAAAAP//////////"/>
              </a:ext>
            </a:extLst>
          </p:cNvSpPr>
          <p:nvPr/>
        </p:nvSpPr>
        <p:spPr>
          <a:xfrm>
            <a:off x="1012825" y="139700"/>
            <a:ext cx="81343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Stochastic Models of Nucleotide Substitution</a:t>
            </a:r>
          </a:p>
        </p:txBody>
      </p:sp>
      <p:pic>
        <p:nvPicPr>
          <p:cNvPr id="4" name="pasted-image.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AcAAAA4AAAAAAAAAAAAAAAAAAAA////AAAAAAAAAAAAAAAAAAAAAAAAAAAAAAAAAAAAAABkAAAAZAAAAAAAAAAjAAAABAAAAGQAAAAXAAAAFAAAAAAAAAAAAAAA/38AAP9/AAAAAAAACQAAAAQAAABgmxAF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OI2AABEHwAA3zcAADQgAAAQAAAAJgAAAAgAAAD//////////w=="/>
              </a:ext>
            </a:extLst>
          </p:cNvPicPr>
          <p:nvPr/>
        </p:nvPicPr>
        <p:blipFill>
          <a:blip r:embed="rId2"/>
          <a:stretch>
            <a:fillRect/>
          </a:stretch>
        </p:blipFill>
        <p:spPr>
          <a:xfrm>
            <a:off x="8921750" y="5082540"/>
            <a:ext cx="160655" cy="152400"/>
          </a:xfrm>
          <a:prstGeom prst="rect">
            <a:avLst/>
          </a:prstGeom>
          <a:noFill/>
          <a:ln>
            <a:noFill/>
          </a:ln>
          <a:effectLst>
            <a:outerShdw blurRad="63500" dist="51187" dir="2700000">
              <a:srgbClr val="000000">
                <a:alpha val="4000"/>
              </a:srgbClr>
            </a:outerShdw>
          </a:effectLst>
        </p:spPr>
      </p:pic>
      <p:pic>
        <p:nvPicPr>
          <p:cNvPr id="5" name="pasted-image.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OgIAAAoCwAAWzYAAOAWAAAQAAAAJgAAAAgAAAD//////////w=="/>
              </a:ext>
            </a:extLst>
          </p:cNvPicPr>
          <p:nvPr/>
        </p:nvPicPr>
        <p:blipFill>
          <a:blip r:embed="rId3"/>
          <a:stretch>
            <a:fillRect/>
          </a:stretch>
        </p:blipFill>
        <p:spPr>
          <a:xfrm>
            <a:off x="1447800" y="1813560"/>
            <a:ext cx="7388225" cy="1905000"/>
          </a:xfrm>
          <a:prstGeom prst="rect">
            <a:avLst/>
          </a:prstGeom>
          <a:noFill/>
          <a:ln>
            <a:noFill/>
          </a:ln>
          <a:effectLst/>
        </p:spPr>
      </p:pic>
      <p:sp>
        <p:nvSpPr>
          <p:cNvPr id="6" name="Shape 1843"/>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AAZAADNOgAAOBsAABAgAAAmAAAACAAAAP//////////"/>
              </a:ext>
            </a:extLst>
          </p:cNvSpPr>
          <p:nvPr/>
        </p:nvSpPr>
        <p:spPr>
          <a:xfrm>
            <a:off x="990600" y="4064000"/>
            <a:ext cx="8568055"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Combines features of the K80 and F81 substitution models</a:t>
            </a:r>
            <a:endParaRPr cap="none">
              <a:solidFill>
                <a:srgbClr val="424242"/>
              </a:solidFill>
            </a:endParaRPr>
          </a:p>
        </p:txBody>
      </p:sp>
      <p:sp>
        <p:nvSpPr>
          <p:cNvPr id="7" name="Shape 1844"/>
          <p:cNvSpPr>
            <a:extLst>
              <a:ext uri="smNativeData">
                <pr:smNativeData xmlns:pr="smNativeData" xmlns="smNativeData" val="SMDATA_15_trXWYhMAAAAlAAAAZAAAAA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HRzLm8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DwbAADuOAAAIyMAABAAAAAmAAAACAAAAP//////////"/>
              </a:ext>
            </a:extLst>
          </p:cNvSpPr>
          <p:nvPr/>
        </p:nvSpPr>
        <p:spPr>
          <a:xfrm>
            <a:off x="990600" y="4427220"/>
            <a:ext cx="8263890" cy="128460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100"/>
              </a:lnSpc>
              <a:tabLst>
                <a:tab pos="838200" algn="l"/>
              </a:tabLst>
              <a:defRPr sz="1800" cap="none">
                <a:latin typeface="Arial" pitchFamily="1" charset="0"/>
                <a:ea typeface="Arial" pitchFamily="1" charset="0"/>
                <a:cs typeface="Arial" pitchFamily="1" charset="0"/>
              </a:defRPr>
            </a:pPr>
            <a:r>
              <a:rPr cap="none">
                <a:solidFill>
                  <a:srgbClr val="424242"/>
                </a:solidFill>
              </a:rPr>
              <a:t>Like the K80 model, all </a:t>
            </a:r>
            <a:r>
              <a:rPr cap="none">
                <a:solidFill>
                  <a:srgbClr val="FF9300"/>
                </a:solidFill>
              </a:rPr>
              <a:t>transitions</a:t>
            </a:r>
            <a:r>
              <a:rPr cap="none">
                <a:solidFill>
                  <a:srgbClr val="424242"/>
                </a:solidFill>
              </a:rPr>
              <a:t> are assumed to have the same rate </a:t>
            </a:r>
            <a:r>
              <a:rPr cap="none">
                <a:solidFill>
                  <a:srgbClr val="424242"/>
                </a:solidFill>
                <a:latin typeface="Times New Roman" pitchFamily="1" charset="0"/>
                <a:ea typeface="Times New Roman" pitchFamily="1" charset="0"/>
                <a:cs typeface="Times New Roman" pitchFamily="1" charset="0"/>
              </a:rPr>
              <a:t>(</a:t>
            </a:r>
            <a:r>
              <a:rPr i="1" cap="none">
                <a:solidFill>
                  <a:srgbClr val="424242"/>
                </a:solidFill>
                <a:latin typeface="Times New Roman" pitchFamily="1" charset="0"/>
                <a:ea typeface="Times New Roman" pitchFamily="1" charset="0"/>
                <a:cs typeface="Times New Roman" pitchFamily="1" charset="0"/>
              </a:rPr>
              <a:t>b</a:t>
            </a:r>
            <a:r>
              <a:rPr cap="none">
                <a:solidFill>
                  <a:srgbClr val="424242"/>
                </a:solidFill>
                <a:latin typeface="Times New Roman" pitchFamily="1" charset="0"/>
                <a:ea typeface="Times New Roman" pitchFamily="1" charset="0"/>
                <a:cs typeface="Times New Roman" pitchFamily="1" charset="0"/>
              </a:rPr>
              <a:t> = </a:t>
            </a:r>
            <a:r>
              <a:rPr i="1" cap="none">
                <a:solidFill>
                  <a:srgbClr val="424242"/>
                </a:solidFill>
                <a:latin typeface="Times New Roman" pitchFamily="1" charset="0"/>
                <a:ea typeface="Times New Roman" pitchFamily="1" charset="0"/>
                <a:cs typeface="Times New Roman" pitchFamily="1" charset="0"/>
              </a:rPr>
              <a:t>e</a:t>
            </a:r>
            <a:r>
              <a:rPr cap="none">
                <a:solidFill>
                  <a:srgbClr val="424242"/>
                </a:solidFill>
                <a:latin typeface="Times New Roman" pitchFamily="1" charset="0"/>
                <a:ea typeface="Times New Roman" pitchFamily="1" charset="0"/>
                <a:cs typeface="Times New Roman" pitchFamily="1" charset="0"/>
              </a:rPr>
              <a:t>)</a:t>
            </a:r>
            <a:br/>
            <a:r>
              <a:rPr cap="none">
                <a:solidFill>
                  <a:srgbClr val="424242"/>
                </a:solidFill>
              </a:rPr>
              <a:t>     and all </a:t>
            </a:r>
            <a:r>
              <a:rPr cap="none">
                <a:solidFill>
                  <a:srgbClr val="76D6FF"/>
                </a:solidFill>
              </a:rPr>
              <a:t>transversion</a:t>
            </a:r>
            <a:r>
              <a:rPr cap="none">
                <a:solidFill>
                  <a:srgbClr val="424242"/>
                </a:solidFill>
              </a:rPr>
              <a:t> are assumed to have the same rate </a:t>
            </a:r>
            <a:r>
              <a:rPr cap="none">
                <a:solidFill>
                  <a:srgbClr val="424242"/>
                </a:solidFill>
                <a:latin typeface="Times New Roman" pitchFamily="1" charset="0"/>
                <a:ea typeface="Times New Roman" pitchFamily="1" charset="0"/>
                <a:cs typeface="Times New Roman" pitchFamily="1" charset="0"/>
              </a:rPr>
              <a:t>(</a:t>
            </a:r>
            <a:r>
              <a:rPr i="1" cap="none">
                <a:solidFill>
                  <a:srgbClr val="424242"/>
                </a:solidFill>
                <a:latin typeface="Times New Roman" pitchFamily="1" charset="0"/>
                <a:ea typeface="Times New Roman" pitchFamily="1" charset="0"/>
                <a:cs typeface="Times New Roman" pitchFamily="1" charset="0"/>
              </a:rPr>
              <a:t>a</a:t>
            </a:r>
            <a:r>
              <a:rPr cap="none">
                <a:solidFill>
                  <a:srgbClr val="424242"/>
                </a:solidFill>
                <a:latin typeface="Times New Roman" pitchFamily="1" charset="0"/>
                <a:ea typeface="Times New Roman" pitchFamily="1" charset="0"/>
                <a:cs typeface="Times New Roman" pitchFamily="1" charset="0"/>
              </a:rPr>
              <a:t> = </a:t>
            </a:r>
            <a:r>
              <a:rPr i="1" cap="none">
                <a:solidFill>
                  <a:srgbClr val="424242"/>
                </a:solidFill>
                <a:latin typeface="Times New Roman" pitchFamily="1" charset="0"/>
                <a:ea typeface="Times New Roman" pitchFamily="1" charset="0"/>
                <a:cs typeface="Times New Roman" pitchFamily="1" charset="0"/>
              </a:rPr>
              <a:t>c</a:t>
            </a:r>
            <a:r>
              <a:rPr cap="none">
                <a:solidFill>
                  <a:srgbClr val="424242"/>
                </a:solidFill>
                <a:latin typeface="Times New Roman" pitchFamily="1" charset="0"/>
                <a:ea typeface="Times New Roman" pitchFamily="1" charset="0"/>
                <a:cs typeface="Times New Roman" pitchFamily="1" charset="0"/>
              </a:rPr>
              <a:t> = </a:t>
            </a:r>
            <a:r>
              <a:rPr i="1" cap="none">
                <a:solidFill>
                  <a:srgbClr val="424242"/>
                </a:solidFill>
                <a:latin typeface="Times New Roman" pitchFamily="1" charset="0"/>
                <a:ea typeface="Times New Roman" pitchFamily="1" charset="0"/>
                <a:cs typeface="Times New Roman" pitchFamily="1" charset="0"/>
              </a:rPr>
              <a:t>d</a:t>
            </a:r>
            <a:r>
              <a:rPr cap="none">
                <a:solidFill>
                  <a:srgbClr val="424242"/>
                </a:solidFill>
                <a:latin typeface="Times New Roman" pitchFamily="1" charset="0"/>
                <a:ea typeface="Times New Roman" pitchFamily="1" charset="0"/>
                <a:cs typeface="Times New Roman" pitchFamily="1" charset="0"/>
              </a:rPr>
              <a:t> = </a:t>
            </a:r>
            <a:r>
              <a:rPr i="1" cap="none">
                <a:solidFill>
                  <a:srgbClr val="424242"/>
                </a:solidFill>
                <a:latin typeface="Times New Roman" pitchFamily="1" charset="0"/>
                <a:ea typeface="Times New Roman" pitchFamily="1" charset="0"/>
                <a:cs typeface="Times New Roman" pitchFamily="1" charset="0"/>
              </a:rPr>
              <a:t>f</a:t>
            </a:r>
            <a:r>
              <a:rPr cap="none">
                <a:solidFill>
                  <a:srgbClr val="424242"/>
                </a:solidFill>
                <a:latin typeface="Times New Roman" pitchFamily="1" charset="0"/>
                <a:ea typeface="Times New Roman" pitchFamily="1" charset="0"/>
                <a:cs typeface="Times New Roman" pitchFamily="1" charset="0"/>
              </a:rPr>
              <a:t>)</a:t>
            </a:r>
            <a:br/>
            <a:r>
              <a:rPr cap="none">
                <a:solidFill>
                  <a:srgbClr val="424242"/>
                </a:solidFill>
              </a:rPr>
              <a:t>     and accommodates a possible bias in the transition/transversion rate ratio,  </a:t>
            </a:r>
            <a:br/>
            <a:r>
              <a:rPr cap="none">
                <a:solidFill>
                  <a:srgbClr val="424242"/>
                </a:solidFill>
              </a:rPr>
              <a:t>  </a:t>
            </a:r>
            <a:endParaRPr cap="none">
              <a:solidFill>
                <a:srgbClr val="424242"/>
              </a:solidFill>
            </a:endParaRPr>
          </a:p>
        </p:txBody>
      </p:sp>
      <p:sp>
        <p:nvSpPr>
          <p:cNvPr id="8" name="Shape 1845"/>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Dpsdmw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NAgAAA5NgAArCQAABAgAAAmAAAACAAAAP//////////"/>
              </a:ext>
            </a:extLst>
          </p:cNvSpPr>
          <p:nvPr/>
        </p:nvSpPr>
        <p:spPr>
          <a:xfrm>
            <a:off x="990600" y="5334000"/>
            <a:ext cx="7823835" cy="6273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100"/>
              </a:lnSpc>
              <a:tabLst>
                <a:tab pos="838200" algn="l"/>
              </a:tabLst>
              <a:defRPr sz="1800" cap="none">
                <a:latin typeface="Arial" pitchFamily="1" charset="0"/>
                <a:ea typeface="Arial" pitchFamily="1" charset="0"/>
                <a:cs typeface="Arial" pitchFamily="1" charset="0"/>
              </a:defRPr>
            </a:pPr>
            <a:r>
              <a:rPr cap="none">
                <a:solidFill>
                  <a:srgbClr val="424242"/>
                </a:solidFill>
              </a:rPr>
              <a:t>Like the F81 model, stationary frequencies are free to vary by including </a:t>
            </a:r>
            <a:br/>
            <a:r>
              <a:rPr cap="none">
                <a:solidFill>
                  <a:srgbClr val="424242"/>
                </a:solidFill>
              </a:rPr>
              <a:t>    a parameter for each state:</a:t>
            </a:r>
            <a:endParaRPr cap="none">
              <a:solidFill>
                <a:srgbClr val="424242"/>
              </a:solidFill>
            </a:endParaRPr>
          </a:p>
        </p:txBody>
      </p:sp>
      <p:sp>
        <p:nvSpPr>
          <p:cNvPr id="9" name="Shape 1846"/>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GFpbiI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LgkAAA5NgAA8CYAABAgAAAmAAAACAAAAP//////////"/>
              </a:ext>
            </a:extLst>
          </p:cNvSpPr>
          <p:nvPr/>
        </p:nvSpPr>
        <p:spPr>
          <a:xfrm>
            <a:off x="990600" y="5969000"/>
            <a:ext cx="7823835"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r>
              <a:t>How many free parameters are there in the HKY85 substitution model?</a:t>
            </a:r>
          </a:p>
        </p:txBody>
      </p:sp>
    </p:spTree>
  </p:cSld>
  <p:clrMapOvr>
    <a:masterClrMapping/>
  </p:clrMapOvr>
  <p:transition spd="fast" p14:dur="500">
    <p:fade/>
    <p:extLst>
      <p:ext uri="smNativeData">
        <pr:smNativeData xmlns:pr="smNativeData" xmlns="smNativeData" val="trXWYgAAAAD0AQAAAAAAAAYAAAAAAAAAAAAAAAAAAAAAAAAAAQAAAAAAAAAAAAAAAAAAAAAAAAAAAAAA"/>
      </p:ext>
    </p:extLst>
  </p:transition>
  <p:timing>
    <p:tnLst>
      <p:par>
        <p:cTn id="1" dur="indefinite" restart="never" nodeType="tmRoot"/>
      </p:par>
    </p:tnLst>
  </p:timing>
</p:sld>
</file>

<file path=ppt/slides/slide13.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305"/>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KA0YwQ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7wMAAEAGAABsOQAAnwgAABAgAAAmAAAACAAAAP//////////"/>
              </a:ext>
            </a:extLst>
          </p:cNvSpPr>
          <p:nvPr/>
        </p:nvSpPr>
        <p:spPr>
          <a:xfrm>
            <a:off x="639445" y="1016000"/>
            <a:ext cx="8695055" cy="385445"/>
          </a:xfrm>
          <a:prstGeom prst="rect">
            <a:avLst/>
          </a:prstGeom>
          <a:noFill/>
          <a:ln>
            <a:noFill/>
          </a:ln>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What is the scale of the instantaneous rates? </a:t>
            </a:r>
          </a:p>
        </p:txBody>
      </p:sp>
      <p:sp>
        <p:nvSpPr>
          <p:cNvPr id="3" name="Shape 306"/>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Ek4MUg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GAYAAJgIAADaOgAA0AoAABAgAAAmAAAACAAAAP//////////"/>
              </a:ext>
            </a:extLst>
          </p:cNvSpPr>
          <p:nvPr/>
        </p:nvSpPr>
        <p:spPr>
          <a:xfrm>
            <a:off x="990600" y="1397000"/>
            <a:ext cx="8576310" cy="360680"/>
          </a:xfrm>
          <a:prstGeom prst="rect">
            <a:avLst/>
          </a:prstGeom>
          <a:noFill/>
          <a:ln>
            <a:noFill/>
          </a:ln>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r>
              <a:t>Substitution rate and time are confounded in most CTMC models</a:t>
            </a:r>
          </a:p>
        </p:txBody>
      </p:sp>
      <p:sp>
        <p:nvSpPr>
          <p:cNvPr id="4" name="Shape 307"/>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GCp8w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xgkAANwAAAC6NAAATAQAABAgAAAmAAAACAAAAP//////////"/>
              </a:ext>
            </a:extLst>
          </p:cNvSpPr>
          <p:nvPr/>
        </p:nvSpPr>
        <p:spPr>
          <a:xfrm>
            <a:off x="1588770" y="139700"/>
            <a:ext cx="698246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Scaling the Instantaneous Rate Matrix</a:t>
            </a:r>
          </a:p>
        </p:txBody>
      </p:sp>
      <p:sp>
        <p:nvSpPr>
          <p:cNvPr id="5" name="Shape 308"/>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IB+8wU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GAYAAPAKAADaOgAAzg4AABAgAAAmAAAACAAAAP//////////"/>
              </a:ext>
            </a:extLst>
          </p:cNvSpPr>
          <p:nvPr/>
        </p:nvSpPr>
        <p:spPr>
          <a:xfrm>
            <a:off x="990600" y="1778000"/>
            <a:ext cx="8576310" cy="628650"/>
          </a:xfrm>
          <a:prstGeom prst="rect">
            <a:avLst/>
          </a:prstGeom>
          <a:noFill/>
          <a:ln>
            <a:noFill/>
          </a:ln>
          <a:effectLst/>
        </p:spPr>
        <p:txBody>
          <a:bodyPr vert="horz" wrap="square" lIns="50800" tIns="50800" rIns="50800" bIns="50800" numCol="1" spcCol="215900" anchor="t"/>
          <a:lstStyle/>
          <a:p>
            <a:pPr algn="l" defTabSz="457200">
              <a:lnSpc>
                <a:spcPts val="2100"/>
              </a:lnSpc>
              <a:tabLst>
                <a:tab pos="838200" algn="l"/>
              </a:tabLst>
              <a:defRPr sz="1800" cap="none">
                <a:solidFill>
                  <a:srgbClr val="424242"/>
                </a:solidFill>
                <a:latin typeface="Arial" pitchFamily="1" charset="0"/>
                <a:ea typeface="Arial" pitchFamily="1" charset="0"/>
                <a:cs typeface="Arial" pitchFamily="1" charset="0"/>
              </a:defRPr>
            </a:pPr>
            <a:r>
              <a:t>The expected (mean) number of substitutions along a branch is a function of the </a:t>
            </a:r>
            <a:br/>
            <a:r>
              <a:t>     duration of that branch, </a:t>
            </a:r>
            <a:r>
              <a:rPr i="1" cap="none">
                <a:latin typeface="Times New Roman" pitchFamily="1" charset="0"/>
                <a:ea typeface="Times New Roman" pitchFamily="1" charset="0"/>
                <a:cs typeface="Times New Roman" pitchFamily="1" charset="0"/>
              </a:rPr>
              <a:t>t</a:t>
            </a:r>
            <a:r>
              <a:t>, and the substitution rate, </a:t>
            </a:r>
            <a:r>
              <a:rPr i="1" cap="none">
                <a:latin typeface="Times New Roman" pitchFamily="1" charset="0"/>
                <a:ea typeface="Times New Roman" pitchFamily="1" charset="0"/>
                <a:cs typeface="Times New Roman" pitchFamily="1" charset="0"/>
              </a:rPr>
              <a:t>u</a:t>
            </a:r>
            <a:endParaRPr i="1" cap="none">
              <a:latin typeface="Times New Roman" pitchFamily="1" charset="0"/>
              <a:ea typeface="Times New Roman" pitchFamily="1" charset="0"/>
              <a:cs typeface="Times New Roman" pitchFamily="1" charset="0"/>
            </a:endParaRPr>
          </a:p>
        </p:txBody>
      </p:sp>
      <p:sp>
        <p:nvSpPr>
          <p:cNvPr id="6" name="Shape 309"/>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CbEAU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GAYAANgOAADaOgAAuxIAABAgAAAmAAAACAAAAP//////////"/>
              </a:ext>
            </a:extLst>
          </p:cNvSpPr>
          <p:nvPr/>
        </p:nvSpPr>
        <p:spPr>
          <a:xfrm>
            <a:off x="990600" y="2413000"/>
            <a:ext cx="8576310" cy="631825"/>
          </a:xfrm>
          <a:prstGeom prst="rect">
            <a:avLst/>
          </a:prstGeom>
          <a:noFill/>
          <a:ln>
            <a:noFill/>
          </a:ln>
          <a:effectLst/>
        </p:spPr>
        <p:txBody>
          <a:bodyPr vert="horz" wrap="square" lIns="50800" tIns="50800" rIns="50800" bIns="50800" numCol="1" spcCol="215900" anchor="t"/>
          <a:lstStyle/>
          <a:p>
            <a:pPr algn="l" defTabSz="457200">
              <a:lnSpc>
                <a:spcPts val="2100"/>
              </a:lnSpc>
              <a:tabLst>
                <a:tab pos="838200" algn="l"/>
              </a:tabLst>
              <a:defRPr sz="1800" cap="none">
                <a:solidFill>
                  <a:srgbClr val="424242"/>
                </a:solidFill>
                <a:latin typeface="Arial" pitchFamily="1" charset="0"/>
                <a:ea typeface="Arial" pitchFamily="1" charset="0"/>
                <a:cs typeface="Arial" pitchFamily="1" charset="0"/>
              </a:defRPr>
            </a:pPr>
            <a:r>
              <a:t>However, the timescale of the tree is typically unknown, so the time, </a:t>
            </a:r>
            <a:r>
              <a:rPr i="1" cap="none">
                <a:latin typeface="Times New Roman" pitchFamily="1" charset="0"/>
                <a:ea typeface="Times New Roman" pitchFamily="1" charset="0"/>
                <a:cs typeface="Times New Roman" pitchFamily="1" charset="0"/>
              </a:rPr>
              <a:t>t</a:t>
            </a:r>
            <a:r>
              <a:t>, and rate, </a:t>
            </a:r>
            <a:r>
              <a:rPr i="1" cap="none">
                <a:latin typeface="Times New Roman" pitchFamily="1" charset="0"/>
                <a:ea typeface="Times New Roman" pitchFamily="1" charset="0"/>
                <a:cs typeface="Times New Roman" pitchFamily="1" charset="0"/>
              </a:rPr>
              <a:t>u</a:t>
            </a:r>
            <a:r>
              <a:t>, </a:t>
            </a:r>
            <a:br/>
            <a:r>
              <a:t>     cannot be estimated separately, but only as their product: </a:t>
            </a:r>
            <a:r>
              <a:rPr i="1" cap="none">
                <a:latin typeface="Times New Roman" pitchFamily="1" charset="0"/>
                <a:ea typeface="Times New Roman" pitchFamily="1" charset="0"/>
                <a:cs typeface="Times New Roman" pitchFamily="1" charset="0"/>
              </a:rPr>
              <a:t>v = ut</a:t>
            </a:r>
            <a:endParaRPr i="1" cap="none">
              <a:latin typeface="Times New Roman" pitchFamily="1" charset="0"/>
              <a:ea typeface="Times New Roman" pitchFamily="1" charset="0"/>
              <a:cs typeface="Times New Roman" pitchFamily="1" charset="0"/>
            </a:endParaRPr>
          </a:p>
        </p:txBody>
      </p:sp>
    </p:spTree>
  </p:cSld>
  <p:clrMapOvr>
    <a:masterClrMapping/>
  </p:clrMapOvr>
  <p:transition spd="fast" p14:dur="500">
    <p:fade/>
    <p:extLst>
      <p:ext uri="smNativeData">
        <pr:smNativeData xmlns:pr="smNativeData" xmlns="smNativeData" val="trXWYgAAAAD0AQAAAAAAAAYAAAAAAAAAAAAAAAAAAAAAAAAAAQAAAAAAAAAAAAAAAAAAAAAAAAAAAAAA"/>
      </p:ext>
    </p:extLst>
  </p:transition>
  <p:timing>
    <p:tnLst>
      <p:par>
        <p:cTn id="1" dur="indefinite" restart="never" nodeType="tmRoot"/>
      </p:par>
    </p:tnLst>
  </p:timing>
</p:sld>
</file>

<file path=ppt/slides/slide130.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1848"/>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C8Qyww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AAZAADNOgAAOBsAABAgAAAmAAAACAAAAP//////////"/>
              </a:ext>
            </a:extLst>
          </p:cNvSpPr>
          <p:nvPr/>
        </p:nvSpPr>
        <p:spPr>
          <a:xfrm>
            <a:off x="990600" y="4064000"/>
            <a:ext cx="8568055"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Combines features of the K80 and F81 substitution models</a:t>
            </a:r>
            <a:endParaRPr cap="none">
              <a:solidFill>
                <a:srgbClr val="424242"/>
              </a:solidFill>
            </a:endParaRPr>
          </a:p>
        </p:txBody>
      </p:sp>
      <p:sp>
        <p:nvSpPr>
          <p:cNvPr id="3" name="Shape 1849"/>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Nrhxzs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7wMAAEAGAAAnNQAAwAgAABAgAAAmAAAACAAAAP//////////"/>
              </a:ext>
            </a:extLst>
          </p:cNvSpPr>
          <p:nvPr/>
        </p:nvSpPr>
        <p:spPr>
          <a:xfrm>
            <a:off x="639445" y="101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The Hasegawa, Kishino, Yano, 1985 (HKY85) substitution model</a:t>
            </a:r>
          </a:p>
        </p:txBody>
      </p:sp>
      <p:sp>
        <p:nvSpPr>
          <p:cNvPr id="4" name="Shape 1850"/>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OwYAANwAAABFOAAATAQAABAgAAAmAAAACAAAAP//////////"/>
              </a:ext>
            </a:extLst>
          </p:cNvSpPr>
          <p:nvPr/>
        </p:nvSpPr>
        <p:spPr>
          <a:xfrm>
            <a:off x="1012825" y="139700"/>
            <a:ext cx="81343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Stochastic Models of Nucleotide Substitution</a:t>
            </a:r>
          </a:p>
        </p:txBody>
      </p:sp>
      <p:sp>
        <p:nvSpPr>
          <p:cNvPr id="5" name="Shape 1851"/>
          <p:cNvSpPr>
            <a:extLst>
              <a:ext uri="smNativeData">
                <pr:smNativeData xmlns:pr="smNativeData" xmlns="smNativeData" val="SMDATA_15_trXWYhMAAAAlAAAAZAAAAA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DwbAADuOAAAIyMAABAAAAAmAAAACAAAAP//////////"/>
              </a:ext>
            </a:extLst>
          </p:cNvSpPr>
          <p:nvPr/>
        </p:nvSpPr>
        <p:spPr>
          <a:xfrm>
            <a:off x="990600" y="4427220"/>
            <a:ext cx="8263890" cy="128460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100"/>
              </a:lnSpc>
              <a:tabLst>
                <a:tab pos="838200" algn="l"/>
              </a:tabLst>
              <a:defRPr sz="1800" cap="none">
                <a:latin typeface="Arial" pitchFamily="1" charset="0"/>
                <a:ea typeface="Arial" pitchFamily="1" charset="0"/>
                <a:cs typeface="Arial" pitchFamily="1" charset="0"/>
              </a:defRPr>
            </a:pPr>
            <a:r>
              <a:rPr cap="none">
                <a:solidFill>
                  <a:srgbClr val="424242"/>
                </a:solidFill>
              </a:rPr>
              <a:t>Like the K80 model, all </a:t>
            </a:r>
            <a:r>
              <a:rPr cap="none">
                <a:solidFill>
                  <a:srgbClr val="FF9300"/>
                </a:solidFill>
              </a:rPr>
              <a:t>transitions</a:t>
            </a:r>
            <a:r>
              <a:rPr cap="none">
                <a:solidFill>
                  <a:srgbClr val="424242"/>
                </a:solidFill>
              </a:rPr>
              <a:t> are assumed to have the same rate </a:t>
            </a:r>
            <a:r>
              <a:rPr cap="none">
                <a:solidFill>
                  <a:srgbClr val="424242"/>
                </a:solidFill>
                <a:latin typeface="Times New Roman" pitchFamily="1" charset="0"/>
                <a:ea typeface="Times New Roman" pitchFamily="1" charset="0"/>
                <a:cs typeface="Times New Roman" pitchFamily="1" charset="0"/>
              </a:rPr>
              <a:t>(</a:t>
            </a:r>
            <a:r>
              <a:rPr i="1" cap="none">
                <a:solidFill>
                  <a:srgbClr val="424242"/>
                </a:solidFill>
                <a:latin typeface="Times New Roman" pitchFamily="1" charset="0"/>
                <a:ea typeface="Times New Roman" pitchFamily="1" charset="0"/>
                <a:cs typeface="Times New Roman" pitchFamily="1" charset="0"/>
              </a:rPr>
              <a:t>b</a:t>
            </a:r>
            <a:r>
              <a:rPr cap="none">
                <a:solidFill>
                  <a:srgbClr val="424242"/>
                </a:solidFill>
                <a:latin typeface="Times New Roman" pitchFamily="1" charset="0"/>
                <a:ea typeface="Times New Roman" pitchFamily="1" charset="0"/>
                <a:cs typeface="Times New Roman" pitchFamily="1" charset="0"/>
              </a:rPr>
              <a:t> = </a:t>
            </a:r>
            <a:r>
              <a:rPr i="1" cap="none">
                <a:solidFill>
                  <a:srgbClr val="424242"/>
                </a:solidFill>
                <a:latin typeface="Times New Roman" pitchFamily="1" charset="0"/>
                <a:ea typeface="Times New Roman" pitchFamily="1" charset="0"/>
                <a:cs typeface="Times New Roman" pitchFamily="1" charset="0"/>
              </a:rPr>
              <a:t>e</a:t>
            </a:r>
            <a:r>
              <a:rPr cap="none">
                <a:solidFill>
                  <a:srgbClr val="424242"/>
                </a:solidFill>
                <a:latin typeface="Times New Roman" pitchFamily="1" charset="0"/>
                <a:ea typeface="Times New Roman" pitchFamily="1" charset="0"/>
                <a:cs typeface="Times New Roman" pitchFamily="1" charset="0"/>
              </a:rPr>
              <a:t>)</a:t>
            </a:r>
            <a:br/>
            <a:r>
              <a:rPr cap="none">
                <a:solidFill>
                  <a:srgbClr val="424242"/>
                </a:solidFill>
              </a:rPr>
              <a:t>     and all </a:t>
            </a:r>
            <a:r>
              <a:rPr cap="none">
                <a:solidFill>
                  <a:srgbClr val="76D6FF"/>
                </a:solidFill>
              </a:rPr>
              <a:t>transversion</a:t>
            </a:r>
            <a:r>
              <a:rPr cap="none">
                <a:solidFill>
                  <a:srgbClr val="424242"/>
                </a:solidFill>
              </a:rPr>
              <a:t> are assumed to have the same rate </a:t>
            </a:r>
            <a:r>
              <a:rPr cap="none">
                <a:solidFill>
                  <a:srgbClr val="424242"/>
                </a:solidFill>
                <a:latin typeface="Times New Roman" pitchFamily="1" charset="0"/>
                <a:ea typeface="Times New Roman" pitchFamily="1" charset="0"/>
                <a:cs typeface="Times New Roman" pitchFamily="1" charset="0"/>
              </a:rPr>
              <a:t>(</a:t>
            </a:r>
            <a:r>
              <a:rPr i="1" cap="none">
                <a:solidFill>
                  <a:srgbClr val="424242"/>
                </a:solidFill>
                <a:latin typeface="Times New Roman" pitchFamily="1" charset="0"/>
                <a:ea typeface="Times New Roman" pitchFamily="1" charset="0"/>
                <a:cs typeface="Times New Roman" pitchFamily="1" charset="0"/>
              </a:rPr>
              <a:t>a</a:t>
            </a:r>
            <a:r>
              <a:rPr cap="none">
                <a:solidFill>
                  <a:srgbClr val="424242"/>
                </a:solidFill>
                <a:latin typeface="Times New Roman" pitchFamily="1" charset="0"/>
                <a:ea typeface="Times New Roman" pitchFamily="1" charset="0"/>
                <a:cs typeface="Times New Roman" pitchFamily="1" charset="0"/>
              </a:rPr>
              <a:t> = </a:t>
            </a:r>
            <a:r>
              <a:rPr i="1" cap="none">
                <a:solidFill>
                  <a:srgbClr val="424242"/>
                </a:solidFill>
                <a:latin typeface="Times New Roman" pitchFamily="1" charset="0"/>
                <a:ea typeface="Times New Roman" pitchFamily="1" charset="0"/>
                <a:cs typeface="Times New Roman" pitchFamily="1" charset="0"/>
              </a:rPr>
              <a:t>c</a:t>
            </a:r>
            <a:r>
              <a:rPr cap="none">
                <a:solidFill>
                  <a:srgbClr val="424242"/>
                </a:solidFill>
                <a:latin typeface="Times New Roman" pitchFamily="1" charset="0"/>
                <a:ea typeface="Times New Roman" pitchFamily="1" charset="0"/>
                <a:cs typeface="Times New Roman" pitchFamily="1" charset="0"/>
              </a:rPr>
              <a:t> = </a:t>
            </a:r>
            <a:r>
              <a:rPr i="1" cap="none">
                <a:solidFill>
                  <a:srgbClr val="424242"/>
                </a:solidFill>
                <a:latin typeface="Times New Roman" pitchFamily="1" charset="0"/>
                <a:ea typeface="Times New Roman" pitchFamily="1" charset="0"/>
                <a:cs typeface="Times New Roman" pitchFamily="1" charset="0"/>
              </a:rPr>
              <a:t>d</a:t>
            </a:r>
            <a:r>
              <a:rPr cap="none">
                <a:solidFill>
                  <a:srgbClr val="424242"/>
                </a:solidFill>
                <a:latin typeface="Times New Roman" pitchFamily="1" charset="0"/>
                <a:ea typeface="Times New Roman" pitchFamily="1" charset="0"/>
                <a:cs typeface="Times New Roman" pitchFamily="1" charset="0"/>
              </a:rPr>
              <a:t> = </a:t>
            </a:r>
            <a:r>
              <a:rPr i="1" cap="none">
                <a:solidFill>
                  <a:srgbClr val="424242"/>
                </a:solidFill>
                <a:latin typeface="Times New Roman" pitchFamily="1" charset="0"/>
                <a:ea typeface="Times New Roman" pitchFamily="1" charset="0"/>
                <a:cs typeface="Times New Roman" pitchFamily="1" charset="0"/>
              </a:rPr>
              <a:t>f</a:t>
            </a:r>
            <a:r>
              <a:rPr cap="none">
                <a:solidFill>
                  <a:srgbClr val="424242"/>
                </a:solidFill>
                <a:latin typeface="Times New Roman" pitchFamily="1" charset="0"/>
                <a:ea typeface="Times New Roman" pitchFamily="1" charset="0"/>
                <a:cs typeface="Times New Roman" pitchFamily="1" charset="0"/>
              </a:rPr>
              <a:t>)</a:t>
            </a:r>
            <a:br/>
            <a:r>
              <a:rPr cap="none">
                <a:solidFill>
                  <a:srgbClr val="424242"/>
                </a:solidFill>
              </a:rPr>
              <a:t>     and accommodates a possible bias in the transition/transversion rate ratio,  </a:t>
            </a:r>
            <a:br/>
            <a:r>
              <a:rPr cap="none">
                <a:solidFill>
                  <a:srgbClr val="424242"/>
                </a:solidFill>
              </a:rPr>
              <a:t>  </a:t>
            </a:r>
            <a:endParaRPr cap="none">
              <a:solidFill>
                <a:srgbClr val="424242"/>
              </a:solidFill>
            </a:endParaRPr>
          </a:p>
        </p:txBody>
      </p:sp>
      <p:pic>
        <p:nvPicPr>
          <p:cNvPr id="6" name="pasted-image.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AcAAAA4AAAAAAAAAAAAAAAAAAAA////AAAAAAAAAAAAAAAAAAAAAAAAAAAAAAAAAAAAAABkAAAAZAAAAAAAAAAjAAAABAAAAGQAAAAXAAAAFAAAAAAAAAAAAAAA/38AAP9/AAAAAAAACQAAAAQAAAAAAAA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OI2AABEHwAA3zcAADQgAAAQAAAAJgAAAAgAAAD//////////w=="/>
              </a:ext>
            </a:extLst>
          </p:cNvPicPr>
          <p:nvPr/>
        </p:nvPicPr>
        <p:blipFill>
          <a:blip r:embed="rId2"/>
          <a:stretch>
            <a:fillRect/>
          </a:stretch>
        </p:blipFill>
        <p:spPr>
          <a:xfrm>
            <a:off x="8921750" y="5082540"/>
            <a:ext cx="160655" cy="152400"/>
          </a:xfrm>
          <a:prstGeom prst="rect">
            <a:avLst/>
          </a:prstGeom>
          <a:noFill/>
          <a:ln>
            <a:noFill/>
          </a:ln>
          <a:effectLst>
            <a:outerShdw blurRad="63500" dist="51187" dir="2700000">
              <a:srgbClr val="000000">
                <a:alpha val="4000"/>
              </a:srgbClr>
            </a:outerShdw>
          </a:effectLst>
        </p:spPr>
      </p:pic>
      <p:sp>
        <p:nvSpPr>
          <p:cNvPr id="7" name="Shape 1853"/>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NAgAAA5NgAArCQAABAgAAAmAAAACAAAAP//////////"/>
              </a:ext>
            </a:extLst>
          </p:cNvSpPr>
          <p:nvPr/>
        </p:nvSpPr>
        <p:spPr>
          <a:xfrm>
            <a:off x="990600" y="5334000"/>
            <a:ext cx="7823835" cy="6273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100"/>
              </a:lnSpc>
              <a:tabLst>
                <a:tab pos="838200" algn="l"/>
              </a:tabLst>
              <a:defRPr sz="1800" cap="none">
                <a:latin typeface="Arial" pitchFamily="1" charset="0"/>
                <a:ea typeface="Arial" pitchFamily="1" charset="0"/>
                <a:cs typeface="Arial" pitchFamily="1" charset="0"/>
              </a:defRPr>
            </a:pPr>
            <a:r>
              <a:rPr cap="none">
                <a:solidFill>
                  <a:srgbClr val="424242"/>
                </a:solidFill>
              </a:rPr>
              <a:t>Like the F81 model, stationary frequencies are free to vary by including </a:t>
            </a:r>
            <a:br/>
            <a:r>
              <a:rPr cap="none">
                <a:solidFill>
                  <a:srgbClr val="424242"/>
                </a:solidFill>
              </a:rPr>
              <a:t>    a parameter for each state:</a:t>
            </a:r>
            <a:endParaRPr cap="none">
              <a:solidFill>
                <a:srgbClr val="424242"/>
              </a:solidFill>
            </a:endParaRPr>
          </a:p>
        </p:txBody>
      </p:sp>
      <p:pic>
        <p:nvPicPr>
          <p:cNvPr id="8" name="pasted-image.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PcYAABLIwAAQSEAADskAAAQAAAAJgAAAAgAAAD//////////w=="/>
              </a:ext>
            </a:extLst>
          </p:cNvPicPr>
          <p:nvPr/>
        </p:nvPicPr>
        <p:blipFill>
          <a:blip r:embed="rId3"/>
          <a:stretch>
            <a:fillRect/>
          </a:stretch>
        </p:blipFill>
        <p:spPr>
          <a:xfrm>
            <a:off x="4058285" y="5737225"/>
            <a:ext cx="1347470" cy="152400"/>
          </a:xfrm>
          <a:prstGeom prst="rect">
            <a:avLst/>
          </a:prstGeom>
          <a:noFill/>
          <a:ln>
            <a:noFill/>
          </a:ln>
          <a:effectLst/>
        </p:spPr>
      </p:pic>
      <p:pic>
        <p:nvPicPr>
          <p:cNvPr id="9" name="pasted-image.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OgIAAAoCwAAWzYAAOAWAAAQAAAAJgAAAAgAAAD//////////w=="/>
              </a:ext>
            </a:extLst>
          </p:cNvPicPr>
          <p:nvPr/>
        </p:nvPicPr>
        <p:blipFill>
          <a:blip r:embed="rId4"/>
          <a:stretch>
            <a:fillRect/>
          </a:stretch>
        </p:blipFill>
        <p:spPr>
          <a:xfrm>
            <a:off x="1447800" y="1813560"/>
            <a:ext cx="7388225" cy="1905000"/>
          </a:xfrm>
          <a:prstGeom prst="rect">
            <a:avLst/>
          </a:prstGeom>
          <a:noFill/>
          <a:ln>
            <a:noFill/>
          </a:ln>
          <a:effectLst/>
        </p:spPr>
      </p:pic>
      <p:sp>
        <p:nvSpPr>
          <p:cNvPr id="10" name="Shape 1856"/>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LgkAAA5NgAA8CYAABAgAAAmAAAACAAAAP//////////"/>
              </a:ext>
            </a:extLst>
          </p:cNvSpPr>
          <p:nvPr/>
        </p:nvSpPr>
        <p:spPr>
          <a:xfrm>
            <a:off x="990600" y="5969000"/>
            <a:ext cx="7823835"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r>
              <a:t>How many free parameters are there in the HKY85 substitution model?</a:t>
            </a:r>
          </a:p>
        </p:txBody>
      </p:sp>
    </p:spTree>
  </p:cSld>
  <p:clrMapOvr>
    <a:masterClrMapping/>
  </p:clrMapOvr>
  <p:transition spd="fast" p14:dur="500">
    <p:fade/>
    <p:extLst>
      <p:ext uri="smNativeData">
        <pr:smNativeData xmlns:pr="smNativeData" xmlns="smNativeData" val="trXWYgAAAAD0AQAAAAAAAAYAAAAAAAAAAAAAAAAAAAAAAAAAAQAAAAAAAAAAAAAAAAAAAAAAAAAAAAAA"/>
      </p:ext>
    </p:extLst>
  </p:transition>
  <p:timing>
    <p:tnLst>
      <p:par>
        <p:cTn id="1" dur="indefinite" restart="never" nodeType="tmRoot"/>
      </p:par>
    </p:tnLst>
  </p:timing>
</p:sld>
</file>

<file path=ppt/slides/slide131.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1858"/>
          <p:cNvSpPr>
            <a:extLst>
              <a:ext uri="smNativeData">
                <pr:smNativeData xmlns:pr="smNativeData" xmlns="smNativeData" val="SMDATA_15_trXWYhMAAAAlAAAAZAAAAA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C4Ad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PgYAADuOAAAKBsAABAAAAAmAAAACAAAAP//////////"/>
              </a:ext>
            </a:extLst>
          </p:cNvSpPr>
          <p:nvPr/>
        </p:nvSpPr>
        <p:spPr>
          <a:xfrm>
            <a:off x="990600" y="4058920"/>
            <a:ext cx="826389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100"/>
              </a:lnSpc>
              <a:tabLst>
                <a:tab pos="838200" algn="l"/>
              </a:tabLst>
              <a:defRPr sz="1800" cap="none">
                <a:latin typeface="Arial" pitchFamily="1" charset="0"/>
                <a:ea typeface="Arial" pitchFamily="1" charset="0"/>
                <a:cs typeface="Arial" pitchFamily="1" charset="0"/>
              </a:defRPr>
            </a:pPr>
            <a:r>
              <a:rPr cap="none">
                <a:solidFill>
                  <a:srgbClr val="424242"/>
                </a:solidFill>
              </a:rPr>
              <a:t>Allows all six relative substitution rates </a:t>
            </a:r>
            <a:r>
              <a:rPr cap="none">
                <a:solidFill>
                  <a:srgbClr val="424242"/>
                </a:solidFill>
                <a:latin typeface="Times New Roman" pitchFamily="1" charset="0"/>
                <a:ea typeface="Times New Roman" pitchFamily="1" charset="0"/>
                <a:cs typeface="Times New Roman" pitchFamily="1" charset="0"/>
              </a:rPr>
              <a:t>(</a:t>
            </a:r>
            <a:r>
              <a:rPr i="1" cap="none">
                <a:solidFill>
                  <a:srgbClr val="424242"/>
                </a:solidFill>
                <a:latin typeface="Times New Roman" pitchFamily="1" charset="0"/>
                <a:ea typeface="Times New Roman" pitchFamily="1" charset="0"/>
                <a:cs typeface="Times New Roman" pitchFamily="1" charset="0"/>
              </a:rPr>
              <a:t>a</a:t>
            </a:r>
            <a:r>
              <a:rPr cap="none">
                <a:solidFill>
                  <a:srgbClr val="424242"/>
                </a:solidFill>
                <a:latin typeface="Times New Roman" pitchFamily="1" charset="0"/>
                <a:ea typeface="Times New Roman" pitchFamily="1" charset="0"/>
                <a:cs typeface="Times New Roman" pitchFamily="1" charset="0"/>
              </a:rPr>
              <a:t> – </a:t>
            </a:r>
            <a:r>
              <a:rPr i="1" cap="none">
                <a:solidFill>
                  <a:srgbClr val="424242"/>
                </a:solidFill>
                <a:latin typeface="Times New Roman" pitchFamily="1" charset="0"/>
                <a:ea typeface="Times New Roman" pitchFamily="1" charset="0"/>
                <a:cs typeface="Times New Roman" pitchFamily="1" charset="0"/>
              </a:rPr>
              <a:t>f</a:t>
            </a:r>
            <a:r>
              <a:rPr cap="none">
                <a:solidFill>
                  <a:srgbClr val="424242"/>
                </a:solidFill>
                <a:latin typeface="Times New Roman" pitchFamily="1" charset="0"/>
                <a:ea typeface="Times New Roman" pitchFamily="1" charset="0"/>
                <a:cs typeface="Times New Roman" pitchFamily="1" charset="0"/>
              </a:rPr>
              <a:t>)</a:t>
            </a:r>
            <a:r>
              <a:rPr cap="none">
                <a:solidFill>
                  <a:srgbClr val="424242"/>
                </a:solidFill>
              </a:rPr>
              <a:t> to vary</a:t>
            </a:r>
            <a:endParaRPr cap="none">
              <a:solidFill>
                <a:srgbClr val="424242"/>
              </a:solidFill>
            </a:endParaRPr>
          </a:p>
        </p:txBody>
      </p:sp>
      <p:pic>
        <p:nvPicPr>
          <p:cNvPr id="3" name="pasted-image.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OgIAAAoCwAAOTYAAOAWAAAQAAAAJgAAAAgAAAD//////////w=="/>
              </a:ext>
            </a:extLst>
          </p:cNvPicPr>
          <p:nvPr/>
        </p:nvPicPr>
        <p:blipFill>
          <a:blip r:embed="rId2"/>
          <a:stretch>
            <a:fillRect/>
          </a:stretch>
        </p:blipFill>
        <p:spPr>
          <a:xfrm>
            <a:off x="1447800" y="1813560"/>
            <a:ext cx="7366635" cy="1905000"/>
          </a:xfrm>
          <a:prstGeom prst="rect">
            <a:avLst/>
          </a:prstGeom>
          <a:noFill/>
          <a:ln>
            <a:noFill/>
          </a:ln>
          <a:effectLst/>
        </p:spPr>
      </p:pic>
      <p:sp>
        <p:nvSpPr>
          <p:cNvPr id="4" name="Shape 1860"/>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7wMAAEAGAAAnNQAAwAgAABAgAAAmAAAACAAAAP//////////"/>
              </a:ext>
            </a:extLst>
          </p:cNvSpPr>
          <p:nvPr/>
        </p:nvSpPr>
        <p:spPr>
          <a:xfrm>
            <a:off x="639445" y="101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The General Time Reversible (GTR) substitution model</a:t>
            </a:r>
          </a:p>
        </p:txBody>
      </p:sp>
      <p:sp>
        <p:nvSpPr>
          <p:cNvPr id="5" name="Shape 1861"/>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OwYAANwAAABFOAAATAQAABAgAAAmAAAACAAAAP//////////"/>
              </a:ext>
            </a:extLst>
          </p:cNvSpPr>
          <p:nvPr/>
        </p:nvSpPr>
        <p:spPr>
          <a:xfrm>
            <a:off x="1012825" y="139700"/>
            <a:ext cx="81343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Stochastic Models of Nucleotide Substitution</a:t>
            </a:r>
          </a:p>
        </p:txBody>
      </p:sp>
    </p:spTree>
  </p:cSld>
  <p:clrMapOvr>
    <a:masterClrMapping/>
  </p:clrMapOvr>
  <p:transition spd="fast" p14:dur="500">
    <p:fade/>
    <p:extLst>
      <p:ext uri="smNativeData">
        <pr:smNativeData xmlns:pr="smNativeData" xmlns="smNativeData" val="trXWYgAAAAD0AQAAAAAAAAYAAAAAAAAAAAAAAAAAAAAAAAAAAQAAAAAAAAAAAAAAAAAAAAAAAAAAAAAA"/>
      </p:ext>
    </p:extLst>
  </p:transition>
  <p:timing>
    <p:tnLst>
      <p:par>
        <p:cTn id="1" dur="indefinite" restart="never" nodeType="tmRoot"/>
      </p:par>
    </p:tnLst>
  </p:timing>
</p:sld>
</file>

<file path=ppt/slides/slide132.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1863"/>
          <p:cNvSpPr>
            <a:extLst>
              <a:ext uri="smNativeData">
                <pr:smNativeData xmlns:pr="smNativeData" xmlns="smNativeData" val="SMDATA_15_trXWYhMAAAAlAAAAZAAAAA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OCq8w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PgYAADuOAAAKBsAABAAAAAmAAAACAAAAP//////////"/>
              </a:ext>
            </a:extLst>
          </p:cNvSpPr>
          <p:nvPr/>
        </p:nvSpPr>
        <p:spPr>
          <a:xfrm>
            <a:off x="990600" y="4058920"/>
            <a:ext cx="826389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100"/>
              </a:lnSpc>
              <a:tabLst>
                <a:tab pos="838200" algn="l"/>
              </a:tabLst>
              <a:defRPr sz="1800" cap="none">
                <a:latin typeface="Arial" pitchFamily="1" charset="0"/>
                <a:ea typeface="Arial" pitchFamily="1" charset="0"/>
                <a:cs typeface="Arial" pitchFamily="1" charset="0"/>
              </a:defRPr>
            </a:pPr>
            <a:r>
              <a:rPr cap="none">
                <a:solidFill>
                  <a:srgbClr val="424242"/>
                </a:solidFill>
              </a:rPr>
              <a:t>Allows all six relative substitution rates </a:t>
            </a:r>
            <a:r>
              <a:rPr cap="none">
                <a:solidFill>
                  <a:srgbClr val="424242"/>
                </a:solidFill>
                <a:latin typeface="Times New Roman" pitchFamily="1" charset="0"/>
                <a:ea typeface="Times New Roman" pitchFamily="1" charset="0"/>
                <a:cs typeface="Times New Roman" pitchFamily="1" charset="0"/>
              </a:rPr>
              <a:t>(</a:t>
            </a:r>
            <a:r>
              <a:rPr i="1" cap="none">
                <a:solidFill>
                  <a:srgbClr val="424242"/>
                </a:solidFill>
                <a:latin typeface="Times New Roman" pitchFamily="1" charset="0"/>
                <a:ea typeface="Times New Roman" pitchFamily="1" charset="0"/>
                <a:cs typeface="Times New Roman" pitchFamily="1" charset="0"/>
              </a:rPr>
              <a:t>a</a:t>
            </a:r>
            <a:r>
              <a:rPr cap="none">
                <a:solidFill>
                  <a:srgbClr val="424242"/>
                </a:solidFill>
                <a:latin typeface="Times New Roman" pitchFamily="1" charset="0"/>
                <a:ea typeface="Times New Roman" pitchFamily="1" charset="0"/>
                <a:cs typeface="Times New Roman" pitchFamily="1" charset="0"/>
              </a:rPr>
              <a:t> – </a:t>
            </a:r>
            <a:r>
              <a:rPr i="1" cap="none">
                <a:solidFill>
                  <a:srgbClr val="424242"/>
                </a:solidFill>
                <a:latin typeface="Times New Roman" pitchFamily="1" charset="0"/>
                <a:ea typeface="Times New Roman" pitchFamily="1" charset="0"/>
                <a:cs typeface="Times New Roman" pitchFamily="1" charset="0"/>
              </a:rPr>
              <a:t>f</a:t>
            </a:r>
            <a:r>
              <a:rPr cap="none">
                <a:solidFill>
                  <a:srgbClr val="424242"/>
                </a:solidFill>
                <a:latin typeface="Times New Roman" pitchFamily="1" charset="0"/>
                <a:ea typeface="Times New Roman" pitchFamily="1" charset="0"/>
                <a:cs typeface="Times New Roman" pitchFamily="1" charset="0"/>
              </a:rPr>
              <a:t>)</a:t>
            </a:r>
            <a:r>
              <a:rPr cap="none">
                <a:solidFill>
                  <a:srgbClr val="424242"/>
                </a:solidFill>
              </a:rPr>
              <a:t> to vary</a:t>
            </a:r>
            <a:endParaRPr cap="none">
              <a:solidFill>
                <a:srgbClr val="424242"/>
              </a:solidFill>
            </a:endParaRPr>
          </a:p>
        </p:txBody>
      </p:sp>
      <p:pic>
        <p:nvPicPr>
          <p:cNvPr id="3" name="pasted-image.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gPMF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OgIAAAoCwAAOTYAAOAWAAAQAAAAJgAAAAgAAAD//////////w=="/>
              </a:ext>
            </a:extLst>
          </p:cNvPicPr>
          <p:nvPr/>
        </p:nvPicPr>
        <p:blipFill>
          <a:blip r:embed="rId2"/>
          <a:stretch>
            <a:fillRect/>
          </a:stretch>
        </p:blipFill>
        <p:spPr>
          <a:xfrm>
            <a:off x="1447800" y="1813560"/>
            <a:ext cx="7366635" cy="1905000"/>
          </a:xfrm>
          <a:prstGeom prst="rect">
            <a:avLst/>
          </a:prstGeom>
          <a:noFill/>
          <a:ln>
            <a:noFill/>
          </a:ln>
          <a:effectLst/>
        </p:spPr>
      </p:pic>
      <p:sp>
        <p:nvSpPr>
          <p:cNvPr id="4" name="Shape 1865"/>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OCQaQQ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7wMAAEAGAAAnNQAAwAgAABAgAAAmAAAACAAAAP//////////"/>
              </a:ext>
            </a:extLst>
          </p:cNvSpPr>
          <p:nvPr/>
        </p:nvSpPr>
        <p:spPr>
          <a:xfrm>
            <a:off x="639445" y="101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The General Time Reversible (GTR) substitution model</a:t>
            </a:r>
          </a:p>
        </p:txBody>
      </p:sp>
      <p:sp>
        <p:nvSpPr>
          <p:cNvPr id="5" name="Shape 1866"/>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OwYAANwAAABFOAAATAQAABAgAAAmAAAACAAAAP//////////"/>
              </a:ext>
            </a:extLst>
          </p:cNvSpPr>
          <p:nvPr/>
        </p:nvSpPr>
        <p:spPr>
          <a:xfrm>
            <a:off x="1012825" y="139700"/>
            <a:ext cx="81343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Stochastic Models of Nucleotide Substitution</a:t>
            </a:r>
          </a:p>
        </p:txBody>
      </p:sp>
      <p:sp>
        <p:nvSpPr>
          <p:cNvPr id="6" name="Shape 1867"/>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GQAvg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DYbAAA5NgAAbh0AABAgAAAmAAAACAAAAP//////////"/>
              </a:ext>
            </a:extLst>
          </p:cNvSpPr>
          <p:nvPr/>
        </p:nvSpPr>
        <p:spPr>
          <a:xfrm>
            <a:off x="990600" y="4423410"/>
            <a:ext cx="7823835"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100"/>
              </a:lnSpc>
              <a:tabLst>
                <a:tab pos="838200" algn="l"/>
              </a:tabLst>
              <a:defRPr sz="1800" cap="none">
                <a:latin typeface="Arial" pitchFamily="1" charset="0"/>
                <a:ea typeface="Arial" pitchFamily="1" charset="0"/>
                <a:cs typeface="Arial" pitchFamily="1" charset="0"/>
              </a:defRPr>
            </a:pPr>
            <a:r>
              <a:rPr cap="none">
                <a:solidFill>
                  <a:srgbClr val="424242"/>
                </a:solidFill>
              </a:rPr>
              <a:t>Like the F81 and HKY85 models, stationary frequencies are free to vary</a:t>
            </a:r>
            <a:endParaRPr cap="none">
              <a:solidFill>
                <a:srgbClr val="424242"/>
              </a:solidFill>
            </a:endParaRPr>
          </a:p>
        </p:txBody>
      </p:sp>
    </p:spTree>
  </p:cSld>
  <p:clrMapOvr>
    <a:masterClrMapping/>
  </p:clrMapOvr>
  <p:transition spd="fast" p14:dur="500">
    <p:fade/>
    <p:extLst>
      <p:ext uri="smNativeData">
        <pr:smNativeData xmlns:pr="smNativeData" xmlns="smNativeData" val="trXWYgAAAAD0AQAAAAAAAAYAAAAAAAAAAAAAAAAAAAAAAAAAAQAAAAAAAAAAAAAAAAAAAAAAAAAAAAAA"/>
      </p:ext>
    </p:extLst>
  </p:transition>
  <p:timing>
    <p:tnLst>
      <p:par>
        <p:cTn id="1" dur="indefinite" restart="never" nodeType="tmRoot"/>
      </p:par>
    </p:tnLst>
  </p:timing>
</p:sld>
</file>

<file path=ppt/slides/slide133.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sp>
        <p:nvSpPr>
          <p:cNvPr id="2" name="Shape 1869"/>
          <p:cNvSpPr>
            <a:extLst>
              <a:ext uri="smNativeData">
                <pr:smNativeData xmlns:pr="smNativeData" xmlns="smNativeData" val="SMDATA_15_trXWYhMAAAAlAAAAZAAAAA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PAMeAM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PgYAADuOAAAKBsAABAAAAAmAAAACAAAAP//////////"/>
              </a:ext>
            </a:extLst>
          </p:cNvSpPr>
          <p:nvPr/>
        </p:nvSpPr>
        <p:spPr>
          <a:xfrm>
            <a:off x="990600" y="4058920"/>
            <a:ext cx="826389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100"/>
              </a:lnSpc>
              <a:tabLst>
                <a:tab pos="838200" algn="l"/>
              </a:tabLst>
              <a:defRPr sz="1800" cap="none">
                <a:latin typeface="Arial" pitchFamily="1" charset="0"/>
                <a:ea typeface="Arial" pitchFamily="1" charset="0"/>
                <a:cs typeface="Arial" pitchFamily="1" charset="0"/>
              </a:defRPr>
            </a:pPr>
            <a:r>
              <a:rPr cap="none">
                <a:solidFill>
                  <a:srgbClr val="424242"/>
                </a:solidFill>
              </a:rPr>
              <a:t>Allows all six relative substitution rates </a:t>
            </a:r>
            <a:r>
              <a:rPr cap="none">
                <a:solidFill>
                  <a:srgbClr val="424242"/>
                </a:solidFill>
                <a:latin typeface="Times New Roman" pitchFamily="1" charset="0"/>
                <a:ea typeface="Times New Roman" pitchFamily="1" charset="0"/>
                <a:cs typeface="Times New Roman" pitchFamily="1" charset="0"/>
              </a:rPr>
              <a:t>(</a:t>
            </a:r>
            <a:r>
              <a:rPr i="1" cap="none">
                <a:solidFill>
                  <a:srgbClr val="424242"/>
                </a:solidFill>
                <a:latin typeface="Times New Roman" pitchFamily="1" charset="0"/>
                <a:ea typeface="Times New Roman" pitchFamily="1" charset="0"/>
                <a:cs typeface="Times New Roman" pitchFamily="1" charset="0"/>
              </a:rPr>
              <a:t>a</a:t>
            </a:r>
            <a:r>
              <a:rPr cap="none">
                <a:solidFill>
                  <a:srgbClr val="424242"/>
                </a:solidFill>
                <a:latin typeface="Times New Roman" pitchFamily="1" charset="0"/>
                <a:ea typeface="Times New Roman" pitchFamily="1" charset="0"/>
                <a:cs typeface="Times New Roman" pitchFamily="1" charset="0"/>
              </a:rPr>
              <a:t> – </a:t>
            </a:r>
            <a:r>
              <a:rPr i="1" cap="none">
                <a:solidFill>
                  <a:srgbClr val="424242"/>
                </a:solidFill>
                <a:latin typeface="Times New Roman" pitchFamily="1" charset="0"/>
                <a:ea typeface="Times New Roman" pitchFamily="1" charset="0"/>
                <a:cs typeface="Times New Roman" pitchFamily="1" charset="0"/>
              </a:rPr>
              <a:t>f</a:t>
            </a:r>
            <a:r>
              <a:rPr cap="none">
                <a:solidFill>
                  <a:srgbClr val="424242"/>
                </a:solidFill>
                <a:latin typeface="Times New Roman" pitchFamily="1" charset="0"/>
                <a:ea typeface="Times New Roman" pitchFamily="1" charset="0"/>
                <a:cs typeface="Times New Roman" pitchFamily="1" charset="0"/>
              </a:rPr>
              <a:t>)</a:t>
            </a:r>
            <a:r>
              <a:rPr cap="none">
                <a:solidFill>
                  <a:srgbClr val="424242"/>
                </a:solidFill>
              </a:rPr>
              <a:t> to vary</a:t>
            </a:r>
            <a:endParaRPr cap="none">
              <a:solidFill>
                <a:srgbClr val="424242"/>
              </a:solidFill>
            </a:endParaRPr>
          </a:p>
        </p:txBody>
      </p:sp>
      <p:pic>
        <p:nvPicPr>
          <p:cNvPr id="3" name="pasted-image.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OlwE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OgIAAAoCwAAOTYAAOAWAAAQAAAAJgAAAAgAAAD//////////w=="/>
              </a:ext>
            </a:extLst>
          </p:cNvPicPr>
          <p:nvPr/>
        </p:nvPicPr>
        <p:blipFill>
          <a:blip r:embed="rId2"/>
          <a:stretch>
            <a:fillRect/>
          </a:stretch>
        </p:blipFill>
        <p:spPr>
          <a:xfrm>
            <a:off x="1447800" y="1813560"/>
            <a:ext cx="7366635" cy="1905000"/>
          </a:xfrm>
          <a:prstGeom prst="rect">
            <a:avLst/>
          </a:prstGeom>
          <a:noFill/>
          <a:ln>
            <a:noFill/>
          </a:ln>
          <a:effectLst/>
        </p:spPr>
      </p:pic>
      <p:sp>
        <p:nvSpPr>
          <p:cNvPr id="4" name="Shape 1871"/>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Es5Kv8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OwYAANwAAABFOAAATAQAABAgAAAmAAAACAAAAP//////////"/>
              </a:ext>
            </a:extLst>
          </p:cNvSpPr>
          <p:nvPr/>
        </p:nvSpPr>
        <p:spPr>
          <a:xfrm>
            <a:off x="1012825" y="139700"/>
            <a:ext cx="81343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Stochastic Models of Nucleotide Substitution</a:t>
            </a:r>
          </a:p>
        </p:txBody>
      </p:sp>
      <p:sp>
        <p:nvSpPr>
          <p:cNvPr id="5" name="Shape 1872"/>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HTxTuQ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DYbAAA5NgAAbh0AABAgAAAmAAAACAAAAP//////////"/>
              </a:ext>
            </a:extLst>
          </p:cNvSpPr>
          <p:nvPr/>
        </p:nvSpPr>
        <p:spPr>
          <a:xfrm>
            <a:off x="990600" y="4423410"/>
            <a:ext cx="7823835"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100"/>
              </a:lnSpc>
              <a:tabLst>
                <a:tab pos="838200" algn="l"/>
              </a:tabLst>
              <a:defRPr sz="1800" cap="none">
                <a:latin typeface="Arial" pitchFamily="1" charset="0"/>
                <a:ea typeface="Arial" pitchFamily="1" charset="0"/>
                <a:cs typeface="Arial" pitchFamily="1" charset="0"/>
              </a:defRPr>
            </a:pPr>
            <a:r>
              <a:rPr cap="none">
                <a:solidFill>
                  <a:srgbClr val="424242"/>
                </a:solidFill>
              </a:rPr>
              <a:t>Like the F81 and HKY85 models, stationary frequencies are free to vary</a:t>
            </a:r>
            <a:endParaRPr cap="none">
              <a:solidFill>
                <a:srgbClr val="424242"/>
              </a:solidFill>
            </a:endParaRPr>
          </a:p>
        </p:txBody>
      </p:sp>
      <p:sp>
        <p:nvSpPr>
          <p:cNvPr id="6" name="Shape 1873"/>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Pf50e8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HQdAAA5NgAArB8AABAgAAAmAAAACAAAAP//////////"/>
              </a:ext>
            </a:extLst>
          </p:cNvSpPr>
          <p:nvPr/>
        </p:nvSpPr>
        <p:spPr>
          <a:xfrm>
            <a:off x="990600" y="4787900"/>
            <a:ext cx="7823835"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r>
              <a:t>How many free parameters are there in the GTR substitution model?</a:t>
            </a:r>
          </a:p>
        </p:txBody>
      </p:sp>
      <p:sp>
        <p:nvSpPr>
          <p:cNvPr id="7" name="Shape 1874"/>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Jk+Stc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AgNQAAwAgAABAgAAAmAAAACAAAAP//////////"/>
              </a:ext>
            </a:extLst>
          </p:cNvSpPr>
          <p:nvPr/>
        </p:nvSpPr>
        <p:spPr>
          <a:xfrm>
            <a:off x="635000" y="101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Paparazzi time: Name that model!</a:t>
            </a:r>
          </a:p>
        </p:txBody>
      </p:sp>
      <p:pic>
        <p:nvPicPr>
          <p:cNvPr id="8" name="pasted-image.tif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dbMdt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DYIAAAYBgAA/joAAOAaAAAQAAAAJgAAAAgAAAD//////////w=="/>
              </a:ext>
            </a:extLst>
          </p:cNvPicPr>
          <p:nvPr/>
        </p:nvPicPr>
        <p:blipFill>
          <a:blip r:embed="rId3"/>
          <a:stretch>
            <a:fillRect/>
          </a:stretch>
        </p:blipFill>
        <p:spPr>
          <a:xfrm>
            <a:off x="1334770" y="990600"/>
            <a:ext cx="8255000" cy="3378200"/>
          </a:xfrm>
          <a:prstGeom prst="rect">
            <a:avLst/>
          </a:prstGeom>
          <a:noFill/>
          <a:ln>
            <a:noFill/>
          </a:ln>
          <a:effectLst/>
        </p:spPr>
      </p:pic>
    </p:spTree>
  </p:cSld>
  <p:clrMapOvr>
    <a:masterClrMapping/>
  </p:clrMapOvr>
  <p:transition spd="fast" p14:dur="500">
    <p:fade/>
    <p:extLst>
      <p:ext uri="smNativeData">
        <pr:smNativeData xmlns:pr="smNativeData" xmlns="smNativeData" val="trXWYgAAAAD0AQAAAAAAAAYAAAAAAAAAAAAAAAAAAAAAAAAAAQAAAAAAAAAAAAAAAAAAAAAAAAAAAAAA"/>
      </p:ext>
    </p:extLs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iterate type="lt">
                                    <p:tmAbs val="0"/>
                                  </p:iterate>
                                  <p:childTnLst>
                                    <p:set>
                                      <p:cBhvr>
                                        <p:cTn id="6" dur="1" fill="hold">
                                          <p:stCondLst>
                                            <p:cond delay="0"/>
                                          </p:stCondLst>
                                        </p:cTn>
                                        <p:tgtEl>
                                          <p:spTgt spid="8"/>
                                        </p:tgtEl>
                                        <p:attrNameLst>
                                          <p:attrName>style.visibility</p:attrName>
                                        </p:attrNameLst>
                                      </p:cBhvr>
                                      <p:to>
                                        <p:strVal val="visible"/>
                                      </p:to>
                                    </p:set>
                                    <p:anim calcmode="lin" valueType="num">
                                      <p:cBhvr>
                                        <p:cTn id="7" dur="1000" fill="hold"/>
                                        <p:tgtEl>
                                          <p:spTgt spid="8"/>
                                        </p:tgtEl>
                                        <p:attrNameLst>
                                          <p:attrName>ppt_x</p:attrName>
                                        </p:attrNameLst>
                                      </p:cBhvr>
                                      <p:tavLst>
                                        <p:tav tm="0">
                                          <p:val>
                                            <p:strVal val="1+#ppt_w/2"/>
                                          </p:val>
                                        </p:tav>
                                        <p:tav tm="100000">
                                          <p:val>
                                            <p:strVal val="#ppt_x"/>
                                          </p:val>
                                        </p:tav>
                                      </p:tavLst>
                                    </p:anim>
                                    <p:anim calcmode="lin" valueType="num">
                                      <p:cBhvr>
                                        <p:cTn id="8" dur="10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xit" presetSubtype="8" fill="hold" grpId="1" nodeType="clickEffect">
                                  <p:stCondLst>
                                    <p:cond delay="0"/>
                                  </p:stCondLst>
                                  <p:iterate type="lt">
                                    <p:tmAbs val="0"/>
                                  </p:iterate>
                                  <p:childTnLst>
                                    <p:anim calcmode="lin" valueType="num">
                                      <p:cBhvr>
                                        <p:cTn id="12" dur="1000" fill="hold"/>
                                        <p:tgtEl>
                                          <p:spTgt spid="8"/>
                                        </p:tgtEl>
                                        <p:attrNameLst>
                                          <p:attrName>ppt_x</p:attrName>
                                        </p:attrNameLst>
                                      </p:cBhvr>
                                      <p:tavLst>
                                        <p:tav tm="0">
                                          <p:val>
                                            <p:strVal val="#ppt_x"/>
                                          </p:val>
                                        </p:tav>
                                        <p:tav tm="100000">
                                          <p:val>
                                            <p:strVal val="0-#ppt_w/2"/>
                                          </p:val>
                                        </p:tav>
                                      </p:tavLst>
                                    </p:anim>
                                    <p:anim calcmode="lin" valueType="num">
                                      <p:cBhvr>
                                        <p:cTn id="13" dur="1000" fill="hold"/>
                                        <p:tgtEl>
                                          <p:spTgt spid="8"/>
                                        </p:tgtEl>
                                        <p:attrNameLst>
                                          <p:attrName>ppt_y</p:attrName>
                                        </p:attrNameLst>
                                      </p:cBhvr>
                                      <p:tavLst>
                                        <p:tav tm="0">
                                          <p:val>
                                            <p:strVal val="#ppt_y"/>
                                          </p:val>
                                        </p:tav>
                                        <p:tav tm="100000">
                                          <p:val>
                                            <p:strVal val="#ppt_y"/>
                                          </p:val>
                                        </p:tav>
                                      </p:tavLst>
                                    </p:anim>
                                    <p:set>
                                      <p:cBhvr>
                                        <p:cTn id="14" dur="1" fill="hold">
                                          <p:stCondLst>
                                            <p:cond delay="9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advAuto="0"/>
      <p:bldP spid="8" grpId="1" animBg="1" advAuto="0"/>
    </p:bldLst>
    <p:extLst>
      <p:ext uri="smNativeData">
        <pr:smNativeData xmlns:pr="smNativeData" xmlns="smNativeData" val="trXWYgIAAAAFAAAA/f///wEAAAACAAAAAgAAAAAAAAAAAAAAAAAAAAsAAAD9////AgAAAAIAAAAIAAAAAAAAAAAAAAAAAAAA"/>
      </p:ext>
    </p:extLst>
  </p:timing>
</p:sld>
</file>

<file path=ppt/slides/slide134.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1877"/>
          <p:cNvSpPr>
            <a:extLst>
              <a:ext uri="smNativeData">
                <pr:smNativeData xmlns:pr="smNativeData" xmlns="smNativeData" val="SMDATA_15_trXWYhMAAAAlAAAAZAAAAA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Oan2Bo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PgYAADuOAAAKBsAABAAAAAmAAAACAAAAP//////////"/>
              </a:ext>
            </a:extLst>
          </p:cNvSpPr>
          <p:nvPr/>
        </p:nvSpPr>
        <p:spPr>
          <a:xfrm>
            <a:off x="990600" y="4058920"/>
            <a:ext cx="826389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100"/>
              </a:lnSpc>
              <a:tabLst>
                <a:tab pos="838200" algn="l"/>
              </a:tabLst>
              <a:defRPr sz="1800" cap="none">
                <a:latin typeface="Arial" pitchFamily="1" charset="0"/>
                <a:ea typeface="Arial" pitchFamily="1" charset="0"/>
                <a:cs typeface="Arial" pitchFamily="1" charset="0"/>
              </a:defRPr>
            </a:pPr>
            <a:r>
              <a:rPr cap="none">
                <a:solidFill>
                  <a:srgbClr val="424242"/>
                </a:solidFill>
              </a:rPr>
              <a:t>Allows all six relative substitution rates </a:t>
            </a:r>
            <a:r>
              <a:rPr cap="none">
                <a:solidFill>
                  <a:srgbClr val="424242"/>
                </a:solidFill>
                <a:latin typeface="Times New Roman" pitchFamily="1" charset="0"/>
                <a:ea typeface="Times New Roman" pitchFamily="1" charset="0"/>
                <a:cs typeface="Times New Roman" pitchFamily="1" charset="0"/>
              </a:rPr>
              <a:t>(</a:t>
            </a:r>
            <a:r>
              <a:rPr i="1" cap="none">
                <a:solidFill>
                  <a:srgbClr val="424242"/>
                </a:solidFill>
                <a:latin typeface="Times New Roman" pitchFamily="1" charset="0"/>
                <a:ea typeface="Times New Roman" pitchFamily="1" charset="0"/>
                <a:cs typeface="Times New Roman" pitchFamily="1" charset="0"/>
              </a:rPr>
              <a:t>a</a:t>
            </a:r>
            <a:r>
              <a:rPr cap="none">
                <a:solidFill>
                  <a:srgbClr val="424242"/>
                </a:solidFill>
                <a:latin typeface="Times New Roman" pitchFamily="1" charset="0"/>
                <a:ea typeface="Times New Roman" pitchFamily="1" charset="0"/>
                <a:cs typeface="Times New Roman" pitchFamily="1" charset="0"/>
              </a:rPr>
              <a:t> – </a:t>
            </a:r>
            <a:r>
              <a:rPr i="1" cap="none">
                <a:solidFill>
                  <a:srgbClr val="424242"/>
                </a:solidFill>
                <a:latin typeface="Times New Roman" pitchFamily="1" charset="0"/>
                <a:ea typeface="Times New Roman" pitchFamily="1" charset="0"/>
                <a:cs typeface="Times New Roman" pitchFamily="1" charset="0"/>
              </a:rPr>
              <a:t>f</a:t>
            </a:r>
            <a:r>
              <a:rPr cap="none">
                <a:solidFill>
                  <a:srgbClr val="424242"/>
                </a:solidFill>
                <a:latin typeface="Times New Roman" pitchFamily="1" charset="0"/>
                <a:ea typeface="Times New Roman" pitchFamily="1" charset="0"/>
                <a:cs typeface="Times New Roman" pitchFamily="1" charset="0"/>
              </a:rPr>
              <a:t>)</a:t>
            </a:r>
            <a:r>
              <a:rPr cap="none">
                <a:solidFill>
                  <a:srgbClr val="424242"/>
                </a:solidFill>
              </a:rPr>
              <a:t> to vary</a:t>
            </a:r>
            <a:endParaRPr cap="none">
              <a:solidFill>
                <a:srgbClr val="424242"/>
              </a:solidFill>
            </a:endParaRPr>
          </a:p>
        </p:txBody>
      </p:sp>
      <p:pic>
        <p:nvPicPr>
          <p:cNvPr id="3" name="pasted-image.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BKQTf/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OgIAAAoCwAAOTYAAOAWAAAQAAAAJgAAAAgAAAD//////////w=="/>
              </a:ext>
            </a:extLst>
          </p:cNvPicPr>
          <p:nvPr/>
        </p:nvPicPr>
        <p:blipFill>
          <a:blip r:embed="rId2"/>
          <a:stretch>
            <a:fillRect/>
          </a:stretch>
        </p:blipFill>
        <p:spPr>
          <a:xfrm>
            <a:off x="1447800" y="1813560"/>
            <a:ext cx="7366635" cy="1905000"/>
          </a:xfrm>
          <a:prstGeom prst="rect">
            <a:avLst/>
          </a:prstGeom>
          <a:noFill/>
          <a:ln>
            <a:noFill/>
          </a:ln>
          <a:effectLst/>
        </p:spPr>
      </p:pic>
      <p:sp>
        <p:nvSpPr>
          <p:cNvPr id="4" name="Shape 1879"/>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7wMAAEAGAAAnNQAAwAgAABAgAAAmAAAACAAAAP//////////"/>
              </a:ext>
            </a:extLst>
          </p:cNvSpPr>
          <p:nvPr/>
        </p:nvSpPr>
        <p:spPr>
          <a:xfrm>
            <a:off x="639445" y="101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The General Time Reversible (GTR) substitution model</a:t>
            </a:r>
          </a:p>
        </p:txBody>
      </p:sp>
      <p:sp>
        <p:nvSpPr>
          <p:cNvPr id="5" name="Shape 1880"/>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C4Ad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OwYAANwAAABFOAAATAQAABAgAAAmAAAACAAAAP//////////"/>
              </a:ext>
            </a:extLst>
          </p:cNvSpPr>
          <p:nvPr/>
        </p:nvSpPr>
        <p:spPr>
          <a:xfrm>
            <a:off x="1012825" y="139700"/>
            <a:ext cx="81343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Stochastic Models of Nucleotide Substitution</a:t>
            </a:r>
          </a:p>
        </p:txBody>
      </p:sp>
      <p:sp>
        <p:nvSpPr>
          <p:cNvPr id="6" name="Shape 1881"/>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DYbAAA5NgAAbh0AABAgAAAmAAAACAAAAP//////////"/>
              </a:ext>
            </a:extLst>
          </p:cNvSpPr>
          <p:nvPr/>
        </p:nvSpPr>
        <p:spPr>
          <a:xfrm>
            <a:off x="990600" y="4423410"/>
            <a:ext cx="7823835"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100"/>
              </a:lnSpc>
              <a:tabLst>
                <a:tab pos="838200" algn="l"/>
              </a:tabLst>
              <a:defRPr sz="1800" cap="none">
                <a:latin typeface="Arial" pitchFamily="1" charset="0"/>
                <a:ea typeface="Arial" pitchFamily="1" charset="0"/>
                <a:cs typeface="Arial" pitchFamily="1" charset="0"/>
              </a:defRPr>
            </a:pPr>
            <a:r>
              <a:rPr cap="none">
                <a:solidFill>
                  <a:srgbClr val="424242"/>
                </a:solidFill>
              </a:rPr>
              <a:t>Like the F81 and HKY85 models, stationary frequencies are free to vary</a:t>
            </a:r>
            <a:endParaRPr cap="none">
              <a:solidFill>
                <a:srgbClr val="424242"/>
              </a:solidFill>
            </a:endParaRPr>
          </a:p>
        </p:txBody>
      </p:sp>
      <p:sp>
        <p:nvSpPr>
          <p:cNvPr id="7" name="Shape 1882"/>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HQdAAA5NgAArB8AABAgAAAmAAAACAAAAP//////////"/>
              </a:ext>
            </a:extLst>
          </p:cNvSpPr>
          <p:nvPr/>
        </p:nvSpPr>
        <p:spPr>
          <a:xfrm>
            <a:off x="990600" y="4787900"/>
            <a:ext cx="7823835"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r>
              <a:t>How many free parameters are there in the GTR substitution model?</a:t>
            </a:r>
          </a:p>
        </p:txBody>
      </p:sp>
    </p:spTree>
  </p:cSld>
  <p:clrMapOvr>
    <a:masterClrMapping/>
  </p:clrMapOvr>
  <p:transition spd="fast" p14:dur="500">
    <p:fade/>
    <p:extLst>
      <p:ext uri="smNativeData">
        <pr:smNativeData xmlns:pr="smNativeData" xmlns="smNativeData" val="trXWYgAAAAD0AQAAAAAAAAYAAAAAAAAAAAAAAAAAAAAAAAAAAQAAAAAAAAAAAAAAAAAAAAAAAAAAAAAA"/>
      </p:ext>
    </p:extLst>
  </p:transition>
  <p:timing>
    <p:tnLst>
      <p:par>
        <p:cTn id="1" dur="indefinite" restart="never" nodeType="tmRoot"/>
      </p:par>
    </p:tnLst>
  </p:timing>
</p:sld>
</file>

<file path=ppt/slides/slide135.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1884"/>
          <p:cNvSpPr>
            <a:extLst>
              <a:ext uri="smNativeData">
                <pr:smNativeData xmlns:pr="smNativeData" xmlns="smNativeData" val="SMDATA_15_trXWYhMAAAAlAAAAZAAAAA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C4Ad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DgfAABZOwAAaCEAABAAAAAmAAAACAAAAP//////////"/>
              </a:ext>
            </a:extLst>
          </p:cNvSpPr>
          <p:nvPr/>
        </p:nvSpPr>
        <p:spPr>
          <a:xfrm>
            <a:off x="990600" y="5074920"/>
            <a:ext cx="8656955"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We can move from a simpler to a more general model by relaxing a constraint </a:t>
            </a:r>
            <a:endParaRPr cap="none">
              <a:solidFill>
                <a:srgbClr val="424242"/>
              </a:solidFill>
            </a:endParaRPr>
          </a:p>
        </p:txBody>
      </p:sp>
      <p:sp>
        <p:nvSpPr>
          <p:cNvPr id="3" name="Shape 1885"/>
          <p:cNvSpPr>
            <a:extLst>
              <a:ext uri="smNativeData">
                <pr:smNativeData xmlns:pr="smNativeData" xmlns="smNativeData" val="SMDATA_15_trXWYhMAAAAlAAAAZAAAAA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NcFYbM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5RwAAAIcAACbIQAAgh4AABAAAAAmAAAACAAAAP//////////"/>
              </a:ext>
            </a:extLst>
          </p:cNvSpPr>
          <p:nvPr/>
        </p:nvSpPr>
        <p:spPr>
          <a:xfrm>
            <a:off x="4697095" y="4552950"/>
            <a:ext cx="765810" cy="406400"/>
          </a:xfrm>
          <a:prstGeom prst="rect">
            <a:avLst/>
          </a:prstGeom>
          <a:noFill/>
          <a:ln>
            <a:noFill/>
          </a:ln>
          <a:effectLst>
            <a:outerShdw blurRad="63500" dist="63760" dir="2700000">
              <a:srgbClr val="000000">
                <a:alpha val="15000"/>
              </a:srgbClr>
            </a:outerShdw>
          </a:effectLst>
        </p:spPr>
        <p:txBody>
          <a:bodyPr vert="horz" wrap="square" lIns="50800" tIns="50800" rIns="50800" bIns="50800" numCol="1" spcCol="215900" anchor="t"/>
          <a:lstStyle>
            <a:lvl1pPr defTabSz="457200">
              <a:lnSpc>
                <a:spcPts val="2400"/>
              </a:lnSpc>
              <a:tabLst>
                <a:tab pos="838200" algn="l"/>
              </a:tabLst>
              <a:defRPr sz="2000" b="1" cap="none">
                <a:solidFill>
                  <a:srgbClr val="424242"/>
                </a:solidFill>
                <a:latin typeface="Times" pitchFamily="0" charset="0"/>
                <a:ea typeface="Gill Sans" pitchFamily="0" charset="0"/>
                <a:cs typeface="Gill Sans" pitchFamily="0" charset="0"/>
              </a:defRPr>
            </a:lvl1pPr>
          </a:lstStyle>
          <a:p>
            <a:pPr>
              <a:defRPr cap="none">
                <a:solidFill>
                  <a:srgbClr val="000000"/>
                </a:solidFill>
              </a:defRPr>
            </a:pPr>
            <a:r>
              <a:rPr cap="none">
                <a:solidFill>
                  <a:srgbClr val="424242"/>
                </a:solidFill>
              </a:rPr>
              <a:t>JC69</a:t>
            </a:r>
            <a:endParaRPr cap="none">
              <a:solidFill>
                <a:srgbClr val="424242"/>
              </a:solidFill>
            </a:endParaRPr>
          </a:p>
        </p:txBody>
      </p:sp>
      <p:sp>
        <p:nvSpPr>
          <p:cNvPr id="4" name="Shape 1886"/>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E72tBQ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OwYAANwAAABFOAAATAQAABAgAAAmAAAACAAAAP//////////"/>
              </a:ext>
            </a:extLst>
          </p:cNvSpPr>
          <p:nvPr/>
        </p:nvSpPr>
        <p:spPr>
          <a:xfrm>
            <a:off x="1012825" y="139700"/>
            <a:ext cx="81343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Stochastic Models of Nucleotide Substitution</a:t>
            </a:r>
          </a:p>
        </p:txBody>
      </p:sp>
      <p:sp>
        <p:nvSpPr>
          <p:cNvPr id="5" name="Shape 1887"/>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HBuRAM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nwgAABAgAAAmAAAACAAAAP//////////"/>
              </a:ext>
            </a:extLst>
          </p:cNvSpPr>
          <p:nvPr/>
        </p:nvSpPr>
        <p:spPr>
          <a:xfrm>
            <a:off x="635000" y="1016000"/>
            <a:ext cx="8692515"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Members of the GTR substitution model family are hierarchically related</a:t>
            </a:r>
          </a:p>
        </p:txBody>
      </p:sp>
    </p:spTree>
  </p:cSld>
  <p:clrMapOvr>
    <a:masterClrMapping/>
  </p:clrMapOvr>
  <p:transition spd="fast" p14:dur="500">
    <p:fade/>
    <p:extLst>
      <p:ext uri="smNativeData">
        <pr:smNativeData xmlns:pr="smNativeData" xmlns="smNativeData" val="trXWYgAAAAD0AQAAAAAAAAYAAAAAAAAAAAAAAAAAAAAAAAAAAQAAAAAAAAAAAAAAAAAAAAAAAAAAAAAA"/>
      </p:ext>
    </p:extLst>
  </p:transition>
  <p:timing>
    <p:tnLst>
      <p:par>
        <p:cTn id="1" dur="indefinite" restart="never" nodeType="tmRoot"/>
      </p:par>
    </p:tnLst>
  </p:timing>
</p:sld>
</file>

<file path=ppt/slides/slide136.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1889"/>
          <p:cNvSpPr>
            <a:extLst>
              <a:ext uri="smNativeData">
                <pr:smNativeData xmlns:pr="smNativeData" xmlns="smNativeData" val="SMDATA_15_trXWYhMAAAAlAAAAZAAAAA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EAr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5RwAAAIcAACbIQAAgh4AABAAAAAmAAAACAAAAP//////////"/>
              </a:ext>
            </a:extLst>
          </p:cNvSpPr>
          <p:nvPr/>
        </p:nvSpPr>
        <p:spPr>
          <a:xfrm>
            <a:off x="4697095" y="4552950"/>
            <a:ext cx="765810" cy="406400"/>
          </a:xfrm>
          <a:prstGeom prst="rect">
            <a:avLst/>
          </a:prstGeom>
          <a:noFill/>
          <a:ln>
            <a:noFill/>
          </a:ln>
          <a:effectLst>
            <a:outerShdw blurRad="63500" dist="63760" dir="2700000">
              <a:srgbClr val="000000">
                <a:alpha val="15000"/>
              </a:srgbClr>
            </a:outerShdw>
          </a:effectLst>
        </p:spPr>
        <p:txBody>
          <a:bodyPr vert="horz" wrap="square" lIns="50800" tIns="50800" rIns="50800" bIns="50800" numCol="1" spcCol="215900" anchor="t"/>
          <a:lstStyle>
            <a:lvl1pPr defTabSz="457200">
              <a:lnSpc>
                <a:spcPts val="2400"/>
              </a:lnSpc>
              <a:tabLst>
                <a:tab pos="838200" algn="l"/>
              </a:tabLst>
              <a:defRPr sz="2000" b="1" cap="none">
                <a:solidFill>
                  <a:srgbClr val="424242"/>
                </a:solidFill>
                <a:latin typeface="Times" pitchFamily="0" charset="0"/>
                <a:ea typeface="Gill Sans" pitchFamily="0" charset="0"/>
                <a:cs typeface="Gill Sans" pitchFamily="0" charset="0"/>
              </a:defRPr>
            </a:lvl1pPr>
          </a:lstStyle>
          <a:p>
            <a:pPr>
              <a:defRPr cap="none">
                <a:solidFill>
                  <a:srgbClr val="000000"/>
                </a:solidFill>
              </a:defRPr>
            </a:pPr>
            <a:r>
              <a:rPr cap="none">
                <a:solidFill>
                  <a:srgbClr val="424242"/>
                </a:solidFill>
              </a:rPr>
              <a:t>JC69</a:t>
            </a:r>
            <a:endParaRPr cap="none">
              <a:solidFill>
                <a:srgbClr val="424242"/>
              </a:solidFill>
            </a:endParaRPr>
          </a:p>
        </p:txBody>
      </p:sp>
      <p:sp>
        <p:nvSpPr>
          <p:cNvPr id="3" name="Shape 1890"/>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C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JwH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Th8AAIAYAAA7IwAAbRwAABAAAAAmAAAACAAAAP//////////"/>
              </a:ext>
            </a:extLst>
          </p:cNvSpPr>
          <p:nvPr/>
        </p:nvSpPr>
        <p:spPr>
          <a:xfrm flipV="1">
            <a:off x="5088890" y="3982720"/>
            <a:ext cx="638175" cy="638175"/>
          </a:xfrm>
          <a:prstGeom prst="line">
            <a:avLst/>
          </a:prstGeom>
          <a:noFill/>
          <a:ln w="25400" cap="flat" cmpd="sng" algn="ctr">
            <a:solidFill>
              <a:srgbClr val="FF9300"/>
            </a:solidFill>
            <a:prstDash val="solid"/>
            <a:headEnd type="none"/>
            <a:tailEnd type="triangle" w="med" len="med"/>
          </a:ln>
          <a:effectLst>
            <a:outerShdw blurRad="63500" dist="63760" dir="2700000">
              <a:srgbClr val="000000">
                <a:alpha val="15000"/>
              </a:srgbClr>
            </a:outerShdw>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4" name="Shape 1891"/>
          <p:cNvSpPr>
            <a:extLst>
              <a:ext uri="smNativeData">
                <pr:smNativeData xmlns:pr="smNativeData" xmlns="smNativeData" val="SMDATA_15_trXWYhMAAAAlAAAAZAAAAA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AE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uSAAAPEVAABvJQAAcRgAABAAAAAmAAAACAAAAP//////////"/>
              </a:ext>
            </a:extLst>
          </p:cNvSpPr>
          <p:nvPr/>
        </p:nvSpPr>
        <p:spPr>
          <a:xfrm>
            <a:off x="5319395" y="3566795"/>
            <a:ext cx="765810" cy="406400"/>
          </a:xfrm>
          <a:prstGeom prst="rect">
            <a:avLst/>
          </a:prstGeom>
          <a:noFill/>
          <a:ln>
            <a:noFill/>
          </a:ln>
          <a:effectLst>
            <a:outerShdw blurRad="63500" dist="63760" dir="2700000">
              <a:srgbClr val="000000">
                <a:alpha val="15000"/>
              </a:srgbClr>
            </a:outerShdw>
          </a:effectLst>
        </p:spPr>
        <p:txBody>
          <a:bodyPr vert="horz" wrap="square" lIns="50800" tIns="50800" rIns="50800" bIns="50800" numCol="1" spcCol="215900" anchor="t"/>
          <a:lstStyle>
            <a:lvl1pPr defTabSz="457200">
              <a:lnSpc>
                <a:spcPts val="2400"/>
              </a:lnSpc>
              <a:tabLst>
                <a:tab pos="838200" algn="l"/>
              </a:tabLst>
              <a:defRPr sz="2000" b="1" cap="none">
                <a:solidFill>
                  <a:srgbClr val="424242"/>
                </a:solidFill>
                <a:latin typeface="Times" pitchFamily="0" charset="0"/>
                <a:ea typeface="Gill Sans" pitchFamily="0" charset="0"/>
                <a:cs typeface="Gill Sans" pitchFamily="0" charset="0"/>
              </a:defRPr>
            </a:lvl1pPr>
          </a:lstStyle>
          <a:p>
            <a:pPr>
              <a:defRPr cap="none">
                <a:solidFill>
                  <a:srgbClr val="000000"/>
                </a:solidFill>
              </a:defRPr>
            </a:pPr>
            <a:r>
              <a:rPr cap="none">
                <a:solidFill>
                  <a:srgbClr val="424242"/>
                </a:solidFill>
              </a:rPr>
              <a:t>F81</a:t>
            </a:r>
            <a:endParaRPr cap="none">
              <a:solidFill>
                <a:srgbClr val="424242"/>
              </a:solidFill>
            </a:endParaRPr>
          </a:p>
        </p:txBody>
      </p:sp>
      <p:sp>
        <p:nvSpPr>
          <p:cNvPr id="5" name="Shape 1892"/>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QyIAAAMZAAA1LAAAGhwAABAgAAAmAAAACAAAAP//////////"/>
              </a:ext>
            </a:extLst>
          </p:cNvSpPr>
          <p:nvPr/>
        </p:nvSpPr>
        <p:spPr>
          <a:xfrm>
            <a:off x="5569585" y="4065905"/>
            <a:ext cx="1616710" cy="502285"/>
          </a:xfrm>
          <a:prstGeom prst="rect">
            <a:avLst/>
          </a:prstGeom>
          <a:noFill/>
          <a:ln>
            <a:noFill/>
          </a:ln>
          <a:effectLst/>
        </p:spPr>
        <p:txBody>
          <a:bodyPr vert="horz" wrap="none" lIns="50800" tIns="50800" rIns="50800" bIns="50800" numCol="1" spcCol="215900" anchor="ctr"/>
          <a:lstStyle/>
          <a:p>
            <a:pPr algn="l" defTabSz="457200">
              <a:lnSpc>
                <a:spcPts val="1600"/>
              </a:lnSpc>
              <a:tabLst>
                <a:tab pos="838200" algn="l"/>
              </a:tabLst>
              <a:defRPr sz="1400" cap="none">
                <a:latin typeface="Arial" pitchFamily="1" charset="0"/>
                <a:ea typeface="Arial" pitchFamily="1" charset="0"/>
                <a:cs typeface="Arial" pitchFamily="1" charset="0"/>
              </a:defRPr>
            </a:pPr>
            <a:r>
              <a:rPr cap="none">
                <a:solidFill>
                  <a:srgbClr val="424242"/>
                </a:solidFill>
              </a:rPr>
              <a:t>allow stationary </a:t>
            </a:r>
            <a:br/>
            <a:r>
              <a:rPr cap="none">
                <a:solidFill>
                  <a:srgbClr val="424242"/>
                </a:solidFill>
              </a:rPr>
              <a:t>frequencies to vary</a:t>
            </a:r>
            <a:endParaRPr cap="none">
              <a:solidFill>
                <a:srgbClr val="424242"/>
              </a:solidFill>
            </a:endParaRPr>
          </a:p>
        </p:txBody>
      </p:sp>
      <p:sp>
        <p:nvSpPr>
          <p:cNvPr id="6" name="Shape 1893"/>
          <p:cNvSpPr>
            <a:extLst>
              <a:ext uri="smNativeData">
                <pr:smNativeData xmlns:pr="smNativeData" xmlns="smNativeData" val="SMDATA_15_trXWYhMAAAAlAAAAZAAAAA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BnAB8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DgfAABZOwAAaCEAABAAAAAmAAAACAAAAP//////////"/>
              </a:ext>
            </a:extLst>
          </p:cNvSpPr>
          <p:nvPr/>
        </p:nvSpPr>
        <p:spPr>
          <a:xfrm>
            <a:off x="990600" y="5074920"/>
            <a:ext cx="8656955"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We can move from a simpler to a more general model by relaxing a constraint </a:t>
            </a:r>
            <a:endParaRPr cap="none">
              <a:solidFill>
                <a:srgbClr val="424242"/>
              </a:solidFill>
            </a:endParaRPr>
          </a:p>
        </p:txBody>
      </p:sp>
      <p:sp>
        <p:nvSpPr>
          <p:cNvPr id="7" name="Shape 1894"/>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OwYAANwAAABFOAAATAQAABAgAAAmAAAACAAAAP//////////"/>
              </a:ext>
            </a:extLst>
          </p:cNvSpPr>
          <p:nvPr/>
        </p:nvSpPr>
        <p:spPr>
          <a:xfrm>
            <a:off x="1012825" y="139700"/>
            <a:ext cx="81343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Stochastic Models of Nucleotide Substitution</a:t>
            </a:r>
          </a:p>
        </p:txBody>
      </p:sp>
      <p:sp>
        <p:nvSpPr>
          <p:cNvPr id="8" name="Shape 1895"/>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GCp8w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nwgAABAgAAAmAAAACAAAAP//////////"/>
              </a:ext>
            </a:extLst>
          </p:cNvSpPr>
          <p:nvPr/>
        </p:nvSpPr>
        <p:spPr>
          <a:xfrm>
            <a:off x="635000" y="1016000"/>
            <a:ext cx="8692515"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Members of the GTR substitution model family are hierarchically related</a:t>
            </a:r>
          </a:p>
        </p:txBody>
      </p:sp>
    </p:spTree>
  </p:cSld>
  <p:clrMapOvr>
    <a:masterClrMapping/>
  </p:clrMapOvr>
  <p:transition spd="fast" p14:dur="500">
    <p:fade/>
    <p:extLst>
      <p:ext uri="smNativeData">
        <pr:smNativeData xmlns:pr="smNativeData" xmlns="smNativeData" val="trXWYgAAAAD0AQAAAAAAAAYAAAAAAAAAAAAAAAAAAAAAAAAAAQAAAAAAAAAAAAAAAAAAAAAAAAAAAAAA"/>
      </p:ext>
    </p:extLst>
  </p:transition>
  <p:timing>
    <p:tnLst>
      <p:par>
        <p:cTn id="1" dur="indefinite" restart="never" nodeType="tmRoot"/>
      </p:par>
    </p:tnLst>
  </p:timing>
</p:sld>
</file>

<file path=ppt/slides/slide137.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1897"/>
          <p:cNvSpPr>
            <a:extLst>
              <a:ext uri="smNativeData">
                <pr:smNativeData xmlns:pr="smNativeData" xmlns="smNativeData" val="SMDATA_15_trXWYhMAAAAlAAAAZAAAAA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BY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5RwAAAIcAACbIQAAgh4AABAAAAAmAAAACAAAAP//////////"/>
              </a:ext>
            </a:extLst>
          </p:cNvSpPr>
          <p:nvPr/>
        </p:nvSpPr>
        <p:spPr>
          <a:xfrm>
            <a:off x="4697095" y="4552950"/>
            <a:ext cx="765810" cy="406400"/>
          </a:xfrm>
          <a:prstGeom prst="rect">
            <a:avLst/>
          </a:prstGeom>
          <a:noFill/>
          <a:ln>
            <a:noFill/>
          </a:ln>
          <a:effectLst>
            <a:outerShdw blurRad="63500" dist="63760" dir="2700000">
              <a:srgbClr val="000000">
                <a:alpha val="15000"/>
              </a:srgbClr>
            </a:outerShdw>
          </a:effectLst>
        </p:spPr>
        <p:txBody>
          <a:bodyPr vert="horz" wrap="square" lIns="50800" tIns="50800" rIns="50800" bIns="50800" numCol="1" spcCol="215900" anchor="t"/>
          <a:lstStyle>
            <a:lvl1pPr defTabSz="457200">
              <a:lnSpc>
                <a:spcPts val="2400"/>
              </a:lnSpc>
              <a:tabLst>
                <a:tab pos="838200" algn="l"/>
              </a:tabLst>
              <a:defRPr sz="2000" b="1" cap="none">
                <a:solidFill>
                  <a:srgbClr val="424242"/>
                </a:solidFill>
                <a:latin typeface="Times" pitchFamily="0" charset="0"/>
                <a:ea typeface="Gill Sans" pitchFamily="0" charset="0"/>
                <a:cs typeface="Gill Sans" pitchFamily="0" charset="0"/>
              </a:defRPr>
            </a:lvl1pPr>
          </a:lstStyle>
          <a:p>
            <a:pPr>
              <a:defRPr cap="none">
                <a:solidFill>
                  <a:srgbClr val="000000"/>
                </a:solidFill>
              </a:defRPr>
            </a:pPr>
            <a:r>
              <a:rPr cap="none">
                <a:solidFill>
                  <a:srgbClr val="424242"/>
                </a:solidFill>
              </a:rPr>
              <a:t>JC69</a:t>
            </a:r>
            <a:endParaRPr cap="none">
              <a:solidFill>
                <a:srgbClr val="424242"/>
              </a:solidFill>
            </a:endParaRPr>
          </a:p>
        </p:txBody>
      </p:sp>
      <p:sp>
        <p:nvSpPr>
          <p:cNvPr id="3" name="Shape 1898"/>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C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JZqGQ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Th8AAIAYAAA7IwAAbRwAABAAAAAmAAAACAAAAP//////////"/>
              </a:ext>
            </a:extLst>
          </p:cNvSpPr>
          <p:nvPr/>
        </p:nvSpPr>
        <p:spPr>
          <a:xfrm flipV="1">
            <a:off x="5088890" y="3982720"/>
            <a:ext cx="638175" cy="638175"/>
          </a:xfrm>
          <a:prstGeom prst="line">
            <a:avLst/>
          </a:prstGeom>
          <a:noFill/>
          <a:ln w="25400" cap="flat" cmpd="sng" algn="ctr">
            <a:solidFill>
              <a:srgbClr val="FF9300"/>
            </a:solidFill>
            <a:prstDash val="solid"/>
            <a:headEnd type="none"/>
            <a:tailEnd type="triangle" w="med" len="med"/>
          </a:ln>
          <a:effectLst>
            <a:outerShdw blurRad="63500" dist="63760" dir="2700000">
              <a:srgbClr val="000000">
                <a:alpha val="15000"/>
              </a:srgbClr>
            </a:outerShdw>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4" name="Shape 1899"/>
          <p:cNvSpPr>
            <a:extLst>
              <a:ext uri="smNativeData">
                <pr:smNativeData xmlns:pr="smNativeData" xmlns="smNativeData" val="SMDATA_15_trXWYhMAAAAlAAAAZAAAAA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J57cGg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uSAAAPEVAABvJQAAcRgAABAAAAAmAAAACAAAAP//////////"/>
              </a:ext>
            </a:extLst>
          </p:cNvSpPr>
          <p:nvPr/>
        </p:nvSpPr>
        <p:spPr>
          <a:xfrm>
            <a:off x="5319395" y="3566795"/>
            <a:ext cx="765810" cy="406400"/>
          </a:xfrm>
          <a:prstGeom prst="rect">
            <a:avLst/>
          </a:prstGeom>
          <a:noFill/>
          <a:ln>
            <a:noFill/>
          </a:ln>
          <a:effectLst>
            <a:outerShdw blurRad="63500" dist="63760" dir="2700000">
              <a:srgbClr val="000000">
                <a:alpha val="15000"/>
              </a:srgbClr>
            </a:outerShdw>
          </a:effectLst>
        </p:spPr>
        <p:txBody>
          <a:bodyPr vert="horz" wrap="square" lIns="50800" tIns="50800" rIns="50800" bIns="50800" numCol="1" spcCol="215900" anchor="t"/>
          <a:lstStyle>
            <a:lvl1pPr defTabSz="457200">
              <a:lnSpc>
                <a:spcPts val="2400"/>
              </a:lnSpc>
              <a:tabLst>
                <a:tab pos="838200" algn="l"/>
              </a:tabLst>
              <a:defRPr sz="2000" b="1" cap="none">
                <a:solidFill>
                  <a:srgbClr val="424242"/>
                </a:solidFill>
                <a:latin typeface="Times" pitchFamily="0" charset="0"/>
                <a:ea typeface="Gill Sans" pitchFamily="0" charset="0"/>
                <a:cs typeface="Gill Sans" pitchFamily="0" charset="0"/>
              </a:defRPr>
            </a:lvl1pPr>
          </a:lstStyle>
          <a:p>
            <a:pPr>
              <a:defRPr cap="none">
                <a:solidFill>
                  <a:srgbClr val="000000"/>
                </a:solidFill>
              </a:defRPr>
            </a:pPr>
            <a:r>
              <a:rPr cap="none">
                <a:solidFill>
                  <a:srgbClr val="424242"/>
                </a:solidFill>
              </a:rPr>
              <a:t>F81</a:t>
            </a:r>
            <a:endParaRPr cap="none">
              <a:solidFill>
                <a:srgbClr val="424242"/>
              </a:solidFill>
            </a:endParaRPr>
          </a:p>
        </p:txBody>
      </p:sp>
      <p:sp>
        <p:nvSpPr>
          <p:cNvPr id="5" name="Shape 1900"/>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PBOLwM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QyIAAAMZAAA1LAAAGhwAABAgAAAmAAAACAAAAP//////////"/>
              </a:ext>
            </a:extLst>
          </p:cNvSpPr>
          <p:nvPr/>
        </p:nvSpPr>
        <p:spPr>
          <a:xfrm>
            <a:off x="5569585" y="4065905"/>
            <a:ext cx="1616710" cy="502285"/>
          </a:xfrm>
          <a:prstGeom prst="rect">
            <a:avLst/>
          </a:prstGeom>
          <a:noFill/>
          <a:ln>
            <a:noFill/>
          </a:ln>
          <a:effectLst/>
        </p:spPr>
        <p:txBody>
          <a:bodyPr vert="horz" wrap="none" lIns="50800" tIns="50800" rIns="50800" bIns="50800" numCol="1" spcCol="215900" anchor="ctr"/>
          <a:lstStyle/>
          <a:p>
            <a:pPr algn="l" defTabSz="457200">
              <a:lnSpc>
                <a:spcPts val="1600"/>
              </a:lnSpc>
              <a:tabLst>
                <a:tab pos="838200" algn="l"/>
              </a:tabLst>
              <a:defRPr sz="1400" cap="none">
                <a:latin typeface="Arial" pitchFamily="1" charset="0"/>
                <a:ea typeface="Arial" pitchFamily="1" charset="0"/>
                <a:cs typeface="Arial" pitchFamily="1" charset="0"/>
              </a:defRPr>
            </a:pPr>
            <a:r>
              <a:rPr cap="none">
                <a:solidFill>
                  <a:srgbClr val="424242"/>
                </a:solidFill>
              </a:rPr>
              <a:t>allow stationary </a:t>
            </a:r>
            <a:br/>
            <a:r>
              <a:rPr cap="none">
                <a:solidFill>
                  <a:srgbClr val="424242"/>
                </a:solidFill>
              </a:rPr>
              <a:t>frequencies to vary</a:t>
            </a:r>
            <a:endParaRPr cap="none">
              <a:solidFill>
                <a:srgbClr val="424242"/>
              </a:solidFill>
            </a:endParaRPr>
          </a:p>
        </p:txBody>
      </p:sp>
      <p:sp>
        <p:nvSpPr>
          <p:cNvPr id="6" name="Shape 1901"/>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C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ZhsAAIAYAABTHwAAbRwAABAAAAAmAAAACAAAAP//////////"/>
              </a:ext>
            </a:extLst>
          </p:cNvSpPr>
          <p:nvPr/>
        </p:nvSpPr>
        <p:spPr>
          <a:xfrm flipH="1" flipV="1">
            <a:off x="4453890" y="3982720"/>
            <a:ext cx="638175" cy="638175"/>
          </a:xfrm>
          <a:prstGeom prst="line">
            <a:avLst/>
          </a:prstGeom>
          <a:noFill/>
          <a:ln w="25400" cap="flat" cmpd="sng" algn="ctr">
            <a:solidFill>
              <a:srgbClr val="FF9300"/>
            </a:solidFill>
            <a:prstDash val="solid"/>
            <a:headEnd type="none"/>
            <a:tailEnd type="triangle" w="med" len="med"/>
          </a:ln>
          <a:effectLst>
            <a:outerShdw blurRad="63500" dist="63760" dir="2700000">
              <a:srgbClr val="000000">
                <a:alpha val="15000"/>
              </a:srgbClr>
            </a:outerShdw>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7" name="Shape 1902"/>
          <p:cNvSpPr>
            <a:extLst>
              <a:ext uri="smNativeData">
                <pr:smNativeData xmlns:pr="smNativeData" xmlns="smNativeData" val="SMDATA_15_trXWYhMAAAAlAAAAZAAAAA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JRkAAPEVAADbHQAAcRgAABAAAAAmAAAACAAAAP//////////"/>
              </a:ext>
            </a:extLst>
          </p:cNvSpPr>
          <p:nvPr/>
        </p:nvSpPr>
        <p:spPr>
          <a:xfrm>
            <a:off x="4087495" y="3566795"/>
            <a:ext cx="765810" cy="406400"/>
          </a:xfrm>
          <a:prstGeom prst="rect">
            <a:avLst/>
          </a:prstGeom>
          <a:noFill/>
          <a:ln>
            <a:noFill/>
          </a:ln>
          <a:effectLst>
            <a:outerShdw blurRad="63500" dist="63760" dir="2700000">
              <a:srgbClr val="000000">
                <a:alpha val="15000"/>
              </a:srgbClr>
            </a:outerShdw>
          </a:effectLst>
        </p:spPr>
        <p:txBody>
          <a:bodyPr vert="horz" wrap="square" lIns="50800" tIns="50800" rIns="50800" bIns="50800" numCol="1" spcCol="215900" anchor="t"/>
          <a:lstStyle>
            <a:lvl1pPr defTabSz="457200">
              <a:lnSpc>
                <a:spcPts val="2400"/>
              </a:lnSpc>
              <a:tabLst>
                <a:tab pos="838200" algn="l"/>
              </a:tabLst>
              <a:defRPr sz="2000" b="1" cap="none">
                <a:solidFill>
                  <a:srgbClr val="424242"/>
                </a:solidFill>
                <a:latin typeface="Times" pitchFamily="0" charset="0"/>
                <a:ea typeface="Gill Sans" pitchFamily="0" charset="0"/>
                <a:cs typeface="Gill Sans" pitchFamily="0" charset="0"/>
              </a:defRPr>
            </a:lvl1pPr>
          </a:lstStyle>
          <a:p>
            <a:pPr>
              <a:defRPr cap="none">
                <a:solidFill>
                  <a:srgbClr val="000000"/>
                </a:solidFill>
              </a:defRPr>
            </a:pPr>
            <a:r>
              <a:rPr cap="none">
                <a:solidFill>
                  <a:srgbClr val="424242"/>
                </a:solidFill>
              </a:rPr>
              <a:t>K80</a:t>
            </a:r>
            <a:endParaRPr cap="none">
              <a:solidFill>
                <a:srgbClr val="424242"/>
              </a:solidFill>
            </a:endParaRPr>
          </a:p>
        </p:txBody>
      </p:sp>
      <p:sp>
        <p:nvSpPr>
          <p:cNvPr id="8" name="Shape 1903"/>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wxUAAAMZAAB8HAAAGhwAABAgAAAmAAAACAAAAP//////////"/>
              </a:ext>
            </a:extLst>
          </p:cNvSpPr>
          <p:nvPr/>
        </p:nvSpPr>
        <p:spPr>
          <a:xfrm>
            <a:off x="3537585" y="4065905"/>
            <a:ext cx="1092835" cy="502285"/>
          </a:xfrm>
          <a:prstGeom prst="rect">
            <a:avLst/>
          </a:prstGeom>
          <a:noFill/>
          <a:ln>
            <a:noFill/>
          </a:ln>
          <a:effectLst/>
        </p:spPr>
        <p:txBody>
          <a:bodyPr vert="horz" wrap="none" lIns="50800" tIns="50800" rIns="50800" bIns="50800" numCol="1" spcCol="215900" anchor="ctr"/>
          <a:lstStyle/>
          <a:p>
            <a:pPr algn="l" defTabSz="457200">
              <a:lnSpc>
                <a:spcPts val="1600"/>
              </a:lnSpc>
              <a:tabLst>
                <a:tab pos="838200" algn="l"/>
              </a:tabLst>
              <a:defRPr sz="1400" cap="none">
                <a:latin typeface="Arial" pitchFamily="1" charset="0"/>
                <a:ea typeface="Arial" pitchFamily="1" charset="0"/>
                <a:cs typeface="Arial" pitchFamily="1" charset="0"/>
              </a:defRPr>
            </a:pPr>
            <a:r>
              <a:rPr cap="none">
                <a:solidFill>
                  <a:srgbClr val="424242"/>
                </a:solidFill>
              </a:rPr>
              <a:t>allow ti &amp; tv </a:t>
            </a:r>
            <a:br/>
            <a:r>
              <a:rPr cap="none">
                <a:solidFill>
                  <a:srgbClr val="424242"/>
                </a:solidFill>
              </a:rPr>
              <a:t>rates to vary</a:t>
            </a:r>
            <a:endParaRPr cap="none">
              <a:solidFill>
                <a:srgbClr val="424242"/>
              </a:solidFill>
            </a:endParaRPr>
          </a:p>
        </p:txBody>
      </p:sp>
      <p:sp>
        <p:nvSpPr>
          <p:cNvPr id="9" name="Shape 1904"/>
          <p:cNvSpPr>
            <a:extLst>
              <a:ext uri="smNativeData">
                <pr:smNativeData xmlns:pr="smNativeData" xmlns="smNativeData" val="SMDATA_15_trXWYhMAAAAlAAAAZAAAAA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gACg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DgfAABZOwAAaCEAABAAAAAmAAAACAAAAP//////////"/>
              </a:ext>
            </a:extLst>
          </p:cNvSpPr>
          <p:nvPr/>
        </p:nvSpPr>
        <p:spPr>
          <a:xfrm>
            <a:off x="990600" y="5074920"/>
            <a:ext cx="8656955"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We can move from a simpler to a more general model by relaxing a constraint </a:t>
            </a:r>
            <a:endParaRPr cap="none">
              <a:solidFill>
                <a:srgbClr val="424242"/>
              </a:solidFill>
            </a:endParaRPr>
          </a:p>
        </p:txBody>
      </p:sp>
      <p:sp>
        <p:nvSpPr>
          <p:cNvPr id="10" name="Shape 1905"/>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Fcg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OwYAANwAAABFOAAATAQAABAgAAAmAAAACAAAAP//////////"/>
              </a:ext>
            </a:extLst>
          </p:cNvSpPr>
          <p:nvPr/>
        </p:nvSpPr>
        <p:spPr>
          <a:xfrm>
            <a:off x="1012825" y="139700"/>
            <a:ext cx="81343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Stochastic Models of Nucleotide Substitution</a:t>
            </a:r>
          </a:p>
        </p:txBody>
      </p:sp>
      <p:sp>
        <p:nvSpPr>
          <p:cNvPr id="11" name="Shape 1906"/>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Fcw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nwgAABAgAAAmAAAACAAAAP//////////"/>
              </a:ext>
            </a:extLst>
          </p:cNvSpPr>
          <p:nvPr/>
        </p:nvSpPr>
        <p:spPr>
          <a:xfrm>
            <a:off x="635000" y="1016000"/>
            <a:ext cx="8692515"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Members of the GTR substitution model family are hierarchically related</a:t>
            </a:r>
          </a:p>
        </p:txBody>
      </p:sp>
    </p:spTree>
  </p:cSld>
  <p:clrMapOvr>
    <a:masterClrMapping/>
  </p:clrMapOvr>
  <p:transition spd="fast" p14:dur="500">
    <p:fade/>
    <p:extLst>
      <p:ext uri="smNativeData">
        <pr:smNativeData xmlns:pr="smNativeData" xmlns="smNativeData" val="trXWYgAAAAD0AQAAAAAAAAYAAAAAAAAAAAAAAAAAAAAAAAAAAQAAAAAAAAAAAAAAAAAAAAAAAAAAAAAA"/>
      </p:ext>
    </p:extLst>
  </p:transition>
  <p:timing>
    <p:tnLst>
      <p:par>
        <p:cTn id="1" dur="indefinite" restart="never" nodeType="tmRoot"/>
      </p:par>
    </p:tnLst>
  </p:timing>
</p:sld>
</file>

<file path=ppt/slides/slide138.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1908"/>
          <p:cNvSpPr>
            <a:extLst>
              <a:ext uri="smNativeData">
                <pr:smNativeData xmlns:pr="smNativeData" xmlns="smNativeData" val="SMDATA_15_trXWYhMAAAAlAAAAZAAAAA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IAS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5RwAAAIcAACbIQAAgh4AABAAAAAmAAAACAAAAP//////////"/>
              </a:ext>
            </a:extLst>
          </p:cNvSpPr>
          <p:nvPr/>
        </p:nvSpPr>
        <p:spPr>
          <a:xfrm>
            <a:off x="4697095" y="4552950"/>
            <a:ext cx="765810" cy="406400"/>
          </a:xfrm>
          <a:prstGeom prst="rect">
            <a:avLst/>
          </a:prstGeom>
          <a:noFill/>
          <a:ln>
            <a:noFill/>
          </a:ln>
          <a:effectLst>
            <a:outerShdw blurRad="63500" dist="63760" dir="2700000">
              <a:srgbClr val="000000">
                <a:alpha val="15000"/>
              </a:srgbClr>
            </a:outerShdw>
          </a:effectLst>
        </p:spPr>
        <p:txBody>
          <a:bodyPr vert="horz" wrap="square" lIns="50800" tIns="50800" rIns="50800" bIns="50800" numCol="1" spcCol="215900" anchor="t"/>
          <a:lstStyle>
            <a:lvl1pPr defTabSz="457200">
              <a:lnSpc>
                <a:spcPts val="2400"/>
              </a:lnSpc>
              <a:tabLst>
                <a:tab pos="838200" algn="l"/>
              </a:tabLst>
              <a:defRPr sz="2000" b="1" cap="none">
                <a:solidFill>
                  <a:srgbClr val="424242"/>
                </a:solidFill>
                <a:latin typeface="Times" pitchFamily="0" charset="0"/>
                <a:ea typeface="Gill Sans" pitchFamily="0" charset="0"/>
                <a:cs typeface="Gill Sans" pitchFamily="0" charset="0"/>
              </a:defRPr>
            </a:lvl1pPr>
          </a:lstStyle>
          <a:p>
            <a:pPr>
              <a:defRPr cap="none">
                <a:solidFill>
                  <a:srgbClr val="000000"/>
                </a:solidFill>
              </a:defRPr>
            </a:pPr>
            <a:r>
              <a:rPr cap="none">
                <a:solidFill>
                  <a:srgbClr val="424242"/>
                </a:solidFill>
              </a:rPr>
              <a:t>JC69</a:t>
            </a:r>
            <a:endParaRPr cap="none">
              <a:solidFill>
                <a:srgbClr val="424242"/>
              </a:solidFill>
            </a:endParaRPr>
          </a:p>
        </p:txBody>
      </p:sp>
      <p:sp>
        <p:nvSpPr>
          <p:cNvPr id="3" name="Shape 1909"/>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C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Th8AAIAYAAA7IwAAbRwAABAAAAAmAAAACAAAAP//////////"/>
              </a:ext>
            </a:extLst>
          </p:cNvSpPr>
          <p:nvPr/>
        </p:nvSpPr>
        <p:spPr>
          <a:xfrm flipV="1">
            <a:off x="5088890" y="3982720"/>
            <a:ext cx="638175" cy="638175"/>
          </a:xfrm>
          <a:prstGeom prst="line">
            <a:avLst/>
          </a:prstGeom>
          <a:noFill/>
          <a:ln w="25400" cap="flat" cmpd="sng" algn="ctr">
            <a:solidFill>
              <a:srgbClr val="FF9300"/>
            </a:solidFill>
            <a:prstDash val="solid"/>
            <a:headEnd type="none"/>
            <a:tailEnd type="triangle" w="med" len="med"/>
          </a:ln>
          <a:effectLst>
            <a:outerShdw blurRad="63500" dist="63760" dir="2700000">
              <a:srgbClr val="000000">
                <a:alpha val="15000"/>
              </a:srgbClr>
            </a:outerShdw>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4" name="Shape 1910"/>
          <p:cNvSpPr>
            <a:extLst>
              <a:ext uri="smNativeData">
                <pr:smNativeData xmlns:pr="smNativeData" xmlns="smNativeData" val="SMDATA_15_trXWYhMAAAAlAAAAZAAAAA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GYS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uSAAAPEVAABvJQAAcRgAABAAAAAmAAAACAAAAP//////////"/>
              </a:ext>
            </a:extLst>
          </p:cNvSpPr>
          <p:nvPr/>
        </p:nvSpPr>
        <p:spPr>
          <a:xfrm>
            <a:off x="5319395" y="3566795"/>
            <a:ext cx="765810" cy="406400"/>
          </a:xfrm>
          <a:prstGeom prst="rect">
            <a:avLst/>
          </a:prstGeom>
          <a:noFill/>
          <a:ln>
            <a:noFill/>
          </a:ln>
          <a:effectLst>
            <a:outerShdw blurRad="63500" dist="63760" dir="2700000">
              <a:srgbClr val="000000">
                <a:alpha val="15000"/>
              </a:srgbClr>
            </a:outerShdw>
          </a:effectLst>
        </p:spPr>
        <p:txBody>
          <a:bodyPr vert="horz" wrap="square" lIns="50800" tIns="50800" rIns="50800" bIns="50800" numCol="1" spcCol="215900" anchor="t"/>
          <a:lstStyle>
            <a:lvl1pPr defTabSz="457200">
              <a:lnSpc>
                <a:spcPts val="2400"/>
              </a:lnSpc>
              <a:tabLst>
                <a:tab pos="838200" algn="l"/>
              </a:tabLst>
              <a:defRPr sz="2000" b="1" cap="none">
                <a:solidFill>
                  <a:srgbClr val="424242"/>
                </a:solidFill>
                <a:latin typeface="Times" pitchFamily="0" charset="0"/>
                <a:ea typeface="Gill Sans" pitchFamily="0" charset="0"/>
                <a:cs typeface="Gill Sans" pitchFamily="0" charset="0"/>
              </a:defRPr>
            </a:lvl1pPr>
          </a:lstStyle>
          <a:p>
            <a:pPr>
              <a:defRPr cap="none">
                <a:solidFill>
                  <a:srgbClr val="000000"/>
                </a:solidFill>
              </a:defRPr>
            </a:pPr>
            <a:r>
              <a:rPr cap="none">
                <a:solidFill>
                  <a:srgbClr val="424242"/>
                </a:solidFill>
              </a:rPr>
              <a:t>F81</a:t>
            </a:r>
            <a:endParaRPr cap="none">
              <a:solidFill>
                <a:srgbClr val="424242"/>
              </a:solidFill>
            </a:endParaRPr>
          </a:p>
        </p:txBody>
      </p:sp>
      <p:sp>
        <p:nvSpPr>
          <p:cNvPr id="5" name="Shape 1911"/>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IYB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QyIAAAMZAAA1LAAAGhwAABAgAAAmAAAACAAAAP//////////"/>
              </a:ext>
            </a:extLst>
          </p:cNvSpPr>
          <p:nvPr/>
        </p:nvSpPr>
        <p:spPr>
          <a:xfrm>
            <a:off x="5569585" y="4065905"/>
            <a:ext cx="1616710" cy="502285"/>
          </a:xfrm>
          <a:prstGeom prst="rect">
            <a:avLst/>
          </a:prstGeom>
          <a:noFill/>
          <a:ln>
            <a:noFill/>
          </a:ln>
          <a:effectLst/>
        </p:spPr>
        <p:txBody>
          <a:bodyPr vert="horz" wrap="none" lIns="50800" tIns="50800" rIns="50800" bIns="50800" numCol="1" spcCol="215900" anchor="ctr"/>
          <a:lstStyle/>
          <a:p>
            <a:pPr algn="l" defTabSz="457200">
              <a:lnSpc>
                <a:spcPts val="1600"/>
              </a:lnSpc>
              <a:tabLst>
                <a:tab pos="838200" algn="l"/>
              </a:tabLst>
              <a:defRPr sz="1400" cap="none">
                <a:latin typeface="Arial" pitchFamily="1" charset="0"/>
                <a:ea typeface="Arial" pitchFamily="1" charset="0"/>
                <a:cs typeface="Arial" pitchFamily="1" charset="0"/>
              </a:defRPr>
            </a:pPr>
            <a:r>
              <a:rPr cap="none">
                <a:solidFill>
                  <a:srgbClr val="424242"/>
                </a:solidFill>
              </a:rPr>
              <a:t>allow stationary </a:t>
            </a:r>
            <a:br/>
            <a:r>
              <a:rPr cap="none">
                <a:solidFill>
                  <a:srgbClr val="424242"/>
                </a:solidFill>
              </a:rPr>
              <a:t>frequencies to vary</a:t>
            </a:r>
            <a:endParaRPr cap="none">
              <a:solidFill>
                <a:srgbClr val="424242"/>
              </a:solidFill>
            </a:endParaRPr>
          </a:p>
        </p:txBody>
      </p:sp>
      <p:sp>
        <p:nvSpPr>
          <p:cNvPr id="6" name="Shape 1912"/>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C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D48cDo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ZhsAAIAYAABTHwAAbRwAABAAAAAmAAAACAAAAP//////////"/>
              </a:ext>
            </a:extLst>
          </p:cNvSpPr>
          <p:nvPr/>
        </p:nvSpPr>
        <p:spPr>
          <a:xfrm flipH="1" flipV="1">
            <a:off x="4453890" y="3982720"/>
            <a:ext cx="638175" cy="638175"/>
          </a:xfrm>
          <a:prstGeom prst="line">
            <a:avLst/>
          </a:prstGeom>
          <a:noFill/>
          <a:ln w="25400" cap="flat" cmpd="sng" algn="ctr">
            <a:solidFill>
              <a:srgbClr val="FF9300"/>
            </a:solidFill>
            <a:prstDash val="solid"/>
            <a:headEnd type="none"/>
            <a:tailEnd type="triangle" w="med" len="med"/>
          </a:ln>
          <a:effectLst>
            <a:outerShdw blurRad="63500" dist="63760" dir="2700000">
              <a:srgbClr val="000000">
                <a:alpha val="15000"/>
              </a:srgbClr>
            </a:outerShdw>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7" name="Shape 1913"/>
          <p:cNvSpPr>
            <a:extLst>
              <a:ext uri="smNativeData">
                <pr:smNativeData xmlns:pr="smNativeData" xmlns="smNativeData" val="SMDATA_15_trXWYhMAAAAlAAAAZAAAAA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GwiLz4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JRkAAPEVAADbHQAAcRgAABAAAAAmAAAACAAAAP//////////"/>
              </a:ext>
            </a:extLst>
          </p:cNvSpPr>
          <p:nvPr/>
        </p:nvSpPr>
        <p:spPr>
          <a:xfrm>
            <a:off x="4087495" y="3566795"/>
            <a:ext cx="765810" cy="406400"/>
          </a:xfrm>
          <a:prstGeom prst="rect">
            <a:avLst/>
          </a:prstGeom>
          <a:noFill/>
          <a:ln>
            <a:noFill/>
          </a:ln>
          <a:effectLst>
            <a:outerShdw blurRad="63500" dist="63760" dir="2700000">
              <a:srgbClr val="000000">
                <a:alpha val="15000"/>
              </a:srgbClr>
            </a:outerShdw>
          </a:effectLst>
        </p:spPr>
        <p:txBody>
          <a:bodyPr vert="horz" wrap="square" lIns="50800" tIns="50800" rIns="50800" bIns="50800" numCol="1" spcCol="215900" anchor="t"/>
          <a:lstStyle>
            <a:lvl1pPr defTabSz="457200">
              <a:lnSpc>
                <a:spcPts val="2400"/>
              </a:lnSpc>
              <a:tabLst>
                <a:tab pos="838200" algn="l"/>
              </a:tabLst>
              <a:defRPr sz="2000" b="1" cap="none">
                <a:solidFill>
                  <a:srgbClr val="424242"/>
                </a:solidFill>
                <a:latin typeface="Times" pitchFamily="0" charset="0"/>
                <a:ea typeface="Gill Sans" pitchFamily="0" charset="0"/>
                <a:cs typeface="Gill Sans" pitchFamily="0" charset="0"/>
              </a:defRPr>
            </a:lvl1pPr>
          </a:lstStyle>
          <a:p>
            <a:pPr>
              <a:defRPr cap="none">
                <a:solidFill>
                  <a:srgbClr val="000000"/>
                </a:solidFill>
              </a:defRPr>
            </a:pPr>
            <a:r>
              <a:rPr cap="none">
                <a:solidFill>
                  <a:srgbClr val="424242"/>
                </a:solidFill>
              </a:rPr>
              <a:t>K80</a:t>
            </a:r>
            <a:endParaRPr cap="none">
              <a:solidFill>
                <a:srgbClr val="424242"/>
              </a:solidFill>
            </a:endParaRPr>
          </a:p>
        </p:txBody>
      </p:sp>
      <p:sp>
        <p:nvSpPr>
          <p:cNvPr id="8" name="Shape 1914"/>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48YTo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wxUAAAMZAAB8HAAAGhwAABAgAAAmAAAACAAAAP//////////"/>
              </a:ext>
            </a:extLst>
          </p:cNvSpPr>
          <p:nvPr/>
        </p:nvSpPr>
        <p:spPr>
          <a:xfrm>
            <a:off x="3537585" y="4065905"/>
            <a:ext cx="1092835" cy="502285"/>
          </a:xfrm>
          <a:prstGeom prst="rect">
            <a:avLst/>
          </a:prstGeom>
          <a:noFill/>
          <a:ln>
            <a:noFill/>
          </a:ln>
          <a:effectLst/>
        </p:spPr>
        <p:txBody>
          <a:bodyPr vert="horz" wrap="none" lIns="50800" tIns="50800" rIns="50800" bIns="50800" numCol="1" spcCol="215900" anchor="ctr"/>
          <a:lstStyle/>
          <a:p>
            <a:pPr algn="l" defTabSz="457200">
              <a:lnSpc>
                <a:spcPts val="1600"/>
              </a:lnSpc>
              <a:tabLst>
                <a:tab pos="838200" algn="l"/>
              </a:tabLst>
              <a:defRPr sz="1400" cap="none">
                <a:latin typeface="Arial" pitchFamily="1" charset="0"/>
                <a:ea typeface="Arial" pitchFamily="1" charset="0"/>
                <a:cs typeface="Arial" pitchFamily="1" charset="0"/>
              </a:defRPr>
            </a:pPr>
            <a:r>
              <a:rPr cap="none">
                <a:solidFill>
                  <a:srgbClr val="424242"/>
                </a:solidFill>
              </a:rPr>
              <a:t>allow ti &amp; tv </a:t>
            </a:r>
            <a:br/>
            <a:r>
              <a:rPr cap="none">
                <a:solidFill>
                  <a:srgbClr val="424242"/>
                </a:solidFill>
              </a:rPr>
              <a:t>rates to vary</a:t>
            </a:r>
            <a:endParaRPr cap="none">
              <a:solidFill>
                <a:srgbClr val="424242"/>
              </a:solidFill>
            </a:endParaRPr>
          </a:p>
        </p:txBody>
      </p:sp>
      <p:sp>
        <p:nvSpPr>
          <p:cNvPr id="9" name="Shape 1915"/>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C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DwvYTo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dBsAACkSAABkHwAAGRYAABAAAAAmAAAACAAAAP//////////"/>
              </a:ext>
            </a:extLst>
          </p:cNvSpPr>
          <p:nvPr/>
        </p:nvSpPr>
        <p:spPr>
          <a:xfrm flipV="1">
            <a:off x="4462780" y="2952115"/>
            <a:ext cx="640080" cy="640080"/>
          </a:xfrm>
          <a:prstGeom prst="line">
            <a:avLst/>
          </a:prstGeom>
          <a:noFill/>
          <a:ln w="25400" cap="flat" cmpd="sng" algn="ctr">
            <a:solidFill>
              <a:srgbClr val="FF9300"/>
            </a:solidFill>
            <a:prstDash val="solid"/>
            <a:headEnd type="none"/>
            <a:tailEnd type="triangle" w="med" len="med"/>
          </a:ln>
          <a:effectLst>
            <a:outerShdw blurRad="63500" dist="63760" dir="2700000">
              <a:srgbClr val="000000">
                <a:alpha val="15000"/>
              </a:srgbClr>
            </a:outerShdw>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0" name="Shape 1916"/>
          <p:cNvSpPr>
            <a:extLst>
              <a:ext uri="smNativeData">
                <pr:smNativeData xmlns:pr="smNativeData" xmlns="smNativeData" val="SMDATA_15_trXWYhMAAAAlAAAAZAAAAA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DpleHQ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aRsAAN8PAAAtIwAAXxIAABAAAAAmAAAACAAAAP//////////"/>
              </a:ext>
            </a:extLst>
          </p:cNvSpPr>
          <p:nvPr/>
        </p:nvSpPr>
        <p:spPr>
          <a:xfrm>
            <a:off x="4455795" y="2580005"/>
            <a:ext cx="1262380" cy="406400"/>
          </a:xfrm>
          <a:prstGeom prst="rect">
            <a:avLst/>
          </a:prstGeom>
          <a:noFill/>
          <a:ln>
            <a:noFill/>
          </a:ln>
          <a:effectLst>
            <a:outerShdw blurRad="63500" dist="63760" dir="2700000">
              <a:srgbClr val="000000">
                <a:alpha val="15000"/>
              </a:srgbClr>
            </a:outerShdw>
          </a:effectLst>
        </p:spPr>
        <p:txBody>
          <a:bodyPr vert="horz" wrap="square" lIns="50800" tIns="50800" rIns="50800" bIns="50800" numCol="1" spcCol="215900" anchor="t"/>
          <a:lstStyle>
            <a:lvl1pPr defTabSz="457200">
              <a:lnSpc>
                <a:spcPts val="2400"/>
              </a:lnSpc>
              <a:tabLst>
                <a:tab pos="838200" algn="l"/>
              </a:tabLst>
              <a:defRPr sz="2000" b="1" cap="none">
                <a:solidFill>
                  <a:srgbClr val="424242"/>
                </a:solidFill>
                <a:latin typeface="Times" pitchFamily="0" charset="0"/>
                <a:ea typeface="Gill Sans" pitchFamily="0" charset="0"/>
                <a:cs typeface="Gill Sans" pitchFamily="0" charset="0"/>
              </a:defRPr>
            </a:lvl1pPr>
          </a:lstStyle>
          <a:p>
            <a:pPr>
              <a:defRPr cap="none">
                <a:solidFill>
                  <a:srgbClr val="000000"/>
                </a:solidFill>
              </a:defRPr>
            </a:pPr>
            <a:r>
              <a:rPr cap="none">
                <a:solidFill>
                  <a:srgbClr val="424242"/>
                </a:solidFill>
              </a:rPr>
              <a:t>HKY85</a:t>
            </a:r>
            <a:endParaRPr cap="none">
              <a:solidFill>
                <a:srgbClr val="424242"/>
              </a:solidFill>
            </a:endParaRPr>
          </a:p>
        </p:txBody>
      </p:sp>
      <p:sp>
        <p:nvSpPr>
          <p:cNvPr id="11" name="Shape 1917"/>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C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Obn6Q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SB8AACkSAAA4IwAAGRYAABAAAAAmAAAACAAAAP//////////"/>
              </a:ext>
            </a:extLst>
          </p:cNvSpPr>
          <p:nvPr/>
        </p:nvSpPr>
        <p:spPr>
          <a:xfrm flipH="1" flipV="1">
            <a:off x="5085080" y="2952115"/>
            <a:ext cx="640080" cy="640080"/>
          </a:xfrm>
          <a:prstGeom prst="line">
            <a:avLst/>
          </a:prstGeom>
          <a:noFill/>
          <a:ln w="25400" cap="flat" cmpd="sng" algn="ctr">
            <a:solidFill>
              <a:srgbClr val="FF9300"/>
            </a:solidFill>
            <a:prstDash val="solid"/>
            <a:headEnd type="none"/>
            <a:tailEnd type="triangle" w="med" len="med"/>
          </a:ln>
          <a:effectLst>
            <a:outerShdw blurRad="63500" dist="63760" dir="2700000">
              <a:srgbClr val="000000">
                <a:alpha val="15000"/>
              </a:srgbClr>
            </a:outerShdw>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2" name="Shape 1918"/>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Ovs7g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QyIAAPsRAADzMwAAEhUAABAgAAAmAAAACAAAAP//////////"/>
              </a:ext>
            </a:extLst>
          </p:cNvSpPr>
          <p:nvPr/>
        </p:nvSpPr>
        <p:spPr>
          <a:xfrm>
            <a:off x="5569585" y="2922905"/>
            <a:ext cx="2875280" cy="502285"/>
          </a:xfrm>
          <a:prstGeom prst="rect">
            <a:avLst/>
          </a:prstGeom>
          <a:noFill/>
          <a:ln>
            <a:noFill/>
          </a:ln>
          <a:effectLst/>
        </p:spPr>
        <p:txBody>
          <a:bodyPr vert="horz" wrap="square" lIns="50800" tIns="50800" rIns="50800" bIns="50800" numCol="1" spcCol="215900" anchor="ctr"/>
          <a:lstStyle>
            <a:lvl1pPr algn="l" defTabSz="457200">
              <a:lnSpc>
                <a:spcPts val="1600"/>
              </a:lnSpc>
              <a:tabLst>
                <a:tab pos="838200" algn="l"/>
              </a:tabLst>
              <a:defRPr sz="14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allow both ti:tv rate bias and unequal stationary frequencies</a:t>
            </a:r>
            <a:endParaRPr cap="none">
              <a:solidFill>
                <a:srgbClr val="424242"/>
              </a:solidFill>
            </a:endParaRPr>
          </a:p>
        </p:txBody>
      </p:sp>
      <p:sp>
        <p:nvSpPr>
          <p:cNvPr id="13" name="Shape 1919"/>
          <p:cNvSpPr>
            <a:extLst>
              <a:ext uri="smNativeData">
                <pr:smNativeData xmlns:pr="smNativeData" xmlns="smNativeData" val="SMDATA_15_trXWYhMAAAAlAAAAZAAAAA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Onq7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DgfAABZOwAAaCEAABAAAAAmAAAACAAAAP//////////"/>
              </a:ext>
            </a:extLst>
          </p:cNvSpPr>
          <p:nvPr/>
        </p:nvSpPr>
        <p:spPr>
          <a:xfrm>
            <a:off x="990600" y="5074920"/>
            <a:ext cx="8656955"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We can move from a simpler to a more general model by relaxing a constraint </a:t>
            </a:r>
            <a:endParaRPr cap="none">
              <a:solidFill>
                <a:srgbClr val="424242"/>
              </a:solidFill>
            </a:endParaRPr>
          </a:p>
        </p:txBody>
      </p:sp>
      <p:sp>
        <p:nvSpPr>
          <p:cNvPr id="14" name="Shape 1920"/>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OwYAANwAAABFOAAATAQAABAgAAAmAAAACAAAAP//////////"/>
              </a:ext>
            </a:extLst>
          </p:cNvSpPr>
          <p:nvPr/>
        </p:nvSpPr>
        <p:spPr>
          <a:xfrm>
            <a:off x="1012825" y="139700"/>
            <a:ext cx="81343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Stochastic Models of Nucleotide Substitution</a:t>
            </a:r>
          </a:p>
        </p:txBody>
      </p:sp>
      <p:sp>
        <p:nvSpPr>
          <p:cNvPr id="15" name="Shape 1921"/>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Onq7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nwgAABAgAAAmAAAACAAAAP//////////"/>
              </a:ext>
            </a:extLst>
          </p:cNvSpPr>
          <p:nvPr/>
        </p:nvSpPr>
        <p:spPr>
          <a:xfrm>
            <a:off x="635000" y="1016000"/>
            <a:ext cx="8692515"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Members of the GTR substitution model family are hierarchically related</a:t>
            </a:r>
          </a:p>
        </p:txBody>
      </p:sp>
    </p:spTree>
  </p:cSld>
  <p:clrMapOvr>
    <a:masterClrMapping/>
  </p:clrMapOvr>
  <p:transition spd="fast" p14:dur="500">
    <p:fade/>
    <p:extLst>
      <p:ext uri="smNativeData">
        <pr:smNativeData xmlns:pr="smNativeData" xmlns="smNativeData" val="trXWYgAAAAD0AQAAAAAAAAYAAAAAAAAAAAAAAAAAAAAAAAAAAQAAAAAAAAAAAAAAAAAAAAAAAAAAAAAA"/>
      </p:ext>
    </p:extLst>
  </p:transition>
  <p:timing>
    <p:tnLst>
      <p:par>
        <p:cTn id="1" dur="indefinite" restart="never" nodeType="tmRoot"/>
      </p:par>
    </p:tnLst>
  </p:timing>
</p:sld>
</file>

<file path=ppt/slides/slide139.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1923"/>
          <p:cNvSpPr>
            <a:extLst>
              <a:ext uri="smNativeData">
                <pr:smNativeData xmlns:pr="smNativeData" xmlns="smNativeData" val="SMDATA_15_trXWYhMAAAAlAAAAZAAAAA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AAg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5RwAAAIcAACbIQAAgh4AABAAAAAmAAAACAAAAP//////////"/>
              </a:ext>
            </a:extLst>
          </p:cNvSpPr>
          <p:nvPr/>
        </p:nvSpPr>
        <p:spPr>
          <a:xfrm>
            <a:off x="4697095" y="4552950"/>
            <a:ext cx="765810" cy="406400"/>
          </a:xfrm>
          <a:prstGeom prst="rect">
            <a:avLst/>
          </a:prstGeom>
          <a:noFill/>
          <a:ln>
            <a:noFill/>
          </a:ln>
          <a:effectLst>
            <a:outerShdw blurRad="63500" dist="63760" dir="2700000">
              <a:srgbClr val="000000">
                <a:alpha val="15000"/>
              </a:srgbClr>
            </a:outerShdw>
          </a:effectLst>
        </p:spPr>
        <p:txBody>
          <a:bodyPr vert="horz" wrap="square" lIns="50800" tIns="50800" rIns="50800" bIns="50800" numCol="1" spcCol="215900" anchor="t"/>
          <a:lstStyle>
            <a:lvl1pPr defTabSz="457200">
              <a:lnSpc>
                <a:spcPts val="2400"/>
              </a:lnSpc>
              <a:tabLst>
                <a:tab pos="838200" algn="l"/>
              </a:tabLst>
              <a:defRPr sz="2000" b="1" cap="none">
                <a:solidFill>
                  <a:srgbClr val="424242"/>
                </a:solidFill>
                <a:latin typeface="Times" pitchFamily="0" charset="0"/>
                <a:ea typeface="Gill Sans" pitchFamily="0" charset="0"/>
                <a:cs typeface="Gill Sans" pitchFamily="0" charset="0"/>
              </a:defRPr>
            </a:lvl1pPr>
          </a:lstStyle>
          <a:p>
            <a:pPr>
              <a:defRPr cap="none">
                <a:solidFill>
                  <a:srgbClr val="000000"/>
                </a:solidFill>
              </a:defRPr>
            </a:pPr>
            <a:r>
              <a:rPr cap="none">
                <a:solidFill>
                  <a:srgbClr val="424242"/>
                </a:solidFill>
              </a:rPr>
              <a:t>JC69</a:t>
            </a:r>
            <a:endParaRPr cap="none">
              <a:solidFill>
                <a:srgbClr val="424242"/>
              </a:solidFill>
            </a:endParaRPr>
          </a:p>
        </p:txBody>
      </p:sp>
      <p:sp>
        <p:nvSpPr>
          <p:cNvPr id="3" name="Shape 1924"/>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C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HRzLm8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Th8AAIAYAAA7IwAAbRwAABAAAAAmAAAACAAAAP//////////"/>
              </a:ext>
            </a:extLst>
          </p:cNvSpPr>
          <p:nvPr/>
        </p:nvSpPr>
        <p:spPr>
          <a:xfrm flipV="1">
            <a:off x="5088890" y="3982720"/>
            <a:ext cx="638175" cy="638175"/>
          </a:xfrm>
          <a:prstGeom prst="line">
            <a:avLst/>
          </a:prstGeom>
          <a:noFill/>
          <a:ln w="25400" cap="flat" cmpd="sng" algn="ctr">
            <a:solidFill>
              <a:srgbClr val="FF9300"/>
            </a:solidFill>
            <a:prstDash val="solid"/>
            <a:headEnd type="none"/>
            <a:tailEnd type="triangle" w="med" len="med"/>
          </a:ln>
          <a:effectLst>
            <a:outerShdw blurRad="63500" dist="63760" dir="2700000">
              <a:srgbClr val="000000">
                <a:alpha val="15000"/>
              </a:srgbClr>
            </a:outerShdw>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4" name="Shape 1925"/>
          <p:cNvSpPr>
            <a:extLst>
              <a:ext uri="smNativeData">
                <pr:smNativeData xmlns:pr="smNativeData" xmlns="smNativeData" val="SMDATA_15_trXWYhMAAAAlAAAAZAAAAA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HI+PH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uSAAAPEVAABvJQAAcRgAABAAAAAmAAAACAAAAP//////////"/>
              </a:ext>
            </a:extLst>
          </p:cNvSpPr>
          <p:nvPr/>
        </p:nvSpPr>
        <p:spPr>
          <a:xfrm>
            <a:off x="5319395" y="3566795"/>
            <a:ext cx="765810" cy="406400"/>
          </a:xfrm>
          <a:prstGeom prst="rect">
            <a:avLst/>
          </a:prstGeom>
          <a:noFill/>
          <a:ln>
            <a:noFill/>
          </a:ln>
          <a:effectLst>
            <a:outerShdw blurRad="63500" dist="63760" dir="2700000">
              <a:srgbClr val="000000">
                <a:alpha val="15000"/>
              </a:srgbClr>
            </a:outerShdw>
          </a:effectLst>
        </p:spPr>
        <p:txBody>
          <a:bodyPr vert="horz" wrap="square" lIns="50800" tIns="50800" rIns="50800" bIns="50800" numCol="1" spcCol="215900" anchor="t"/>
          <a:lstStyle>
            <a:lvl1pPr defTabSz="457200">
              <a:lnSpc>
                <a:spcPts val="2400"/>
              </a:lnSpc>
              <a:tabLst>
                <a:tab pos="838200" algn="l"/>
              </a:tabLst>
              <a:defRPr sz="2000" b="1" cap="none">
                <a:solidFill>
                  <a:srgbClr val="424242"/>
                </a:solidFill>
                <a:latin typeface="Times" pitchFamily="0" charset="0"/>
                <a:ea typeface="Gill Sans" pitchFamily="0" charset="0"/>
                <a:cs typeface="Gill Sans" pitchFamily="0" charset="0"/>
              </a:defRPr>
            </a:lvl1pPr>
          </a:lstStyle>
          <a:p>
            <a:pPr>
              <a:defRPr cap="none">
                <a:solidFill>
                  <a:srgbClr val="000000"/>
                </a:solidFill>
              </a:defRPr>
            </a:pPr>
            <a:r>
              <a:rPr cap="none">
                <a:solidFill>
                  <a:srgbClr val="424242"/>
                </a:solidFill>
              </a:rPr>
              <a:t>F81</a:t>
            </a:r>
            <a:endParaRPr cap="none">
              <a:solidFill>
                <a:srgbClr val="424242"/>
              </a:solidFill>
            </a:endParaRPr>
          </a:p>
        </p:txBody>
      </p:sp>
      <p:sp>
        <p:nvSpPr>
          <p:cNvPr id="5" name="Shape 1926"/>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EVuZC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QyIAAAMZAAA1LAAAGhwAABAgAAAmAAAACAAAAP//////////"/>
              </a:ext>
            </a:extLst>
          </p:cNvSpPr>
          <p:nvPr/>
        </p:nvSpPr>
        <p:spPr>
          <a:xfrm>
            <a:off x="5569585" y="4065905"/>
            <a:ext cx="1616710" cy="502285"/>
          </a:xfrm>
          <a:prstGeom prst="rect">
            <a:avLst/>
          </a:prstGeom>
          <a:noFill/>
          <a:ln>
            <a:noFill/>
          </a:ln>
          <a:effectLst/>
        </p:spPr>
        <p:txBody>
          <a:bodyPr vert="horz" wrap="none" lIns="50800" tIns="50800" rIns="50800" bIns="50800" numCol="1" spcCol="215900" anchor="ctr"/>
          <a:lstStyle/>
          <a:p>
            <a:pPr algn="l" defTabSz="457200">
              <a:lnSpc>
                <a:spcPts val="1600"/>
              </a:lnSpc>
              <a:tabLst>
                <a:tab pos="838200" algn="l"/>
              </a:tabLst>
              <a:defRPr sz="1400" cap="none">
                <a:latin typeface="Arial" pitchFamily="1" charset="0"/>
                <a:ea typeface="Arial" pitchFamily="1" charset="0"/>
                <a:cs typeface="Arial" pitchFamily="1" charset="0"/>
              </a:defRPr>
            </a:pPr>
            <a:r>
              <a:rPr cap="none">
                <a:solidFill>
                  <a:srgbClr val="424242"/>
                </a:solidFill>
              </a:rPr>
              <a:t>allow stationary </a:t>
            </a:r>
            <a:br/>
            <a:r>
              <a:rPr cap="none">
                <a:solidFill>
                  <a:srgbClr val="424242"/>
                </a:solidFill>
              </a:rPr>
              <a:t>frequencies to vary</a:t>
            </a:r>
            <a:endParaRPr cap="none">
              <a:solidFill>
                <a:srgbClr val="424242"/>
              </a:solidFill>
            </a:endParaRPr>
          </a:p>
        </p:txBody>
      </p:sp>
      <p:sp>
        <p:nvSpPr>
          <p:cNvPr id="6" name="Shape 1927"/>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C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D48YTo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ZhsAAIAYAABTHwAAbRwAABAAAAAmAAAACAAAAP//////////"/>
              </a:ext>
            </a:extLst>
          </p:cNvSpPr>
          <p:nvPr/>
        </p:nvSpPr>
        <p:spPr>
          <a:xfrm flipH="1" flipV="1">
            <a:off x="4453890" y="3982720"/>
            <a:ext cx="638175" cy="638175"/>
          </a:xfrm>
          <a:prstGeom prst="line">
            <a:avLst/>
          </a:prstGeom>
          <a:noFill/>
          <a:ln w="25400" cap="flat" cmpd="sng" algn="ctr">
            <a:solidFill>
              <a:srgbClr val="FF9300"/>
            </a:solidFill>
            <a:prstDash val="solid"/>
            <a:headEnd type="none"/>
            <a:tailEnd type="triangle" w="med" len="med"/>
          </a:ln>
          <a:effectLst>
            <a:outerShdw blurRad="63500" dist="63760" dir="2700000">
              <a:srgbClr val="000000">
                <a:alpha val="15000"/>
              </a:srgbClr>
            </a:outerShdw>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7" name="Shape 1928"/>
          <p:cNvSpPr>
            <a:extLst>
              <a:ext uri="smNativeData">
                <pr:smNativeData xmlns:pr="smNativeData" xmlns="smNativeData" val="SMDATA_15_trXWYhMAAAAlAAAAZAAAAA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GN4PSI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JRkAAPEVAADbHQAAcRgAABAAAAAmAAAACAAAAP//////////"/>
              </a:ext>
            </a:extLst>
          </p:cNvSpPr>
          <p:nvPr/>
        </p:nvSpPr>
        <p:spPr>
          <a:xfrm>
            <a:off x="4087495" y="3566795"/>
            <a:ext cx="765810" cy="406400"/>
          </a:xfrm>
          <a:prstGeom prst="rect">
            <a:avLst/>
          </a:prstGeom>
          <a:noFill/>
          <a:ln>
            <a:noFill/>
          </a:ln>
          <a:effectLst>
            <a:outerShdw blurRad="63500" dist="63760" dir="2700000">
              <a:srgbClr val="000000">
                <a:alpha val="15000"/>
              </a:srgbClr>
            </a:outerShdw>
          </a:effectLst>
        </p:spPr>
        <p:txBody>
          <a:bodyPr vert="horz" wrap="square" lIns="50800" tIns="50800" rIns="50800" bIns="50800" numCol="1" spcCol="215900" anchor="t"/>
          <a:lstStyle>
            <a:lvl1pPr defTabSz="457200">
              <a:lnSpc>
                <a:spcPts val="2400"/>
              </a:lnSpc>
              <a:tabLst>
                <a:tab pos="838200" algn="l"/>
              </a:tabLst>
              <a:defRPr sz="2000" b="1" cap="none">
                <a:solidFill>
                  <a:srgbClr val="424242"/>
                </a:solidFill>
                <a:latin typeface="Times" pitchFamily="0" charset="0"/>
                <a:ea typeface="Gill Sans" pitchFamily="0" charset="0"/>
                <a:cs typeface="Gill Sans" pitchFamily="0" charset="0"/>
              </a:defRPr>
            </a:lvl1pPr>
          </a:lstStyle>
          <a:p>
            <a:pPr>
              <a:defRPr cap="none">
                <a:solidFill>
                  <a:srgbClr val="000000"/>
                </a:solidFill>
              </a:defRPr>
            </a:pPr>
            <a:r>
              <a:rPr cap="none">
                <a:solidFill>
                  <a:srgbClr val="424242"/>
                </a:solidFill>
              </a:rPr>
              <a:t>K80</a:t>
            </a:r>
            <a:endParaRPr cap="none">
              <a:solidFill>
                <a:srgbClr val="424242"/>
              </a:solidFill>
            </a:endParaRPr>
          </a:p>
        </p:txBody>
      </p:sp>
      <p:sp>
        <p:nvSpPr>
          <p:cNvPr id="8" name="Shape 1929"/>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NOdlM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wxUAAAMZAAB8HAAAGhwAABAgAAAmAAAACAAAAP//////////"/>
              </a:ext>
            </a:extLst>
          </p:cNvSpPr>
          <p:nvPr/>
        </p:nvSpPr>
        <p:spPr>
          <a:xfrm>
            <a:off x="3537585" y="4065905"/>
            <a:ext cx="1092835" cy="502285"/>
          </a:xfrm>
          <a:prstGeom prst="rect">
            <a:avLst/>
          </a:prstGeom>
          <a:noFill/>
          <a:ln>
            <a:noFill/>
          </a:ln>
          <a:effectLst/>
        </p:spPr>
        <p:txBody>
          <a:bodyPr vert="horz" wrap="none" lIns="50800" tIns="50800" rIns="50800" bIns="50800" numCol="1" spcCol="215900" anchor="ctr"/>
          <a:lstStyle/>
          <a:p>
            <a:pPr algn="l" defTabSz="457200">
              <a:lnSpc>
                <a:spcPts val="1600"/>
              </a:lnSpc>
              <a:tabLst>
                <a:tab pos="838200" algn="l"/>
              </a:tabLst>
              <a:defRPr sz="1400" cap="none">
                <a:latin typeface="Arial" pitchFamily="1" charset="0"/>
                <a:ea typeface="Arial" pitchFamily="1" charset="0"/>
                <a:cs typeface="Arial" pitchFamily="1" charset="0"/>
              </a:defRPr>
            </a:pPr>
            <a:r>
              <a:rPr cap="none">
                <a:solidFill>
                  <a:srgbClr val="424242"/>
                </a:solidFill>
              </a:rPr>
              <a:t>allow ti &amp; tv </a:t>
            </a:r>
            <a:br/>
            <a:r>
              <a:rPr cap="none">
                <a:solidFill>
                  <a:srgbClr val="424242"/>
                </a:solidFill>
              </a:rPr>
              <a:t>rates to vary</a:t>
            </a:r>
            <a:endParaRPr cap="none">
              <a:solidFill>
                <a:srgbClr val="424242"/>
              </a:solidFill>
            </a:endParaRPr>
          </a:p>
        </p:txBody>
      </p:sp>
      <p:sp>
        <p:nvSpPr>
          <p:cNvPr id="9" name="Shape 1930"/>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C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DgiLz4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dBsAACkSAABkHwAAGRYAABAAAAAmAAAACAAAAP//////////"/>
              </a:ext>
            </a:extLst>
          </p:cNvSpPr>
          <p:nvPr/>
        </p:nvSpPr>
        <p:spPr>
          <a:xfrm flipV="1">
            <a:off x="4462780" y="2952115"/>
            <a:ext cx="640080" cy="640080"/>
          </a:xfrm>
          <a:prstGeom prst="line">
            <a:avLst/>
          </a:prstGeom>
          <a:noFill/>
          <a:ln w="25400" cap="flat" cmpd="sng" algn="ctr">
            <a:solidFill>
              <a:srgbClr val="FF9300"/>
            </a:solidFill>
            <a:prstDash val="solid"/>
            <a:headEnd type="none"/>
            <a:tailEnd type="triangle" w="med" len="med"/>
          </a:ln>
          <a:effectLst>
            <a:outerShdw blurRad="63500" dist="63760" dir="2700000">
              <a:srgbClr val="000000">
                <a:alpha val="15000"/>
              </a:srgbClr>
            </a:outerShdw>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0" name="Shape 1931"/>
          <p:cNvSpPr>
            <a:extLst>
              <a:ext uri="smNativeData">
                <pr:smNativeData xmlns:pr="smNativeData" xmlns="smNativeData" val="SMDATA_15_trXWYhMAAAAlAAAAZAAAAA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DQiLz4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aRsAAN8PAAAtIwAAXxIAABAAAAAmAAAACAAAAP//////////"/>
              </a:ext>
            </a:extLst>
          </p:cNvSpPr>
          <p:nvPr/>
        </p:nvSpPr>
        <p:spPr>
          <a:xfrm>
            <a:off x="4455795" y="2580005"/>
            <a:ext cx="1262380" cy="406400"/>
          </a:xfrm>
          <a:prstGeom prst="rect">
            <a:avLst/>
          </a:prstGeom>
          <a:noFill/>
          <a:ln>
            <a:noFill/>
          </a:ln>
          <a:effectLst>
            <a:outerShdw blurRad="63500" dist="63760" dir="2700000">
              <a:srgbClr val="000000">
                <a:alpha val="15000"/>
              </a:srgbClr>
            </a:outerShdw>
          </a:effectLst>
        </p:spPr>
        <p:txBody>
          <a:bodyPr vert="horz" wrap="square" lIns="50800" tIns="50800" rIns="50800" bIns="50800" numCol="1" spcCol="215900" anchor="t"/>
          <a:lstStyle>
            <a:lvl1pPr defTabSz="457200">
              <a:lnSpc>
                <a:spcPts val="2400"/>
              </a:lnSpc>
              <a:tabLst>
                <a:tab pos="838200" algn="l"/>
              </a:tabLst>
              <a:defRPr sz="2000" b="1" cap="none">
                <a:solidFill>
                  <a:srgbClr val="424242"/>
                </a:solidFill>
                <a:latin typeface="Times" pitchFamily="0" charset="0"/>
                <a:ea typeface="Gill Sans" pitchFamily="0" charset="0"/>
                <a:cs typeface="Gill Sans" pitchFamily="0" charset="0"/>
              </a:defRPr>
            </a:lvl1pPr>
          </a:lstStyle>
          <a:p>
            <a:pPr>
              <a:defRPr cap="none">
                <a:solidFill>
                  <a:srgbClr val="000000"/>
                </a:solidFill>
              </a:defRPr>
            </a:pPr>
            <a:r>
              <a:rPr cap="none">
                <a:solidFill>
                  <a:srgbClr val="424242"/>
                </a:solidFill>
              </a:rPr>
              <a:t>HKY85</a:t>
            </a:r>
            <a:endParaRPr cap="none">
              <a:solidFill>
                <a:srgbClr val="424242"/>
              </a:solidFill>
            </a:endParaRPr>
          </a:p>
        </p:txBody>
      </p:sp>
      <p:sp>
        <p:nvSpPr>
          <p:cNvPr id="11" name="Shape 1932"/>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C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CIvPjw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SB8AACkSAAA4IwAAGRYAABAAAAAmAAAACAAAAP//////////"/>
              </a:ext>
            </a:extLst>
          </p:cNvSpPr>
          <p:nvPr/>
        </p:nvSpPr>
        <p:spPr>
          <a:xfrm flipH="1" flipV="1">
            <a:off x="5085080" y="2952115"/>
            <a:ext cx="640080" cy="640080"/>
          </a:xfrm>
          <a:prstGeom prst="line">
            <a:avLst/>
          </a:prstGeom>
          <a:noFill/>
          <a:ln w="25400" cap="flat" cmpd="sng" algn="ctr">
            <a:solidFill>
              <a:srgbClr val="FF9300"/>
            </a:solidFill>
            <a:prstDash val="solid"/>
            <a:headEnd type="none"/>
            <a:tailEnd type="triangle" w="med" len="med"/>
          </a:ln>
          <a:effectLst>
            <a:outerShdw blurRad="63500" dist="63760" dir="2700000">
              <a:srgbClr val="000000">
                <a:alpha val="15000"/>
              </a:srgbClr>
            </a:outerShdw>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2" name="Shape 1933"/>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HJvdFc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QyIAAPsRAABpNAAAEhUAABAgAAAmAAAACAAAAP//////////"/>
              </a:ext>
            </a:extLst>
          </p:cNvSpPr>
          <p:nvPr/>
        </p:nvSpPr>
        <p:spPr>
          <a:xfrm>
            <a:off x="5569585" y="2922905"/>
            <a:ext cx="2950210" cy="502285"/>
          </a:xfrm>
          <a:prstGeom prst="rect">
            <a:avLst/>
          </a:prstGeom>
          <a:noFill/>
          <a:ln>
            <a:noFill/>
          </a:ln>
          <a:effectLst/>
        </p:spPr>
        <p:txBody>
          <a:bodyPr vert="horz" wrap="square" lIns="50800" tIns="50800" rIns="50800" bIns="50800" numCol="1" spcCol="215900" anchor="ctr"/>
          <a:lstStyle>
            <a:lvl1pPr algn="l" defTabSz="457200">
              <a:lnSpc>
                <a:spcPts val="1600"/>
              </a:lnSpc>
              <a:tabLst>
                <a:tab pos="838200" algn="l"/>
              </a:tabLst>
              <a:defRPr sz="14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allow both ti:tv rate bias and unequal stationary frequencies</a:t>
            </a:r>
            <a:endParaRPr cap="none">
              <a:solidFill>
                <a:srgbClr val="424242"/>
              </a:solidFill>
            </a:endParaRPr>
          </a:p>
        </p:txBody>
      </p:sp>
      <p:sp>
        <p:nvSpPr>
          <p:cNvPr id="13" name="Shape 1934"/>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C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CI1MDg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Sx8AADQMAABLHwAAWRAAABAAAAAmAAAACAAAAP//////////"/>
              </a:ext>
            </a:extLst>
          </p:cNvSpPr>
          <p:nvPr/>
        </p:nvSpPr>
        <p:spPr>
          <a:xfrm flipV="1">
            <a:off x="5086985" y="1983740"/>
            <a:ext cx="0" cy="673735"/>
          </a:xfrm>
          <a:prstGeom prst="line">
            <a:avLst/>
          </a:prstGeom>
          <a:noFill/>
          <a:ln w="25400" cap="flat" cmpd="sng" algn="ctr">
            <a:solidFill>
              <a:srgbClr val="FF9300"/>
            </a:solidFill>
            <a:prstDash val="solid"/>
            <a:headEnd type="none"/>
            <a:tailEnd type="triangle" w="med" len="med"/>
          </a:ln>
          <a:effectLst>
            <a:outerShdw blurRad="63500" dist="63760" dir="2700000">
              <a:srgbClr val="000000">
                <a:alpha val="15000"/>
              </a:srgbClr>
            </a:outerShdw>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4" name="Shape 1935"/>
          <p:cNvSpPr>
            <a:extLst>
              <a:ext uri="smNativeData">
                <pr:smNativeData xmlns:pr="smNativeData" xmlns="smNativeData" val="SMDATA_15_trXWYhMAAAAlAAAAZAAAAA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C9tYWM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aRsAAM4JAAAtIwAATgwAABAAAAAmAAAACAAAAP//////////"/>
              </a:ext>
            </a:extLst>
          </p:cNvSpPr>
          <p:nvPr/>
        </p:nvSpPr>
        <p:spPr>
          <a:xfrm>
            <a:off x="4455795" y="1593850"/>
            <a:ext cx="1262380" cy="406400"/>
          </a:xfrm>
          <a:prstGeom prst="rect">
            <a:avLst/>
          </a:prstGeom>
          <a:noFill/>
          <a:ln>
            <a:noFill/>
          </a:ln>
          <a:effectLst>
            <a:outerShdw blurRad="63500" dist="63760" dir="2700000">
              <a:srgbClr val="000000">
                <a:alpha val="15000"/>
              </a:srgbClr>
            </a:outerShdw>
          </a:effectLst>
        </p:spPr>
        <p:txBody>
          <a:bodyPr vert="horz" wrap="square" lIns="50800" tIns="50800" rIns="50800" bIns="50800" numCol="1" spcCol="215900" anchor="t"/>
          <a:lstStyle>
            <a:lvl1pPr defTabSz="457200">
              <a:lnSpc>
                <a:spcPts val="2400"/>
              </a:lnSpc>
              <a:tabLst>
                <a:tab pos="838200" algn="l"/>
              </a:tabLst>
              <a:defRPr sz="2000" b="1" cap="none">
                <a:solidFill>
                  <a:srgbClr val="424242"/>
                </a:solidFill>
                <a:latin typeface="Times" pitchFamily="0" charset="0"/>
                <a:ea typeface="Gill Sans" pitchFamily="0" charset="0"/>
                <a:cs typeface="Gill Sans" pitchFamily="0" charset="0"/>
              </a:defRPr>
            </a:lvl1pPr>
          </a:lstStyle>
          <a:p>
            <a:pPr>
              <a:defRPr cap="none">
                <a:solidFill>
                  <a:srgbClr val="000000"/>
                </a:solidFill>
              </a:defRPr>
            </a:pPr>
            <a:r>
              <a:rPr cap="none">
                <a:solidFill>
                  <a:srgbClr val="424242"/>
                </a:solidFill>
              </a:rPr>
              <a:t>GTR</a:t>
            </a:r>
            <a:endParaRPr cap="none">
              <a:solidFill>
                <a:srgbClr val="424242"/>
              </a:solidFill>
            </a:endParaRPr>
          </a:p>
        </p:txBody>
      </p:sp>
      <p:sp>
        <p:nvSpPr>
          <p:cNvPr id="15" name="Shape 1936"/>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xFbmQ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6x8AAF8NAAAdLwAANg8AABAgAAAmAAAACAAAAP//////////"/>
              </a:ext>
            </a:extLst>
          </p:cNvSpPr>
          <p:nvPr/>
        </p:nvSpPr>
        <p:spPr>
          <a:xfrm>
            <a:off x="5188585" y="2173605"/>
            <a:ext cx="2470150" cy="299085"/>
          </a:xfrm>
          <a:prstGeom prst="rect">
            <a:avLst/>
          </a:prstGeom>
          <a:noFill/>
          <a:ln>
            <a:noFill/>
          </a:ln>
          <a:effectLst/>
        </p:spPr>
        <p:txBody>
          <a:bodyPr vert="horz" wrap="square" lIns="50800" tIns="50800" rIns="50800" bIns="50800" numCol="1" spcCol="215900" anchor="ctr"/>
          <a:lstStyle>
            <a:lvl1pPr algn="l" defTabSz="457200">
              <a:lnSpc>
                <a:spcPts val="1600"/>
              </a:lnSpc>
              <a:tabLst>
                <a:tab pos="838200" algn="l"/>
              </a:tabLst>
              <a:defRPr sz="14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allow all relative rates to vary</a:t>
            </a:r>
            <a:endParaRPr cap="none">
              <a:solidFill>
                <a:srgbClr val="424242"/>
              </a:solidFill>
            </a:endParaRPr>
          </a:p>
        </p:txBody>
      </p:sp>
      <p:sp>
        <p:nvSpPr>
          <p:cNvPr id="16" name="Shape 1937"/>
          <p:cNvSpPr>
            <a:extLst>
              <a:ext uri="smNativeData">
                <pr:smNativeData xmlns:pr="smNativeData" xmlns="smNativeData" val="SMDATA_15_trXWYhMAAAAlAAAAZAAAAA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CBhbGc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DgfAABZOwAAaCEAABAAAAAmAAAACAAAAP//////////"/>
              </a:ext>
            </a:extLst>
          </p:cNvSpPr>
          <p:nvPr/>
        </p:nvSpPr>
        <p:spPr>
          <a:xfrm>
            <a:off x="990600" y="5074920"/>
            <a:ext cx="8656955"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We can move from a simpler to a more general model by relaxing a constraint </a:t>
            </a:r>
            <a:endParaRPr cap="none">
              <a:solidFill>
                <a:srgbClr val="424242"/>
              </a:solidFill>
            </a:endParaRPr>
          </a:p>
        </p:txBody>
      </p:sp>
      <p:sp>
        <p:nvSpPr>
          <p:cNvPr id="17" name="Shape 1938"/>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CIyMTc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OwYAANwAAABFOAAATAQAABAgAAAmAAAACAAAAP//////////"/>
              </a:ext>
            </a:extLst>
          </p:cNvSpPr>
          <p:nvPr/>
        </p:nvSpPr>
        <p:spPr>
          <a:xfrm>
            <a:off x="1012825" y="139700"/>
            <a:ext cx="81343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Stochastic Models of Nucleotide Substitution</a:t>
            </a:r>
          </a:p>
        </p:txBody>
      </p:sp>
      <p:sp>
        <p:nvSpPr>
          <p:cNvPr id="18" name="Shape 1939"/>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C8+PH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nwgAABAgAAAmAAAACAAAAP//////////"/>
              </a:ext>
            </a:extLst>
          </p:cNvSpPr>
          <p:nvPr/>
        </p:nvSpPr>
        <p:spPr>
          <a:xfrm>
            <a:off x="635000" y="1016000"/>
            <a:ext cx="8692515"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Members of the GTR substitution model family are hierarchically related</a:t>
            </a:r>
          </a:p>
        </p:txBody>
      </p:sp>
    </p:spTree>
  </p:cSld>
  <p:clrMapOvr>
    <a:masterClrMapping/>
  </p:clrMapOvr>
  <p:transition spd="fast" p14:dur="500">
    <p:fade/>
    <p:extLst>
      <p:ext uri="smNativeData">
        <pr:smNativeData xmlns:pr="smNativeData" xmlns="smNativeData" val="trXWYgAAAAD0AQAAAAAAAAYAAAAAAAAAAAAAAAAAAAAAAAAAAQAAAAAAAAAAAAAAAAAAAAAAAAAAAAAA"/>
      </p:ext>
    </p:extLst>
  </p:transition>
  <p:timing>
    <p:tnLst>
      <p:par>
        <p:cTn id="1" dur="indefinite" restart="never" nodeType="tmRoot"/>
      </p:par>
    </p:tnLst>
  </p:timing>
</p:sld>
</file>

<file path=ppt/slides/slide14.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311"/>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gAC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7wMAAEAGAABsOQAAnwgAABAgAAAmAAAACAAAAP//////////"/>
              </a:ext>
            </a:extLst>
          </p:cNvSpPr>
          <p:nvPr/>
        </p:nvSpPr>
        <p:spPr>
          <a:xfrm>
            <a:off x="639445" y="1016000"/>
            <a:ext cx="8695055" cy="385445"/>
          </a:xfrm>
          <a:prstGeom prst="rect">
            <a:avLst/>
          </a:prstGeom>
          <a:noFill/>
          <a:ln>
            <a:noFill/>
          </a:ln>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What is the scale of the instantaneous rates? </a:t>
            </a:r>
          </a:p>
        </p:txBody>
      </p:sp>
      <p:sp>
        <p:nvSpPr>
          <p:cNvPr id="3" name="Shape 312"/>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IB+8wU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GAYAAJgIAADaOgAA0AoAABAgAAAmAAAACAAAAP//////////"/>
              </a:ext>
            </a:extLst>
          </p:cNvSpPr>
          <p:nvPr/>
        </p:nvSpPr>
        <p:spPr>
          <a:xfrm>
            <a:off x="990600" y="1397000"/>
            <a:ext cx="8576310" cy="360680"/>
          </a:xfrm>
          <a:prstGeom prst="rect">
            <a:avLst/>
          </a:prstGeom>
          <a:noFill/>
          <a:ln>
            <a:noFill/>
          </a:ln>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r>
              <a:t>Substitution rate and time are confounded in most CTMC models</a:t>
            </a:r>
          </a:p>
        </p:txBody>
      </p:sp>
      <p:sp>
        <p:nvSpPr>
          <p:cNvPr id="4" name="Shape 313"/>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BAFBg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xgkAANwAAAC6NAAATAQAABAgAAAmAAAACAAAAP//////////"/>
              </a:ext>
            </a:extLst>
          </p:cNvSpPr>
          <p:nvPr/>
        </p:nvSpPr>
        <p:spPr>
          <a:xfrm>
            <a:off x="1588770" y="139700"/>
            <a:ext cx="698246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Scaling the Instantaneous Rate Matrix</a:t>
            </a:r>
          </a:p>
        </p:txBody>
      </p:sp>
      <p:sp>
        <p:nvSpPr>
          <p:cNvPr id="5" name="Shape 314"/>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Fcg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GAYAAPAKAADaOgAAzg4AABAgAAAmAAAACAAAAP//////////"/>
              </a:ext>
            </a:extLst>
          </p:cNvSpPr>
          <p:nvPr/>
        </p:nvSpPr>
        <p:spPr>
          <a:xfrm>
            <a:off x="990600" y="1778000"/>
            <a:ext cx="8576310" cy="628650"/>
          </a:xfrm>
          <a:prstGeom prst="rect">
            <a:avLst/>
          </a:prstGeom>
          <a:noFill/>
          <a:ln>
            <a:noFill/>
          </a:ln>
          <a:effectLst/>
        </p:spPr>
        <p:txBody>
          <a:bodyPr vert="horz" wrap="square" lIns="50800" tIns="50800" rIns="50800" bIns="50800" numCol="1" spcCol="215900" anchor="t"/>
          <a:lstStyle/>
          <a:p>
            <a:pPr algn="l" defTabSz="457200">
              <a:lnSpc>
                <a:spcPts val="2100"/>
              </a:lnSpc>
              <a:tabLst>
                <a:tab pos="838200" algn="l"/>
              </a:tabLst>
              <a:defRPr sz="1800" cap="none">
                <a:solidFill>
                  <a:srgbClr val="424242"/>
                </a:solidFill>
                <a:latin typeface="Arial" pitchFamily="1" charset="0"/>
                <a:ea typeface="Arial" pitchFamily="1" charset="0"/>
                <a:cs typeface="Arial" pitchFamily="1" charset="0"/>
              </a:defRPr>
            </a:pPr>
            <a:r>
              <a:t>The expected (mean) number of substitutions along a branch is a function of the </a:t>
            </a:r>
            <a:br/>
            <a:r>
              <a:t>     duration of that branch, </a:t>
            </a:r>
            <a:r>
              <a:rPr i="1" cap="none">
                <a:latin typeface="Times New Roman" pitchFamily="1" charset="0"/>
                <a:ea typeface="Times New Roman" pitchFamily="1" charset="0"/>
                <a:cs typeface="Times New Roman" pitchFamily="1" charset="0"/>
              </a:rPr>
              <a:t>t</a:t>
            </a:r>
            <a:r>
              <a:t>, and the substitution rate, </a:t>
            </a:r>
            <a:r>
              <a:rPr i="1" cap="none">
                <a:latin typeface="Times New Roman" pitchFamily="1" charset="0"/>
                <a:ea typeface="Times New Roman" pitchFamily="1" charset="0"/>
                <a:cs typeface="Times New Roman" pitchFamily="1" charset="0"/>
              </a:rPr>
              <a:t>u</a:t>
            </a:r>
            <a:endParaRPr i="1" cap="none">
              <a:latin typeface="Times New Roman" pitchFamily="1" charset="0"/>
              <a:ea typeface="Times New Roman" pitchFamily="1" charset="0"/>
              <a:cs typeface="Times New Roman" pitchFamily="1" charset="0"/>
            </a:endParaRPr>
          </a:p>
        </p:txBody>
      </p:sp>
      <p:sp>
        <p:nvSpPr>
          <p:cNvPr id="6" name="Shape 315"/>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GAYAANgOAADaOgAAuxIAABAgAAAmAAAACAAAAP//////////"/>
              </a:ext>
            </a:extLst>
          </p:cNvSpPr>
          <p:nvPr/>
        </p:nvSpPr>
        <p:spPr>
          <a:xfrm>
            <a:off x="990600" y="2413000"/>
            <a:ext cx="8576310" cy="631825"/>
          </a:xfrm>
          <a:prstGeom prst="rect">
            <a:avLst/>
          </a:prstGeom>
          <a:noFill/>
          <a:ln>
            <a:noFill/>
          </a:ln>
          <a:effectLst/>
        </p:spPr>
        <p:txBody>
          <a:bodyPr vert="horz" wrap="square" lIns="50800" tIns="50800" rIns="50800" bIns="50800" numCol="1" spcCol="215900" anchor="t"/>
          <a:lstStyle/>
          <a:p>
            <a:pPr algn="l" defTabSz="457200">
              <a:lnSpc>
                <a:spcPts val="2100"/>
              </a:lnSpc>
              <a:tabLst>
                <a:tab pos="838200" algn="l"/>
              </a:tabLst>
              <a:defRPr sz="1800" cap="none">
                <a:solidFill>
                  <a:srgbClr val="424242"/>
                </a:solidFill>
                <a:latin typeface="Arial" pitchFamily="1" charset="0"/>
                <a:ea typeface="Arial" pitchFamily="1" charset="0"/>
                <a:cs typeface="Arial" pitchFamily="1" charset="0"/>
              </a:defRPr>
            </a:pPr>
            <a:r>
              <a:t>However, the timescale of the tree is typically unknown, so the time, </a:t>
            </a:r>
            <a:r>
              <a:rPr i="1" cap="none">
                <a:latin typeface="Times New Roman" pitchFamily="1" charset="0"/>
                <a:ea typeface="Times New Roman" pitchFamily="1" charset="0"/>
                <a:cs typeface="Times New Roman" pitchFamily="1" charset="0"/>
              </a:rPr>
              <a:t>t</a:t>
            </a:r>
            <a:r>
              <a:t>, and rate, </a:t>
            </a:r>
            <a:r>
              <a:rPr i="1" cap="none">
                <a:latin typeface="Times New Roman" pitchFamily="1" charset="0"/>
                <a:ea typeface="Times New Roman" pitchFamily="1" charset="0"/>
                <a:cs typeface="Times New Roman" pitchFamily="1" charset="0"/>
              </a:rPr>
              <a:t>u</a:t>
            </a:r>
            <a:r>
              <a:t>, </a:t>
            </a:r>
            <a:br/>
            <a:r>
              <a:t>     cannot be estimated separately, but only as their product: </a:t>
            </a:r>
            <a:r>
              <a:rPr i="1" cap="none">
                <a:latin typeface="Times New Roman" pitchFamily="1" charset="0"/>
                <a:ea typeface="Times New Roman" pitchFamily="1" charset="0"/>
                <a:cs typeface="Times New Roman" pitchFamily="1" charset="0"/>
              </a:rPr>
              <a:t>v = ut</a:t>
            </a:r>
            <a:endParaRPr i="1" cap="none">
              <a:latin typeface="Times New Roman" pitchFamily="1" charset="0"/>
              <a:ea typeface="Times New Roman" pitchFamily="1" charset="0"/>
              <a:cs typeface="Times New Roman" pitchFamily="1" charset="0"/>
            </a:endParaRPr>
          </a:p>
        </p:txBody>
      </p:sp>
      <p:sp>
        <p:nvSpPr>
          <p:cNvPr id="7" name="Shape 316"/>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GAYAANQSAADaOgAAtRYAABAgAAAmAAAACAAAAP//////////"/>
              </a:ext>
            </a:extLst>
          </p:cNvSpPr>
          <p:nvPr/>
        </p:nvSpPr>
        <p:spPr>
          <a:xfrm>
            <a:off x="990600" y="3060700"/>
            <a:ext cx="8576310" cy="630555"/>
          </a:xfrm>
          <a:prstGeom prst="rect">
            <a:avLst/>
          </a:prstGeom>
          <a:noFill/>
          <a:ln>
            <a:noFill/>
          </a:ln>
          <a:effectLst/>
        </p:spPr>
        <p:txBody>
          <a:bodyPr vert="horz" wrap="square" lIns="50800" tIns="50800" rIns="50800" bIns="50800" numCol="1" spcCol="215900" anchor="t"/>
          <a:lstStyle/>
          <a:p>
            <a:pPr algn="l" defTabSz="457200">
              <a:lnSpc>
                <a:spcPts val="2100"/>
              </a:lnSpc>
              <a:tabLst>
                <a:tab pos="838200" algn="l"/>
              </a:tabLst>
              <a:defRPr sz="1800" cap="none">
                <a:solidFill>
                  <a:srgbClr val="424242"/>
                </a:solidFill>
                <a:latin typeface="Arial" pitchFamily="1" charset="0"/>
                <a:ea typeface="Arial" pitchFamily="1" charset="0"/>
                <a:cs typeface="Arial" pitchFamily="1" charset="0"/>
              </a:defRPr>
            </a:pPr>
            <a:r>
              <a:t>In order for us to be able to interpret the branch length, </a:t>
            </a:r>
            <a:r>
              <a:rPr i="1" cap="none">
                <a:latin typeface="Times New Roman" pitchFamily="1" charset="0"/>
                <a:ea typeface="Times New Roman" pitchFamily="1" charset="0"/>
                <a:cs typeface="Times New Roman" pitchFamily="1" charset="0"/>
              </a:rPr>
              <a:t>v</a:t>
            </a:r>
            <a:r>
              <a:t>, as the expected number</a:t>
            </a:r>
            <a:br/>
            <a:r>
              <a:t>     of substitutions per site, the average substitution rate must be one</a:t>
            </a:r>
          </a:p>
        </p:txBody>
      </p:sp>
    </p:spTree>
  </p:cSld>
  <p:clrMapOvr>
    <a:masterClrMapping/>
  </p:clrMapOvr>
  <p:transition spd="fast" p14:dur="500">
    <p:fade/>
    <p:extLst>
      <p:ext uri="smNativeData">
        <pr:smNativeData xmlns:pr="smNativeData" xmlns="smNativeData" val="trXWYgAAAAD0AQAAAAAAAAYAAAAAAAAAAAAAAAAAAAAAAAAAAQAAAAAAAAAAAAAAAAAAAAAAAAAAAAAA"/>
      </p:ext>
    </p:extLst>
  </p:transition>
  <p:timing>
    <p:tnLst>
      <p:par>
        <p:cTn id="1" dur="indefinite" restart="never" nodeType="tmRoot"/>
      </p:par>
    </p:tnLst>
  </p:timing>
</p:sld>
</file>

<file path=ppt/slides/slide140.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1941"/>
          <p:cNvSpPr>
            <a:extLst>
              <a:ext uri="smNativeData">
                <pr:smNativeData xmlns:pr="smNativeData" xmlns="smNativeData" val="SMDATA_15_trXWYhMAAAAlAAAAZAAAAA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HRzLm8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aRsAAM4JAAAtIwAATgwAABAAAAAmAAAACAAAAP//////////"/>
              </a:ext>
            </a:extLst>
          </p:cNvSpPr>
          <p:nvPr/>
        </p:nvSpPr>
        <p:spPr>
          <a:xfrm>
            <a:off x="4455795" y="1593850"/>
            <a:ext cx="1262380" cy="406400"/>
          </a:xfrm>
          <a:prstGeom prst="rect">
            <a:avLst/>
          </a:prstGeom>
          <a:noFill/>
          <a:ln>
            <a:noFill/>
          </a:ln>
          <a:effectLst>
            <a:outerShdw blurRad="63500" dist="63760" dir="2700000">
              <a:srgbClr val="000000">
                <a:alpha val="15000"/>
              </a:srgbClr>
            </a:outerShdw>
          </a:effectLst>
        </p:spPr>
        <p:txBody>
          <a:bodyPr vert="horz" wrap="square" lIns="50800" tIns="50800" rIns="50800" bIns="50800" numCol="1" spcCol="215900" anchor="t"/>
          <a:lstStyle>
            <a:lvl1pPr defTabSz="457200">
              <a:lnSpc>
                <a:spcPts val="2400"/>
              </a:lnSpc>
              <a:tabLst>
                <a:tab pos="838200" algn="l"/>
              </a:tabLst>
              <a:defRPr sz="2000" b="1" cap="none">
                <a:solidFill>
                  <a:srgbClr val="424242"/>
                </a:solidFill>
                <a:latin typeface="Times" pitchFamily="0" charset="0"/>
                <a:ea typeface="Gill Sans" pitchFamily="0" charset="0"/>
                <a:cs typeface="Gill Sans" pitchFamily="0" charset="0"/>
              </a:defRPr>
            </a:lvl1pPr>
          </a:lstStyle>
          <a:p>
            <a:pPr>
              <a:defRPr cap="none">
                <a:solidFill>
                  <a:srgbClr val="000000"/>
                </a:solidFill>
              </a:defRPr>
            </a:pPr>
            <a:r>
              <a:rPr cap="none">
                <a:solidFill>
                  <a:srgbClr val="424242"/>
                </a:solidFill>
              </a:rPr>
              <a:t>GTR</a:t>
            </a:r>
            <a:endParaRPr cap="none">
              <a:solidFill>
                <a:srgbClr val="424242"/>
              </a:solidFill>
            </a:endParaRPr>
          </a:p>
        </p:txBody>
      </p:sp>
      <p:sp>
        <p:nvSpPr>
          <p:cNvPr id="3" name="Shape 1942"/>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G1haW4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nwgAABAgAAAmAAAACAAAAP//////////"/>
              </a:ext>
            </a:extLst>
          </p:cNvSpPr>
          <p:nvPr/>
        </p:nvSpPr>
        <p:spPr>
          <a:xfrm>
            <a:off x="635000" y="1016000"/>
            <a:ext cx="8692515"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Members of the GTR substitution model family are hierarchically related</a:t>
            </a:r>
          </a:p>
        </p:txBody>
      </p:sp>
      <p:sp>
        <p:nvSpPr>
          <p:cNvPr id="4" name="Shape 1943"/>
          <p:cNvSpPr>
            <a:extLst>
              <a:ext uri="smNativeData">
                <pr:smNativeData xmlns:pr="smNativeData" xmlns="smNativeData" val="SMDATA_15_trXWYhMAAAAlAAAAZAAAAA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DEwMD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DgfAACAPgAAaCEAABAAAAAmAAAACAAAAP//////////"/>
              </a:ext>
            </a:extLst>
          </p:cNvSpPr>
          <p:nvPr/>
        </p:nvSpPr>
        <p:spPr>
          <a:xfrm>
            <a:off x="990600" y="5074920"/>
            <a:ext cx="91694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We can move from a more general model to a simpler model by imposing a constraint </a:t>
            </a:r>
            <a:endParaRPr cap="none">
              <a:solidFill>
                <a:srgbClr val="424242"/>
              </a:solidFill>
            </a:endParaRPr>
          </a:p>
        </p:txBody>
      </p:sp>
      <p:sp>
        <p:nvSpPr>
          <p:cNvPr id="5" name="Shape 1944"/>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DE5NDM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OwYAANwAAABFOAAATAQAABAgAAAmAAAACAAAAP//////////"/>
              </a:ext>
            </a:extLst>
          </p:cNvSpPr>
          <p:nvPr/>
        </p:nvSpPr>
        <p:spPr>
          <a:xfrm>
            <a:off x="1012825" y="139700"/>
            <a:ext cx="81343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Stochastic Models of Nucleotide Substitution</a:t>
            </a:r>
          </a:p>
        </p:txBody>
      </p:sp>
    </p:spTree>
  </p:cSld>
  <p:clrMapOvr>
    <a:masterClrMapping/>
  </p:clrMapOvr>
  <p:transition spd="fast" p14:dur="500">
    <p:fade/>
    <p:extLst>
      <p:ext uri="smNativeData">
        <pr:smNativeData xmlns:pr="smNativeData" xmlns="smNativeData" val="trXWYgAAAAD0AQAAAAAAAAYAAAAAAAAAAAAAAAAAAAAAAAAAAQAAAAAAAAAAAAAAAAAAAAAAAAAAAAAA"/>
      </p:ext>
    </p:extLst>
  </p:transition>
  <p:timing>
    <p:tnLst>
      <p:par>
        <p:cTn id="1" dur="indefinite" restart="never" nodeType="tmRoot"/>
      </p:par>
    </p:tnLst>
  </p:timing>
</p:sld>
</file>

<file path=ppt/slides/slide141.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1946"/>
          <p:cNvSpPr>
            <a:extLst>
              <a:ext uri="smNativeData">
                <pr:smNativeData xmlns:pr="smNativeData" xmlns="smNativeData" val="SMDATA_15_trXWYhMAAAAlAAAAZAAAAA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HRzLm8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aRsAAN8PAAAtIwAAXxIAABAAAAAmAAAACAAAAP//////////"/>
              </a:ext>
            </a:extLst>
          </p:cNvSpPr>
          <p:nvPr/>
        </p:nvSpPr>
        <p:spPr>
          <a:xfrm>
            <a:off x="4455795" y="2580005"/>
            <a:ext cx="1262380" cy="406400"/>
          </a:xfrm>
          <a:prstGeom prst="rect">
            <a:avLst/>
          </a:prstGeom>
          <a:noFill/>
          <a:ln>
            <a:noFill/>
          </a:ln>
          <a:effectLst>
            <a:outerShdw blurRad="63500" dist="63760" dir="2700000">
              <a:srgbClr val="000000">
                <a:alpha val="15000"/>
              </a:srgbClr>
            </a:outerShdw>
          </a:effectLst>
        </p:spPr>
        <p:txBody>
          <a:bodyPr vert="horz" wrap="square" lIns="50800" tIns="50800" rIns="50800" bIns="50800" numCol="1" spcCol="215900" anchor="t"/>
          <a:lstStyle>
            <a:lvl1pPr defTabSz="457200">
              <a:lnSpc>
                <a:spcPts val="2400"/>
              </a:lnSpc>
              <a:tabLst>
                <a:tab pos="838200" algn="l"/>
              </a:tabLst>
              <a:defRPr sz="2000" b="1" cap="none">
                <a:solidFill>
                  <a:srgbClr val="424242"/>
                </a:solidFill>
                <a:latin typeface="Times" pitchFamily="0" charset="0"/>
                <a:ea typeface="Gill Sans" pitchFamily="0" charset="0"/>
                <a:cs typeface="Gill Sans" pitchFamily="0" charset="0"/>
              </a:defRPr>
            </a:lvl1pPr>
          </a:lstStyle>
          <a:p>
            <a:pPr>
              <a:defRPr cap="none">
                <a:solidFill>
                  <a:srgbClr val="000000"/>
                </a:solidFill>
              </a:defRPr>
            </a:pPr>
            <a:r>
              <a:rPr cap="none">
                <a:solidFill>
                  <a:srgbClr val="424242"/>
                </a:solidFill>
              </a:rPr>
              <a:t>HKY85</a:t>
            </a:r>
            <a:endParaRPr cap="none">
              <a:solidFill>
                <a:srgbClr val="424242"/>
              </a:solidFill>
            </a:endParaRPr>
          </a:p>
        </p:txBody>
      </p:sp>
      <p:sp>
        <p:nvSpPr>
          <p:cNvPr id="3" name="Shape 1947"/>
          <p:cNvSpPr>
            <a:extLst>
              <a:ext uri="smNativeData">
                <pr:smNativeData xmlns:pr="smNativeData" xmlns="smNativeData" val="SMDATA_15_trXWYhMAAAAlAAAACg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C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G1haW4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Sx8AADQMAABLHwAAWRAAABAAAAAmAAAACAAAAP//////////"/>
              </a:ext>
            </a:extLst>
          </p:cNvSpPr>
          <p:nvPr/>
        </p:nvSpPr>
        <p:spPr>
          <a:xfrm>
            <a:off x="5086985" y="1983740"/>
            <a:ext cx="0" cy="673735"/>
          </a:xfrm>
          <a:prstGeom prst="line">
            <a:avLst/>
          </a:prstGeom>
          <a:noFill/>
          <a:ln w="25400" cap="flat" cmpd="sng" algn="ctr">
            <a:solidFill>
              <a:srgbClr val="FF9300"/>
            </a:solidFill>
            <a:prstDash val="solid"/>
            <a:headEnd type="none"/>
            <a:tailEnd type="triangle" w="med" len="med"/>
          </a:ln>
          <a:effectLst>
            <a:outerShdw blurRad="63500" dist="63760" dir="27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4" name="Shape 1948"/>
          <p:cNvSpPr>
            <a:extLst>
              <a:ext uri="smNativeData">
                <pr:smNativeData xmlns:pr="smNativeData" xmlns="smNativeData" val="SMDATA_15_trXWYhMAAAAlAAAAZAAAAA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G5zPSI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aRsAAM4JAAAtIwAATgwAABAAAAAmAAAACAAAAP//////////"/>
              </a:ext>
            </a:extLst>
          </p:cNvSpPr>
          <p:nvPr/>
        </p:nvSpPr>
        <p:spPr>
          <a:xfrm>
            <a:off x="4455795" y="1593850"/>
            <a:ext cx="1262380" cy="406400"/>
          </a:xfrm>
          <a:prstGeom prst="rect">
            <a:avLst/>
          </a:prstGeom>
          <a:noFill/>
          <a:ln>
            <a:noFill/>
          </a:ln>
          <a:effectLst>
            <a:outerShdw blurRad="63500" dist="63760" dir="2700000">
              <a:srgbClr val="000000">
                <a:alpha val="15000"/>
              </a:srgbClr>
            </a:outerShdw>
          </a:effectLst>
        </p:spPr>
        <p:txBody>
          <a:bodyPr vert="horz" wrap="square" lIns="50800" tIns="50800" rIns="50800" bIns="50800" numCol="1" spcCol="215900" anchor="t"/>
          <a:lstStyle>
            <a:lvl1pPr defTabSz="457200">
              <a:lnSpc>
                <a:spcPts val="2400"/>
              </a:lnSpc>
              <a:tabLst>
                <a:tab pos="838200" algn="l"/>
              </a:tabLst>
              <a:defRPr sz="2000" b="1" cap="none">
                <a:solidFill>
                  <a:srgbClr val="424242"/>
                </a:solidFill>
                <a:latin typeface="Times" pitchFamily="0" charset="0"/>
                <a:ea typeface="Gill Sans" pitchFamily="0" charset="0"/>
                <a:cs typeface="Gill Sans" pitchFamily="0" charset="0"/>
              </a:defRPr>
            </a:lvl1pPr>
          </a:lstStyle>
          <a:p>
            <a:pPr>
              <a:defRPr cap="none">
                <a:solidFill>
                  <a:srgbClr val="000000"/>
                </a:solidFill>
              </a:defRPr>
            </a:pPr>
            <a:r>
              <a:rPr cap="none">
                <a:solidFill>
                  <a:srgbClr val="424242"/>
                </a:solidFill>
              </a:rPr>
              <a:t>GTR</a:t>
            </a:r>
            <a:endParaRPr cap="none">
              <a:solidFill>
                <a:srgbClr val="424242"/>
              </a:solidFill>
            </a:endParaRPr>
          </a:p>
        </p:txBody>
      </p:sp>
      <p:sp>
        <p:nvSpPr>
          <p:cNvPr id="5" name="Shape 1949"/>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Gxuczo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nwgAABAgAAAmAAAACAAAAP//////////"/>
              </a:ext>
            </a:extLst>
          </p:cNvSpPr>
          <p:nvPr/>
        </p:nvSpPr>
        <p:spPr>
          <a:xfrm>
            <a:off x="635000" y="1016000"/>
            <a:ext cx="8692515"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Members of the GTR substitution model family are hierarchically related</a:t>
            </a:r>
          </a:p>
        </p:txBody>
      </p:sp>
      <p:sp>
        <p:nvSpPr>
          <p:cNvPr id="6" name="Shape 1950"/>
          <p:cNvSpPr>
            <a:extLst>
              <a:ext uri="smNativeData">
                <pr:smNativeData xmlns:pr="smNativeData" xmlns="smNativeData" val="SMDATA_15_trXWYhMAAAAlAAAAZAAAAA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HQ9Ij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DgfAACAPgAAaCEAABAAAAAmAAAACAAAAP//////////"/>
              </a:ext>
            </a:extLst>
          </p:cNvSpPr>
          <p:nvPr/>
        </p:nvSpPr>
        <p:spPr>
          <a:xfrm>
            <a:off x="990600" y="5074920"/>
            <a:ext cx="91694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We can move from a more general model to a simpler model by imposing a constraint </a:t>
            </a:r>
            <a:endParaRPr cap="none">
              <a:solidFill>
                <a:srgbClr val="424242"/>
              </a:solidFill>
            </a:endParaRPr>
          </a:p>
        </p:txBody>
      </p:sp>
      <p:sp>
        <p:nvSpPr>
          <p:cNvPr id="7" name="Shape 1951"/>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DxhOmw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OwYAANwAAABFOAAATAQAABAgAAAmAAAACAAAAP//////////"/>
              </a:ext>
            </a:extLst>
          </p:cNvSpPr>
          <p:nvPr/>
        </p:nvSpPr>
        <p:spPr>
          <a:xfrm>
            <a:off x="1012825" y="139700"/>
            <a:ext cx="81343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Stochastic Models of Nucleotide Substitution</a:t>
            </a:r>
          </a:p>
        </p:txBody>
      </p:sp>
      <p:sp>
        <p:nvSpPr>
          <p:cNvPr id="8" name="Shape 1952"/>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1vcmU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6x8AAL8MAAAdLwAA1g8AABAgAAAmAAAACAAAAP//////////"/>
              </a:ext>
            </a:extLst>
          </p:cNvSpPr>
          <p:nvPr/>
        </p:nvSpPr>
        <p:spPr>
          <a:xfrm>
            <a:off x="5188585" y="2072005"/>
            <a:ext cx="2470150" cy="502285"/>
          </a:xfrm>
          <a:prstGeom prst="rect">
            <a:avLst/>
          </a:prstGeom>
          <a:noFill/>
          <a:ln>
            <a:noFill/>
          </a:ln>
          <a:effectLst/>
        </p:spPr>
        <p:txBody>
          <a:bodyPr vert="horz" wrap="square" lIns="50800" tIns="50800" rIns="50800" bIns="50800" numCol="1" spcCol="215900" anchor="ctr"/>
          <a:lstStyle/>
          <a:p>
            <a:pPr algn="l" defTabSz="457200">
              <a:lnSpc>
                <a:spcPts val="1600"/>
              </a:lnSpc>
              <a:tabLst>
                <a:tab pos="838200" algn="l"/>
              </a:tabLst>
              <a:defRPr sz="1400" cap="none">
                <a:latin typeface="Arial" pitchFamily="1" charset="0"/>
                <a:ea typeface="Arial" pitchFamily="1" charset="0"/>
                <a:cs typeface="Arial" pitchFamily="1" charset="0"/>
              </a:defRPr>
            </a:pPr>
            <a:r>
              <a:rPr cap="none">
                <a:solidFill>
                  <a:srgbClr val="424242"/>
                </a:solidFill>
              </a:rPr>
              <a:t>assume only the relative </a:t>
            </a:r>
            <a:br/>
            <a:r>
              <a:rPr cap="none">
                <a:solidFill>
                  <a:srgbClr val="424242"/>
                </a:solidFill>
              </a:rPr>
              <a:t>ti:tv rates to vary</a:t>
            </a:r>
            <a:endParaRPr cap="none">
              <a:solidFill>
                <a:srgbClr val="424242"/>
              </a:solidFill>
            </a:endParaRPr>
          </a:p>
        </p:txBody>
      </p:sp>
    </p:spTree>
  </p:cSld>
  <p:clrMapOvr>
    <a:masterClrMapping/>
  </p:clrMapOvr>
  <p:transition spd="fast" p14:dur="500">
    <p:fade/>
    <p:extLst>
      <p:ext uri="smNativeData">
        <pr:smNativeData xmlns:pr="smNativeData" xmlns="smNativeData" val="trXWYgAAAAD0AQAAAAAAAAYAAAAAAAAAAAAAAAAAAAAAAAAAAQAAAAAAAAAAAAAAAAAAAAAAAAAAAAAA"/>
      </p:ext>
    </p:extLst>
  </p:transition>
  <p:timing>
    <p:tnLst>
      <p:par>
        <p:cTn id="1" dur="indefinite" restart="never" nodeType="tmRoot"/>
      </p:par>
    </p:tnLst>
  </p:timing>
</p:sld>
</file>

<file path=ppt/slides/slide142.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1954"/>
          <p:cNvSpPr>
            <a:extLst>
              <a:ext uri="smNativeData">
                <pr:smNativeData xmlns:pr="smNativeData" xmlns="smNativeData" val="SMDATA_15_trXWYhMAAAAlAAAAZAAAAA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HRzLm8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aRsAAN8PAAAtIwAAXxIAABAAAAAmAAAACAAAAP//////////"/>
              </a:ext>
            </a:extLst>
          </p:cNvSpPr>
          <p:nvPr/>
        </p:nvSpPr>
        <p:spPr>
          <a:xfrm>
            <a:off x="4455795" y="2580005"/>
            <a:ext cx="1262380" cy="406400"/>
          </a:xfrm>
          <a:prstGeom prst="rect">
            <a:avLst/>
          </a:prstGeom>
          <a:noFill/>
          <a:ln>
            <a:noFill/>
          </a:ln>
          <a:effectLst>
            <a:outerShdw blurRad="63500" dist="63760" dir="2700000">
              <a:srgbClr val="000000">
                <a:alpha val="15000"/>
              </a:srgbClr>
            </a:outerShdw>
          </a:effectLst>
        </p:spPr>
        <p:txBody>
          <a:bodyPr vert="horz" wrap="square" lIns="50800" tIns="50800" rIns="50800" bIns="50800" numCol="1" spcCol="215900" anchor="t"/>
          <a:lstStyle>
            <a:lvl1pPr defTabSz="457200">
              <a:lnSpc>
                <a:spcPts val="2400"/>
              </a:lnSpc>
              <a:tabLst>
                <a:tab pos="838200" algn="l"/>
              </a:tabLst>
              <a:defRPr sz="2000" b="1" cap="none">
                <a:solidFill>
                  <a:srgbClr val="424242"/>
                </a:solidFill>
                <a:latin typeface="Times" pitchFamily="0" charset="0"/>
                <a:ea typeface="Gill Sans" pitchFamily="0" charset="0"/>
                <a:cs typeface="Gill Sans" pitchFamily="0" charset="0"/>
              </a:defRPr>
            </a:lvl1pPr>
          </a:lstStyle>
          <a:p>
            <a:pPr>
              <a:defRPr cap="none">
                <a:solidFill>
                  <a:srgbClr val="000000"/>
                </a:solidFill>
              </a:defRPr>
            </a:pPr>
            <a:r>
              <a:rPr cap="none">
                <a:solidFill>
                  <a:srgbClr val="424242"/>
                </a:solidFill>
              </a:rPr>
              <a:t>HKY85</a:t>
            </a:r>
            <a:endParaRPr cap="none">
              <a:solidFill>
                <a:srgbClr val="424242"/>
              </a:solidFill>
            </a:endParaRPr>
          </a:p>
        </p:txBody>
      </p:sp>
      <p:sp>
        <p:nvSpPr>
          <p:cNvPr id="3" name="Shape 1955"/>
          <p:cNvSpPr>
            <a:extLst>
              <a:ext uri="smNativeData">
                <pr:smNativeData xmlns:pr="smNativeData" xmlns="smNativeData" val="SMDATA_15_trXWYhMAAAAlAAAACg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C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G1haW4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Sx8AADQMAABLHwAAWRAAABAAAAAmAAAACAAAAP//////////"/>
              </a:ext>
            </a:extLst>
          </p:cNvSpPr>
          <p:nvPr/>
        </p:nvSpPr>
        <p:spPr>
          <a:xfrm>
            <a:off x="5086985" y="1983740"/>
            <a:ext cx="0" cy="673735"/>
          </a:xfrm>
          <a:prstGeom prst="line">
            <a:avLst/>
          </a:prstGeom>
          <a:noFill/>
          <a:ln w="25400" cap="flat" cmpd="sng" algn="ctr">
            <a:solidFill>
              <a:srgbClr val="FF9300"/>
            </a:solidFill>
            <a:prstDash val="solid"/>
            <a:headEnd type="none"/>
            <a:tailEnd type="triangle" w="med" len="med"/>
          </a:ln>
          <a:effectLst>
            <a:outerShdw blurRad="63500" dist="63760" dir="27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4" name="Shape 1956"/>
          <p:cNvSpPr>
            <a:extLst>
              <a:ext uri="smNativeData">
                <pr:smNativeData xmlns:pr="smNativeData" xmlns="smNativeData" val="SMDATA_15_trXWYhMAAAAlAAAAZAAAAA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GJvZHk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aRsAAM4JAAAtIwAATgwAABAAAAAmAAAACAAAAP//////////"/>
              </a:ext>
            </a:extLst>
          </p:cNvSpPr>
          <p:nvPr/>
        </p:nvSpPr>
        <p:spPr>
          <a:xfrm>
            <a:off x="4455795" y="1593850"/>
            <a:ext cx="1262380" cy="406400"/>
          </a:xfrm>
          <a:prstGeom prst="rect">
            <a:avLst/>
          </a:prstGeom>
          <a:noFill/>
          <a:ln>
            <a:noFill/>
          </a:ln>
          <a:effectLst>
            <a:outerShdw blurRad="63500" dist="63760" dir="2700000">
              <a:srgbClr val="000000">
                <a:alpha val="15000"/>
              </a:srgbClr>
            </a:outerShdw>
          </a:effectLst>
        </p:spPr>
        <p:txBody>
          <a:bodyPr vert="horz" wrap="square" lIns="50800" tIns="50800" rIns="50800" bIns="50800" numCol="1" spcCol="215900" anchor="t"/>
          <a:lstStyle>
            <a:lvl1pPr defTabSz="457200">
              <a:lnSpc>
                <a:spcPts val="2400"/>
              </a:lnSpc>
              <a:tabLst>
                <a:tab pos="838200" algn="l"/>
              </a:tabLst>
              <a:defRPr sz="2000" b="1" cap="none">
                <a:solidFill>
                  <a:srgbClr val="424242"/>
                </a:solidFill>
                <a:latin typeface="Times" pitchFamily="0" charset="0"/>
                <a:ea typeface="Gill Sans" pitchFamily="0" charset="0"/>
                <a:cs typeface="Gill Sans" pitchFamily="0" charset="0"/>
              </a:defRPr>
            </a:lvl1pPr>
          </a:lstStyle>
          <a:p>
            <a:pPr>
              <a:defRPr cap="none">
                <a:solidFill>
                  <a:srgbClr val="000000"/>
                </a:solidFill>
              </a:defRPr>
            </a:pPr>
            <a:r>
              <a:rPr cap="none">
                <a:solidFill>
                  <a:srgbClr val="424242"/>
                </a:solidFill>
              </a:rPr>
              <a:t>GTR</a:t>
            </a:r>
            <a:endParaRPr cap="none">
              <a:solidFill>
                <a:srgbClr val="424242"/>
              </a:solidFill>
            </a:endParaRPr>
          </a:p>
        </p:txBody>
      </p:sp>
      <p:sp>
        <p:nvSpPr>
          <p:cNvPr id="5" name="Shape 1957"/>
          <p:cNvSpPr>
            <a:extLst>
              <a:ext uri="smNativeData">
                <pr:smNativeData xmlns:pr="smNativeData" xmlns="smNativeData" val="SMDATA_15_trXWYhMAAAAlAAAAZAAAAA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DQ6d3I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uSAAAPEVAABvJQAAcRgAABAAAAAmAAAACAAAAP//////////"/>
              </a:ext>
            </a:extLst>
          </p:cNvSpPr>
          <p:nvPr/>
        </p:nvSpPr>
        <p:spPr>
          <a:xfrm>
            <a:off x="5319395" y="3566795"/>
            <a:ext cx="765810" cy="406400"/>
          </a:xfrm>
          <a:prstGeom prst="rect">
            <a:avLst/>
          </a:prstGeom>
          <a:noFill/>
          <a:ln>
            <a:noFill/>
          </a:ln>
          <a:effectLst>
            <a:outerShdw blurRad="63500" dist="63760" dir="2700000">
              <a:srgbClr val="000000">
                <a:alpha val="15000"/>
              </a:srgbClr>
            </a:outerShdw>
          </a:effectLst>
        </p:spPr>
        <p:txBody>
          <a:bodyPr vert="horz" wrap="square" lIns="50800" tIns="50800" rIns="50800" bIns="50800" numCol="1" spcCol="215900" anchor="t"/>
          <a:lstStyle>
            <a:lvl1pPr defTabSz="457200">
              <a:lnSpc>
                <a:spcPts val="2400"/>
              </a:lnSpc>
              <a:tabLst>
                <a:tab pos="838200" algn="l"/>
              </a:tabLst>
              <a:defRPr sz="2000" b="1" cap="none">
                <a:solidFill>
                  <a:srgbClr val="424242"/>
                </a:solidFill>
                <a:latin typeface="Times" pitchFamily="0" charset="0"/>
                <a:ea typeface="Gill Sans" pitchFamily="0" charset="0"/>
                <a:cs typeface="Gill Sans" pitchFamily="0" charset="0"/>
              </a:defRPr>
            </a:lvl1pPr>
          </a:lstStyle>
          <a:p>
            <a:pPr>
              <a:defRPr cap="none">
                <a:solidFill>
                  <a:srgbClr val="000000"/>
                </a:solidFill>
              </a:defRPr>
            </a:pPr>
            <a:r>
              <a:rPr cap="none">
                <a:solidFill>
                  <a:srgbClr val="424242"/>
                </a:solidFill>
              </a:rPr>
              <a:t>F81</a:t>
            </a:r>
            <a:endParaRPr cap="none">
              <a:solidFill>
                <a:srgbClr val="424242"/>
              </a:solidFill>
            </a:endParaRPr>
          </a:p>
        </p:txBody>
      </p:sp>
      <p:sp>
        <p:nvSpPr>
          <p:cNvPr id="6" name="Shape 1958"/>
          <p:cNvSpPr>
            <a:extLst>
              <a:ext uri="smNativeData">
                <pr:smNativeData xmlns:pr="smNativeData" xmlns="smNativeData" val="SMDATA_15_trXWYhMAAAAlAAAACg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C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CIxMD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SB8AACkSAAA4IwAAGRYAABAAAAAmAAAACAAAAP//////////"/>
              </a:ext>
            </a:extLst>
          </p:cNvSpPr>
          <p:nvPr/>
        </p:nvSpPr>
        <p:spPr>
          <a:xfrm>
            <a:off x="5085080" y="2952115"/>
            <a:ext cx="640080" cy="640080"/>
          </a:xfrm>
          <a:prstGeom prst="line">
            <a:avLst/>
          </a:prstGeom>
          <a:noFill/>
          <a:ln w="25400" cap="flat" cmpd="sng" algn="ctr">
            <a:solidFill>
              <a:srgbClr val="FF9300"/>
            </a:solidFill>
            <a:prstDash val="solid"/>
            <a:headEnd type="none"/>
            <a:tailEnd type="triangle" w="med" len="med"/>
          </a:ln>
          <a:effectLst>
            <a:outerShdw blurRad="63500" dist="63760" dir="27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7" name="Shape 1959"/>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CIxMD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nwgAABAgAAAmAAAACAAAAP//////////"/>
              </a:ext>
            </a:extLst>
          </p:cNvSpPr>
          <p:nvPr/>
        </p:nvSpPr>
        <p:spPr>
          <a:xfrm>
            <a:off x="635000" y="1016000"/>
            <a:ext cx="8692515"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Members of the GTR substitution model family are hierarchically related</a:t>
            </a:r>
          </a:p>
        </p:txBody>
      </p:sp>
      <p:sp>
        <p:nvSpPr>
          <p:cNvPr id="8" name="Shape 1960"/>
          <p:cNvSpPr>
            <a:extLst>
              <a:ext uri="smNativeData">
                <pr:smNativeData xmlns:pr="smNativeData" xmlns="smNativeData" val="SMDATA_15_trXWYhMAAAAlAAAAZAAAAA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D0iMjc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DgfAACAPgAAaCEAABAAAAAmAAAACAAAAP//////////"/>
              </a:ext>
            </a:extLst>
          </p:cNvSpPr>
          <p:nvPr/>
        </p:nvSpPr>
        <p:spPr>
          <a:xfrm>
            <a:off x="990600" y="5074920"/>
            <a:ext cx="91694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We can move from a more general model to a simpler model by imposing a constraint </a:t>
            </a:r>
            <a:endParaRPr cap="none">
              <a:solidFill>
                <a:srgbClr val="424242"/>
              </a:solidFill>
            </a:endParaRPr>
          </a:p>
        </p:txBody>
      </p:sp>
      <p:sp>
        <p:nvSpPr>
          <p:cNvPr id="9" name="Shape 1961"/>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DAiPjw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OwYAANwAAABFOAAATAQAABAgAAAmAAAACAAAAP//////////"/>
              </a:ext>
            </a:extLst>
          </p:cNvSpPr>
          <p:nvPr/>
        </p:nvSpPr>
        <p:spPr>
          <a:xfrm>
            <a:off x="1012825" y="139700"/>
            <a:ext cx="81343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Stochastic Models of Nucleotide Substitution</a:t>
            </a:r>
          </a:p>
        </p:txBody>
      </p:sp>
      <p:sp>
        <p:nvSpPr>
          <p:cNvPr id="10" name="Shape 1962"/>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BhIG0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6x8AAL8MAAAdLwAA1g8AABAgAAAmAAAACAAAAP//////////"/>
              </a:ext>
            </a:extLst>
          </p:cNvSpPr>
          <p:nvPr/>
        </p:nvSpPr>
        <p:spPr>
          <a:xfrm>
            <a:off x="5188585" y="2072005"/>
            <a:ext cx="2470150" cy="502285"/>
          </a:xfrm>
          <a:prstGeom prst="rect">
            <a:avLst/>
          </a:prstGeom>
          <a:noFill/>
          <a:ln>
            <a:noFill/>
          </a:ln>
          <a:effectLst/>
        </p:spPr>
        <p:txBody>
          <a:bodyPr vert="horz" wrap="square" lIns="50800" tIns="50800" rIns="50800" bIns="50800" numCol="1" spcCol="215900" anchor="ctr"/>
          <a:lstStyle/>
          <a:p>
            <a:pPr algn="l" defTabSz="457200">
              <a:lnSpc>
                <a:spcPts val="1600"/>
              </a:lnSpc>
              <a:tabLst>
                <a:tab pos="838200" algn="l"/>
              </a:tabLst>
              <a:defRPr sz="1400" cap="none">
                <a:latin typeface="Arial" pitchFamily="1" charset="0"/>
                <a:ea typeface="Arial" pitchFamily="1" charset="0"/>
                <a:cs typeface="Arial" pitchFamily="1" charset="0"/>
              </a:defRPr>
            </a:pPr>
            <a:r>
              <a:rPr cap="none">
                <a:solidFill>
                  <a:srgbClr val="424242"/>
                </a:solidFill>
              </a:rPr>
              <a:t>assume only the relative </a:t>
            </a:r>
            <a:br/>
            <a:r>
              <a:rPr cap="none">
                <a:solidFill>
                  <a:srgbClr val="424242"/>
                </a:solidFill>
              </a:rPr>
              <a:t>ti:tv rates to vary</a:t>
            </a:r>
            <a:endParaRPr cap="none">
              <a:solidFill>
                <a:srgbClr val="424242"/>
              </a:solidFill>
            </a:endParaRPr>
          </a:p>
        </p:txBody>
      </p:sp>
      <p:sp>
        <p:nvSpPr>
          <p:cNvPr id="11" name="Shape 1963"/>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EFyaWE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QyIAAPsRAAB1MQAAEhUAABAgAAAmAAAACAAAAP//////////"/>
              </a:ext>
            </a:extLst>
          </p:cNvSpPr>
          <p:nvPr/>
        </p:nvSpPr>
        <p:spPr>
          <a:xfrm>
            <a:off x="5569585" y="2922905"/>
            <a:ext cx="2470150" cy="502285"/>
          </a:xfrm>
          <a:prstGeom prst="rect">
            <a:avLst/>
          </a:prstGeom>
          <a:noFill/>
          <a:ln>
            <a:noFill/>
          </a:ln>
          <a:effectLst/>
        </p:spPr>
        <p:txBody>
          <a:bodyPr vert="horz" wrap="square" lIns="50800" tIns="50800" rIns="50800" bIns="50800" numCol="1" spcCol="215900" anchor="ctr"/>
          <a:lstStyle>
            <a:lvl1pPr algn="l" defTabSz="457200">
              <a:lnSpc>
                <a:spcPts val="1600"/>
              </a:lnSpc>
              <a:tabLst>
                <a:tab pos="838200" algn="l"/>
              </a:tabLst>
              <a:defRPr sz="14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assume all relative substitution rates are equal</a:t>
            </a:r>
            <a:endParaRPr cap="none">
              <a:solidFill>
                <a:srgbClr val="424242"/>
              </a:solidFill>
            </a:endParaRPr>
          </a:p>
        </p:txBody>
      </p:sp>
    </p:spTree>
  </p:cSld>
  <p:clrMapOvr>
    <a:masterClrMapping/>
  </p:clrMapOvr>
  <p:transition spd="fast" p14:dur="500">
    <p:fade/>
    <p:extLst>
      <p:ext uri="smNativeData">
        <pr:smNativeData xmlns:pr="smNativeData" xmlns="smNativeData" val="trXWYgAAAAD0AQAAAAAAAAYAAAAAAAAAAAAAAAAAAAAAAAAAAQAAAAAAAAAAAAAAAAAAAAAAAAAAAAAA"/>
      </p:ext>
    </p:extLst>
  </p:transition>
  <p:timing>
    <p:tnLst>
      <p:par>
        <p:cTn id="1" dur="indefinite" restart="never" nodeType="tmRoot"/>
      </p:par>
    </p:tnLst>
  </p:timing>
</p:sld>
</file>

<file path=ppt/slides/slide143.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1965"/>
          <p:cNvSpPr>
            <a:extLst>
              <a:ext uri="smNativeData">
                <pr:smNativeData xmlns:pr="smNativeData" xmlns="smNativeData" val="SMDATA_15_trXWYhMAAAAlAAAAZAAAAA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HM6cD0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aRsAAN8PAAAtIwAAXxIAABAAAAAmAAAACAAAAP//////////"/>
              </a:ext>
            </a:extLst>
          </p:cNvSpPr>
          <p:nvPr/>
        </p:nvSpPr>
        <p:spPr>
          <a:xfrm>
            <a:off x="4455795" y="2580005"/>
            <a:ext cx="1262380" cy="406400"/>
          </a:xfrm>
          <a:prstGeom prst="rect">
            <a:avLst/>
          </a:prstGeom>
          <a:noFill/>
          <a:ln>
            <a:noFill/>
          </a:ln>
          <a:effectLst>
            <a:outerShdw blurRad="63500" dist="63760" dir="2700000">
              <a:srgbClr val="000000">
                <a:alpha val="15000"/>
              </a:srgbClr>
            </a:outerShdw>
          </a:effectLst>
        </p:spPr>
        <p:txBody>
          <a:bodyPr vert="horz" wrap="square" lIns="50800" tIns="50800" rIns="50800" bIns="50800" numCol="1" spcCol="215900" anchor="t"/>
          <a:lstStyle>
            <a:lvl1pPr defTabSz="457200">
              <a:lnSpc>
                <a:spcPts val="2400"/>
              </a:lnSpc>
              <a:tabLst>
                <a:tab pos="838200" algn="l"/>
              </a:tabLst>
              <a:defRPr sz="2000" b="1" cap="none">
                <a:solidFill>
                  <a:srgbClr val="424242"/>
                </a:solidFill>
                <a:latin typeface="Times" pitchFamily="0" charset="0"/>
                <a:ea typeface="Gill Sans" pitchFamily="0" charset="0"/>
                <a:cs typeface="Gill Sans" pitchFamily="0" charset="0"/>
              </a:defRPr>
            </a:lvl1pPr>
          </a:lstStyle>
          <a:p>
            <a:pPr>
              <a:defRPr cap="none">
                <a:solidFill>
                  <a:srgbClr val="000000"/>
                </a:solidFill>
              </a:defRPr>
            </a:pPr>
            <a:r>
              <a:rPr cap="none">
                <a:solidFill>
                  <a:srgbClr val="424242"/>
                </a:solidFill>
              </a:rPr>
              <a:t>HKY85</a:t>
            </a:r>
            <a:endParaRPr cap="none">
              <a:solidFill>
                <a:srgbClr val="424242"/>
              </a:solidFill>
            </a:endParaRPr>
          </a:p>
        </p:txBody>
      </p:sp>
      <p:sp>
        <p:nvSpPr>
          <p:cNvPr id="3" name="Shape 1966"/>
          <p:cNvSpPr>
            <a:extLst>
              <a:ext uri="smNativeData">
                <pr:smNativeData xmlns:pr="smNativeData" xmlns="smNativeData" val="SMDATA_15_trXWYhMAAAAlAAAACg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C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HQuY28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Sx8AADQMAABLHwAAWRAAABAAAAAmAAAACAAAAP//////////"/>
              </a:ext>
            </a:extLst>
          </p:cNvSpPr>
          <p:nvPr/>
        </p:nvSpPr>
        <p:spPr>
          <a:xfrm>
            <a:off x="5086985" y="1983740"/>
            <a:ext cx="0" cy="673735"/>
          </a:xfrm>
          <a:prstGeom prst="line">
            <a:avLst/>
          </a:prstGeom>
          <a:noFill/>
          <a:ln w="25400" cap="flat" cmpd="sng" algn="ctr">
            <a:solidFill>
              <a:srgbClr val="FF9300"/>
            </a:solidFill>
            <a:prstDash val="solid"/>
            <a:headEnd type="none"/>
            <a:tailEnd type="triangle" w="med" len="med"/>
          </a:ln>
          <a:effectLst>
            <a:outerShdw blurRad="63500" dist="63760" dir="27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4" name="Shape 1967"/>
          <p:cNvSpPr>
            <a:extLst>
              <a:ext uri="smNativeData">
                <pr:smNativeData xmlns:pr="smNativeData" xmlns="smNativeData" val="SMDATA_15_trXWYhMAAAAlAAAAZAAAAA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DAwIi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aRsAAM4JAAAtIwAATgwAABAAAAAmAAAACAAAAP//////////"/>
              </a:ext>
            </a:extLst>
          </p:cNvSpPr>
          <p:nvPr/>
        </p:nvSpPr>
        <p:spPr>
          <a:xfrm>
            <a:off x="4455795" y="1593850"/>
            <a:ext cx="1262380" cy="406400"/>
          </a:xfrm>
          <a:prstGeom prst="rect">
            <a:avLst/>
          </a:prstGeom>
          <a:noFill/>
          <a:ln>
            <a:noFill/>
          </a:ln>
          <a:effectLst>
            <a:outerShdw blurRad="63500" dist="63760" dir="2700000">
              <a:srgbClr val="000000">
                <a:alpha val="15000"/>
              </a:srgbClr>
            </a:outerShdw>
          </a:effectLst>
        </p:spPr>
        <p:txBody>
          <a:bodyPr vert="horz" wrap="square" lIns="50800" tIns="50800" rIns="50800" bIns="50800" numCol="1" spcCol="215900" anchor="t"/>
          <a:lstStyle>
            <a:lvl1pPr defTabSz="457200">
              <a:lnSpc>
                <a:spcPts val="2400"/>
              </a:lnSpc>
              <a:tabLst>
                <a:tab pos="838200" algn="l"/>
              </a:tabLst>
              <a:defRPr sz="2000" b="1" cap="none">
                <a:solidFill>
                  <a:srgbClr val="424242"/>
                </a:solidFill>
                <a:latin typeface="Times" pitchFamily="0" charset="0"/>
                <a:ea typeface="Gill Sans" pitchFamily="0" charset="0"/>
                <a:cs typeface="Gill Sans" pitchFamily="0" charset="0"/>
              </a:defRPr>
            </a:lvl1pPr>
          </a:lstStyle>
          <a:p>
            <a:pPr>
              <a:defRPr cap="none">
                <a:solidFill>
                  <a:srgbClr val="000000"/>
                </a:solidFill>
              </a:defRPr>
            </a:pPr>
            <a:r>
              <a:rPr cap="none">
                <a:solidFill>
                  <a:srgbClr val="424242"/>
                </a:solidFill>
              </a:rPr>
              <a:t>GTR</a:t>
            </a:r>
            <a:endParaRPr cap="none">
              <a:solidFill>
                <a:srgbClr val="424242"/>
              </a:solidFill>
            </a:endParaRPr>
          </a:p>
        </p:txBody>
      </p:sp>
      <p:sp>
        <p:nvSpPr>
          <p:cNvPr id="5" name="Shape 1968"/>
          <p:cNvSpPr>
            <a:extLst>
              <a:ext uri="smNativeData">
                <pr:smNativeData xmlns:pr="smNativeData" xmlns="smNativeData" val="SMDATA_15_trXWYhMAAAAlAAAAZAAAAA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DQ6d3I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uSAAAPEVAABvJQAAcRgAABAAAAAmAAAACAAAAP//////////"/>
              </a:ext>
            </a:extLst>
          </p:cNvSpPr>
          <p:nvPr/>
        </p:nvSpPr>
        <p:spPr>
          <a:xfrm>
            <a:off x="5319395" y="3566795"/>
            <a:ext cx="765810" cy="406400"/>
          </a:xfrm>
          <a:prstGeom prst="rect">
            <a:avLst/>
          </a:prstGeom>
          <a:noFill/>
          <a:ln>
            <a:noFill/>
          </a:ln>
          <a:effectLst>
            <a:outerShdw blurRad="63500" dist="63760" dir="2700000">
              <a:srgbClr val="000000">
                <a:alpha val="15000"/>
              </a:srgbClr>
            </a:outerShdw>
          </a:effectLst>
        </p:spPr>
        <p:txBody>
          <a:bodyPr vert="horz" wrap="square" lIns="50800" tIns="50800" rIns="50800" bIns="50800" numCol="1" spcCol="215900" anchor="t"/>
          <a:lstStyle>
            <a:lvl1pPr defTabSz="457200">
              <a:lnSpc>
                <a:spcPts val="2400"/>
              </a:lnSpc>
              <a:tabLst>
                <a:tab pos="838200" algn="l"/>
              </a:tabLst>
              <a:defRPr sz="2000" b="1" cap="none">
                <a:solidFill>
                  <a:srgbClr val="424242"/>
                </a:solidFill>
                <a:latin typeface="Times" pitchFamily="0" charset="0"/>
                <a:ea typeface="Gill Sans" pitchFamily="0" charset="0"/>
                <a:cs typeface="Gill Sans" pitchFamily="0" charset="0"/>
              </a:defRPr>
            </a:lvl1pPr>
          </a:lstStyle>
          <a:p>
            <a:pPr>
              <a:defRPr cap="none">
                <a:solidFill>
                  <a:srgbClr val="000000"/>
                </a:solidFill>
              </a:defRPr>
            </a:pPr>
            <a:r>
              <a:rPr cap="none">
                <a:solidFill>
                  <a:srgbClr val="424242"/>
                </a:solidFill>
              </a:rPr>
              <a:t>F81</a:t>
            </a:r>
            <a:endParaRPr cap="none">
              <a:solidFill>
                <a:srgbClr val="424242"/>
              </a:solidFill>
            </a:endParaRPr>
          </a:p>
        </p:txBody>
      </p:sp>
      <p:sp>
        <p:nvSpPr>
          <p:cNvPr id="6" name="Shape 1969"/>
          <p:cNvSpPr>
            <a:extLst>
              <a:ext uri="smNativeData">
                <pr:smNativeData xmlns:pr="smNativeData" xmlns="smNativeData" val="SMDATA_15_trXWYhMAAAAlAAAACg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C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Gl0aFM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SB8AACkSAAA4IwAAGRYAABAAAAAmAAAACAAAAP//////////"/>
              </a:ext>
            </a:extLst>
          </p:cNvSpPr>
          <p:nvPr/>
        </p:nvSpPr>
        <p:spPr>
          <a:xfrm>
            <a:off x="5085080" y="2952115"/>
            <a:ext cx="640080" cy="640080"/>
          </a:xfrm>
          <a:prstGeom prst="line">
            <a:avLst/>
          </a:prstGeom>
          <a:noFill/>
          <a:ln w="25400" cap="flat" cmpd="sng" algn="ctr">
            <a:solidFill>
              <a:srgbClr val="FF9300"/>
            </a:solidFill>
            <a:prstDash val="solid"/>
            <a:headEnd type="none"/>
            <a:tailEnd type="triangle" w="med" len="med"/>
          </a:ln>
          <a:effectLst>
            <a:outerShdw blurRad="63500" dist="63760" dir="27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7" name="Shape 1970"/>
          <p:cNvSpPr>
            <a:extLst>
              <a:ext uri="smNativeData">
                <pr:smNativeData xmlns:pr="smNativeData" xmlns="smNativeData" val="SMDATA_15_trXWYhMAAAAlAAAAZAAAAA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Gl0aFM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JRkAAPEVAADbHQAAcRgAABAAAAAmAAAACAAAAP//////////"/>
              </a:ext>
            </a:extLst>
          </p:cNvSpPr>
          <p:nvPr/>
        </p:nvSpPr>
        <p:spPr>
          <a:xfrm>
            <a:off x="4087495" y="3566795"/>
            <a:ext cx="765810" cy="406400"/>
          </a:xfrm>
          <a:prstGeom prst="rect">
            <a:avLst/>
          </a:prstGeom>
          <a:noFill/>
          <a:ln>
            <a:noFill/>
          </a:ln>
          <a:effectLst>
            <a:outerShdw blurRad="63500" dist="63760" dir="2700000">
              <a:srgbClr val="000000">
                <a:alpha val="15000"/>
              </a:srgbClr>
            </a:outerShdw>
          </a:effectLst>
        </p:spPr>
        <p:txBody>
          <a:bodyPr vert="horz" wrap="square" lIns="50800" tIns="50800" rIns="50800" bIns="50800" numCol="1" spcCol="215900" anchor="t"/>
          <a:lstStyle>
            <a:lvl1pPr defTabSz="457200">
              <a:lnSpc>
                <a:spcPts val="2400"/>
              </a:lnSpc>
              <a:tabLst>
                <a:tab pos="838200" algn="l"/>
              </a:tabLst>
              <a:defRPr sz="2000" b="1" cap="none">
                <a:solidFill>
                  <a:srgbClr val="424242"/>
                </a:solidFill>
                <a:latin typeface="Times" pitchFamily="0" charset="0"/>
                <a:ea typeface="Gill Sans" pitchFamily="0" charset="0"/>
                <a:cs typeface="Gill Sans" pitchFamily="0" charset="0"/>
              </a:defRPr>
            </a:lvl1pPr>
          </a:lstStyle>
          <a:p>
            <a:pPr>
              <a:defRPr cap="none">
                <a:solidFill>
                  <a:srgbClr val="000000"/>
                </a:solidFill>
              </a:defRPr>
            </a:pPr>
            <a:r>
              <a:rPr cap="none">
                <a:solidFill>
                  <a:srgbClr val="424242"/>
                </a:solidFill>
              </a:rPr>
              <a:t>K80</a:t>
            </a:r>
            <a:endParaRPr cap="none">
              <a:solidFill>
                <a:srgbClr val="424242"/>
              </a:solidFill>
            </a:endParaRPr>
          </a:p>
        </p:txBody>
      </p:sp>
      <p:sp>
        <p:nvSpPr>
          <p:cNvPr id="8" name="Shape 1971"/>
          <p:cNvSpPr>
            <a:extLst>
              <a:ext uri="smNativeData">
                <pr:smNativeData xmlns:pr="smNativeData" xmlns="smNativeData" val="SMDATA_15_trXWYhMAAAAlAAAACg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C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CIxNT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dBsAACkSAABkHwAAGRYAABAAAAAmAAAACAAAAP//////////"/>
              </a:ext>
            </a:extLst>
          </p:cNvSpPr>
          <p:nvPr/>
        </p:nvSpPr>
        <p:spPr>
          <a:xfrm flipH="1">
            <a:off x="4462780" y="2952115"/>
            <a:ext cx="640080" cy="640080"/>
          </a:xfrm>
          <a:prstGeom prst="line">
            <a:avLst/>
          </a:prstGeom>
          <a:noFill/>
          <a:ln w="25400" cap="flat" cmpd="sng" algn="ctr">
            <a:solidFill>
              <a:srgbClr val="FF9300"/>
            </a:solidFill>
            <a:prstDash val="solid"/>
            <a:headEnd type="none"/>
            <a:tailEnd type="triangle" w="med" len="med"/>
          </a:ln>
          <a:effectLst>
            <a:outerShdw blurRad="63500" dist="63760" dir="27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9" name="Shape 1972"/>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DYzNT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nwgAABAgAAAmAAAACAAAAP//////////"/>
              </a:ext>
            </a:extLst>
          </p:cNvSpPr>
          <p:nvPr/>
        </p:nvSpPr>
        <p:spPr>
          <a:xfrm>
            <a:off x="635000" y="1016000"/>
            <a:ext cx="8692515"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Members of the GTR substitution model family are hierarchically related</a:t>
            </a:r>
          </a:p>
        </p:txBody>
      </p:sp>
      <p:sp>
        <p:nvSpPr>
          <p:cNvPr id="10" name="Shape 1973"/>
          <p:cNvSpPr>
            <a:extLst>
              <a:ext uri="smNativeData">
                <pr:smNativeData xmlns:pr="smNativeData" xmlns="smNativeData" val="SMDATA_15_trXWYhMAAAAlAAAAZAAAAA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DxhOmE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DgfAACAPgAAaCEAABAAAAAmAAAACAAAAP//////////"/>
              </a:ext>
            </a:extLst>
          </p:cNvSpPr>
          <p:nvPr/>
        </p:nvSpPr>
        <p:spPr>
          <a:xfrm>
            <a:off x="990600" y="5074920"/>
            <a:ext cx="91694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We can move from a more general model to a simpler model by imposing a constraint </a:t>
            </a:r>
            <a:endParaRPr cap="none">
              <a:solidFill>
                <a:srgbClr val="424242"/>
              </a:solidFill>
            </a:endParaRPr>
          </a:p>
        </p:txBody>
      </p:sp>
      <p:sp>
        <p:nvSpPr>
          <p:cNvPr id="11" name="Shape 1974"/>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DplZmY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OwYAANwAAABFOAAATAQAABAgAAAmAAAACAAAAP//////////"/>
              </a:ext>
            </a:extLst>
          </p:cNvSpPr>
          <p:nvPr/>
        </p:nvSpPr>
        <p:spPr>
          <a:xfrm>
            <a:off x="1012825" y="139700"/>
            <a:ext cx="81343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Stochastic Models of Nucleotide Substitution</a:t>
            </a:r>
          </a:p>
        </p:txBody>
      </p:sp>
      <p:sp>
        <p:nvSpPr>
          <p:cNvPr id="12" name="Shape 1975"/>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48L3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6x8AAL8MAAAdLwAA1g8AABAgAAAmAAAACAAAAP//////////"/>
              </a:ext>
            </a:extLst>
          </p:cNvSpPr>
          <p:nvPr/>
        </p:nvSpPr>
        <p:spPr>
          <a:xfrm>
            <a:off x="5188585" y="2072005"/>
            <a:ext cx="2470150" cy="502285"/>
          </a:xfrm>
          <a:prstGeom prst="rect">
            <a:avLst/>
          </a:prstGeom>
          <a:noFill/>
          <a:ln>
            <a:noFill/>
          </a:ln>
          <a:effectLst/>
        </p:spPr>
        <p:txBody>
          <a:bodyPr vert="horz" wrap="square" lIns="50800" tIns="50800" rIns="50800" bIns="50800" numCol="1" spcCol="215900" anchor="ctr"/>
          <a:lstStyle/>
          <a:p>
            <a:pPr algn="l" defTabSz="457200">
              <a:lnSpc>
                <a:spcPts val="1600"/>
              </a:lnSpc>
              <a:tabLst>
                <a:tab pos="838200" algn="l"/>
              </a:tabLst>
              <a:defRPr sz="1400" cap="none">
                <a:latin typeface="Arial" pitchFamily="1" charset="0"/>
                <a:ea typeface="Arial" pitchFamily="1" charset="0"/>
                <a:cs typeface="Arial" pitchFamily="1" charset="0"/>
              </a:defRPr>
            </a:pPr>
            <a:r>
              <a:rPr cap="none">
                <a:solidFill>
                  <a:srgbClr val="424242"/>
                </a:solidFill>
              </a:rPr>
              <a:t>assume only the relative </a:t>
            </a:r>
            <a:br/>
            <a:r>
              <a:rPr cap="none">
                <a:solidFill>
                  <a:srgbClr val="424242"/>
                </a:solidFill>
              </a:rPr>
              <a:t>ti:tv rates to vary</a:t>
            </a:r>
            <a:endParaRPr cap="none">
              <a:solidFill>
                <a:srgbClr val="424242"/>
              </a:solidFill>
            </a:endParaRPr>
          </a:p>
        </p:txBody>
      </p:sp>
      <p:sp>
        <p:nvSpPr>
          <p:cNvPr id="13" name="Shape 1976"/>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psc3Q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ExEAAPsRAABbHQAAEhUAABAgAAAmAAAACAAAAP//////////"/>
              </a:ext>
            </a:extLst>
          </p:cNvSpPr>
          <p:nvPr/>
        </p:nvSpPr>
        <p:spPr>
          <a:xfrm>
            <a:off x="2775585" y="2922905"/>
            <a:ext cx="1996440" cy="502285"/>
          </a:xfrm>
          <a:prstGeom prst="rect">
            <a:avLst/>
          </a:prstGeom>
          <a:noFill/>
          <a:ln>
            <a:noFill/>
          </a:ln>
          <a:effectLst/>
        </p:spPr>
        <p:txBody>
          <a:bodyPr vert="horz" wrap="square" lIns="50800" tIns="50800" rIns="50800" bIns="50800" numCol="1" spcCol="215900" anchor="ctr"/>
          <a:lstStyle>
            <a:lvl1pPr algn="l" defTabSz="457200">
              <a:lnSpc>
                <a:spcPts val="1600"/>
              </a:lnSpc>
              <a:tabLst>
                <a:tab pos="838200" algn="l"/>
              </a:tabLst>
              <a:defRPr sz="14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assume all stationary frequencies are equal</a:t>
            </a:r>
            <a:endParaRPr cap="none">
              <a:solidFill>
                <a:srgbClr val="424242"/>
              </a:solidFill>
            </a:endParaRPr>
          </a:p>
        </p:txBody>
      </p:sp>
      <p:sp>
        <p:nvSpPr>
          <p:cNvPr id="14" name="Shape 1977"/>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lkRmk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QyIAAPsRAAB1MQAAEhUAABAgAAAmAAAACAAAAP//////////"/>
              </a:ext>
            </a:extLst>
          </p:cNvSpPr>
          <p:nvPr/>
        </p:nvSpPr>
        <p:spPr>
          <a:xfrm>
            <a:off x="5569585" y="2922905"/>
            <a:ext cx="2470150" cy="502285"/>
          </a:xfrm>
          <a:prstGeom prst="rect">
            <a:avLst/>
          </a:prstGeom>
          <a:noFill/>
          <a:ln>
            <a:noFill/>
          </a:ln>
          <a:effectLst/>
        </p:spPr>
        <p:txBody>
          <a:bodyPr vert="horz" wrap="square" lIns="50800" tIns="50800" rIns="50800" bIns="50800" numCol="1" spcCol="215900" anchor="ctr"/>
          <a:lstStyle>
            <a:lvl1pPr algn="l" defTabSz="457200">
              <a:lnSpc>
                <a:spcPts val="1600"/>
              </a:lnSpc>
              <a:tabLst>
                <a:tab pos="838200" algn="l"/>
              </a:tabLst>
              <a:defRPr sz="14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assume all relative substitution rates are equal</a:t>
            </a:r>
            <a:endParaRPr cap="none">
              <a:solidFill>
                <a:srgbClr val="424242"/>
              </a:solidFill>
            </a:endParaRPr>
          </a:p>
        </p:txBody>
      </p:sp>
    </p:spTree>
  </p:cSld>
  <p:clrMapOvr>
    <a:masterClrMapping/>
  </p:clrMapOvr>
  <p:transition spd="fast" p14:dur="500">
    <p:fade/>
    <p:extLst>
      <p:ext uri="smNativeData">
        <pr:smNativeData xmlns:pr="smNativeData" xmlns="smNativeData" val="trXWYgAAAAD0AQAAAAAAAAYAAAAAAAAAAAAAAAAAAAAAAAAAAQAAAAAAAAAAAAAAAAAAAAAAAAAAAAAA"/>
      </p:ext>
    </p:extLst>
  </p:transition>
  <p:timing>
    <p:tnLst>
      <p:par>
        <p:cTn id="1" dur="indefinite" restart="never" nodeType="tmRoot"/>
      </p:par>
    </p:tnLst>
  </p:timing>
</p:sld>
</file>

<file path=ppt/slides/slide144.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1979"/>
          <p:cNvSpPr>
            <a:extLst>
              <a:ext uri="smNativeData">
                <pr:smNativeData xmlns:pr="smNativeData" xmlns="smNativeData" val="SMDATA_15_trXWYhMAAAAlAAAAZAAAAA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aRsAAN8PAAAtIwAAXxIAABAAAAAmAAAACAAAAP//////////"/>
              </a:ext>
            </a:extLst>
          </p:cNvSpPr>
          <p:nvPr/>
        </p:nvSpPr>
        <p:spPr>
          <a:xfrm>
            <a:off x="4455795" y="2580005"/>
            <a:ext cx="1262380" cy="406400"/>
          </a:xfrm>
          <a:prstGeom prst="rect">
            <a:avLst/>
          </a:prstGeom>
          <a:noFill/>
          <a:ln>
            <a:noFill/>
          </a:ln>
          <a:effectLst>
            <a:outerShdw blurRad="63500" dist="63760" dir="2700000">
              <a:srgbClr val="000000">
                <a:alpha val="15000"/>
              </a:srgbClr>
            </a:outerShdw>
          </a:effectLst>
        </p:spPr>
        <p:txBody>
          <a:bodyPr vert="horz" wrap="square" lIns="50800" tIns="50800" rIns="50800" bIns="50800" numCol="1" spcCol="215900" anchor="t"/>
          <a:lstStyle>
            <a:lvl1pPr defTabSz="457200">
              <a:lnSpc>
                <a:spcPts val="2400"/>
              </a:lnSpc>
              <a:tabLst>
                <a:tab pos="838200" algn="l"/>
              </a:tabLst>
              <a:defRPr sz="2000" b="1" cap="none">
                <a:solidFill>
                  <a:srgbClr val="424242"/>
                </a:solidFill>
                <a:latin typeface="Times" pitchFamily="0" charset="0"/>
                <a:ea typeface="Gill Sans" pitchFamily="0" charset="0"/>
                <a:cs typeface="Gill Sans" pitchFamily="0" charset="0"/>
              </a:defRPr>
            </a:lvl1pPr>
          </a:lstStyle>
          <a:p>
            <a:pPr>
              <a:defRPr cap="none">
                <a:solidFill>
                  <a:srgbClr val="000000"/>
                </a:solidFill>
              </a:defRPr>
            </a:pPr>
            <a:r>
              <a:rPr cap="none">
                <a:solidFill>
                  <a:srgbClr val="424242"/>
                </a:solidFill>
              </a:rPr>
              <a:t>HKY85</a:t>
            </a:r>
            <a:endParaRPr cap="none">
              <a:solidFill>
                <a:srgbClr val="424242"/>
              </a:solidFill>
            </a:endParaRPr>
          </a:p>
        </p:txBody>
      </p:sp>
      <p:sp>
        <p:nvSpPr>
          <p:cNvPr id="3" name="Shape 1980"/>
          <p:cNvSpPr>
            <a:extLst>
              <a:ext uri="smNativeData">
                <pr:smNativeData xmlns:pr="smNativeData" xmlns="smNativeData" val="SMDATA_15_trXWYhMAAAAlAAAACg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C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DptYTE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Sx8AADQMAABLHwAAWRAAABAAAAAmAAAACAAAAP//////////"/>
              </a:ext>
            </a:extLst>
          </p:cNvSpPr>
          <p:nvPr/>
        </p:nvSpPr>
        <p:spPr>
          <a:xfrm>
            <a:off x="5086985" y="1983740"/>
            <a:ext cx="0" cy="673735"/>
          </a:xfrm>
          <a:prstGeom prst="line">
            <a:avLst/>
          </a:prstGeom>
          <a:noFill/>
          <a:ln w="25400" cap="flat" cmpd="sng" algn="ctr">
            <a:solidFill>
              <a:srgbClr val="FF9300"/>
            </a:solidFill>
            <a:prstDash val="solid"/>
            <a:headEnd type="none"/>
            <a:tailEnd type="triangle" w="med" len="med"/>
          </a:ln>
          <a:effectLst>
            <a:outerShdw blurRad="63500" dist="63760" dir="27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4" name="Shape 1981"/>
          <p:cNvSpPr>
            <a:extLst>
              <a:ext uri="smNativeData">
                <pr:smNativeData xmlns:pr="smNativeData" xmlns="smNativeData" val="SMDATA_15_trXWYhMAAAAlAAAAZAAAAA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GE6c3I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aRsAAM4JAAAtIwAATgwAABAAAAAmAAAACAAAAP//////////"/>
              </a:ext>
            </a:extLst>
          </p:cNvSpPr>
          <p:nvPr/>
        </p:nvSpPr>
        <p:spPr>
          <a:xfrm>
            <a:off x="4455795" y="1593850"/>
            <a:ext cx="1262380" cy="406400"/>
          </a:xfrm>
          <a:prstGeom prst="rect">
            <a:avLst/>
          </a:prstGeom>
          <a:noFill/>
          <a:ln>
            <a:noFill/>
          </a:ln>
          <a:effectLst>
            <a:outerShdw blurRad="63500" dist="63760" dir="2700000">
              <a:srgbClr val="000000">
                <a:alpha val="15000"/>
              </a:srgbClr>
            </a:outerShdw>
          </a:effectLst>
        </p:spPr>
        <p:txBody>
          <a:bodyPr vert="horz" wrap="square" lIns="50800" tIns="50800" rIns="50800" bIns="50800" numCol="1" spcCol="215900" anchor="t"/>
          <a:lstStyle>
            <a:lvl1pPr defTabSz="457200">
              <a:lnSpc>
                <a:spcPts val="2400"/>
              </a:lnSpc>
              <a:tabLst>
                <a:tab pos="838200" algn="l"/>
              </a:tabLst>
              <a:defRPr sz="2000" b="1" cap="none">
                <a:solidFill>
                  <a:srgbClr val="424242"/>
                </a:solidFill>
                <a:latin typeface="Times" pitchFamily="0" charset="0"/>
                <a:ea typeface="Gill Sans" pitchFamily="0" charset="0"/>
                <a:cs typeface="Gill Sans" pitchFamily="0" charset="0"/>
              </a:defRPr>
            </a:lvl1pPr>
          </a:lstStyle>
          <a:p>
            <a:pPr>
              <a:defRPr cap="none">
                <a:solidFill>
                  <a:srgbClr val="000000"/>
                </a:solidFill>
              </a:defRPr>
            </a:pPr>
            <a:r>
              <a:rPr cap="none">
                <a:solidFill>
                  <a:srgbClr val="424242"/>
                </a:solidFill>
              </a:rPr>
              <a:t>GTR</a:t>
            </a:r>
            <a:endParaRPr cap="none">
              <a:solidFill>
                <a:srgbClr val="424242"/>
              </a:solidFill>
            </a:endParaRPr>
          </a:p>
        </p:txBody>
      </p:sp>
      <p:sp>
        <p:nvSpPr>
          <p:cNvPr id="5" name="Shape 1982"/>
          <p:cNvSpPr>
            <a:extLst>
              <a:ext uri="smNativeData">
                <pr:smNativeData xmlns:pr="smNativeData" xmlns="smNativeData" val="SMDATA_15_trXWYhMAAAAlAAAAZAAAAA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D48cDo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uSAAAPEVAABvJQAAcRgAABAAAAAmAAAACAAAAP//////////"/>
              </a:ext>
            </a:extLst>
          </p:cNvSpPr>
          <p:nvPr/>
        </p:nvSpPr>
        <p:spPr>
          <a:xfrm>
            <a:off x="5319395" y="3566795"/>
            <a:ext cx="765810" cy="406400"/>
          </a:xfrm>
          <a:prstGeom prst="rect">
            <a:avLst/>
          </a:prstGeom>
          <a:noFill/>
          <a:ln>
            <a:noFill/>
          </a:ln>
          <a:effectLst>
            <a:outerShdw blurRad="63500" dist="63760" dir="2700000">
              <a:srgbClr val="000000">
                <a:alpha val="15000"/>
              </a:srgbClr>
            </a:outerShdw>
          </a:effectLst>
        </p:spPr>
        <p:txBody>
          <a:bodyPr vert="horz" wrap="square" lIns="50800" tIns="50800" rIns="50800" bIns="50800" numCol="1" spcCol="215900" anchor="t"/>
          <a:lstStyle>
            <a:lvl1pPr defTabSz="457200">
              <a:lnSpc>
                <a:spcPts val="2400"/>
              </a:lnSpc>
              <a:tabLst>
                <a:tab pos="838200" algn="l"/>
              </a:tabLst>
              <a:defRPr sz="2000" b="1" cap="none">
                <a:solidFill>
                  <a:srgbClr val="424242"/>
                </a:solidFill>
                <a:latin typeface="Times" pitchFamily="0" charset="0"/>
                <a:ea typeface="Gill Sans" pitchFamily="0" charset="0"/>
                <a:cs typeface="Gill Sans" pitchFamily="0" charset="0"/>
              </a:defRPr>
            </a:lvl1pPr>
          </a:lstStyle>
          <a:p>
            <a:pPr>
              <a:defRPr cap="none">
                <a:solidFill>
                  <a:srgbClr val="000000"/>
                </a:solidFill>
              </a:defRPr>
            </a:pPr>
            <a:r>
              <a:rPr cap="none">
                <a:solidFill>
                  <a:srgbClr val="424242"/>
                </a:solidFill>
              </a:rPr>
              <a:t>F81</a:t>
            </a:r>
            <a:endParaRPr cap="none">
              <a:solidFill>
                <a:srgbClr val="424242"/>
              </a:solidFill>
            </a:endParaRPr>
          </a:p>
        </p:txBody>
      </p:sp>
      <p:sp>
        <p:nvSpPr>
          <p:cNvPr id="6" name="Shape 1983"/>
          <p:cNvSpPr>
            <a:extLst>
              <a:ext uri="smNativeData">
                <pr:smNativeData xmlns:pr="smNativeData" xmlns="smNativeData" val="SMDATA_15_trXWYhMAAAAlAAAACg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C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GU9IkE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SB8AACkSAAA4IwAAGRYAABAAAAAmAAAACAAAAP//////////"/>
              </a:ext>
            </a:extLst>
          </p:cNvSpPr>
          <p:nvPr/>
        </p:nvSpPr>
        <p:spPr>
          <a:xfrm>
            <a:off x="5085080" y="2952115"/>
            <a:ext cx="640080" cy="640080"/>
          </a:xfrm>
          <a:prstGeom prst="line">
            <a:avLst/>
          </a:prstGeom>
          <a:noFill/>
          <a:ln w="25400" cap="flat" cmpd="sng" algn="ctr">
            <a:solidFill>
              <a:srgbClr val="FF9300"/>
            </a:solidFill>
            <a:prstDash val="solid"/>
            <a:headEnd type="none"/>
            <a:tailEnd type="triangle" w="med" len="med"/>
          </a:ln>
          <a:effectLst>
            <a:outerShdw blurRad="63500" dist="63760" dir="27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7" name="Shape 1984"/>
          <p:cNvSpPr>
            <a:extLst>
              <a:ext uri="smNativeData">
                <pr:smNativeData xmlns:pr="smNativeData" xmlns="smNativeData" val="SMDATA_15_trXWYhMAAAAlAAAAZAAAAA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GE6c28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JRkAAPEVAADbHQAAcRgAABAAAAAmAAAACAAAAP//////////"/>
              </a:ext>
            </a:extLst>
          </p:cNvSpPr>
          <p:nvPr/>
        </p:nvSpPr>
        <p:spPr>
          <a:xfrm>
            <a:off x="4087495" y="3566795"/>
            <a:ext cx="765810" cy="406400"/>
          </a:xfrm>
          <a:prstGeom prst="rect">
            <a:avLst/>
          </a:prstGeom>
          <a:noFill/>
          <a:ln>
            <a:noFill/>
          </a:ln>
          <a:effectLst>
            <a:outerShdw blurRad="63500" dist="63760" dir="2700000">
              <a:srgbClr val="000000">
                <a:alpha val="15000"/>
              </a:srgbClr>
            </a:outerShdw>
          </a:effectLst>
        </p:spPr>
        <p:txBody>
          <a:bodyPr vert="horz" wrap="square" lIns="50800" tIns="50800" rIns="50800" bIns="50800" numCol="1" spcCol="215900" anchor="t"/>
          <a:lstStyle>
            <a:lvl1pPr defTabSz="457200">
              <a:lnSpc>
                <a:spcPts val="2400"/>
              </a:lnSpc>
              <a:tabLst>
                <a:tab pos="838200" algn="l"/>
              </a:tabLst>
              <a:defRPr sz="2000" b="1" cap="none">
                <a:solidFill>
                  <a:srgbClr val="424242"/>
                </a:solidFill>
                <a:latin typeface="Times" pitchFamily="0" charset="0"/>
                <a:ea typeface="Gill Sans" pitchFamily="0" charset="0"/>
                <a:cs typeface="Gill Sans" pitchFamily="0" charset="0"/>
              </a:defRPr>
            </a:lvl1pPr>
          </a:lstStyle>
          <a:p>
            <a:pPr>
              <a:defRPr cap="none">
                <a:solidFill>
                  <a:srgbClr val="000000"/>
                </a:solidFill>
              </a:defRPr>
            </a:pPr>
            <a:r>
              <a:rPr cap="none">
                <a:solidFill>
                  <a:srgbClr val="424242"/>
                </a:solidFill>
              </a:rPr>
              <a:t>K80</a:t>
            </a:r>
            <a:endParaRPr cap="none">
              <a:solidFill>
                <a:srgbClr val="424242"/>
              </a:solidFill>
            </a:endParaRPr>
          </a:p>
        </p:txBody>
      </p:sp>
      <p:sp>
        <p:nvSpPr>
          <p:cNvPr id="8" name="Shape 1985"/>
          <p:cNvSpPr>
            <a:extLst>
              <a:ext uri="smNativeData">
                <pr:smNativeData xmlns:pr="smNativeData" xmlns="smNativeData" val="SMDATA_15_trXWYhMAAAAlAAAACg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C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FByPjw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dBsAACkSAABkHwAAGRYAABAAAAAmAAAACAAAAP//////////"/>
              </a:ext>
            </a:extLst>
          </p:cNvSpPr>
          <p:nvPr/>
        </p:nvSpPr>
        <p:spPr>
          <a:xfrm flipH="1">
            <a:off x="4462780" y="2952115"/>
            <a:ext cx="640080" cy="640080"/>
          </a:xfrm>
          <a:prstGeom prst="line">
            <a:avLst/>
          </a:prstGeom>
          <a:noFill/>
          <a:ln w="25400" cap="flat" cmpd="sng" algn="ctr">
            <a:solidFill>
              <a:srgbClr val="FF9300"/>
            </a:solidFill>
            <a:prstDash val="solid"/>
            <a:headEnd type="none"/>
            <a:tailEnd type="triangle" w="med" len="med"/>
          </a:ln>
          <a:effectLst>
            <a:outerShdw blurRad="63500" dist="63760" dir="27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9" name="Shape 1986"/>
          <p:cNvSpPr>
            <a:extLst>
              <a:ext uri="smNativeData">
                <pr:smNativeData xmlns:pr="smNativeData" xmlns="smNativeData" val="SMDATA_15_trXWYhMAAAAlAAAAZAAAAA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D48L2E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5RwAAAIcAACbIQAAgh4AABAAAAAmAAAACAAAAP//////////"/>
              </a:ext>
            </a:extLst>
          </p:cNvSpPr>
          <p:nvPr/>
        </p:nvSpPr>
        <p:spPr>
          <a:xfrm>
            <a:off x="4697095" y="4552950"/>
            <a:ext cx="765810" cy="406400"/>
          </a:xfrm>
          <a:prstGeom prst="rect">
            <a:avLst/>
          </a:prstGeom>
          <a:noFill/>
          <a:ln>
            <a:noFill/>
          </a:ln>
          <a:effectLst>
            <a:outerShdw blurRad="63500" dist="63760" dir="2700000">
              <a:srgbClr val="000000">
                <a:alpha val="15000"/>
              </a:srgbClr>
            </a:outerShdw>
          </a:effectLst>
        </p:spPr>
        <p:txBody>
          <a:bodyPr vert="horz" wrap="square" lIns="50800" tIns="50800" rIns="50800" bIns="50800" numCol="1" spcCol="215900" anchor="t"/>
          <a:lstStyle>
            <a:lvl1pPr defTabSz="457200">
              <a:lnSpc>
                <a:spcPts val="2400"/>
              </a:lnSpc>
              <a:tabLst>
                <a:tab pos="838200" algn="l"/>
              </a:tabLst>
              <a:defRPr sz="2000" b="1" cap="none">
                <a:solidFill>
                  <a:srgbClr val="424242"/>
                </a:solidFill>
                <a:latin typeface="Times" pitchFamily="0" charset="0"/>
                <a:ea typeface="Gill Sans" pitchFamily="0" charset="0"/>
                <a:cs typeface="Gill Sans" pitchFamily="0" charset="0"/>
              </a:defRPr>
            </a:lvl1pPr>
          </a:lstStyle>
          <a:p>
            <a:pPr>
              <a:defRPr cap="none">
                <a:solidFill>
                  <a:srgbClr val="000000"/>
                </a:solidFill>
              </a:defRPr>
            </a:pPr>
            <a:r>
              <a:rPr cap="none">
                <a:solidFill>
                  <a:srgbClr val="424242"/>
                </a:solidFill>
              </a:rPr>
              <a:t>JC69</a:t>
            </a:r>
            <a:endParaRPr cap="none">
              <a:solidFill>
                <a:srgbClr val="424242"/>
              </a:solidFill>
            </a:endParaRPr>
          </a:p>
        </p:txBody>
      </p:sp>
      <p:sp>
        <p:nvSpPr>
          <p:cNvPr id="10" name="Shape 1987"/>
          <p:cNvSpPr>
            <a:extLst>
              <a:ext uri="smNativeData">
                <pr:smNativeData xmlns:pr="smNativeData" xmlns="smNativeData" val="SMDATA_15_trXWYhMAAAAlAAAACg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C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FByPjw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Th8AAIAYAAA7IwAAbRwAABAAAAAmAAAACAAAAP//////////"/>
              </a:ext>
            </a:extLst>
          </p:cNvSpPr>
          <p:nvPr/>
        </p:nvSpPr>
        <p:spPr>
          <a:xfrm flipH="1">
            <a:off x="5088890" y="3982720"/>
            <a:ext cx="638175" cy="638175"/>
          </a:xfrm>
          <a:prstGeom prst="line">
            <a:avLst/>
          </a:prstGeom>
          <a:noFill/>
          <a:ln w="25400" cap="flat" cmpd="sng" algn="ctr">
            <a:solidFill>
              <a:srgbClr val="FF9300"/>
            </a:solidFill>
            <a:prstDash val="solid"/>
            <a:headEnd type="none"/>
            <a:tailEnd type="triangle" w="med" len="med"/>
          </a:ln>
          <a:effectLst>
            <a:outerShdw blurRad="63500" dist="63760" dir="27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1" name="Shape 1988"/>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I0CAP8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nwgAABAgAAAmAAAACAAAAP//////////"/>
              </a:ext>
            </a:extLst>
          </p:cNvSpPr>
          <p:nvPr/>
        </p:nvSpPr>
        <p:spPr>
          <a:xfrm>
            <a:off x="635000" y="1016000"/>
            <a:ext cx="8692515"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Members of the GTR substitution model family are hierarchically related</a:t>
            </a:r>
          </a:p>
        </p:txBody>
      </p:sp>
      <p:sp>
        <p:nvSpPr>
          <p:cNvPr id="12" name="Shape 1989"/>
          <p:cNvSpPr>
            <a:extLst>
              <a:ext uri="smNativeData">
                <pr:smNativeData xmlns:pr="smNativeData" xmlns="smNativeData" val="SMDATA_15_trXWYhMAAAAlAAAAZAAAAA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JkAAf8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DgfAACAPgAAaCEAABAAAAAmAAAACAAAAP//////////"/>
              </a:ext>
            </a:extLst>
          </p:cNvSpPr>
          <p:nvPr/>
        </p:nvSpPr>
        <p:spPr>
          <a:xfrm>
            <a:off x="990600" y="5074920"/>
            <a:ext cx="91694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We can move from a more general model to a simpler model by imposing a constraint </a:t>
            </a:r>
            <a:endParaRPr cap="none">
              <a:solidFill>
                <a:srgbClr val="424242"/>
              </a:solidFill>
            </a:endParaRPr>
          </a:p>
        </p:txBody>
      </p:sp>
      <p:sp>
        <p:nvSpPr>
          <p:cNvPr id="13" name="Shape 1990"/>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IiTlw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OwYAANwAAABFOAAATAQAABAgAAAmAAAACAAAAP//////////"/>
              </a:ext>
            </a:extLst>
          </p:cNvSpPr>
          <p:nvPr/>
        </p:nvSpPr>
        <p:spPr>
          <a:xfrm>
            <a:off x="1012825" y="139700"/>
            <a:ext cx="81343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Stochastic Models of Nucleotide Substitution</a:t>
            </a:r>
          </a:p>
        </p:txBody>
      </p:sp>
      <p:sp>
        <p:nvSpPr>
          <p:cNvPr id="14" name="Shape 1991"/>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LMHBf8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6x8AAL8MAAAdLwAA1g8AABAgAAAmAAAACAAAAP//////////"/>
              </a:ext>
            </a:extLst>
          </p:cNvSpPr>
          <p:nvPr/>
        </p:nvSpPr>
        <p:spPr>
          <a:xfrm>
            <a:off x="5188585" y="2072005"/>
            <a:ext cx="2470150" cy="502285"/>
          </a:xfrm>
          <a:prstGeom prst="rect">
            <a:avLst/>
          </a:prstGeom>
          <a:noFill/>
          <a:ln>
            <a:noFill/>
          </a:ln>
          <a:effectLst/>
        </p:spPr>
        <p:txBody>
          <a:bodyPr vert="horz" wrap="square" lIns="50800" tIns="50800" rIns="50800" bIns="50800" numCol="1" spcCol="215900" anchor="ctr"/>
          <a:lstStyle/>
          <a:p>
            <a:pPr algn="l" defTabSz="457200">
              <a:lnSpc>
                <a:spcPts val="1600"/>
              </a:lnSpc>
              <a:tabLst>
                <a:tab pos="838200" algn="l"/>
              </a:tabLst>
              <a:defRPr sz="1400" cap="none">
                <a:latin typeface="Arial" pitchFamily="1" charset="0"/>
                <a:ea typeface="Arial" pitchFamily="1" charset="0"/>
                <a:cs typeface="Arial" pitchFamily="1" charset="0"/>
              </a:defRPr>
            </a:pPr>
            <a:r>
              <a:rPr cap="none">
                <a:solidFill>
                  <a:srgbClr val="424242"/>
                </a:solidFill>
              </a:rPr>
              <a:t>assume only the relative </a:t>
            </a:r>
            <a:br/>
            <a:r>
              <a:rPr cap="none">
                <a:solidFill>
                  <a:srgbClr val="424242"/>
                </a:solidFill>
              </a:rPr>
              <a:t>ti:tv rates to vary</a:t>
            </a:r>
            <a:endParaRPr cap="none">
              <a:solidFill>
                <a:srgbClr val="424242"/>
              </a:solidFill>
            </a:endParaRPr>
          </a:p>
        </p:txBody>
      </p:sp>
      <p:sp>
        <p:nvSpPr>
          <p:cNvPr id="15" name="Shape 1992"/>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P////8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QyIAAA4ZAAC2MAAAJRwAABAgAAAmAAAACAAAAP//////////"/>
              </a:ext>
            </a:extLst>
          </p:cNvSpPr>
          <p:nvPr/>
        </p:nvSpPr>
        <p:spPr>
          <a:xfrm>
            <a:off x="5569585" y="4072890"/>
            <a:ext cx="2348865" cy="502285"/>
          </a:xfrm>
          <a:prstGeom prst="rect">
            <a:avLst/>
          </a:prstGeom>
          <a:noFill/>
          <a:ln>
            <a:noFill/>
          </a:ln>
          <a:effectLst/>
        </p:spPr>
        <p:txBody>
          <a:bodyPr vert="horz" wrap="square" lIns="50800" tIns="50800" rIns="50800" bIns="50800" numCol="1" spcCol="215900" anchor="ctr"/>
          <a:lstStyle>
            <a:lvl1pPr algn="l" defTabSz="457200">
              <a:lnSpc>
                <a:spcPts val="1600"/>
              </a:lnSpc>
              <a:tabLst>
                <a:tab pos="838200" algn="l"/>
              </a:tabLst>
              <a:defRPr sz="14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assume all stationary frequencies are equal</a:t>
            </a:r>
            <a:endParaRPr cap="none">
              <a:solidFill>
                <a:srgbClr val="424242"/>
              </a:solidFill>
            </a:endParaRPr>
          </a:p>
        </p:txBody>
      </p:sp>
      <p:sp>
        <p:nvSpPr>
          <p:cNvPr id="16" name="Shape 1993"/>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HsAAP8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QyIAAPsRAAB1MQAAEhUAABAgAAAmAAAACAAAAP//////////"/>
              </a:ext>
            </a:extLst>
          </p:cNvSpPr>
          <p:nvPr/>
        </p:nvSpPr>
        <p:spPr>
          <a:xfrm>
            <a:off x="5569585" y="2922905"/>
            <a:ext cx="2470150" cy="502285"/>
          </a:xfrm>
          <a:prstGeom prst="rect">
            <a:avLst/>
          </a:prstGeom>
          <a:noFill/>
          <a:ln>
            <a:noFill/>
          </a:ln>
          <a:effectLst/>
        </p:spPr>
        <p:txBody>
          <a:bodyPr vert="horz" wrap="square" lIns="50800" tIns="50800" rIns="50800" bIns="50800" numCol="1" spcCol="215900" anchor="ctr"/>
          <a:lstStyle>
            <a:lvl1pPr algn="l" defTabSz="457200">
              <a:lnSpc>
                <a:spcPts val="1600"/>
              </a:lnSpc>
              <a:tabLst>
                <a:tab pos="838200" algn="l"/>
              </a:tabLst>
              <a:defRPr sz="14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assume all relative substitution rates are equal</a:t>
            </a:r>
            <a:endParaRPr cap="none">
              <a:solidFill>
                <a:srgbClr val="424242"/>
              </a:solidFill>
            </a:endParaRPr>
          </a:p>
        </p:txBody>
      </p:sp>
      <p:sp>
        <p:nvSpPr>
          <p:cNvPr id="17" name="Shape 1994"/>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IkBAf8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ExEAAPsRAABbHQAAEhUAABAgAAAmAAAACAAAAP//////////"/>
              </a:ext>
            </a:extLst>
          </p:cNvSpPr>
          <p:nvPr/>
        </p:nvSpPr>
        <p:spPr>
          <a:xfrm>
            <a:off x="2775585" y="2922905"/>
            <a:ext cx="1996440" cy="502285"/>
          </a:xfrm>
          <a:prstGeom prst="rect">
            <a:avLst/>
          </a:prstGeom>
          <a:noFill/>
          <a:ln>
            <a:noFill/>
          </a:ln>
          <a:effectLst/>
        </p:spPr>
        <p:txBody>
          <a:bodyPr vert="horz" wrap="square" lIns="50800" tIns="50800" rIns="50800" bIns="50800" numCol="1" spcCol="215900" anchor="ctr"/>
          <a:lstStyle>
            <a:lvl1pPr algn="l" defTabSz="457200">
              <a:lnSpc>
                <a:spcPts val="1600"/>
              </a:lnSpc>
              <a:tabLst>
                <a:tab pos="838200" algn="l"/>
              </a:tabLst>
              <a:defRPr sz="14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assume all stationary frequencies are equal</a:t>
            </a:r>
            <a:endParaRPr cap="none">
              <a:solidFill>
                <a:srgbClr val="424242"/>
              </a:solidFill>
            </a:endParaRPr>
          </a:p>
        </p:txBody>
      </p:sp>
    </p:spTree>
  </p:cSld>
  <p:clrMapOvr>
    <a:masterClrMapping/>
  </p:clrMapOvr>
  <p:transition spd="fast" p14:dur="500">
    <p:fade/>
    <p:extLst>
      <p:ext uri="smNativeData">
        <pr:smNativeData xmlns:pr="smNativeData" xmlns="smNativeData" val="trXWYgAAAAD0AQAAAAAAAAYAAAAAAAAAAAAAAAAAAAAAAAAAAQAAAAAAAAAAAAAAAAAAAAAAAAAAAAAA"/>
      </p:ext>
    </p:extLst>
  </p:transition>
  <p:timing>
    <p:tnLst>
      <p:par>
        <p:cTn id="1" dur="indefinite" restart="never" nodeType="tmRoot"/>
      </p:par>
    </p:tnLst>
  </p:timing>
</p:sld>
</file>

<file path=ppt/slides/slide145.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1996"/>
          <p:cNvSpPr>
            <a:extLst>
              <a:ext uri="smNativeData">
                <pr:smNativeData xmlns:pr="smNativeData" xmlns="smNativeData" val="SMDATA_15_trXWYhMAAAAlAAAAZAAAAA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HRzLm8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aRsAAN8PAAAtIwAAXxIAABAAAAAmAAAACAAAAP//////////"/>
              </a:ext>
            </a:extLst>
          </p:cNvSpPr>
          <p:nvPr/>
        </p:nvSpPr>
        <p:spPr>
          <a:xfrm>
            <a:off x="4455795" y="2580005"/>
            <a:ext cx="1262380" cy="406400"/>
          </a:xfrm>
          <a:prstGeom prst="rect">
            <a:avLst/>
          </a:prstGeom>
          <a:noFill/>
          <a:ln>
            <a:noFill/>
          </a:ln>
          <a:effectLst>
            <a:outerShdw blurRad="63500" dist="63760" dir="2700000">
              <a:srgbClr val="000000">
                <a:alpha val="15000"/>
              </a:srgbClr>
            </a:outerShdw>
          </a:effectLst>
        </p:spPr>
        <p:txBody>
          <a:bodyPr vert="horz" wrap="square" lIns="50800" tIns="50800" rIns="50800" bIns="50800" numCol="1" spcCol="215900" anchor="t"/>
          <a:lstStyle>
            <a:lvl1pPr defTabSz="457200">
              <a:lnSpc>
                <a:spcPts val="2400"/>
              </a:lnSpc>
              <a:tabLst>
                <a:tab pos="838200" algn="l"/>
              </a:tabLst>
              <a:defRPr sz="2000" b="1" cap="none">
                <a:solidFill>
                  <a:srgbClr val="424242"/>
                </a:solidFill>
                <a:latin typeface="Times" pitchFamily="0" charset="0"/>
                <a:ea typeface="Gill Sans" pitchFamily="0" charset="0"/>
                <a:cs typeface="Gill Sans" pitchFamily="0" charset="0"/>
              </a:defRPr>
            </a:lvl1pPr>
          </a:lstStyle>
          <a:p>
            <a:pPr>
              <a:defRPr cap="none">
                <a:solidFill>
                  <a:srgbClr val="000000"/>
                </a:solidFill>
              </a:defRPr>
            </a:pPr>
            <a:r>
              <a:rPr cap="none">
                <a:solidFill>
                  <a:srgbClr val="424242"/>
                </a:solidFill>
              </a:rPr>
              <a:t>HKY85</a:t>
            </a:r>
            <a:endParaRPr cap="none">
              <a:solidFill>
                <a:srgbClr val="424242"/>
              </a:solidFill>
            </a:endParaRPr>
          </a:p>
        </p:txBody>
      </p:sp>
      <p:sp>
        <p:nvSpPr>
          <p:cNvPr id="3" name="Shape 1997"/>
          <p:cNvSpPr>
            <a:extLst>
              <a:ext uri="smNativeData">
                <pr:smNativeData xmlns:pr="smNativeData" xmlns="smNativeData" val="SMDATA_15_trXWYhMAAAAlAAAACg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C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G1haW4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Sx8AADQMAABLHwAAWRAAABAAAAAmAAAACAAAAP//////////"/>
              </a:ext>
            </a:extLst>
          </p:cNvSpPr>
          <p:nvPr/>
        </p:nvSpPr>
        <p:spPr>
          <a:xfrm>
            <a:off x="5086985" y="1983740"/>
            <a:ext cx="0" cy="673735"/>
          </a:xfrm>
          <a:prstGeom prst="line">
            <a:avLst/>
          </a:prstGeom>
          <a:noFill/>
          <a:ln w="25400" cap="flat" cmpd="sng" algn="ctr">
            <a:solidFill>
              <a:srgbClr val="FF9300"/>
            </a:solidFill>
            <a:prstDash val="solid"/>
            <a:headEnd type="none"/>
            <a:tailEnd type="triangle" w="med" len="med"/>
          </a:ln>
          <a:effectLst>
            <a:outerShdw blurRad="63500" dist="63760" dir="27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4" name="Shape 1998"/>
          <p:cNvSpPr>
            <a:extLst>
              <a:ext uri="smNativeData">
                <pr:smNativeData xmlns:pr="smNativeData" xmlns="smNativeData" val="SMDATA_15_trXWYhMAAAAlAAAAZAAAAA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G5zPSI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aRsAAM4JAAAtIwAATgwAABAAAAAmAAAACAAAAP//////////"/>
              </a:ext>
            </a:extLst>
          </p:cNvSpPr>
          <p:nvPr/>
        </p:nvSpPr>
        <p:spPr>
          <a:xfrm>
            <a:off x="4455795" y="1593850"/>
            <a:ext cx="1262380" cy="406400"/>
          </a:xfrm>
          <a:prstGeom prst="rect">
            <a:avLst/>
          </a:prstGeom>
          <a:noFill/>
          <a:ln>
            <a:noFill/>
          </a:ln>
          <a:effectLst>
            <a:outerShdw blurRad="63500" dist="63760" dir="2700000">
              <a:srgbClr val="000000">
                <a:alpha val="15000"/>
              </a:srgbClr>
            </a:outerShdw>
          </a:effectLst>
        </p:spPr>
        <p:txBody>
          <a:bodyPr vert="horz" wrap="square" lIns="50800" tIns="50800" rIns="50800" bIns="50800" numCol="1" spcCol="215900" anchor="t"/>
          <a:lstStyle>
            <a:lvl1pPr defTabSz="457200">
              <a:lnSpc>
                <a:spcPts val="2400"/>
              </a:lnSpc>
              <a:tabLst>
                <a:tab pos="838200" algn="l"/>
              </a:tabLst>
              <a:defRPr sz="2000" b="1" cap="none">
                <a:solidFill>
                  <a:srgbClr val="424242"/>
                </a:solidFill>
                <a:latin typeface="Times" pitchFamily="0" charset="0"/>
                <a:ea typeface="Gill Sans" pitchFamily="0" charset="0"/>
                <a:cs typeface="Gill Sans" pitchFamily="0" charset="0"/>
              </a:defRPr>
            </a:lvl1pPr>
          </a:lstStyle>
          <a:p>
            <a:pPr>
              <a:defRPr cap="none">
                <a:solidFill>
                  <a:srgbClr val="000000"/>
                </a:solidFill>
              </a:defRPr>
            </a:pPr>
            <a:r>
              <a:rPr cap="none">
                <a:solidFill>
                  <a:srgbClr val="424242"/>
                </a:solidFill>
              </a:rPr>
              <a:t>GTR</a:t>
            </a:r>
            <a:endParaRPr cap="none">
              <a:solidFill>
                <a:srgbClr val="424242"/>
              </a:solidFill>
            </a:endParaRPr>
          </a:p>
        </p:txBody>
      </p:sp>
      <p:sp>
        <p:nvSpPr>
          <p:cNvPr id="5" name="Shape 1999"/>
          <p:cNvSpPr>
            <a:extLst>
              <a:ext uri="smNativeData">
                <pr:smNativeData xmlns:pr="smNativeData" xmlns="smNativeData" val="SMDATA_15_trXWYhMAAAAlAAAAZAAAAA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DQ6d3I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uSAAAPEVAABvJQAAcRgAABAAAAAmAAAACAAAAP//////////"/>
              </a:ext>
            </a:extLst>
          </p:cNvSpPr>
          <p:nvPr/>
        </p:nvSpPr>
        <p:spPr>
          <a:xfrm>
            <a:off x="5319395" y="3566795"/>
            <a:ext cx="765810" cy="406400"/>
          </a:xfrm>
          <a:prstGeom prst="rect">
            <a:avLst/>
          </a:prstGeom>
          <a:noFill/>
          <a:ln>
            <a:noFill/>
          </a:ln>
          <a:effectLst>
            <a:outerShdw blurRad="63500" dist="63760" dir="2700000">
              <a:srgbClr val="000000">
                <a:alpha val="15000"/>
              </a:srgbClr>
            </a:outerShdw>
          </a:effectLst>
        </p:spPr>
        <p:txBody>
          <a:bodyPr vert="horz" wrap="square" lIns="50800" tIns="50800" rIns="50800" bIns="50800" numCol="1" spcCol="215900" anchor="t"/>
          <a:lstStyle>
            <a:lvl1pPr defTabSz="457200">
              <a:lnSpc>
                <a:spcPts val="2400"/>
              </a:lnSpc>
              <a:tabLst>
                <a:tab pos="838200" algn="l"/>
              </a:tabLst>
              <a:defRPr sz="2000" b="1" cap="none">
                <a:solidFill>
                  <a:srgbClr val="424242"/>
                </a:solidFill>
                <a:latin typeface="Times" pitchFamily="0" charset="0"/>
                <a:ea typeface="Gill Sans" pitchFamily="0" charset="0"/>
                <a:cs typeface="Gill Sans" pitchFamily="0" charset="0"/>
              </a:defRPr>
            </a:lvl1pPr>
          </a:lstStyle>
          <a:p>
            <a:pPr>
              <a:defRPr cap="none">
                <a:solidFill>
                  <a:srgbClr val="000000"/>
                </a:solidFill>
              </a:defRPr>
            </a:pPr>
            <a:r>
              <a:rPr cap="none">
                <a:solidFill>
                  <a:srgbClr val="424242"/>
                </a:solidFill>
              </a:rPr>
              <a:t>F81</a:t>
            </a:r>
            <a:endParaRPr cap="none">
              <a:solidFill>
                <a:srgbClr val="424242"/>
              </a:solidFill>
            </a:endParaRPr>
          </a:p>
        </p:txBody>
      </p:sp>
      <p:sp>
        <p:nvSpPr>
          <p:cNvPr id="6" name="Shape 2000"/>
          <p:cNvSpPr>
            <a:extLst>
              <a:ext uri="smNativeData">
                <pr:smNativeData xmlns:pr="smNativeData" xmlns="smNativeData" val="SMDATA_15_trXWYhMAAAAlAAAACg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C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G09IjQ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SB8AACkSAAA4IwAAGRYAABAAAAAmAAAACAAAAP//////////"/>
              </a:ext>
            </a:extLst>
          </p:cNvSpPr>
          <p:nvPr/>
        </p:nvSpPr>
        <p:spPr>
          <a:xfrm>
            <a:off x="5085080" y="2952115"/>
            <a:ext cx="640080" cy="640080"/>
          </a:xfrm>
          <a:prstGeom prst="line">
            <a:avLst/>
          </a:prstGeom>
          <a:noFill/>
          <a:ln w="25400" cap="flat" cmpd="sng" algn="ctr">
            <a:solidFill>
              <a:srgbClr val="FF9300"/>
            </a:solidFill>
            <a:prstDash val="solid"/>
            <a:headEnd type="none"/>
            <a:tailEnd type="triangle" w="med" len="med"/>
          </a:ln>
          <a:effectLst>
            <a:outerShdw blurRad="63500" dist="63760" dir="27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7" name="Shape 2001"/>
          <p:cNvSpPr>
            <a:extLst>
              <a:ext uri="smNativeData">
                <pr:smNativeData xmlns:pr="smNativeData" xmlns="smNativeData" val="SMDATA_15_trXWYhMAAAAlAAAAZAAAAA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CJ0cmk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JRkAAPEVAADbHQAAcRgAABAAAAAmAAAACAAAAP//////////"/>
              </a:ext>
            </a:extLst>
          </p:cNvSpPr>
          <p:nvPr/>
        </p:nvSpPr>
        <p:spPr>
          <a:xfrm>
            <a:off x="4087495" y="3566795"/>
            <a:ext cx="765810" cy="406400"/>
          </a:xfrm>
          <a:prstGeom prst="rect">
            <a:avLst/>
          </a:prstGeom>
          <a:noFill/>
          <a:ln>
            <a:noFill/>
          </a:ln>
          <a:effectLst>
            <a:outerShdw blurRad="63500" dist="63760" dir="2700000">
              <a:srgbClr val="000000">
                <a:alpha val="15000"/>
              </a:srgbClr>
            </a:outerShdw>
          </a:effectLst>
        </p:spPr>
        <p:txBody>
          <a:bodyPr vert="horz" wrap="square" lIns="50800" tIns="50800" rIns="50800" bIns="50800" numCol="1" spcCol="215900" anchor="t"/>
          <a:lstStyle>
            <a:lvl1pPr defTabSz="457200">
              <a:lnSpc>
                <a:spcPts val="2400"/>
              </a:lnSpc>
              <a:tabLst>
                <a:tab pos="838200" algn="l"/>
              </a:tabLst>
              <a:defRPr sz="2000" b="1" cap="none">
                <a:solidFill>
                  <a:srgbClr val="424242"/>
                </a:solidFill>
                <a:latin typeface="Times" pitchFamily="0" charset="0"/>
                <a:ea typeface="Gill Sans" pitchFamily="0" charset="0"/>
                <a:cs typeface="Gill Sans" pitchFamily="0" charset="0"/>
              </a:defRPr>
            </a:lvl1pPr>
          </a:lstStyle>
          <a:p>
            <a:pPr>
              <a:defRPr cap="none">
                <a:solidFill>
                  <a:srgbClr val="000000"/>
                </a:solidFill>
              </a:defRPr>
            </a:pPr>
            <a:r>
              <a:rPr cap="none">
                <a:solidFill>
                  <a:srgbClr val="424242"/>
                </a:solidFill>
              </a:rPr>
              <a:t>K80</a:t>
            </a:r>
            <a:endParaRPr cap="none">
              <a:solidFill>
                <a:srgbClr val="424242"/>
              </a:solidFill>
            </a:endParaRPr>
          </a:p>
        </p:txBody>
      </p:sp>
      <p:sp>
        <p:nvSpPr>
          <p:cNvPr id="8" name="Shape 2002"/>
          <p:cNvSpPr>
            <a:extLst>
              <a:ext uri="smNativeData">
                <pr:smNativeData xmlns:pr="smNativeData" xmlns="smNativeData" val="SMDATA_15_trXWYhMAAAAlAAAACg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C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G90V2k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dBsAACkSAABkHwAAGRYAABAAAAAmAAAACAAAAP//////////"/>
              </a:ext>
            </a:extLst>
          </p:cNvSpPr>
          <p:nvPr/>
        </p:nvSpPr>
        <p:spPr>
          <a:xfrm flipH="1">
            <a:off x="4462780" y="2952115"/>
            <a:ext cx="640080" cy="640080"/>
          </a:xfrm>
          <a:prstGeom prst="line">
            <a:avLst/>
          </a:prstGeom>
          <a:noFill/>
          <a:ln w="25400" cap="flat" cmpd="sng" algn="ctr">
            <a:solidFill>
              <a:srgbClr val="FF9300"/>
            </a:solidFill>
            <a:prstDash val="solid"/>
            <a:headEnd type="none"/>
            <a:tailEnd type="triangle" w="med" len="med"/>
          </a:ln>
          <a:effectLst>
            <a:outerShdw blurRad="63500" dist="63760" dir="27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9" name="Shape 2003"/>
          <p:cNvSpPr>
            <a:extLst>
              <a:ext uri="smNativeData">
                <pr:smNativeData xmlns:pr="smNativeData" xmlns="smNativeData" val="SMDATA_15_trXWYhMAAAAlAAAAZAAAAA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DAwMD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5RwAAAIcAACbIQAAgh4AABAAAAAmAAAACAAAAP//////////"/>
              </a:ext>
            </a:extLst>
          </p:cNvSpPr>
          <p:nvPr/>
        </p:nvSpPr>
        <p:spPr>
          <a:xfrm>
            <a:off x="4697095" y="4552950"/>
            <a:ext cx="765810" cy="406400"/>
          </a:xfrm>
          <a:prstGeom prst="rect">
            <a:avLst/>
          </a:prstGeom>
          <a:noFill/>
          <a:ln>
            <a:noFill/>
          </a:ln>
          <a:effectLst>
            <a:outerShdw blurRad="63500" dist="63760" dir="2700000">
              <a:srgbClr val="000000">
                <a:alpha val="15000"/>
              </a:srgbClr>
            </a:outerShdw>
          </a:effectLst>
        </p:spPr>
        <p:txBody>
          <a:bodyPr vert="horz" wrap="square" lIns="50800" tIns="50800" rIns="50800" bIns="50800" numCol="1" spcCol="215900" anchor="t"/>
          <a:lstStyle>
            <a:lvl1pPr defTabSz="457200">
              <a:lnSpc>
                <a:spcPts val="2400"/>
              </a:lnSpc>
              <a:tabLst>
                <a:tab pos="838200" algn="l"/>
              </a:tabLst>
              <a:defRPr sz="2000" b="1" cap="none">
                <a:solidFill>
                  <a:srgbClr val="424242"/>
                </a:solidFill>
                <a:latin typeface="Times" pitchFamily="0" charset="0"/>
                <a:ea typeface="Gill Sans" pitchFamily="0" charset="0"/>
                <a:cs typeface="Gill Sans" pitchFamily="0" charset="0"/>
              </a:defRPr>
            </a:lvl1pPr>
          </a:lstStyle>
          <a:p>
            <a:pPr>
              <a:defRPr cap="none">
                <a:solidFill>
                  <a:srgbClr val="000000"/>
                </a:solidFill>
              </a:defRPr>
            </a:pPr>
            <a:r>
              <a:rPr cap="none">
                <a:solidFill>
                  <a:srgbClr val="424242"/>
                </a:solidFill>
              </a:rPr>
              <a:t>JC69</a:t>
            </a:r>
            <a:endParaRPr cap="none">
              <a:solidFill>
                <a:srgbClr val="424242"/>
              </a:solidFill>
            </a:endParaRPr>
          </a:p>
        </p:txBody>
      </p:sp>
      <p:sp>
        <p:nvSpPr>
          <p:cNvPr id="10" name="Shape 2004"/>
          <p:cNvSpPr>
            <a:extLst>
              <a:ext uri="smNativeData">
                <pr:smNativeData xmlns:pr="smNativeData" xmlns="smNativeData" val="SMDATA_15_trXWYhMAAAAlAAAACg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C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DcwMD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Th8AAIAYAAA7IwAAbRwAABAAAAAmAAAACAAAAP//////////"/>
              </a:ext>
            </a:extLst>
          </p:cNvSpPr>
          <p:nvPr/>
        </p:nvSpPr>
        <p:spPr>
          <a:xfrm flipH="1">
            <a:off x="5088890" y="3982720"/>
            <a:ext cx="638175" cy="638175"/>
          </a:xfrm>
          <a:prstGeom prst="line">
            <a:avLst/>
          </a:prstGeom>
          <a:noFill/>
          <a:ln w="25400" cap="flat" cmpd="sng" algn="ctr">
            <a:solidFill>
              <a:srgbClr val="FF9300"/>
            </a:solidFill>
            <a:prstDash val="solid"/>
            <a:headEnd type="none"/>
            <a:tailEnd type="triangle" w="med" len="med"/>
          </a:ln>
          <a:effectLst>
            <a:outerShdw blurRad="63500" dist="63760" dir="27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1" name="Shape 2005"/>
          <p:cNvSpPr>
            <a:extLst>
              <a:ext uri="smNativeData">
                <pr:smNativeData xmlns:pr="smNativeData" xmlns="smNativeData" val="SMDATA_15_trXWYhMAAAAlAAAACg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C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DUwMCI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ZhsAAIAYAABTHwAAbRwAABAAAAAmAAAACAAAAP//////////"/>
              </a:ext>
            </a:extLst>
          </p:cNvSpPr>
          <p:nvPr/>
        </p:nvSpPr>
        <p:spPr>
          <a:xfrm>
            <a:off x="4453890" y="3982720"/>
            <a:ext cx="638175" cy="638175"/>
          </a:xfrm>
          <a:prstGeom prst="line">
            <a:avLst/>
          </a:prstGeom>
          <a:noFill/>
          <a:ln w="25400" cap="flat" cmpd="sng" algn="ctr">
            <a:solidFill>
              <a:srgbClr val="FF9300"/>
            </a:solidFill>
            <a:prstDash val="solid"/>
            <a:headEnd type="none"/>
            <a:tailEnd type="triangle" w="med" len="med"/>
          </a:ln>
          <a:effectLst>
            <a:outerShdw blurRad="63500" dist="63760" dir="27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2" name="Shape 2006"/>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Dpzb2w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nwgAABAgAAAmAAAACAAAAP//////////"/>
              </a:ext>
            </a:extLst>
          </p:cNvSpPr>
          <p:nvPr/>
        </p:nvSpPr>
        <p:spPr>
          <a:xfrm>
            <a:off x="635000" y="1016000"/>
            <a:ext cx="8692515"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Members of the GTR substitution model family are hierarchically related</a:t>
            </a:r>
          </a:p>
        </p:txBody>
      </p:sp>
      <p:sp>
        <p:nvSpPr>
          <p:cNvPr id="13" name="Shape 2007"/>
          <p:cNvSpPr>
            <a:extLst>
              <a:ext uri="smNativeData">
                <pr:smNativeData xmlns:pr="smNativeData" xmlns="smNativeData" val="SMDATA_15_trXWYhMAAAAlAAAAZAAAAA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GR5UHI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DgfAACAPgAAaCEAABAAAAAmAAAACAAAAP//////////"/>
              </a:ext>
            </a:extLst>
          </p:cNvSpPr>
          <p:nvPr/>
        </p:nvSpPr>
        <p:spPr>
          <a:xfrm>
            <a:off x="990600" y="5074920"/>
            <a:ext cx="91694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We can move from a more general model to a simpler model by imposing a constraint </a:t>
            </a:r>
            <a:endParaRPr cap="none">
              <a:solidFill>
                <a:srgbClr val="424242"/>
              </a:solidFill>
            </a:endParaRPr>
          </a:p>
        </p:txBody>
      </p:sp>
      <p:sp>
        <p:nvSpPr>
          <p:cNvPr id="14" name="Shape 2008"/>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G0vb2Y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OwYAANwAAABFOAAATAQAABAgAAAmAAAACAAAAP//////////"/>
              </a:ext>
            </a:extLst>
          </p:cNvSpPr>
          <p:nvPr/>
        </p:nvSpPr>
        <p:spPr>
          <a:xfrm>
            <a:off x="1012825" y="139700"/>
            <a:ext cx="81343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Stochastic Models of Nucleotide Substitution</a:t>
            </a:r>
          </a:p>
        </p:txBody>
      </p:sp>
      <p:sp>
        <p:nvSpPr>
          <p:cNvPr id="15" name="Shape 2009"/>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AwMD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6x8AAL8MAAAdLwAA1g8AABAgAAAmAAAACAAAAP//////////"/>
              </a:ext>
            </a:extLst>
          </p:cNvSpPr>
          <p:nvPr/>
        </p:nvSpPr>
        <p:spPr>
          <a:xfrm>
            <a:off x="5188585" y="2072005"/>
            <a:ext cx="2470150" cy="502285"/>
          </a:xfrm>
          <a:prstGeom prst="rect">
            <a:avLst/>
          </a:prstGeom>
          <a:noFill/>
          <a:ln>
            <a:noFill/>
          </a:ln>
          <a:effectLst/>
        </p:spPr>
        <p:txBody>
          <a:bodyPr vert="horz" wrap="square" lIns="50800" tIns="50800" rIns="50800" bIns="50800" numCol="1" spcCol="215900" anchor="ctr"/>
          <a:lstStyle/>
          <a:p>
            <a:pPr algn="l" defTabSz="457200">
              <a:lnSpc>
                <a:spcPts val="1600"/>
              </a:lnSpc>
              <a:tabLst>
                <a:tab pos="838200" algn="l"/>
              </a:tabLst>
              <a:defRPr sz="1400" cap="none">
                <a:latin typeface="Arial" pitchFamily="1" charset="0"/>
                <a:ea typeface="Arial" pitchFamily="1" charset="0"/>
                <a:cs typeface="Arial" pitchFamily="1" charset="0"/>
              </a:defRPr>
            </a:pPr>
            <a:r>
              <a:rPr cap="none">
                <a:solidFill>
                  <a:srgbClr val="424242"/>
                </a:solidFill>
              </a:rPr>
              <a:t>assume only the relative </a:t>
            </a:r>
            <a:br/>
            <a:r>
              <a:rPr cap="none">
                <a:solidFill>
                  <a:srgbClr val="424242"/>
                </a:solidFill>
              </a:rPr>
              <a:t>ti:tv rates to vary</a:t>
            </a:r>
            <a:endParaRPr cap="none">
              <a:solidFill>
                <a:srgbClr val="424242"/>
              </a:solidFill>
            </a:endParaRPr>
          </a:p>
        </p:txBody>
      </p:sp>
      <p:sp>
        <p:nvSpPr>
          <p:cNvPr id="16" name="Shape 2010"/>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HN0Lz4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QyIAAA4ZAAC2MAAAJRwAABAgAAAmAAAACAAAAP//////////"/>
              </a:ext>
            </a:extLst>
          </p:cNvSpPr>
          <p:nvPr/>
        </p:nvSpPr>
        <p:spPr>
          <a:xfrm>
            <a:off x="5569585" y="4072890"/>
            <a:ext cx="2348865" cy="502285"/>
          </a:xfrm>
          <a:prstGeom prst="rect">
            <a:avLst/>
          </a:prstGeom>
          <a:noFill/>
          <a:ln>
            <a:noFill/>
          </a:ln>
          <a:effectLst/>
        </p:spPr>
        <p:txBody>
          <a:bodyPr vert="horz" wrap="square" lIns="50800" tIns="50800" rIns="50800" bIns="50800" numCol="1" spcCol="215900" anchor="ctr"/>
          <a:lstStyle>
            <a:lvl1pPr algn="l" defTabSz="457200">
              <a:lnSpc>
                <a:spcPts val="1600"/>
              </a:lnSpc>
              <a:tabLst>
                <a:tab pos="838200" algn="l"/>
              </a:tabLst>
              <a:defRPr sz="14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assume all stationary frequencies are equal</a:t>
            </a:r>
            <a:endParaRPr cap="none">
              <a:solidFill>
                <a:srgbClr val="424242"/>
              </a:solidFill>
            </a:endParaRPr>
          </a:p>
        </p:txBody>
      </p:sp>
      <p:sp>
        <p:nvSpPr>
          <p:cNvPr id="17" name="Shape 2011"/>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czMTY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kxIAAA4ZAADFIQAAJRwAABAgAAAmAAAACAAAAP//////////"/>
              </a:ext>
            </a:extLst>
          </p:cNvSpPr>
          <p:nvPr/>
        </p:nvSpPr>
        <p:spPr>
          <a:xfrm>
            <a:off x="3019425" y="4072890"/>
            <a:ext cx="2470150" cy="502285"/>
          </a:xfrm>
          <a:prstGeom prst="rect">
            <a:avLst/>
          </a:prstGeom>
          <a:noFill/>
          <a:ln>
            <a:noFill/>
          </a:ln>
          <a:effectLst/>
        </p:spPr>
        <p:txBody>
          <a:bodyPr vert="horz" wrap="square" lIns="50800" tIns="50800" rIns="50800" bIns="50800" numCol="1" spcCol="215900" anchor="ctr"/>
          <a:lstStyle/>
          <a:p>
            <a:pPr algn="l" defTabSz="457200">
              <a:lnSpc>
                <a:spcPts val="1600"/>
              </a:lnSpc>
              <a:tabLst>
                <a:tab pos="838200" algn="l"/>
              </a:tabLst>
              <a:defRPr sz="1400" cap="none">
                <a:latin typeface="Arial" pitchFamily="1" charset="0"/>
                <a:ea typeface="Arial" pitchFamily="1" charset="0"/>
                <a:cs typeface="Arial" pitchFamily="1" charset="0"/>
              </a:defRPr>
            </a:pPr>
            <a:r>
              <a:rPr cap="none">
                <a:solidFill>
                  <a:srgbClr val="424242"/>
                </a:solidFill>
              </a:rPr>
              <a:t>assume relative ti:tv</a:t>
            </a:r>
            <a:br/>
            <a:r>
              <a:rPr cap="none">
                <a:solidFill>
                  <a:srgbClr val="424242"/>
                </a:solidFill>
              </a:rPr>
              <a:t>rates rates are equal</a:t>
            </a:r>
            <a:endParaRPr cap="none">
              <a:solidFill>
                <a:srgbClr val="424242"/>
              </a:solidFill>
            </a:endParaRPr>
          </a:p>
        </p:txBody>
      </p:sp>
      <p:sp>
        <p:nvSpPr>
          <p:cNvPr id="18" name="Shape 2012"/>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pjTnY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QyIAAPsRAAB1MQAAEhUAABAgAAAmAAAACAAAAP//////////"/>
              </a:ext>
            </a:extLst>
          </p:cNvSpPr>
          <p:nvPr/>
        </p:nvSpPr>
        <p:spPr>
          <a:xfrm>
            <a:off x="5569585" y="2922905"/>
            <a:ext cx="2470150" cy="502285"/>
          </a:xfrm>
          <a:prstGeom prst="rect">
            <a:avLst/>
          </a:prstGeom>
          <a:noFill/>
          <a:ln>
            <a:noFill/>
          </a:ln>
          <a:effectLst/>
        </p:spPr>
        <p:txBody>
          <a:bodyPr vert="horz" wrap="square" lIns="50800" tIns="50800" rIns="50800" bIns="50800" numCol="1" spcCol="215900" anchor="ctr"/>
          <a:lstStyle>
            <a:lvl1pPr algn="l" defTabSz="457200">
              <a:lnSpc>
                <a:spcPts val="1600"/>
              </a:lnSpc>
              <a:tabLst>
                <a:tab pos="838200" algn="l"/>
              </a:tabLst>
              <a:defRPr sz="14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assume all relative substitution rates are equal</a:t>
            </a:r>
            <a:endParaRPr cap="none">
              <a:solidFill>
                <a:srgbClr val="424242"/>
              </a:solidFill>
            </a:endParaRPr>
          </a:p>
        </p:txBody>
      </p:sp>
      <p:sp>
        <p:nvSpPr>
          <p:cNvPr id="19" name="Shape 2013"/>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E6cD4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ExEAAPsRAABbHQAAEhUAABAgAAAmAAAACAAAAP//////////"/>
              </a:ext>
            </a:extLst>
          </p:cNvSpPr>
          <p:nvPr/>
        </p:nvSpPr>
        <p:spPr>
          <a:xfrm>
            <a:off x="2775585" y="2922905"/>
            <a:ext cx="1996440" cy="502285"/>
          </a:xfrm>
          <a:prstGeom prst="rect">
            <a:avLst/>
          </a:prstGeom>
          <a:noFill/>
          <a:ln>
            <a:noFill/>
          </a:ln>
          <a:effectLst/>
        </p:spPr>
        <p:txBody>
          <a:bodyPr vert="horz" wrap="square" lIns="50800" tIns="50800" rIns="50800" bIns="50800" numCol="1" spcCol="215900" anchor="ctr"/>
          <a:lstStyle>
            <a:lvl1pPr algn="l" defTabSz="457200">
              <a:lnSpc>
                <a:spcPts val="1600"/>
              </a:lnSpc>
              <a:tabLst>
                <a:tab pos="838200" algn="l"/>
              </a:tabLst>
              <a:defRPr sz="14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assume all stationary frequencies are equal</a:t>
            </a:r>
            <a:endParaRPr cap="none">
              <a:solidFill>
                <a:srgbClr val="424242"/>
              </a:solidFill>
            </a:endParaRPr>
          </a:p>
        </p:txBody>
      </p:sp>
    </p:spTree>
  </p:cSld>
  <p:clrMapOvr>
    <a:masterClrMapping/>
  </p:clrMapOvr>
  <p:transition spd="fast" p14:dur="500">
    <p:fade/>
    <p:extLst>
      <p:ext uri="smNativeData">
        <pr:smNativeData xmlns:pr="smNativeData" xmlns="smNativeData" val="trXWYgAAAAD0AQAAAAAAAAYAAAAAAAAAAAAAAAAAAAAAAAAAAQAAAAAAAAAAAAAAAAAAAAAAAAAAAAAA"/>
      </p:ext>
    </p:extLst>
  </p:transition>
  <p:timing>
    <p:tnLst>
      <p:par>
        <p:cTn id="1" dur="indefinite" restart="never" nodeType="tmRoot"/>
      </p:par>
    </p:tnLst>
  </p:timing>
</p:sld>
</file>

<file path=ppt/slides/slide146.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2015"/>
          <p:cNvSpPr>
            <a:extLst>
              <a:ext uri="smNativeData">
                <pr:smNativeData xmlns:pr="smNativeData" xmlns="smNativeData" val="SMDATA_15_trXWYhMAAAAlAAAAZAAAAA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H4b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aRsAAN8PAAAtIwAAXxIAABAAAAAmAAAACAAAAP//////////"/>
              </a:ext>
            </a:extLst>
          </p:cNvSpPr>
          <p:nvPr/>
        </p:nvSpPr>
        <p:spPr>
          <a:xfrm>
            <a:off x="4455795" y="2580005"/>
            <a:ext cx="1262380" cy="406400"/>
          </a:xfrm>
          <a:prstGeom prst="rect">
            <a:avLst/>
          </a:prstGeom>
          <a:noFill/>
          <a:ln>
            <a:noFill/>
          </a:ln>
          <a:effectLst>
            <a:outerShdw blurRad="63500" dist="63760" dir="2700000">
              <a:srgbClr val="000000">
                <a:alpha val="15000"/>
              </a:srgbClr>
            </a:outerShdw>
          </a:effectLst>
        </p:spPr>
        <p:txBody>
          <a:bodyPr vert="horz" wrap="square" lIns="50800" tIns="50800" rIns="50800" bIns="50800" numCol="1" spcCol="215900" anchor="t"/>
          <a:lstStyle>
            <a:lvl1pPr defTabSz="457200">
              <a:lnSpc>
                <a:spcPts val="2400"/>
              </a:lnSpc>
              <a:tabLst>
                <a:tab pos="838200" algn="l"/>
              </a:tabLst>
              <a:defRPr sz="2000" b="1" cap="none">
                <a:solidFill>
                  <a:srgbClr val="424242"/>
                </a:solidFill>
                <a:latin typeface="Times" pitchFamily="0" charset="0"/>
                <a:ea typeface="Gill Sans" pitchFamily="0" charset="0"/>
                <a:cs typeface="Gill Sans" pitchFamily="0" charset="0"/>
              </a:defRPr>
            </a:lvl1pPr>
          </a:lstStyle>
          <a:p>
            <a:pPr>
              <a:defRPr cap="none">
                <a:solidFill>
                  <a:srgbClr val="000000"/>
                </a:solidFill>
              </a:defRPr>
            </a:pPr>
            <a:r>
              <a:rPr cap="none">
                <a:solidFill>
                  <a:srgbClr val="424242"/>
                </a:solidFill>
              </a:rPr>
              <a:t>HKY85</a:t>
            </a:r>
            <a:endParaRPr cap="none">
              <a:solidFill>
                <a:srgbClr val="424242"/>
              </a:solidFill>
            </a:endParaRPr>
          </a:p>
        </p:txBody>
      </p:sp>
      <p:sp>
        <p:nvSpPr>
          <p:cNvPr id="3" name="Shape 2016"/>
          <p:cNvSpPr>
            <a:extLst>
              <a:ext uri="smNativeData">
                <pr:smNativeData xmlns:pr="smNativeData" xmlns="smNativeData" val="SMDATA_15_trXWYhMAAAAlAAAACg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C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Sx8AADQMAABLHwAAWRAAABAAAAAmAAAACAAAAP//////////"/>
              </a:ext>
            </a:extLst>
          </p:cNvSpPr>
          <p:nvPr/>
        </p:nvSpPr>
        <p:spPr>
          <a:xfrm>
            <a:off x="5086985" y="1983740"/>
            <a:ext cx="0" cy="673735"/>
          </a:xfrm>
          <a:prstGeom prst="line">
            <a:avLst/>
          </a:prstGeom>
          <a:noFill/>
          <a:ln w="25400" cap="flat" cmpd="sng" algn="ctr">
            <a:solidFill>
              <a:srgbClr val="FF9300"/>
            </a:solidFill>
            <a:prstDash val="solid"/>
            <a:headEnd type="none"/>
            <a:tailEnd type="triangle" w="med" len="med"/>
          </a:ln>
          <a:effectLst>
            <a:outerShdw blurRad="63500" dist="63760" dir="27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4" name="Shape 2017"/>
          <p:cNvSpPr>
            <a:extLst>
              <a:ext uri="smNativeData">
                <pr:smNativeData xmlns:pr="smNativeData" xmlns="smNativeData" val="SMDATA_15_trXWYhMAAAAlAAAAZAAAAA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CB17AY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aRsAAM4JAAAtIwAATgwAABAAAAAmAAAACAAAAP//////////"/>
              </a:ext>
            </a:extLst>
          </p:cNvSpPr>
          <p:nvPr/>
        </p:nvSpPr>
        <p:spPr>
          <a:xfrm>
            <a:off x="4455795" y="1593850"/>
            <a:ext cx="1262380" cy="406400"/>
          </a:xfrm>
          <a:prstGeom prst="rect">
            <a:avLst/>
          </a:prstGeom>
          <a:noFill/>
          <a:ln>
            <a:noFill/>
          </a:ln>
          <a:effectLst>
            <a:outerShdw blurRad="63500" dist="63760" dir="2700000">
              <a:srgbClr val="000000">
                <a:alpha val="15000"/>
              </a:srgbClr>
            </a:outerShdw>
          </a:effectLst>
        </p:spPr>
        <p:txBody>
          <a:bodyPr vert="horz" wrap="square" lIns="50800" tIns="50800" rIns="50800" bIns="50800" numCol="1" spcCol="215900" anchor="t"/>
          <a:lstStyle>
            <a:lvl1pPr defTabSz="457200">
              <a:lnSpc>
                <a:spcPts val="2400"/>
              </a:lnSpc>
              <a:tabLst>
                <a:tab pos="838200" algn="l"/>
              </a:tabLst>
              <a:defRPr sz="2000" b="1" cap="none">
                <a:solidFill>
                  <a:srgbClr val="424242"/>
                </a:solidFill>
                <a:latin typeface="Times" pitchFamily="0" charset="0"/>
                <a:ea typeface="Gill Sans" pitchFamily="0" charset="0"/>
                <a:cs typeface="Gill Sans" pitchFamily="0" charset="0"/>
              </a:defRPr>
            </a:lvl1pPr>
          </a:lstStyle>
          <a:p>
            <a:pPr>
              <a:defRPr cap="none">
                <a:solidFill>
                  <a:srgbClr val="000000"/>
                </a:solidFill>
              </a:defRPr>
            </a:pPr>
            <a:r>
              <a:rPr cap="none">
                <a:solidFill>
                  <a:srgbClr val="424242"/>
                </a:solidFill>
              </a:rPr>
              <a:t>GTR</a:t>
            </a:r>
            <a:endParaRPr cap="none">
              <a:solidFill>
                <a:srgbClr val="424242"/>
              </a:solidFill>
            </a:endParaRPr>
          </a:p>
        </p:txBody>
      </p:sp>
      <p:sp>
        <p:nvSpPr>
          <p:cNvPr id="5" name="Shape 2018"/>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6x8AAL8MAAAdLwAA1g8AABAgAAAmAAAACAAAAP//////////"/>
              </a:ext>
            </a:extLst>
          </p:cNvSpPr>
          <p:nvPr/>
        </p:nvSpPr>
        <p:spPr>
          <a:xfrm>
            <a:off x="5188585" y="2072005"/>
            <a:ext cx="2470150" cy="502285"/>
          </a:xfrm>
          <a:prstGeom prst="rect">
            <a:avLst/>
          </a:prstGeom>
          <a:noFill/>
          <a:ln>
            <a:noFill/>
          </a:ln>
          <a:effectLst/>
        </p:spPr>
        <p:txBody>
          <a:bodyPr vert="horz" wrap="square" lIns="50800" tIns="50800" rIns="50800" bIns="50800" numCol="1" spcCol="215900" anchor="ctr"/>
          <a:lstStyle/>
          <a:p>
            <a:pPr algn="l" defTabSz="457200">
              <a:lnSpc>
                <a:spcPts val="1600"/>
              </a:lnSpc>
              <a:tabLst>
                <a:tab pos="838200" algn="l"/>
              </a:tabLst>
              <a:defRPr sz="1400" cap="none">
                <a:latin typeface="Arial" pitchFamily="1" charset="0"/>
                <a:ea typeface="Arial" pitchFamily="1" charset="0"/>
                <a:cs typeface="Arial" pitchFamily="1" charset="0"/>
              </a:defRPr>
            </a:pPr>
            <a:r>
              <a:rPr cap="none">
                <a:solidFill>
                  <a:srgbClr val="424242"/>
                </a:solidFill>
              </a:rPr>
              <a:t>assume only the relative </a:t>
            </a:r>
            <a:br/>
            <a:r>
              <a:rPr cap="none">
                <a:solidFill>
                  <a:srgbClr val="424242"/>
                </a:solidFill>
              </a:rPr>
              <a:t>ti:tv rates to vary</a:t>
            </a:r>
            <a:endParaRPr cap="none">
              <a:solidFill>
                <a:srgbClr val="424242"/>
              </a:solidFill>
            </a:endParaRPr>
          </a:p>
        </p:txBody>
      </p:sp>
      <p:sp>
        <p:nvSpPr>
          <p:cNvPr id="6" name="Shape 2019"/>
          <p:cNvSpPr>
            <a:extLst>
              <a:ext uri="smNativeData">
                <pr:smNativeData xmlns:pr="smNativeData" xmlns="smNativeData" val="SMDATA_15_trXWYhMAAAAlAAAAZAAAAA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uSAAAPEVAABvJQAAcRgAABAAAAAmAAAACAAAAP//////////"/>
              </a:ext>
            </a:extLst>
          </p:cNvSpPr>
          <p:nvPr/>
        </p:nvSpPr>
        <p:spPr>
          <a:xfrm>
            <a:off x="5319395" y="3566795"/>
            <a:ext cx="765810" cy="406400"/>
          </a:xfrm>
          <a:prstGeom prst="rect">
            <a:avLst/>
          </a:prstGeom>
          <a:noFill/>
          <a:ln>
            <a:noFill/>
          </a:ln>
          <a:effectLst>
            <a:outerShdw blurRad="63500" dist="63760" dir="2700000">
              <a:srgbClr val="000000">
                <a:alpha val="15000"/>
              </a:srgbClr>
            </a:outerShdw>
          </a:effectLst>
        </p:spPr>
        <p:txBody>
          <a:bodyPr vert="horz" wrap="square" lIns="50800" tIns="50800" rIns="50800" bIns="50800" numCol="1" spcCol="215900" anchor="t"/>
          <a:lstStyle>
            <a:lvl1pPr defTabSz="457200">
              <a:lnSpc>
                <a:spcPts val="2400"/>
              </a:lnSpc>
              <a:tabLst>
                <a:tab pos="838200" algn="l"/>
              </a:tabLst>
              <a:defRPr sz="2000" b="1" cap="none">
                <a:solidFill>
                  <a:srgbClr val="424242"/>
                </a:solidFill>
                <a:latin typeface="Times" pitchFamily="0" charset="0"/>
                <a:ea typeface="Gill Sans" pitchFamily="0" charset="0"/>
                <a:cs typeface="Gill Sans" pitchFamily="0" charset="0"/>
              </a:defRPr>
            </a:lvl1pPr>
          </a:lstStyle>
          <a:p>
            <a:pPr>
              <a:defRPr cap="none">
                <a:solidFill>
                  <a:srgbClr val="000000"/>
                </a:solidFill>
              </a:defRPr>
            </a:pPr>
            <a:r>
              <a:rPr cap="none">
                <a:solidFill>
                  <a:srgbClr val="424242"/>
                </a:solidFill>
              </a:rPr>
              <a:t>F81</a:t>
            </a:r>
            <a:endParaRPr cap="none">
              <a:solidFill>
                <a:srgbClr val="424242"/>
              </a:solidFill>
            </a:endParaRPr>
          </a:p>
        </p:txBody>
      </p:sp>
      <p:sp>
        <p:nvSpPr>
          <p:cNvPr id="7" name="Shape 2020"/>
          <p:cNvSpPr>
            <a:extLst>
              <a:ext uri="smNativeData">
                <pr:smNativeData xmlns:pr="smNativeData" xmlns="smNativeData" val="SMDATA_15_trXWYhMAAAAlAAAACg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C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SB8AACkSAAA4IwAAGRYAABAAAAAmAAAACAAAAP//////////"/>
              </a:ext>
            </a:extLst>
          </p:cNvSpPr>
          <p:nvPr/>
        </p:nvSpPr>
        <p:spPr>
          <a:xfrm>
            <a:off x="5085080" y="2952115"/>
            <a:ext cx="640080" cy="640080"/>
          </a:xfrm>
          <a:prstGeom prst="line">
            <a:avLst/>
          </a:prstGeom>
          <a:noFill/>
          <a:ln w="25400" cap="flat" cmpd="sng" algn="ctr">
            <a:solidFill>
              <a:srgbClr val="FF9300"/>
            </a:solidFill>
            <a:prstDash val="solid"/>
            <a:headEnd type="none"/>
            <a:tailEnd type="triangle" w="med" len="med"/>
          </a:ln>
          <a:effectLst>
            <a:outerShdw blurRad="63500" dist="63760" dir="27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8" name="Shape 2021"/>
          <p:cNvSpPr>
            <a:extLst>
              <a:ext uri="smNativeData">
                <pr:smNativeData xmlns:pr="smNativeData" xmlns="smNativeData" val="SMDATA_15_trXWYhMAAAAlAAAAZAAAAA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JRkAAPEVAADbHQAAcRgAABAAAAAmAAAACAAAAP//////////"/>
              </a:ext>
            </a:extLst>
          </p:cNvSpPr>
          <p:nvPr/>
        </p:nvSpPr>
        <p:spPr>
          <a:xfrm>
            <a:off x="4087495" y="3566795"/>
            <a:ext cx="765810" cy="406400"/>
          </a:xfrm>
          <a:prstGeom prst="rect">
            <a:avLst/>
          </a:prstGeom>
          <a:noFill/>
          <a:ln>
            <a:noFill/>
          </a:ln>
          <a:effectLst>
            <a:outerShdw blurRad="63500" dist="63760" dir="2700000">
              <a:srgbClr val="000000">
                <a:alpha val="15000"/>
              </a:srgbClr>
            </a:outerShdw>
          </a:effectLst>
        </p:spPr>
        <p:txBody>
          <a:bodyPr vert="horz" wrap="square" lIns="50800" tIns="50800" rIns="50800" bIns="50800" numCol="1" spcCol="215900" anchor="t"/>
          <a:lstStyle>
            <a:lvl1pPr defTabSz="457200">
              <a:lnSpc>
                <a:spcPts val="2400"/>
              </a:lnSpc>
              <a:tabLst>
                <a:tab pos="838200" algn="l"/>
              </a:tabLst>
              <a:defRPr sz="2000" b="1" cap="none">
                <a:solidFill>
                  <a:srgbClr val="424242"/>
                </a:solidFill>
                <a:latin typeface="Times" pitchFamily="0" charset="0"/>
                <a:ea typeface="Gill Sans" pitchFamily="0" charset="0"/>
                <a:cs typeface="Gill Sans" pitchFamily="0" charset="0"/>
              </a:defRPr>
            </a:lvl1pPr>
          </a:lstStyle>
          <a:p>
            <a:pPr>
              <a:defRPr cap="none">
                <a:solidFill>
                  <a:srgbClr val="000000"/>
                </a:solidFill>
              </a:defRPr>
            </a:pPr>
            <a:r>
              <a:rPr cap="none">
                <a:solidFill>
                  <a:srgbClr val="424242"/>
                </a:solidFill>
              </a:rPr>
              <a:t>K80</a:t>
            </a:r>
            <a:endParaRPr cap="none">
              <a:solidFill>
                <a:srgbClr val="424242"/>
              </a:solidFill>
            </a:endParaRPr>
          </a:p>
        </p:txBody>
      </p:sp>
      <p:sp>
        <p:nvSpPr>
          <p:cNvPr id="9" name="Shape 2022"/>
          <p:cNvSpPr>
            <a:extLst>
              <a:ext uri="smNativeData">
                <pr:smNativeData xmlns:pr="smNativeData" xmlns="smNativeData" val="SMDATA_15_trXWYhMAAAAlAAAACg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C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dBsAACkSAABkHwAAGRYAABAAAAAmAAAACAAAAP//////////"/>
              </a:ext>
            </a:extLst>
          </p:cNvSpPr>
          <p:nvPr/>
        </p:nvSpPr>
        <p:spPr>
          <a:xfrm flipH="1">
            <a:off x="4462780" y="2952115"/>
            <a:ext cx="640080" cy="640080"/>
          </a:xfrm>
          <a:prstGeom prst="line">
            <a:avLst/>
          </a:prstGeom>
          <a:noFill/>
          <a:ln w="25400" cap="flat" cmpd="sng" algn="ctr">
            <a:solidFill>
              <a:srgbClr val="FF9300"/>
            </a:solidFill>
            <a:prstDash val="solid"/>
            <a:headEnd type="none"/>
            <a:tailEnd type="triangle" w="med" len="med"/>
          </a:ln>
          <a:effectLst>
            <a:outerShdw blurRad="63500" dist="63760" dir="27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0" name="Shape 2023"/>
          <p:cNvSpPr>
            <a:extLst>
              <a:ext uri="smNativeData">
                <pr:smNativeData xmlns:pr="smNativeData" xmlns="smNativeData" val="SMDATA_15_trXWYhMAAAAlAAAAZAAAAA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HgABg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5RwAAAIcAACbIQAAgh4AABAAAAAmAAAACAAAAP//////////"/>
              </a:ext>
            </a:extLst>
          </p:cNvSpPr>
          <p:nvPr/>
        </p:nvSpPr>
        <p:spPr>
          <a:xfrm>
            <a:off x="4697095" y="4552950"/>
            <a:ext cx="765810" cy="406400"/>
          </a:xfrm>
          <a:prstGeom prst="rect">
            <a:avLst/>
          </a:prstGeom>
          <a:noFill/>
          <a:ln>
            <a:noFill/>
          </a:ln>
          <a:effectLst>
            <a:outerShdw blurRad="63500" dist="63760" dir="2700000">
              <a:srgbClr val="000000">
                <a:alpha val="15000"/>
              </a:srgbClr>
            </a:outerShdw>
          </a:effectLst>
        </p:spPr>
        <p:txBody>
          <a:bodyPr vert="horz" wrap="square" lIns="50800" tIns="50800" rIns="50800" bIns="50800" numCol="1" spcCol="215900" anchor="t"/>
          <a:lstStyle>
            <a:lvl1pPr defTabSz="457200">
              <a:lnSpc>
                <a:spcPts val="2400"/>
              </a:lnSpc>
              <a:tabLst>
                <a:tab pos="838200" algn="l"/>
              </a:tabLst>
              <a:defRPr sz="2000" b="1" cap="none">
                <a:solidFill>
                  <a:srgbClr val="424242"/>
                </a:solidFill>
                <a:latin typeface="Times" pitchFamily="0" charset="0"/>
                <a:ea typeface="Gill Sans" pitchFamily="0" charset="0"/>
                <a:cs typeface="Gill Sans" pitchFamily="0" charset="0"/>
              </a:defRPr>
            </a:lvl1pPr>
          </a:lstStyle>
          <a:p>
            <a:pPr>
              <a:defRPr cap="none">
                <a:solidFill>
                  <a:srgbClr val="000000"/>
                </a:solidFill>
              </a:defRPr>
            </a:pPr>
            <a:r>
              <a:rPr cap="none">
                <a:solidFill>
                  <a:srgbClr val="424242"/>
                </a:solidFill>
              </a:rPr>
              <a:t>JC69</a:t>
            </a:r>
            <a:endParaRPr cap="none">
              <a:solidFill>
                <a:srgbClr val="424242"/>
              </a:solidFill>
            </a:endParaRPr>
          </a:p>
        </p:txBody>
      </p:sp>
      <p:sp>
        <p:nvSpPr>
          <p:cNvPr id="11" name="Shape 2024"/>
          <p:cNvSpPr>
            <a:extLst>
              <a:ext uri="smNativeData">
                <pr:smNativeData xmlns:pr="smNativeData" xmlns="smNativeData" val="SMDATA_15_trXWYhMAAAAlAAAACg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C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Th8AAIAYAAA7IwAAbRwAABAAAAAmAAAACAAAAP//////////"/>
              </a:ext>
            </a:extLst>
          </p:cNvSpPr>
          <p:nvPr/>
        </p:nvSpPr>
        <p:spPr>
          <a:xfrm flipH="1">
            <a:off x="5088890" y="3982720"/>
            <a:ext cx="638175" cy="638175"/>
          </a:xfrm>
          <a:prstGeom prst="line">
            <a:avLst/>
          </a:prstGeom>
          <a:noFill/>
          <a:ln w="25400" cap="flat" cmpd="sng" algn="ctr">
            <a:solidFill>
              <a:srgbClr val="FF9300"/>
            </a:solidFill>
            <a:prstDash val="solid"/>
            <a:headEnd type="none"/>
            <a:tailEnd type="triangle" w="med" len="med"/>
          </a:ln>
          <a:effectLst>
            <a:outerShdw blurRad="63500" dist="63760" dir="27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2" name="Shape 2025"/>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Cp8wU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QyIAAA4ZAAC2MAAAJRwAABAgAAAmAAAACAAAAP//////////"/>
              </a:ext>
            </a:extLst>
          </p:cNvSpPr>
          <p:nvPr/>
        </p:nvSpPr>
        <p:spPr>
          <a:xfrm>
            <a:off x="5569585" y="4072890"/>
            <a:ext cx="2348865" cy="502285"/>
          </a:xfrm>
          <a:prstGeom prst="rect">
            <a:avLst/>
          </a:prstGeom>
          <a:noFill/>
          <a:ln>
            <a:noFill/>
          </a:ln>
          <a:effectLst/>
        </p:spPr>
        <p:txBody>
          <a:bodyPr vert="horz" wrap="square" lIns="50800" tIns="50800" rIns="50800" bIns="50800" numCol="1" spcCol="215900" anchor="ctr"/>
          <a:lstStyle>
            <a:lvl1pPr algn="l" defTabSz="457200">
              <a:lnSpc>
                <a:spcPts val="1600"/>
              </a:lnSpc>
              <a:tabLst>
                <a:tab pos="838200" algn="l"/>
              </a:tabLst>
              <a:defRPr sz="14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assume all stationary frequencies are equal</a:t>
            </a:r>
            <a:endParaRPr cap="none">
              <a:solidFill>
                <a:srgbClr val="424242"/>
              </a:solidFill>
            </a:endParaRPr>
          </a:p>
        </p:txBody>
      </p:sp>
      <p:sp>
        <p:nvSpPr>
          <p:cNvPr id="13" name="Shape 2026"/>
          <p:cNvSpPr>
            <a:extLst>
              <a:ext uri="smNativeData">
                <pr:smNativeData xmlns:pr="smNativeData" xmlns="smNativeData" val="SMDATA_15_trXWYhMAAAAlAAAACg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C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OB38w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ZhsAAIAYAABTHwAAbRwAABAAAAAmAAAACAAAAP//////////"/>
              </a:ext>
            </a:extLst>
          </p:cNvSpPr>
          <p:nvPr/>
        </p:nvSpPr>
        <p:spPr>
          <a:xfrm>
            <a:off x="4453890" y="3982720"/>
            <a:ext cx="638175" cy="638175"/>
          </a:xfrm>
          <a:prstGeom prst="line">
            <a:avLst/>
          </a:prstGeom>
          <a:noFill/>
          <a:ln w="25400" cap="flat" cmpd="sng" algn="ctr">
            <a:solidFill>
              <a:srgbClr val="FF9300"/>
            </a:solidFill>
            <a:prstDash val="solid"/>
            <a:headEnd type="none"/>
            <a:tailEnd type="triangle" w="med" len="med"/>
          </a:ln>
          <a:effectLst>
            <a:outerShdw blurRad="63500" dist="63760" dir="27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4" name="Shape 2027"/>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PAGRQM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kxIAAA4ZAADFIQAAJRwAABAgAAAmAAAACAAAAP//////////"/>
              </a:ext>
            </a:extLst>
          </p:cNvSpPr>
          <p:nvPr/>
        </p:nvSpPr>
        <p:spPr>
          <a:xfrm>
            <a:off x="3019425" y="4072890"/>
            <a:ext cx="2470150" cy="502285"/>
          </a:xfrm>
          <a:prstGeom prst="rect">
            <a:avLst/>
          </a:prstGeom>
          <a:noFill/>
          <a:ln>
            <a:noFill/>
          </a:ln>
          <a:effectLst/>
        </p:spPr>
        <p:txBody>
          <a:bodyPr vert="horz" wrap="square" lIns="50800" tIns="50800" rIns="50800" bIns="50800" numCol="1" spcCol="215900" anchor="ctr"/>
          <a:lstStyle/>
          <a:p>
            <a:pPr algn="l" defTabSz="457200">
              <a:lnSpc>
                <a:spcPts val="1600"/>
              </a:lnSpc>
              <a:tabLst>
                <a:tab pos="838200" algn="l"/>
              </a:tabLst>
              <a:defRPr sz="1400" cap="none">
                <a:latin typeface="Arial" pitchFamily="1" charset="0"/>
                <a:ea typeface="Arial" pitchFamily="1" charset="0"/>
                <a:cs typeface="Arial" pitchFamily="1" charset="0"/>
              </a:defRPr>
            </a:pPr>
            <a:r>
              <a:rPr cap="none">
                <a:solidFill>
                  <a:srgbClr val="424242"/>
                </a:solidFill>
              </a:rPr>
              <a:t>assume relative ti:tv</a:t>
            </a:r>
            <a:br/>
            <a:r>
              <a:rPr cap="none">
                <a:solidFill>
                  <a:srgbClr val="424242"/>
                </a:solidFill>
              </a:rPr>
              <a:t>rates rates are equal</a:t>
            </a:r>
            <a:endParaRPr cap="none">
              <a:solidFill>
                <a:srgbClr val="424242"/>
              </a:solidFill>
            </a:endParaRPr>
          </a:p>
        </p:txBody>
      </p:sp>
      <p:sp>
        <p:nvSpPr>
          <p:cNvPr id="15" name="Shape 2028"/>
          <p:cNvSpPr>
            <a:extLst>
              <a:ext uri="smNativeData">
                <pr:smNativeData xmlns:pr="smNativeData" xmlns="smNativeData" val="SMDATA_15_trXWYhMAAAAlAAAAZAAAAA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Pc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JAhAAByPQAAwCMAABAAAAAmAAAACAAAAP//////////"/>
              </a:ext>
            </a:extLst>
          </p:cNvSpPr>
          <p:nvPr/>
        </p:nvSpPr>
        <p:spPr>
          <a:xfrm>
            <a:off x="990600" y="5455920"/>
            <a:ext cx="899795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The differences between models allow us to test hypotheses (to learn) about our data</a:t>
            </a:r>
            <a:endParaRPr cap="none">
              <a:solidFill>
                <a:srgbClr val="424242"/>
              </a:solidFill>
            </a:endParaRPr>
          </a:p>
        </p:txBody>
      </p:sp>
      <p:sp>
        <p:nvSpPr>
          <p:cNvPr id="16" name="Shape 2029"/>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QyIAAPsRAAB1MQAAEhUAABAgAAAmAAAACAAAAP//////////"/>
              </a:ext>
            </a:extLst>
          </p:cNvSpPr>
          <p:nvPr/>
        </p:nvSpPr>
        <p:spPr>
          <a:xfrm>
            <a:off x="5569585" y="2922905"/>
            <a:ext cx="2470150" cy="502285"/>
          </a:xfrm>
          <a:prstGeom prst="rect">
            <a:avLst/>
          </a:prstGeom>
          <a:noFill/>
          <a:ln>
            <a:noFill/>
          </a:ln>
          <a:effectLst/>
        </p:spPr>
        <p:txBody>
          <a:bodyPr vert="horz" wrap="square" lIns="50800" tIns="50800" rIns="50800" bIns="50800" numCol="1" spcCol="215900" anchor="ctr"/>
          <a:lstStyle>
            <a:lvl1pPr algn="l" defTabSz="457200">
              <a:lnSpc>
                <a:spcPts val="1600"/>
              </a:lnSpc>
              <a:tabLst>
                <a:tab pos="838200" algn="l"/>
              </a:tabLst>
              <a:defRPr sz="14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assume all relative substitution rates are equal</a:t>
            </a:r>
            <a:endParaRPr cap="none">
              <a:solidFill>
                <a:srgbClr val="424242"/>
              </a:solidFill>
            </a:endParaRPr>
          </a:p>
        </p:txBody>
      </p:sp>
      <p:sp>
        <p:nvSpPr>
          <p:cNvPr id="17" name="Shape 2030"/>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nwgAABAgAAAmAAAACAAAAP//////////"/>
              </a:ext>
            </a:extLst>
          </p:cNvSpPr>
          <p:nvPr/>
        </p:nvSpPr>
        <p:spPr>
          <a:xfrm>
            <a:off x="635000" y="1016000"/>
            <a:ext cx="8692515"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Members of the GTR substitution model family are hierarchically related</a:t>
            </a:r>
          </a:p>
        </p:txBody>
      </p:sp>
      <p:sp>
        <p:nvSpPr>
          <p:cNvPr id="18" name="Shape 2031"/>
          <p:cNvSpPr>
            <a:extLst>
              <a:ext uri="smNativeData">
                <pr:smNativeData xmlns:pr="smNativeData" xmlns="smNativeData" val="SMDATA_15_trXWYhMAAAAlAAAAZAAAAA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DgfAACAPgAAaCEAABAAAAAmAAAACAAAAP//////////"/>
              </a:ext>
            </a:extLst>
          </p:cNvSpPr>
          <p:nvPr/>
        </p:nvSpPr>
        <p:spPr>
          <a:xfrm>
            <a:off x="990600" y="5074920"/>
            <a:ext cx="91694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We can move from a more general model to a simpler model by imposing a constraint </a:t>
            </a:r>
            <a:endParaRPr cap="none">
              <a:solidFill>
                <a:srgbClr val="424242"/>
              </a:solidFill>
            </a:endParaRPr>
          </a:p>
        </p:txBody>
      </p:sp>
      <p:sp>
        <p:nvSpPr>
          <p:cNvPr id="19" name="Shape 2032"/>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OwYAANwAAABFOAAATAQAABAgAAAmAAAACAAAAP//////////"/>
              </a:ext>
            </a:extLst>
          </p:cNvSpPr>
          <p:nvPr/>
        </p:nvSpPr>
        <p:spPr>
          <a:xfrm>
            <a:off x="1012825" y="139700"/>
            <a:ext cx="81343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Stochastic Models of Nucleotide Substitution</a:t>
            </a:r>
          </a:p>
        </p:txBody>
      </p:sp>
      <p:sp>
        <p:nvSpPr>
          <p:cNvPr id="20" name="Shape 2033"/>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ExEAAPsRAABbHQAAEhUAABAgAAAmAAAACAAAAP//////////"/>
              </a:ext>
            </a:extLst>
          </p:cNvSpPr>
          <p:nvPr/>
        </p:nvSpPr>
        <p:spPr>
          <a:xfrm>
            <a:off x="2775585" y="2922905"/>
            <a:ext cx="1996440" cy="502285"/>
          </a:xfrm>
          <a:prstGeom prst="rect">
            <a:avLst/>
          </a:prstGeom>
          <a:noFill/>
          <a:ln>
            <a:noFill/>
          </a:ln>
          <a:effectLst/>
        </p:spPr>
        <p:txBody>
          <a:bodyPr vert="horz" wrap="square" lIns="50800" tIns="50800" rIns="50800" bIns="50800" numCol="1" spcCol="215900" anchor="ctr"/>
          <a:lstStyle>
            <a:lvl1pPr algn="l" defTabSz="457200">
              <a:lnSpc>
                <a:spcPts val="1600"/>
              </a:lnSpc>
              <a:tabLst>
                <a:tab pos="838200" algn="l"/>
              </a:tabLst>
              <a:defRPr sz="14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assume all stationary frequencies are equal</a:t>
            </a:r>
            <a:endParaRPr cap="none">
              <a:solidFill>
                <a:srgbClr val="424242"/>
              </a:solidFill>
            </a:endParaRPr>
          </a:p>
        </p:txBody>
      </p:sp>
    </p:spTree>
  </p:cSld>
  <p:clrMapOvr>
    <a:masterClrMapping/>
  </p:clrMapOvr>
  <p:transition spd="fast" p14:dur="500">
    <p:fade/>
    <p:extLst>
      <p:ext uri="smNativeData">
        <pr:smNativeData xmlns:pr="smNativeData" xmlns="smNativeData" val="trXWYgAAAAD0AQAAAAAAAAYAAAAAAAAAAAAAAAAAAAAAAAAAAQAAAAAAAAAAAAAAAAAAAAAAAAAAAAAA"/>
      </p:ext>
    </p:extLst>
  </p:transition>
  <p:timing>
    <p:tnLst>
      <p:par>
        <p:cTn id="1" dur="indefinite" restart="never" nodeType="tmRoot"/>
      </p:par>
    </p:tnLst>
  </p:timing>
</p:sld>
</file>

<file path=ppt/slides/slide147.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sp>
        <p:nvSpPr>
          <p:cNvPr id="2" name="Shape 2035"/>
          <p:cNvSpPr>
            <a:extLst>
              <a:ext uri="smNativeData">
                <pr:smNativeData xmlns:pr="smNativeData" xmlns="smNativeData" val="SMDATA_15_trXWYhMAAAAlAAAAZAAAAA0AAAAAPAAAADwAAAA8AAAAPAAAAAAAAAABAAAAAAAAAAEAAABQAAAAAAAAAAAA4D8AAAAAAADgPwAAAAAAAOA/AAAAAAAA4D8AAAAAAADgPwAAAAAAAOA/AAAAAAAA4D8AAAAAAADgPwAAAAAAAOA/AAAAAAAA4D8CAAAAjAAAAAE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C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OAQAALQFAADgOAAA1AgAABAAAAAmAAAACAAAAP//////////"/>
              </a:ext>
            </a:extLst>
          </p:cNvSpPr>
          <p:nvPr/>
        </p:nvSpPr>
        <p:spPr>
          <a:xfrm>
            <a:off x="685800" y="927100"/>
            <a:ext cx="8559800" cy="508000"/>
          </a:xfrm>
          <a:prstGeom prst="rect">
            <a:avLst/>
          </a:prstGeom>
          <a:solidFill>
            <a:srgbClr val="FFFFFF"/>
          </a:solidFill>
          <a:ln>
            <a:noFill/>
          </a:ln>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3" name="Shape 2036"/>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IB+8w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GAJAAB8OAAAmA0AABAgAAAmAAAACAAAAP//////////"/>
              </a:ext>
            </a:extLst>
          </p:cNvSpPr>
          <p:nvPr/>
        </p:nvSpPr>
        <p:spPr>
          <a:xfrm>
            <a:off x="1003300" y="1524000"/>
            <a:ext cx="8178800" cy="6858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The total number of unique models for </a:t>
            </a:r>
            <a:r>
              <a:rPr i="1" cap="none">
                <a:latin typeface="Times New Roman" pitchFamily="1" charset="0"/>
                <a:ea typeface="Times New Roman" pitchFamily="1" charset="0"/>
                <a:cs typeface="Times New Roman" pitchFamily="1" charset="0"/>
              </a:rPr>
              <a:t>k</a:t>
            </a:r>
            <a:r>
              <a:t> relative-rate parameters is described </a:t>
            </a:r>
            <a:br/>
            <a:r>
              <a:t>     by Bell numbers:</a:t>
            </a:r>
          </a:p>
        </p:txBody>
      </p:sp>
      <p:pic>
        <p:nvPicPr>
          <p:cNvPr id="4" name="droppedImage.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AAAA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EQWAAAQDgAArCYAAIgTAAAQAAAAJgAAAAgAAAD//////////w=="/>
              </a:ext>
            </a:extLst>
          </p:cNvPicPr>
          <p:nvPr/>
        </p:nvPicPr>
        <p:blipFill>
          <a:blip r:embed="rId2"/>
          <a:stretch>
            <a:fillRect/>
          </a:stretch>
        </p:blipFill>
        <p:spPr>
          <a:xfrm>
            <a:off x="3619500" y="2286000"/>
            <a:ext cx="2667000" cy="889000"/>
          </a:xfrm>
          <a:prstGeom prst="rect">
            <a:avLst/>
          </a:prstGeom>
          <a:noFill/>
          <a:ln>
            <a:noFill/>
          </a:ln>
          <a:effectLst>
            <a:outerShdw blurRad="63500" dist="63760" dir="2700000">
              <a:srgbClr val="000000">
                <a:alpha val="4000"/>
              </a:srgbClr>
            </a:outerShdw>
          </a:effectLst>
        </p:spPr>
      </p:pic>
      <p:sp>
        <p:nvSpPr>
          <p:cNvPr id="5" name="Shape 2038"/>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nwgAABAgAAAmAAAACAAAAP//////////"/>
              </a:ext>
            </a:extLst>
          </p:cNvSpPr>
          <p:nvPr/>
        </p:nvSpPr>
        <p:spPr>
          <a:xfrm>
            <a:off x="635000" y="1016000"/>
            <a:ext cx="8692515"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How many members of the GTR model family are there?</a:t>
            </a:r>
          </a:p>
        </p:txBody>
      </p:sp>
      <p:sp>
        <p:nvSpPr>
          <p:cNvPr id="6" name="Shape 2039"/>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OwYAANwAAABFOAAATAQAABAgAAAmAAAACAAAAP//////////"/>
              </a:ext>
            </a:extLst>
          </p:cNvSpPr>
          <p:nvPr/>
        </p:nvSpPr>
        <p:spPr>
          <a:xfrm>
            <a:off x="1012825" y="139700"/>
            <a:ext cx="81343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Stochastic Models of Nucleotide Substitution</a:t>
            </a:r>
          </a:p>
        </p:txBody>
      </p:sp>
    </p:spTree>
  </p:cSld>
  <p:clrMapOvr>
    <a:masterClrMapping/>
  </p:clrMapOvr>
  <p:transition spd="fast" p14:dur="500">
    <p:fade/>
    <p:extLst>
      <p:ext uri="smNativeData">
        <pr:smNativeData xmlns:pr="smNativeData" xmlns="smNativeData" val="trXWYgAAAAD0AQAAAAAAAAYAAAAAAAAAAAAAAAAAAAAAAAAAAQAAAAAAAAAAAAAAAAAAAAAAAAAAAAAA"/>
      </p:ext>
    </p:extLst>
  </p:transition>
  <p:timing>
    <p:tnLst>
      <p:par>
        <p:cTn id="1" dur="indefinite" restart="never" nodeType="tmRoot"/>
      </p:par>
    </p:tnLst>
  </p:timing>
</p:sld>
</file>

<file path=ppt/slides/slide148.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sp>
        <p:nvSpPr>
          <p:cNvPr id="2" name="Shape 2041"/>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BgVAAB8OAAAcBcAABAgAAAmAAAACAAAAP//////////"/>
              </a:ext>
            </a:extLst>
          </p:cNvSpPr>
          <p:nvPr/>
        </p:nvSpPr>
        <p:spPr>
          <a:xfrm>
            <a:off x="1003300" y="3429000"/>
            <a:ext cx="8178800" cy="3810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which is the sum of the Sterling numbers of the second kind:</a:t>
            </a:r>
          </a:p>
        </p:txBody>
      </p:sp>
      <p:pic>
        <p:nvPicPr>
          <p:cNvPr id="3" name="droppedImage.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AAAA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GYQAAA8GQAAniwAALQeAAAQAAAAJgAAAAgAAAD//////////w=="/>
              </a:ext>
            </a:extLst>
          </p:cNvPicPr>
          <p:nvPr/>
        </p:nvPicPr>
        <p:blipFill>
          <a:blip r:embed="rId2"/>
          <a:stretch>
            <a:fillRect/>
          </a:stretch>
        </p:blipFill>
        <p:spPr>
          <a:xfrm>
            <a:off x="2665730" y="4102100"/>
            <a:ext cx="4587240" cy="889000"/>
          </a:xfrm>
          <a:prstGeom prst="rect">
            <a:avLst/>
          </a:prstGeom>
          <a:noFill/>
          <a:ln>
            <a:noFill/>
          </a:ln>
          <a:effectLst>
            <a:outerShdw blurRad="63500" dist="63760" dir="2700000">
              <a:srgbClr val="000000">
                <a:alpha val="4000"/>
              </a:srgbClr>
            </a:outerShdw>
          </a:effectLst>
        </p:spPr>
      </p:pic>
      <p:pic>
        <p:nvPicPr>
          <p:cNvPr id="4" name="droppedImage.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AAAA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EQWAAAQDgAArCYAAIgTAAAQAAAAJgAAAAgAAAD//////////w=="/>
              </a:ext>
            </a:extLst>
          </p:cNvPicPr>
          <p:nvPr/>
        </p:nvPicPr>
        <p:blipFill>
          <a:blip r:embed="rId3"/>
          <a:stretch>
            <a:fillRect/>
          </a:stretch>
        </p:blipFill>
        <p:spPr>
          <a:xfrm>
            <a:off x="3619500" y="2286000"/>
            <a:ext cx="2667000" cy="889000"/>
          </a:xfrm>
          <a:prstGeom prst="rect">
            <a:avLst/>
          </a:prstGeom>
          <a:noFill/>
          <a:ln>
            <a:noFill/>
          </a:ln>
          <a:effectLst>
            <a:outerShdw blurRad="63500" dist="63760" dir="2700000">
              <a:srgbClr val="000000">
                <a:alpha val="4000"/>
              </a:srgbClr>
            </a:outerShdw>
          </a:effectLst>
        </p:spPr>
      </p:pic>
      <p:sp>
        <p:nvSpPr>
          <p:cNvPr id="5" name="Shape 2044"/>
          <p:cNvSpPr>
            <a:extLst>
              <a:ext uri="smNativeData">
                <pr:smNativeData xmlns:pr="smNativeData" xmlns="smNativeData" val="SMDATA_15_trXWYhMAAAAlAAAAZAAAAA0AAAAAPAAAADwAAAA8AAAAPAAAAAAAAAABAAAAAAAAAAEAAABQAAAAAAAAAAAA4D8AAAAAAADgPwAAAAAAAOA/AAAAAAAA4D8AAAAAAADgPwAAAAAAAOA/AAAAAAAA4D8AAAAAAADgPwAAAAAAAOA/AAAAAAAA4D8CAAAAjAAAAAE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PUR+B0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OAQAALQFAADgOAAA1AgAABAAAAAmAAAACAAAAP//////////"/>
              </a:ext>
            </a:extLst>
          </p:cNvSpPr>
          <p:nvPr/>
        </p:nvSpPr>
        <p:spPr>
          <a:xfrm>
            <a:off x="685800" y="927100"/>
            <a:ext cx="8559800" cy="508000"/>
          </a:xfrm>
          <a:prstGeom prst="rect">
            <a:avLst/>
          </a:prstGeom>
          <a:solidFill>
            <a:srgbClr val="FFFFFF"/>
          </a:solidFill>
          <a:ln>
            <a:noFill/>
          </a:ln>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6" name="Shape 2045"/>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GAJAAB8OAAAmA0AABAgAAAmAAAACAAAAP//////////"/>
              </a:ext>
            </a:extLst>
          </p:cNvSpPr>
          <p:nvPr/>
        </p:nvSpPr>
        <p:spPr>
          <a:xfrm>
            <a:off x="1003300" y="1524000"/>
            <a:ext cx="8178800" cy="6858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The total number of unique models for </a:t>
            </a:r>
            <a:r>
              <a:rPr i="1" cap="none">
                <a:latin typeface="Times New Roman" pitchFamily="1" charset="0"/>
                <a:ea typeface="Times New Roman" pitchFamily="1" charset="0"/>
                <a:cs typeface="Times New Roman" pitchFamily="1" charset="0"/>
              </a:rPr>
              <a:t>k</a:t>
            </a:r>
            <a:r>
              <a:t> relative-rate parameters is described </a:t>
            </a:r>
            <a:br/>
            <a:r>
              <a:t>     by Bell numbers:</a:t>
            </a:r>
          </a:p>
        </p:txBody>
      </p:sp>
      <p:sp>
        <p:nvSpPr>
          <p:cNvPr id="7" name="Shape 2046"/>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CcEA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nwgAABAgAAAmAAAACAAAAP//////////"/>
              </a:ext>
            </a:extLst>
          </p:cNvSpPr>
          <p:nvPr/>
        </p:nvSpPr>
        <p:spPr>
          <a:xfrm>
            <a:off x="635000" y="1016000"/>
            <a:ext cx="8692515"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How many members of the GTR model family are there?</a:t>
            </a:r>
          </a:p>
        </p:txBody>
      </p:sp>
      <p:sp>
        <p:nvSpPr>
          <p:cNvPr id="8" name="Shape 2047"/>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gACQ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OwYAANwAAABFOAAATAQAABAgAAAmAAAACAAAAP//////////"/>
              </a:ext>
            </a:extLst>
          </p:cNvSpPr>
          <p:nvPr/>
        </p:nvSpPr>
        <p:spPr>
          <a:xfrm>
            <a:off x="1012825" y="139700"/>
            <a:ext cx="81343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Stochastic Models of Nucleotide Substitution</a:t>
            </a:r>
          </a:p>
        </p:txBody>
      </p:sp>
    </p:spTree>
  </p:cSld>
  <p:clrMapOvr>
    <a:masterClrMapping/>
  </p:clrMapOvr>
  <p:transition spd="fast" p14:dur="500">
    <p:fade/>
    <p:extLst>
      <p:ext uri="smNativeData">
        <pr:smNativeData xmlns:pr="smNativeData" xmlns="smNativeData" val="trXWYgAAAAD0AQAAAAAAAAYAAAAAAAAAAAAAAAAAAAAAAAAAAQAAAAAAAAAAAAAAAAAAAAAAAAAAAAAA"/>
      </p:ext>
    </p:extLst>
  </p:transition>
  <p:timing>
    <p:tnLst>
      <p:par>
        <p:cTn id="1" dur="indefinite" restart="never" nodeType="tmRoot"/>
      </p:par>
    </p:tnLst>
  </p:timing>
</p:sld>
</file>

<file path=ppt/slides/slide149.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pic>
        <p:nvPicPr>
          <p:cNvPr id="2" name="droppedImage.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2NjY2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GYQAAA8GQAAniwAALQeAAAQAAAAJgAAAAgAAAD//////////w=="/>
              </a:ext>
            </a:extLst>
          </p:cNvPicPr>
          <p:nvPr/>
        </p:nvPicPr>
        <p:blipFill>
          <a:blip r:embed="rId2"/>
          <a:stretch>
            <a:fillRect/>
          </a:stretch>
        </p:blipFill>
        <p:spPr>
          <a:xfrm>
            <a:off x="2665730" y="4102100"/>
            <a:ext cx="4587240" cy="889000"/>
          </a:xfrm>
          <a:prstGeom prst="rect">
            <a:avLst/>
          </a:prstGeom>
          <a:noFill/>
          <a:ln>
            <a:noFill/>
          </a:ln>
          <a:effectLst>
            <a:outerShdw blurRad="63500" dist="63760" dir="2700000">
              <a:srgbClr val="000000">
                <a:alpha val="4000"/>
              </a:srgbClr>
            </a:outerShdw>
          </a:effectLst>
        </p:spPr>
      </p:pic>
      <p:pic>
        <p:nvPicPr>
          <p:cNvPr id="3" name="droppedImage.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AAAA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EQWAAAQDgAArCYAAIgTAAAQAAAAJgAAAAgAAAD//////////w=="/>
              </a:ext>
            </a:extLst>
          </p:cNvPicPr>
          <p:nvPr/>
        </p:nvPicPr>
        <p:blipFill>
          <a:blip r:embed="rId3"/>
          <a:stretch>
            <a:fillRect/>
          </a:stretch>
        </p:blipFill>
        <p:spPr>
          <a:xfrm>
            <a:off x="3619500" y="2286000"/>
            <a:ext cx="2667000" cy="889000"/>
          </a:xfrm>
          <a:prstGeom prst="rect">
            <a:avLst/>
          </a:prstGeom>
          <a:noFill/>
          <a:ln>
            <a:noFill/>
          </a:ln>
          <a:effectLst>
            <a:outerShdw blurRad="63500" dist="63760" dir="2700000">
              <a:srgbClr val="000000">
                <a:alpha val="4000"/>
              </a:srgbClr>
            </a:outerShdw>
          </a:effectLst>
        </p:spPr>
      </p:pic>
      <p:sp>
        <p:nvSpPr>
          <p:cNvPr id="4" name="Shape 2051"/>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GEyVT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AggAAB8OAAAnSIAABAgAAAmAAAACAAAAP//////////"/>
              </a:ext>
            </a:extLst>
          </p:cNvSpPr>
          <p:nvPr/>
        </p:nvSpPr>
        <p:spPr>
          <a:xfrm>
            <a:off x="1003300" y="5207000"/>
            <a:ext cx="8178800" cy="419735"/>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algn="l" defTabSz="457200">
              <a:lnSpc>
                <a:spcPts val="2600"/>
              </a:lnSpc>
              <a:spcBef>
                <a:spcPts val="400"/>
              </a:spcBef>
              <a:tabLst>
                <a:tab pos="838200" algn="l"/>
                <a:tab pos="914400" algn="l"/>
                <a:tab pos="1828800" algn="l"/>
                <a:tab pos="2387600" algn="l"/>
              </a:tabLst>
              <a:defRPr sz="2200" cap="none">
                <a:solidFill>
                  <a:srgbClr val="424242"/>
                </a:solidFill>
                <a:latin typeface="蘋果儷中黑" pitchFamily="0" charset="0"/>
                <a:ea typeface="蘋果儷中黑" pitchFamily="0" charset="0"/>
                <a:cs typeface="蘋果儷中黑" pitchFamily="0" charset="0"/>
              </a:defRPr>
            </a:pPr>
            <a:r>
              <a:rPr sz="1800" cap="none">
                <a:latin typeface="Arial" pitchFamily="1" charset="0"/>
                <a:ea typeface="Arial" pitchFamily="1" charset="0"/>
                <a:cs typeface="Arial" pitchFamily="1" charset="0"/>
              </a:rPr>
              <a:t>For </a:t>
            </a:r>
            <a:r>
              <a:rPr sz="1800" i="1" cap="none">
                <a:latin typeface="Times New Roman" pitchFamily="1" charset="0"/>
                <a:ea typeface="Times New Roman" pitchFamily="1" charset="0"/>
                <a:cs typeface="Times New Roman" pitchFamily="1" charset="0"/>
              </a:rPr>
              <a:t>K</a:t>
            </a:r>
            <a:r>
              <a:rPr sz="1800" cap="none">
                <a:latin typeface="Times New Roman" pitchFamily="1" charset="0"/>
                <a:ea typeface="Times New Roman" pitchFamily="1" charset="0"/>
                <a:cs typeface="Times New Roman" pitchFamily="1" charset="0"/>
              </a:rPr>
              <a:t> = 6:</a:t>
            </a:r>
            <a:r>
              <a:rPr cap="none">
                <a:latin typeface="Times New Roman" pitchFamily="1" charset="0"/>
                <a:ea typeface="Times New Roman" pitchFamily="1" charset="0"/>
                <a:cs typeface="Times New Roman" pitchFamily="1" charset="0"/>
              </a:rPr>
              <a:t> </a:t>
            </a:r>
            <a:endParaRPr cap="none">
              <a:latin typeface="Times New Roman" pitchFamily="1" charset="0"/>
              <a:ea typeface="Times New Roman" pitchFamily="1" charset="0"/>
              <a:cs typeface="Times New Roman" pitchFamily="1" charset="0"/>
            </a:endParaRPr>
          </a:p>
        </p:txBody>
      </p:sp>
      <p:pic>
        <p:nvPicPr>
          <p:cNvPr id="5" name="droppedImage.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AAAA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KAZAAB0IgAAYCMAAJAkAAAQAAAAJgAAAAgAAAD//////////w=="/>
              </a:ext>
            </a:extLst>
          </p:cNvPicPr>
          <p:nvPr/>
        </p:nvPicPr>
        <p:blipFill>
          <a:blip r:embed="rId4"/>
          <a:stretch>
            <a:fillRect/>
          </a:stretch>
        </p:blipFill>
        <p:spPr>
          <a:xfrm>
            <a:off x="4165600" y="5600700"/>
            <a:ext cx="1584960" cy="342900"/>
          </a:xfrm>
          <a:prstGeom prst="rect">
            <a:avLst/>
          </a:prstGeom>
          <a:noFill/>
          <a:ln>
            <a:noFill/>
          </a:ln>
          <a:effectLst>
            <a:outerShdw blurRad="63500" dist="63760" dir="2700000">
              <a:srgbClr val="000000">
                <a:alpha val="4000"/>
              </a:srgbClr>
            </a:outerShdw>
          </a:effectLst>
        </p:spPr>
      </p:pic>
      <p:sp>
        <p:nvSpPr>
          <p:cNvPr id="6" name="Shape 2053"/>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BgVAAB8OAAAcBcAABAgAAAmAAAACAAAAP//////////"/>
              </a:ext>
            </a:extLst>
          </p:cNvSpPr>
          <p:nvPr/>
        </p:nvSpPr>
        <p:spPr>
          <a:xfrm>
            <a:off x="1003300" y="3429000"/>
            <a:ext cx="8178800" cy="3810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which is the sum of the Sterling numbers of the second kind:</a:t>
            </a:r>
          </a:p>
        </p:txBody>
      </p:sp>
      <p:sp>
        <p:nvSpPr>
          <p:cNvPr id="7" name="Shape 2054"/>
          <p:cNvSpPr>
            <a:extLst>
              <a:ext uri="smNativeData">
                <pr:smNativeData xmlns:pr="smNativeData" xmlns="smNativeData" val="SMDATA_15_trXWYhMAAAAlAAAAZAAAAA0AAAAAPAAAADwAAAA8AAAAPAAAAAAAAAABAAAAAAAAAAEAAABQAAAAAAAAAAAA4D8AAAAAAADgPwAAAAAAAOA/AAAAAAAA4D8AAAAAAADgPwAAAAAAAOA/AAAAAAAA4D8AAAAAAADgPwAAAAAAAOA/AAAAAAAA4D8CAAAAjAAAAAE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O4A8Q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OAQAALQFAADgOAAA1AgAABAAAAAmAAAACAAAAP//////////"/>
              </a:ext>
            </a:extLst>
          </p:cNvSpPr>
          <p:nvPr/>
        </p:nvSpPr>
        <p:spPr>
          <a:xfrm>
            <a:off x="685800" y="927100"/>
            <a:ext cx="8559800" cy="508000"/>
          </a:xfrm>
          <a:prstGeom prst="rect">
            <a:avLst/>
          </a:prstGeom>
          <a:solidFill>
            <a:srgbClr val="FFFFFF"/>
          </a:solidFill>
          <a:ln>
            <a:noFill/>
          </a:ln>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8" name="Shape 2055"/>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BEDCw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GAJAAB8OAAAmA0AABAgAAAmAAAACAAAAP//////////"/>
              </a:ext>
            </a:extLst>
          </p:cNvSpPr>
          <p:nvPr/>
        </p:nvSpPr>
        <p:spPr>
          <a:xfrm>
            <a:off x="1003300" y="1524000"/>
            <a:ext cx="8178800" cy="6858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The total number of unique models for </a:t>
            </a:r>
            <a:r>
              <a:rPr i="1" cap="none">
                <a:latin typeface="Times New Roman" pitchFamily="1" charset="0"/>
                <a:ea typeface="Times New Roman" pitchFamily="1" charset="0"/>
                <a:cs typeface="Times New Roman" pitchFamily="1" charset="0"/>
              </a:rPr>
              <a:t>k</a:t>
            </a:r>
            <a:r>
              <a:t> relative-rate parameters is described </a:t>
            </a:r>
            <a:br/>
            <a:r>
              <a:t>     by Bell numbers:</a:t>
            </a:r>
          </a:p>
        </p:txBody>
      </p:sp>
      <p:sp>
        <p:nvSpPr>
          <p:cNvPr id="9" name="Shape 2056"/>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BEDCw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nwgAABAgAAAmAAAACAAAAP//////////"/>
              </a:ext>
            </a:extLst>
          </p:cNvSpPr>
          <p:nvPr/>
        </p:nvSpPr>
        <p:spPr>
          <a:xfrm>
            <a:off x="635000" y="1016000"/>
            <a:ext cx="8692515"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How many members of the GTR model family are there?</a:t>
            </a:r>
          </a:p>
        </p:txBody>
      </p:sp>
      <p:sp>
        <p:nvSpPr>
          <p:cNvPr id="10" name="Shape 2057"/>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OwYAANwAAABFOAAATAQAABAgAAAmAAAACAAAAP//////////"/>
              </a:ext>
            </a:extLst>
          </p:cNvSpPr>
          <p:nvPr/>
        </p:nvSpPr>
        <p:spPr>
          <a:xfrm>
            <a:off x="1012825" y="139700"/>
            <a:ext cx="81343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Stochastic Models of Nucleotide Substitution</a:t>
            </a:r>
          </a:p>
        </p:txBody>
      </p:sp>
    </p:spTree>
  </p:cSld>
  <p:clrMapOvr>
    <a:masterClrMapping/>
  </p:clrMapOvr>
  <p:transition spd="fast" p14:dur="500">
    <p:fade/>
    <p:extLst>
      <p:ext uri="smNativeData">
        <pr:smNativeData xmlns:pr="smNativeData" xmlns="smNativeData" val="trXWYgAAAAD0AQAAAAAAAAYAAAAAAAAAAAAAAAAAAAAAAAAAAQAAAAAAAAAAAAAAAAAAAAAAAAAAAAAA"/>
      </p:ext>
    </p:extLst>
  </p:transition>
  <p:timing>
    <p:tnLst>
      <p:par>
        <p:cTn id="1" dur="indefinite" restart="never" nodeType="tmRoot"/>
      </p:par>
    </p:tnLst>
  </p:timing>
</p:sld>
</file>

<file path=ppt/slides/slide15.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318"/>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gAC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7wMAAEAGAABsOQAAnwgAABAgAAAmAAAACAAAAP//////////"/>
              </a:ext>
            </a:extLst>
          </p:cNvSpPr>
          <p:nvPr/>
        </p:nvSpPr>
        <p:spPr>
          <a:xfrm>
            <a:off x="639445" y="1016000"/>
            <a:ext cx="8695055" cy="385445"/>
          </a:xfrm>
          <a:prstGeom prst="rect">
            <a:avLst/>
          </a:prstGeom>
          <a:noFill/>
          <a:ln>
            <a:noFill/>
          </a:ln>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What is the scale of the instantaneous rates? </a:t>
            </a:r>
          </a:p>
        </p:txBody>
      </p:sp>
      <p:sp>
        <p:nvSpPr>
          <p:cNvPr id="3" name="Shape 319"/>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IB+8wU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GAYAAJgIAADaOgAA0AoAABAgAAAmAAAACAAAAP//////////"/>
              </a:ext>
            </a:extLst>
          </p:cNvSpPr>
          <p:nvPr/>
        </p:nvSpPr>
        <p:spPr>
          <a:xfrm>
            <a:off x="990600" y="1397000"/>
            <a:ext cx="8576310" cy="360680"/>
          </a:xfrm>
          <a:prstGeom prst="rect">
            <a:avLst/>
          </a:prstGeom>
          <a:noFill/>
          <a:ln>
            <a:noFill/>
          </a:ln>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r>
              <a:t>Substitution rate and time are confounded in most CTMC models</a:t>
            </a:r>
          </a:p>
        </p:txBody>
      </p:sp>
      <p:sp>
        <p:nvSpPr>
          <p:cNvPr id="4" name="Shape 320"/>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BAFBg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xgkAANwAAAC6NAAATAQAABAgAAAmAAAACAAAAP//////////"/>
              </a:ext>
            </a:extLst>
          </p:cNvSpPr>
          <p:nvPr/>
        </p:nvSpPr>
        <p:spPr>
          <a:xfrm>
            <a:off x="1588770" y="139700"/>
            <a:ext cx="698246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Scaling the Instantaneous Rate Matrix</a:t>
            </a:r>
          </a:p>
        </p:txBody>
      </p:sp>
      <p:sp>
        <p:nvSpPr>
          <p:cNvPr id="5" name="Shape 321"/>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BAFBQ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GAYAAPAKAADaOgAAzg4AABAgAAAmAAAACAAAAP//////////"/>
              </a:ext>
            </a:extLst>
          </p:cNvSpPr>
          <p:nvPr/>
        </p:nvSpPr>
        <p:spPr>
          <a:xfrm>
            <a:off x="990600" y="1778000"/>
            <a:ext cx="8576310" cy="628650"/>
          </a:xfrm>
          <a:prstGeom prst="rect">
            <a:avLst/>
          </a:prstGeom>
          <a:noFill/>
          <a:ln>
            <a:noFill/>
          </a:ln>
          <a:effectLst/>
        </p:spPr>
        <p:txBody>
          <a:bodyPr vert="horz" wrap="square" lIns="50800" tIns="50800" rIns="50800" bIns="50800" numCol="1" spcCol="215900" anchor="t"/>
          <a:lstStyle/>
          <a:p>
            <a:pPr algn="l" defTabSz="457200">
              <a:lnSpc>
                <a:spcPts val="2100"/>
              </a:lnSpc>
              <a:tabLst>
                <a:tab pos="838200" algn="l"/>
              </a:tabLst>
              <a:defRPr sz="1800" cap="none">
                <a:solidFill>
                  <a:srgbClr val="424242"/>
                </a:solidFill>
                <a:latin typeface="Arial" pitchFamily="1" charset="0"/>
                <a:ea typeface="Arial" pitchFamily="1" charset="0"/>
                <a:cs typeface="Arial" pitchFamily="1" charset="0"/>
              </a:defRPr>
            </a:pPr>
            <a:r>
              <a:t>The expected (mean) number of substitutions along a branch is a function of the </a:t>
            </a:r>
            <a:br/>
            <a:r>
              <a:t>     duration of that branch, </a:t>
            </a:r>
            <a:r>
              <a:rPr i="1" cap="none">
                <a:latin typeface="Times New Roman" pitchFamily="1" charset="0"/>
                <a:ea typeface="Times New Roman" pitchFamily="1" charset="0"/>
                <a:cs typeface="Times New Roman" pitchFamily="1" charset="0"/>
              </a:rPr>
              <a:t>t</a:t>
            </a:r>
            <a:r>
              <a:t>, and the substitution rate, </a:t>
            </a:r>
            <a:r>
              <a:rPr i="1" cap="none">
                <a:latin typeface="Times New Roman" pitchFamily="1" charset="0"/>
                <a:ea typeface="Times New Roman" pitchFamily="1" charset="0"/>
                <a:cs typeface="Times New Roman" pitchFamily="1" charset="0"/>
              </a:rPr>
              <a:t>u</a:t>
            </a:r>
            <a:endParaRPr i="1" cap="none">
              <a:latin typeface="Times New Roman" pitchFamily="1" charset="0"/>
              <a:ea typeface="Times New Roman" pitchFamily="1" charset="0"/>
              <a:cs typeface="Times New Roman" pitchFamily="1" charset="0"/>
            </a:endParaRPr>
          </a:p>
        </p:txBody>
      </p:sp>
      <p:sp>
        <p:nvSpPr>
          <p:cNvPr id="6" name="Shape 322"/>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GAYAANgOAADaOgAAuxIAABAgAAAmAAAACAAAAP//////////"/>
              </a:ext>
            </a:extLst>
          </p:cNvSpPr>
          <p:nvPr/>
        </p:nvSpPr>
        <p:spPr>
          <a:xfrm>
            <a:off x="990600" y="2413000"/>
            <a:ext cx="8576310" cy="631825"/>
          </a:xfrm>
          <a:prstGeom prst="rect">
            <a:avLst/>
          </a:prstGeom>
          <a:noFill/>
          <a:ln>
            <a:noFill/>
          </a:ln>
          <a:effectLst/>
        </p:spPr>
        <p:txBody>
          <a:bodyPr vert="horz" wrap="square" lIns="50800" tIns="50800" rIns="50800" bIns="50800" numCol="1" spcCol="215900" anchor="t"/>
          <a:lstStyle/>
          <a:p>
            <a:pPr algn="l" defTabSz="457200">
              <a:lnSpc>
                <a:spcPts val="2100"/>
              </a:lnSpc>
              <a:tabLst>
                <a:tab pos="838200" algn="l"/>
              </a:tabLst>
              <a:defRPr sz="1800" cap="none">
                <a:solidFill>
                  <a:srgbClr val="424242"/>
                </a:solidFill>
                <a:latin typeface="Arial" pitchFamily="1" charset="0"/>
                <a:ea typeface="Arial" pitchFamily="1" charset="0"/>
                <a:cs typeface="Arial" pitchFamily="1" charset="0"/>
              </a:defRPr>
            </a:pPr>
            <a:r>
              <a:t>However, the timescale of the tree is typically unknown, so the time, </a:t>
            </a:r>
            <a:r>
              <a:rPr i="1" cap="none">
                <a:latin typeface="Times New Roman" pitchFamily="1" charset="0"/>
                <a:ea typeface="Times New Roman" pitchFamily="1" charset="0"/>
                <a:cs typeface="Times New Roman" pitchFamily="1" charset="0"/>
              </a:rPr>
              <a:t>t</a:t>
            </a:r>
            <a:r>
              <a:t>, and rate, </a:t>
            </a:r>
            <a:r>
              <a:rPr i="1" cap="none">
                <a:latin typeface="Times New Roman" pitchFamily="1" charset="0"/>
                <a:ea typeface="Times New Roman" pitchFamily="1" charset="0"/>
                <a:cs typeface="Times New Roman" pitchFamily="1" charset="0"/>
              </a:rPr>
              <a:t>u</a:t>
            </a:r>
            <a:r>
              <a:t>, </a:t>
            </a:r>
            <a:br/>
            <a:r>
              <a:t>     cannot be estimated separately, but only as their product: </a:t>
            </a:r>
            <a:r>
              <a:rPr i="1" cap="none">
                <a:latin typeface="Times New Roman" pitchFamily="1" charset="0"/>
                <a:ea typeface="Times New Roman" pitchFamily="1" charset="0"/>
                <a:cs typeface="Times New Roman" pitchFamily="1" charset="0"/>
              </a:rPr>
              <a:t>v = ut</a:t>
            </a:r>
            <a:endParaRPr i="1" cap="none">
              <a:latin typeface="Times New Roman" pitchFamily="1" charset="0"/>
              <a:ea typeface="Times New Roman" pitchFamily="1" charset="0"/>
              <a:cs typeface="Times New Roman" pitchFamily="1" charset="0"/>
            </a:endParaRPr>
          </a:p>
        </p:txBody>
      </p:sp>
      <p:sp>
        <p:nvSpPr>
          <p:cNvPr id="7" name="Shape 323"/>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GAYAALwWAADaOgAAmBoAABAgAAAmAAAACAAAAP//////////"/>
              </a:ext>
            </a:extLst>
          </p:cNvSpPr>
          <p:nvPr/>
        </p:nvSpPr>
        <p:spPr>
          <a:xfrm>
            <a:off x="990600" y="3695700"/>
            <a:ext cx="8576310" cy="627380"/>
          </a:xfrm>
          <a:prstGeom prst="rect">
            <a:avLst/>
          </a:prstGeom>
          <a:noFill/>
          <a:ln>
            <a:noFill/>
          </a:ln>
          <a:effectLst/>
        </p:spPr>
        <p:txBody>
          <a:bodyPr vert="horz" wrap="square" lIns="50800" tIns="50800" rIns="50800" bIns="50800" numCol="1" spcCol="215900" anchor="t"/>
          <a:lstStyle/>
          <a:p>
            <a:pPr algn="l" defTabSz="457200">
              <a:lnSpc>
                <a:spcPts val="2100"/>
              </a:lnSpc>
              <a:tabLst>
                <a:tab pos="838200" algn="l"/>
              </a:tabLst>
              <a:defRPr sz="1800" cap="none">
                <a:solidFill>
                  <a:srgbClr val="424242"/>
                </a:solidFill>
                <a:latin typeface="Arial" pitchFamily="1" charset="0"/>
                <a:ea typeface="Arial" pitchFamily="1" charset="0"/>
                <a:cs typeface="Arial" pitchFamily="1" charset="0"/>
              </a:defRPr>
            </a:pPr>
            <a:r>
              <a:t>This is achieved by scaling the instantaneous-rate matrix by the weighted average</a:t>
            </a:r>
            <a:br/>
            <a:r>
              <a:t>     of substitution rates:</a:t>
            </a:r>
          </a:p>
        </p:txBody>
      </p:sp>
      <p:pic>
        <p:nvPicPr>
          <p:cNvPr id="8" name="pasted-image.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JsYAADgGgAA5SUAAJ4dAAAQAAAAJgAAAAgAAAD//////////w=="/>
              </a:ext>
            </a:extLst>
          </p:cNvPicPr>
          <p:nvPr/>
        </p:nvPicPr>
        <p:blipFill>
          <a:blip r:embed="rId2"/>
          <a:stretch>
            <a:fillRect/>
          </a:stretch>
        </p:blipFill>
        <p:spPr>
          <a:xfrm>
            <a:off x="3999865" y="4368800"/>
            <a:ext cx="2160270" cy="445770"/>
          </a:xfrm>
          <a:prstGeom prst="rect">
            <a:avLst/>
          </a:prstGeom>
          <a:noFill/>
          <a:ln>
            <a:noFill/>
          </a:ln>
          <a:effectLst/>
        </p:spPr>
      </p:pic>
      <p:sp>
        <p:nvSpPr>
          <p:cNvPr id="9" name="Shape 325"/>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GAYAANQSAADaOgAAtRYAABAgAAAmAAAACAAAAP//////////"/>
              </a:ext>
            </a:extLst>
          </p:cNvSpPr>
          <p:nvPr/>
        </p:nvSpPr>
        <p:spPr>
          <a:xfrm>
            <a:off x="990600" y="3060700"/>
            <a:ext cx="8576310" cy="630555"/>
          </a:xfrm>
          <a:prstGeom prst="rect">
            <a:avLst/>
          </a:prstGeom>
          <a:noFill/>
          <a:ln>
            <a:noFill/>
          </a:ln>
          <a:effectLst/>
        </p:spPr>
        <p:txBody>
          <a:bodyPr vert="horz" wrap="square" lIns="50800" tIns="50800" rIns="50800" bIns="50800" numCol="1" spcCol="215900" anchor="t"/>
          <a:lstStyle/>
          <a:p>
            <a:pPr algn="l" defTabSz="457200">
              <a:lnSpc>
                <a:spcPts val="2100"/>
              </a:lnSpc>
              <a:tabLst>
                <a:tab pos="838200" algn="l"/>
              </a:tabLst>
              <a:defRPr sz="1800" cap="none">
                <a:solidFill>
                  <a:srgbClr val="424242"/>
                </a:solidFill>
                <a:latin typeface="Arial" pitchFamily="1" charset="0"/>
                <a:ea typeface="Arial" pitchFamily="1" charset="0"/>
                <a:cs typeface="Arial" pitchFamily="1" charset="0"/>
              </a:defRPr>
            </a:pPr>
            <a:r>
              <a:t>In order for us to be able to interpret the branch length, </a:t>
            </a:r>
            <a:r>
              <a:rPr i="1" cap="none">
                <a:latin typeface="Times New Roman" pitchFamily="1" charset="0"/>
                <a:ea typeface="Times New Roman" pitchFamily="1" charset="0"/>
                <a:cs typeface="Times New Roman" pitchFamily="1" charset="0"/>
              </a:rPr>
              <a:t>v</a:t>
            </a:r>
            <a:r>
              <a:t>, as the expected number</a:t>
            </a:r>
            <a:br/>
            <a:r>
              <a:t>     of substitutions per site, the average substitution rate must be one</a:t>
            </a:r>
          </a:p>
        </p:txBody>
      </p:sp>
      <p:pic>
        <p:nvPicPr>
          <p:cNvPr id="10" name="Image1"/>
          <p:cNvPicPr>
            <a:picLocks noChangeAspect="1"/>
            <a:extLst>
              <a:ext uri="smNativeData">
                <pr:smNativeData xmlns:pr="smNativeData" xmlns="smNativeData" val="SMDATA_17_trXWYhMAAAAlAAAAEQAAAC8B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6Nms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BkSAABKGwAA4hUAABUdAAAAAAAAJgAAAAgAAAD//////////w=="/>
              </a:ext>
            </a:extLst>
          </p:cNvPicPr>
          <p:nvPr/>
        </p:nvPicPr>
        <p:blipFill>
          <a:blip r:embed="rId3"/>
          <a:stretch>
            <a:fillRect/>
          </a:stretch>
        </p:blipFill>
        <p:spPr>
          <a:xfrm>
            <a:off x="2941955" y="4436110"/>
            <a:ext cx="615315" cy="291465"/>
          </a:xfrm>
          <a:prstGeom prst="rect">
            <a:avLst/>
          </a:prstGeom>
          <a:noFill/>
          <a:ln>
            <a:noFill/>
          </a:ln>
          <a:effectLst/>
        </p:spPr>
      </p:pic>
    </p:spTree>
  </p:cSld>
  <p:clrMapOvr>
    <a:masterClrMapping/>
  </p:clrMapOvr>
  <p:transition spd="fast" p14:dur="500">
    <p:fade/>
    <p:extLst>
      <p:ext uri="smNativeData">
        <pr:smNativeData xmlns:pr="smNativeData" xmlns="smNativeData" val="trXWYgAAAAD0AQAAAAAAAAYAAAAAAAAAAAAAAAAAAAAAAAAAAQAAAAAAAAAAAAAAAAAAAAAAAAAAAAAA"/>
      </p:ext>
    </p:extLst>
  </p:transition>
  <p:timing>
    <p:tnLst>
      <p:par>
        <p:cTn id="1" dur="indefinite" restart="never" nodeType="tmRoot"/>
      </p:par>
    </p:tnLst>
  </p:timing>
</p:sld>
</file>

<file path=ppt/slides/slide150.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sp>
        <p:nvSpPr>
          <p:cNvPr id="2" name="Shape 2059"/>
          <p:cNvSpPr>
            <a:extLst>
              <a:ext uri="smNativeData">
                <pr:smNativeData xmlns:pr="smNativeData" xmlns="smNativeData" val="SMDATA_15_trXWYhMAAAAlAAAAZAAAAA0AAAAAPAAAADwAAAA8AAAAPAAAAAAAAAABAAAAAAAAAAEAAABQAAAAAAAAAAAA4D8AAAAAAADgPwAAAAAAAOA/AAAAAAAA4D8AAAAAAADgPwAAAAAAAOA/AAAAAAAA4D8AAAAAAADgPwAAAAAAAOA/AAAAAAAA4D8CAAAAjAAAAAE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OBhkwQ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OAQAAHwGAADgOAAAnAkAABAAAAAmAAAACAAAAP//////////"/>
              </a:ext>
            </a:extLst>
          </p:cNvSpPr>
          <p:nvPr/>
        </p:nvSpPr>
        <p:spPr>
          <a:xfrm>
            <a:off x="685800" y="1054100"/>
            <a:ext cx="8559800" cy="508000"/>
          </a:xfrm>
          <a:prstGeom prst="rect">
            <a:avLst/>
          </a:prstGeom>
          <a:solidFill>
            <a:srgbClr val="FFFFFF"/>
          </a:solidFill>
          <a:ln>
            <a:noFill/>
          </a:ln>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3" name="Shape 2060"/>
          <p:cNvSpPr>
            <a:extLst>
              <a:ext uri="smNativeData">
                <pr:smNativeData xmlns:pr="smNativeData" xmlns="smNativeData" val="SMDATA_15_trXWYhMAAAAlAAAAZAAAAA0AAAAAPAAAADwAAAA8AAAAPAAAAAAAAAABAAAAAAAAAAEAAABQAAAAAAAAAAAA4D8AAAAAAADgPwAAAAAAAOA/AAAAAAAA4D8AAAAAAADgPwAAAAAAAOA/AAAAAAAA4D8AAAAAAADgPwAAAAAAAOA/AAAAAAAA4D8CAAAAjAAAAAE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OBhkwQ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OAkAAGAJAABENAAAQC4AABAAAAAmAAAACAAAAP//////////"/>
              </a:ext>
            </a:extLst>
          </p:cNvSpPr>
          <p:nvPr/>
        </p:nvSpPr>
        <p:spPr>
          <a:xfrm>
            <a:off x="1498600" y="1524000"/>
            <a:ext cx="6997700" cy="5994400"/>
          </a:xfrm>
          <a:prstGeom prst="rect">
            <a:avLst/>
          </a:prstGeom>
          <a:solidFill>
            <a:srgbClr val="FFFFFF"/>
          </a:solidFill>
          <a:ln>
            <a:noFill/>
          </a:ln>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pic>
        <p:nvPicPr>
          <p:cNvPr id="4" name="model_table.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DgYZME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B0PAAB0CQAA+y0AAGAsAAAQAAAAJgAAAAgAAAD//////////w=="/>
              </a:ext>
            </a:extLst>
          </p:cNvPicPr>
          <p:nvPr/>
        </p:nvPicPr>
        <p:blipFill>
          <a:blip r:embed="rId2"/>
          <a:stretch>
            <a:fillRect/>
          </a:stretch>
        </p:blipFill>
        <p:spPr>
          <a:xfrm>
            <a:off x="2456815" y="1536700"/>
            <a:ext cx="5017770" cy="5676900"/>
          </a:xfrm>
          <a:prstGeom prst="rect">
            <a:avLst/>
          </a:prstGeom>
          <a:noFill/>
          <a:ln>
            <a:noFill/>
          </a:ln>
          <a:effectLst/>
        </p:spPr>
      </p:pic>
      <p:sp>
        <p:nvSpPr>
          <p:cNvPr id="5" name="Shape 2062"/>
          <p:cNvSpPr>
            <a:extLst>
              <a:ext uri="smNativeData">
                <pr:smNativeData xmlns:pr="smNativeData" xmlns="smNativeData" val="SMDATA_15_trXWYhMAAAAlAAAAZAAAAA0AAAAAPAAAADwAAAA8AAAAP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QQAAADkAAAA5AAAAZAAAAGQAAAAAAAAAy8vLAEEAAAA5AAAAOQAAAGQAAABkAAAAAAAAABcAAAAUAAAAAAAAAAAAAAD/fwAA/38AAAAAAAAJAAAABAAAAOBhkwQ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HBEAANwKAAA4EwAAHAwAABAAAAAmAAAACAAAAP//////////"/>
              </a:ext>
            </a:extLst>
          </p:cNvSpPr>
          <p:nvPr/>
        </p:nvSpPr>
        <p:spPr>
          <a:xfrm>
            <a:off x="2781300" y="1765300"/>
            <a:ext cx="342900" cy="203200"/>
          </a:xfrm>
          <a:prstGeom prst="rect">
            <a:avLst/>
          </a:prstGeom>
          <a:noFill/>
          <a:ln w="25400" cap="flat" cmpd="sng" algn="ctr">
            <a:solidFill>
              <a:srgbClr val="FF9300"/>
            </a:solidFill>
            <a:prstDash val="solid"/>
            <a:headEnd type="none"/>
            <a:tailEnd type="none"/>
          </a:ln>
          <a:effectLst>
            <a:outerShdw blurRad="63500" dist="51187"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6" name="Shape 2063"/>
          <p:cNvSpPr>
            <a:extLst>
              <a:ext uri="smNativeData">
                <pr:smNativeData xmlns:pr="smNativeData" xmlns="smNativeData" val="SMDATA_15_trXWYhMAAAAlAAAAZAAAAA0AAAAAPAAAADwAAAA8AAAAP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QQAAADkAAAA5AAAAZAAAAGQAAAAAAAAAy8vLAEEAAAA5AAAAOQAAAGQAAABkAAAAAAAAABcAAAAUAAAAAAAAAAAAAAD/fwAA/38AAAAAAAAJAAAABAAAAAAAAAE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xCIAAFwNAADgJAAAnA4AABAAAAAmAAAACAAAAP//////////"/>
              </a:ext>
            </a:extLst>
          </p:cNvSpPr>
          <p:nvPr/>
        </p:nvSpPr>
        <p:spPr>
          <a:xfrm>
            <a:off x="5651500" y="2171700"/>
            <a:ext cx="342900" cy="203200"/>
          </a:xfrm>
          <a:prstGeom prst="rect">
            <a:avLst/>
          </a:prstGeom>
          <a:noFill/>
          <a:ln w="25400" cap="flat" cmpd="sng" algn="ctr">
            <a:solidFill>
              <a:srgbClr val="FF9300"/>
            </a:solidFill>
            <a:prstDash val="solid"/>
            <a:headEnd type="none"/>
            <a:tailEnd type="none"/>
          </a:ln>
          <a:effectLst>
            <a:outerShdw blurRad="63500" dist="51187"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7" name="Shape 2064"/>
          <p:cNvSpPr>
            <a:extLst>
              <a:ext uri="smNativeData">
                <pr:smNativeData xmlns:pr="smNativeData" xmlns="smNativeData" val="SMDATA_15_trXWYhMAAAAlAAAAZAAAAA0AAAAAPAAAADwAAAA8AAAAP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QQAAADkAAAA5AAAAZAAAAGQAAAAAAAAAy8vLAEEAAAA5AAAAOQAAAGQAAABkAAAAAAAAABcAAAAUAAAAAAAAAAAAAAD/fwAA/38AAAAAAAAJAAAABAAAAAAAAAE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HBEAAOQqAAA4EwAAJCwAABAAAAAmAAAACAAAAP//////////"/>
              </a:ext>
            </a:extLst>
          </p:cNvSpPr>
          <p:nvPr/>
        </p:nvSpPr>
        <p:spPr>
          <a:xfrm>
            <a:off x="2781300" y="6972300"/>
            <a:ext cx="342900" cy="203200"/>
          </a:xfrm>
          <a:prstGeom prst="rect">
            <a:avLst/>
          </a:prstGeom>
          <a:noFill/>
          <a:ln w="25400" cap="flat" cmpd="sng" algn="ctr">
            <a:solidFill>
              <a:srgbClr val="FF9300"/>
            </a:solidFill>
            <a:prstDash val="solid"/>
            <a:headEnd type="none"/>
            <a:tailEnd type="none"/>
          </a:ln>
          <a:effectLst>
            <a:outerShdw blurRad="63500" dist="51187"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8" name="Shape 2065"/>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E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nwgAABAgAAAmAAAACAAAAP//////////"/>
              </a:ext>
            </a:extLst>
          </p:cNvSpPr>
          <p:nvPr/>
        </p:nvSpPr>
        <p:spPr>
          <a:xfrm>
            <a:off x="635000" y="1016000"/>
            <a:ext cx="8692515"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How many members of the GTR model family are there?</a:t>
            </a:r>
          </a:p>
        </p:txBody>
      </p:sp>
      <p:sp>
        <p:nvSpPr>
          <p:cNvPr id="9" name="Shape 2066"/>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E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OwYAANwAAABFOAAATAQAABAgAAAmAAAACAAAAP//////////"/>
              </a:ext>
            </a:extLst>
          </p:cNvSpPr>
          <p:nvPr/>
        </p:nvSpPr>
        <p:spPr>
          <a:xfrm>
            <a:off x="1012825" y="139700"/>
            <a:ext cx="81343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Stochastic Models of Nucleotide Substitution</a:t>
            </a:r>
          </a:p>
        </p:txBody>
      </p:sp>
    </p:spTree>
  </p:cSld>
  <p:clrMapOvr>
    <a:masterClrMapping/>
  </p:clrMapOvr>
  <p:transition spd="fast" p14:dur="500">
    <p:fade/>
    <p:extLst>
      <p:ext uri="smNativeData">
        <pr:smNativeData xmlns:pr="smNativeData" xmlns="smNativeData" val="trXWYgAAAAD0AQAAAAAAAAYAAAAAAAAAAAAAAAAAAAAAAAAAAQAAAAAAAAAAAAAAAAAAAAAAAAAAAAAA"/>
      </p:ext>
    </p:extLs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iterate type="lt">
                                    <p:tmAbs val="0"/>
                                  </p:iterate>
                                  <p:childTnLst>
                                    <p:set>
                                      <p:cBhvr>
                                        <p:cTn id="6" dur="1" fill="hold">
                                          <p:stCondLst>
                                            <p:cond delay="0"/>
                                          </p:stCondLst>
                                        </p:cTn>
                                        <p:tgtEl>
                                          <p:spTgt spid="5"/>
                                        </p:tgtEl>
                                        <p:attrNameLst>
                                          <p:attrName>style.visibility</p:attrName>
                                        </p:attrNameLst>
                                      </p:cBhvr>
                                      <p:to>
                                        <p:strVal val="visible"/>
                                      </p:to>
                                    </p:set>
                                    <p:anim calcmode="lin" valueType="num">
                                      <p:cBhvr>
                                        <p:cTn id="7" dur="499" fill="hold"/>
                                        <p:tgtEl>
                                          <p:spTgt spid="5"/>
                                        </p:tgtEl>
                                        <p:attrNameLst>
                                          <p:attrName>ppt_x</p:attrName>
                                        </p:attrNameLst>
                                      </p:cBhvr>
                                      <p:tavLst>
                                        <p:tav tm="0">
                                          <p:val>
                                            <p:strVal val="#ppt_x"/>
                                          </p:val>
                                        </p:tav>
                                        <p:tav tm="100000">
                                          <p:val>
                                            <p:strVal val="#ppt_x"/>
                                          </p:val>
                                        </p:tav>
                                      </p:tavLst>
                                    </p:anim>
                                    <p:anim calcmode="lin" valueType="num">
                                      <p:cBhvr>
                                        <p:cTn id="8" dur="499" fill="hold"/>
                                        <p:tgtEl>
                                          <p:spTgt spid="5"/>
                                        </p:tgtEl>
                                        <p:attrNameLst>
                                          <p:attrName>ppt_y</p:attrName>
                                        </p:attrNameLst>
                                      </p:cBhvr>
                                      <p:tavLst>
                                        <p:tav tm="0">
                                          <p:val>
                                            <p:strVal val="0-#ppt_h/2"/>
                                          </p:val>
                                        </p:tav>
                                        <p:tav tm="100000">
                                          <p:val>
                                            <p:strVal val="#ppt_y"/>
                                          </p:val>
                                        </p:tav>
                                      </p:tavLst>
                                    </p:anim>
                                  </p:childTnLst>
                                </p:cTn>
                              </p:par>
                            </p:childTnLst>
                          </p:cTn>
                        </p:par>
                        <p:par>
                          <p:cTn id="9" fill="hold">
                            <p:stCondLst>
                              <p:cond delay="499"/>
                            </p:stCondLst>
                            <p:childTnLst>
                              <p:par>
                                <p:cTn id="10" presetID="2" presetClass="entr" presetSubtype="1" fill="hold" grpId="0" nodeType="afterEffect">
                                  <p:stCondLst>
                                    <p:cond delay="0"/>
                                  </p:stCondLst>
                                  <p:iterate type="lt">
                                    <p:tmAbs val="0"/>
                                  </p:iterate>
                                  <p:childTnLst>
                                    <p:set>
                                      <p:cBhvr>
                                        <p:cTn id="11" dur="1" fill="hold">
                                          <p:stCondLst>
                                            <p:cond delay="0"/>
                                          </p:stCondLst>
                                        </p:cTn>
                                        <p:tgtEl>
                                          <p:spTgt spid="6"/>
                                        </p:tgtEl>
                                        <p:attrNameLst>
                                          <p:attrName>style.visibility</p:attrName>
                                        </p:attrNameLst>
                                      </p:cBhvr>
                                      <p:to>
                                        <p:strVal val="visible"/>
                                      </p:to>
                                    </p:set>
                                    <p:anim calcmode="lin" valueType="num">
                                      <p:cBhvr>
                                        <p:cTn id="12" dur="499" fill="hold"/>
                                        <p:tgtEl>
                                          <p:spTgt spid="6"/>
                                        </p:tgtEl>
                                        <p:attrNameLst>
                                          <p:attrName>ppt_x</p:attrName>
                                        </p:attrNameLst>
                                      </p:cBhvr>
                                      <p:tavLst>
                                        <p:tav tm="0">
                                          <p:val>
                                            <p:strVal val="#ppt_x"/>
                                          </p:val>
                                        </p:tav>
                                        <p:tav tm="100000">
                                          <p:val>
                                            <p:strVal val="#ppt_x"/>
                                          </p:val>
                                        </p:tav>
                                      </p:tavLst>
                                    </p:anim>
                                    <p:anim calcmode="lin" valueType="num">
                                      <p:cBhvr>
                                        <p:cTn id="13" dur="499" fill="hold"/>
                                        <p:tgtEl>
                                          <p:spTgt spid="6"/>
                                        </p:tgtEl>
                                        <p:attrNameLst>
                                          <p:attrName>ppt_y</p:attrName>
                                        </p:attrNameLst>
                                      </p:cBhvr>
                                      <p:tavLst>
                                        <p:tav tm="0">
                                          <p:val>
                                            <p:strVal val="0-#ppt_h/2"/>
                                          </p:val>
                                        </p:tav>
                                        <p:tav tm="100000">
                                          <p:val>
                                            <p:strVal val="#ppt_y"/>
                                          </p:val>
                                        </p:tav>
                                      </p:tavLst>
                                    </p:anim>
                                  </p:childTnLst>
                                </p:cTn>
                              </p:par>
                            </p:childTnLst>
                          </p:cTn>
                        </p:par>
                        <p:par>
                          <p:cTn id="14" fill="hold">
                            <p:stCondLst>
                              <p:cond delay="998"/>
                            </p:stCondLst>
                            <p:childTnLst>
                              <p:par>
                                <p:cTn id="15" presetID="2" presetClass="entr" presetSubtype="1" fill="hold" grpId="0" nodeType="afterEffect">
                                  <p:stCondLst>
                                    <p:cond delay="0"/>
                                  </p:stCondLst>
                                  <p:iterate type="lt">
                                    <p:tmAbs val="0"/>
                                  </p:iterate>
                                  <p:childTnLst>
                                    <p:set>
                                      <p:cBhvr>
                                        <p:cTn id="16" dur="1" fill="hold">
                                          <p:stCondLst>
                                            <p:cond delay="0"/>
                                          </p:stCondLst>
                                        </p:cTn>
                                        <p:tgtEl>
                                          <p:spTgt spid="7"/>
                                        </p:tgtEl>
                                        <p:attrNameLst>
                                          <p:attrName>style.visibility</p:attrName>
                                        </p:attrNameLst>
                                      </p:cBhvr>
                                      <p:to>
                                        <p:strVal val="visible"/>
                                      </p:to>
                                    </p:set>
                                    <p:anim calcmode="lin" valueType="num">
                                      <p:cBhvr>
                                        <p:cTn id="17" dur="499" fill="hold"/>
                                        <p:tgtEl>
                                          <p:spTgt spid="7"/>
                                        </p:tgtEl>
                                        <p:attrNameLst>
                                          <p:attrName>ppt_x</p:attrName>
                                        </p:attrNameLst>
                                      </p:cBhvr>
                                      <p:tavLst>
                                        <p:tav tm="0">
                                          <p:val>
                                            <p:strVal val="#ppt_x"/>
                                          </p:val>
                                        </p:tav>
                                        <p:tav tm="100000">
                                          <p:val>
                                            <p:strVal val="#ppt_x"/>
                                          </p:val>
                                        </p:tav>
                                      </p:tavLst>
                                    </p:anim>
                                    <p:anim calcmode="lin" valueType="num">
                                      <p:cBhvr>
                                        <p:cTn id="18" dur="499"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advAuto="0"/>
      <p:bldP spid="6" grpId="0" animBg="1" advAuto="0"/>
      <p:bldP spid="7" grpId="0" animBg="1" advAuto="0"/>
    </p:bldLst>
    <p:extLst>
      <p:ext uri="smNativeData">
        <pr:smNativeData xmlns:pr="smNativeData" xmlns="smNativeData" val="trXWYgMAAAAFAAAA/f///wEAAAACAAAAAQAAAAAAAAAAAAAAAAAAAAoAAAD9////AQAAAAIAAAABAAAAAAAAAAAAAAAAAAAADwAAAP3///8BAAAAAgAAAAEAAAAAAAAAAAAAAAAAAAA="/>
      </p:ext>
    </p:extLst>
  </p:timing>
</p:sld>
</file>

<file path=ppt/slides/slide151.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2059"/>
          <p:cNvSpPr>
            <a:extLst>
              <a:ext uri="smNativeData">
                <pr:smNativeData xmlns:pr="smNativeData" xmlns="smNativeData" val="SMDATA_15_trXWYhMAAAAlAAAAZAAAAA0AAAAAPAAAADwAAAA8AAAAPAAAAAAAAAABAAAAAAAAAAEAAABQAAAAAAAAAAAA4D8AAAAAAADgPwAAAAAAAOA/AAAAAAAA4D8AAAAAAADgPwAAAAAAAOA/AAAAAAAA4D8AAAAAAADgPwAAAAAAAOA/AAAAAAAA4D8CAAAAjAAAAAE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VzZXQ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OAQAAHwGAADgOAAAnAkAABAAAAAmAAAACAAAAP//////////"/>
              </a:ext>
            </a:extLst>
          </p:cNvSpPr>
          <p:nvPr/>
        </p:nvSpPr>
        <p:spPr>
          <a:xfrm>
            <a:off x="685800" y="1054100"/>
            <a:ext cx="8559800" cy="508000"/>
          </a:xfrm>
          <a:prstGeom prst="rect">
            <a:avLst/>
          </a:prstGeom>
          <a:solidFill>
            <a:srgbClr val="FFFFFF"/>
          </a:solidFill>
          <a:ln>
            <a:noFill/>
          </a:ln>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3" name="Shape 2060"/>
          <p:cNvSpPr>
            <a:extLst>
              <a:ext uri="smNativeData">
                <pr:smNativeData xmlns:pr="smNativeData" xmlns="smNativeData" val="SMDATA_15_trXWYhMAAAAlAAAAZAAAAA0AAAAAPAAAADwAAAA8AAAAPAAAAAAAAAABAAAAAAAAAAEAAABQAAAAAAAAAAAA4D8AAAAAAADgPwAAAAAAAOA/AAAAAAAA4D8AAAAAAADgPwAAAAAAAOA/AAAAAAAA4D8AAAAAAADgPwAAAAAAAOA/AAAAAAAA4D8CAAAAjAAAAAE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HJlc2U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OAkAAGAJAABENAAAQC4AABAAAAAmAAAACAAAAP//////////"/>
              </a:ext>
            </a:extLst>
          </p:cNvSpPr>
          <p:nvPr/>
        </p:nvSpPr>
        <p:spPr>
          <a:xfrm>
            <a:off x="1498600" y="1524000"/>
            <a:ext cx="6997700" cy="5994400"/>
          </a:xfrm>
          <a:prstGeom prst="rect">
            <a:avLst/>
          </a:prstGeom>
          <a:solidFill>
            <a:srgbClr val="FFFFFF"/>
          </a:solidFill>
          <a:ln>
            <a:noFill/>
          </a:ln>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pic>
        <p:nvPicPr>
          <p:cNvPr id="4" name="model_table.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DAaFMJ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B0PAAB0CQAA+y0AAGAsAAAQAAAAJgAAAAgAAAD//////////w=="/>
              </a:ext>
            </a:extLst>
          </p:cNvPicPr>
          <p:nvPr/>
        </p:nvPicPr>
        <p:blipFill>
          <a:blip r:embed="rId2"/>
          <a:stretch>
            <a:fillRect/>
          </a:stretch>
        </p:blipFill>
        <p:spPr>
          <a:xfrm>
            <a:off x="2456815" y="1536700"/>
            <a:ext cx="5017770" cy="5676900"/>
          </a:xfrm>
          <a:prstGeom prst="rect">
            <a:avLst/>
          </a:prstGeom>
          <a:noFill/>
          <a:ln>
            <a:noFill/>
          </a:ln>
          <a:effectLst/>
        </p:spPr>
      </p:pic>
      <p:sp>
        <p:nvSpPr>
          <p:cNvPr id="5" name="Shape 2065"/>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EwAaQ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nwgAABAgAAAmAAAACAAAAP//////////"/>
              </a:ext>
            </a:extLst>
          </p:cNvSpPr>
          <p:nvPr/>
        </p:nvSpPr>
        <p:spPr>
          <a:xfrm>
            <a:off x="635000" y="1016000"/>
            <a:ext cx="8692515"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How many members of the GTR model family are there?</a:t>
            </a:r>
          </a:p>
        </p:txBody>
      </p:sp>
      <p:sp>
        <p:nvSpPr>
          <p:cNvPr id="6" name="Shape 2066"/>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ODefRs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OwYAANwAAABFOAAATAQAABAgAAAmAAAACAAAAP//////////"/>
              </a:ext>
            </a:extLst>
          </p:cNvSpPr>
          <p:nvPr/>
        </p:nvSpPr>
        <p:spPr>
          <a:xfrm>
            <a:off x="1012825" y="139700"/>
            <a:ext cx="81343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Stochastic Models of Nucleotide Substitution</a:t>
            </a:r>
          </a:p>
        </p:txBody>
      </p:sp>
    </p:spTree>
  </p:cSld>
  <p:clrMapOvr>
    <a:masterClrMapping/>
  </p:clrMapOvr>
  <p:transition spd="fast" p14:dur="500">
    <p:fade/>
    <p:extLst>
      <p:ext uri="smNativeData">
        <pr:smNativeData xmlns:pr="smNativeData" xmlns="smNativeData" val="trXWYgAAAAD0AQAAAAAAAAYAAAAAAAAAAAAAAAAAAAAAAAAAAQAAAAAAAAAAAAAAAAAAAAAAAAAAAAAA"/>
      </p:ext>
    </p:extLst>
  </p:transition>
  <p:timing>
    <p:tnLst>
      <p:par>
        <p:cTn id="1" dur="indefinite" restart="never" nodeType="tmRoot"/>
      </p:par>
    </p:tnLst>
  </p:timing>
</p:sld>
</file>

<file path=ppt/slides/slide152.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2059"/>
          <p:cNvSpPr>
            <a:extLst>
              <a:ext uri="smNativeData">
                <pr:smNativeData xmlns:pr="smNativeData" xmlns="smNativeData" val="SMDATA_15_trXWYhMAAAAlAAAAZAAAAA0AAAAAPAAAADwAAAA8AAAAPAAAAAAAAAABAAAAAAAAAAEAAABQAAAAAAAAAAAA4D8AAAAAAADgPwAAAAAAAOA/AAAAAAAA4D8AAAAAAADgPwAAAAAAAOA/AAAAAAAA4D8AAAAAAADgPwAAAAAAAOA/AAAAAAAA4D8CAAAAjAAAAAE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LwP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OAQAAHwGAADgOAAAnAkAABAAAAAmAAAACAAAAP//////////"/>
              </a:ext>
            </a:extLst>
          </p:cNvSpPr>
          <p:nvPr/>
        </p:nvSpPr>
        <p:spPr>
          <a:xfrm>
            <a:off x="685800" y="1054100"/>
            <a:ext cx="8559800" cy="508000"/>
          </a:xfrm>
          <a:prstGeom prst="rect">
            <a:avLst/>
          </a:prstGeom>
          <a:solidFill>
            <a:srgbClr val="FFFFFF"/>
          </a:solidFill>
          <a:ln>
            <a:noFill/>
          </a:ln>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3" name="Shape 2065"/>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HoO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oAoAABAgAAAmAAAACAAAAP//////////"/>
              </a:ext>
            </a:extLst>
          </p:cNvSpPr>
          <p:nvPr/>
        </p:nvSpPr>
        <p:spPr>
          <a:xfrm>
            <a:off x="635000" y="1016000"/>
            <a:ext cx="8692515" cy="7112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Limitations of the GTR model family: </a:t>
            </a:r>
          </a:p>
          <a:p>
            <a:pPr algn="l">
              <a:defRPr cap="none"/>
            </a:pPr>
            <a:r>
              <a:t>Homogeneity along the sequence and along the tree</a:t>
            </a:r>
          </a:p>
        </p:txBody>
      </p:sp>
      <p:sp>
        <p:nvSpPr>
          <p:cNvPr id="4" name="Shape 2066"/>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CYP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OwYAANwAAABFOAAATAQAABAgAAAmAAAACAAAAP//////////"/>
              </a:ext>
            </a:extLst>
          </p:cNvSpPr>
          <p:nvPr/>
        </p:nvSpPr>
        <p:spPr>
          <a:xfrm>
            <a:off x="1012825" y="139700"/>
            <a:ext cx="81343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Stochastic Models of Nucleotide Substitution</a:t>
            </a:r>
          </a:p>
        </p:txBody>
      </p:sp>
      <p:sp>
        <p:nvSpPr>
          <p:cNvPr id="5" name="Textbox1"/>
          <p:cNvSpPr txBox="1">
            <a:extLst>
              <a:ext uri="smNativeData">
                <pr:smNativeData xmlns:pr="smNativeData" xmlns="smNativeData" val="SMDATA_15_trXWYhMAAAAlAAAAEgAAAA8B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EwAaQ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vwMAAHoLAABiOQAALg4AABAAAAAmAAAACAAAAP//////////"/>
              </a:ext>
            </a:extLst>
          </p:cNvSpPr>
          <p:nvPr/>
        </p:nvSpPr>
        <p:spPr>
          <a:xfrm>
            <a:off x="608965" y="1865630"/>
            <a:ext cx="8719185" cy="439420"/>
          </a:xfrm>
          <a:prstGeom prst="rect">
            <a:avLst/>
          </a:prstGeom>
          <a:noFill/>
          <a:ln>
            <a:noFill/>
          </a:ln>
          <a:effectLst/>
        </p:spPr>
        <p:txBody>
          <a:bodyPr vert="horz" wrap="square" numCol="1" spcCol="215900" anchor="t"/>
          <a:lstStyle/>
          <a:p>
            <a:pPr lvl="1" algn="l">
              <a:buFont typeface="Wingdings" pitchFamily="2" charset="2"/>
              <a:buChar char=""/>
              <a:defRPr sz="2000" cap="none">
                <a:latin typeface="Arial" pitchFamily="1" charset="0"/>
                <a:ea typeface="Arial" pitchFamily="1" charset="0"/>
                <a:cs typeface="Arial" pitchFamily="1" charset="0"/>
              </a:defRPr>
            </a:pPr>
            <a:r>
              <a:t>If the process were homogeneous along the sequence: all sites would be similar in their ACGT composition, and in the number of substitutions they have undergone</a:t>
            </a:r>
          </a:p>
          <a:p>
            <a:pPr lvl="1" algn="l">
              <a:buFont typeface="Wingdings" pitchFamily="2" charset="2"/>
              <a:buChar char=""/>
              <a:defRPr sz="2000" cap="none">
                <a:latin typeface="Arial" pitchFamily="1" charset="0"/>
                <a:ea typeface="Arial" pitchFamily="1" charset="0"/>
                <a:cs typeface="Arial" pitchFamily="1" charset="0"/>
              </a:defRPr>
            </a:pPr>
          </a:p>
          <a:p>
            <a:pPr lvl="1" algn="l">
              <a:buFont typeface="Wingdings" pitchFamily="2" charset="2"/>
              <a:buChar char=""/>
              <a:defRPr sz="2000" cap="none">
                <a:latin typeface="Arial" pitchFamily="1" charset="0"/>
                <a:ea typeface="Arial" pitchFamily="1" charset="0"/>
                <a:cs typeface="Arial" pitchFamily="1" charset="0"/>
              </a:defRPr>
            </a:pPr>
            <a:r>
              <a:t>If the process were homogeneous along the tree, the sequences would all be similar in their ACGT composition</a:t>
            </a:r>
          </a:p>
          <a:p>
            <a:pPr algn="l">
              <a:defRPr sz="2000" cap="none">
                <a:latin typeface="Arial" pitchFamily="1" charset="0"/>
                <a:ea typeface="Arial" pitchFamily="1" charset="0"/>
                <a:cs typeface="Arial" pitchFamily="1" charset="0"/>
              </a:defRPr>
            </a:pPr>
          </a:p>
          <a:p>
            <a:pPr algn="l">
              <a:defRPr sz="2000" cap="none">
                <a:latin typeface="Arial" pitchFamily="1" charset="0"/>
                <a:ea typeface="Arial" pitchFamily="1" charset="0"/>
                <a:cs typeface="Arial" pitchFamily="1" charset="0"/>
              </a:defRPr>
            </a:pPr>
          </a:p>
        </p:txBody>
      </p:sp>
    </p:spTree>
  </p:cSld>
  <p:clrMapOvr>
    <a:masterClrMapping/>
  </p:clrMapOvr>
  <p:transition spd="fast" p14:dur="500">
    <p:fade/>
    <p:extLst>
      <p:ext uri="smNativeData">
        <pr:smNativeData xmlns:pr="smNativeData" xmlns="smNativeData" val="trXWYgAAAAD0AQAAAAAAAAYAAAAAAAAAAAAAAAAAAAAAAAAAAQAAAAAAAAAAAAAAAAAAAAAAAAAAAAAA"/>
      </p:ext>
    </p:extLst>
  </p:transition>
  <p:timing>
    <p:tnLst>
      <p:par>
        <p:cTn id="1" dur="indefinite" restart="never" nodeType="tmRoot"/>
      </p:par>
    </p:tnLst>
  </p:timing>
</p:sld>
</file>

<file path=ppt/slides/slide153.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2059"/>
          <p:cNvSpPr>
            <a:extLst>
              <a:ext uri="smNativeData">
                <pr:smNativeData xmlns:pr="smNativeData" xmlns="smNativeData" val="SMDATA_15_trXWYhMAAAAlAAAAZAAAAA0AAAAAPAAAADwAAAA8AAAAPAAAAAAAAAABAAAAAAAAAAEAAABQAAAAAAAAAAAA4D8AAAAAAADgPwAAAAAAAOA/AAAAAAAA4D8AAAAAAADgPwAAAAAAAOA/AAAAAAAA4D8AAAAAAADgPwAAAAAAAOA/AAAAAAAA4D8CAAAAjAAAAAE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OAQAAHwGAADgOAAAnAkAABAAAAAmAAAACAAAAP//////////"/>
              </a:ext>
            </a:extLst>
          </p:cNvSpPr>
          <p:nvPr/>
        </p:nvSpPr>
        <p:spPr>
          <a:xfrm>
            <a:off x="685800" y="1054100"/>
            <a:ext cx="8559800" cy="508000"/>
          </a:xfrm>
          <a:prstGeom prst="rect">
            <a:avLst/>
          </a:prstGeom>
          <a:solidFill>
            <a:srgbClr val="FFFFFF"/>
          </a:solidFill>
          <a:ln>
            <a:noFill/>
          </a:ln>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3" name="Shape 2065"/>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oAoAABAgAAAmAAAACAAAAP//////////"/>
              </a:ext>
            </a:extLst>
          </p:cNvSpPr>
          <p:nvPr/>
        </p:nvSpPr>
        <p:spPr>
          <a:xfrm>
            <a:off x="635000" y="1016000"/>
            <a:ext cx="8692515" cy="7112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Limitations of the GTR model family: </a:t>
            </a:r>
          </a:p>
          <a:p>
            <a:pPr algn="l">
              <a:defRPr cap="none"/>
            </a:pPr>
            <a:r>
              <a:t>Homogeneity along the sequence and along the tree</a:t>
            </a:r>
          </a:p>
        </p:txBody>
      </p:sp>
      <p:sp>
        <p:nvSpPr>
          <p:cNvPr id="4" name="Shape 2066"/>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DMi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OwYAANwAAABFOAAATAQAABAgAAAmAAAACAAAAP//////////"/>
              </a:ext>
            </a:extLst>
          </p:cNvSpPr>
          <p:nvPr/>
        </p:nvSpPr>
        <p:spPr>
          <a:xfrm>
            <a:off x="1012825" y="139700"/>
            <a:ext cx="81343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Stochastic Models of Nucleotide Substitution</a:t>
            </a:r>
          </a:p>
        </p:txBody>
      </p:sp>
      <p:sp>
        <p:nvSpPr>
          <p:cNvPr id="5" name="Textbox1"/>
          <p:cNvSpPr txBox="1">
            <a:extLst>
              <a:ext uri="smNativeData">
                <pr:smNativeData xmlns:pr="smNativeData" xmlns="smNativeData" val="SMDATA_15_trXWYhMAAAAlAAAAEgAAAA8B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VzZXQ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vwMAAHoLAABiOQAALg4AABAAAAAmAAAACAAAAP//////////"/>
              </a:ext>
            </a:extLst>
          </p:cNvSpPr>
          <p:nvPr/>
        </p:nvSpPr>
        <p:spPr>
          <a:xfrm>
            <a:off x="608965" y="1865630"/>
            <a:ext cx="8719185" cy="439420"/>
          </a:xfrm>
          <a:prstGeom prst="rect">
            <a:avLst/>
          </a:prstGeom>
          <a:noFill/>
          <a:ln>
            <a:noFill/>
          </a:ln>
          <a:effectLst/>
        </p:spPr>
        <p:txBody>
          <a:bodyPr vert="horz" wrap="square" numCol="1" spcCol="215900" anchor="t"/>
          <a:lstStyle/>
          <a:p>
            <a:pPr lvl="1" algn="l">
              <a:buFont typeface="Wingdings" pitchFamily="2" charset="2"/>
              <a:buChar char=""/>
              <a:defRPr sz="2000" cap="none">
                <a:latin typeface="Arial" pitchFamily="1" charset="0"/>
                <a:ea typeface="Arial" pitchFamily="1" charset="0"/>
                <a:cs typeface="Arial" pitchFamily="1" charset="0"/>
              </a:defRPr>
            </a:pPr>
            <a:r>
              <a:t>If the process were homogeneous along the sequence: all sites would be similar in their ACGT composition, and in the number of substitutions they have undergone</a:t>
            </a:r>
          </a:p>
          <a:p>
            <a:pPr lvl="1" algn="l">
              <a:buFont typeface="Wingdings" pitchFamily="2" charset="2"/>
              <a:buChar char=""/>
              <a:defRPr sz="2000" cap="none">
                <a:latin typeface="Arial" pitchFamily="1" charset="0"/>
                <a:ea typeface="Arial" pitchFamily="1" charset="0"/>
                <a:cs typeface="Arial" pitchFamily="1" charset="0"/>
              </a:defRPr>
            </a:pPr>
          </a:p>
          <a:p>
            <a:pPr lvl="1" algn="l">
              <a:buFont typeface="Wingdings" pitchFamily="2" charset="2"/>
              <a:buChar char=""/>
              <a:defRPr sz="2000" cap="none">
                <a:latin typeface="Arial" pitchFamily="1" charset="0"/>
                <a:ea typeface="Arial" pitchFamily="1" charset="0"/>
                <a:cs typeface="Arial" pitchFamily="1" charset="0"/>
              </a:defRPr>
            </a:pPr>
            <a:r>
              <a:t>If the process were homogeneous along the tree, the sequences would all be similar in their ACGT composition</a:t>
            </a:r>
          </a:p>
          <a:p>
            <a:pPr algn="l">
              <a:defRPr sz="2000" cap="none">
                <a:latin typeface="Arial" pitchFamily="1" charset="0"/>
                <a:ea typeface="Arial" pitchFamily="1" charset="0"/>
                <a:cs typeface="Arial" pitchFamily="1" charset="0"/>
              </a:defRPr>
            </a:pPr>
          </a:p>
          <a:p>
            <a:pPr algn="l">
              <a:defRPr sz="2000" cap="none">
                <a:latin typeface="Arial" pitchFamily="1" charset="0"/>
                <a:ea typeface="Arial" pitchFamily="1" charset="0"/>
                <a:cs typeface="Arial" pitchFamily="1" charset="0"/>
              </a:defRPr>
            </a:pPr>
            <a:r>
              <a:t>Failure to account for heterogeneity along the tree and along the sequence can result in erroneous tree topologies, incorrect inferences of selection, etc.</a:t>
            </a:r>
          </a:p>
          <a:p>
            <a:pPr algn="l">
              <a:defRPr sz="2000" cap="none">
                <a:latin typeface="Arial" pitchFamily="1" charset="0"/>
                <a:ea typeface="Arial" pitchFamily="1" charset="0"/>
                <a:cs typeface="Arial" pitchFamily="1" charset="0"/>
              </a:defRPr>
            </a:pPr>
          </a:p>
        </p:txBody>
      </p:sp>
    </p:spTree>
  </p:cSld>
  <p:clrMapOvr>
    <a:masterClrMapping/>
  </p:clrMapOvr>
  <p:transition spd="fast" p14:dur="500">
    <p:fade/>
    <p:extLst>
      <p:ext uri="smNativeData">
        <pr:smNativeData xmlns:pr="smNativeData" xmlns="smNativeData" val="trXWYgAAAAD0AQAAAAAAAAYAAAAAAAAAAAAAAAAAAAAAAAAAAQAAAAAAAAAAAAAAAAAAAAAAAAAAAAAA"/>
      </p:ext>
    </p:extLst>
  </p:transition>
  <p:timing>
    <p:tnLst>
      <p:par>
        <p:cTn id="1" dur="indefinite" restart="never" nodeType="tmRoot"/>
      </p:par>
    </p:tnLst>
  </p:timing>
</p:sld>
</file>

<file path=ppt/slides/slide154.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2068"/>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8BoAANwAAACQIwAATAQAABAgAAAmAAAACAAAAP//////////"/>
              </a:ext>
            </a:extLst>
          </p:cNvSpPr>
          <p:nvPr/>
        </p:nvSpPr>
        <p:spPr>
          <a:xfrm>
            <a:off x="4378960" y="139700"/>
            <a:ext cx="140208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Outline</a:t>
            </a:r>
          </a:p>
        </p:txBody>
      </p:sp>
      <p:sp>
        <p:nvSpPr>
          <p:cNvPr id="3" name="Shape 2069"/>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7wMAAEAGAAAnNQAAwAgAABAgAAAmAAAACAAAAP//////////"/>
              </a:ext>
            </a:extLst>
          </p:cNvSpPr>
          <p:nvPr/>
        </p:nvSpPr>
        <p:spPr>
          <a:xfrm>
            <a:off x="639445" y="101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I. A brief review of Continuous-Time Markov models</a:t>
            </a:r>
          </a:p>
        </p:txBody>
      </p:sp>
      <p:sp>
        <p:nvSpPr>
          <p:cNvPr id="4" name="Shape 2070"/>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GAJAAAgNQAA4AsAABAgAAAmAAAACAAAAP//////////"/>
              </a:ext>
            </a:extLst>
          </p:cNvSpPr>
          <p:nvPr/>
        </p:nvSpPr>
        <p:spPr>
          <a:xfrm>
            <a:off x="635000" y="1524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II. Stochastic models of nucleotide substitution</a:t>
            </a:r>
          </a:p>
        </p:txBody>
      </p:sp>
      <p:sp>
        <p:nvSpPr>
          <p:cNvPr id="5" name="Shape 2071"/>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LgLAACgMgAA8A0AABAgAAAmAAAACAAAAP//////////"/>
              </a:ext>
            </a:extLst>
          </p:cNvSpPr>
          <p:nvPr/>
        </p:nvSpPr>
        <p:spPr>
          <a:xfrm>
            <a:off x="990600" y="1905000"/>
            <a:ext cx="7239000"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What’s the deal with time reversibility</a:t>
            </a:r>
            <a:endParaRPr cap="none">
              <a:solidFill>
                <a:srgbClr val="424242"/>
              </a:solidFill>
            </a:endParaRPr>
          </a:p>
        </p:txBody>
      </p:sp>
      <p:sp>
        <p:nvSpPr>
          <p:cNvPr id="6" name="Shape 2072"/>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DARAACAOQAAjxMAABAgAAAmAAAACAAAAP//////////"/>
              </a:ext>
            </a:extLst>
          </p:cNvSpPr>
          <p:nvPr/>
        </p:nvSpPr>
        <p:spPr>
          <a:xfrm>
            <a:off x="635000" y="2794000"/>
            <a:ext cx="8712200"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III. Accommodating among-site heterogeneity in the substitution process</a:t>
            </a:r>
          </a:p>
        </p:txBody>
      </p:sp>
      <p:sp>
        <p:nvSpPr>
          <p:cNvPr id="7" name="Shape 2073"/>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oAC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IgTAABQNwAAwBUAABAgAAAmAAAACAAAAP//////////"/>
              </a:ext>
            </a:extLst>
          </p:cNvSpPr>
          <p:nvPr/>
        </p:nvSpPr>
        <p:spPr>
          <a:xfrm>
            <a:off x="990600" y="3175000"/>
            <a:ext cx="8001000"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Among-site variation in substitution rates</a:t>
            </a:r>
            <a:endParaRPr cap="none">
              <a:solidFill>
                <a:srgbClr val="424242"/>
              </a:solidFill>
            </a:endParaRPr>
          </a:p>
        </p:txBody>
      </p:sp>
      <p:sp>
        <p:nvSpPr>
          <p:cNvPr id="8" name="Shape 2074"/>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OB38w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OAVAABQNwAAGBgAABAgAAAmAAAACAAAAP//////////"/>
              </a:ext>
            </a:extLst>
          </p:cNvSpPr>
          <p:nvPr/>
        </p:nvSpPr>
        <p:spPr>
          <a:xfrm>
            <a:off x="990600" y="3556000"/>
            <a:ext cx="8001000"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Among-site variation in substitution process</a:t>
            </a:r>
            <a:endParaRPr cap="none">
              <a:solidFill>
                <a:srgbClr val="424242"/>
              </a:solidFill>
            </a:endParaRPr>
          </a:p>
        </p:txBody>
      </p:sp>
      <p:sp>
        <p:nvSpPr>
          <p:cNvPr id="9" name="Shape 2075"/>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GIg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BAOAACgMgAASBAAABAgAAAmAAAACAAAAP//////////"/>
              </a:ext>
            </a:extLst>
          </p:cNvSpPr>
          <p:nvPr/>
        </p:nvSpPr>
        <p:spPr>
          <a:xfrm>
            <a:off x="990600" y="2286000"/>
            <a:ext cx="7239000"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Meet the GTR family</a:t>
            </a:r>
            <a:endParaRPr cap="none">
              <a:solidFill>
                <a:srgbClr val="424242"/>
              </a:solidFill>
            </a:endParaRPr>
          </a:p>
        </p:txBody>
      </p:sp>
      <p:sp>
        <p:nvSpPr>
          <p:cNvPr id="10" name="Shape 2078"/>
          <p:cNvSpPr>
            <a:extLst>
              <a:ext uri="smNativeData">
                <pr:smNativeData xmlns:pr="smNativeData" xmlns="smNativeData" val="SMDATA_15_trXWYhMAAAAlAAAAyAAAAA0AAAAAPAAAADwAAAA8AAAAPAAAAAAAAAABAAAAAAAAAAEAAABQAAAAVX+dzoa53z+kU1c+y/Ph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OVF97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ggMAANQNAAAGBgAALBAAABAAAAAmAAAACAAAAP//////////"/>
              </a:ext>
            </a:extLst>
          </p:cNvSpPr>
          <p:nvPr/>
        </p:nvSpPr>
        <p:spPr>
          <a:xfrm>
            <a:off x="570230" y="2247900"/>
            <a:ext cx="408940" cy="381000"/>
          </a:xfrm>
          <a:prstGeom prst="rightArrow">
            <a:avLst>
              <a:gd name="adj1" fmla="val 56101"/>
              <a:gd name="adj2" fmla="val 54128"/>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11" name="Rectangle1"/>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D48YTo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MQYAACAOAAARBsAABAgAAAmAAAACAAAAP//////////"/>
              </a:ext>
            </a:extLst>
          </p:cNvSpPr>
          <p:nvPr/>
        </p:nvSpPr>
        <p:spPr>
          <a:xfrm>
            <a:off x="635000" y="4025900"/>
            <a:ext cx="854964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a:lnSpc>
                <a:spcPts val="2400"/>
              </a:lnSpc>
              <a:defRPr sz="2000" cap="none">
                <a:solidFill>
                  <a:srgbClr val="0433FF"/>
                </a:solidFill>
                <a:latin typeface="Arial" pitchFamily="1" charset="0"/>
                <a:ea typeface="Gill Sans" pitchFamily="0" charset="0"/>
                <a:cs typeface="Gill Sans" pitchFamily="0" charset="0"/>
              </a:defRPr>
            </a:pPr>
            <a:r>
              <a:t>IV. Accommodating heterogeneity in the substitution process along the tree</a:t>
            </a:r>
          </a:p>
        </p:txBody>
      </p:sp>
    </p:spTree>
  </p:cSld>
  <p:clrMapOvr>
    <a:masterClrMapping/>
  </p:clrMapOvr>
  <p:transition spd="fast" p14:dur="500">
    <p:fade/>
    <p:extLst>
      <p:ext uri="smNativeData">
        <pr:smNativeData xmlns:pr="smNativeData" xmlns="smNativeData" val="trXWYgAAAAD0AQAAAAAAAAYAAAAAAAAAAAAAAAAAAAAAAAAAAQAAAAAAAAAAAAAAAAAAAAAAAAAAAAAA"/>
      </p:ext>
    </p:extLst>
  </p:transition>
  <p:timing>
    <p:tnLst>
      <p:par>
        <p:cTn id="1" dur="indefinite" restart="never" nodeType="tmRoot"/>
      </p:par>
    </p:tnLst>
  </p:timing>
</p:sld>
</file>

<file path=ppt/slides/slide155.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2080"/>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Cw8w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8BoAANwAAACQIwAATAQAABAgAAAmAAAACAAAAP//////////"/>
              </a:ext>
            </a:extLst>
          </p:cNvSpPr>
          <p:nvPr/>
        </p:nvSpPr>
        <p:spPr>
          <a:xfrm>
            <a:off x="4378960" y="139700"/>
            <a:ext cx="140208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Outline</a:t>
            </a:r>
          </a:p>
        </p:txBody>
      </p:sp>
      <p:sp>
        <p:nvSpPr>
          <p:cNvPr id="3" name="Shape 2081"/>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CD8w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7wMAAEAGAAAnNQAAwAgAABAgAAAmAAAACAAAAP//////////"/>
              </a:ext>
            </a:extLst>
          </p:cNvSpPr>
          <p:nvPr/>
        </p:nvSpPr>
        <p:spPr>
          <a:xfrm>
            <a:off x="639445" y="101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I. A brief review of Continuous-Time Markov models</a:t>
            </a:r>
          </a:p>
        </p:txBody>
      </p:sp>
      <p:sp>
        <p:nvSpPr>
          <p:cNvPr id="4" name="Shape 2082"/>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KCRaQQ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GAJAAAgNQAA4AsAABAgAAAmAAAACAAAAP//////////"/>
              </a:ext>
            </a:extLst>
          </p:cNvSpPr>
          <p:nvPr/>
        </p:nvSpPr>
        <p:spPr>
          <a:xfrm>
            <a:off x="635000" y="1524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II. Stochastic models of nucleotide substitution</a:t>
            </a:r>
          </a:p>
        </p:txBody>
      </p:sp>
      <p:sp>
        <p:nvSpPr>
          <p:cNvPr id="5" name="Shape 2083"/>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BCfpWE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LgLAACgMgAA8A0AABAgAAAmAAAACAAAAP//////////"/>
              </a:ext>
            </a:extLst>
          </p:cNvSpPr>
          <p:nvPr/>
        </p:nvSpPr>
        <p:spPr>
          <a:xfrm>
            <a:off x="990600" y="1905000"/>
            <a:ext cx="7239000"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What’s the deal with time reversibility</a:t>
            </a:r>
            <a:endParaRPr cap="none">
              <a:solidFill>
                <a:srgbClr val="424242"/>
              </a:solidFill>
            </a:endParaRPr>
          </a:p>
        </p:txBody>
      </p:sp>
      <p:sp>
        <p:nvSpPr>
          <p:cNvPr id="6" name="Shape 2084"/>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D5JVi4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DARAACAOQAAjxMAABAgAAAmAAAACAAAAP//////////"/>
              </a:ext>
            </a:extLst>
          </p:cNvSpPr>
          <p:nvPr/>
        </p:nvSpPr>
        <p:spPr>
          <a:xfrm>
            <a:off x="635000" y="2794000"/>
            <a:ext cx="8712200"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III. Accommodating among-site heterogeneity in the substitution process</a:t>
            </a:r>
          </a:p>
        </p:txBody>
      </p:sp>
      <p:sp>
        <p:nvSpPr>
          <p:cNvPr id="7" name="Shape 2085"/>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HBjPjw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IgTAABQNwAAwBUAABAgAAAmAAAACAAAAP//////////"/>
              </a:ext>
            </a:extLst>
          </p:cNvSpPr>
          <p:nvPr/>
        </p:nvSpPr>
        <p:spPr>
          <a:xfrm>
            <a:off x="990600" y="3175000"/>
            <a:ext cx="8001000"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Among-site variation in substitution rates</a:t>
            </a:r>
            <a:endParaRPr cap="none">
              <a:solidFill>
                <a:srgbClr val="424242"/>
              </a:solidFill>
            </a:endParaRPr>
          </a:p>
        </p:txBody>
      </p:sp>
      <p:sp>
        <p:nvSpPr>
          <p:cNvPr id="8" name="Shape 2086"/>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D48L2E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OAVAABQNwAAGBgAABAgAAAmAAAACAAAAP//////////"/>
              </a:ext>
            </a:extLst>
          </p:cNvSpPr>
          <p:nvPr/>
        </p:nvSpPr>
        <p:spPr>
          <a:xfrm>
            <a:off x="990600" y="3556000"/>
            <a:ext cx="8001000"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Among-site variation in substitution process</a:t>
            </a:r>
            <a:endParaRPr cap="none">
              <a:solidFill>
                <a:srgbClr val="424242"/>
              </a:solidFill>
            </a:endParaRPr>
          </a:p>
        </p:txBody>
      </p:sp>
      <p:sp>
        <p:nvSpPr>
          <p:cNvPr id="9" name="Shape 2087"/>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GZhc3Q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BAOAACgMgAASBAAABAgAAAmAAAACAAAAP//////////"/>
              </a:ext>
            </a:extLst>
          </p:cNvSpPr>
          <p:nvPr/>
        </p:nvSpPr>
        <p:spPr>
          <a:xfrm>
            <a:off x="990600" y="2286000"/>
            <a:ext cx="7239000"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Meet the GTR family</a:t>
            </a:r>
            <a:endParaRPr cap="none">
              <a:solidFill>
                <a:srgbClr val="424242"/>
              </a:solidFill>
            </a:endParaRPr>
          </a:p>
        </p:txBody>
      </p:sp>
      <p:sp>
        <p:nvSpPr>
          <p:cNvPr id="10" name="Shape 2090"/>
          <p:cNvSpPr>
            <a:extLst>
              <a:ext uri="smNativeData">
                <pr:smNativeData xmlns:pr="smNativeData" xmlns="smNativeData" val="SMDATA_15_trXWYhMAAAAlAAAAyAAAAA0AAAAAPAAAADwAAAA8AAAAPAAAAAAAAAABAAAAAAAAAAEAAABQAAAAVX+dzoa53z+kU1c+y/Ph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H5gP/8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7gAAAAgRAAByAwAAYBMAABAAAAAmAAAACAAAAP//////////"/>
              </a:ext>
            </a:extLst>
          </p:cNvSpPr>
          <p:nvPr/>
        </p:nvSpPr>
        <p:spPr>
          <a:xfrm>
            <a:off x="151130" y="2768600"/>
            <a:ext cx="408940" cy="381000"/>
          </a:xfrm>
          <a:prstGeom prst="rightArrow">
            <a:avLst>
              <a:gd name="adj1" fmla="val 56101"/>
              <a:gd name="adj2" fmla="val 54128"/>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11" name="Rectangle1"/>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IAE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MQYAACAOAAARBsAABAgAAAmAAAACAAAAP//////////"/>
              </a:ext>
            </a:extLst>
          </p:cNvSpPr>
          <p:nvPr/>
        </p:nvSpPr>
        <p:spPr>
          <a:xfrm>
            <a:off x="635000" y="4025900"/>
            <a:ext cx="854964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a:lnSpc>
                <a:spcPts val="2400"/>
              </a:lnSpc>
              <a:defRPr sz="2000" cap="none">
                <a:solidFill>
                  <a:srgbClr val="0433FF"/>
                </a:solidFill>
                <a:latin typeface="Arial" pitchFamily="1" charset="0"/>
                <a:ea typeface="Gill Sans" pitchFamily="0" charset="0"/>
                <a:cs typeface="Gill Sans" pitchFamily="0" charset="0"/>
              </a:defRPr>
            </a:pPr>
            <a:r>
              <a:t>IV. Accommodating heterogeneity in the substitution process along the tree</a:t>
            </a:r>
          </a:p>
        </p:txBody>
      </p:sp>
    </p:spTree>
  </p:cSld>
  <p:clrMapOvr>
    <a:masterClrMapping/>
  </p:clrMapOvr>
  <p:transition spd="fast" p14:dur="500">
    <p:fade/>
    <p:extLst>
      <p:ext uri="smNativeData">
        <pr:smNativeData xmlns:pr="smNativeData" xmlns="smNativeData" val="trXWYgAAAAD0AQAAAAAAAAYAAAAAAAAAAAAAAAAAAAAAAAAAAQAAAAAAAAAAAAAAAAAAAAAAAAAAAAAA"/>
      </p:ext>
    </p:extLst>
  </p:transition>
  <p:timing>
    <p:tnLst>
      <p:par>
        <p:cTn id="1" dur="indefinite" restart="never" nodeType="tmRoot"/>
      </p:par>
    </p:tnLst>
  </p:timing>
</p:sld>
</file>

<file path=ppt/slides/slide156.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sp>
        <p:nvSpPr>
          <p:cNvPr id="2" name="Shape 2092"/>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HRzLm8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OwYAANwAAABFOAAATAQAABAgAAAmAAAACAAAAP//////////"/>
              </a:ext>
            </a:extLst>
          </p:cNvSpPr>
          <p:nvPr/>
        </p:nvSpPr>
        <p:spPr>
          <a:xfrm>
            <a:off x="1012825" y="139700"/>
            <a:ext cx="81343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Stochastic Models of Nucleotide Substitution</a:t>
            </a:r>
          </a:p>
        </p:txBody>
      </p:sp>
      <p:sp>
        <p:nvSpPr>
          <p:cNvPr id="3" name="Shape 2093"/>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G1sLzI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AgNQAAwAgAABAgAAAmAAAACAAAAP//////////"/>
              </a:ext>
            </a:extLst>
          </p:cNvSpPr>
          <p:nvPr/>
        </p:nvSpPr>
        <p:spPr>
          <a:xfrm>
            <a:off x="635000" y="101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General Time Reversible models of nucleotide substitution </a:t>
            </a:r>
          </a:p>
        </p:txBody>
      </p:sp>
      <p:sp>
        <p:nvSpPr>
          <p:cNvPr id="4" name="Shape 2094"/>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HNyZ2I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JgIAADQNAAA0AoAABAgAAAmAAAACAAAAP//////////"/>
              </a:ext>
            </a:extLst>
          </p:cNvSpPr>
          <p:nvPr/>
        </p:nvSpPr>
        <p:spPr>
          <a:xfrm>
            <a:off x="990600" y="1397000"/>
            <a:ext cx="7594600"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This family of CTMC models makes several simplifying assumptions: </a:t>
            </a:r>
            <a:endParaRPr cap="none">
              <a:solidFill>
                <a:srgbClr val="424242"/>
              </a:solidFill>
            </a:endParaRPr>
          </a:p>
        </p:txBody>
      </p:sp>
      <p:sp>
        <p:nvSpPr>
          <p:cNvPr id="5" name="Shape 2095"/>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CIgeT0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qAcAALQKAABgNgAA7AwAABAgAAAmAAAACAAAAP//////////"/>
              </a:ext>
            </a:extLst>
          </p:cNvSpPr>
          <p:nvPr/>
        </p:nvSpPr>
        <p:spPr>
          <a:xfrm>
            <a:off x="1244600" y="1739900"/>
            <a:ext cx="7594600"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marL="127000" indent="-127000" algn="l" defTabSz="457200">
              <a:lnSpc>
                <a:spcPts val="2100"/>
              </a:lnSpc>
              <a:buSzTx/>
              <a:buChar char="•"/>
              <a:tabLst>
                <a:tab pos="838200" algn="l"/>
              </a:tabLst>
              <a:defRPr sz="18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the rate of the substitution process is constant across sites</a:t>
            </a:r>
            <a:endParaRPr cap="none">
              <a:solidFill>
                <a:srgbClr val="424242"/>
              </a:solidFill>
            </a:endParaRPr>
          </a:p>
        </p:txBody>
      </p:sp>
      <p:sp>
        <p:nvSpPr>
          <p:cNvPr id="6" name="Shape 2096"/>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GVmYWM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qAcAAIAMAABgNgAAuA4AABAgAAAmAAAACAAAAP//////////"/>
              </a:ext>
            </a:extLst>
          </p:cNvSpPr>
          <p:nvPr/>
        </p:nvSpPr>
        <p:spPr>
          <a:xfrm>
            <a:off x="1244600" y="2032000"/>
            <a:ext cx="7594600"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marL="127000" indent="-127000" algn="l" defTabSz="457200">
              <a:lnSpc>
                <a:spcPts val="2100"/>
              </a:lnSpc>
              <a:buSzTx/>
              <a:buChar char="•"/>
              <a:tabLst>
                <a:tab pos="838200" algn="l"/>
              </a:tabLst>
              <a:defRPr sz="18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the nature of the substitution process is constant across sites</a:t>
            </a:r>
            <a:endParaRPr cap="none">
              <a:solidFill>
                <a:srgbClr val="424242"/>
              </a:solidFill>
            </a:endParaRPr>
          </a:p>
        </p:txBody>
      </p:sp>
      <p:sp>
        <p:nvSpPr>
          <p:cNvPr id="7" name="Shape 2097"/>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G9tL28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qAcAAGAOAABgNgAAmBAAABAgAAAmAAAACAAAAP//////////"/>
              </a:ext>
            </a:extLst>
          </p:cNvSpPr>
          <p:nvPr/>
        </p:nvSpPr>
        <p:spPr>
          <a:xfrm>
            <a:off x="1244600" y="2336800"/>
            <a:ext cx="7594600"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marL="127000" indent="-127000" algn="l" defTabSz="457200">
              <a:lnSpc>
                <a:spcPts val="2100"/>
              </a:lnSpc>
              <a:buSzTx/>
              <a:buChar char="•"/>
              <a:tabLst>
                <a:tab pos="838200" algn="l"/>
              </a:tabLst>
              <a:defRPr sz="18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sites are independent</a:t>
            </a:r>
            <a:endParaRPr cap="none">
              <a:solidFill>
                <a:srgbClr val="424242"/>
              </a:solidFill>
            </a:endParaRPr>
          </a:p>
        </p:txBody>
      </p:sp>
    </p:spTree>
  </p:cSld>
  <p:clrMapOvr>
    <a:masterClrMapping/>
  </p:clrMapOvr>
  <p:transition spd="fast" p14:dur="500">
    <p:fade/>
    <p:extLst>
      <p:ext uri="smNativeData">
        <pr:smNativeData xmlns:pr="smNativeData" xmlns="smNativeData" val="trXWYgAAAAD0AQAAAAAAAAYAAAAAAAAAAAAAAAAAAAAAAAAAAQAAAAAAAAAAAAAAAAAAAAAAAAAAAAAA"/>
      </p:ext>
    </p:extLst>
  </p:transition>
  <p:timing>
    <p:tnLst>
      <p:par>
        <p:cTn id="1" dur="indefinite" restart="never" nodeType="tmRoot"/>
      </p:par>
    </p:tnLst>
  </p:timing>
</p:sld>
</file>

<file path=ppt/slides/slide157.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sp>
        <p:nvSpPr>
          <p:cNvPr id="2" name="Shape 2099"/>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OwYAANwAAABFOAAATAQAABAgAAAmAAAACAAAAP//////////"/>
              </a:ext>
            </a:extLst>
          </p:cNvSpPr>
          <p:nvPr/>
        </p:nvSpPr>
        <p:spPr>
          <a:xfrm>
            <a:off x="1012825" y="139700"/>
            <a:ext cx="81343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Stochastic Models of Nucleotide Substitution</a:t>
            </a:r>
          </a:p>
        </p:txBody>
      </p:sp>
      <p:sp>
        <p:nvSpPr>
          <p:cNvPr id="3" name="Shape 2100"/>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AgNQAAwAgAABAgAAAmAAAACAAAAP//////////"/>
              </a:ext>
            </a:extLst>
          </p:cNvSpPr>
          <p:nvPr/>
        </p:nvSpPr>
        <p:spPr>
          <a:xfrm>
            <a:off x="635000" y="101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General Time Reversible models of nucleotide substitution </a:t>
            </a:r>
          </a:p>
        </p:txBody>
      </p:sp>
      <p:sp>
        <p:nvSpPr>
          <p:cNvPr id="4" name="Shape 2101"/>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JgIAADQNAAA0AoAABAgAAAmAAAACAAAAP//////////"/>
              </a:ext>
            </a:extLst>
          </p:cNvSpPr>
          <p:nvPr/>
        </p:nvSpPr>
        <p:spPr>
          <a:xfrm>
            <a:off x="990600" y="1397000"/>
            <a:ext cx="7594600"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This family of CTMC models makes several simplifying assumptions: </a:t>
            </a:r>
            <a:endParaRPr cap="none">
              <a:solidFill>
                <a:srgbClr val="424242"/>
              </a:solidFill>
            </a:endParaRPr>
          </a:p>
        </p:txBody>
      </p:sp>
      <p:sp>
        <p:nvSpPr>
          <p:cNvPr id="5" name="Shape 2102"/>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qAcAALQKAABgNgAA7AwAABAgAAAmAAAACAAAAP//////////"/>
              </a:ext>
            </a:extLst>
          </p:cNvSpPr>
          <p:nvPr/>
        </p:nvSpPr>
        <p:spPr>
          <a:xfrm>
            <a:off x="1244600" y="1739900"/>
            <a:ext cx="7594600"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marL="127000" indent="-127000" algn="l" defTabSz="457200">
              <a:lnSpc>
                <a:spcPts val="2100"/>
              </a:lnSpc>
              <a:buSzTx/>
              <a:buChar char="•"/>
              <a:tabLst>
                <a:tab pos="838200" algn="l"/>
              </a:tabLst>
              <a:defRPr sz="18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the rate of the substitution process is constant across sites</a:t>
            </a:r>
            <a:endParaRPr cap="none">
              <a:solidFill>
                <a:srgbClr val="424242"/>
              </a:solidFill>
            </a:endParaRPr>
          </a:p>
        </p:txBody>
      </p:sp>
      <p:sp>
        <p:nvSpPr>
          <p:cNvPr id="6" name="Shape 2103"/>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qAcAAIAMAABgNgAAuA4AABAgAAAmAAAACAAAAP//////////"/>
              </a:ext>
            </a:extLst>
          </p:cNvSpPr>
          <p:nvPr/>
        </p:nvSpPr>
        <p:spPr>
          <a:xfrm>
            <a:off x="1244600" y="2032000"/>
            <a:ext cx="7594600"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marL="127000" indent="-127000" algn="l" defTabSz="457200">
              <a:lnSpc>
                <a:spcPts val="2100"/>
              </a:lnSpc>
              <a:buSzTx/>
              <a:buChar char="•"/>
              <a:tabLst>
                <a:tab pos="838200" algn="l"/>
              </a:tabLst>
              <a:defRPr sz="18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the nature of the substitution process is constant across sites</a:t>
            </a:r>
            <a:endParaRPr cap="none">
              <a:solidFill>
                <a:srgbClr val="424242"/>
              </a:solidFill>
            </a:endParaRPr>
          </a:p>
        </p:txBody>
      </p:sp>
      <p:sp>
        <p:nvSpPr>
          <p:cNvPr id="7" name="Shape 2104"/>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IdjSP8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qAcAAGAOAABgNgAAmBAAABAgAAAmAAAACAAAAP//////////"/>
              </a:ext>
            </a:extLst>
          </p:cNvSpPr>
          <p:nvPr/>
        </p:nvSpPr>
        <p:spPr>
          <a:xfrm>
            <a:off x="1244600" y="2336800"/>
            <a:ext cx="7594600"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marL="127000" indent="-127000" algn="l" defTabSz="457200">
              <a:lnSpc>
                <a:spcPts val="2100"/>
              </a:lnSpc>
              <a:buSzTx/>
              <a:buChar char="•"/>
              <a:tabLst>
                <a:tab pos="838200" algn="l"/>
              </a:tabLst>
              <a:defRPr sz="18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sites are independent</a:t>
            </a:r>
            <a:endParaRPr cap="none">
              <a:solidFill>
                <a:srgbClr val="424242"/>
              </a:solidFill>
            </a:endParaRPr>
          </a:p>
        </p:txBody>
      </p:sp>
      <p:sp>
        <p:nvSpPr>
          <p:cNvPr id="8" name="Shape 2105"/>
          <p:cNvSpPr>
            <a:extLst>
              <a:ext uri="smNativeData">
                <pr:smNativeData xmlns:pr="smNativeData" xmlns="smNativeData" val="SMDATA_15_trXW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VQAAAAAAAABQAAAAZAAAAGQAAAAAAAAAy8vLAFUAAAAAAAAAUA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vAcAAOQKAAAvLwAA9AwAABAAAAAmAAAACAAAAP//////////"/>
              </a:ext>
            </a:extLst>
          </p:cNvSpPr>
          <p:nvPr/>
        </p:nvSpPr>
        <p:spPr>
          <a:xfrm>
            <a:off x="1257300" y="1770380"/>
            <a:ext cx="6412865" cy="335280"/>
          </a:xfrm>
          <a:prstGeom prst="rect">
            <a:avLst/>
          </a:prstGeom>
          <a:noFill/>
          <a:ln w="25400" cap="flat" cmpd="sng" algn="ctr">
            <a:solidFill>
              <a:srgbClr val="FF9300"/>
            </a:solidFill>
            <a:prstDash val="solid"/>
            <a:headEnd type="none"/>
            <a:tailEnd type="none"/>
          </a:ln>
          <a:effectLst>
            <a:outerShdw blurRad="63500" dist="50800" dir="54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Tree>
  </p:cSld>
  <p:clrMapOvr>
    <a:masterClrMapping/>
  </p:clrMapOvr>
  <p:transition spd="fast" p14:dur="500">
    <p:fade/>
    <p:extLst>
      <p:ext uri="smNativeData">
        <pr:smNativeData xmlns:pr="smNativeData" xmlns="smNativeData" val="trXWYgAAAAD0AQAAAAAAAAYAAAAAAAAAAAAAAAAAAAAAAAAAAQAAAAAAAAAAAAAAAAAAAAAAAAAAAAAA"/>
      </p:ext>
    </p:extLst>
  </p:transition>
  <p:timing>
    <p:tnLst>
      <p:par>
        <p:cTn id="1" dur="indefinite" restart="never" nodeType="tmRoot"/>
      </p:par>
    </p:tnLst>
  </p:timing>
</p:sld>
</file>

<file path=ppt/slides/slide158.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pic>
        <p:nvPicPr>
          <p:cNvPr id="2" name="ASRV.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AAAAADACAAAgD4AANgqAAAQAAAAJgAAAAgAAAD//////////w=="/>
              </a:ext>
            </a:extLst>
          </p:cNvPicPr>
          <p:nvPr/>
        </p:nvPicPr>
        <p:blipFill>
          <a:blip r:embed="rId2"/>
          <a:stretch>
            <a:fillRect/>
          </a:stretch>
        </p:blipFill>
        <p:spPr>
          <a:xfrm>
            <a:off x="0" y="1422400"/>
            <a:ext cx="10160000" cy="5542280"/>
          </a:xfrm>
          <a:prstGeom prst="rect">
            <a:avLst/>
          </a:prstGeom>
          <a:noFill/>
          <a:ln>
            <a:noFill/>
          </a:ln>
          <a:effectLst/>
        </p:spPr>
      </p:pic>
      <p:sp>
        <p:nvSpPr>
          <p:cNvPr id="3" name="Shape 2108"/>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C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DClWQQ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KCIAADonAAAoIgAAXisAABAAAAAmAAAACAAAAP//////////"/>
              </a:ext>
            </a:extLst>
          </p:cNvSpPr>
          <p:nvPr/>
        </p:nvSpPr>
        <p:spPr>
          <a:xfrm flipV="1">
            <a:off x="5552440" y="6376670"/>
            <a:ext cx="0" cy="673100"/>
          </a:xfrm>
          <a:prstGeom prst="line">
            <a:avLst/>
          </a:prstGeom>
          <a:noFill/>
          <a:ln w="25400" cap="flat" cmpd="sng" algn="ctr">
            <a:solidFill>
              <a:srgbClr val="FF9300"/>
            </a:solidFill>
            <a:prstDash val="solid"/>
            <a:headEnd type="none"/>
            <a:tailEnd type="triangle" w="med" len="med"/>
          </a:ln>
          <a:effectLst>
            <a:outerShdw blurRad="63500" dist="63760" dir="2700000">
              <a:srgbClr val="000000">
                <a:alpha val="15000"/>
              </a:srgbClr>
            </a:outerShdw>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4" name="Shape 2109"/>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kBoAABQrAADBKQAA6ywAABAgAAAmAAAACAAAAP//////////"/>
              </a:ext>
            </a:extLst>
          </p:cNvSpPr>
          <p:nvPr/>
        </p:nvSpPr>
        <p:spPr>
          <a:xfrm>
            <a:off x="4318000" y="7002780"/>
            <a:ext cx="2469515" cy="299085"/>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ctr"/>
          <a:lstStyle>
            <a:lvl1pPr defTabSz="457200">
              <a:lnSpc>
                <a:spcPts val="1600"/>
              </a:lnSpc>
              <a:tabLst>
                <a:tab pos="838200" algn="l"/>
              </a:tabLst>
              <a:defRPr sz="14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low-rate site</a:t>
            </a:r>
            <a:endParaRPr cap="none">
              <a:solidFill>
                <a:srgbClr val="424242"/>
              </a:solidFill>
            </a:endParaRPr>
          </a:p>
        </p:txBody>
      </p:sp>
      <p:sp>
        <p:nvSpPr>
          <p:cNvPr id="5" name="Shape 2110"/>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nwgAABAgAAAmAAAACAAAAP//////////"/>
              </a:ext>
            </a:extLst>
          </p:cNvSpPr>
          <p:nvPr/>
        </p:nvSpPr>
        <p:spPr>
          <a:xfrm>
            <a:off x="635000" y="1016000"/>
            <a:ext cx="8692515"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Standard models assume that the substitution rate is constant across sites</a:t>
            </a:r>
          </a:p>
        </p:txBody>
      </p:sp>
      <p:sp>
        <p:nvSpPr>
          <p:cNvPr id="6" name="Shape 2111"/>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BQcAANwAAAB7NwAATAQAABAgAAAmAAAACAAAAP//////////"/>
              </a:ext>
            </a:extLst>
          </p:cNvSpPr>
          <p:nvPr/>
        </p:nvSpPr>
        <p:spPr>
          <a:xfrm>
            <a:off x="1141095" y="139700"/>
            <a:ext cx="787781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Among Site Rate Variation</a:t>
            </a:r>
          </a:p>
        </p:txBody>
      </p:sp>
    </p:spTree>
  </p:cSld>
  <p:clrMapOvr>
    <a:masterClrMapping/>
  </p:clrMapOvr>
  <p:transition spd="fast" p14:dur="500">
    <p:fade/>
    <p:extLst>
      <p:ext uri="smNativeData">
        <pr:smNativeData xmlns:pr="smNativeData" xmlns="smNativeData" val="trXWYgAAAAD0AQAAAAAAAAYAAAAAAAAAAAAAAAAAAAAAAAAAAQAAAAAAAAAAAAAAAAAAAAAAAAAAAAAA"/>
      </p:ext>
    </p:extLst>
  </p:transition>
  <p:timing>
    <p:tnLst>
      <p:par>
        <p:cTn id="1" dur="indefinite" restart="never" nodeType="tmRoot"/>
      </p:par>
    </p:tnLst>
  </p:timing>
</p:sld>
</file>

<file path=ppt/slides/slide159.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pic>
        <p:nvPicPr>
          <p:cNvPr id="2" name="ASRV.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lQOe4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AAAAADACAAAgD4AANgqAAAQAAAAJgAAAAgAAAD//////////w=="/>
              </a:ext>
            </a:extLst>
          </p:cNvPicPr>
          <p:nvPr/>
        </p:nvPicPr>
        <p:blipFill>
          <a:blip r:embed="rId2"/>
          <a:stretch>
            <a:fillRect/>
          </a:stretch>
        </p:blipFill>
        <p:spPr>
          <a:xfrm>
            <a:off x="0" y="1422400"/>
            <a:ext cx="10160000" cy="5542280"/>
          </a:xfrm>
          <a:prstGeom prst="rect">
            <a:avLst/>
          </a:prstGeom>
          <a:noFill/>
          <a:ln>
            <a:noFill/>
          </a:ln>
          <a:effectLst/>
        </p:spPr>
      </p:pic>
      <p:sp>
        <p:nvSpPr>
          <p:cNvPr id="3" name="Shape 2114"/>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C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LA2xwQ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oCIAADonAACgIgAAXisAABAAAAAmAAAACAAAAP//////////"/>
              </a:ext>
            </a:extLst>
          </p:cNvSpPr>
          <p:nvPr/>
        </p:nvSpPr>
        <p:spPr>
          <a:xfrm flipV="1">
            <a:off x="5628640" y="6376670"/>
            <a:ext cx="0" cy="673100"/>
          </a:xfrm>
          <a:prstGeom prst="line">
            <a:avLst/>
          </a:prstGeom>
          <a:noFill/>
          <a:ln w="25400" cap="flat" cmpd="sng" algn="ctr">
            <a:solidFill>
              <a:srgbClr val="FF9300"/>
            </a:solidFill>
            <a:prstDash val="solid"/>
            <a:headEnd type="none"/>
            <a:tailEnd type="triangle" w="med" len="med"/>
          </a:ln>
          <a:effectLst>
            <a:outerShdw blurRad="63500" dist="63760" dir="2700000">
              <a:srgbClr val="000000">
                <a:alpha val="15000"/>
              </a:srgbClr>
            </a:outerShdw>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4" name="Shape 2115"/>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Kc+Ytg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CBsAABQrAAA5KgAA6ywAABAgAAAmAAAACAAAAP//////////"/>
              </a:ext>
            </a:extLst>
          </p:cNvSpPr>
          <p:nvPr/>
        </p:nvSpPr>
        <p:spPr>
          <a:xfrm>
            <a:off x="4394200" y="7002780"/>
            <a:ext cx="2469515" cy="299085"/>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ctr"/>
          <a:lstStyle>
            <a:lvl1pPr defTabSz="457200">
              <a:lnSpc>
                <a:spcPts val="1600"/>
              </a:lnSpc>
              <a:tabLst>
                <a:tab pos="838200" algn="l"/>
              </a:tabLst>
              <a:defRPr sz="14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low-rate site</a:t>
            </a:r>
            <a:endParaRPr cap="none">
              <a:solidFill>
                <a:srgbClr val="424242"/>
              </a:solidFill>
            </a:endParaRPr>
          </a:p>
        </p:txBody>
      </p:sp>
      <p:sp>
        <p:nvSpPr>
          <p:cNvPr id="5" name="Shape 2116"/>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4RX3I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nwgAABAgAAAmAAAACAAAAP//////////"/>
              </a:ext>
            </a:extLst>
          </p:cNvSpPr>
          <p:nvPr/>
        </p:nvSpPr>
        <p:spPr>
          <a:xfrm>
            <a:off x="635000" y="1016000"/>
            <a:ext cx="8692515"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Standard models assume that the substitution rate is constant across sites</a:t>
            </a:r>
          </a:p>
        </p:txBody>
      </p:sp>
      <p:sp>
        <p:nvSpPr>
          <p:cNvPr id="6" name="Shape 2117"/>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KIdPn4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BQcAANwAAAB7NwAATAQAABAgAAAmAAAACAAAAP//////////"/>
              </a:ext>
            </a:extLst>
          </p:cNvSpPr>
          <p:nvPr/>
        </p:nvSpPr>
        <p:spPr>
          <a:xfrm>
            <a:off x="1141095" y="139700"/>
            <a:ext cx="787781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Among Site Rate Variation</a:t>
            </a:r>
          </a:p>
        </p:txBody>
      </p:sp>
    </p:spTree>
  </p:cSld>
  <p:clrMapOvr>
    <a:masterClrMapping/>
  </p:clrMapOvr>
  <p:transition spd="fast" p14:dur="500">
    <p:fade/>
    <p:extLst>
      <p:ext uri="smNativeData">
        <pr:smNativeData xmlns:pr="smNativeData" xmlns="smNativeData" val="trXWYgAAAAD0AQAAAAAAAAYAAAAAAAAAAAAAAAAAAAAAAAAAAQAAAAAAAAAAAAAAAAAAAAAAAAAAAAAA"/>
      </p:ext>
    </p:extLst>
  </p:transition>
  <p:timing>
    <p:tnLst>
      <p:par>
        <p:cTn id="1" dur="indefinite" restart="never" nodeType="tmRoot"/>
      </p:par>
    </p:tnLst>
  </p:timing>
</p:sld>
</file>

<file path=ppt/slides/slide16.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327"/>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EkiWlo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7wMAAEAGAABsOQAAnwgAABAgAAAmAAAACAAAAP//////////"/>
              </a:ext>
            </a:extLst>
          </p:cNvSpPr>
          <p:nvPr/>
        </p:nvSpPr>
        <p:spPr>
          <a:xfrm>
            <a:off x="639445" y="1016000"/>
            <a:ext cx="8695055" cy="385445"/>
          </a:xfrm>
          <a:prstGeom prst="rect">
            <a:avLst/>
          </a:prstGeom>
          <a:noFill/>
          <a:ln>
            <a:noFill/>
          </a:ln>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What is the scale of the instantaneous rates? </a:t>
            </a:r>
          </a:p>
        </p:txBody>
      </p:sp>
      <p:sp>
        <p:nvSpPr>
          <p:cNvPr id="3" name="Shape 328"/>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S/IPk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GAYAAJgIAADaOgAA0AoAABAgAAAmAAAACAAAAP//////////"/>
              </a:ext>
            </a:extLst>
          </p:cNvSpPr>
          <p:nvPr/>
        </p:nvSpPr>
        <p:spPr>
          <a:xfrm>
            <a:off x="990600" y="1397000"/>
            <a:ext cx="8576310" cy="360680"/>
          </a:xfrm>
          <a:prstGeom prst="rect">
            <a:avLst/>
          </a:prstGeom>
          <a:noFill/>
          <a:ln>
            <a:noFill/>
          </a:ln>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r>
              <a:t>Substitution rate and time are confounded in most CTMC models</a:t>
            </a:r>
          </a:p>
        </p:txBody>
      </p:sp>
      <p:sp>
        <p:nvSpPr>
          <p:cNvPr id="4" name="Shape 329"/>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NAGDQE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xgkAANwAAAC6NAAATAQAABAgAAAmAAAACAAAAP//////////"/>
              </a:ext>
            </a:extLst>
          </p:cNvSpPr>
          <p:nvPr/>
        </p:nvSpPr>
        <p:spPr>
          <a:xfrm>
            <a:off x="1588770" y="139700"/>
            <a:ext cx="698246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Scaling the Instantaneous Rate Matrix</a:t>
            </a:r>
          </a:p>
        </p:txBody>
      </p:sp>
      <p:sp>
        <p:nvSpPr>
          <p:cNvPr id="5" name="Shape 330"/>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GAYAAPAKAADaOgAAzg4AABAgAAAmAAAACAAAAP//////////"/>
              </a:ext>
            </a:extLst>
          </p:cNvSpPr>
          <p:nvPr/>
        </p:nvSpPr>
        <p:spPr>
          <a:xfrm>
            <a:off x="990600" y="1778000"/>
            <a:ext cx="8576310" cy="628650"/>
          </a:xfrm>
          <a:prstGeom prst="rect">
            <a:avLst/>
          </a:prstGeom>
          <a:noFill/>
          <a:ln>
            <a:noFill/>
          </a:ln>
          <a:effectLst/>
        </p:spPr>
        <p:txBody>
          <a:bodyPr vert="horz" wrap="square" lIns="50800" tIns="50800" rIns="50800" bIns="50800" numCol="1" spcCol="215900" anchor="t"/>
          <a:lstStyle/>
          <a:p>
            <a:pPr algn="l" defTabSz="457200">
              <a:lnSpc>
                <a:spcPts val="2100"/>
              </a:lnSpc>
              <a:tabLst>
                <a:tab pos="838200" algn="l"/>
              </a:tabLst>
              <a:defRPr sz="1800" cap="none">
                <a:solidFill>
                  <a:srgbClr val="424242"/>
                </a:solidFill>
                <a:latin typeface="Arial" pitchFamily="1" charset="0"/>
                <a:ea typeface="Arial" pitchFamily="1" charset="0"/>
                <a:cs typeface="Arial" pitchFamily="1" charset="0"/>
              </a:defRPr>
            </a:pPr>
            <a:r>
              <a:t>The expected (mean) number of substitutions along a branch is a function of the </a:t>
            </a:r>
            <a:br/>
            <a:r>
              <a:t>     duration of that branch, </a:t>
            </a:r>
            <a:r>
              <a:rPr i="1" cap="none">
                <a:latin typeface="Times New Roman" pitchFamily="1" charset="0"/>
                <a:ea typeface="Times New Roman" pitchFamily="1" charset="0"/>
                <a:cs typeface="Times New Roman" pitchFamily="1" charset="0"/>
              </a:rPr>
              <a:t>t</a:t>
            </a:r>
            <a:r>
              <a:t>, and the substitution rate, </a:t>
            </a:r>
            <a:r>
              <a:rPr i="1" cap="none">
                <a:latin typeface="Times New Roman" pitchFamily="1" charset="0"/>
                <a:ea typeface="Times New Roman" pitchFamily="1" charset="0"/>
                <a:cs typeface="Times New Roman" pitchFamily="1" charset="0"/>
              </a:rPr>
              <a:t>u</a:t>
            </a:r>
            <a:endParaRPr i="1" cap="none">
              <a:latin typeface="Times New Roman" pitchFamily="1" charset="0"/>
              <a:ea typeface="Times New Roman" pitchFamily="1" charset="0"/>
              <a:cs typeface="Times New Roman" pitchFamily="1" charset="0"/>
            </a:endParaRPr>
          </a:p>
        </p:txBody>
      </p:sp>
      <p:sp>
        <p:nvSpPr>
          <p:cNvPr id="6" name="Shape 331"/>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FYHDQE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GAYAANgOAADaOgAAuxIAABAgAAAmAAAACAAAAP//////////"/>
              </a:ext>
            </a:extLst>
          </p:cNvSpPr>
          <p:nvPr/>
        </p:nvSpPr>
        <p:spPr>
          <a:xfrm>
            <a:off x="990600" y="2413000"/>
            <a:ext cx="8576310" cy="631825"/>
          </a:xfrm>
          <a:prstGeom prst="rect">
            <a:avLst/>
          </a:prstGeom>
          <a:noFill/>
          <a:ln>
            <a:noFill/>
          </a:ln>
          <a:effectLst/>
        </p:spPr>
        <p:txBody>
          <a:bodyPr vert="horz" wrap="square" lIns="50800" tIns="50800" rIns="50800" bIns="50800" numCol="1" spcCol="215900" anchor="t"/>
          <a:lstStyle/>
          <a:p>
            <a:pPr algn="l" defTabSz="457200">
              <a:lnSpc>
                <a:spcPts val="2100"/>
              </a:lnSpc>
              <a:tabLst>
                <a:tab pos="838200" algn="l"/>
              </a:tabLst>
              <a:defRPr sz="1800" cap="none">
                <a:solidFill>
                  <a:srgbClr val="424242"/>
                </a:solidFill>
                <a:latin typeface="Arial" pitchFamily="1" charset="0"/>
                <a:ea typeface="Arial" pitchFamily="1" charset="0"/>
                <a:cs typeface="Arial" pitchFamily="1" charset="0"/>
              </a:defRPr>
            </a:pPr>
            <a:r>
              <a:t>However, the timescale of the tree is typically unknown, so the time, </a:t>
            </a:r>
            <a:r>
              <a:rPr i="1" cap="none">
                <a:latin typeface="Times New Roman" pitchFamily="1" charset="0"/>
                <a:ea typeface="Times New Roman" pitchFamily="1" charset="0"/>
                <a:cs typeface="Times New Roman" pitchFamily="1" charset="0"/>
              </a:rPr>
              <a:t>t</a:t>
            </a:r>
            <a:r>
              <a:t>, and rate, </a:t>
            </a:r>
            <a:r>
              <a:rPr i="1" cap="none">
                <a:latin typeface="Times New Roman" pitchFamily="1" charset="0"/>
                <a:ea typeface="Times New Roman" pitchFamily="1" charset="0"/>
                <a:cs typeface="Times New Roman" pitchFamily="1" charset="0"/>
              </a:rPr>
              <a:t>u</a:t>
            </a:r>
            <a:r>
              <a:t>, </a:t>
            </a:r>
            <a:br/>
            <a:r>
              <a:t>     cannot be estimated separately, but only as their product: </a:t>
            </a:r>
            <a:r>
              <a:rPr i="1" cap="none">
                <a:latin typeface="Times New Roman" pitchFamily="1" charset="0"/>
                <a:ea typeface="Times New Roman" pitchFamily="1" charset="0"/>
                <a:cs typeface="Times New Roman" pitchFamily="1" charset="0"/>
              </a:rPr>
              <a:t>v = ut</a:t>
            </a:r>
            <a:endParaRPr i="1" cap="none">
              <a:latin typeface="Times New Roman" pitchFamily="1" charset="0"/>
              <a:ea typeface="Times New Roman" pitchFamily="1" charset="0"/>
              <a:cs typeface="Times New Roman" pitchFamily="1" charset="0"/>
            </a:endParaRPr>
          </a:p>
        </p:txBody>
      </p:sp>
      <p:sp>
        <p:nvSpPr>
          <p:cNvPr id="7" name="Shape 332"/>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GAYAALwWAADaOgAAmBoAABAgAAAmAAAACAAAAP//////////"/>
              </a:ext>
            </a:extLst>
          </p:cNvSpPr>
          <p:nvPr/>
        </p:nvSpPr>
        <p:spPr>
          <a:xfrm>
            <a:off x="990600" y="3695700"/>
            <a:ext cx="8576310" cy="627380"/>
          </a:xfrm>
          <a:prstGeom prst="rect">
            <a:avLst/>
          </a:prstGeom>
          <a:noFill/>
          <a:ln>
            <a:noFill/>
          </a:ln>
          <a:effectLst/>
        </p:spPr>
        <p:txBody>
          <a:bodyPr vert="horz" wrap="square" lIns="50800" tIns="50800" rIns="50800" bIns="50800" numCol="1" spcCol="215900" anchor="t"/>
          <a:lstStyle/>
          <a:p>
            <a:pPr algn="l" defTabSz="457200">
              <a:lnSpc>
                <a:spcPts val="2100"/>
              </a:lnSpc>
              <a:tabLst>
                <a:tab pos="838200" algn="l"/>
              </a:tabLst>
              <a:defRPr sz="1800" cap="none">
                <a:solidFill>
                  <a:srgbClr val="424242"/>
                </a:solidFill>
                <a:latin typeface="Arial" pitchFamily="1" charset="0"/>
                <a:ea typeface="Arial" pitchFamily="1" charset="0"/>
                <a:cs typeface="Arial" pitchFamily="1" charset="0"/>
              </a:defRPr>
            </a:pPr>
            <a:r>
              <a:t>This is achieved by scaling the instantaneous-rate matrix by the weighted average</a:t>
            </a:r>
            <a:br/>
            <a:r>
              <a:t>     of substitution rates:</a:t>
            </a:r>
          </a:p>
        </p:txBody>
      </p:sp>
      <p:pic>
        <p:nvPicPr>
          <p:cNvPr id="8" name="Image2"/>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JsYAADgGgAA5SUAAJ4dAAAQAAAAJgAAAAgAAAD//////////w=="/>
              </a:ext>
            </a:extLst>
          </p:cNvPicPr>
          <p:nvPr/>
        </p:nvPicPr>
        <p:blipFill>
          <a:blip r:embed="rId2"/>
          <a:stretch>
            <a:fillRect/>
          </a:stretch>
        </p:blipFill>
        <p:spPr>
          <a:xfrm>
            <a:off x="3999865" y="4368800"/>
            <a:ext cx="2160270" cy="445770"/>
          </a:xfrm>
          <a:prstGeom prst="rect">
            <a:avLst/>
          </a:prstGeom>
          <a:noFill/>
          <a:ln>
            <a:noFill/>
          </a:ln>
          <a:effectLst/>
        </p:spPr>
      </p:pic>
      <p:sp>
        <p:nvSpPr>
          <p:cNvPr id="9" name="Shape 334"/>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GAYAALAdAADaOgAA6B8AABAgAAAmAAAACAAAAP//////////"/>
              </a:ext>
            </a:extLst>
          </p:cNvSpPr>
          <p:nvPr/>
        </p:nvSpPr>
        <p:spPr>
          <a:xfrm>
            <a:off x="990600" y="4826000"/>
            <a:ext cx="8576310" cy="360680"/>
          </a:xfrm>
          <a:prstGeom prst="rect">
            <a:avLst/>
          </a:prstGeom>
          <a:noFill/>
          <a:ln>
            <a:noFill/>
          </a:ln>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r>
              <a:t>or equivalently:</a:t>
            </a:r>
          </a:p>
        </p:txBody>
      </p:sp>
      <p:pic>
        <p:nvPicPr>
          <p:cNvPr id="10" name="pasted-image.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JMYAADoHwAA7SUAAKkiAAAQAAAAJgAAAAgAAAD//////////w=="/>
              </a:ext>
            </a:extLst>
          </p:cNvPicPr>
          <p:nvPr/>
        </p:nvPicPr>
        <p:blipFill>
          <a:blip r:embed="rId3"/>
          <a:stretch>
            <a:fillRect/>
          </a:stretch>
        </p:blipFill>
        <p:spPr>
          <a:xfrm>
            <a:off x="3994785" y="5186680"/>
            <a:ext cx="2170430" cy="447675"/>
          </a:xfrm>
          <a:prstGeom prst="rect">
            <a:avLst/>
          </a:prstGeom>
          <a:noFill/>
          <a:ln>
            <a:noFill/>
          </a:ln>
          <a:effectLst/>
        </p:spPr>
      </p:pic>
      <p:sp>
        <p:nvSpPr>
          <p:cNvPr id="11" name="Shape 336"/>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GAYAANQSAADaOgAAtRYAABAgAAAmAAAACAAAAP//////////"/>
              </a:ext>
            </a:extLst>
          </p:cNvSpPr>
          <p:nvPr/>
        </p:nvSpPr>
        <p:spPr>
          <a:xfrm>
            <a:off x="990600" y="3060700"/>
            <a:ext cx="8576310" cy="630555"/>
          </a:xfrm>
          <a:prstGeom prst="rect">
            <a:avLst/>
          </a:prstGeom>
          <a:noFill/>
          <a:ln>
            <a:noFill/>
          </a:ln>
          <a:effectLst/>
        </p:spPr>
        <p:txBody>
          <a:bodyPr vert="horz" wrap="square" lIns="50800" tIns="50800" rIns="50800" bIns="50800" numCol="1" spcCol="215900" anchor="t"/>
          <a:lstStyle/>
          <a:p>
            <a:pPr algn="l" defTabSz="457200">
              <a:lnSpc>
                <a:spcPts val="2100"/>
              </a:lnSpc>
              <a:tabLst>
                <a:tab pos="838200" algn="l"/>
              </a:tabLst>
              <a:defRPr sz="1800" cap="none">
                <a:solidFill>
                  <a:srgbClr val="424242"/>
                </a:solidFill>
                <a:latin typeface="Arial" pitchFamily="1" charset="0"/>
                <a:ea typeface="Arial" pitchFamily="1" charset="0"/>
                <a:cs typeface="Arial" pitchFamily="1" charset="0"/>
              </a:defRPr>
            </a:pPr>
            <a:r>
              <a:t>In order for us to be able to interpret the branch length, </a:t>
            </a:r>
            <a:r>
              <a:rPr i="1" cap="none">
                <a:latin typeface="Times New Roman" pitchFamily="1" charset="0"/>
                <a:ea typeface="Times New Roman" pitchFamily="1" charset="0"/>
                <a:cs typeface="Times New Roman" pitchFamily="1" charset="0"/>
              </a:rPr>
              <a:t>v</a:t>
            </a:r>
            <a:r>
              <a:t>, as the expected number</a:t>
            </a:r>
            <a:br/>
            <a:r>
              <a:t>     of substitutions per site, the average substitution rate must be one</a:t>
            </a:r>
          </a:p>
        </p:txBody>
      </p:sp>
      <p:pic>
        <p:nvPicPr>
          <p:cNvPr id="12" name="Image1"/>
          <p:cNvPicPr>
            <a:picLocks noChangeAspect="1"/>
            <a:extLst>
              <a:ext uri="smNativeData">
                <pr:smNativeData xmlns:pr="smNativeData" xmlns="smNativeData" val="SMDATA_17_trXWYhMAAAAlAAAAEQAAAC8B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6Nms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BkSAABKGwAA4hUAABUdAAAAAAAAJgAAAAgAAAD//////////w=="/>
              </a:ext>
            </a:extLst>
          </p:cNvPicPr>
          <p:nvPr/>
        </p:nvPicPr>
        <p:blipFill>
          <a:blip r:embed="rId4"/>
          <a:stretch>
            <a:fillRect/>
          </a:stretch>
        </p:blipFill>
        <p:spPr>
          <a:xfrm>
            <a:off x="2941955" y="4436110"/>
            <a:ext cx="615315" cy="291465"/>
          </a:xfrm>
          <a:prstGeom prst="rect">
            <a:avLst/>
          </a:prstGeom>
          <a:noFill/>
          <a:ln>
            <a:noFill/>
          </a:ln>
          <a:effectLst/>
        </p:spPr>
      </p:pic>
    </p:spTree>
  </p:cSld>
  <p:clrMapOvr>
    <a:masterClrMapping/>
  </p:clrMapOvr>
  <p:transition spd="fast" p14:dur="500">
    <p:fade/>
    <p:extLst>
      <p:ext uri="smNativeData">
        <pr:smNativeData xmlns:pr="smNativeData" xmlns="smNativeData" val="trXWYgAAAAD0AQAAAAAAAAYAAAAAAAAAAAAAAAAAAAAAAAAAAQAAAAAAAAAAAAAAAAAAAAAAAAAAAAAA"/>
      </p:ext>
    </p:extLst>
  </p:transition>
  <p:timing>
    <p:tnLst>
      <p:par>
        <p:cTn id="1" dur="indefinite" restart="never" nodeType="tmRoot"/>
      </p:par>
    </p:tnLst>
  </p:timing>
</p:sld>
</file>

<file path=ppt/slides/slide160.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pic>
        <p:nvPicPr>
          <p:cNvPr id="2" name="ASRV.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BhMlUw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AAAAADACAAAgD4AANgqAAAQAAAAJgAAAAgAAAD//////////w=="/>
              </a:ext>
            </a:extLst>
          </p:cNvPicPr>
          <p:nvPr/>
        </p:nvPicPr>
        <p:blipFill>
          <a:blip r:embed="rId2"/>
          <a:stretch>
            <a:fillRect/>
          </a:stretch>
        </p:blipFill>
        <p:spPr>
          <a:xfrm>
            <a:off x="0" y="1422400"/>
            <a:ext cx="10160000" cy="5542280"/>
          </a:xfrm>
          <a:prstGeom prst="rect">
            <a:avLst/>
          </a:prstGeom>
          <a:noFill/>
          <a:ln>
            <a:noFill/>
          </a:ln>
          <a:effectLst/>
        </p:spPr>
      </p:pic>
      <p:sp>
        <p:nvSpPr>
          <p:cNvPr id="3" name="Shape 2120"/>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C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GG5POo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BCMAADonAAAEIwAAXisAABAAAAAmAAAACAAAAP//////////"/>
              </a:ext>
            </a:extLst>
          </p:cNvSpPr>
          <p:nvPr/>
        </p:nvSpPr>
        <p:spPr>
          <a:xfrm flipV="1">
            <a:off x="5692140" y="6376670"/>
            <a:ext cx="0" cy="673100"/>
          </a:xfrm>
          <a:prstGeom prst="line">
            <a:avLst/>
          </a:prstGeom>
          <a:noFill/>
          <a:ln w="25400" cap="flat" cmpd="sng" algn="ctr">
            <a:solidFill>
              <a:srgbClr val="FF9300"/>
            </a:solidFill>
            <a:prstDash val="solid"/>
            <a:headEnd type="none"/>
            <a:tailEnd type="triangle" w="med" len="med"/>
          </a:ln>
          <a:effectLst>
            <a:outerShdw blurRad="63500" dist="63760" dir="2700000">
              <a:srgbClr val="000000">
                <a:alpha val="15000"/>
              </a:srgbClr>
            </a:outerShdw>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4" name="Shape 2121"/>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MZva/Q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bBsAABQrAACdKgAA6ywAABAgAAAmAAAACAAAAP//////////"/>
              </a:ext>
            </a:extLst>
          </p:cNvSpPr>
          <p:nvPr/>
        </p:nvSpPr>
        <p:spPr>
          <a:xfrm>
            <a:off x="4457700" y="7002780"/>
            <a:ext cx="2469515" cy="299085"/>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ctr"/>
          <a:lstStyle>
            <a:lvl1pPr defTabSz="457200">
              <a:lnSpc>
                <a:spcPts val="1600"/>
              </a:lnSpc>
              <a:tabLst>
                <a:tab pos="838200" algn="l"/>
              </a:tabLst>
              <a:defRPr sz="14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high-rate site</a:t>
            </a:r>
            <a:endParaRPr cap="none">
              <a:solidFill>
                <a:srgbClr val="424242"/>
              </a:solidFill>
            </a:endParaRPr>
          </a:p>
        </p:txBody>
      </p:sp>
      <p:sp>
        <p:nvSpPr>
          <p:cNvPr id="5" name="Shape 2122"/>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GKl34Q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nwgAABAgAAAmAAAACAAAAP//////////"/>
              </a:ext>
            </a:extLst>
          </p:cNvSpPr>
          <p:nvPr/>
        </p:nvSpPr>
        <p:spPr>
          <a:xfrm>
            <a:off x="635000" y="1016000"/>
            <a:ext cx="8692515"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Standard models assume that the substitution rate is constant across sites</a:t>
            </a:r>
          </a:p>
        </p:txBody>
      </p:sp>
      <p:sp>
        <p:nvSpPr>
          <p:cNvPr id="6" name="Shape 2123"/>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K0N5yw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BQcAANwAAAB7NwAATAQAABAgAAAmAAAACAAAAP//////////"/>
              </a:ext>
            </a:extLst>
          </p:cNvSpPr>
          <p:nvPr/>
        </p:nvSpPr>
        <p:spPr>
          <a:xfrm>
            <a:off x="1141095" y="139700"/>
            <a:ext cx="787781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Among Site Rate Variation</a:t>
            </a:r>
          </a:p>
        </p:txBody>
      </p:sp>
    </p:spTree>
  </p:cSld>
  <p:clrMapOvr>
    <a:masterClrMapping/>
  </p:clrMapOvr>
  <p:transition spd="fast" p14:dur="500">
    <p:fade/>
    <p:extLst>
      <p:ext uri="smNativeData">
        <pr:smNativeData xmlns:pr="smNativeData" xmlns="smNativeData" val="trXWYgAAAAD0AQAAAAAAAAYAAAAAAAAAAAAAAAAAAAAAAAAAAQAAAAAAAAAAAAAAAAAAAAAAAAAAAAAA"/>
      </p:ext>
    </p:extLst>
  </p:transition>
  <p:timing>
    <p:tnLst>
      <p:par>
        <p:cTn id="1" dur="indefinite" restart="never" nodeType="tmRoot"/>
      </p:par>
    </p:tnLst>
  </p:timing>
</p:sld>
</file>

<file path=ppt/slides/slide161.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pic>
        <p:nvPicPr>
          <p:cNvPr id="2" name="ASRV.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B0cy5v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AAAAADACAAAgD4AANgqAAAQAAAAJgAAAAgAAAD//////////w=="/>
              </a:ext>
            </a:extLst>
          </p:cNvPicPr>
          <p:nvPr/>
        </p:nvPicPr>
        <p:blipFill>
          <a:blip r:embed="rId2"/>
          <a:stretch>
            <a:fillRect/>
          </a:stretch>
        </p:blipFill>
        <p:spPr>
          <a:xfrm>
            <a:off x="0" y="1422400"/>
            <a:ext cx="10160000" cy="5542280"/>
          </a:xfrm>
          <a:prstGeom prst="rect">
            <a:avLst/>
          </a:prstGeom>
          <a:noFill/>
          <a:ln>
            <a:noFill/>
          </a:ln>
          <a:effectLst/>
        </p:spPr>
      </p:pic>
      <p:sp>
        <p:nvSpPr>
          <p:cNvPr id="3" name="Shape 2126"/>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C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DpwcnM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aCMAADonAABoIwAAXisAABAAAAAmAAAACAAAAP//////////"/>
              </a:ext>
            </a:extLst>
          </p:cNvSpPr>
          <p:nvPr/>
        </p:nvSpPr>
        <p:spPr>
          <a:xfrm flipV="1">
            <a:off x="5755640" y="6376670"/>
            <a:ext cx="0" cy="673100"/>
          </a:xfrm>
          <a:prstGeom prst="line">
            <a:avLst/>
          </a:prstGeom>
          <a:noFill/>
          <a:ln w="25400" cap="flat" cmpd="sng" algn="ctr">
            <a:solidFill>
              <a:srgbClr val="FF9300"/>
            </a:solidFill>
            <a:prstDash val="solid"/>
            <a:headEnd type="none"/>
            <a:tailEnd type="triangle" w="med" len="med"/>
          </a:ln>
          <a:effectLst>
            <a:outerShdw blurRad="63500" dist="63760" dir="2700000">
              <a:srgbClr val="000000">
                <a:alpha val="15000"/>
              </a:srgbClr>
            </a:outerShdw>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4" name="Shape 2127"/>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DAiLz4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0BsAABQrAAABKwAA6ywAABAgAAAmAAAACAAAAP//////////"/>
              </a:ext>
            </a:extLst>
          </p:cNvSpPr>
          <p:nvPr/>
        </p:nvSpPr>
        <p:spPr>
          <a:xfrm>
            <a:off x="4521200" y="7002780"/>
            <a:ext cx="2469515" cy="299085"/>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ctr"/>
          <a:lstStyle>
            <a:lvl1pPr defTabSz="457200">
              <a:lnSpc>
                <a:spcPts val="1600"/>
              </a:lnSpc>
              <a:tabLst>
                <a:tab pos="838200" algn="l"/>
              </a:tabLst>
              <a:defRPr sz="14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low-rate site</a:t>
            </a:r>
            <a:endParaRPr cap="none">
              <a:solidFill>
                <a:srgbClr val="424242"/>
              </a:solidFill>
            </a:endParaRPr>
          </a:p>
        </p:txBody>
      </p:sp>
      <p:sp>
        <p:nvSpPr>
          <p:cNvPr id="5" name="Shape 2128"/>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Dp4ZnI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nwgAABAgAAAmAAAACAAAAP//////////"/>
              </a:ext>
            </a:extLst>
          </p:cNvSpPr>
          <p:nvPr/>
        </p:nvSpPr>
        <p:spPr>
          <a:xfrm>
            <a:off x="635000" y="1016000"/>
            <a:ext cx="8692515"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Standard models assume that the substitution rate is constant across sites</a:t>
            </a:r>
          </a:p>
        </p:txBody>
      </p:sp>
      <p:sp>
        <p:nvSpPr>
          <p:cNvPr id="6" name="Shape 2129"/>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FNwUHI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BQcAANwAAAB7NwAATAQAABAgAAAmAAAACAAAAP//////////"/>
              </a:ext>
            </a:extLst>
          </p:cNvSpPr>
          <p:nvPr/>
        </p:nvSpPr>
        <p:spPr>
          <a:xfrm>
            <a:off x="1141095" y="139700"/>
            <a:ext cx="787781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Among Site Rate Variation</a:t>
            </a:r>
          </a:p>
        </p:txBody>
      </p:sp>
    </p:spTree>
  </p:cSld>
  <p:clrMapOvr>
    <a:masterClrMapping/>
  </p:clrMapOvr>
  <p:transition spd="fast" p14:dur="500">
    <p:fade/>
    <p:extLst>
      <p:ext uri="smNativeData">
        <pr:smNativeData xmlns:pr="smNativeData" xmlns="smNativeData" val="trXWYgAAAAD0AQAAAAAAAAYAAAAAAAAAAAAAAAAAAAAAAAAAAQAAAAAAAAAAAAAAAAAAAAAAAAAAAAAA"/>
      </p:ext>
    </p:extLst>
  </p:transition>
  <p:timing>
    <p:tnLst>
      <p:par>
        <p:cTn id="1" dur="indefinite" restart="never" nodeType="tmRoot"/>
      </p:par>
    </p:tnLst>
  </p:timing>
</p:sld>
</file>

<file path=ppt/slides/slide162.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pic>
        <p:nvPicPr>
          <p:cNvPr id="2" name="ASRV.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B0cy5v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AAAAADACAAAgD4AANgqAAAQAAAAJgAAAAgAAAD//////////w=="/>
              </a:ext>
            </a:extLst>
          </p:cNvPicPr>
          <p:nvPr/>
        </p:nvPicPr>
        <p:blipFill>
          <a:blip r:embed="rId2"/>
          <a:stretch>
            <a:fillRect/>
          </a:stretch>
        </p:blipFill>
        <p:spPr>
          <a:xfrm>
            <a:off x="0" y="1422400"/>
            <a:ext cx="10160000" cy="5542280"/>
          </a:xfrm>
          <a:prstGeom prst="rect">
            <a:avLst/>
          </a:prstGeom>
          <a:noFill/>
          <a:ln>
            <a:noFill/>
          </a:ln>
          <a:effectLst/>
        </p:spPr>
      </p:pic>
      <p:sp>
        <p:nvSpPr>
          <p:cNvPr id="3" name="Shape 2132"/>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C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DpwcnM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zCMAADonAADMIwAAXisAABAAAAAmAAAACAAAAP//////////"/>
              </a:ext>
            </a:extLst>
          </p:cNvSpPr>
          <p:nvPr/>
        </p:nvSpPr>
        <p:spPr>
          <a:xfrm flipV="1">
            <a:off x="5819140" y="6376670"/>
            <a:ext cx="0" cy="673100"/>
          </a:xfrm>
          <a:prstGeom prst="line">
            <a:avLst/>
          </a:prstGeom>
          <a:noFill/>
          <a:ln w="25400" cap="flat" cmpd="sng" algn="ctr">
            <a:solidFill>
              <a:srgbClr val="FF9300"/>
            </a:solidFill>
            <a:prstDash val="solid"/>
            <a:headEnd type="none"/>
            <a:tailEnd type="triangle" w="med" len="med"/>
          </a:ln>
          <a:effectLst>
            <a:outerShdw blurRad="63500" dist="63760" dir="2700000">
              <a:srgbClr val="000000">
                <a:alpha val="15000"/>
              </a:srgbClr>
            </a:outerShdw>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4" name="Shape 2133"/>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DAiLz4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NBwAABQrAABlKwAA6ywAABAgAAAmAAAACAAAAP//////////"/>
              </a:ext>
            </a:extLst>
          </p:cNvSpPr>
          <p:nvPr/>
        </p:nvSpPr>
        <p:spPr>
          <a:xfrm>
            <a:off x="4584700" y="7002780"/>
            <a:ext cx="2469515" cy="299085"/>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ctr"/>
          <a:lstStyle>
            <a:lvl1pPr defTabSz="457200">
              <a:lnSpc>
                <a:spcPts val="1600"/>
              </a:lnSpc>
              <a:tabLst>
                <a:tab pos="838200" algn="l"/>
              </a:tabLst>
              <a:defRPr sz="14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low-rate site</a:t>
            </a:r>
            <a:endParaRPr cap="none">
              <a:solidFill>
                <a:srgbClr val="424242"/>
              </a:solidFill>
            </a:endParaRPr>
          </a:p>
        </p:txBody>
      </p:sp>
      <p:sp>
        <p:nvSpPr>
          <p:cNvPr id="5" name="Shape 2134"/>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Dp4ZnI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nwgAABAgAAAmAAAACAAAAP//////////"/>
              </a:ext>
            </a:extLst>
          </p:cNvSpPr>
          <p:nvPr/>
        </p:nvSpPr>
        <p:spPr>
          <a:xfrm>
            <a:off x="635000" y="1016000"/>
            <a:ext cx="8692515"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Standard models assume that the substitution rate is constant across sites</a:t>
            </a:r>
          </a:p>
        </p:txBody>
      </p:sp>
      <p:sp>
        <p:nvSpPr>
          <p:cNvPr id="6" name="Shape 2135"/>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FNwUHI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BQcAANwAAAB7NwAATAQAABAgAAAmAAAACAAAAP//////////"/>
              </a:ext>
            </a:extLst>
          </p:cNvSpPr>
          <p:nvPr/>
        </p:nvSpPr>
        <p:spPr>
          <a:xfrm>
            <a:off x="1141095" y="139700"/>
            <a:ext cx="787781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Among Site Rate Variation</a:t>
            </a:r>
          </a:p>
        </p:txBody>
      </p:sp>
    </p:spTree>
  </p:cSld>
  <p:clrMapOvr>
    <a:masterClrMapping/>
  </p:clrMapOvr>
  <p:transition spd="fast" p14:dur="500">
    <p:fade/>
    <p:extLst>
      <p:ext uri="smNativeData">
        <pr:smNativeData xmlns:pr="smNativeData" xmlns="smNativeData" val="trXWYgAAAAD0AQAAAAAAAAYAAAAAAAAAAAAAAAAAAAAAAAAAAQAAAAAAAAAAAAAAAAAAAAAAAAAAAAAA"/>
      </p:ext>
    </p:extLst>
  </p:transition>
  <p:timing>
    <p:tnLst>
      <p:par>
        <p:cTn id="1" dur="indefinite" restart="never" nodeType="tmRoot"/>
      </p:par>
    </p:tnLst>
  </p:timing>
</p:sld>
</file>

<file path=ppt/slides/slide163.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pic>
        <p:nvPicPr>
          <p:cNvPr id="2" name="ASRV.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B0cy5v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AAAAADACAAAgD4AANgqAAAQAAAAJgAAAAgAAAD//////////w=="/>
              </a:ext>
            </a:extLst>
          </p:cNvPicPr>
          <p:nvPr/>
        </p:nvPicPr>
        <p:blipFill>
          <a:blip r:embed="rId2"/>
          <a:stretch>
            <a:fillRect/>
          </a:stretch>
        </p:blipFill>
        <p:spPr>
          <a:xfrm>
            <a:off x="0" y="1422400"/>
            <a:ext cx="10160000" cy="5542280"/>
          </a:xfrm>
          <a:prstGeom prst="rect">
            <a:avLst/>
          </a:prstGeom>
          <a:noFill/>
          <a:ln>
            <a:noFill/>
          </a:ln>
          <a:effectLst/>
        </p:spPr>
      </p:pic>
      <p:sp>
        <p:nvSpPr>
          <p:cNvPr id="3" name="Shape 2138"/>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C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DpwcnM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RCQAADonAABEJAAAXisAABAAAAAmAAAACAAAAP//////////"/>
              </a:ext>
            </a:extLst>
          </p:cNvSpPr>
          <p:nvPr/>
        </p:nvSpPr>
        <p:spPr>
          <a:xfrm flipV="1">
            <a:off x="5895340" y="6376670"/>
            <a:ext cx="0" cy="673100"/>
          </a:xfrm>
          <a:prstGeom prst="line">
            <a:avLst/>
          </a:prstGeom>
          <a:noFill/>
          <a:ln w="25400" cap="flat" cmpd="sng" algn="ctr">
            <a:solidFill>
              <a:srgbClr val="FF9300"/>
            </a:solidFill>
            <a:prstDash val="solid"/>
            <a:headEnd type="none"/>
            <a:tailEnd type="triangle" w="med" len="med"/>
          </a:ln>
          <a:effectLst>
            <a:outerShdw blurRad="63500" dist="63760" dir="2700000">
              <a:srgbClr val="000000">
                <a:alpha val="15000"/>
              </a:srgbClr>
            </a:outerShdw>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4" name="Shape 2139"/>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DAiLz4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rBwAABQrAADdKwAA6ywAABAgAAAmAAAACAAAAP//////////"/>
              </a:ext>
            </a:extLst>
          </p:cNvSpPr>
          <p:nvPr/>
        </p:nvSpPr>
        <p:spPr>
          <a:xfrm>
            <a:off x="4660900" y="7002780"/>
            <a:ext cx="2469515" cy="299085"/>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ctr"/>
          <a:lstStyle>
            <a:lvl1pPr defTabSz="457200">
              <a:lnSpc>
                <a:spcPts val="1600"/>
              </a:lnSpc>
              <a:tabLst>
                <a:tab pos="838200" algn="l"/>
              </a:tabLst>
              <a:defRPr sz="14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high-rate site</a:t>
            </a:r>
            <a:endParaRPr cap="none">
              <a:solidFill>
                <a:srgbClr val="424242"/>
              </a:solidFill>
            </a:endParaRPr>
          </a:p>
        </p:txBody>
      </p:sp>
      <p:sp>
        <p:nvSpPr>
          <p:cNvPr id="5" name="Shape 2140"/>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HRHZW8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nwgAABAgAAAmAAAACAAAAP//////////"/>
              </a:ext>
            </a:extLst>
          </p:cNvSpPr>
          <p:nvPr/>
        </p:nvSpPr>
        <p:spPr>
          <a:xfrm>
            <a:off x="635000" y="1016000"/>
            <a:ext cx="8692515"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Standard models assume that the substitution rate is constant across sites</a:t>
            </a:r>
          </a:p>
        </p:txBody>
      </p:sp>
      <p:sp>
        <p:nvSpPr>
          <p:cNvPr id="6" name="Shape 2141"/>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E52U3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BQcAANwAAAB7NwAATAQAABAgAAAmAAAACAAAAP//////////"/>
              </a:ext>
            </a:extLst>
          </p:cNvSpPr>
          <p:nvPr/>
        </p:nvSpPr>
        <p:spPr>
          <a:xfrm>
            <a:off x="1141095" y="139700"/>
            <a:ext cx="787781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Among Site Rate Variation</a:t>
            </a:r>
          </a:p>
        </p:txBody>
      </p:sp>
    </p:spTree>
  </p:cSld>
  <p:clrMapOvr>
    <a:masterClrMapping/>
  </p:clrMapOvr>
  <p:transition spd="fast" p14:dur="500">
    <p:fade/>
    <p:extLst>
      <p:ext uri="smNativeData">
        <pr:smNativeData xmlns:pr="smNativeData" xmlns="smNativeData" val="trXWYgAAAAD0AQAAAAAAAAYAAAAAAAAAAAAAAAAAAAAAAAAAAQAAAAAAAAAAAAAAAAAAAAAAAAAAAAAA"/>
      </p:ext>
    </p:extLst>
  </p:transition>
  <p:timing>
    <p:tnLst>
      <p:par>
        <p:cTn id="1" dur="indefinite" restart="never" nodeType="tmRoot"/>
      </p:par>
    </p:tnLst>
  </p:timing>
</p:sld>
</file>

<file path=ppt/slides/slide164.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pic>
        <p:nvPicPr>
          <p:cNvPr id="2" name="AA_translation.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B2JbX1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AAAAADACAAAgD4AANgqAAAQAAAAJgAAAAgAAAD//////////w=="/>
              </a:ext>
            </a:extLst>
          </p:cNvPicPr>
          <p:nvPr/>
        </p:nvPicPr>
        <p:blipFill>
          <a:blip r:embed="rId2"/>
          <a:stretch>
            <a:fillRect/>
          </a:stretch>
        </p:blipFill>
        <p:spPr>
          <a:xfrm>
            <a:off x="0" y="1422400"/>
            <a:ext cx="10160000" cy="5542280"/>
          </a:xfrm>
          <a:prstGeom prst="rect">
            <a:avLst/>
          </a:prstGeom>
          <a:noFill/>
          <a:ln>
            <a:noFill/>
          </a:ln>
          <a:effectLst/>
        </p:spPr>
      </p:pic>
      <p:sp>
        <p:nvSpPr>
          <p:cNvPr id="3" name="Shape 2144"/>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Kr+aCg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7wMAAPwqAACmPQAA+SwAABAgAAAmAAAACAAAAP//////////"/>
              </a:ext>
            </a:extLst>
          </p:cNvSpPr>
          <p:nvPr/>
        </p:nvSpPr>
        <p:spPr>
          <a:xfrm>
            <a:off x="639445" y="6987540"/>
            <a:ext cx="9382125" cy="323215"/>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r>
              <a:t>The substitution rates may differ between sites at different codon positions of protein-coding genes</a:t>
            </a:r>
          </a:p>
        </p:txBody>
      </p:sp>
      <p:sp>
        <p:nvSpPr>
          <p:cNvPr id="4" name="Shape 2145"/>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KwDEos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nwgAABAgAAAmAAAACAAAAP//////////"/>
              </a:ext>
            </a:extLst>
          </p:cNvSpPr>
          <p:nvPr/>
        </p:nvSpPr>
        <p:spPr>
          <a:xfrm>
            <a:off x="635000" y="1016000"/>
            <a:ext cx="8692515"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Standard models assume that the substitution rate is constant across sites</a:t>
            </a:r>
          </a:p>
        </p:txBody>
      </p:sp>
      <p:sp>
        <p:nvSpPr>
          <p:cNvPr id="5" name="Shape 2146"/>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PnE9U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BQcAANwAAAB7NwAATAQAABAgAAAmAAAACAAAAP//////////"/>
              </a:ext>
            </a:extLst>
          </p:cNvSpPr>
          <p:nvPr/>
        </p:nvSpPr>
        <p:spPr>
          <a:xfrm>
            <a:off x="1141095" y="139700"/>
            <a:ext cx="787781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Among Site Rate Variation</a:t>
            </a:r>
          </a:p>
        </p:txBody>
      </p:sp>
    </p:spTree>
  </p:cSld>
  <p:clrMapOvr>
    <a:masterClrMapping/>
  </p:clrMapOvr>
  <p:transition spd="fast" p14:dur="500">
    <p:fade/>
    <p:extLst>
      <p:ext uri="smNativeData">
        <pr:smNativeData xmlns:pr="smNativeData" xmlns="smNativeData" val="trXWYgAAAAD0AQAAAAAAAAYAAAAAAAAAAAAAAAAAAAAAAAAAAQAAAAAAAAAAAAAAAAAAAAAAAAAAAAAA"/>
      </p:ext>
    </p:extLst>
  </p:transition>
  <p:timing>
    <p:tnLst>
      <p:par>
        <p:cTn id="1" dur="indefinite" restart="never" nodeType="tmRoot"/>
      </p:par>
    </p:tnLst>
  </p:timing>
</p:sld>
</file>

<file path=ppt/slides/slide165.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pic>
        <p:nvPicPr>
          <p:cNvPr id="2" name="stem-loop.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I+8Ss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AAAAADACAAAgD4AANgqAAAQAAAAJgAAAAgAAAD//////////w=="/>
              </a:ext>
            </a:extLst>
          </p:cNvPicPr>
          <p:nvPr/>
        </p:nvPicPr>
        <p:blipFill>
          <a:blip r:embed="rId2"/>
          <a:stretch>
            <a:fillRect/>
          </a:stretch>
        </p:blipFill>
        <p:spPr>
          <a:xfrm>
            <a:off x="0" y="1422400"/>
            <a:ext cx="10160000" cy="5542280"/>
          </a:xfrm>
          <a:prstGeom prst="rect">
            <a:avLst/>
          </a:prstGeom>
          <a:noFill/>
          <a:ln>
            <a:noFill/>
          </a:ln>
          <a:effectLst/>
        </p:spPr>
      </p:pic>
      <p:pic>
        <p:nvPicPr>
          <p:cNvPr id="3" name="pasted-image.tiff"/>
          <p:cNvPicPr>
            <a:extLst>
              <a:ext uri="smNativeData">
                <pr:smNativeData xmlns:pr="smNativeData" xmlns="smNativeData" val="SMDATA_17_trXWYhMAAAAlAAAAEQAAAA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C/zsf+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IIKAACtKQAAwikAAHsqAAAQAAAAJgAAAAgAAAD//////////w=="/>
              </a:ext>
            </a:extLst>
          </p:cNvPicPr>
          <p:nvPr/>
        </p:nvPicPr>
        <p:blipFill>
          <a:blip r:embed="rId3"/>
          <a:stretch>
            <a:fillRect/>
          </a:stretch>
        </p:blipFill>
        <p:spPr>
          <a:xfrm>
            <a:off x="1708150" y="6774815"/>
            <a:ext cx="5080000" cy="130810"/>
          </a:xfrm>
          <a:prstGeom prst="rect">
            <a:avLst/>
          </a:prstGeom>
          <a:noFill/>
          <a:ln>
            <a:noFill/>
          </a:ln>
          <a:effectLst>
            <a:outerShdw blurRad="63500" dist="63760" dir="2700000">
              <a:srgbClr val="000000">
                <a:alpha val="4000"/>
              </a:srgbClr>
            </a:outerShdw>
          </a:effectLst>
        </p:spPr>
      </p:pic>
      <p:sp>
        <p:nvSpPr>
          <p:cNvPr id="4" name="Shape 2150"/>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DfEOR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iRIAABQrAAC7IQAA6ywAABAgAAAmAAAACAAAAP//////////"/>
              </a:ext>
            </a:extLst>
          </p:cNvSpPr>
          <p:nvPr/>
        </p:nvSpPr>
        <p:spPr>
          <a:xfrm>
            <a:off x="3013075" y="7002780"/>
            <a:ext cx="2470150" cy="299085"/>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ctr"/>
          <a:lstStyle>
            <a:lvl1pPr defTabSz="457200">
              <a:lnSpc>
                <a:spcPts val="1600"/>
              </a:lnSpc>
              <a:tabLst>
                <a:tab pos="838200" algn="l"/>
              </a:tabLst>
              <a:defRPr sz="14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low-rate region</a:t>
            </a:r>
            <a:endParaRPr cap="none">
              <a:solidFill>
                <a:srgbClr val="424242"/>
              </a:solidFill>
            </a:endParaRPr>
          </a:p>
        </p:txBody>
      </p:sp>
      <p:sp>
        <p:nvSpPr>
          <p:cNvPr id="5" name="Shape 2151"/>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J20Mdo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nwgAABAgAAAmAAAACAAAAP//////////"/>
              </a:ext>
            </a:extLst>
          </p:cNvSpPr>
          <p:nvPr/>
        </p:nvSpPr>
        <p:spPr>
          <a:xfrm>
            <a:off x="635000" y="1016000"/>
            <a:ext cx="8692515"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Standard models assume that the substitution rate is constant across sites</a:t>
            </a:r>
          </a:p>
        </p:txBody>
      </p:sp>
      <p:sp>
        <p:nvSpPr>
          <p:cNvPr id="6" name="Shape 2152"/>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HXat9o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BQcAANwAAAB7NwAATAQAABAgAAAmAAAACAAAAP//////////"/>
              </a:ext>
            </a:extLst>
          </p:cNvSpPr>
          <p:nvPr/>
        </p:nvSpPr>
        <p:spPr>
          <a:xfrm>
            <a:off x="1141095" y="139700"/>
            <a:ext cx="787781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Among Site Rate Variation</a:t>
            </a:r>
          </a:p>
        </p:txBody>
      </p:sp>
    </p:spTree>
  </p:cSld>
  <p:clrMapOvr>
    <a:masterClrMapping/>
  </p:clrMapOvr>
  <p:transition spd="fast" p14:dur="500">
    <p:fade/>
    <p:extLst>
      <p:ext uri="smNativeData">
        <pr:smNativeData xmlns:pr="smNativeData" xmlns="smNativeData" val="trXWYgAAAAD0AQAAAAAAAAYAAAAAAAAAAAAAAAAAAAAAAAAAAQAAAAAAAAAAAAAAAAAAAAAAAAAAAAAA"/>
      </p:ext>
    </p:extLst>
  </p:transition>
  <p:timing>
    <p:tnLst>
      <p:par>
        <p:cTn id="1" dur="indefinite" restart="never" nodeType="tmRoot"/>
      </p:par>
    </p:tnLst>
  </p:timing>
</p:sld>
</file>

<file path=ppt/slides/slide166.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2154"/>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GEyVT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aiwAABQrAACcOwAA6ywAABAgAAAmAAAACAAAAP//////////"/>
              </a:ext>
            </a:extLst>
          </p:cNvSpPr>
          <p:nvPr/>
        </p:nvSpPr>
        <p:spPr>
          <a:xfrm>
            <a:off x="7219950" y="7002780"/>
            <a:ext cx="2470150" cy="299085"/>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ctr"/>
          <a:lstStyle>
            <a:lvl1pPr defTabSz="457200">
              <a:lnSpc>
                <a:spcPts val="1600"/>
              </a:lnSpc>
              <a:tabLst>
                <a:tab pos="838200" algn="l"/>
              </a:tabLst>
              <a:defRPr sz="14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high-rate region</a:t>
            </a:r>
            <a:endParaRPr cap="none">
              <a:solidFill>
                <a:srgbClr val="424242"/>
              </a:solidFill>
            </a:endParaRPr>
          </a:p>
        </p:txBody>
      </p:sp>
      <p:pic>
        <p:nvPicPr>
          <p:cNvPr id="3" name="stem-loop.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AAAAADACAAAgD4AANgqAAAQAAAAJgAAAAgAAAD//////////w=="/>
              </a:ext>
            </a:extLst>
          </p:cNvPicPr>
          <p:nvPr/>
        </p:nvPicPr>
        <p:blipFill>
          <a:blip r:embed="rId2"/>
          <a:stretch>
            <a:fillRect/>
          </a:stretch>
        </p:blipFill>
        <p:spPr>
          <a:xfrm>
            <a:off x="0" y="1422400"/>
            <a:ext cx="10160000" cy="5542280"/>
          </a:xfrm>
          <a:prstGeom prst="rect">
            <a:avLst/>
          </a:prstGeom>
          <a:noFill/>
          <a:ln>
            <a:noFill/>
          </a:ln>
          <a:effectLst/>
        </p:spPr>
      </p:pic>
      <p:pic>
        <p:nvPicPr>
          <p:cNvPr id="4" name="pasted-image.tiff"/>
          <p:cNvPicPr>
            <a:extLst>
              <a:ext uri="smNativeData">
                <pr:smNativeData xmlns:pr="smNativeData" xmlns="smNativeData" val="SMDATA_17_trXWYhMAAAAlAAAAEQAAAA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AAAA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IIKAACtKQAAwikAAHsqAAAQAAAAJgAAAAgAAAD//////////w=="/>
              </a:ext>
            </a:extLst>
          </p:cNvPicPr>
          <p:nvPr/>
        </p:nvPicPr>
        <p:blipFill>
          <a:blip r:embed="rId3"/>
          <a:stretch>
            <a:fillRect/>
          </a:stretch>
        </p:blipFill>
        <p:spPr>
          <a:xfrm>
            <a:off x="1708150" y="6774815"/>
            <a:ext cx="5080000" cy="130810"/>
          </a:xfrm>
          <a:prstGeom prst="rect">
            <a:avLst/>
          </a:prstGeom>
          <a:noFill/>
          <a:ln>
            <a:noFill/>
          </a:ln>
          <a:effectLst>
            <a:outerShdw blurRad="63500" dist="63760" dir="2700000">
              <a:srgbClr val="000000">
                <a:alpha val="4000"/>
              </a:srgbClr>
            </a:outerShdw>
          </a:effectLst>
        </p:spPr>
      </p:pic>
      <p:sp>
        <p:nvSpPr>
          <p:cNvPr id="5" name="Shape 2157"/>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iRIAABQrAAC7IQAA6ywAABAgAAAmAAAACAAAAP//////////"/>
              </a:ext>
            </a:extLst>
          </p:cNvSpPr>
          <p:nvPr/>
        </p:nvSpPr>
        <p:spPr>
          <a:xfrm>
            <a:off x="3013075" y="7002780"/>
            <a:ext cx="2470150" cy="299085"/>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ctr"/>
          <a:lstStyle>
            <a:lvl1pPr defTabSz="457200">
              <a:lnSpc>
                <a:spcPts val="1600"/>
              </a:lnSpc>
              <a:tabLst>
                <a:tab pos="838200" algn="l"/>
              </a:tabLst>
              <a:defRPr sz="14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low-rate region</a:t>
            </a:r>
            <a:endParaRPr cap="none">
              <a:solidFill>
                <a:srgbClr val="424242"/>
              </a:solidFill>
            </a:endParaRPr>
          </a:p>
        </p:txBody>
      </p:sp>
      <p:pic>
        <p:nvPicPr>
          <p:cNvPr id="6" name="pasted-image.tiff"/>
          <p:cNvPicPr>
            <a:extLst>
              <a:ext uri="smNativeData">
                <pr:smNativeData xmlns:pr="smNativeData" xmlns="smNativeData" val="SMDATA_17_trXWYhMAAAAlAAAAEQAAAA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AAAA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DMsAACtKQAA0zsAAHsqAAAQAAAAJgAAAAgAAAD//////////w=="/>
              </a:ext>
            </a:extLst>
          </p:cNvPicPr>
          <p:nvPr/>
        </p:nvPicPr>
        <p:blipFill>
          <a:blip r:embed="rId3"/>
          <a:stretch>
            <a:fillRect/>
          </a:stretch>
        </p:blipFill>
        <p:spPr>
          <a:xfrm>
            <a:off x="7185025" y="6774815"/>
            <a:ext cx="2540000" cy="130810"/>
          </a:xfrm>
          <a:prstGeom prst="rect">
            <a:avLst/>
          </a:prstGeom>
          <a:noFill/>
          <a:ln>
            <a:noFill/>
          </a:ln>
          <a:effectLst>
            <a:outerShdw blurRad="63500" dist="63760" dir="2700000">
              <a:srgbClr val="000000">
                <a:alpha val="4000"/>
              </a:srgbClr>
            </a:outerShdw>
          </a:effectLst>
        </p:spPr>
      </p:pic>
      <p:sp>
        <p:nvSpPr>
          <p:cNvPr id="7" name="Shape 2159"/>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nwgAABAgAAAmAAAACAAAAP//////////"/>
              </a:ext>
            </a:extLst>
          </p:cNvSpPr>
          <p:nvPr/>
        </p:nvSpPr>
        <p:spPr>
          <a:xfrm>
            <a:off x="635000" y="1016000"/>
            <a:ext cx="8692515"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Standard models assume that the substitution rate is constant across sites</a:t>
            </a:r>
          </a:p>
        </p:txBody>
      </p:sp>
      <p:sp>
        <p:nvSpPr>
          <p:cNvPr id="8" name="Shape 2160"/>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BQcAANwAAAB7NwAATAQAABAgAAAmAAAACAAAAP//////////"/>
              </a:ext>
            </a:extLst>
          </p:cNvSpPr>
          <p:nvPr/>
        </p:nvSpPr>
        <p:spPr>
          <a:xfrm>
            <a:off x="1141095" y="139700"/>
            <a:ext cx="787781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Among Site Rate Variation</a:t>
            </a:r>
          </a:p>
        </p:txBody>
      </p:sp>
    </p:spTree>
  </p:cSld>
  <p:clrMapOvr>
    <a:masterClrMapping/>
  </p:clrMapOvr>
  <p:transition spd="fast" p14:dur="500">
    <p:fade/>
    <p:extLst>
      <p:ext uri="smNativeData">
        <pr:smNativeData xmlns:pr="smNativeData" xmlns="smNativeData" val="trXWYgAAAAD0AQAAAAAAAAYAAAAAAAAAAAAAAAAAAAAAAAAAAQAAAAAAAAAAAAAAAAAAAAAAAAAAAAAA"/>
      </p:ext>
    </p:extLst>
  </p:transition>
  <p:timing>
    <p:tnLst>
      <p:par>
        <p:cTn id="1" dur="indefinite" restart="never" nodeType="tmRoot"/>
      </p:par>
    </p:tnLst>
  </p:timing>
</p:sld>
</file>

<file path=ppt/slides/slide167.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2162"/>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HRzLm8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aiwAABQrAACcOwAA6ywAABAgAAAmAAAACAAAAP//////////"/>
              </a:ext>
            </a:extLst>
          </p:cNvSpPr>
          <p:nvPr/>
        </p:nvSpPr>
        <p:spPr>
          <a:xfrm>
            <a:off x="7219950" y="7002780"/>
            <a:ext cx="2470150" cy="299085"/>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ctr"/>
          <a:lstStyle>
            <a:lvl1pPr defTabSz="457200">
              <a:lnSpc>
                <a:spcPts val="1600"/>
              </a:lnSpc>
              <a:tabLst>
                <a:tab pos="838200" algn="l"/>
              </a:tabLst>
              <a:defRPr sz="14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loop region</a:t>
            </a:r>
            <a:endParaRPr cap="none">
              <a:solidFill>
                <a:srgbClr val="424242"/>
              </a:solidFill>
            </a:endParaRPr>
          </a:p>
        </p:txBody>
      </p:sp>
      <p:pic>
        <p:nvPicPr>
          <p:cNvPr id="3" name="stem-loop.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BvZHlQ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AAAAADACAAAgD4AANgqAAAQAAAAJgAAAAgAAAD//////////w=="/>
              </a:ext>
            </a:extLst>
          </p:cNvPicPr>
          <p:nvPr/>
        </p:nvPicPr>
        <p:blipFill>
          <a:blip r:embed="rId2"/>
          <a:stretch>
            <a:fillRect/>
          </a:stretch>
        </p:blipFill>
        <p:spPr>
          <a:xfrm>
            <a:off x="0" y="1422400"/>
            <a:ext cx="10160000" cy="5542280"/>
          </a:xfrm>
          <a:prstGeom prst="rect">
            <a:avLst/>
          </a:prstGeom>
          <a:noFill/>
          <a:ln>
            <a:noFill/>
          </a:ln>
          <a:effectLst/>
        </p:spPr>
      </p:pic>
      <p:pic>
        <p:nvPicPr>
          <p:cNvPr id="4" name="pasted-image.tiff"/>
          <p:cNvPicPr>
            <a:extLst>
              <a:ext uri="smNativeData">
                <pr:smNativeData xmlns:pr="smNativeData" xmlns="smNativeData" val="SMDATA_17_trXWYhMAAAAlAAAAEQAAAA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BkaXN0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IIKAACtKQAAwikAAHsqAAAQAAAAJgAAAAgAAAD//////////w=="/>
              </a:ext>
            </a:extLst>
          </p:cNvPicPr>
          <p:nvPr/>
        </p:nvPicPr>
        <p:blipFill>
          <a:blip r:embed="rId3"/>
          <a:stretch>
            <a:fillRect/>
          </a:stretch>
        </p:blipFill>
        <p:spPr>
          <a:xfrm>
            <a:off x="1708150" y="6774815"/>
            <a:ext cx="5080000" cy="130810"/>
          </a:xfrm>
          <a:prstGeom prst="rect">
            <a:avLst/>
          </a:prstGeom>
          <a:noFill/>
          <a:ln>
            <a:noFill/>
          </a:ln>
          <a:effectLst>
            <a:outerShdw blurRad="63500" dist="63760" dir="2700000">
              <a:srgbClr val="000000">
                <a:alpha val="4000"/>
              </a:srgbClr>
            </a:outerShdw>
          </a:effectLst>
        </p:spPr>
      </p:pic>
      <p:sp>
        <p:nvSpPr>
          <p:cNvPr id="5" name="Shape 2165"/>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CI0MD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iRIAABQrAAC7IQAA6ywAABAgAAAmAAAACAAAAP//////////"/>
              </a:ext>
            </a:extLst>
          </p:cNvSpPr>
          <p:nvPr/>
        </p:nvSpPr>
        <p:spPr>
          <a:xfrm>
            <a:off x="3013075" y="7002780"/>
            <a:ext cx="2470150" cy="299085"/>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ctr"/>
          <a:lstStyle>
            <a:lvl1pPr defTabSz="457200">
              <a:lnSpc>
                <a:spcPts val="1600"/>
              </a:lnSpc>
              <a:tabLst>
                <a:tab pos="838200" algn="l"/>
              </a:tabLst>
              <a:defRPr sz="14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stem region</a:t>
            </a:r>
            <a:endParaRPr cap="none">
              <a:solidFill>
                <a:srgbClr val="424242"/>
              </a:solidFill>
            </a:endParaRPr>
          </a:p>
        </p:txBody>
      </p:sp>
      <p:pic>
        <p:nvPicPr>
          <p:cNvPr id="6" name="pasted-image.tiff"/>
          <p:cNvPicPr>
            <a:extLst>
              <a:ext uri="smNativeData">
                <pr:smNativeData xmlns:pr="smNativeData" xmlns="smNativeData" val="SMDATA_17_trXWYhMAAAAlAAAAEQAAAA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BjTG9j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DMsAACtKQAA0zsAAHsqAAAQAAAAJgAAAAgAAAD//////////w=="/>
              </a:ext>
            </a:extLst>
          </p:cNvPicPr>
          <p:nvPr/>
        </p:nvPicPr>
        <p:blipFill>
          <a:blip r:embed="rId3"/>
          <a:stretch>
            <a:fillRect/>
          </a:stretch>
        </p:blipFill>
        <p:spPr>
          <a:xfrm>
            <a:off x="7185025" y="6774815"/>
            <a:ext cx="2540000" cy="130810"/>
          </a:xfrm>
          <a:prstGeom prst="rect">
            <a:avLst/>
          </a:prstGeom>
          <a:noFill/>
          <a:ln>
            <a:noFill/>
          </a:ln>
          <a:effectLst>
            <a:outerShdw blurRad="63500" dist="63760" dir="2700000">
              <a:srgbClr val="000000">
                <a:alpha val="4000"/>
              </a:srgbClr>
            </a:outerShdw>
          </a:effectLst>
        </p:spPr>
      </p:pic>
      <p:sp>
        <p:nvSpPr>
          <p:cNvPr id="7" name="Shape 2167"/>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D48L2E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nwgAABAgAAAmAAAACAAAAP//////////"/>
              </a:ext>
            </a:extLst>
          </p:cNvSpPr>
          <p:nvPr/>
        </p:nvSpPr>
        <p:spPr>
          <a:xfrm>
            <a:off x="635000" y="1016000"/>
            <a:ext cx="8692515"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Standard models assume that the substitution rate is constant across sites</a:t>
            </a:r>
          </a:p>
        </p:txBody>
      </p:sp>
      <p:sp>
        <p:nvSpPr>
          <p:cNvPr id="8" name="Shape 2168"/>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DpvdXQ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BQcAANwAAAB7NwAATAQAABAgAAAmAAAACAAAAP//////////"/>
              </a:ext>
            </a:extLst>
          </p:cNvSpPr>
          <p:nvPr/>
        </p:nvSpPr>
        <p:spPr>
          <a:xfrm>
            <a:off x="1141095" y="139700"/>
            <a:ext cx="787781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Among Site Rate Variation</a:t>
            </a:r>
          </a:p>
        </p:txBody>
      </p:sp>
    </p:spTree>
  </p:cSld>
  <p:clrMapOvr>
    <a:masterClrMapping/>
  </p:clrMapOvr>
  <p:transition spd="fast" p14:dur="500">
    <p:fade/>
    <p:extLst>
      <p:ext uri="smNativeData">
        <pr:smNativeData xmlns:pr="smNativeData" xmlns="smNativeData" val="trXWYgAAAAD0AQAAAAAAAAYAAAAAAAAAAAAAAAAAAAAAAAAAAQAAAAAAAAAAAAAAAAAAAAAAAAAAAAAA"/>
      </p:ext>
    </p:extLst>
  </p:transition>
  <p:timing>
    <p:tnLst>
      <p:par>
        <p:cTn id="1" dur="indefinite" restart="never" nodeType="tmRoot"/>
      </p:par>
    </p:tnLst>
  </p:timing>
</p:sld>
</file>

<file path=ppt/slides/slide168.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pic>
        <p:nvPicPr>
          <p:cNvPr id="2" name="stem-loop.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AAAAADACAAAgD4AANgqAAAQAAAAJgAAAAgAAAD//////////w=="/>
              </a:ext>
            </a:extLst>
          </p:cNvPicPr>
          <p:nvPr/>
        </p:nvPicPr>
        <p:blipFill>
          <a:blip r:embed="rId2"/>
          <a:stretch>
            <a:fillRect/>
          </a:stretch>
        </p:blipFill>
        <p:spPr>
          <a:xfrm>
            <a:off x="0" y="1422400"/>
            <a:ext cx="10160000" cy="5542280"/>
          </a:xfrm>
          <a:prstGeom prst="rect">
            <a:avLst/>
          </a:prstGeom>
          <a:noFill/>
          <a:ln>
            <a:noFill/>
          </a:ln>
          <a:effectLst/>
        </p:spPr>
      </p:pic>
      <p:sp>
        <p:nvSpPr>
          <p:cNvPr id="3" name="Shape 2171"/>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HRzLm8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7wMAAPwqAACyOwAAGC0AAAAgAAAmAAAACAAAAP//////////"/>
              </a:ext>
            </a:extLst>
          </p:cNvSpPr>
          <p:nvPr/>
        </p:nvSpPr>
        <p:spPr>
          <a:xfrm>
            <a:off x="639445" y="6987540"/>
            <a:ext cx="9064625" cy="3429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r>
              <a:t>The substitution rates may differ between stem and loop regions of ribosomal RNA genes</a:t>
            </a:r>
          </a:p>
        </p:txBody>
      </p:sp>
      <p:sp>
        <p:nvSpPr>
          <p:cNvPr id="4" name="Shape 2172"/>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HByc3Q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nwgAABAgAAAmAAAACAAAAP//////////"/>
              </a:ext>
            </a:extLst>
          </p:cNvSpPr>
          <p:nvPr/>
        </p:nvSpPr>
        <p:spPr>
          <a:xfrm>
            <a:off x="635000" y="1016000"/>
            <a:ext cx="8692515"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Standard models assume that the substitution rate is constant across sites</a:t>
            </a:r>
          </a:p>
        </p:txBody>
      </p:sp>
      <p:sp>
        <p:nvSpPr>
          <p:cNvPr id="5" name="Shape 2173"/>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DpudlM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BQcAANwAAAB7NwAATAQAABAgAAAmAAAACAAAAP//////////"/>
              </a:ext>
            </a:extLst>
          </p:cNvSpPr>
          <p:nvPr/>
        </p:nvSpPr>
        <p:spPr>
          <a:xfrm>
            <a:off x="1141095" y="139700"/>
            <a:ext cx="787781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Among Site Rate Variation</a:t>
            </a:r>
          </a:p>
        </p:txBody>
      </p:sp>
    </p:spTree>
  </p:cSld>
  <p:clrMapOvr>
    <a:masterClrMapping/>
  </p:clrMapOvr>
  <p:transition spd="fast" p14:dur="500">
    <p:fade/>
    <p:extLst>
      <p:ext uri="smNativeData">
        <pr:smNativeData xmlns:pr="smNativeData" xmlns="smNativeData" val="trXWYgAAAAD0AQAAAAAAAAYAAAAAAAAAAAAAAAAAAAAAAAAAAQAAAAAAAAAAAAAAAAAAAAAAAAAAAAAA"/>
      </p:ext>
    </p:extLst>
  </p:transition>
  <p:timing>
    <p:tnLst>
      <p:par>
        <p:cTn id="1" dur="indefinite" restart="never" nodeType="tmRoot"/>
      </p:par>
    </p:tnLst>
  </p:timing>
</p:sld>
</file>

<file path=ppt/slides/slide169.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2175"/>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KwIAACPOwAA5AoAABAgAAAmAAAACAAAAP//////////"/>
              </a:ext>
            </a:extLst>
          </p:cNvSpPr>
          <p:nvPr/>
        </p:nvSpPr>
        <p:spPr>
          <a:xfrm>
            <a:off x="1003300" y="1409700"/>
            <a:ext cx="8678545" cy="36068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Variation in substitution rates across sites is a prevalent feature of empirical datasets </a:t>
            </a:r>
          </a:p>
        </p:txBody>
      </p:sp>
      <p:sp>
        <p:nvSpPr>
          <p:cNvPr id="3" name="Shape 2176"/>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HRzLm8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nwgAABAgAAAmAAAACAAAAP//////////"/>
              </a:ext>
            </a:extLst>
          </p:cNvSpPr>
          <p:nvPr/>
        </p:nvSpPr>
        <p:spPr>
          <a:xfrm>
            <a:off x="635000" y="1016000"/>
            <a:ext cx="8692515"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Standard models assume that the substitution rate is constant across sites</a:t>
            </a:r>
          </a:p>
        </p:txBody>
      </p:sp>
      <p:sp>
        <p:nvSpPr>
          <p:cNvPr id="4" name="Shape 2177"/>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GE6bHY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BQcAANwAAAB7NwAATAQAABAgAAAmAAAACAAAAP//////////"/>
              </a:ext>
            </a:extLst>
          </p:cNvSpPr>
          <p:nvPr/>
        </p:nvSpPr>
        <p:spPr>
          <a:xfrm>
            <a:off x="1141095" y="139700"/>
            <a:ext cx="787781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Among Site Rate Variation</a:t>
            </a:r>
          </a:p>
        </p:txBody>
      </p:sp>
    </p:spTree>
  </p:cSld>
  <p:clrMapOvr>
    <a:masterClrMapping/>
  </p:clrMapOvr>
  <p:transition spd="fast" p14:dur="500">
    <p:fade/>
    <p:extLst>
      <p:ext uri="smNativeData">
        <pr:smNativeData xmlns:pr="smNativeData" xmlns="smNativeData" val="trXWYgAAAAD0AQAAAAAAAAYAAAAAAAAAAAAAAAAAAAAAAAAAAQAAAAAAAAAAAAAAAAAAAAAAAAAAAAAA"/>
      </p:ext>
    </p:extLst>
  </p:transition>
  <p:timing>
    <p:tnLst>
      <p:par>
        <p:cTn id="1" dur="indefinite" restart="never" nodeType="tmRoot"/>
      </p:par>
    </p:tnLst>
  </p:timing>
</p:sld>
</file>

<file path=ppt/slides/slide17.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338"/>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gAC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7wMAAEAGAABsOQAAnwgAABAgAAAmAAAACAAAAP//////////"/>
              </a:ext>
            </a:extLst>
          </p:cNvSpPr>
          <p:nvPr/>
        </p:nvSpPr>
        <p:spPr>
          <a:xfrm>
            <a:off x="639445" y="1016000"/>
            <a:ext cx="8695055" cy="385445"/>
          </a:xfrm>
          <a:prstGeom prst="rect">
            <a:avLst/>
          </a:prstGeom>
          <a:noFill/>
          <a:ln>
            <a:noFill/>
          </a:ln>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What is the scale of the instantaneous rates? </a:t>
            </a:r>
          </a:p>
        </p:txBody>
      </p:sp>
      <p:sp>
        <p:nvSpPr>
          <p:cNvPr id="3" name="Shape 339"/>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CD8wU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GAYAAJgIAADaOgAA0AoAABAgAAAmAAAACAAAAP//////////"/>
              </a:ext>
            </a:extLst>
          </p:cNvSpPr>
          <p:nvPr/>
        </p:nvSpPr>
        <p:spPr>
          <a:xfrm>
            <a:off x="990600" y="1397000"/>
            <a:ext cx="8576310" cy="360680"/>
          </a:xfrm>
          <a:prstGeom prst="rect">
            <a:avLst/>
          </a:prstGeom>
          <a:noFill/>
          <a:ln>
            <a:noFill/>
          </a:ln>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r>
              <a:t>Substitution rate and time are confounded in most CTMC models</a:t>
            </a:r>
          </a:p>
        </p:txBody>
      </p:sp>
      <p:sp>
        <p:nvSpPr>
          <p:cNvPr id="4" name="Shape 340"/>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GMQ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xgkAANwAAAC6NAAATAQAABAgAAAmAAAACAAAAP//////////"/>
              </a:ext>
            </a:extLst>
          </p:cNvSpPr>
          <p:nvPr/>
        </p:nvSpPr>
        <p:spPr>
          <a:xfrm>
            <a:off x="1588770" y="139700"/>
            <a:ext cx="698246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Scaling the Instantaneous Rate Matrix</a:t>
            </a:r>
          </a:p>
        </p:txBody>
      </p:sp>
      <p:sp>
        <p:nvSpPr>
          <p:cNvPr id="5" name="Shape 341"/>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Fd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GAYAAPAKAADaOgAAzg4AABAgAAAmAAAACAAAAP//////////"/>
              </a:ext>
            </a:extLst>
          </p:cNvSpPr>
          <p:nvPr/>
        </p:nvSpPr>
        <p:spPr>
          <a:xfrm>
            <a:off x="990600" y="1778000"/>
            <a:ext cx="8576310" cy="628650"/>
          </a:xfrm>
          <a:prstGeom prst="rect">
            <a:avLst/>
          </a:prstGeom>
          <a:noFill/>
          <a:ln>
            <a:noFill/>
          </a:ln>
          <a:effectLst/>
        </p:spPr>
        <p:txBody>
          <a:bodyPr vert="horz" wrap="square" lIns="50800" tIns="50800" rIns="50800" bIns="50800" numCol="1" spcCol="215900" anchor="t"/>
          <a:lstStyle/>
          <a:p>
            <a:pPr algn="l" defTabSz="457200">
              <a:lnSpc>
                <a:spcPts val="2100"/>
              </a:lnSpc>
              <a:tabLst>
                <a:tab pos="838200" algn="l"/>
              </a:tabLst>
              <a:defRPr sz="1800" cap="none">
                <a:solidFill>
                  <a:srgbClr val="424242"/>
                </a:solidFill>
                <a:latin typeface="Arial" pitchFamily="1" charset="0"/>
                <a:ea typeface="Arial" pitchFamily="1" charset="0"/>
                <a:cs typeface="Arial" pitchFamily="1" charset="0"/>
              </a:defRPr>
            </a:pPr>
            <a:r>
              <a:t>The expected (mean) number of substitutions along a branch is a function of the </a:t>
            </a:r>
            <a:br/>
            <a:r>
              <a:t>     duration of that branch, </a:t>
            </a:r>
            <a:r>
              <a:rPr i="1" cap="none">
                <a:latin typeface="Times New Roman" pitchFamily="1" charset="0"/>
                <a:ea typeface="Times New Roman" pitchFamily="1" charset="0"/>
                <a:cs typeface="Times New Roman" pitchFamily="1" charset="0"/>
              </a:rPr>
              <a:t>t</a:t>
            </a:r>
            <a:r>
              <a:t>, and the substitution rate, </a:t>
            </a:r>
            <a:r>
              <a:rPr i="1" cap="none">
                <a:latin typeface="Times New Roman" pitchFamily="1" charset="0"/>
                <a:ea typeface="Times New Roman" pitchFamily="1" charset="0"/>
                <a:cs typeface="Times New Roman" pitchFamily="1" charset="0"/>
              </a:rPr>
              <a:t>u</a:t>
            </a:r>
            <a:endParaRPr i="1" cap="none">
              <a:latin typeface="Times New Roman" pitchFamily="1" charset="0"/>
              <a:ea typeface="Times New Roman" pitchFamily="1" charset="0"/>
              <a:cs typeface="Times New Roman" pitchFamily="1" charset="0"/>
            </a:endParaRPr>
          </a:p>
        </p:txBody>
      </p:sp>
      <p:sp>
        <p:nvSpPr>
          <p:cNvPr id="6" name="Shape 342"/>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GAYAANgOAADaOgAAuxIAABAgAAAmAAAACAAAAP//////////"/>
              </a:ext>
            </a:extLst>
          </p:cNvSpPr>
          <p:nvPr/>
        </p:nvSpPr>
        <p:spPr>
          <a:xfrm>
            <a:off x="990600" y="2413000"/>
            <a:ext cx="8576310" cy="631825"/>
          </a:xfrm>
          <a:prstGeom prst="rect">
            <a:avLst/>
          </a:prstGeom>
          <a:noFill/>
          <a:ln>
            <a:noFill/>
          </a:ln>
          <a:effectLst/>
        </p:spPr>
        <p:txBody>
          <a:bodyPr vert="horz" wrap="square" lIns="50800" tIns="50800" rIns="50800" bIns="50800" numCol="1" spcCol="215900" anchor="t"/>
          <a:lstStyle/>
          <a:p>
            <a:pPr algn="l" defTabSz="457200">
              <a:lnSpc>
                <a:spcPts val="2100"/>
              </a:lnSpc>
              <a:tabLst>
                <a:tab pos="838200" algn="l"/>
              </a:tabLst>
              <a:defRPr sz="1800" cap="none">
                <a:solidFill>
                  <a:srgbClr val="424242"/>
                </a:solidFill>
                <a:latin typeface="Arial" pitchFamily="1" charset="0"/>
                <a:ea typeface="Arial" pitchFamily="1" charset="0"/>
                <a:cs typeface="Arial" pitchFamily="1" charset="0"/>
              </a:defRPr>
            </a:pPr>
            <a:r>
              <a:t>However, the timescale of the tree is typically unknown, so the time, </a:t>
            </a:r>
            <a:r>
              <a:rPr i="1" cap="none">
                <a:latin typeface="Times New Roman" pitchFamily="1" charset="0"/>
                <a:ea typeface="Times New Roman" pitchFamily="1" charset="0"/>
                <a:cs typeface="Times New Roman" pitchFamily="1" charset="0"/>
              </a:rPr>
              <a:t>t</a:t>
            </a:r>
            <a:r>
              <a:t>, and rate, </a:t>
            </a:r>
            <a:r>
              <a:rPr i="1" cap="none">
                <a:latin typeface="Times New Roman" pitchFamily="1" charset="0"/>
                <a:ea typeface="Times New Roman" pitchFamily="1" charset="0"/>
                <a:cs typeface="Times New Roman" pitchFamily="1" charset="0"/>
              </a:rPr>
              <a:t>u</a:t>
            </a:r>
            <a:r>
              <a:t>, </a:t>
            </a:r>
            <a:br/>
            <a:r>
              <a:t>     cannot be estimated separately, but only as their product: </a:t>
            </a:r>
            <a:r>
              <a:rPr i="1" cap="none">
                <a:latin typeface="Times New Roman" pitchFamily="1" charset="0"/>
                <a:ea typeface="Times New Roman" pitchFamily="1" charset="0"/>
                <a:cs typeface="Times New Roman" pitchFamily="1" charset="0"/>
              </a:rPr>
              <a:t>v = ut</a:t>
            </a:r>
            <a:endParaRPr i="1" cap="none">
              <a:latin typeface="Times New Roman" pitchFamily="1" charset="0"/>
              <a:ea typeface="Times New Roman" pitchFamily="1" charset="0"/>
              <a:cs typeface="Times New Roman" pitchFamily="1" charset="0"/>
            </a:endParaRPr>
          </a:p>
        </p:txBody>
      </p:sp>
      <p:sp>
        <p:nvSpPr>
          <p:cNvPr id="7" name="Shape 343"/>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Lyekes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GAYAALwWAADaOgAAmBoAABAgAAAmAAAACAAAAP//////////"/>
              </a:ext>
            </a:extLst>
          </p:cNvSpPr>
          <p:nvPr/>
        </p:nvSpPr>
        <p:spPr>
          <a:xfrm>
            <a:off x="990600" y="3695700"/>
            <a:ext cx="8576310" cy="627380"/>
          </a:xfrm>
          <a:prstGeom prst="rect">
            <a:avLst/>
          </a:prstGeom>
          <a:noFill/>
          <a:ln>
            <a:noFill/>
          </a:ln>
          <a:effectLst/>
        </p:spPr>
        <p:txBody>
          <a:bodyPr vert="horz" wrap="square" lIns="50800" tIns="50800" rIns="50800" bIns="50800" numCol="1" spcCol="215900" anchor="t"/>
          <a:lstStyle/>
          <a:p>
            <a:pPr algn="l" defTabSz="457200">
              <a:lnSpc>
                <a:spcPts val="2100"/>
              </a:lnSpc>
              <a:tabLst>
                <a:tab pos="838200" algn="l"/>
              </a:tabLst>
              <a:defRPr sz="1800" cap="none">
                <a:solidFill>
                  <a:srgbClr val="424242"/>
                </a:solidFill>
                <a:latin typeface="Arial" pitchFamily="1" charset="0"/>
                <a:ea typeface="Arial" pitchFamily="1" charset="0"/>
                <a:cs typeface="Arial" pitchFamily="1" charset="0"/>
              </a:defRPr>
            </a:pPr>
            <a:r>
              <a:t>This is achieved by scaling the instantaneous-rate matrix by the weighted average</a:t>
            </a:r>
            <a:br/>
            <a:r>
              <a:t>     of substitution rates:</a:t>
            </a:r>
          </a:p>
        </p:txBody>
      </p:sp>
      <p:pic>
        <p:nvPicPr>
          <p:cNvPr id="8" name="Image2"/>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JsYAADgGgAA5SUAAJ4dAAAQAAAAJgAAAAgAAAD//////////w=="/>
              </a:ext>
            </a:extLst>
          </p:cNvPicPr>
          <p:nvPr/>
        </p:nvPicPr>
        <p:blipFill>
          <a:blip r:embed="rId2"/>
          <a:stretch>
            <a:fillRect/>
          </a:stretch>
        </p:blipFill>
        <p:spPr>
          <a:xfrm>
            <a:off x="3999865" y="4368800"/>
            <a:ext cx="2160270" cy="445770"/>
          </a:xfrm>
          <a:prstGeom prst="rect">
            <a:avLst/>
          </a:prstGeom>
          <a:noFill/>
          <a:ln>
            <a:noFill/>
          </a:ln>
          <a:effectLst/>
        </p:spPr>
      </p:pic>
      <p:sp>
        <p:nvSpPr>
          <p:cNvPr id="9" name="Shape 345"/>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Cm6+4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GAYAALAdAADaOgAA6B8AABAgAAAmAAAACAAAAP//////////"/>
              </a:ext>
            </a:extLst>
          </p:cNvSpPr>
          <p:nvPr/>
        </p:nvSpPr>
        <p:spPr>
          <a:xfrm>
            <a:off x="990600" y="4826000"/>
            <a:ext cx="8576310" cy="360680"/>
          </a:xfrm>
          <a:prstGeom prst="rect">
            <a:avLst/>
          </a:prstGeom>
          <a:noFill/>
          <a:ln>
            <a:noFill/>
          </a:ln>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r>
              <a:t>or equivalently:</a:t>
            </a:r>
          </a:p>
        </p:txBody>
      </p:sp>
      <p:pic>
        <p:nvPicPr>
          <p:cNvPr id="10" name="pasted-image.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D7dbar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JMYAADoHwAA7SUAAKkiAAAQAAAAJgAAAAgAAAD//////////w=="/>
              </a:ext>
            </a:extLst>
          </p:cNvPicPr>
          <p:nvPr/>
        </p:nvPicPr>
        <p:blipFill>
          <a:blip r:embed="rId3"/>
          <a:stretch>
            <a:fillRect/>
          </a:stretch>
        </p:blipFill>
        <p:spPr>
          <a:xfrm>
            <a:off x="3994785" y="5186680"/>
            <a:ext cx="2170430" cy="447675"/>
          </a:xfrm>
          <a:prstGeom prst="rect">
            <a:avLst/>
          </a:prstGeom>
          <a:noFill/>
          <a:ln>
            <a:noFill/>
          </a:ln>
          <a:effectLst/>
        </p:spPr>
      </p:pic>
      <p:sp>
        <p:nvSpPr>
          <p:cNvPr id="11" name="Shape 347"/>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zNBIk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GAYAANQSAADaOgAAtRYAABAgAAAmAAAACAAAAP//////////"/>
              </a:ext>
            </a:extLst>
          </p:cNvSpPr>
          <p:nvPr/>
        </p:nvSpPr>
        <p:spPr>
          <a:xfrm>
            <a:off x="990600" y="3060700"/>
            <a:ext cx="8576310" cy="630555"/>
          </a:xfrm>
          <a:prstGeom prst="rect">
            <a:avLst/>
          </a:prstGeom>
          <a:noFill/>
          <a:ln>
            <a:noFill/>
          </a:ln>
          <a:effectLst/>
        </p:spPr>
        <p:txBody>
          <a:bodyPr vert="horz" wrap="square" lIns="50800" tIns="50800" rIns="50800" bIns="50800" numCol="1" spcCol="215900" anchor="t"/>
          <a:lstStyle/>
          <a:p>
            <a:pPr algn="l" defTabSz="457200">
              <a:lnSpc>
                <a:spcPts val="2100"/>
              </a:lnSpc>
              <a:tabLst>
                <a:tab pos="838200" algn="l"/>
              </a:tabLst>
              <a:defRPr sz="1800" cap="none">
                <a:solidFill>
                  <a:srgbClr val="424242"/>
                </a:solidFill>
                <a:latin typeface="Arial" pitchFamily="1" charset="0"/>
                <a:ea typeface="Arial" pitchFamily="1" charset="0"/>
                <a:cs typeface="Arial" pitchFamily="1" charset="0"/>
              </a:defRPr>
            </a:pPr>
            <a:r>
              <a:t>In order for us to be able to interpret the branch length, </a:t>
            </a:r>
            <a:r>
              <a:rPr i="1" cap="none">
                <a:latin typeface="Times New Roman" pitchFamily="1" charset="0"/>
                <a:ea typeface="Times New Roman" pitchFamily="1" charset="0"/>
                <a:cs typeface="Times New Roman" pitchFamily="1" charset="0"/>
              </a:rPr>
              <a:t>v</a:t>
            </a:r>
            <a:r>
              <a:t>, as the expected number</a:t>
            </a:r>
            <a:br/>
            <a:r>
              <a:t>     of substitutions per site, the average substitution rate must be one</a:t>
            </a:r>
          </a:p>
        </p:txBody>
      </p:sp>
      <p:sp>
        <p:nvSpPr>
          <p:cNvPr id="12" name="Shape 348"/>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UygAAGUbAACMPAAAYx0AABAgAAAmAAAACAAAAP//////////"/>
              </a:ext>
            </a:extLst>
          </p:cNvSpPr>
          <p:nvPr/>
        </p:nvSpPr>
        <p:spPr>
          <a:xfrm>
            <a:off x="6555105" y="4453255"/>
            <a:ext cx="3287395" cy="323850"/>
          </a:xfrm>
          <a:prstGeom prst="rect">
            <a:avLst/>
          </a:prstGeom>
          <a:noFill/>
          <a:ln>
            <a:noFill/>
          </a:ln>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r>
              <a:t>weighted sum of off-diagonal rates</a:t>
            </a:r>
          </a:p>
        </p:txBody>
      </p:sp>
      <p:sp>
        <p:nvSpPr>
          <p:cNvPr id="13" name="Shape 349"/>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UygAAAEgAACMPAAAZyMAABAgAAAmAAAACAAAAP//////////"/>
              </a:ext>
            </a:extLst>
          </p:cNvSpPr>
          <p:nvPr/>
        </p:nvSpPr>
        <p:spPr>
          <a:xfrm>
            <a:off x="6555105" y="5202555"/>
            <a:ext cx="3287395" cy="552450"/>
          </a:xfrm>
          <a:prstGeom prst="rect">
            <a:avLst/>
          </a:prstGeom>
          <a:noFill/>
          <a:ln>
            <a:noFill/>
          </a:ln>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r>
              <a:t>negative weighted sum of diagonal rates</a:t>
            </a:r>
          </a:p>
        </p:txBody>
      </p:sp>
      <p:pic>
        <p:nvPicPr>
          <p:cNvPr id="14" name="Image1"/>
          <p:cNvPicPr>
            <a:picLocks noChangeAspect="1"/>
            <a:extLst>
              <a:ext uri="smNativeData">
                <pr:smNativeData xmlns:pr="smNativeData" xmlns="smNativeData" val="SMDATA_17_trXWYhMAAAAlAAAAEQAAAC8B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B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BkSAABKGwAA4hUAABUdAAAAAAAAJgAAAAgAAAD//////////w=="/>
              </a:ext>
            </a:extLst>
          </p:cNvPicPr>
          <p:nvPr/>
        </p:nvPicPr>
        <p:blipFill>
          <a:blip r:embed="rId4"/>
          <a:stretch>
            <a:fillRect/>
          </a:stretch>
        </p:blipFill>
        <p:spPr>
          <a:xfrm>
            <a:off x="2941955" y="4436110"/>
            <a:ext cx="615315" cy="291465"/>
          </a:xfrm>
          <a:prstGeom prst="rect">
            <a:avLst/>
          </a:prstGeom>
          <a:noFill/>
          <a:ln>
            <a:noFill/>
          </a:ln>
          <a:effectLst/>
        </p:spPr>
      </p:pic>
    </p:spTree>
  </p:cSld>
  <p:clrMapOvr>
    <a:masterClrMapping/>
  </p:clrMapOvr>
  <p:transition spd="fast" p14:dur="500">
    <p:fade/>
    <p:extLst>
      <p:ext uri="smNativeData">
        <pr:smNativeData xmlns:pr="smNativeData" xmlns="smNativeData" val="trXWYgAAAAD0AQAAAAAAAAYAAAAAAAAAAAAAAAAAAAAAAAAAAQAAAAAAAAAAAAAAAAAAAAAAAAAAAAAA"/>
      </p:ext>
    </p:extLst>
  </p:transition>
  <p:timing>
    <p:tnLst>
      <p:par>
        <p:cTn id="1" dur="indefinite" restart="never" nodeType="tmRoot"/>
      </p:par>
    </p:tnLst>
  </p:timing>
</p:sld>
</file>

<file path=ppt/slides/slide170.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2179"/>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JZbHT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MwLAACPOwAAJA4AAAAgAAAmAAAACAAAAP//////////"/>
              </a:ext>
            </a:extLst>
          </p:cNvSpPr>
          <p:nvPr/>
        </p:nvSpPr>
        <p:spPr>
          <a:xfrm>
            <a:off x="1003300" y="1917700"/>
            <a:ext cx="8678545" cy="3810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Substitution rates may vary across sites because of:</a:t>
            </a:r>
          </a:p>
        </p:txBody>
      </p:sp>
      <p:sp>
        <p:nvSpPr>
          <p:cNvPr id="3" name="Shape 2180"/>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DZKQ0g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KwIAACPOwAA5AoAABAgAAAmAAAACAAAAP//////////"/>
              </a:ext>
            </a:extLst>
          </p:cNvSpPr>
          <p:nvPr/>
        </p:nvSpPr>
        <p:spPr>
          <a:xfrm>
            <a:off x="1003300" y="1409700"/>
            <a:ext cx="8678545" cy="36068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Variation in substitution rates across sites is a prevalent feature of empirical datasets </a:t>
            </a:r>
          </a:p>
        </p:txBody>
      </p:sp>
      <p:sp>
        <p:nvSpPr>
          <p:cNvPr id="4" name="Shape 2181"/>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GCbEA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nwgAABAgAAAmAAAACAAAAP//////////"/>
              </a:ext>
            </a:extLst>
          </p:cNvSpPr>
          <p:nvPr/>
        </p:nvSpPr>
        <p:spPr>
          <a:xfrm>
            <a:off x="635000" y="1016000"/>
            <a:ext cx="8692515"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Standard models assume that the substitution rate is constant across sites</a:t>
            </a:r>
          </a:p>
        </p:txBody>
      </p:sp>
      <p:sp>
        <p:nvSpPr>
          <p:cNvPr id="5" name="Shape 2182"/>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BQcAANwAAAB7NwAATAQAABAgAAAmAAAACAAAAP//////////"/>
              </a:ext>
            </a:extLst>
          </p:cNvSpPr>
          <p:nvPr/>
        </p:nvSpPr>
        <p:spPr>
          <a:xfrm>
            <a:off x="1141095" y="139700"/>
            <a:ext cx="787781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Among Site Rate Variation</a:t>
            </a:r>
          </a:p>
        </p:txBody>
      </p:sp>
      <p:sp>
        <p:nvSpPr>
          <p:cNvPr id="6" name="Shape 2183"/>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OgNAACPOwAA0BEAABAgAAAmAAAACAAAAP//////////"/>
              </a:ext>
            </a:extLst>
          </p:cNvSpPr>
          <p:nvPr/>
        </p:nvSpPr>
        <p:spPr>
          <a:xfrm>
            <a:off x="1003300" y="2260600"/>
            <a:ext cx="8678545" cy="6350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systematic bias in mutation rates</a:t>
            </a:r>
          </a:p>
          <a:p>
            <a:pPr/>
            <a:r>
              <a:t>biased Gene conversion</a:t>
            </a:r>
          </a:p>
        </p:txBody>
      </p:sp>
      <p:sp>
        <p:nvSpPr>
          <p:cNvPr id="7" name="Shape 2184"/>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J4RAACPOwAAuhMAABAgAAAmAAAACAAAAP//////////"/>
              </a:ext>
            </a:extLst>
          </p:cNvSpPr>
          <p:nvPr/>
        </p:nvSpPr>
        <p:spPr>
          <a:xfrm>
            <a:off x="1003300" y="2863850"/>
            <a:ext cx="8678545" cy="3429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differences in functional constraints</a:t>
            </a:r>
          </a:p>
        </p:txBody>
      </p:sp>
    </p:spTree>
  </p:cSld>
  <p:clrMapOvr>
    <a:masterClrMapping/>
  </p:clrMapOvr>
  <p:transition spd="fast" p14:dur="500">
    <p:fade/>
    <p:extLst>
      <p:ext uri="smNativeData">
        <pr:smNativeData xmlns:pr="smNativeData" xmlns="smNativeData" val="trXWYgAAAAD0AQAAAAAAAAYAAAAAAAAAAAAAAAAAAAAAAAAAAQAAAAAAAAAAAAAAAAAAAAAAAAAAAAAA"/>
      </p:ext>
    </p:extLst>
  </p:transition>
  <p:timing>
    <p:tnLst>
      <p:par>
        <p:cTn id="1" dur="indefinite" restart="never" nodeType="tmRoot"/>
      </p:par>
    </p:tnLst>
  </p:timing>
</p:sld>
</file>

<file path=ppt/slides/slide171.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2186"/>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BBLjYw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MgUAACPOwAAIBcAABAgAAAmAAAACAAAAP//////////"/>
              </a:ext>
            </a:extLst>
          </p:cNvSpPr>
          <p:nvPr/>
        </p:nvSpPr>
        <p:spPr>
          <a:xfrm>
            <a:off x="1003300" y="3378200"/>
            <a:ext cx="8678545" cy="3810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Under simulation, failure to accommodate ASRV can cause biased estimates of:</a:t>
            </a:r>
          </a:p>
        </p:txBody>
      </p:sp>
      <p:sp>
        <p:nvSpPr>
          <p:cNvPr id="3" name="Shape 2187"/>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NGyZoI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OQWAACPOwAAABkAABAgAAAmAAAACAAAAP//////////"/>
              </a:ext>
            </a:extLst>
          </p:cNvSpPr>
          <p:nvPr/>
        </p:nvSpPr>
        <p:spPr>
          <a:xfrm>
            <a:off x="1003300" y="3721100"/>
            <a:ext cx="8678545" cy="3429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tree topology</a:t>
            </a:r>
          </a:p>
        </p:txBody>
      </p:sp>
      <p:sp>
        <p:nvSpPr>
          <p:cNvPr id="4" name="Shape 2188"/>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NATlQM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NgYAACPOwAA9BoAABAgAAAmAAAACAAAAP//////////"/>
              </a:ext>
            </a:extLst>
          </p:cNvSpPr>
          <p:nvPr/>
        </p:nvSpPr>
        <p:spPr>
          <a:xfrm>
            <a:off x="1003300" y="4038600"/>
            <a:ext cx="8678545" cy="3429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branch lengths</a:t>
            </a:r>
          </a:p>
        </p:txBody>
      </p:sp>
      <p:sp>
        <p:nvSpPr>
          <p:cNvPr id="5" name="Shape 2189"/>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MwaAACPOwAA6BwAAAAgAAAmAAAACAAAAP//////////"/>
              </a:ext>
            </a:extLst>
          </p:cNvSpPr>
          <p:nvPr/>
        </p:nvSpPr>
        <p:spPr>
          <a:xfrm>
            <a:off x="1003300" y="4356100"/>
            <a:ext cx="8678545" cy="3429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other parameters of the substitution model </a:t>
            </a:r>
          </a:p>
        </p:txBody>
      </p:sp>
      <p:sp>
        <p:nvSpPr>
          <p:cNvPr id="6" name="Shape 2190"/>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MwLAACPOwAAJA4AAAAgAAAmAAAACAAAAP//////////"/>
              </a:ext>
            </a:extLst>
          </p:cNvSpPr>
          <p:nvPr/>
        </p:nvSpPr>
        <p:spPr>
          <a:xfrm>
            <a:off x="1003300" y="1917700"/>
            <a:ext cx="8678545" cy="3810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Substitution rates may vary across sites because of:</a:t>
            </a:r>
          </a:p>
        </p:txBody>
      </p:sp>
      <p:sp>
        <p:nvSpPr>
          <p:cNvPr id="7" name="Shape 2193"/>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KwIAACPOwAA5AoAABAgAAAmAAAACAAAAP//////////"/>
              </a:ext>
            </a:extLst>
          </p:cNvSpPr>
          <p:nvPr/>
        </p:nvSpPr>
        <p:spPr>
          <a:xfrm>
            <a:off x="1003300" y="1409700"/>
            <a:ext cx="8678545" cy="36068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Variation in substitution rates across sites is a prevalent feature of empirical datasets </a:t>
            </a:r>
          </a:p>
        </p:txBody>
      </p:sp>
      <p:sp>
        <p:nvSpPr>
          <p:cNvPr id="8" name="Shape 2194"/>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nwgAABAgAAAmAAAACAAAAP//////////"/>
              </a:ext>
            </a:extLst>
          </p:cNvSpPr>
          <p:nvPr/>
        </p:nvSpPr>
        <p:spPr>
          <a:xfrm>
            <a:off x="635000" y="1016000"/>
            <a:ext cx="8692515"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Standard models assume that the substitution rate is constant across sites</a:t>
            </a:r>
          </a:p>
        </p:txBody>
      </p:sp>
      <p:sp>
        <p:nvSpPr>
          <p:cNvPr id="9" name="Shape 2195"/>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BQcAANwAAAB7NwAATAQAABAgAAAmAAAACAAAAP//////////"/>
              </a:ext>
            </a:extLst>
          </p:cNvSpPr>
          <p:nvPr/>
        </p:nvSpPr>
        <p:spPr>
          <a:xfrm>
            <a:off x="1141095" y="139700"/>
            <a:ext cx="787781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Among Site Rate Variation</a:t>
            </a:r>
          </a:p>
        </p:txBody>
      </p:sp>
      <p:sp>
        <p:nvSpPr>
          <p:cNvPr id="10" name="Rectangle1"/>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HlsZT4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OgNAACPOwAA0BEAABAgAAAmAAAACAAAAP//////////"/>
              </a:ext>
            </a:extLst>
          </p:cNvSpPr>
          <p:nvPr/>
        </p:nvSpPr>
        <p:spPr>
          <a:xfrm>
            <a:off x="1003300" y="2260600"/>
            <a:ext cx="8678545" cy="6350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228600" indent="-228600" algn="l" defTabSz="457200">
              <a:lnSpc>
                <a:spcPts val="1900"/>
              </a:lnSpc>
              <a:spcBef>
                <a:spcPts val="400"/>
              </a:spcBef>
              <a:buChar char="•"/>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pPr>
            <a:r>
              <a:t>systematic bias in mutation rates</a:t>
            </a:r>
          </a:p>
          <a:p>
            <a:pPr marL="228600" indent="-228600" algn="l" defTabSz="457200">
              <a:lnSpc>
                <a:spcPts val="1900"/>
              </a:lnSpc>
              <a:spcBef>
                <a:spcPts val="400"/>
              </a:spcBef>
              <a:buChar char="•"/>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pPr>
            <a:r>
              <a:t>biased Gene conversion</a:t>
            </a:r>
          </a:p>
        </p:txBody>
      </p:sp>
      <p:sp>
        <p:nvSpPr>
          <p:cNvPr id="11" name="Rectangle2"/>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ERSaY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J4RAACPOwAAuhMAABAgAAAmAAAACAAAAP//////////"/>
              </a:ext>
            </a:extLst>
          </p:cNvSpPr>
          <p:nvPr/>
        </p:nvSpPr>
        <p:spPr>
          <a:xfrm>
            <a:off x="1003300" y="2863850"/>
            <a:ext cx="8678545" cy="3429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228600" indent="-228600" algn="l" defTabSz="457200">
              <a:lnSpc>
                <a:spcPts val="1900"/>
              </a:lnSpc>
              <a:spcBef>
                <a:spcPts val="400"/>
              </a:spcBef>
              <a:buChar char="•"/>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pPr>
            <a:r>
              <a:t>differences in functional constraints</a:t>
            </a:r>
          </a:p>
        </p:txBody>
      </p:sp>
    </p:spTree>
  </p:cSld>
  <p:clrMapOvr>
    <a:masterClrMapping/>
  </p:clrMapOvr>
  <p:transition spd="fast" p14:dur="500">
    <p:fade/>
    <p:extLst>
      <p:ext uri="smNativeData">
        <pr:smNativeData xmlns:pr="smNativeData" xmlns="smNativeData" val="trXWYgAAAAD0AQAAAAAAAAYAAAAAAAAAAAAAAAAAAAAAAAAAAQAAAAAAAAAAAAAAAAAAAAAAAAAAAAAA"/>
      </p:ext>
    </p:extLst>
  </p:transition>
  <p:timing>
    <p:tnLst>
      <p:par>
        <p:cTn id="1" dur="indefinite" restart="never" nodeType="tmRoot"/>
      </p:par>
    </p:tnLst>
  </p:timing>
</p:sld>
</file>

<file path=ppt/slides/slide172.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grpSp>
        <p:nvGrpSpPr>
          <p:cNvPr id="2" name="Group 2207"/>
          <p:cNvGrpSpPr>
            <a:extLst>
              <a:ext uri="smNativeData">
                <pr:smNativeData xmlns:pr="smNativeData" xmlns="smNativeData" val="SMDATA_6_trXWYhMAAAAlAAAAAQAAAA8BAAAAkAAAAEgAAACQAAAASAAAAAAAAAAAAAAAAAAAABcAAAAUAAAAAAAAAAAAAAD/fwAA/38AAAAAAAAJAAAABAAAAAAAAAAfAAAAVAAAAAAAAAAAAAAAAAAAAAAAAAAAAAAAAAAAAAAAAAAAAAAAAAAAAAAAAAAAAAAAAAAAAAAAAAAAAAAAAAAAAAAAAAAAAAAAAAAAAAAAAAAAAAAAAAAAACEAAAAYAAAAFAAAAPQSAAAWEAAAfiIAAG4cAAAQAAAAJgAAAAgAAAD/////AAAAAA=="/>
              </a:ext>
            </a:extLst>
          </p:cNvGrpSpPr>
          <p:nvPr/>
        </p:nvGrpSpPr>
        <p:grpSpPr>
          <a:xfrm>
            <a:off x="3081020" y="2614930"/>
            <a:ext cx="2526030" cy="2006600"/>
            <a:chOff x="3081020" y="2614930"/>
            <a:chExt cx="2526030" cy="2006600"/>
          </a:xfrm>
        </p:grpSpPr>
        <p:grpSp>
          <p:nvGrpSpPr>
            <p:cNvPr id="7" name="Group 2202"/>
            <p:cNvGrpSpPr>
              <a:extLst>
                <a:ext uri="smNativeData">
                  <pr:smNativeData xmlns:pr="smNativeData" xmlns="smNativeData" val="SMDATA_6_trXWYhMAAAAlAAAAAQAAAA8BAAAAkAAAAEgAAACQAAAASAAAAAAAAAAAAAAAAAAAABcAAAAUAAAAAAAAAAAAAAD/fwAA/38AAAAAAAAJAAAABAAAAAAAAAAfAAAAVAAAAAAAAAAAAAAAAAAAAAAAAAAAAAAAAAAAAAAAAAAAAAAAAAAAAAAAAAAAAAAAAAAAAAAAAAAAAAAAAAAAAAAAAAAAAAAAAAAAAAAAAAAAAAAAAAAAACEAAAAYAAAAFAAAAO0TAACCEgAAJyEAADAaAAAAAAAAJgAAAAgAAAD/////AAAAAA=="/>
                </a:ext>
              </a:extLst>
            </p:cNvGrpSpPr>
            <p:nvPr/>
          </p:nvGrpSpPr>
          <p:grpSpPr>
            <a:xfrm>
              <a:off x="3239135" y="3008630"/>
              <a:ext cx="2150110" cy="1248410"/>
              <a:chOff x="3239135" y="3008630"/>
              <a:chExt cx="2150110" cy="1248410"/>
            </a:xfrm>
          </p:grpSpPr>
          <p:sp>
            <p:nvSpPr>
              <p:cNvPr id="12" name="Shape 2197"/>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GCp8w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B/f38AAAAAAMvLywDAwP8Af39/AAAAAAAAAAAAAAAAAAAAAAAAAAAAIQAAABgAAAAUAAAATR0AAIISAAAnIQAAXBYAAAAAAAAmAAAACAAAAP//////////"/>
                  </a:ext>
                </a:extLst>
              </p:cNvSpPr>
              <p:nvPr/>
            </p:nvSpPr>
            <p:spPr>
              <a:xfrm flipV="1">
                <a:off x="4763135" y="3008630"/>
                <a:ext cx="626110" cy="626110"/>
              </a:xfrm>
              <a:prstGeom prst="line">
                <a:avLst/>
              </a:prstGeom>
              <a:noFill/>
              <a:ln w="25400" cap="flat" cmpd="sng" algn="ctr">
                <a:solidFill>
                  <a:srgbClr val="000000"/>
                </a:solidFill>
                <a:prstDash val="solid"/>
                <a:headEnd type="none"/>
                <a:tailEnd type="none"/>
              </a:ln>
              <a:effectLst>
                <a:outerShdw blurRad="63500" dist="63760" dir="2700000">
                  <a:srgbClr val="000000">
                    <a:alpha val="15000"/>
                  </a:srgbClr>
                </a:outerShdw>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1" name="Shape 2198"/>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DDSLAM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B/f38AAAAAAMvLywDAwP8Af39/AAAAAAAAAAAAAAAAAAAAAAAAAAAAIQAAABgAAAAUAAAA7RMAAFYWAADHFwAAMBoAAAAAAAAmAAAACAAAAP//////////"/>
                  </a:ext>
                </a:extLst>
              </p:cNvSpPr>
              <p:nvPr/>
            </p:nvSpPr>
            <p:spPr>
              <a:xfrm flipV="1">
                <a:off x="3239135" y="3630930"/>
                <a:ext cx="626110" cy="626110"/>
              </a:xfrm>
              <a:prstGeom prst="line">
                <a:avLst/>
              </a:prstGeom>
              <a:noFill/>
              <a:ln w="25400" cap="flat" cmpd="sng" algn="ctr">
                <a:solidFill>
                  <a:srgbClr val="000000"/>
                </a:solidFill>
                <a:prstDash val="solid"/>
                <a:headEnd type="none"/>
                <a:tailEnd type="none"/>
              </a:ln>
              <a:effectLst>
                <a:outerShdw blurRad="63500" dist="63760" dir="2700000">
                  <a:srgbClr val="000000">
                    <a:alpha val="15000"/>
                  </a:srgbClr>
                </a:outerShdw>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0" name="Shape 2199"/>
              <p:cNvSpPr>
                <a:extLst>
                  <a:ext uri="smNativeData">
                    <pr:smNativeData xmlns:pr="smNativeData" xmlns="smNativeData" val="SMDATA_15_trXWYhMAAAAlAAAACg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OAPYQM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B/f38AAAAAAMvLywDAwP8Af39/AAAAAAAAAAAAAAAAAAAAAAAAAAAAIQAAABgAAAAUAAAA7RMAAIISAADHFwAAXBYAAAAAAAAmAAAACAAAAP//////////"/>
                  </a:ext>
                </a:extLst>
              </p:cNvSpPr>
              <p:nvPr/>
            </p:nvSpPr>
            <p:spPr>
              <a:xfrm>
                <a:off x="3239135" y="3008630"/>
                <a:ext cx="626110" cy="626110"/>
              </a:xfrm>
              <a:prstGeom prst="line">
                <a:avLst/>
              </a:prstGeom>
              <a:noFill/>
              <a:ln w="25400" cap="flat" cmpd="sng" algn="ctr">
                <a:solidFill>
                  <a:srgbClr val="000000"/>
                </a:solidFill>
                <a:prstDash val="solid"/>
                <a:headEnd type="none"/>
                <a:tailEnd type="none"/>
              </a:ln>
              <a:effectLst>
                <a:outerShdw blurRad="63500" dist="63760" dir="27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9" name="Shape 2200"/>
              <p:cNvSpPr>
                <a:extLst>
                  <a:ext uri="smNativeData">
                    <pr:smNativeData xmlns:pr="smNativeData" xmlns="smNativeData" val="SMDATA_15_trXWYhMAAAAlAAAACg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B/f38AAAAAAMvLywDAwP8Af39/AAAAAAAAAAAAAAAAAAAAAAAAAAAAIQAAABgAAAAUAAAATR0AAFYWAAAnIQAAMBoAAAAAAAAmAAAACAAAAP//////////"/>
                  </a:ext>
                </a:extLst>
              </p:cNvSpPr>
              <p:nvPr/>
            </p:nvSpPr>
            <p:spPr>
              <a:xfrm>
                <a:off x="4763135" y="3630930"/>
                <a:ext cx="626110" cy="626110"/>
              </a:xfrm>
              <a:prstGeom prst="line">
                <a:avLst/>
              </a:prstGeom>
              <a:noFill/>
              <a:ln w="25400" cap="flat" cmpd="sng" algn="ctr">
                <a:solidFill>
                  <a:srgbClr val="000000"/>
                </a:solidFill>
                <a:prstDash val="solid"/>
                <a:headEnd type="none"/>
                <a:tailEnd type="none"/>
              </a:ln>
              <a:effectLst>
                <a:outerShdw blurRad="63500" dist="63760" dir="27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8" name="Shape 2201"/>
              <p:cNvSpPr>
                <a:extLst>
                  <a:ext uri="smNativeData">
                    <pr:smNativeData xmlns:pr="smNativeData" xmlns="smNativeData" val="SMDATA_15_trXWYhMAAAAlAAAACg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B/f38AAAAAAMvLywDAwP8Af39/AAAAAAAAAAAAAAAAAAAAAAAAAAAAIQAAABgAAAAUAAAArRcAAFYWAABkHQAAVhYAAAAAAAAmAAAACAAAAP//////////"/>
                  </a:ext>
                </a:extLst>
              </p:cNvSpPr>
              <p:nvPr/>
            </p:nvSpPr>
            <p:spPr>
              <a:xfrm>
                <a:off x="3848735" y="3630930"/>
                <a:ext cx="929005" cy="0"/>
              </a:xfrm>
              <a:prstGeom prst="line">
                <a:avLst/>
              </a:prstGeom>
              <a:noFill/>
              <a:ln w="25400" cap="flat" cmpd="sng" algn="ctr">
                <a:solidFill>
                  <a:srgbClr val="000000"/>
                </a:solidFill>
                <a:prstDash val="solid"/>
                <a:headEnd type="none"/>
                <a:tailEnd type="none"/>
              </a:ln>
              <a:effectLst>
                <a:outerShdw blurRad="63500" dist="63760" dir="27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grpSp>
        <p:sp>
          <p:nvSpPr>
            <p:cNvPr id="6" name="Shape 2203"/>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CBjeD0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AAAAAMvLywDAwP8Af39/AAAAAAAAAAAAAAAAAAAAAAAAAAAAIQAAABgAAAAUAAAA9BIAABYQAADmFAAA5hIAAAAgAAAmAAAACAAAAP//////////"/>
                </a:ext>
              </a:extLst>
            </p:cNvSpPr>
            <p:nvPr/>
          </p:nvSpPr>
          <p:spPr>
            <a:xfrm>
              <a:off x="3081020" y="2614930"/>
              <a:ext cx="316230" cy="457200"/>
            </a:xfrm>
            <a:prstGeom prst="rect">
              <a:avLst/>
            </a:prstGeom>
            <a:noFill/>
            <a:ln>
              <a:noFill/>
            </a:ln>
            <a:effectLst>
              <a:outerShdw blurRad="63500" dist="63760" dir="2700000">
                <a:srgbClr val="000000">
                  <a:alpha val="4000"/>
                </a:srgbClr>
              </a:outerShdw>
            </a:effectLst>
          </p:spPr>
          <p:txBody>
            <a:bodyPr vert="horz" wrap="none" lIns="50800" tIns="50800" rIns="50800" bIns="50800" numCol="1" spcCol="215900" anchor="ctr"/>
            <a:lstStyle>
              <a:lvl1pPr algn="l" defTabSz="457200">
                <a:lnSpc>
                  <a:spcPts val="2600"/>
                </a:lnSpc>
                <a:spcBef>
                  <a:spcPts val="400"/>
                </a:spcBef>
                <a:tabLst>
                  <a:tab pos="838200" algn="l"/>
                  <a:tab pos="914400" algn="l"/>
                  <a:tab pos="1828800" algn="l"/>
                  <a:tab pos="2387600" algn="l"/>
                </a:tabLst>
                <a:defRPr sz="2200" cap="none">
                  <a:solidFill>
                    <a:srgbClr val="424242"/>
                  </a:solidFill>
                  <a:latin typeface="Times" pitchFamily="0" charset="0"/>
                  <a:ea typeface="Gill Sans" pitchFamily="0" charset="0"/>
                  <a:cs typeface="Gill Sans" pitchFamily="0" charset="0"/>
                </a:defRPr>
              </a:lvl1pPr>
            </a:lstStyle>
            <a:p>
              <a:pPr/>
              <a:r>
                <a:t>A</a:t>
              </a:r>
            </a:p>
          </p:txBody>
        </p:sp>
        <p:sp>
          <p:nvSpPr>
            <p:cNvPr id="5" name="Shape 2204"/>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DAiIHM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AAAAAMvLywDAwP8Af39/AAAAAAAAAAAAAAAAAAAAAAAAAAAAIQAAABgAAAAUAAAA9BIAAJ4ZAADOFAAAbhwAAAAgAAAmAAAACAAAAP//////////"/>
                </a:ext>
              </a:extLst>
            </p:cNvSpPr>
            <p:nvPr/>
          </p:nvSpPr>
          <p:spPr>
            <a:xfrm>
              <a:off x="3081020" y="4164330"/>
              <a:ext cx="300990" cy="457200"/>
            </a:xfrm>
            <a:prstGeom prst="rect">
              <a:avLst/>
            </a:prstGeom>
            <a:noFill/>
            <a:ln>
              <a:noFill/>
            </a:ln>
            <a:effectLst>
              <a:outerShdw blurRad="63500" dist="63760" dir="2700000">
                <a:srgbClr val="000000">
                  <a:alpha val="4000"/>
                </a:srgbClr>
              </a:outerShdw>
            </a:effectLst>
          </p:spPr>
          <p:txBody>
            <a:bodyPr vert="horz" wrap="none" lIns="50800" tIns="50800" rIns="50800" bIns="50800" numCol="1" spcCol="215900" anchor="ctr"/>
            <a:lstStyle>
              <a:lvl1pPr algn="l" defTabSz="457200">
                <a:lnSpc>
                  <a:spcPts val="2600"/>
                </a:lnSpc>
                <a:spcBef>
                  <a:spcPts val="400"/>
                </a:spcBef>
                <a:tabLst>
                  <a:tab pos="838200" algn="l"/>
                  <a:tab pos="914400" algn="l"/>
                  <a:tab pos="1828800" algn="l"/>
                  <a:tab pos="2387600" algn="l"/>
                </a:tabLst>
                <a:defRPr sz="2200" cap="none">
                  <a:solidFill>
                    <a:srgbClr val="424242"/>
                  </a:solidFill>
                  <a:latin typeface="Times" pitchFamily="0" charset="0"/>
                  <a:ea typeface="Gill Sans" pitchFamily="0" charset="0"/>
                  <a:cs typeface="Gill Sans" pitchFamily="0" charset="0"/>
                </a:defRPr>
              </a:lvl1pPr>
            </a:lstStyle>
            <a:p>
              <a:pPr/>
              <a:r>
                <a:t>B</a:t>
              </a:r>
            </a:p>
          </p:txBody>
        </p:sp>
        <p:sp>
          <p:nvSpPr>
            <p:cNvPr id="4" name="Shape 2205"/>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DxhOmQ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AAAAAMvLywDAwP8Af39/AAAAAAAAAAAAAAAAAAAAAAAAAAAAIQAAABgAAAAUAAAAjCAAABYQAABmIgAA5hIAAAAgAAAmAAAACAAAAP//////////"/>
                </a:ext>
              </a:extLst>
            </p:cNvSpPr>
            <p:nvPr/>
          </p:nvSpPr>
          <p:spPr>
            <a:xfrm>
              <a:off x="5290820" y="2614930"/>
              <a:ext cx="300990" cy="457200"/>
            </a:xfrm>
            <a:prstGeom prst="rect">
              <a:avLst/>
            </a:prstGeom>
            <a:noFill/>
            <a:ln>
              <a:noFill/>
            </a:ln>
            <a:effectLst>
              <a:outerShdw blurRad="63500" dist="63760" dir="2700000">
                <a:srgbClr val="000000">
                  <a:alpha val="4000"/>
                </a:srgbClr>
              </a:outerShdw>
            </a:effectLst>
          </p:spPr>
          <p:txBody>
            <a:bodyPr vert="horz" wrap="none" lIns="50800" tIns="50800" rIns="50800" bIns="50800" numCol="1" spcCol="215900" anchor="ctr"/>
            <a:lstStyle>
              <a:lvl1pPr algn="l" defTabSz="457200">
                <a:lnSpc>
                  <a:spcPts val="2600"/>
                </a:lnSpc>
                <a:spcBef>
                  <a:spcPts val="400"/>
                </a:spcBef>
                <a:tabLst>
                  <a:tab pos="838200" algn="l"/>
                  <a:tab pos="914400" algn="l"/>
                  <a:tab pos="1828800" algn="l"/>
                  <a:tab pos="2387600" algn="l"/>
                </a:tabLst>
                <a:defRPr sz="2200" cap="none">
                  <a:solidFill>
                    <a:srgbClr val="424242"/>
                  </a:solidFill>
                  <a:latin typeface="Times" pitchFamily="0" charset="0"/>
                  <a:ea typeface="Gill Sans" pitchFamily="0" charset="0"/>
                  <a:cs typeface="Gill Sans" pitchFamily="0" charset="0"/>
                </a:defRPr>
              </a:lvl1pPr>
            </a:lstStyle>
            <a:p>
              <a:pPr/>
              <a:r>
                <a:t>C</a:t>
              </a:r>
            </a:p>
          </p:txBody>
        </p:sp>
        <p:sp>
          <p:nvSpPr>
            <p:cNvPr id="3" name="Shape 2206"/>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GE6c3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AAAAAMvLywDAwP8Af39/AAAAAAAAAAAAAAAAAAAAAAAAAAAAIQAAABgAAAAUAAAAjCAAAJ4ZAAB+IgAAbhwAAAAgAAAmAAAACAAAAP//////////"/>
                </a:ext>
              </a:extLst>
            </p:cNvSpPr>
            <p:nvPr/>
          </p:nvSpPr>
          <p:spPr>
            <a:xfrm>
              <a:off x="5290820" y="4164330"/>
              <a:ext cx="316230" cy="457200"/>
            </a:xfrm>
            <a:prstGeom prst="rect">
              <a:avLst/>
            </a:prstGeom>
            <a:noFill/>
            <a:ln>
              <a:noFill/>
            </a:ln>
            <a:effectLst>
              <a:outerShdw blurRad="63500" dist="63760" dir="2700000">
                <a:srgbClr val="000000">
                  <a:alpha val="4000"/>
                </a:srgbClr>
              </a:outerShdw>
            </a:effectLst>
          </p:spPr>
          <p:txBody>
            <a:bodyPr vert="horz" wrap="none" lIns="50800" tIns="50800" rIns="50800" bIns="50800" numCol="1" spcCol="215900" anchor="ctr"/>
            <a:lstStyle>
              <a:lvl1pPr algn="l" defTabSz="457200">
                <a:lnSpc>
                  <a:spcPts val="2600"/>
                </a:lnSpc>
                <a:spcBef>
                  <a:spcPts val="400"/>
                </a:spcBef>
                <a:tabLst>
                  <a:tab pos="838200" algn="l"/>
                  <a:tab pos="914400" algn="l"/>
                  <a:tab pos="1828800" algn="l"/>
                  <a:tab pos="2387600" algn="l"/>
                </a:tabLst>
                <a:defRPr sz="2200" cap="none">
                  <a:solidFill>
                    <a:srgbClr val="424242"/>
                  </a:solidFill>
                  <a:latin typeface="Times" pitchFamily="0" charset="0"/>
                  <a:ea typeface="Gill Sans" pitchFamily="0" charset="0"/>
                  <a:cs typeface="Gill Sans" pitchFamily="0" charset="0"/>
                </a:defRPr>
              </a:lvl1pPr>
            </a:lstStyle>
            <a:p>
              <a:pPr/>
              <a:r>
                <a:t>D</a:t>
              </a:r>
            </a:p>
          </p:txBody>
        </p:sp>
      </p:grpSp>
      <p:grpSp>
        <p:nvGrpSpPr>
          <p:cNvPr id="13" name="Group 2218"/>
          <p:cNvGrpSpPr>
            <a:extLst>
              <a:ext uri="smNativeData">
                <pr:smNativeData xmlns:pr="smNativeData" xmlns="smNativeData" val="SMDATA_6_trXWYhMAAAAlAAAAAQAAAA8BAAAAkAAAAEgAAACQAAAASAAAAAAAAAAAAAAAAAAAABcAAAAUAAAAAAAAAAAAAAD/fwAA/38AAAAAAAAJAAAABAAAAAAAAAAfAAAAVAAAAAAAAAAAAAAAAAAAAAAAAAAAAAAAAAAAAAAAAAAAAAAAAAAAAAAAAAAAAAAAAAAAAAAAAAAAAAAAAAAAAAAAAAAAAAAAAAAAAAAAAAAAAAAAAAAAACEAAAAYAAAAFAAAAPQlAAAxDQAA4z0AAGgfAAAQAAAAJgAAAAgAAAD/////AAAAAA=="/>
              </a:ext>
            </a:extLst>
          </p:cNvGrpSpPr>
          <p:nvPr/>
        </p:nvGrpSpPr>
        <p:grpSpPr>
          <a:xfrm>
            <a:off x="6169660" y="2144395"/>
            <a:ext cx="3890645" cy="2961005"/>
            <a:chOff x="6169660" y="2144395"/>
            <a:chExt cx="3890645" cy="2961005"/>
          </a:xfrm>
        </p:grpSpPr>
        <p:grpSp>
          <p:nvGrpSpPr>
            <p:cNvPr id="18" name="Group 2213"/>
            <p:cNvGrpSpPr>
              <a:extLst>
                <a:ext uri="smNativeData">
                  <pr:smNativeData xmlns:pr="smNativeData" xmlns="smNativeData" val="SMDATA_6_trXWYhMAAAAlAAAAAQAAAA8BAAAAkAAAAEgAAACQAAAASAAAAAAAAAAAAAAAAAAAABcAAAAUAAAAAAAAAAAAAAD/fwAA/38AAAAAAAAJAAAABAAAAEEAQQAfAAAAVAAAAAAAAAAAAAAAAAAAAAAAAAAAAAAAAAAAAAAAAAAAAAAAAAAAAAAAAAAAAAAAAAAAAAAAAAAAAAAAAAAAAAAAAAAAAAAAAAAAAAAAAAAAAAAAAAAAACEAAAAYAAAAFAAAACUnAAB3EAAAlTsAAFUcAAAAAAAAJgAAAAgAAAD/////AAAAAA=="/>
                </a:ext>
              </a:extLst>
            </p:cNvGrpSpPr>
            <p:nvPr/>
          </p:nvGrpSpPr>
          <p:grpSpPr>
            <a:xfrm>
              <a:off x="6363335" y="2676525"/>
              <a:ext cx="3322320" cy="1929130"/>
              <a:chOff x="6363335" y="2676525"/>
              <a:chExt cx="3322320" cy="1929130"/>
            </a:xfrm>
          </p:grpSpPr>
          <p:sp>
            <p:nvSpPr>
              <p:cNvPr id="23" name="Shape 2208"/>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HRvZmk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B/f38AAAAAAMvLywDAwP8Af39/AAAAAAAAAAAAAAAAAAAAAAAAAAAAIQAAABgAAAAUAAAAojUAAHcQAACVOwAAaxYAAAAAAAAmAAAACAAAAP//////////"/>
                  </a:ext>
                </a:extLst>
              </p:cNvSpPr>
              <p:nvPr/>
            </p:nvSpPr>
            <p:spPr>
              <a:xfrm flipV="1">
                <a:off x="8718550" y="2676525"/>
                <a:ext cx="967105" cy="967740"/>
              </a:xfrm>
              <a:prstGeom prst="line">
                <a:avLst/>
              </a:prstGeom>
              <a:noFill/>
              <a:ln w="25400" cap="flat" cmpd="sng" algn="ctr">
                <a:solidFill>
                  <a:srgbClr val="000000"/>
                </a:solidFill>
                <a:prstDash val="solid"/>
                <a:headEnd type="none"/>
                <a:tailEnd type="none"/>
              </a:ln>
              <a:effectLst>
                <a:outerShdw blurRad="63500" dist="63760" dir="2700000">
                  <a:srgbClr val="000000">
                    <a:alpha val="15000"/>
                  </a:srgbClr>
                </a:outerShdw>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22" name="Shape 2209"/>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Hk9IjE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B/f38AAAAAAMvLywDAwP8Af39/AAAAAAAAAAAAAAAAAAAAAAAAAAAAIQAAABgAAAAUAAAAJScAAGEWAAAYLQAAVRwAAAAAAAAmAAAACAAAAP//////////"/>
                  </a:ext>
                </a:extLst>
              </p:cNvSpPr>
              <p:nvPr/>
            </p:nvSpPr>
            <p:spPr>
              <a:xfrm flipV="1">
                <a:off x="6363335" y="3637915"/>
                <a:ext cx="967105" cy="967740"/>
              </a:xfrm>
              <a:prstGeom prst="line">
                <a:avLst/>
              </a:prstGeom>
              <a:noFill/>
              <a:ln w="25400" cap="flat" cmpd="sng" algn="ctr">
                <a:solidFill>
                  <a:srgbClr val="000000"/>
                </a:solidFill>
                <a:prstDash val="solid"/>
                <a:headEnd type="none"/>
                <a:tailEnd type="none"/>
              </a:ln>
              <a:effectLst>
                <a:outerShdw blurRad="63500" dist="63760" dir="2700000">
                  <a:srgbClr val="000000">
                    <a:alpha val="15000"/>
                  </a:srgbClr>
                </a:outerShdw>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21" name="Shape 2210"/>
              <p:cNvSpPr>
                <a:extLst>
                  <a:ext uri="smNativeData">
                    <pr:smNativeData xmlns:pr="smNativeData" xmlns="smNativeData" val="SMDATA_15_trXWYhMAAAAlAAAACg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GxhdGk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B/f38AAAAAAMvLywDAwP8Af39/AAAAAAAAAAAAAAAAAAAAAAAAAAAAIQAAABgAAAAUAAAAJScAAHcQAAAYLQAAaxYAAAAAAAAmAAAACAAAAP//////////"/>
                  </a:ext>
                </a:extLst>
              </p:cNvSpPr>
              <p:nvPr/>
            </p:nvSpPr>
            <p:spPr>
              <a:xfrm>
                <a:off x="6363335" y="2676525"/>
                <a:ext cx="967105" cy="967740"/>
              </a:xfrm>
              <a:prstGeom prst="line">
                <a:avLst/>
              </a:prstGeom>
              <a:noFill/>
              <a:ln w="25400" cap="flat" cmpd="sng" algn="ctr">
                <a:solidFill>
                  <a:srgbClr val="000000"/>
                </a:solidFill>
                <a:prstDash val="solid"/>
                <a:headEnd type="none"/>
                <a:tailEnd type="none"/>
              </a:ln>
              <a:effectLst>
                <a:outerShdw blurRad="63500" dist="63760" dir="27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20" name="Shape 2211"/>
              <p:cNvSpPr>
                <a:extLst>
                  <a:ext uri="smNativeData">
                    <pr:smNativeData xmlns:pr="smNativeData" xmlns="smNativeData" val="SMDATA_15_trXWYhMAAAAlAAAACg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GZhY2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B/f38AAAAAAMvLywDAwP8Af39/AAAAAAAAAAAAAAAAAAAAAAAAAAAAIQAAABgAAAAUAAAAojUAAGEWAACVOwAAVRwAAAAAAAAmAAAACAAAAP//////////"/>
                  </a:ext>
                </a:extLst>
              </p:cNvSpPr>
              <p:nvPr/>
            </p:nvSpPr>
            <p:spPr>
              <a:xfrm>
                <a:off x="8718550" y="3637915"/>
                <a:ext cx="967105" cy="967740"/>
              </a:xfrm>
              <a:prstGeom prst="line">
                <a:avLst/>
              </a:prstGeom>
              <a:noFill/>
              <a:ln w="25400" cap="flat" cmpd="sng" algn="ctr">
                <a:solidFill>
                  <a:srgbClr val="000000"/>
                </a:solidFill>
                <a:prstDash val="solid"/>
                <a:headEnd type="none"/>
                <a:tailEnd type="none"/>
              </a:ln>
              <a:effectLst>
                <a:outerShdw blurRad="63500" dist="63760" dir="27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9" name="Shape 2212"/>
              <p:cNvSpPr>
                <a:extLst>
                  <a:ext uri="smNativeData">
                    <pr:smNativeData xmlns:pr="smNativeData" xmlns="smNativeData" val="SMDATA_15_trXWYhMAAAAlAAAACg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HMiLz4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B/f38AAAAAAMvLywDAwP8Af39/AAAAAAAAAAAAAAAAAAAAAAAAAAAAIQAAABgAAAAUAAAA8CwAAGEWAADFNQAAYRYAAAAAAAAmAAAACAAAAP//////////"/>
                  </a:ext>
                </a:extLst>
              </p:cNvSpPr>
              <p:nvPr/>
            </p:nvSpPr>
            <p:spPr>
              <a:xfrm>
                <a:off x="7305040" y="3637915"/>
                <a:ext cx="1435735" cy="0"/>
              </a:xfrm>
              <a:prstGeom prst="line">
                <a:avLst/>
              </a:prstGeom>
              <a:noFill/>
              <a:ln w="25400" cap="flat" cmpd="sng" algn="ctr">
                <a:solidFill>
                  <a:srgbClr val="000000"/>
                </a:solidFill>
                <a:prstDash val="solid"/>
                <a:headEnd type="none"/>
                <a:tailEnd type="none"/>
              </a:ln>
              <a:effectLst>
                <a:outerShdw blurRad="63500" dist="63760" dir="27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grpSp>
        <p:sp>
          <p:nvSpPr>
            <p:cNvPr id="17" name="Shape 2214"/>
            <p:cNvSpPr>
              <a:extLst>
                <a:ext uri="smNativeData">
                  <pr:smNativeData xmlns:pr="smNativeData" xmlns="smNativeData" val="SMDATA_15_trXWYhMAAAAlAAAAZA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D48L2E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AAAAAMvLywDAwP8Af39/AAAAAAAAAAAAAAAAAAAAAAAAAAAAIQAAABgAAAAUAAAA9CUAADENAAD1KAAAihEAAAAAAAAmAAAACAAAAP//////////"/>
                </a:ext>
              </a:extLst>
            </p:cNvSpPr>
            <p:nvPr/>
          </p:nvSpPr>
          <p:spPr>
            <a:xfrm>
              <a:off x="6169660" y="2144395"/>
              <a:ext cx="488315" cy="706755"/>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ctr"/>
            <a:lstStyle>
              <a:lvl1pPr algn="l" defTabSz="457200">
                <a:lnSpc>
                  <a:spcPts val="2600"/>
                </a:lnSpc>
                <a:spcBef>
                  <a:spcPts val="400"/>
                </a:spcBef>
                <a:tabLst>
                  <a:tab pos="838200" algn="l"/>
                  <a:tab pos="914400" algn="l"/>
                  <a:tab pos="1828800" algn="l"/>
                  <a:tab pos="2387600" algn="l"/>
                </a:tabLst>
                <a:defRPr sz="2200" cap="none">
                  <a:solidFill>
                    <a:srgbClr val="424242"/>
                  </a:solidFill>
                  <a:latin typeface="Times" pitchFamily="0" charset="0"/>
                  <a:ea typeface="Gill Sans" pitchFamily="0" charset="0"/>
                  <a:cs typeface="Gill Sans" pitchFamily="0" charset="0"/>
                </a:defRPr>
              </a:lvl1pPr>
            </a:lstStyle>
            <a:p>
              <a:pPr/>
              <a:r>
                <a:t>A</a:t>
              </a:r>
            </a:p>
          </p:txBody>
        </p:sp>
        <p:sp>
          <p:nvSpPr>
            <p:cNvPr id="16" name="Shape 2215"/>
            <p:cNvSpPr>
              <a:extLst>
                <a:ext uri="smNativeData">
                  <pr:smNativeData xmlns:pr="smNativeData" xmlns="smNativeData" val="SMDATA_15_trXWYhMAAAAlAAAAZA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D48YTo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AAAAAMvLywDAwP8Af39/AAAAAAAAAAAAAAAAAAAAAAAAAAAAIQAAABgAAAAUAAAA9CUAAA8bAADQKAAAaB8AAAAAAAAmAAAACAAAAP//////////"/>
                </a:ext>
              </a:extLst>
            </p:cNvSpPr>
            <p:nvPr/>
          </p:nvSpPr>
          <p:spPr>
            <a:xfrm>
              <a:off x="6169660" y="4398645"/>
              <a:ext cx="464820" cy="706755"/>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ctr"/>
            <a:lstStyle>
              <a:lvl1pPr algn="l" defTabSz="457200">
                <a:lnSpc>
                  <a:spcPts val="2600"/>
                </a:lnSpc>
                <a:spcBef>
                  <a:spcPts val="400"/>
                </a:spcBef>
                <a:tabLst>
                  <a:tab pos="838200" algn="l"/>
                  <a:tab pos="914400" algn="l"/>
                  <a:tab pos="1828800" algn="l"/>
                  <a:tab pos="2387600" algn="l"/>
                </a:tabLst>
                <a:defRPr sz="2200" cap="none">
                  <a:solidFill>
                    <a:srgbClr val="424242"/>
                  </a:solidFill>
                  <a:latin typeface="Times" pitchFamily="0" charset="0"/>
                  <a:ea typeface="Gill Sans" pitchFamily="0" charset="0"/>
                  <a:cs typeface="Gill Sans" pitchFamily="0" charset="0"/>
                </a:defRPr>
              </a:lvl1pPr>
            </a:lstStyle>
            <a:p>
              <a:pPr/>
              <a:r>
                <a:t>B</a:t>
              </a:r>
            </a:p>
          </p:txBody>
        </p:sp>
        <p:sp>
          <p:nvSpPr>
            <p:cNvPr id="15" name="Shape 2216"/>
            <p:cNvSpPr>
              <a:extLst>
                <a:ext uri="smNativeData">
                  <pr:smNativeData xmlns:pr="smNativeData" xmlns="smNativeData" val="SMDATA_15_trXWYhMAAAAlAAAAZA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HJJbnM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AAAAAMvLywDAwP8Af39/AAAAAAAAAAAAAAAAAAAAAAAAAAAAIQAAABgAAAAUAAAA4joAADENAAC9PQAAihEAAAAAAAAmAAAACAAAAP//////////"/>
                </a:ext>
              </a:extLst>
            </p:cNvSpPr>
            <p:nvPr/>
          </p:nvSpPr>
          <p:spPr>
            <a:xfrm>
              <a:off x="9571990" y="2144395"/>
              <a:ext cx="464185" cy="706755"/>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ctr"/>
            <a:lstStyle>
              <a:lvl1pPr algn="l" defTabSz="457200">
                <a:lnSpc>
                  <a:spcPts val="2600"/>
                </a:lnSpc>
                <a:spcBef>
                  <a:spcPts val="400"/>
                </a:spcBef>
                <a:tabLst>
                  <a:tab pos="838200" algn="l"/>
                  <a:tab pos="914400" algn="l"/>
                  <a:tab pos="1828800" algn="l"/>
                  <a:tab pos="2387600" algn="l"/>
                </a:tabLst>
                <a:defRPr sz="2200" cap="none">
                  <a:solidFill>
                    <a:srgbClr val="424242"/>
                  </a:solidFill>
                  <a:latin typeface="Times" pitchFamily="0" charset="0"/>
                  <a:ea typeface="Gill Sans" pitchFamily="0" charset="0"/>
                  <a:cs typeface="Gill Sans" pitchFamily="0" charset="0"/>
                </a:defRPr>
              </a:lvl1pPr>
            </a:lstStyle>
            <a:p>
              <a:pPr/>
              <a:r>
                <a:t>C</a:t>
              </a:r>
            </a:p>
          </p:txBody>
        </p:sp>
        <p:sp>
          <p:nvSpPr>
            <p:cNvPr id="14" name="Shape 2217"/>
            <p:cNvSpPr>
              <a:extLst>
                <a:ext uri="smNativeData">
                  <pr:smNativeData xmlns:pr="smNativeData" xmlns="smNativeData" val="SMDATA_15_trXWYhMAAAAlAAAAZA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C9hOm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AAAAAMvLywDAwP8Af39/AAAAAAAAAAAAAAAAAAAAAAAAAAAAIQAAABgAAAAUAAAA4joAAA8bAADjPQAAaB8AAAAAAAAmAAAACAAAAP//////////"/>
                </a:ext>
              </a:extLst>
            </p:cNvSpPr>
            <p:nvPr/>
          </p:nvSpPr>
          <p:spPr>
            <a:xfrm>
              <a:off x="9571990" y="4398645"/>
              <a:ext cx="488315" cy="706755"/>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ctr"/>
            <a:lstStyle>
              <a:lvl1pPr algn="l" defTabSz="457200">
                <a:lnSpc>
                  <a:spcPts val="2600"/>
                </a:lnSpc>
                <a:spcBef>
                  <a:spcPts val="400"/>
                </a:spcBef>
                <a:tabLst>
                  <a:tab pos="838200" algn="l"/>
                  <a:tab pos="914400" algn="l"/>
                  <a:tab pos="1828800" algn="l"/>
                  <a:tab pos="2387600" algn="l"/>
                </a:tabLst>
                <a:defRPr sz="2200" cap="none">
                  <a:solidFill>
                    <a:srgbClr val="424242"/>
                  </a:solidFill>
                  <a:latin typeface="Times" pitchFamily="0" charset="0"/>
                  <a:ea typeface="Gill Sans" pitchFamily="0" charset="0"/>
                  <a:cs typeface="Gill Sans" pitchFamily="0" charset="0"/>
                </a:defRPr>
              </a:lvl1pPr>
            </a:lstStyle>
            <a:p>
              <a:pPr/>
              <a:r>
                <a:t>D</a:t>
              </a:r>
            </a:p>
          </p:txBody>
        </p:sp>
      </p:grpSp>
      <p:grpSp>
        <p:nvGrpSpPr>
          <p:cNvPr id="24" name="Group 2229"/>
          <p:cNvGrpSpPr>
            <a:extLst>
              <a:ext uri="smNativeData">
                <pr:smNativeData xmlns:pr="smNativeData" xmlns="smNativeData" val="SMDATA_6_trXWYhMAAAAlAAAAAQAAAA8BAAAAkAAAAEgAAACQAAAASAAAAAAAAAAAAAAAAAAAABcAAAAUAAAAAAAAAAAAAAD/fwAA/38AAAAAAAAJAAAABAAAAAAAAAAfAAAAVAAAAAAAAAAAAAAAAAAAAAAAAAAAAAAAAAAAAAAAAAAAAAAAAAAAAAAAAAAAAAAAAAAAAAAAAAAAAAAAAAAAAAAAAAAAAAAAAAAAAAAAAAAAAAAAAAAAACEAAAAYAAAAFAAAAM0EAABCEQAANA8AABcbAAAQAAAAJgAAAAgAAAD/////AAAAAA=="/>
              </a:ext>
            </a:extLst>
          </p:cNvGrpSpPr>
          <p:nvPr/>
        </p:nvGrpSpPr>
        <p:grpSpPr>
          <a:xfrm>
            <a:off x="780415" y="2805430"/>
            <a:ext cx="1691005" cy="1598295"/>
            <a:chOff x="780415" y="2805430"/>
            <a:chExt cx="1691005" cy="1598295"/>
          </a:xfrm>
        </p:grpSpPr>
        <p:grpSp>
          <p:nvGrpSpPr>
            <p:cNvPr id="29" name="Group 2224"/>
            <p:cNvGrpSpPr>
              <a:extLst>
                <a:ext uri="smNativeData">
                  <pr:smNativeData xmlns:pr="smNativeData" xmlns="smNativeData" val="SMDATA_6_trXWYhMAAAAlAAAAAQAAAA8BAAAAkAAAAEgAAACQAAAASAAAAAAAAAAAAAAAAAAAABcAAAAUAAAAAAAAAAAAAAD/fwAA/38AAAAAAAAJAAAABAAAAEEAQQAfAAAAVAAAAAAAAAAAAAAAAAAAAAAAAAAAAAAAAAAAAAAAAAAAAAAAAAAAAAAAAAAAAAAAAAAAAAAAAAAAAAAAAAAAAAAAAAAAAAAAAAAAAAAAAAAAAAAAAAAAACEAAAAYAAAAFAAAAMUFAAAHFAAApA0AAJkYAAAAAAAAJgAAAAgAAAD/////AAAAAA=="/>
                </a:ext>
              </a:extLst>
            </p:cNvGrpSpPr>
            <p:nvPr/>
          </p:nvGrpSpPr>
          <p:grpSpPr>
            <a:xfrm>
              <a:off x="937895" y="3255645"/>
              <a:ext cx="1279525" cy="742950"/>
              <a:chOff x="937895" y="3255645"/>
              <a:chExt cx="1279525" cy="742950"/>
            </a:xfrm>
          </p:grpSpPr>
          <p:sp>
            <p:nvSpPr>
              <p:cNvPr id="34" name="Shape 2219"/>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Dpsbi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B/f38AAAAAAMvLywDAwP8Af39/AAAAAAAAAAAAAAAAAAAAAAAAAAAAIQAAABgAAAAUAAAAWQsAAAcUAACkDQAAUhYAAAAAAAAmAAAACAAAAP//////////"/>
                  </a:ext>
                </a:extLst>
              </p:cNvSpPr>
              <p:nvPr/>
            </p:nvSpPr>
            <p:spPr>
              <a:xfrm flipV="1">
                <a:off x="1844675" y="3255645"/>
                <a:ext cx="372745" cy="372745"/>
              </a:xfrm>
              <a:prstGeom prst="line">
                <a:avLst/>
              </a:prstGeom>
              <a:noFill/>
              <a:ln w="25400" cap="flat" cmpd="sng" algn="ctr">
                <a:solidFill>
                  <a:srgbClr val="000000"/>
                </a:solidFill>
                <a:prstDash val="solid"/>
                <a:headEnd type="none"/>
                <a:tailEnd type="none"/>
              </a:ln>
              <a:effectLst>
                <a:outerShdw blurRad="63500" dist="63760" dir="2700000">
                  <a:srgbClr val="000000">
                    <a:alpha val="15000"/>
                  </a:srgbClr>
                </a:outerShdw>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33" name="Shape 2220"/>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CIvPjw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B/f38AAAAAAMvLywDAwP8Af39/AAAAAAAAAAAAAAAAAAAAAAAAAAAAIQAAABgAAAAUAAAAxQUAAE4WAAAQCAAAmRgAAAAAAAAmAAAACAAAAP//////////"/>
                  </a:ext>
                </a:extLst>
              </p:cNvSpPr>
              <p:nvPr/>
            </p:nvSpPr>
            <p:spPr>
              <a:xfrm flipV="1">
                <a:off x="937895" y="3625850"/>
                <a:ext cx="372745" cy="372745"/>
              </a:xfrm>
              <a:prstGeom prst="line">
                <a:avLst/>
              </a:prstGeom>
              <a:noFill/>
              <a:ln w="25400" cap="flat" cmpd="sng" algn="ctr">
                <a:solidFill>
                  <a:srgbClr val="000000"/>
                </a:solidFill>
                <a:prstDash val="solid"/>
                <a:headEnd type="none"/>
                <a:tailEnd type="none"/>
              </a:ln>
              <a:effectLst>
                <a:outerShdw blurRad="63500" dist="63760" dir="2700000">
                  <a:srgbClr val="000000">
                    <a:alpha val="15000"/>
                  </a:srgbClr>
                </a:outerShdw>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32" name="Shape 2221"/>
              <p:cNvSpPr>
                <a:extLst>
                  <a:ext uri="smNativeData">
                    <pr:smNativeData xmlns:pr="smNativeData" xmlns="smNativeData" val="SMDATA_15_trXWYhMAAAAlAAAACg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DAwIj4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B/f38AAAAAAMvLywDAwP8Af39/AAAAAAAAAAAAAAAAAAAAAAAAAAAAIQAAABgAAAAUAAAAxQUAAAcUAAAQCAAAUhYAAAAAAAAmAAAACAAAAP//////////"/>
                  </a:ext>
                </a:extLst>
              </p:cNvSpPr>
              <p:nvPr/>
            </p:nvSpPr>
            <p:spPr>
              <a:xfrm>
                <a:off x="937895" y="3255645"/>
                <a:ext cx="372745" cy="372745"/>
              </a:xfrm>
              <a:prstGeom prst="line">
                <a:avLst/>
              </a:prstGeom>
              <a:noFill/>
              <a:ln w="25400" cap="flat" cmpd="sng" algn="ctr">
                <a:solidFill>
                  <a:srgbClr val="000000"/>
                </a:solidFill>
                <a:prstDash val="solid"/>
                <a:headEnd type="none"/>
                <a:tailEnd type="none"/>
              </a:ln>
              <a:effectLst>
                <a:outerShdw blurRad="63500" dist="63760" dir="27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31" name="Shape 2222"/>
              <p:cNvSpPr>
                <a:extLst>
                  <a:ext uri="smNativeData">
                    <pr:smNativeData xmlns:pr="smNativeData" xmlns="smNativeData" val="SMDATA_15_trXWYhMAAAAlAAAACg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GNvbS8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B/f38AAAAAAMvLywDAwP8Af39/AAAAAAAAAAAAAAAAAAAAAAAAAAAAIQAAABgAAAAUAAAAWQsAAE4WAACkDQAAmRgAAAAAAAAmAAAACAAAAP//////////"/>
                  </a:ext>
                </a:extLst>
              </p:cNvSpPr>
              <p:nvPr/>
            </p:nvSpPr>
            <p:spPr>
              <a:xfrm>
                <a:off x="1844675" y="3625850"/>
                <a:ext cx="372745" cy="372745"/>
              </a:xfrm>
              <a:prstGeom prst="line">
                <a:avLst/>
              </a:prstGeom>
              <a:noFill/>
              <a:ln w="25400" cap="flat" cmpd="sng" algn="ctr">
                <a:solidFill>
                  <a:srgbClr val="000000"/>
                </a:solidFill>
                <a:prstDash val="solid"/>
                <a:headEnd type="none"/>
                <a:tailEnd type="none"/>
              </a:ln>
              <a:effectLst>
                <a:outerShdw blurRad="63500" dist="63760" dir="27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30" name="Shape 2223"/>
              <p:cNvSpPr>
                <a:extLst>
                  <a:ext uri="smNativeData">
                    <pr:smNativeData xmlns:pr="smNativeData" xmlns="smNativeData" val="SMDATA_15_trXWYhMAAAAlAAAACg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N2BkSs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B/f38AAAAAAMvLywDAwP8Af39/AAAAAAAAAAAAAAAAAAAAAAAAAAAAIQAAABgAAAAUAAAAAAgAAE4WAABnCwAAThYAAAAAAAAmAAAACAAAAP//////////"/>
                  </a:ext>
                </a:extLst>
              </p:cNvSpPr>
              <p:nvPr/>
            </p:nvSpPr>
            <p:spPr>
              <a:xfrm>
                <a:off x="1300480" y="3625850"/>
                <a:ext cx="553085" cy="0"/>
              </a:xfrm>
              <a:prstGeom prst="line">
                <a:avLst/>
              </a:prstGeom>
              <a:noFill/>
              <a:ln w="25400" cap="flat" cmpd="sng" algn="ctr">
                <a:solidFill>
                  <a:srgbClr val="000000"/>
                </a:solidFill>
                <a:prstDash val="solid"/>
                <a:headEnd type="none"/>
                <a:tailEnd type="none"/>
              </a:ln>
              <a:effectLst>
                <a:outerShdw blurRad="63500" dist="63760" dir="27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grpSp>
        <p:sp>
          <p:nvSpPr>
            <p:cNvPr id="28" name="Shape 2225"/>
            <p:cNvSpPr>
              <a:extLst>
                <a:ext uri="smNativeData">
                  <pr:smNativeData xmlns:pr="smNativeData" xmlns="smNativeData" val="SMDATA_15_trXWYhMAAAAlAAAAZA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M0bqx8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AAAAAMvLywDAwP8Af39/AAAAAAAAAAAAAAAAAAAAAAAAAAAAIQAAABgAAAAUAAAAzQQAAEIRAAAABwAAmxQAAAAAAAAmAAAACAAAAP//////////"/>
                </a:ext>
              </a:extLst>
            </p:cNvSpPr>
            <p:nvPr/>
          </p:nvSpPr>
          <p:spPr>
            <a:xfrm>
              <a:off x="780415" y="2805430"/>
              <a:ext cx="357505" cy="544195"/>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ctr"/>
            <a:lstStyle>
              <a:lvl1pPr algn="l" defTabSz="457200">
                <a:lnSpc>
                  <a:spcPts val="2600"/>
                </a:lnSpc>
                <a:spcBef>
                  <a:spcPts val="400"/>
                </a:spcBef>
                <a:tabLst>
                  <a:tab pos="838200" algn="l"/>
                  <a:tab pos="914400" algn="l"/>
                  <a:tab pos="1828800" algn="l"/>
                  <a:tab pos="2387600" algn="l"/>
                </a:tabLst>
                <a:defRPr sz="2200" cap="none">
                  <a:solidFill>
                    <a:srgbClr val="424242"/>
                  </a:solidFill>
                  <a:latin typeface="Times" pitchFamily="0" charset="0"/>
                  <a:ea typeface="Gill Sans" pitchFamily="0" charset="0"/>
                  <a:cs typeface="Gill Sans" pitchFamily="0" charset="0"/>
                </a:defRPr>
              </a:lvl1pPr>
            </a:lstStyle>
            <a:p>
              <a:pPr/>
              <a:r>
                <a:t>A</a:t>
              </a:r>
            </a:p>
          </p:txBody>
        </p:sp>
        <p:sp>
          <p:nvSpPr>
            <p:cNvPr id="27" name="Shape 2226"/>
            <p:cNvSpPr>
              <a:extLst>
                <a:ext uri="smNativeData">
                  <pr:smNativeData xmlns:pr="smNativeData" xmlns="smNativeData" val="SMDATA_15_trXWYhMAAAAlAAAAZA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EiwI1w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AAAAAMvLywDAwP8Af39/AAAAAAAAAAAAAAAAAAAAAAAAAAAAIQAAABgAAAAUAAAAzQQAAL4XAAAABwAAFxsAAAAAAAAmAAAACAAAAP//////////"/>
                </a:ext>
              </a:extLst>
            </p:cNvSpPr>
            <p:nvPr/>
          </p:nvSpPr>
          <p:spPr>
            <a:xfrm>
              <a:off x="780415" y="3859530"/>
              <a:ext cx="357505" cy="544195"/>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ctr"/>
            <a:lstStyle>
              <a:lvl1pPr algn="l" defTabSz="457200">
                <a:lnSpc>
                  <a:spcPts val="2600"/>
                </a:lnSpc>
                <a:spcBef>
                  <a:spcPts val="400"/>
                </a:spcBef>
                <a:tabLst>
                  <a:tab pos="838200" algn="l"/>
                  <a:tab pos="914400" algn="l"/>
                  <a:tab pos="1828800" algn="l"/>
                  <a:tab pos="2387600" algn="l"/>
                </a:tabLst>
                <a:defRPr sz="2200" cap="none">
                  <a:solidFill>
                    <a:srgbClr val="424242"/>
                  </a:solidFill>
                  <a:latin typeface="Times" pitchFamily="0" charset="0"/>
                  <a:ea typeface="Gill Sans" pitchFamily="0" charset="0"/>
                  <a:cs typeface="Gill Sans" pitchFamily="0" charset="0"/>
                </a:defRPr>
              </a:lvl1pPr>
            </a:lstStyle>
            <a:p>
              <a:pPr/>
              <a:r>
                <a:t>B</a:t>
              </a:r>
            </a:p>
          </p:txBody>
        </p:sp>
        <p:sp>
          <p:nvSpPr>
            <p:cNvPr id="26" name="Shape 2227"/>
            <p:cNvSpPr>
              <a:extLst>
                <a:ext uri="smNativeData">
                  <pr:smNativeData xmlns:pr="smNativeData" xmlns="smNativeData" val="SMDATA_15_trXWYhMAAAAlAAAAZA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E7Z+Fg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AAAAAMvLywDAwP8Af39/AAAAAAAAAAAAAAAAAAAAAAAAAAAAIQAAABgAAAAUAAAAAQ0AAEIRAAA0DwAAmxQAAAAAAAAmAAAACAAAAP//////////"/>
                </a:ext>
              </a:extLst>
            </p:cNvSpPr>
            <p:nvPr/>
          </p:nvSpPr>
          <p:spPr>
            <a:xfrm>
              <a:off x="2113915" y="2805430"/>
              <a:ext cx="357505" cy="544195"/>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ctr"/>
            <a:lstStyle>
              <a:lvl1pPr algn="l" defTabSz="457200">
                <a:lnSpc>
                  <a:spcPts val="2600"/>
                </a:lnSpc>
                <a:spcBef>
                  <a:spcPts val="400"/>
                </a:spcBef>
                <a:tabLst>
                  <a:tab pos="838200" algn="l"/>
                  <a:tab pos="914400" algn="l"/>
                  <a:tab pos="1828800" algn="l"/>
                  <a:tab pos="2387600" algn="l"/>
                </a:tabLst>
                <a:defRPr sz="2200" cap="none">
                  <a:solidFill>
                    <a:srgbClr val="424242"/>
                  </a:solidFill>
                  <a:latin typeface="Times" pitchFamily="0" charset="0"/>
                  <a:ea typeface="Gill Sans" pitchFamily="0" charset="0"/>
                  <a:cs typeface="Gill Sans" pitchFamily="0" charset="0"/>
                </a:defRPr>
              </a:lvl1pPr>
            </a:lstStyle>
            <a:p>
              <a:pPr/>
              <a:r>
                <a:t>C</a:t>
              </a:r>
            </a:p>
          </p:txBody>
        </p:sp>
        <p:sp>
          <p:nvSpPr>
            <p:cNvPr id="25" name="Shape 2228"/>
            <p:cNvSpPr>
              <a:extLst>
                <a:ext uri="smNativeData">
                  <pr:smNativeData xmlns:pr="smNativeData" xmlns="smNativeData" val="SMDATA_15_trXWYhMAAAAlAAAAZA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E51Qpg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AAAAAMvLywDAwP8Af39/AAAAAAAAAAAAAAAAAAAAAAAAAAAAIQAAABgAAAAUAAAAAQ0AAL4XAAA0DwAAFxsAAAAAAAAmAAAACAAAAP//////////"/>
                </a:ext>
              </a:extLst>
            </p:cNvSpPr>
            <p:nvPr/>
          </p:nvSpPr>
          <p:spPr>
            <a:xfrm>
              <a:off x="2113915" y="3859530"/>
              <a:ext cx="357505" cy="544195"/>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ctr"/>
            <a:lstStyle>
              <a:lvl1pPr algn="l" defTabSz="457200">
                <a:lnSpc>
                  <a:spcPts val="2600"/>
                </a:lnSpc>
                <a:spcBef>
                  <a:spcPts val="400"/>
                </a:spcBef>
                <a:tabLst>
                  <a:tab pos="838200" algn="l"/>
                  <a:tab pos="914400" algn="l"/>
                  <a:tab pos="1828800" algn="l"/>
                  <a:tab pos="2387600" algn="l"/>
                </a:tabLst>
                <a:defRPr sz="2200" cap="none">
                  <a:solidFill>
                    <a:srgbClr val="424242"/>
                  </a:solidFill>
                  <a:latin typeface="Times" pitchFamily="0" charset="0"/>
                  <a:ea typeface="Gill Sans" pitchFamily="0" charset="0"/>
                  <a:cs typeface="Gill Sans" pitchFamily="0" charset="0"/>
                </a:defRPr>
              </a:lvl1pPr>
            </a:lstStyle>
            <a:p>
              <a:pPr/>
              <a:r>
                <a:t>D</a:t>
              </a:r>
            </a:p>
          </p:txBody>
        </p:sp>
      </p:grpSp>
      <p:sp>
        <p:nvSpPr>
          <p:cNvPr id="35" name="Shape 2230"/>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LHrwtY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UioAAGYdAACEOQAAYx8AABAgAAAmAAAACAAAAP//////////"/>
              </a:ext>
            </a:extLst>
          </p:cNvSpPr>
          <p:nvPr/>
        </p:nvSpPr>
        <p:spPr>
          <a:xfrm>
            <a:off x="6879590" y="4779010"/>
            <a:ext cx="2470150" cy="323215"/>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ctr"/>
          <a:lstStyle>
            <a:lvl1pPr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high-rate site</a:t>
            </a:r>
            <a:endParaRPr cap="none">
              <a:solidFill>
                <a:srgbClr val="424242"/>
              </a:solidFill>
            </a:endParaRPr>
          </a:p>
        </p:txBody>
      </p:sp>
      <p:sp>
        <p:nvSpPr>
          <p:cNvPr id="36" name="Shape 2231"/>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I4c4/c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IBMAAGYdAABSIgAAYx8AABAgAAAmAAAACAAAAP//////////"/>
              </a:ext>
            </a:extLst>
          </p:cNvSpPr>
          <p:nvPr/>
        </p:nvSpPr>
        <p:spPr>
          <a:xfrm>
            <a:off x="3108960" y="4779010"/>
            <a:ext cx="2470150" cy="323215"/>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ctr"/>
          <a:lstStyle>
            <a:lvl1pPr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intermediate-rate site</a:t>
            </a:r>
            <a:endParaRPr cap="none">
              <a:solidFill>
                <a:srgbClr val="424242"/>
              </a:solidFill>
            </a:endParaRPr>
          </a:p>
        </p:txBody>
      </p:sp>
      <p:sp>
        <p:nvSpPr>
          <p:cNvPr id="37" name="Shape 2232"/>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I4PHrs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aAIAAGYdAACZEQAAYx8AABAgAAAmAAAACAAAAP//////////"/>
              </a:ext>
            </a:extLst>
          </p:cNvSpPr>
          <p:nvPr/>
        </p:nvSpPr>
        <p:spPr>
          <a:xfrm>
            <a:off x="391160" y="4779010"/>
            <a:ext cx="2469515" cy="323215"/>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ctr"/>
          <a:lstStyle>
            <a:lvl1pPr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low-rate site</a:t>
            </a:r>
            <a:endParaRPr cap="none">
              <a:solidFill>
                <a:srgbClr val="424242"/>
              </a:solidFill>
            </a:endParaRPr>
          </a:p>
        </p:txBody>
      </p:sp>
      <p:sp>
        <p:nvSpPr>
          <p:cNvPr id="38" name="Shape 2233"/>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GT9Ids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KwIAACPOwAA5AoAABAgAAAmAAAACAAAAP//////////"/>
              </a:ext>
            </a:extLst>
          </p:cNvSpPr>
          <p:nvPr/>
        </p:nvSpPr>
        <p:spPr>
          <a:xfrm>
            <a:off x="1003300" y="1409700"/>
            <a:ext cx="8678545" cy="36068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Substitution rates are reflected in the branch lengths of the tree</a:t>
            </a:r>
          </a:p>
        </p:txBody>
      </p:sp>
      <p:sp>
        <p:nvSpPr>
          <p:cNvPr id="39" name="Shape 2234"/>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FtIvJ0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nwgAABAgAAAmAAAACAAAAP//////////"/>
              </a:ext>
            </a:extLst>
          </p:cNvSpPr>
          <p:nvPr/>
        </p:nvSpPr>
        <p:spPr>
          <a:xfrm>
            <a:off x="635000" y="1016000"/>
            <a:ext cx="8692515"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Biology motivates the extension of models</a:t>
            </a:r>
          </a:p>
        </p:txBody>
      </p:sp>
      <p:sp>
        <p:nvSpPr>
          <p:cNvPr id="40" name="Shape 2235"/>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C+LC1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BQcAANwAAAB7NwAATAQAABAgAAAmAAAACAAAAP//////////"/>
              </a:ext>
            </a:extLst>
          </p:cNvSpPr>
          <p:nvPr/>
        </p:nvSpPr>
        <p:spPr>
          <a:xfrm>
            <a:off x="1141095" y="139700"/>
            <a:ext cx="787781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Among Site Rate Variation</a:t>
            </a:r>
          </a:p>
        </p:txBody>
      </p:sp>
      <p:sp>
        <p:nvSpPr>
          <p:cNvPr id="41" name="Shape 2236"/>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r/gk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KAKAAA+PQAAngwAABAgAAAmAAAACAAAAP//////////"/>
              </a:ext>
            </a:extLst>
          </p:cNvSpPr>
          <p:nvPr/>
        </p:nvSpPr>
        <p:spPr>
          <a:xfrm>
            <a:off x="1003300" y="1727200"/>
            <a:ext cx="8952230" cy="32385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the relative rate at a site proportionately stretches or compresses the branch lengths</a:t>
            </a:r>
          </a:p>
        </p:txBody>
      </p:sp>
    </p:spTree>
  </p:cSld>
  <p:clrMapOvr>
    <a:masterClrMapping/>
  </p:clrMapOvr>
  <p:transition spd="fast" p14:dur="500">
    <p:fade/>
    <p:extLst>
      <p:ext uri="smNativeData">
        <pr:smNativeData xmlns:pr="smNativeData" xmlns="smNativeData" val="trXWYgAAAAD0AQAAAAAAAAYAAAAAAAAAAAAAAAAAAAAAAAAAAQAAAAAAAAAAAAAAAAAAAAAAAAAAAAAA"/>
      </p:ext>
    </p:extLst>
  </p:transition>
  <p:timing>
    <p:tnLst>
      <p:par>
        <p:cTn id="1" dur="indefinite" restart="never" nodeType="tmRoot"/>
      </p:par>
    </p:tnLst>
  </p:timing>
</p:sld>
</file>

<file path=ppt/slides/slide173.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grpSp>
        <p:nvGrpSpPr>
          <p:cNvPr id="2" name="Group 2248"/>
          <p:cNvGrpSpPr>
            <a:extLst>
              <a:ext uri="smNativeData">
                <pr:smNativeData xmlns:pr="smNativeData" xmlns="smNativeData" val="SMDATA_6_trXWYhMAAAAlAAAAAQAAAA8BAAAAkAAAAEgAAACQAAAASAAAAAAAAAAAAAAAAAAAABcAAAAUAAAAAAAAAAAAAAD/fwAA/38AAAAAAAAJAAAABAAAAAAAAAAfAAAAVAAAAAAAAAAAAAAAAAAAAAAAAAAAAAAAAAAAAAAAAAAAAAAAAAAAAAAAAAAAAAAAAAAAAAAAAAAAAAAAAAAAAAAAAAAAAAAAAAAAAAAAAAAAAAAAAAAAACEAAAAYAAAAFAAAAPQSAAAWEAAAfiIAAG4cAAAQAAAAJgAAAAgAAAD/////AAAAAA=="/>
              </a:ext>
            </a:extLst>
          </p:cNvGrpSpPr>
          <p:nvPr/>
        </p:nvGrpSpPr>
        <p:grpSpPr>
          <a:xfrm>
            <a:off x="3081020" y="2614930"/>
            <a:ext cx="2526030" cy="2006600"/>
            <a:chOff x="3081020" y="2614930"/>
            <a:chExt cx="2526030" cy="2006600"/>
          </a:xfrm>
        </p:grpSpPr>
        <p:grpSp>
          <p:nvGrpSpPr>
            <p:cNvPr id="7" name="Group 2243"/>
            <p:cNvGrpSpPr>
              <a:extLst>
                <a:ext uri="smNativeData">
                  <pr:smNativeData xmlns:pr="smNativeData" xmlns="smNativeData" val="SMDATA_6_trXWYhMAAAAlAAAAAQAAAA8BAAAAkAAAAEgAAACQAAAASAAAAAAAAAAAAAAAAAAAABcAAAAUAAAAAAAAAAAAAAD/fwAA/38AAAAAAAAJAAAABAAAAAAAAAAfAAAAVAAAAAAAAAAAAAAAAAAAAAAAAAAAAAAAAAAAAAAAAAAAAAAAAAAAAAAAAAAAAAAAAAAAAAAAAAAAAAAAAAAAAAAAAAAAAAAAAAAAAAAAAAAAAAAAAAAAACEAAAAYAAAAFAAAAO0TAACCEgAAJyEAADAaAAAAAAAAJgAAAAgAAAD/////AAAAAA=="/>
                </a:ext>
              </a:extLst>
            </p:cNvGrpSpPr>
            <p:nvPr/>
          </p:nvGrpSpPr>
          <p:grpSpPr>
            <a:xfrm>
              <a:off x="3239135" y="3008630"/>
              <a:ext cx="2150110" cy="1248410"/>
              <a:chOff x="3239135" y="3008630"/>
              <a:chExt cx="2150110" cy="1248410"/>
            </a:xfrm>
          </p:grpSpPr>
          <p:sp>
            <p:nvSpPr>
              <p:cNvPr id="12" name="Shape 2238"/>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AAG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B/f38AAAAAAMvLywDAwP8Af39/AAAAAAAAAAAAAAAAAAAAAAAAAAAAIQAAABgAAAAUAAAATR0AAIISAAAnIQAAXBYAAAAAAAAmAAAACAAAAP//////////"/>
                  </a:ext>
                </a:extLst>
              </p:cNvSpPr>
              <p:nvPr/>
            </p:nvSpPr>
            <p:spPr>
              <a:xfrm flipV="1">
                <a:off x="4763135" y="3008630"/>
                <a:ext cx="626110" cy="626110"/>
              </a:xfrm>
              <a:prstGeom prst="line">
                <a:avLst/>
              </a:prstGeom>
              <a:noFill/>
              <a:ln w="25400" cap="flat" cmpd="sng" algn="ctr">
                <a:solidFill>
                  <a:srgbClr val="000000"/>
                </a:solidFill>
                <a:prstDash val="solid"/>
                <a:headEnd type="none"/>
                <a:tailEnd type="none"/>
              </a:ln>
              <a:effectLst>
                <a:outerShdw blurRad="63500" dist="63760" dir="2700000">
                  <a:srgbClr val="000000">
                    <a:alpha val="15000"/>
                  </a:srgbClr>
                </a:outerShdw>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1" name="Shape 2239"/>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Fp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B/f38AAAAAAMvLywDAwP8Af39/AAAAAAAAAAAAAAAAAAAAAAAAAAAAIQAAABgAAAAUAAAA7RMAAFYWAADHFwAAMBoAAAAAAAAmAAAACAAAAP//////////"/>
                  </a:ext>
                </a:extLst>
              </p:cNvSpPr>
              <p:nvPr/>
            </p:nvSpPr>
            <p:spPr>
              <a:xfrm flipV="1">
                <a:off x="3239135" y="3630930"/>
                <a:ext cx="626110" cy="626110"/>
              </a:xfrm>
              <a:prstGeom prst="line">
                <a:avLst/>
              </a:prstGeom>
              <a:noFill/>
              <a:ln w="25400" cap="flat" cmpd="sng" algn="ctr">
                <a:solidFill>
                  <a:srgbClr val="000000"/>
                </a:solidFill>
                <a:prstDash val="solid"/>
                <a:headEnd type="none"/>
                <a:tailEnd type="none"/>
              </a:ln>
              <a:effectLst>
                <a:outerShdw blurRad="63500" dist="63760" dir="2700000">
                  <a:srgbClr val="000000">
                    <a:alpha val="15000"/>
                  </a:srgbClr>
                </a:outerShdw>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0" name="Shape 2240"/>
              <p:cNvSpPr>
                <a:extLst>
                  <a:ext uri="smNativeData">
                    <pr:smNativeData xmlns:pr="smNativeData" xmlns="smNativeData" val="SMDATA_15_trXWYhMAAAAlAAAACg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JgrZY4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B/f38AAAAAAMvLywDAwP8Af39/AAAAAAAAAAAAAAAAAAAAAAAAAAAAIQAAABgAAAAUAAAA7RMAAIISAADHFwAAXBYAAAAAAAAmAAAACAAAAP//////////"/>
                  </a:ext>
                </a:extLst>
              </p:cNvSpPr>
              <p:nvPr/>
            </p:nvSpPr>
            <p:spPr>
              <a:xfrm>
                <a:off x="3239135" y="3008630"/>
                <a:ext cx="626110" cy="626110"/>
              </a:xfrm>
              <a:prstGeom prst="line">
                <a:avLst/>
              </a:prstGeom>
              <a:noFill/>
              <a:ln w="25400" cap="flat" cmpd="sng" algn="ctr">
                <a:solidFill>
                  <a:srgbClr val="000000"/>
                </a:solidFill>
                <a:prstDash val="solid"/>
                <a:headEnd type="none"/>
                <a:tailEnd type="none"/>
              </a:ln>
              <a:effectLst>
                <a:outerShdw blurRad="63500" dist="63760" dir="27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9" name="Shape 2241"/>
              <p:cNvSpPr>
                <a:extLst>
                  <a:ext uri="smNativeData">
                    <pr:smNativeData xmlns:pr="smNativeData" xmlns="smNativeData" val="SMDATA_15_trXWYhMAAAAlAAAACg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FlHH8g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B/f38AAAAAAMvLywDAwP8Af39/AAAAAAAAAAAAAAAAAAAAAAAAAAAAIQAAABgAAAAUAAAATR0AAFYWAAAnIQAAMBoAAAAAAAAmAAAACAAAAP//////////"/>
                  </a:ext>
                </a:extLst>
              </p:cNvSpPr>
              <p:nvPr/>
            </p:nvSpPr>
            <p:spPr>
              <a:xfrm>
                <a:off x="4763135" y="3630930"/>
                <a:ext cx="626110" cy="626110"/>
              </a:xfrm>
              <a:prstGeom prst="line">
                <a:avLst/>
              </a:prstGeom>
              <a:noFill/>
              <a:ln w="25400" cap="flat" cmpd="sng" algn="ctr">
                <a:solidFill>
                  <a:srgbClr val="000000"/>
                </a:solidFill>
                <a:prstDash val="solid"/>
                <a:headEnd type="none"/>
                <a:tailEnd type="none"/>
              </a:ln>
              <a:effectLst>
                <a:outerShdw blurRad="63500" dist="63760" dir="27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8" name="Shape 2242"/>
              <p:cNvSpPr>
                <a:extLst>
                  <a:ext uri="smNativeData">
                    <pr:smNativeData xmlns:pr="smNativeData" xmlns="smNativeData" val="SMDATA_15_trXWYhMAAAAlAAAACg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AA6XAQ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B/f38AAAAAAMvLywDAwP8Af39/AAAAAAAAAAAAAAAAAAAAAAAAAAAAIQAAABgAAAAUAAAArRcAAFYWAABkHQAAVhYAAAAAAAAmAAAACAAAAP//////////"/>
                  </a:ext>
                </a:extLst>
              </p:cNvSpPr>
              <p:nvPr/>
            </p:nvSpPr>
            <p:spPr>
              <a:xfrm>
                <a:off x="3848735" y="3630930"/>
                <a:ext cx="929005" cy="0"/>
              </a:xfrm>
              <a:prstGeom prst="line">
                <a:avLst/>
              </a:prstGeom>
              <a:noFill/>
              <a:ln w="25400" cap="flat" cmpd="sng" algn="ctr">
                <a:solidFill>
                  <a:srgbClr val="000000"/>
                </a:solidFill>
                <a:prstDash val="solid"/>
                <a:headEnd type="none"/>
                <a:tailEnd type="none"/>
              </a:ln>
              <a:effectLst>
                <a:outerShdw blurRad="63500" dist="63760" dir="27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grpSp>
        <p:sp>
          <p:nvSpPr>
            <p:cNvPr id="6" name="Shape 2244"/>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AAAAAMvLywDAwP8Af39/AAAAAAAAAAAAAAAAAAAAAAAAAAAAIQAAABgAAAAUAAAA9BIAABYQAADmFAAA5hIAAAAgAAAmAAAACAAAAP//////////"/>
                </a:ext>
              </a:extLst>
            </p:cNvSpPr>
            <p:nvPr/>
          </p:nvSpPr>
          <p:spPr>
            <a:xfrm>
              <a:off x="3081020" y="2614930"/>
              <a:ext cx="316230" cy="457200"/>
            </a:xfrm>
            <a:prstGeom prst="rect">
              <a:avLst/>
            </a:prstGeom>
            <a:noFill/>
            <a:ln>
              <a:noFill/>
            </a:ln>
            <a:effectLst>
              <a:outerShdw blurRad="63500" dist="63760" dir="2700000">
                <a:srgbClr val="000000">
                  <a:alpha val="4000"/>
                </a:srgbClr>
              </a:outerShdw>
            </a:effectLst>
          </p:spPr>
          <p:txBody>
            <a:bodyPr vert="horz" wrap="none" lIns="50800" tIns="50800" rIns="50800" bIns="50800" numCol="1" spcCol="215900" anchor="ctr"/>
            <a:lstStyle>
              <a:lvl1pPr algn="l" defTabSz="457200">
                <a:lnSpc>
                  <a:spcPts val="2600"/>
                </a:lnSpc>
                <a:spcBef>
                  <a:spcPts val="400"/>
                </a:spcBef>
                <a:tabLst>
                  <a:tab pos="838200" algn="l"/>
                  <a:tab pos="914400" algn="l"/>
                  <a:tab pos="1828800" algn="l"/>
                  <a:tab pos="2387600" algn="l"/>
                </a:tabLst>
                <a:defRPr sz="2200" cap="none">
                  <a:solidFill>
                    <a:srgbClr val="424242"/>
                  </a:solidFill>
                  <a:latin typeface="Times" pitchFamily="0" charset="0"/>
                  <a:ea typeface="Gill Sans" pitchFamily="0" charset="0"/>
                  <a:cs typeface="Gill Sans" pitchFamily="0" charset="0"/>
                </a:defRPr>
              </a:lvl1pPr>
            </a:lstStyle>
            <a:p>
              <a:pPr/>
              <a:r>
                <a:t>A</a:t>
              </a:r>
            </a:p>
          </p:txBody>
        </p:sp>
        <p:sp>
          <p:nvSpPr>
            <p:cNvPr id="5" name="Shape 2245"/>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AAAAAMvLywDAwP8Af39/AAAAAAAAAAAAAAAAAAAAAAAAAAAAIQAAABgAAAAUAAAA9BIAAJ4ZAADOFAAAbhwAAAAgAAAmAAAACAAAAP//////////"/>
                </a:ext>
              </a:extLst>
            </p:cNvSpPr>
            <p:nvPr/>
          </p:nvSpPr>
          <p:spPr>
            <a:xfrm>
              <a:off x="3081020" y="4164330"/>
              <a:ext cx="300990" cy="457200"/>
            </a:xfrm>
            <a:prstGeom prst="rect">
              <a:avLst/>
            </a:prstGeom>
            <a:noFill/>
            <a:ln>
              <a:noFill/>
            </a:ln>
            <a:effectLst>
              <a:outerShdw blurRad="63500" dist="63760" dir="2700000">
                <a:srgbClr val="000000">
                  <a:alpha val="4000"/>
                </a:srgbClr>
              </a:outerShdw>
            </a:effectLst>
          </p:spPr>
          <p:txBody>
            <a:bodyPr vert="horz" wrap="none" lIns="50800" tIns="50800" rIns="50800" bIns="50800" numCol="1" spcCol="215900" anchor="ctr"/>
            <a:lstStyle>
              <a:lvl1pPr algn="l" defTabSz="457200">
                <a:lnSpc>
                  <a:spcPts val="2600"/>
                </a:lnSpc>
                <a:spcBef>
                  <a:spcPts val="400"/>
                </a:spcBef>
                <a:tabLst>
                  <a:tab pos="838200" algn="l"/>
                  <a:tab pos="914400" algn="l"/>
                  <a:tab pos="1828800" algn="l"/>
                  <a:tab pos="2387600" algn="l"/>
                </a:tabLst>
                <a:defRPr sz="2200" cap="none">
                  <a:solidFill>
                    <a:srgbClr val="424242"/>
                  </a:solidFill>
                  <a:latin typeface="Times" pitchFamily="0" charset="0"/>
                  <a:ea typeface="Gill Sans" pitchFamily="0" charset="0"/>
                  <a:cs typeface="Gill Sans" pitchFamily="0" charset="0"/>
                </a:defRPr>
              </a:lvl1pPr>
            </a:lstStyle>
            <a:p>
              <a:pPr/>
              <a:r>
                <a:t>B</a:t>
              </a:r>
            </a:p>
          </p:txBody>
        </p:sp>
        <p:sp>
          <p:nvSpPr>
            <p:cNvPr id="4" name="Shape 2246"/>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AAAAAMvLywDAwP8Af39/AAAAAAAAAAAAAAAAAAAAAAAAAAAAIQAAABgAAAAUAAAAjCAAABYQAABmIgAA5hIAAAAgAAAmAAAACAAAAP//////////"/>
                </a:ext>
              </a:extLst>
            </p:cNvSpPr>
            <p:nvPr/>
          </p:nvSpPr>
          <p:spPr>
            <a:xfrm>
              <a:off x="5290820" y="2614930"/>
              <a:ext cx="300990" cy="457200"/>
            </a:xfrm>
            <a:prstGeom prst="rect">
              <a:avLst/>
            </a:prstGeom>
            <a:noFill/>
            <a:ln>
              <a:noFill/>
            </a:ln>
            <a:effectLst>
              <a:outerShdw blurRad="63500" dist="63760" dir="2700000">
                <a:srgbClr val="000000">
                  <a:alpha val="4000"/>
                </a:srgbClr>
              </a:outerShdw>
            </a:effectLst>
          </p:spPr>
          <p:txBody>
            <a:bodyPr vert="horz" wrap="none" lIns="50800" tIns="50800" rIns="50800" bIns="50800" numCol="1" spcCol="215900" anchor="ctr"/>
            <a:lstStyle>
              <a:lvl1pPr algn="l" defTabSz="457200">
                <a:lnSpc>
                  <a:spcPts val="2600"/>
                </a:lnSpc>
                <a:spcBef>
                  <a:spcPts val="400"/>
                </a:spcBef>
                <a:tabLst>
                  <a:tab pos="838200" algn="l"/>
                  <a:tab pos="914400" algn="l"/>
                  <a:tab pos="1828800" algn="l"/>
                  <a:tab pos="2387600" algn="l"/>
                </a:tabLst>
                <a:defRPr sz="2200" cap="none">
                  <a:solidFill>
                    <a:srgbClr val="424242"/>
                  </a:solidFill>
                  <a:latin typeface="Times" pitchFamily="0" charset="0"/>
                  <a:ea typeface="Gill Sans" pitchFamily="0" charset="0"/>
                  <a:cs typeface="Gill Sans" pitchFamily="0" charset="0"/>
                </a:defRPr>
              </a:lvl1pPr>
            </a:lstStyle>
            <a:p>
              <a:pPr/>
              <a:r>
                <a:t>C</a:t>
              </a:r>
            </a:p>
          </p:txBody>
        </p:sp>
        <p:sp>
          <p:nvSpPr>
            <p:cNvPr id="3" name="Shape 2247"/>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AAAAAMvLywDAwP8Af39/AAAAAAAAAAAAAAAAAAAAAAAAAAAAIQAAABgAAAAUAAAAjCAAAJ4ZAAB+IgAAbhwAAAAgAAAmAAAACAAAAP//////////"/>
                </a:ext>
              </a:extLst>
            </p:cNvSpPr>
            <p:nvPr/>
          </p:nvSpPr>
          <p:spPr>
            <a:xfrm>
              <a:off x="5290820" y="4164330"/>
              <a:ext cx="316230" cy="457200"/>
            </a:xfrm>
            <a:prstGeom prst="rect">
              <a:avLst/>
            </a:prstGeom>
            <a:noFill/>
            <a:ln>
              <a:noFill/>
            </a:ln>
            <a:effectLst>
              <a:outerShdw blurRad="63500" dist="63760" dir="2700000">
                <a:srgbClr val="000000">
                  <a:alpha val="4000"/>
                </a:srgbClr>
              </a:outerShdw>
            </a:effectLst>
          </p:spPr>
          <p:txBody>
            <a:bodyPr vert="horz" wrap="none" lIns="50800" tIns="50800" rIns="50800" bIns="50800" numCol="1" spcCol="215900" anchor="ctr"/>
            <a:lstStyle>
              <a:lvl1pPr algn="l" defTabSz="457200">
                <a:lnSpc>
                  <a:spcPts val="2600"/>
                </a:lnSpc>
                <a:spcBef>
                  <a:spcPts val="400"/>
                </a:spcBef>
                <a:tabLst>
                  <a:tab pos="838200" algn="l"/>
                  <a:tab pos="914400" algn="l"/>
                  <a:tab pos="1828800" algn="l"/>
                  <a:tab pos="2387600" algn="l"/>
                </a:tabLst>
                <a:defRPr sz="2200" cap="none">
                  <a:solidFill>
                    <a:srgbClr val="424242"/>
                  </a:solidFill>
                  <a:latin typeface="Times" pitchFamily="0" charset="0"/>
                  <a:ea typeface="Gill Sans" pitchFamily="0" charset="0"/>
                  <a:cs typeface="Gill Sans" pitchFamily="0" charset="0"/>
                </a:defRPr>
              </a:lvl1pPr>
            </a:lstStyle>
            <a:p>
              <a:pPr/>
              <a:r>
                <a:t>D</a:t>
              </a:r>
            </a:p>
          </p:txBody>
        </p:sp>
      </p:grpSp>
      <p:grpSp>
        <p:nvGrpSpPr>
          <p:cNvPr id="13" name="Group 2259"/>
          <p:cNvGrpSpPr>
            <a:extLst>
              <a:ext uri="smNativeData">
                <pr:smNativeData xmlns:pr="smNativeData" xmlns="smNativeData" val="SMDATA_6_trXWYhMAAAAlAAAAAQAAAA8BAAAAkAAAAEgAAACQAAAASAAAAAAAAAAAAAAAAAAAABcAAAAUAAAAAAAAAAAAAAD/fwAA/38AAAAAAAAJAAAABAAAAAAAAAAfAAAAVAAAAAAAAAAAAAAAAAAAAAAAAAAAAAAAAAAAAAAAAAAAAAAAAAAAAAAAAAAAAAAAAAAAAAAAAAAAAAAAAAAAAAAAAAAAAAAAAAAAAAAAAAAAAAAAAAAAACEAAAAYAAAAFAAAAPQlAAAxDQAA4z0AAGgfAAAQAAAAJgAAAAgAAAD/////AAAAAA=="/>
              </a:ext>
            </a:extLst>
          </p:cNvGrpSpPr>
          <p:nvPr/>
        </p:nvGrpSpPr>
        <p:grpSpPr>
          <a:xfrm>
            <a:off x="6169660" y="2144395"/>
            <a:ext cx="3890645" cy="2961005"/>
            <a:chOff x="6169660" y="2144395"/>
            <a:chExt cx="3890645" cy="2961005"/>
          </a:xfrm>
        </p:grpSpPr>
        <p:grpSp>
          <p:nvGrpSpPr>
            <p:cNvPr id="18" name="Group 2254"/>
            <p:cNvGrpSpPr>
              <a:extLst>
                <a:ext uri="smNativeData">
                  <pr:smNativeData xmlns:pr="smNativeData" xmlns="smNativeData" val="SMDATA_6_trXWYhMAAAAlAAAAAQAAAA8BAAAAkAAAAEgAAACQAAAASAAAAAAAAAAAAAAAAAAAABcAAAAUAAAAAAAAAAAAAAD/fwAA/38AAAAAAAAJAAAABAAAAMcAAAAfAAAAVAAAAAAAAAAAAAAAAAAAAAAAAAAAAAAAAAAAAAAAAAAAAAAAAAAAAAAAAAAAAAAAAAAAAAAAAAAAAAAAAAAAAAAAAAAAAAAAAAAAAAAAAAAAAAAAAAAAACEAAAAYAAAAFAAAACUnAAB3EAAAlTsAAFUcAAAAAAAAJgAAAAgAAAD/////AAAAAA=="/>
                </a:ext>
              </a:extLst>
            </p:cNvGrpSpPr>
            <p:nvPr/>
          </p:nvGrpSpPr>
          <p:grpSpPr>
            <a:xfrm>
              <a:off x="6363335" y="2676525"/>
              <a:ext cx="3322320" cy="1929130"/>
              <a:chOff x="6363335" y="2676525"/>
              <a:chExt cx="3322320" cy="1929130"/>
            </a:xfrm>
          </p:grpSpPr>
          <p:sp>
            <p:nvSpPr>
              <p:cNvPr id="23" name="Shape 2249"/>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B/f38AAAAAAMvLywDAwP8Af39/AAAAAAAAAAAAAAAAAAAAAAAAAAAAIQAAABgAAAAUAAAAojUAAHcQAACVOwAAaxYAAAAAAAAmAAAACAAAAP//////////"/>
                  </a:ext>
                </a:extLst>
              </p:cNvSpPr>
              <p:nvPr/>
            </p:nvSpPr>
            <p:spPr>
              <a:xfrm flipV="1">
                <a:off x="8718550" y="2676525"/>
                <a:ext cx="967105" cy="967740"/>
              </a:xfrm>
              <a:prstGeom prst="line">
                <a:avLst/>
              </a:prstGeom>
              <a:noFill/>
              <a:ln w="25400" cap="flat" cmpd="sng" algn="ctr">
                <a:solidFill>
                  <a:srgbClr val="000000"/>
                </a:solidFill>
                <a:prstDash val="solid"/>
                <a:headEnd type="none"/>
                <a:tailEnd type="none"/>
              </a:ln>
              <a:effectLst>
                <a:outerShdw blurRad="63500" dist="63760" dir="2700000">
                  <a:srgbClr val="000000">
                    <a:alpha val="15000"/>
                  </a:srgbClr>
                </a:outerShdw>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22" name="Shape 2250"/>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B/f38AAAAAAMvLywDAwP8Af39/AAAAAAAAAAAAAAAAAAAAAAAAAAAAIQAAABgAAAAUAAAAJScAAGEWAAAYLQAAVRwAAAAAAAAmAAAACAAAAP//////////"/>
                  </a:ext>
                </a:extLst>
              </p:cNvSpPr>
              <p:nvPr/>
            </p:nvSpPr>
            <p:spPr>
              <a:xfrm flipV="1">
                <a:off x="6363335" y="3637915"/>
                <a:ext cx="967105" cy="967740"/>
              </a:xfrm>
              <a:prstGeom prst="line">
                <a:avLst/>
              </a:prstGeom>
              <a:noFill/>
              <a:ln w="25400" cap="flat" cmpd="sng" algn="ctr">
                <a:solidFill>
                  <a:srgbClr val="000000"/>
                </a:solidFill>
                <a:prstDash val="solid"/>
                <a:headEnd type="none"/>
                <a:tailEnd type="none"/>
              </a:ln>
              <a:effectLst>
                <a:outerShdw blurRad="63500" dist="63760" dir="2700000">
                  <a:srgbClr val="000000">
                    <a:alpha val="15000"/>
                  </a:srgbClr>
                </a:outerShdw>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21" name="Shape 2251"/>
              <p:cNvSpPr>
                <a:extLst>
                  <a:ext uri="smNativeData">
                    <pr:smNativeData xmlns:pr="smNativeData" xmlns="smNativeData" val="SMDATA_15_trXWYhMAAAAlAAAACg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B/f38AAAAAAMvLywDAwP8Af39/AAAAAAAAAAAAAAAAAAAAAAAAAAAAIQAAABgAAAAUAAAAJScAAHcQAAAYLQAAaxYAAAAAAAAmAAAACAAAAP//////////"/>
                  </a:ext>
                </a:extLst>
              </p:cNvSpPr>
              <p:nvPr/>
            </p:nvSpPr>
            <p:spPr>
              <a:xfrm>
                <a:off x="6363335" y="2676525"/>
                <a:ext cx="967105" cy="967740"/>
              </a:xfrm>
              <a:prstGeom prst="line">
                <a:avLst/>
              </a:prstGeom>
              <a:noFill/>
              <a:ln w="25400" cap="flat" cmpd="sng" algn="ctr">
                <a:solidFill>
                  <a:srgbClr val="000000"/>
                </a:solidFill>
                <a:prstDash val="solid"/>
                <a:headEnd type="none"/>
                <a:tailEnd type="none"/>
              </a:ln>
              <a:effectLst>
                <a:outerShdw blurRad="63500" dist="63760" dir="27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20" name="Shape 2252"/>
              <p:cNvSpPr>
                <a:extLst>
                  <a:ext uri="smNativeData">
                    <pr:smNativeData xmlns:pr="smNativeData" xmlns="smNativeData" val="SMDATA_15_trXWYhMAAAAlAAAACg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B/f38AAAAAAMvLywDAwP8Af39/AAAAAAAAAAAAAAAAAAAAAAAAAAAAIQAAABgAAAAUAAAAojUAAGEWAACVOwAAVRwAAAAAAAAmAAAACAAAAP//////////"/>
                  </a:ext>
                </a:extLst>
              </p:cNvSpPr>
              <p:nvPr/>
            </p:nvSpPr>
            <p:spPr>
              <a:xfrm>
                <a:off x="8718550" y="3637915"/>
                <a:ext cx="967105" cy="967740"/>
              </a:xfrm>
              <a:prstGeom prst="line">
                <a:avLst/>
              </a:prstGeom>
              <a:noFill/>
              <a:ln w="25400" cap="flat" cmpd="sng" algn="ctr">
                <a:solidFill>
                  <a:srgbClr val="000000"/>
                </a:solidFill>
                <a:prstDash val="solid"/>
                <a:headEnd type="none"/>
                <a:tailEnd type="none"/>
              </a:ln>
              <a:effectLst>
                <a:outerShdw blurRad="63500" dist="63760" dir="27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9" name="Shape 2253"/>
              <p:cNvSpPr>
                <a:extLst>
                  <a:ext uri="smNativeData">
                    <pr:smNativeData xmlns:pr="smNativeData" xmlns="smNativeData" val="SMDATA_15_trXWYhMAAAAlAAAACg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B/f38AAAAAAMvLywDAwP8Af39/AAAAAAAAAAAAAAAAAAAAAAAAAAAAIQAAABgAAAAUAAAA8CwAAGEWAADFNQAAYRYAAAAAAAAmAAAACAAAAP//////////"/>
                  </a:ext>
                </a:extLst>
              </p:cNvSpPr>
              <p:nvPr/>
            </p:nvSpPr>
            <p:spPr>
              <a:xfrm>
                <a:off x="7305040" y="3637915"/>
                <a:ext cx="1435735" cy="0"/>
              </a:xfrm>
              <a:prstGeom prst="line">
                <a:avLst/>
              </a:prstGeom>
              <a:noFill/>
              <a:ln w="25400" cap="flat" cmpd="sng" algn="ctr">
                <a:solidFill>
                  <a:srgbClr val="000000"/>
                </a:solidFill>
                <a:prstDash val="solid"/>
                <a:headEnd type="none"/>
                <a:tailEnd type="none"/>
              </a:ln>
              <a:effectLst>
                <a:outerShdw blurRad="63500" dist="63760" dir="27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grpSp>
        <p:sp>
          <p:nvSpPr>
            <p:cNvPr id="17" name="Shape 2255"/>
            <p:cNvSpPr>
              <a:extLst>
                <a:ext uri="smNativeData">
                  <pr:smNativeData xmlns:pr="smNativeData" xmlns="smNativeData" val="SMDATA_15_trXWYhMAAAAlAAAAZA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AAAAAMvLywDAwP8Af39/AAAAAAAAAAAAAAAAAAAAAAAAAAAAIQAAABgAAAAUAAAA9CUAADENAAD1KAAAihEAAAAAAAAmAAAACAAAAP//////////"/>
                </a:ext>
              </a:extLst>
            </p:cNvSpPr>
            <p:nvPr/>
          </p:nvSpPr>
          <p:spPr>
            <a:xfrm>
              <a:off x="6169660" y="2144395"/>
              <a:ext cx="488315" cy="706755"/>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ctr"/>
            <a:lstStyle>
              <a:lvl1pPr algn="l" defTabSz="457200">
                <a:lnSpc>
                  <a:spcPts val="2600"/>
                </a:lnSpc>
                <a:spcBef>
                  <a:spcPts val="400"/>
                </a:spcBef>
                <a:tabLst>
                  <a:tab pos="838200" algn="l"/>
                  <a:tab pos="914400" algn="l"/>
                  <a:tab pos="1828800" algn="l"/>
                  <a:tab pos="2387600" algn="l"/>
                </a:tabLst>
                <a:defRPr sz="2200" cap="none">
                  <a:solidFill>
                    <a:srgbClr val="424242"/>
                  </a:solidFill>
                  <a:latin typeface="Times" pitchFamily="0" charset="0"/>
                  <a:ea typeface="Gill Sans" pitchFamily="0" charset="0"/>
                  <a:cs typeface="Gill Sans" pitchFamily="0" charset="0"/>
                </a:defRPr>
              </a:lvl1pPr>
            </a:lstStyle>
            <a:p>
              <a:pPr/>
              <a:r>
                <a:t>A</a:t>
              </a:r>
            </a:p>
          </p:txBody>
        </p:sp>
        <p:sp>
          <p:nvSpPr>
            <p:cNvPr id="16" name="Shape 2256"/>
            <p:cNvSpPr>
              <a:extLst>
                <a:ext uri="smNativeData">
                  <pr:smNativeData xmlns:pr="smNativeData" xmlns="smNativeData" val="SMDATA_15_trXWYhMAAAAlAAAAZA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BB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AAAAAMvLywDAwP8Af39/AAAAAAAAAAAAAAAAAAAAAAAAAAAAIQAAABgAAAAUAAAA9CUAAA8bAADQKAAAaB8AAAAAAAAmAAAACAAAAP//////////"/>
                </a:ext>
              </a:extLst>
            </p:cNvSpPr>
            <p:nvPr/>
          </p:nvSpPr>
          <p:spPr>
            <a:xfrm>
              <a:off x="6169660" y="4398645"/>
              <a:ext cx="464820" cy="706755"/>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ctr"/>
            <a:lstStyle>
              <a:lvl1pPr algn="l" defTabSz="457200">
                <a:lnSpc>
                  <a:spcPts val="2600"/>
                </a:lnSpc>
                <a:spcBef>
                  <a:spcPts val="400"/>
                </a:spcBef>
                <a:tabLst>
                  <a:tab pos="838200" algn="l"/>
                  <a:tab pos="914400" algn="l"/>
                  <a:tab pos="1828800" algn="l"/>
                  <a:tab pos="2387600" algn="l"/>
                </a:tabLst>
                <a:defRPr sz="2200" cap="none">
                  <a:solidFill>
                    <a:srgbClr val="424242"/>
                  </a:solidFill>
                  <a:latin typeface="Times" pitchFamily="0" charset="0"/>
                  <a:ea typeface="Gill Sans" pitchFamily="0" charset="0"/>
                  <a:cs typeface="Gill Sans" pitchFamily="0" charset="0"/>
                </a:defRPr>
              </a:lvl1pPr>
            </a:lstStyle>
            <a:p>
              <a:pPr/>
              <a:r>
                <a:t>B</a:t>
              </a:r>
            </a:p>
          </p:txBody>
        </p:sp>
        <p:sp>
          <p:nvSpPr>
            <p:cNvPr id="15" name="Shape 2257"/>
            <p:cNvSpPr>
              <a:extLst>
                <a:ext uri="smNativeData">
                  <pr:smNativeData xmlns:pr="smNativeData" xmlns="smNativeData" val="SMDATA_15_trXWYhMAAAAlAAAAZA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AAAAAMvLywDAwP8Af39/AAAAAAAAAAAAAAAAAAAAAAAAAAAAIQAAABgAAAAUAAAA4joAADENAAC9PQAAihEAAAAAAAAmAAAACAAAAP//////////"/>
                </a:ext>
              </a:extLst>
            </p:cNvSpPr>
            <p:nvPr/>
          </p:nvSpPr>
          <p:spPr>
            <a:xfrm>
              <a:off x="9571990" y="2144395"/>
              <a:ext cx="464185" cy="706755"/>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ctr"/>
            <a:lstStyle>
              <a:lvl1pPr algn="l" defTabSz="457200">
                <a:lnSpc>
                  <a:spcPts val="2600"/>
                </a:lnSpc>
                <a:spcBef>
                  <a:spcPts val="400"/>
                </a:spcBef>
                <a:tabLst>
                  <a:tab pos="838200" algn="l"/>
                  <a:tab pos="914400" algn="l"/>
                  <a:tab pos="1828800" algn="l"/>
                  <a:tab pos="2387600" algn="l"/>
                </a:tabLst>
                <a:defRPr sz="2200" cap="none">
                  <a:solidFill>
                    <a:srgbClr val="424242"/>
                  </a:solidFill>
                  <a:latin typeface="Times" pitchFamily="0" charset="0"/>
                  <a:ea typeface="Gill Sans" pitchFamily="0" charset="0"/>
                  <a:cs typeface="Gill Sans" pitchFamily="0" charset="0"/>
                </a:defRPr>
              </a:lvl1pPr>
            </a:lstStyle>
            <a:p>
              <a:pPr/>
              <a:r>
                <a:t>C</a:t>
              </a:r>
            </a:p>
          </p:txBody>
        </p:sp>
        <p:sp>
          <p:nvSpPr>
            <p:cNvPr id="14" name="Shape 2258"/>
            <p:cNvSpPr>
              <a:extLst>
                <a:ext uri="smNativeData">
                  <pr:smNativeData xmlns:pr="smNativeData" xmlns="smNativeData" val="SMDATA_15_trXWYhMAAAAlAAAAZA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BAFB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AAAAAMvLywDAwP8Af39/AAAAAAAAAAAAAAAAAAAAAAAAAAAAIQAAABgAAAAUAAAA4joAAA8bAADjPQAAaB8AAAAAAAAmAAAACAAAAP//////////"/>
                </a:ext>
              </a:extLst>
            </p:cNvSpPr>
            <p:nvPr/>
          </p:nvSpPr>
          <p:spPr>
            <a:xfrm>
              <a:off x="9571990" y="4398645"/>
              <a:ext cx="488315" cy="706755"/>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ctr"/>
            <a:lstStyle>
              <a:lvl1pPr algn="l" defTabSz="457200">
                <a:lnSpc>
                  <a:spcPts val="2600"/>
                </a:lnSpc>
                <a:spcBef>
                  <a:spcPts val="400"/>
                </a:spcBef>
                <a:tabLst>
                  <a:tab pos="838200" algn="l"/>
                  <a:tab pos="914400" algn="l"/>
                  <a:tab pos="1828800" algn="l"/>
                  <a:tab pos="2387600" algn="l"/>
                </a:tabLst>
                <a:defRPr sz="2200" cap="none">
                  <a:solidFill>
                    <a:srgbClr val="424242"/>
                  </a:solidFill>
                  <a:latin typeface="Times" pitchFamily="0" charset="0"/>
                  <a:ea typeface="Gill Sans" pitchFamily="0" charset="0"/>
                  <a:cs typeface="Gill Sans" pitchFamily="0" charset="0"/>
                </a:defRPr>
              </a:lvl1pPr>
            </a:lstStyle>
            <a:p>
              <a:pPr/>
              <a:r>
                <a:t>D</a:t>
              </a:r>
            </a:p>
          </p:txBody>
        </p:sp>
      </p:grpSp>
      <p:grpSp>
        <p:nvGrpSpPr>
          <p:cNvPr id="24" name="Group 2270"/>
          <p:cNvGrpSpPr>
            <a:extLst>
              <a:ext uri="smNativeData">
                <pr:smNativeData xmlns:pr="smNativeData" xmlns="smNativeData" val="SMDATA_6_trXWYhMAAAAlAAAAAQAAAA8BAAAAkAAAAEgAAACQAAAASAAAAAAAAAAAAAAAAAAAABcAAAAUAAAAAAAAAAAAAAD/fwAA/38AAAAAAAAJAAAABAAAAEIASAAfAAAAVAAAAAAAAAAAAAAAAAAAAAAAAAAAAAAAAAAAAAAAAAAAAAAAAAAAAAAAAAAAAAAAAAAAAAAAAAAAAAAAAAAAAAAAAAAAAAAAAAAAAAAAAAAAAAAAAAAAACEAAAAYAAAAFAAAAM0EAABCEQAANA8AABcbAAAQAAAAJgAAAAgAAAD/////AAAAAA=="/>
              </a:ext>
            </a:extLst>
          </p:cNvGrpSpPr>
          <p:nvPr/>
        </p:nvGrpSpPr>
        <p:grpSpPr>
          <a:xfrm>
            <a:off x="780415" y="2805430"/>
            <a:ext cx="1691005" cy="1598295"/>
            <a:chOff x="780415" y="2805430"/>
            <a:chExt cx="1691005" cy="1598295"/>
          </a:xfrm>
        </p:grpSpPr>
        <p:grpSp>
          <p:nvGrpSpPr>
            <p:cNvPr id="29" name="Group 2265"/>
            <p:cNvGrpSpPr>
              <a:extLst>
                <a:ext uri="smNativeData">
                  <pr:smNativeData xmlns:pr="smNativeData" xmlns="smNativeData" val="SMDATA_6_trXWYhMAAAAlAAAAAQAAAA8BAAAAkAAAAEgAAACQAAAASAAAAAAAAAAAAAAAAAAAABcAAAAUAAAAAAAAAAAAAAD/fwAA/38AAAAAAAAJAAAABAAAAEEAQQAfAAAAVAAAAAAAAAAAAAAAAAAAAAAAAAAAAAAAAAAAAAAAAAAAAAAAAAAAAAAAAAAAAAAAAAAAAAAAAAAAAAAAAAAAAAAAAAAAAAAAAAAAAAAAAAAAAAAAAAAAACEAAAAYAAAAFAAAAMUFAAAHFAAApA0AAJkYAAAAAAAAJgAAAAgAAAD/////AAAAAA=="/>
                </a:ext>
              </a:extLst>
            </p:cNvGrpSpPr>
            <p:nvPr/>
          </p:nvGrpSpPr>
          <p:grpSpPr>
            <a:xfrm>
              <a:off x="937895" y="3255645"/>
              <a:ext cx="1279525" cy="742950"/>
              <a:chOff x="937895" y="3255645"/>
              <a:chExt cx="1279525" cy="742950"/>
            </a:xfrm>
          </p:grpSpPr>
          <p:sp>
            <p:nvSpPr>
              <p:cNvPr id="34" name="Shape 2260"/>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BAFBQ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B/f38AAAAAAMvLywDAwP8Af39/AAAAAAAAAAAAAAAAAAAAAAAAAAAAIQAAABgAAAAUAAAAWQsAAAcUAACkDQAAUhYAAAAAAAAmAAAACAAAAP//////////"/>
                  </a:ext>
                </a:extLst>
              </p:cNvSpPr>
              <p:nvPr/>
            </p:nvSpPr>
            <p:spPr>
              <a:xfrm flipV="1">
                <a:off x="1844675" y="3255645"/>
                <a:ext cx="372745" cy="372745"/>
              </a:xfrm>
              <a:prstGeom prst="line">
                <a:avLst/>
              </a:prstGeom>
              <a:noFill/>
              <a:ln w="25400" cap="flat" cmpd="sng" algn="ctr">
                <a:solidFill>
                  <a:srgbClr val="000000"/>
                </a:solidFill>
                <a:prstDash val="solid"/>
                <a:headEnd type="none"/>
                <a:tailEnd type="none"/>
              </a:ln>
              <a:effectLst>
                <a:outerShdw blurRad="63500" dist="63760" dir="2700000">
                  <a:srgbClr val="000000">
                    <a:alpha val="15000"/>
                  </a:srgbClr>
                </a:outerShdw>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33" name="Shape 2261"/>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B/f38AAAAAAMvLywDAwP8Af39/AAAAAAAAAAAAAAAAAAAAAAAAAAAAIQAAABgAAAAUAAAAxQUAAE4WAAAQCAAAmRgAAAAAAAAmAAAACAAAAP//////////"/>
                  </a:ext>
                </a:extLst>
              </p:cNvSpPr>
              <p:nvPr/>
            </p:nvSpPr>
            <p:spPr>
              <a:xfrm flipV="1">
                <a:off x="937895" y="3625850"/>
                <a:ext cx="372745" cy="372745"/>
              </a:xfrm>
              <a:prstGeom prst="line">
                <a:avLst/>
              </a:prstGeom>
              <a:noFill/>
              <a:ln w="25400" cap="flat" cmpd="sng" algn="ctr">
                <a:solidFill>
                  <a:srgbClr val="000000"/>
                </a:solidFill>
                <a:prstDash val="solid"/>
                <a:headEnd type="none"/>
                <a:tailEnd type="none"/>
              </a:ln>
              <a:effectLst>
                <a:outerShdw blurRad="63500" dist="63760" dir="2700000">
                  <a:srgbClr val="000000">
                    <a:alpha val="15000"/>
                  </a:srgbClr>
                </a:outerShdw>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32" name="Shape 2262"/>
              <p:cNvSpPr>
                <a:extLst>
                  <a:ext uri="smNativeData">
                    <pr:smNativeData xmlns:pr="smNativeData" xmlns="smNativeData" val="SMDATA_15_trXWYhMAAAAlAAAACg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B/f38AAAAAAMvLywDAwP8Af39/AAAAAAAAAAAAAAAAAAAAAAAAAAAAIQAAABgAAAAUAAAAxQUAAAcUAAAQCAAAUhYAAAAAAAAmAAAACAAAAP//////////"/>
                  </a:ext>
                </a:extLst>
              </p:cNvSpPr>
              <p:nvPr/>
            </p:nvSpPr>
            <p:spPr>
              <a:xfrm>
                <a:off x="937895" y="3255645"/>
                <a:ext cx="372745" cy="372745"/>
              </a:xfrm>
              <a:prstGeom prst="line">
                <a:avLst/>
              </a:prstGeom>
              <a:noFill/>
              <a:ln w="25400" cap="flat" cmpd="sng" algn="ctr">
                <a:solidFill>
                  <a:srgbClr val="000000"/>
                </a:solidFill>
                <a:prstDash val="solid"/>
                <a:headEnd type="none"/>
                <a:tailEnd type="none"/>
              </a:ln>
              <a:effectLst>
                <a:outerShdw blurRad="63500" dist="63760" dir="27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31" name="Shape 2263"/>
              <p:cNvSpPr>
                <a:extLst>
                  <a:ext uri="smNativeData">
                    <pr:smNativeData xmlns:pr="smNativeData" xmlns="smNativeData" val="SMDATA_15_trXWYhMAAAAlAAAACg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B/f38AAAAAAMvLywDAwP8Af39/AAAAAAAAAAAAAAAAAAAAAAAAAAAAIQAAABgAAAAUAAAAWQsAAE4WAACkDQAAmRgAAAAAAAAmAAAACAAAAP//////////"/>
                  </a:ext>
                </a:extLst>
              </p:cNvSpPr>
              <p:nvPr/>
            </p:nvSpPr>
            <p:spPr>
              <a:xfrm>
                <a:off x="1844675" y="3625850"/>
                <a:ext cx="372745" cy="372745"/>
              </a:xfrm>
              <a:prstGeom prst="line">
                <a:avLst/>
              </a:prstGeom>
              <a:noFill/>
              <a:ln w="25400" cap="flat" cmpd="sng" algn="ctr">
                <a:solidFill>
                  <a:srgbClr val="000000"/>
                </a:solidFill>
                <a:prstDash val="solid"/>
                <a:headEnd type="none"/>
                <a:tailEnd type="none"/>
              </a:ln>
              <a:effectLst>
                <a:outerShdw blurRad="63500" dist="63760" dir="27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30" name="Shape 2264"/>
              <p:cNvSpPr>
                <a:extLst>
                  <a:ext uri="smNativeData">
                    <pr:smNativeData xmlns:pr="smNativeData" xmlns="smNativeData" val="SMDATA_15_trXWYhMAAAAlAAAACg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B/f38AAAAAAMvLywDAwP8Af39/AAAAAAAAAAAAAAAAAAAAAAAAAAAAIQAAABgAAAAUAAAAAAgAAE4WAABnCwAAThYAAAAAAAAmAAAACAAAAP//////////"/>
                  </a:ext>
                </a:extLst>
              </p:cNvSpPr>
              <p:nvPr/>
            </p:nvSpPr>
            <p:spPr>
              <a:xfrm>
                <a:off x="1300480" y="3625850"/>
                <a:ext cx="553085" cy="0"/>
              </a:xfrm>
              <a:prstGeom prst="line">
                <a:avLst/>
              </a:prstGeom>
              <a:noFill/>
              <a:ln w="25400" cap="flat" cmpd="sng" algn="ctr">
                <a:solidFill>
                  <a:srgbClr val="000000"/>
                </a:solidFill>
                <a:prstDash val="solid"/>
                <a:headEnd type="none"/>
                <a:tailEnd type="none"/>
              </a:ln>
              <a:effectLst>
                <a:outerShdw blurRad="63500" dist="63760" dir="27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grpSp>
        <p:sp>
          <p:nvSpPr>
            <p:cNvPr id="28" name="Shape 2266"/>
            <p:cNvSpPr>
              <a:extLst>
                <a:ext uri="smNativeData">
                  <pr:smNativeData xmlns:pr="smNativeData" xmlns="smNativeData" val="SMDATA_15_trXWYhMAAAAlAAAAZA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AAAAAMvLywDAwP8Af39/AAAAAAAAAAAAAAAAAAAAAAAAAAAAIQAAABgAAAAUAAAAzQQAAEIRAAAABwAAmxQAAAAAAAAmAAAACAAAAP//////////"/>
                </a:ext>
              </a:extLst>
            </p:cNvSpPr>
            <p:nvPr/>
          </p:nvSpPr>
          <p:spPr>
            <a:xfrm>
              <a:off x="780415" y="2805430"/>
              <a:ext cx="357505" cy="544195"/>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ctr"/>
            <a:lstStyle>
              <a:lvl1pPr algn="l" defTabSz="457200">
                <a:lnSpc>
                  <a:spcPts val="2600"/>
                </a:lnSpc>
                <a:spcBef>
                  <a:spcPts val="400"/>
                </a:spcBef>
                <a:tabLst>
                  <a:tab pos="838200" algn="l"/>
                  <a:tab pos="914400" algn="l"/>
                  <a:tab pos="1828800" algn="l"/>
                  <a:tab pos="2387600" algn="l"/>
                </a:tabLst>
                <a:defRPr sz="2200" cap="none">
                  <a:solidFill>
                    <a:srgbClr val="424242"/>
                  </a:solidFill>
                  <a:latin typeface="Times" pitchFamily="0" charset="0"/>
                  <a:ea typeface="Gill Sans" pitchFamily="0" charset="0"/>
                  <a:cs typeface="Gill Sans" pitchFamily="0" charset="0"/>
                </a:defRPr>
              </a:lvl1pPr>
            </a:lstStyle>
            <a:p>
              <a:pPr/>
              <a:r>
                <a:t>A</a:t>
              </a:r>
            </a:p>
          </p:txBody>
        </p:sp>
        <p:sp>
          <p:nvSpPr>
            <p:cNvPr id="27" name="Shape 2267"/>
            <p:cNvSpPr>
              <a:extLst>
                <a:ext uri="smNativeData">
                  <pr:smNativeData xmlns:pr="smNativeData" xmlns="smNativeData" val="SMDATA_15_trXWYhMAAAAlAAAAZA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AAAAAMvLywDAwP8Af39/AAAAAAAAAAAAAAAAAAAAAAAAAAAAIQAAABgAAAAUAAAAzQQAAL4XAAAABwAAFxsAAAAAAAAmAAAACAAAAP//////////"/>
                </a:ext>
              </a:extLst>
            </p:cNvSpPr>
            <p:nvPr/>
          </p:nvSpPr>
          <p:spPr>
            <a:xfrm>
              <a:off x="780415" y="3859530"/>
              <a:ext cx="357505" cy="544195"/>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ctr"/>
            <a:lstStyle>
              <a:lvl1pPr algn="l" defTabSz="457200">
                <a:lnSpc>
                  <a:spcPts val="2600"/>
                </a:lnSpc>
                <a:spcBef>
                  <a:spcPts val="400"/>
                </a:spcBef>
                <a:tabLst>
                  <a:tab pos="838200" algn="l"/>
                  <a:tab pos="914400" algn="l"/>
                  <a:tab pos="1828800" algn="l"/>
                  <a:tab pos="2387600" algn="l"/>
                </a:tabLst>
                <a:defRPr sz="2200" cap="none">
                  <a:solidFill>
                    <a:srgbClr val="424242"/>
                  </a:solidFill>
                  <a:latin typeface="Times" pitchFamily="0" charset="0"/>
                  <a:ea typeface="Gill Sans" pitchFamily="0" charset="0"/>
                  <a:cs typeface="Gill Sans" pitchFamily="0" charset="0"/>
                </a:defRPr>
              </a:lvl1pPr>
            </a:lstStyle>
            <a:p>
              <a:pPr/>
              <a:r>
                <a:t>B</a:t>
              </a:r>
            </a:p>
          </p:txBody>
        </p:sp>
        <p:sp>
          <p:nvSpPr>
            <p:cNvPr id="26" name="Shape 2268"/>
            <p:cNvSpPr>
              <a:extLst>
                <a:ext uri="smNativeData">
                  <pr:smNativeData xmlns:pr="smNativeData" xmlns="smNativeData" val="SMDATA_15_trXWYhMAAAAlAAAAZA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AAAAAMvLywDAwP8Af39/AAAAAAAAAAAAAAAAAAAAAAAAAAAAIQAAABgAAAAUAAAAAQ0AAEIRAAA0DwAAmxQAAAAAAAAmAAAACAAAAP//////////"/>
                </a:ext>
              </a:extLst>
            </p:cNvSpPr>
            <p:nvPr/>
          </p:nvSpPr>
          <p:spPr>
            <a:xfrm>
              <a:off x="2113915" y="2805430"/>
              <a:ext cx="357505" cy="544195"/>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ctr"/>
            <a:lstStyle>
              <a:lvl1pPr algn="l" defTabSz="457200">
                <a:lnSpc>
                  <a:spcPts val="2600"/>
                </a:lnSpc>
                <a:spcBef>
                  <a:spcPts val="400"/>
                </a:spcBef>
                <a:tabLst>
                  <a:tab pos="838200" algn="l"/>
                  <a:tab pos="914400" algn="l"/>
                  <a:tab pos="1828800" algn="l"/>
                  <a:tab pos="2387600" algn="l"/>
                </a:tabLst>
                <a:defRPr sz="2200" cap="none">
                  <a:solidFill>
                    <a:srgbClr val="424242"/>
                  </a:solidFill>
                  <a:latin typeface="Times" pitchFamily="0" charset="0"/>
                  <a:ea typeface="Gill Sans" pitchFamily="0" charset="0"/>
                  <a:cs typeface="Gill Sans" pitchFamily="0" charset="0"/>
                </a:defRPr>
              </a:lvl1pPr>
            </a:lstStyle>
            <a:p>
              <a:pPr/>
              <a:r>
                <a:t>C</a:t>
              </a:r>
            </a:p>
          </p:txBody>
        </p:sp>
        <p:sp>
          <p:nvSpPr>
            <p:cNvPr id="25" name="Shape 2269"/>
            <p:cNvSpPr>
              <a:extLst>
                <a:ext uri="smNativeData">
                  <pr:smNativeData xmlns:pr="smNativeData" xmlns="smNativeData" val="SMDATA_15_trXWYhMAAAAlAAAAZA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AAAAAMvLywDAwP8Af39/AAAAAAAAAAAAAAAAAAAAAAAAAAAAIQAAABgAAAAUAAAAAQ0AAL4XAAA0DwAAFxsAAAAAAAAmAAAACAAAAP//////////"/>
                </a:ext>
              </a:extLst>
            </p:cNvSpPr>
            <p:nvPr/>
          </p:nvSpPr>
          <p:spPr>
            <a:xfrm>
              <a:off x="2113915" y="3859530"/>
              <a:ext cx="357505" cy="544195"/>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ctr"/>
            <a:lstStyle>
              <a:lvl1pPr algn="l" defTabSz="457200">
                <a:lnSpc>
                  <a:spcPts val="2600"/>
                </a:lnSpc>
                <a:spcBef>
                  <a:spcPts val="400"/>
                </a:spcBef>
                <a:tabLst>
                  <a:tab pos="838200" algn="l"/>
                  <a:tab pos="914400" algn="l"/>
                  <a:tab pos="1828800" algn="l"/>
                  <a:tab pos="2387600" algn="l"/>
                </a:tabLst>
                <a:defRPr sz="2200" cap="none">
                  <a:solidFill>
                    <a:srgbClr val="424242"/>
                  </a:solidFill>
                  <a:latin typeface="Times" pitchFamily="0" charset="0"/>
                  <a:ea typeface="Gill Sans" pitchFamily="0" charset="0"/>
                  <a:cs typeface="Gill Sans" pitchFamily="0" charset="0"/>
                </a:defRPr>
              </a:lvl1pPr>
            </a:lstStyle>
            <a:p>
              <a:pPr/>
              <a:r>
                <a:t>D</a:t>
              </a:r>
            </a:p>
          </p:txBody>
        </p:sp>
      </p:grpSp>
      <p:sp>
        <p:nvSpPr>
          <p:cNvPr id="35" name="Shape 2271"/>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z8TP0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UioAAGYdAACEOQAAYx8AABAgAAAmAAAACAAAAP//////////"/>
              </a:ext>
            </a:extLst>
          </p:cNvSpPr>
          <p:nvPr/>
        </p:nvSpPr>
        <p:spPr>
          <a:xfrm>
            <a:off x="6879590" y="4779010"/>
            <a:ext cx="2470150" cy="323215"/>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ctr"/>
          <a:lstStyle>
            <a:lvl1pPr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high-rate site</a:t>
            </a:r>
            <a:endParaRPr cap="none">
              <a:solidFill>
                <a:srgbClr val="424242"/>
              </a:solidFill>
            </a:endParaRPr>
          </a:p>
        </p:txBody>
      </p:sp>
      <p:sp>
        <p:nvSpPr>
          <p:cNvPr id="36" name="Shape 2272"/>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IW4LXY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IBMAAGYdAABSIgAAYx8AABAgAAAmAAAACAAAAP//////////"/>
              </a:ext>
            </a:extLst>
          </p:cNvSpPr>
          <p:nvPr/>
        </p:nvSpPr>
        <p:spPr>
          <a:xfrm>
            <a:off x="3108960" y="4779010"/>
            <a:ext cx="2470150" cy="323215"/>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ctr"/>
          <a:lstStyle>
            <a:lvl1pPr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intermediate-rate site</a:t>
            </a:r>
            <a:endParaRPr cap="none">
              <a:solidFill>
                <a:srgbClr val="424242"/>
              </a:solidFill>
            </a:endParaRPr>
          </a:p>
        </p:txBody>
      </p:sp>
      <p:sp>
        <p:nvSpPr>
          <p:cNvPr id="37" name="Shape 2273"/>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E9Se5Q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aAIAAGYdAACZEQAAYx8AABAgAAAmAAAACAAAAP//////////"/>
              </a:ext>
            </a:extLst>
          </p:cNvSpPr>
          <p:nvPr/>
        </p:nvSpPr>
        <p:spPr>
          <a:xfrm>
            <a:off x="391160" y="4779010"/>
            <a:ext cx="2469515" cy="323215"/>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ctr"/>
          <a:lstStyle>
            <a:lvl1pPr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low-rate site</a:t>
            </a:r>
            <a:endParaRPr cap="none">
              <a:solidFill>
                <a:srgbClr val="424242"/>
              </a:solidFill>
            </a:endParaRPr>
          </a:p>
        </p:txBody>
      </p:sp>
      <p:sp>
        <p:nvSpPr>
          <p:cNvPr id="38" name="Shape 2274"/>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Ey5USM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KwIAACPOwAA5AoAABAgAAAmAAAACAAAAP//////////"/>
              </a:ext>
            </a:extLst>
          </p:cNvSpPr>
          <p:nvPr/>
        </p:nvSpPr>
        <p:spPr>
          <a:xfrm>
            <a:off x="1003300" y="1409700"/>
            <a:ext cx="8678545" cy="36068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Substitution rates are reflected in the branch lengths of the tree</a:t>
            </a:r>
          </a:p>
        </p:txBody>
      </p:sp>
      <p:sp>
        <p:nvSpPr>
          <p:cNvPr id="39" name="Shape 2275"/>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Pvz4fI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nwgAABAgAAAmAAAACAAAAP//////////"/>
              </a:ext>
            </a:extLst>
          </p:cNvSpPr>
          <p:nvPr/>
        </p:nvSpPr>
        <p:spPr>
          <a:xfrm>
            <a:off x="635000" y="1016000"/>
            <a:ext cx="8692515"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Biology motivates the extension of models</a:t>
            </a:r>
          </a:p>
        </p:txBody>
      </p:sp>
      <p:sp>
        <p:nvSpPr>
          <p:cNvPr id="40" name="Shape 2276"/>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MRbVJs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BQcAANwAAAB7NwAATAQAABAgAAAmAAAACAAAAP//////////"/>
              </a:ext>
            </a:extLst>
          </p:cNvSpPr>
          <p:nvPr/>
        </p:nvSpPr>
        <p:spPr>
          <a:xfrm>
            <a:off x="1141095" y="139700"/>
            <a:ext cx="787781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Among Site Rate Variation</a:t>
            </a:r>
          </a:p>
        </p:txBody>
      </p:sp>
      <p:sp>
        <p:nvSpPr>
          <p:cNvPr id="41" name="Shape 2277"/>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Hy1/NI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ZAUAAOQgAADHOgAAHCMAABAgAAAmAAAACAAAAP//////////"/>
              </a:ext>
            </a:extLst>
          </p:cNvSpPr>
          <p:nvPr/>
        </p:nvSpPr>
        <p:spPr>
          <a:xfrm>
            <a:off x="876300" y="5346700"/>
            <a:ext cx="8678545" cy="36068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We can accommodate ASRV by incorporating relative substitution-rate multipliers</a:t>
            </a:r>
          </a:p>
        </p:txBody>
      </p:sp>
      <p:sp>
        <p:nvSpPr>
          <p:cNvPr id="42" name="Shape 2278"/>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JISyvs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KAKAAA+PQAAngwAABAgAAAmAAAACAAAAP//////////"/>
              </a:ext>
            </a:extLst>
          </p:cNvSpPr>
          <p:nvPr/>
        </p:nvSpPr>
        <p:spPr>
          <a:xfrm>
            <a:off x="1003300" y="1727200"/>
            <a:ext cx="8952230" cy="32385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the relative rate at a site proportionately stretches or compresses the branch lengths</a:t>
            </a:r>
          </a:p>
        </p:txBody>
      </p:sp>
    </p:spTree>
  </p:cSld>
  <p:clrMapOvr>
    <a:masterClrMapping/>
  </p:clrMapOvr>
  <p:transition spd="fast" p14:dur="500">
    <p:fade/>
    <p:extLst>
      <p:ext uri="smNativeData">
        <pr:smNativeData xmlns:pr="smNativeData" xmlns="smNativeData" val="trXWYgAAAAD0AQAAAAAAAAYAAAAAAAAAAAAAAAAAAAAAAAAAAQAAAAAAAAAAAAAAAAAAAAAAAAAAAAAA"/>
      </p:ext>
    </p:extLst>
  </p:transition>
  <p:timing>
    <p:tnLst>
      <p:par>
        <p:cTn id="1" dur="indefinite" restart="never" nodeType="tmRoot"/>
      </p:par>
    </p:tnLst>
  </p:timing>
</p:sld>
</file>

<file path=ppt/slides/slide174.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2280"/>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Hh0THM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ZAUAAOQgAADHOgAAHCMAABAgAAAmAAAACAAAAP//////////"/>
              </a:ext>
            </a:extLst>
          </p:cNvSpPr>
          <p:nvPr/>
        </p:nvSpPr>
        <p:spPr>
          <a:xfrm>
            <a:off x="876300" y="5346700"/>
            <a:ext cx="8678545" cy="36068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We can accommodate ASRV by incorporating relative substitution-rate multipliers</a:t>
            </a:r>
          </a:p>
        </p:txBody>
      </p:sp>
      <p:sp>
        <p:nvSpPr>
          <p:cNvPr id="3" name="Shape 2281"/>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DxhOn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KAKAAA+PQAAngwAABAgAAAmAAAACAAAAP//////////"/>
              </a:ext>
            </a:extLst>
          </p:cNvSpPr>
          <p:nvPr/>
        </p:nvSpPr>
        <p:spPr>
          <a:xfrm>
            <a:off x="1003300" y="1727200"/>
            <a:ext cx="8952230" cy="32385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the relative rate at a site proportionately stretches or compresses the branch lengths</a:t>
            </a:r>
          </a:p>
        </p:txBody>
      </p:sp>
      <p:sp>
        <p:nvSpPr>
          <p:cNvPr id="4" name="Shape 2282"/>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D0iVGk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KwIAACPOwAA5AoAABAgAAAmAAAACAAAAP//////////"/>
              </a:ext>
            </a:extLst>
          </p:cNvSpPr>
          <p:nvPr/>
        </p:nvSpPr>
        <p:spPr>
          <a:xfrm>
            <a:off x="1003300" y="1409700"/>
            <a:ext cx="8678545" cy="36068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Substitution rates are reflected in the branch lengths of the tree</a:t>
            </a:r>
          </a:p>
        </p:txBody>
      </p:sp>
      <p:sp>
        <p:nvSpPr>
          <p:cNvPr id="5" name="Shape 2283"/>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D0iY3Q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nwgAABAgAAAmAAAACAAAAP//////////"/>
              </a:ext>
            </a:extLst>
          </p:cNvSpPr>
          <p:nvPr/>
        </p:nvSpPr>
        <p:spPr>
          <a:xfrm>
            <a:off x="635000" y="1016000"/>
            <a:ext cx="8692515"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Biology motivates the extension of models</a:t>
            </a:r>
          </a:p>
        </p:txBody>
      </p:sp>
      <p:sp>
        <p:nvSpPr>
          <p:cNvPr id="6" name="Shape 2284"/>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HV0ZXI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BQcAANwAAAB7NwAATAQAABAgAAAmAAAACAAAAP//////////"/>
              </a:ext>
            </a:extLst>
          </p:cNvSpPr>
          <p:nvPr/>
        </p:nvSpPr>
        <p:spPr>
          <a:xfrm>
            <a:off x="1141095" y="139700"/>
            <a:ext cx="787781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Among Site Rate Variation</a:t>
            </a:r>
          </a:p>
        </p:txBody>
      </p:sp>
      <p:sp>
        <p:nvSpPr>
          <p:cNvPr id="7" name="Shape 2285"/>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CIgeT0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NgiAAA+PQAA1iQAABAgAAAmAAAACAAAAP//////////"/>
              </a:ext>
            </a:extLst>
          </p:cNvSpPr>
          <p:nvPr/>
        </p:nvSpPr>
        <p:spPr>
          <a:xfrm>
            <a:off x="1003300" y="5664200"/>
            <a:ext cx="8952230" cy="32385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the relative-rate multipliers are constrained to have a mean rate of one</a:t>
            </a:r>
          </a:p>
        </p:txBody>
      </p:sp>
      <p:grpSp>
        <p:nvGrpSpPr>
          <p:cNvPr id="8" name="Group 2296"/>
          <p:cNvGrpSpPr>
            <a:extLst>
              <a:ext uri="smNativeData">
                <pr:smNativeData xmlns:pr="smNativeData" xmlns="smNativeData" val="SMDATA_6_trXWYhMAAAAlAAAAAQAAAA8BAAAAkAAAAEgAAACQAAAASAAAAAAAAAAAAAAAAAAAABcAAAAUAAAAAAAAAAAAAAD/fwAA/38AAAAAAAAJAAAABAAAAAEIQAAfAAAAVAAAAAAAAAAAAAAAAAAAAAAAAAAAAAAAAAAAAAAAAAAAAAAAAAAAAAAAAAAAAAAAAAAAAAAAAAAAAAAAAAAAAAAAAAAAAAAAAAAAAAAAAAAAAAAAAAAAACEAAAAYAAAAFAAAAPQSAAAWEAAAfiIAAG4cAAAQAAAAJgAAAAgAAAD/////AAAAAA=="/>
              </a:ext>
            </a:extLst>
          </p:cNvGrpSpPr>
          <p:nvPr/>
        </p:nvGrpSpPr>
        <p:grpSpPr>
          <a:xfrm>
            <a:off x="3081020" y="2614930"/>
            <a:ext cx="2526030" cy="2006600"/>
            <a:chOff x="3081020" y="2614930"/>
            <a:chExt cx="2526030" cy="2006600"/>
          </a:xfrm>
        </p:grpSpPr>
        <p:grpSp>
          <p:nvGrpSpPr>
            <p:cNvPr id="13" name="Group 2291"/>
            <p:cNvGrpSpPr>
              <a:extLst>
                <a:ext uri="smNativeData">
                  <pr:smNativeData xmlns:pr="smNativeData" xmlns="smNativeData" val="SMDATA_6_trXWYhMAAAAlAAAAAQAAAA8BAAAAkAAAAEgAAACQAAAASAAAAAAAAAAAAAAAAAAAABcAAAAUAAAAAAAAAAAAAAD/fwAA/38AAAAAAAAJAAAABAAAAEEAQQAfAAAAVAAAAAAAAAAAAAAAAAAAAAAAAAAAAAAAAAAAAAAAAAAAAAAAAAAAAAAAAAAAAAAAAAAAAAAAAAAAAAAAAAAAAAAAAAAAAAAAAAAAAAAAAAAAAAAAAAAAACEAAAAYAAAAFAAAAO0TAACCEgAAJyEAADAaAAAAAAAAJgAAAAgAAAD/////AAAAAA=="/>
                </a:ext>
              </a:extLst>
            </p:cNvGrpSpPr>
            <p:nvPr/>
          </p:nvGrpSpPr>
          <p:grpSpPr>
            <a:xfrm>
              <a:off x="3239135" y="3008630"/>
              <a:ext cx="2150110" cy="1248410"/>
              <a:chOff x="3239135" y="3008630"/>
              <a:chExt cx="2150110" cy="1248410"/>
            </a:xfrm>
          </p:grpSpPr>
          <p:sp>
            <p:nvSpPr>
              <p:cNvPr id="18" name="Shape 2286"/>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DpsblM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B/f38AAAAAAMvLywDAwP8Af39/AAAAAAAAAAAAAAAAAAAAAAAAAAAAIQAAABgAAAAUAAAATR0AAIISAAAnIQAAXBYAAAAAAAAmAAAACAAAAP//////////"/>
                  </a:ext>
                </a:extLst>
              </p:cNvSpPr>
              <p:nvPr/>
            </p:nvSpPr>
            <p:spPr>
              <a:xfrm flipV="1">
                <a:off x="4763135" y="3008630"/>
                <a:ext cx="626110" cy="626110"/>
              </a:xfrm>
              <a:prstGeom prst="line">
                <a:avLst/>
              </a:prstGeom>
              <a:noFill/>
              <a:ln w="25400" cap="flat" cmpd="sng" algn="ctr">
                <a:solidFill>
                  <a:srgbClr val="000000"/>
                </a:solidFill>
                <a:prstDash val="solid"/>
                <a:headEnd type="none"/>
                <a:tailEnd type="none"/>
              </a:ln>
              <a:effectLst>
                <a:outerShdw blurRad="63500" dist="63760" dir="2700000">
                  <a:srgbClr val="000000">
                    <a:alpha val="15000"/>
                  </a:srgbClr>
                </a:outerShdw>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7" name="Shape 2287"/>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CBkaXM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B/f38AAAAAAMvLywDAwP8Af39/AAAAAAAAAAAAAAAAAAAAAAAAAAAAIQAAABgAAAAUAAAA7RMAAFYWAADHFwAAMBoAAAAAAAAmAAAACAAAAP//////////"/>
                  </a:ext>
                </a:extLst>
              </p:cNvSpPr>
              <p:nvPr/>
            </p:nvSpPr>
            <p:spPr>
              <a:xfrm flipV="1">
                <a:off x="3239135" y="3630930"/>
                <a:ext cx="626110" cy="626110"/>
              </a:xfrm>
              <a:prstGeom prst="line">
                <a:avLst/>
              </a:prstGeom>
              <a:noFill/>
              <a:ln w="25400" cap="flat" cmpd="sng" algn="ctr">
                <a:solidFill>
                  <a:srgbClr val="000000"/>
                </a:solidFill>
                <a:prstDash val="solid"/>
                <a:headEnd type="none"/>
                <a:tailEnd type="none"/>
              </a:ln>
              <a:effectLst>
                <a:outerShdw blurRad="63500" dist="63760" dir="2700000">
                  <a:srgbClr val="000000">
                    <a:alpha val="15000"/>
                  </a:srgbClr>
                </a:outerShdw>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6" name="Shape 2288"/>
              <p:cNvSpPr>
                <a:extLst>
                  <a:ext uri="smNativeData">
                    <pr:smNativeData xmlns:pr="smNativeData" xmlns="smNativeData" val="SMDATA_15_trXWYhMAAAAlAAAACg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GU9IlM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B/f38AAAAAAMvLywDAwP8Af39/AAAAAAAAAAAAAAAAAAAAAAAAAAAAIQAAABgAAAAUAAAA7RMAAIISAADHFwAAXBYAAAAAAAAmAAAACAAAAP//////////"/>
                  </a:ext>
                </a:extLst>
              </p:cNvSpPr>
              <p:nvPr/>
            </p:nvSpPr>
            <p:spPr>
              <a:xfrm>
                <a:off x="3239135" y="3008630"/>
                <a:ext cx="626110" cy="626110"/>
              </a:xfrm>
              <a:prstGeom prst="line">
                <a:avLst/>
              </a:prstGeom>
              <a:noFill/>
              <a:ln w="25400" cap="flat" cmpd="sng" algn="ctr">
                <a:solidFill>
                  <a:srgbClr val="000000"/>
                </a:solidFill>
                <a:prstDash val="solid"/>
                <a:headEnd type="none"/>
                <a:tailEnd type="none"/>
              </a:ln>
              <a:effectLst>
                <a:outerShdw blurRad="63500" dist="63760" dir="27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5" name="Shape 2289"/>
              <p:cNvSpPr>
                <a:extLst>
                  <a:ext uri="smNativeData">
                    <pr:smNativeData xmlns:pr="smNativeData" xmlns="smNativeData" val="SMDATA_15_trXWYhMAAAAlAAAACg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GdiQ2w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B/f38AAAAAAMvLywDAwP8Af39/AAAAAAAAAAAAAAAAAAAAAAAAAAAAIQAAABgAAAAUAAAATR0AAFYWAAAnIQAAMBoAAAAAAAAmAAAACAAAAP//////////"/>
                  </a:ext>
                </a:extLst>
              </p:cNvSpPr>
              <p:nvPr/>
            </p:nvSpPr>
            <p:spPr>
              <a:xfrm>
                <a:off x="4763135" y="3630930"/>
                <a:ext cx="626110" cy="626110"/>
              </a:xfrm>
              <a:prstGeom prst="line">
                <a:avLst/>
              </a:prstGeom>
              <a:noFill/>
              <a:ln w="25400" cap="flat" cmpd="sng" algn="ctr">
                <a:solidFill>
                  <a:srgbClr val="000000"/>
                </a:solidFill>
                <a:prstDash val="solid"/>
                <a:headEnd type="none"/>
                <a:tailEnd type="none"/>
              </a:ln>
              <a:effectLst>
                <a:outerShdw blurRad="63500" dist="63760" dir="27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4" name="Shape 2290"/>
              <p:cNvSpPr>
                <a:extLst>
                  <a:ext uri="smNativeData">
                    <pr:smNativeData xmlns:pr="smNativeData" xmlns="smNativeData" val="SMDATA_15_trXWYhMAAAAlAAAACg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GN0THM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B/f38AAAAAAMvLywDAwP8Af39/AAAAAAAAAAAAAAAAAAAAAAAAAAAAIQAAABgAAAAUAAAArRcAAFYWAABkHQAAVhYAAAAAAAAmAAAACAAAAP//////////"/>
                  </a:ext>
                </a:extLst>
              </p:cNvSpPr>
              <p:nvPr/>
            </p:nvSpPr>
            <p:spPr>
              <a:xfrm>
                <a:off x="3848735" y="3630930"/>
                <a:ext cx="929005" cy="0"/>
              </a:xfrm>
              <a:prstGeom prst="line">
                <a:avLst/>
              </a:prstGeom>
              <a:noFill/>
              <a:ln w="25400" cap="flat" cmpd="sng" algn="ctr">
                <a:solidFill>
                  <a:srgbClr val="000000"/>
                </a:solidFill>
                <a:prstDash val="solid"/>
                <a:headEnd type="none"/>
                <a:tailEnd type="none"/>
              </a:ln>
              <a:effectLst>
                <a:outerShdw blurRad="63500" dist="63760" dir="27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grpSp>
        <p:sp>
          <p:nvSpPr>
            <p:cNvPr id="12" name="Shape 2292"/>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Dc1OS0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AAAAAMvLywDAwP8Af39/AAAAAAAAAAAAAAAAAAAAAAAAAAAAIQAAABgAAAAUAAAA9BIAABYQAADmFAAA5hIAAAAgAAAmAAAACAAAAP//////////"/>
                </a:ext>
              </a:extLst>
            </p:cNvSpPr>
            <p:nvPr/>
          </p:nvSpPr>
          <p:spPr>
            <a:xfrm>
              <a:off x="3081020" y="2614930"/>
              <a:ext cx="316230" cy="457200"/>
            </a:xfrm>
            <a:prstGeom prst="rect">
              <a:avLst/>
            </a:prstGeom>
            <a:noFill/>
            <a:ln>
              <a:noFill/>
            </a:ln>
            <a:effectLst>
              <a:outerShdw blurRad="63500" dist="63760" dir="2700000">
                <a:srgbClr val="000000">
                  <a:alpha val="4000"/>
                </a:srgbClr>
              </a:outerShdw>
            </a:effectLst>
          </p:spPr>
          <p:txBody>
            <a:bodyPr vert="horz" wrap="none" lIns="50800" tIns="50800" rIns="50800" bIns="50800" numCol="1" spcCol="215900" anchor="ctr"/>
            <a:lstStyle>
              <a:lvl1pPr algn="l" defTabSz="457200">
                <a:lnSpc>
                  <a:spcPts val="2600"/>
                </a:lnSpc>
                <a:spcBef>
                  <a:spcPts val="400"/>
                </a:spcBef>
                <a:tabLst>
                  <a:tab pos="838200" algn="l"/>
                  <a:tab pos="914400" algn="l"/>
                  <a:tab pos="1828800" algn="l"/>
                  <a:tab pos="2387600" algn="l"/>
                </a:tabLst>
                <a:defRPr sz="2200" cap="none">
                  <a:solidFill>
                    <a:srgbClr val="424242"/>
                  </a:solidFill>
                  <a:latin typeface="Times" pitchFamily="0" charset="0"/>
                  <a:ea typeface="Gill Sans" pitchFamily="0" charset="0"/>
                  <a:cs typeface="Gill Sans" pitchFamily="0" charset="0"/>
                </a:defRPr>
              </a:lvl1pPr>
            </a:lstStyle>
            <a:p>
              <a:pPr/>
              <a:r>
                <a:t>A</a:t>
              </a:r>
            </a:p>
          </p:txBody>
        </p:sp>
        <p:sp>
          <p:nvSpPr>
            <p:cNvPr id="11" name="Shape 2293"/>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GE6bm8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AAAAAMvLywDAwP8Af39/AAAAAAAAAAAAAAAAAAAAAAAAAAAAIQAAABgAAAAUAAAA9BIAAJ4ZAADOFAAAbhwAAAAgAAAmAAAACAAAAP//////////"/>
                </a:ext>
              </a:extLst>
            </p:cNvSpPr>
            <p:nvPr/>
          </p:nvSpPr>
          <p:spPr>
            <a:xfrm>
              <a:off x="3081020" y="4164330"/>
              <a:ext cx="300990" cy="457200"/>
            </a:xfrm>
            <a:prstGeom prst="rect">
              <a:avLst/>
            </a:prstGeom>
            <a:noFill/>
            <a:ln>
              <a:noFill/>
            </a:ln>
            <a:effectLst>
              <a:outerShdw blurRad="63500" dist="63760" dir="2700000">
                <a:srgbClr val="000000">
                  <a:alpha val="4000"/>
                </a:srgbClr>
              </a:outerShdw>
            </a:effectLst>
          </p:spPr>
          <p:txBody>
            <a:bodyPr vert="horz" wrap="none" lIns="50800" tIns="50800" rIns="50800" bIns="50800" numCol="1" spcCol="215900" anchor="ctr"/>
            <a:lstStyle>
              <a:lvl1pPr algn="l" defTabSz="457200">
                <a:lnSpc>
                  <a:spcPts val="2600"/>
                </a:lnSpc>
                <a:spcBef>
                  <a:spcPts val="400"/>
                </a:spcBef>
                <a:tabLst>
                  <a:tab pos="838200" algn="l"/>
                  <a:tab pos="914400" algn="l"/>
                  <a:tab pos="1828800" algn="l"/>
                  <a:tab pos="2387600" algn="l"/>
                </a:tabLst>
                <a:defRPr sz="2200" cap="none">
                  <a:solidFill>
                    <a:srgbClr val="424242"/>
                  </a:solidFill>
                  <a:latin typeface="Times" pitchFamily="0" charset="0"/>
                  <a:ea typeface="Gill Sans" pitchFamily="0" charset="0"/>
                  <a:cs typeface="Gill Sans" pitchFamily="0" charset="0"/>
                </a:defRPr>
              </a:lvl1pPr>
            </a:lstStyle>
            <a:p>
              <a:pPr/>
              <a:r>
                <a:t>B</a:t>
              </a:r>
            </a:p>
          </p:txBody>
        </p:sp>
        <p:sp>
          <p:nvSpPr>
            <p:cNvPr id="10" name="Shape 2294"/>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HA6c3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AAAAAMvLywDAwP8Af39/AAAAAAAAAAAAAAAAAAAAAAAAAAAAIQAAABgAAAAUAAAAjCAAABYQAABmIgAA5hIAAAAgAAAmAAAACAAAAP//////////"/>
                </a:ext>
              </a:extLst>
            </p:cNvSpPr>
            <p:nvPr/>
          </p:nvSpPr>
          <p:spPr>
            <a:xfrm>
              <a:off x="5290820" y="2614930"/>
              <a:ext cx="300990" cy="457200"/>
            </a:xfrm>
            <a:prstGeom prst="rect">
              <a:avLst/>
            </a:prstGeom>
            <a:noFill/>
            <a:ln>
              <a:noFill/>
            </a:ln>
            <a:effectLst>
              <a:outerShdw blurRad="63500" dist="63760" dir="2700000">
                <a:srgbClr val="000000">
                  <a:alpha val="4000"/>
                </a:srgbClr>
              </a:outerShdw>
            </a:effectLst>
          </p:spPr>
          <p:txBody>
            <a:bodyPr vert="horz" wrap="none" lIns="50800" tIns="50800" rIns="50800" bIns="50800" numCol="1" spcCol="215900" anchor="ctr"/>
            <a:lstStyle>
              <a:lvl1pPr algn="l" defTabSz="457200">
                <a:lnSpc>
                  <a:spcPts val="2600"/>
                </a:lnSpc>
                <a:spcBef>
                  <a:spcPts val="400"/>
                </a:spcBef>
                <a:tabLst>
                  <a:tab pos="838200" algn="l"/>
                  <a:tab pos="914400" algn="l"/>
                  <a:tab pos="1828800" algn="l"/>
                  <a:tab pos="2387600" algn="l"/>
                </a:tabLst>
                <a:defRPr sz="2200" cap="none">
                  <a:solidFill>
                    <a:srgbClr val="424242"/>
                  </a:solidFill>
                  <a:latin typeface="Times" pitchFamily="0" charset="0"/>
                  <a:ea typeface="Gill Sans" pitchFamily="0" charset="0"/>
                  <a:cs typeface="Gill Sans" pitchFamily="0" charset="0"/>
                </a:defRPr>
              </a:lvl1pPr>
            </a:lstStyle>
            <a:p>
              <a:pPr/>
              <a:r>
                <a:t>C</a:t>
              </a:r>
            </a:p>
          </p:txBody>
        </p:sp>
        <p:sp>
          <p:nvSpPr>
            <p:cNvPr id="9" name="Shape 2295"/>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CBzej0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AAAAAMvLywDAwP8Af39/AAAAAAAAAAAAAAAAAAAAAAAAAAAAIQAAABgAAAAUAAAAjCAAAJ4ZAAB+IgAAbhwAAAAgAAAmAAAACAAAAP//////////"/>
                </a:ext>
              </a:extLst>
            </p:cNvSpPr>
            <p:nvPr/>
          </p:nvSpPr>
          <p:spPr>
            <a:xfrm>
              <a:off x="5290820" y="4164330"/>
              <a:ext cx="316230" cy="457200"/>
            </a:xfrm>
            <a:prstGeom prst="rect">
              <a:avLst/>
            </a:prstGeom>
            <a:noFill/>
            <a:ln>
              <a:noFill/>
            </a:ln>
            <a:effectLst>
              <a:outerShdw blurRad="63500" dist="63760" dir="2700000">
                <a:srgbClr val="000000">
                  <a:alpha val="4000"/>
                </a:srgbClr>
              </a:outerShdw>
            </a:effectLst>
          </p:spPr>
          <p:txBody>
            <a:bodyPr vert="horz" wrap="none" lIns="50800" tIns="50800" rIns="50800" bIns="50800" numCol="1" spcCol="215900" anchor="ctr"/>
            <a:lstStyle>
              <a:lvl1pPr algn="l" defTabSz="457200">
                <a:lnSpc>
                  <a:spcPts val="2600"/>
                </a:lnSpc>
                <a:spcBef>
                  <a:spcPts val="400"/>
                </a:spcBef>
                <a:tabLst>
                  <a:tab pos="838200" algn="l"/>
                  <a:tab pos="914400" algn="l"/>
                  <a:tab pos="1828800" algn="l"/>
                  <a:tab pos="2387600" algn="l"/>
                </a:tabLst>
                <a:defRPr sz="2200" cap="none">
                  <a:solidFill>
                    <a:srgbClr val="424242"/>
                  </a:solidFill>
                  <a:latin typeface="Times" pitchFamily="0" charset="0"/>
                  <a:ea typeface="Gill Sans" pitchFamily="0" charset="0"/>
                  <a:cs typeface="Gill Sans" pitchFamily="0" charset="0"/>
                </a:defRPr>
              </a:lvl1pPr>
            </a:lstStyle>
            <a:p>
              <a:pPr/>
              <a:r>
                <a:t>D</a:t>
              </a:r>
            </a:p>
          </p:txBody>
        </p:sp>
      </p:grpSp>
      <p:grpSp>
        <p:nvGrpSpPr>
          <p:cNvPr id="19" name="Group 2307"/>
          <p:cNvGrpSpPr>
            <a:extLst>
              <a:ext uri="smNativeData">
                <pr:smNativeData xmlns:pr="smNativeData" xmlns="smNativeData" val="SMDATA_6_trXWYhMAAAAlAAAAAQAAAA8BAAAAkAAAAEgAAACQAAAASAAAAAAAAAAAAAAAAAAAABcAAAAUAAAAAAAAAAAAAAD/fwAA/38AAAAAAAAJAAAABAAAAEEAQQAfAAAAVAAAAAAAAAAAAAAAAAAAAAAAAAAAAAAAAAAAAAAAAAAAAAAAAAAAAAAAAAAAAAAAAAAAAAAAAAAAAAAAAAAAAAAAAAAAAAAAAAAAAAAAAAAAAAAAAAAAACEAAAAYAAAAFAAAAPQlAAAxDQAA4z0AAGgfAAAQAAAAJgAAAAgAAAD/////AAAAAA=="/>
              </a:ext>
            </a:extLst>
          </p:cNvGrpSpPr>
          <p:nvPr/>
        </p:nvGrpSpPr>
        <p:grpSpPr>
          <a:xfrm>
            <a:off x="6169660" y="2144395"/>
            <a:ext cx="3890645" cy="2961005"/>
            <a:chOff x="6169660" y="2144395"/>
            <a:chExt cx="3890645" cy="2961005"/>
          </a:xfrm>
        </p:grpSpPr>
        <p:grpSp>
          <p:nvGrpSpPr>
            <p:cNvPr id="24" name="Group 2302"/>
            <p:cNvGrpSpPr>
              <a:extLst>
                <a:ext uri="smNativeData">
                  <pr:smNativeData xmlns:pr="smNativeData" xmlns="smNativeData" val="SMDATA_6_trXWYhMAAAAlAAAAAQAAAA8BAAAAkAAAAEgAAACQAAAASAAAAAAAAAAAAAAAAAAAABcAAAAUAAAAAAAAAAAAAAD/fwAA/38AAAAAAAAJAAAABAAAAEIAawAfAAAAVAAAAAAAAAAAAAAAAAAAAAAAAAAAAAAAAAAAAAAAAAAAAAAAAAAAAAAAAAAAAAAAAAAAAAAAAAAAAAAAAAAAAAAAAAAAAAAAAAAAAAAAAAAAAAAAAAAAACEAAAAYAAAAFAAAACUnAAB3EAAAlTsAAFUcAAAAAAAAJgAAAAgAAAD/////AAAAAA=="/>
                </a:ext>
              </a:extLst>
            </p:cNvGrpSpPr>
            <p:nvPr/>
          </p:nvGrpSpPr>
          <p:grpSpPr>
            <a:xfrm>
              <a:off x="6363335" y="2676525"/>
              <a:ext cx="3322320" cy="1929130"/>
              <a:chOff x="6363335" y="2676525"/>
              <a:chExt cx="3322320" cy="1929130"/>
            </a:xfrm>
          </p:grpSpPr>
          <p:sp>
            <p:nvSpPr>
              <p:cNvPr id="29" name="Shape 2297"/>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D48L2E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B/f38AAAAAAMvLywDAwP8Af39/AAAAAAAAAAAAAAAAAAAAAAAAAAAAIQAAABgAAAAUAAAAojUAAHcQAACVOwAAaxYAAAAAAAAmAAAACAAAAP//////////"/>
                  </a:ext>
                </a:extLst>
              </p:cNvSpPr>
              <p:nvPr/>
            </p:nvSpPr>
            <p:spPr>
              <a:xfrm flipV="1">
                <a:off x="8718550" y="2676525"/>
                <a:ext cx="967105" cy="967740"/>
              </a:xfrm>
              <a:prstGeom prst="line">
                <a:avLst/>
              </a:prstGeom>
              <a:noFill/>
              <a:ln w="25400" cap="flat" cmpd="sng" algn="ctr">
                <a:solidFill>
                  <a:srgbClr val="000000"/>
                </a:solidFill>
                <a:prstDash val="solid"/>
                <a:headEnd type="none"/>
                <a:tailEnd type="none"/>
              </a:ln>
              <a:effectLst>
                <a:outerShdw blurRad="63500" dist="63760" dir="2700000">
                  <a:srgbClr val="000000">
                    <a:alpha val="15000"/>
                  </a:srgbClr>
                </a:outerShdw>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28" name="Shape 2298"/>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DphbH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B/f38AAAAAAMvLywDAwP8Af39/AAAAAAAAAAAAAAAAAAAAAAAAAAAAIQAAABgAAAAUAAAAJScAAGEWAAAYLQAAVRwAAAAAAAAmAAAACAAAAP//////////"/>
                  </a:ext>
                </a:extLst>
              </p:cNvSpPr>
              <p:nvPr/>
            </p:nvSpPr>
            <p:spPr>
              <a:xfrm flipV="1">
                <a:off x="6363335" y="3637915"/>
                <a:ext cx="967105" cy="967740"/>
              </a:xfrm>
              <a:prstGeom prst="line">
                <a:avLst/>
              </a:prstGeom>
              <a:noFill/>
              <a:ln w="25400" cap="flat" cmpd="sng" algn="ctr">
                <a:solidFill>
                  <a:srgbClr val="000000"/>
                </a:solidFill>
                <a:prstDash val="solid"/>
                <a:headEnd type="none"/>
                <a:tailEnd type="none"/>
              </a:ln>
              <a:effectLst>
                <a:outerShdw blurRad="63500" dist="63760" dir="2700000">
                  <a:srgbClr val="000000">
                    <a:alpha val="15000"/>
                  </a:srgbClr>
                </a:outerShdw>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27" name="Shape 2299"/>
              <p:cNvSpPr>
                <a:extLst>
                  <a:ext uri="smNativeData">
                    <pr:smNativeData xmlns:pr="smNativeData" xmlns="smNativeData" val="SMDATA_15_trXWYhMAAAAlAAAACg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FBjdC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B/f38AAAAAAMvLywDAwP8Af39/AAAAAAAAAAAAAAAAAAAAAAAAAAAAIQAAABgAAAAUAAAAJScAAHcQAAAYLQAAaxYAAAAAAAAmAAAACAAAAP//////////"/>
                  </a:ext>
                </a:extLst>
              </p:cNvSpPr>
              <p:nvPr/>
            </p:nvSpPr>
            <p:spPr>
              <a:xfrm>
                <a:off x="6363335" y="2676525"/>
                <a:ext cx="967105" cy="967740"/>
              </a:xfrm>
              <a:prstGeom prst="line">
                <a:avLst/>
              </a:prstGeom>
              <a:noFill/>
              <a:ln w="25400" cap="flat" cmpd="sng" algn="ctr">
                <a:solidFill>
                  <a:srgbClr val="000000"/>
                </a:solidFill>
                <a:prstDash val="solid"/>
                <a:headEnd type="none"/>
                <a:tailEnd type="none"/>
              </a:ln>
              <a:effectLst>
                <a:outerShdw blurRad="63500" dist="63760" dir="27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26" name="Shape 2300"/>
              <p:cNvSpPr>
                <a:extLst>
                  <a:ext uri="smNativeData">
                    <pr:smNativeData xmlns:pr="smNativeData" xmlns="smNativeData" val="SMDATA_15_trXWYhMAAAAlAAAACg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DU0MD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B/f38AAAAAAMvLywDAwP8Af39/AAAAAAAAAAAAAAAAAAAAAAAAAAAAIQAAABgAAAAUAAAAojUAAGEWAACVOwAAVRwAAAAAAAAmAAAACAAAAP//////////"/>
                  </a:ext>
                </a:extLst>
              </p:cNvSpPr>
              <p:nvPr/>
            </p:nvSpPr>
            <p:spPr>
              <a:xfrm>
                <a:off x="8718550" y="3637915"/>
                <a:ext cx="967105" cy="967740"/>
              </a:xfrm>
              <a:prstGeom prst="line">
                <a:avLst/>
              </a:prstGeom>
              <a:noFill/>
              <a:ln w="25400" cap="flat" cmpd="sng" algn="ctr">
                <a:solidFill>
                  <a:srgbClr val="000000"/>
                </a:solidFill>
                <a:prstDash val="solid"/>
                <a:headEnd type="none"/>
                <a:tailEnd type="none"/>
              </a:ln>
              <a:effectLst>
                <a:outerShdw blurRad="63500" dist="63760" dir="27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25" name="Shape 2301"/>
              <p:cNvSpPr>
                <a:extLst>
                  <a:ext uri="smNativeData">
                    <pr:smNativeData xmlns:pr="smNativeData" xmlns="smNativeData" val="SMDATA_15_trXWYhMAAAAlAAAACg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HI+PGE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B/f38AAAAAAMvLywDAwP8Af39/AAAAAAAAAAAAAAAAAAAAAAAAAAAAIQAAABgAAAAUAAAA8CwAAGEWAADFNQAAYRYAAAAAAAAmAAAACAAAAP//////////"/>
                  </a:ext>
                </a:extLst>
              </p:cNvSpPr>
              <p:nvPr/>
            </p:nvSpPr>
            <p:spPr>
              <a:xfrm>
                <a:off x="7305040" y="3637915"/>
                <a:ext cx="1435735" cy="0"/>
              </a:xfrm>
              <a:prstGeom prst="line">
                <a:avLst/>
              </a:prstGeom>
              <a:noFill/>
              <a:ln w="25400" cap="flat" cmpd="sng" algn="ctr">
                <a:solidFill>
                  <a:srgbClr val="000000"/>
                </a:solidFill>
                <a:prstDash val="solid"/>
                <a:headEnd type="none"/>
                <a:tailEnd type="none"/>
              </a:ln>
              <a:effectLst>
                <a:outerShdw blurRad="63500" dist="63760" dir="27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grpSp>
        <p:sp>
          <p:nvSpPr>
            <p:cNvPr id="23" name="Shape 2303"/>
            <p:cNvSpPr>
              <a:extLst>
                <a:ext uri="smNativeData">
                  <pr:smNativeData xmlns:pr="smNativeData" xmlns="smNativeData" val="SMDATA_15_trXWYhMAAAAlAAAAZA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Hh0IGM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AAAAAMvLywDAwP8Af39/AAAAAAAAAAAAAAAAAAAAAAAAAAAAIQAAABgAAAAUAAAA9CUAADENAAD1KAAAihEAAAAAAAAmAAAACAAAAP//////////"/>
                </a:ext>
              </a:extLst>
            </p:cNvSpPr>
            <p:nvPr/>
          </p:nvSpPr>
          <p:spPr>
            <a:xfrm>
              <a:off x="6169660" y="2144395"/>
              <a:ext cx="488315" cy="706755"/>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ctr"/>
            <a:lstStyle>
              <a:lvl1pPr algn="l" defTabSz="457200">
                <a:lnSpc>
                  <a:spcPts val="2600"/>
                </a:lnSpc>
                <a:spcBef>
                  <a:spcPts val="400"/>
                </a:spcBef>
                <a:tabLst>
                  <a:tab pos="838200" algn="l"/>
                  <a:tab pos="914400" algn="l"/>
                  <a:tab pos="1828800" algn="l"/>
                  <a:tab pos="2387600" algn="l"/>
                </a:tabLst>
                <a:defRPr sz="2200" cap="none">
                  <a:solidFill>
                    <a:srgbClr val="424242"/>
                  </a:solidFill>
                  <a:latin typeface="Times" pitchFamily="0" charset="0"/>
                  <a:ea typeface="Gill Sans" pitchFamily="0" charset="0"/>
                  <a:cs typeface="Gill Sans" pitchFamily="0" charset="0"/>
                </a:defRPr>
              </a:lvl1pPr>
            </a:lstStyle>
            <a:p>
              <a:pPr/>
              <a:r>
                <a:t>A</a:t>
              </a:r>
            </a:p>
          </p:txBody>
        </p:sp>
        <p:sp>
          <p:nvSpPr>
            <p:cNvPr id="22" name="Shape 2304"/>
            <p:cNvSpPr>
              <a:extLst>
                <a:ext uri="smNativeData">
                  <pr:smNativeData xmlns:pr="smNativeData" xmlns="smNativeData" val="SMDATA_15_trXWYhMAAAAlAAAAZA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D48YTo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AAAAAMvLywDAwP8Af39/AAAAAAAAAAAAAAAAAAAAAAAAAAAAIQAAABgAAAAUAAAA9CUAAA8bAADQKAAAaB8AAAAAAAAmAAAACAAAAP//////////"/>
                </a:ext>
              </a:extLst>
            </p:cNvSpPr>
            <p:nvPr/>
          </p:nvSpPr>
          <p:spPr>
            <a:xfrm>
              <a:off x="6169660" y="4398645"/>
              <a:ext cx="464820" cy="706755"/>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ctr"/>
            <a:lstStyle>
              <a:lvl1pPr algn="l" defTabSz="457200">
                <a:lnSpc>
                  <a:spcPts val="2600"/>
                </a:lnSpc>
                <a:spcBef>
                  <a:spcPts val="400"/>
                </a:spcBef>
                <a:tabLst>
                  <a:tab pos="838200" algn="l"/>
                  <a:tab pos="914400" algn="l"/>
                  <a:tab pos="1828800" algn="l"/>
                  <a:tab pos="2387600" algn="l"/>
                </a:tabLst>
                <a:defRPr sz="2200" cap="none">
                  <a:solidFill>
                    <a:srgbClr val="424242"/>
                  </a:solidFill>
                  <a:latin typeface="Times" pitchFamily="0" charset="0"/>
                  <a:ea typeface="Gill Sans" pitchFamily="0" charset="0"/>
                  <a:cs typeface="Gill Sans" pitchFamily="0" charset="0"/>
                </a:defRPr>
              </a:lvl1pPr>
            </a:lstStyle>
            <a:p>
              <a:pPr/>
              <a:r>
                <a:t>B</a:t>
              </a:r>
            </a:p>
          </p:txBody>
        </p:sp>
        <p:sp>
          <p:nvSpPr>
            <p:cNvPr id="21" name="Shape 2305"/>
            <p:cNvSpPr>
              <a:extLst>
                <a:ext uri="smNativeData">
                  <pr:smNativeData xmlns:pr="smNativeData" xmlns="smNativeData" val="SMDATA_15_trXWYhMAAAAlAAAAZA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GJMc3Q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AAAAAMvLywDAwP8Af39/AAAAAAAAAAAAAAAAAAAAAAAAAAAAIQAAABgAAAAUAAAA4joAADENAAC9PQAAihEAAAAAAAAmAAAACAAAAP//////////"/>
                </a:ext>
              </a:extLst>
            </p:cNvSpPr>
            <p:nvPr/>
          </p:nvSpPr>
          <p:spPr>
            <a:xfrm>
              <a:off x="9571990" y="2144395"/>
              <a:ext cx="464185" cy="706755"/>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ctr"/>
            <a:lstStyle>
              <a:lvl1pPr algn="l" defTabSz="457200">
                <a:lnSpc>
                  <a:spcPts val="2600"/>
                </a:lnSpc>
                <a:spcBef>
                  <a:spcPts val="400"/>
                </a:spcBef>
                <a:tabLst>
                  <a:tab pos="838200" algn="l"/>
                  <a:tab pos="914400" algn="l"/>
                  <a:tab pos="1828800" algn="l"/>
                  <a:tab pos="2387600" algn="l"/>
                </a:tabLst>
                <a:defRPr sz="2200" cap="none">
                  <a:solidFill>
                    <a:srgbClr val="424242"/>
                  </a:solidFill>
                  <a:latin typeface="Times" pitchFamily="0" charset="0"/>
                  <a:ea typeface="Gill Sans" pitchFamily="0" charset="0"/>
                  <a:cs typeface="Gill Sans" pitchFamily="0" charset="0"/>
                </a:defRPr>
              </a:lvl1pPr>
            </a:lstStyle>
            <a:p>
              <a:pPr/>
              <a:r>
                <a:t>C</a:t>
              </a:r>
            </a:p>
          </p:txBody>
        </p:sp>
        <p:sp>
          <p:nvSpPr>
            <p:cNvPr id="20" name="Shape 2306"/>
            <p:cNvSpPr>
              <a:extLst>
                <a:ext uri="smNativeData">
                  <pr:smNativeData xmlns:pr="smNativeData" xmlns="smNativeData" val="SMDATA_15_trXWYhMAAAAlAAAAZA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HNwUHI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AAAAAMvLywDAwP8Af39/AAAAAAAAAAAAAAAAAAAAAAAAAAAAIQAAABgAAAAUAAAA4joAAA8bAADjPQAAaB8AAAAAAAAmAAAACAAAAP//////////"/>
                </a:ext>
              </a:extLst>
            </p:cNvSpPr>
            <p:nvPr/>
          </p:nvSpPr>
          <p:spPr>
            <a:xfrm>
              <a:off x="9571990" y="4398645"/>
              <a:ext cx="488315" cy="706755"/>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ctr"/>
            <a:lstStyle>
              <a:lvl1pPr algn="l" defTabSz="457200">
                <a:lnSpc>
                  <a:spcPts val="2600"/>
                </a:lnSpc>
                <a:spcBef>
                  <a:spcPts val="400"/>
                </a:spcBef>
                <a:tabLst>
                  <a:tab pos="838200" algn="l"/>
                  <a:tab pos="914400" algn="l"/>
                  <a:tab pos="1828800" algn="l"/>
                  <a:tab pos="2387600" algn="l"/>
                </a:tabLst>
                <a:defRPr sz="2200" cap="none">
                  <a:solidFill>
                    <a:srgbClr val="424242"/>
                  </a:solidFill>
                  <a:latin typeface="Times" pitchFamily="0" charset="0"/>
                  <a:ea typeface="Gill Sans" pitchFamily="0" charset="0"/>
                  <a:cs typeface="Gill Sans" pitchFamily="0" charset="0"/>
                </a:defRPr>
              </a:lvl1pPr>
            </a:lstStyle>
            <a:p>
              <a:pPr/>
              <a:r>
                <a:t>D</a:t>
              </a:r>
            </a:p>
          </p:txBody>
        </p:sp>
      </p:grpSp>
      <p:grpSp>
        <p:nvGrpSpPr>
          <p:cNvPr id="30" name="Group 2318"/>
          <p:cNvGrpSpPr>
            <a:extLst>
              <a:ext uri="smNativeData">
                <pr:smNativeData xmlns:pr="smNativeData" xmlns="smNativeData" val="SMDATA_6_trXWYhMAAAAlAAAAAQAAAA8BAAAAkAAAAEgAAACQAAAASAAAAAAAAAAAAAAAAAAAABcAAAAUAAAAAAAAAAAAAAD/fwAA/38AAAAAAAAJAAAABAAAAAAAAAAfAAAAVAAAAAAAAAAAAAAAAAAAAAAAAAAAAAAAAAAAAAAAAAAAAAAAAAAAAAAAAAAAAAAAAAAAAAAAAAAAAAAAAAAAAAAAAAAAAAAAAAAAAAAAAAAAAAAAAAAAACEAAAAYAAAAFAAAAM0EAABCEQAANA8AABcbAAAQAAAAJgAAAAgAAAD/////AAAAAA=="/>
              </a:ext>
            </a:extLst>
          </p:cNvGrpSpPr>
          <p:nvPr/>
        </p:nvGrpSpPr>
        <p:grpSpPr>
          <a:xfrm>
            <a:off x="780415" y="2805430"/>
            <a:ext cx="1691005" cy="1598295"/>
            <a:chOff x="780415" y="2805430"/>
            <a:chExt cx="1691005" cy="1598295"/>
          </a:xfrm>
        </p:grpSpPr>
        <p:grpSp>
          <p:nvGrpSpPr>
            <p:cNvPr id="35" name="Group 2313"/>
            <p:cNvGrpSpPr>
              <a:extLst>
                <a:ext uri="smNativeData">
                  <pr:smNativeData xmlns:pr="smNativeData" xmlns="smNativeData" val="SMDATA_6_trXWYhMAAAAlAAAAAQAAAA8BAAAAkAAAAEgAAACQAAAASAAAAAAAAAAAAAAAAAAAABcAAAAUAAAAAAAAAAAAAAD/fwAA/38AAAAAAAAJAAAABAAAAAAAAAAfAAAAVAAAAAAAAAAAAAAAAAAAAAAAAAAAAAAAAAAAAAAAAAAAAAAAAAAAAAAAAAAAAAAAAAAAAAAAAAAAAAAAAAAAAAAAAAAAAAAAAAAAAAAAAAAAAAAAAAAAACEAAAAYAAAAFAAAAMUFAAAHFAAApA0AAJkYAAAAAAAAJgAAAAgAAAD/////AAAAAA=="/>
                </a:ext>
              </a:extLst>
            </p:cNvGrpSpPr>
            <p:nvPr/>
          </p:nvGrpSpPr>
          <p:grpSpPr>
            <a:xfrm>
              <a:off x="937895" y="3255645"/>
              <a:ext cx="1279525" cy="742950"/>
              <a:chOff x="937895" y="3255645"/>
              <a:chExt cx="1279525" cy="742950"/>
            </a:xfrm>
          </p:grpSpPr>
          <p:sp>
            <p:nvSpPr>
              <p:cNvPr id="40" name="Shape 2308"/>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Dk5Ii8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B/f38AAAAAAMvLywDAwP8Af39/AAAAAAAAAAAAAAAAAAAAAAAAAAAAIQAAABgAAAAUAAAAWQsAAAcUAACkDQAAUhYAAAAAAAAmAAAACAAAAP//////////"/>
                  </a:ext>
                </a:extLst>
              </p:cNvSpPr>
              <p:nvPr/>
            </p:nvSpPr>
            <p:spPr>
              <a:xfrm flipV="1">
                <a:off x="1844675" y="3255645"/>
                <a:ext cx="372745" cy="372745"/>
              </a:xfrm>
              <a:prstGeom prst="line">
                <a:avLst/>
              </a:prstGeom>
              <a:noFill/>
              <a:ln w="25400" cap="flat" cmpd="sng" algn="ctr">
                <a:solidFill>
                  <a:srgbClr val="000000"/>
                </a:solidFill>
                <a:prstDash val="solid"/>
                <a:headEnd type="none"/>
                <a:tailEnd type="none"/>
              </a:ln>
              <a:effectLst>
                <a:outerShdw blurRad="63500" dist="63760" dir="2700000">
                  <a:srgbClr val="000000">
                    <a:alpha val="15000"/>
                  </a:srgbClr>
                </a:outerShdw>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39" name="Shape 2309"/>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GVjdEw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B/f38AAAAAAMvLywDAwP8Af39/AAAAAAAAAAAAAAAAAAAAAAAAAAAAIQAAABgAAAAUAAAAxQUAAE4WAAAQCAAAmRgAAAAAAAAmAAAACAAAAP//////////"/>
                  </a:ext>
                </a:extLst>
              </p:cNvSpPr>
              <p:nvPr/>
            </p:nvSpPr>
            <p:spPr>
              <a:xfrm flipV="1">
                <a:off x="937895" y="3625850"/>
                <a:ext cx="372745" cy="372745"/>
              </a:xfrm>
              <a:prstGeom prst="line">
                <a:avLst/>
              </a:prstGeom>
              <a:noFill/>
              <a:ln w="25400" cap="flat" cmpd="sng" algn="ctr">
                <a:solidFill>
                  <a:srgbClr val="000000"/>
                </a:solidFill>
                <a:prstDash val="solid"/>
                <a:headEnd type="none"/>
                <a:tailEnd type="none"/>
              </a:ln>
              <a:effectLst>
                <a:outerShdw blurRad="63500" dist="63760" dir="2700000">
                  <a:srgbClr val="000000">
                    <a:alpha val="15000"/>
                  </a:srgbClr>
                </a:outerShdw>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38" name="Shape 2310"/>
              <p:cNvSpPr>
                <a:extLst>
                  <a:ext uri="smNativeData">
                    <pr:smNativeData xmlns:pr="smNativeData" xmlns="smNativeData" val="SMDATA_15_trXWYhMAAAAlAAAACg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G91dG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B/f38AAAAAAMvLywDAwP8Af39/AAAAAAAAAAAAAAAAAAAAAAAAAAAAIQAAABgAAAAUAAAAxQUAAAcUAAAQCAAAUhYAAAAAAAAmAAAACAAAAP//////////"/>
                  </a:ext>
                </a:extLst>
              </p:cNvSpPr>
              <p:nvPr/>
            </p:nvSpPr>
            <p:spPr>
              <a:xfrm>
                <a:off x="937895" y="3255645"/>
                <a:ext cx="372745" cy="372745"/>
              </a:xfrm>
              <a:prstGeom prst="line">
                <a:avLst/>
              </a:prstGeom>
              <a:noFill/>
              <a:ln w="25400" cap="flat" cmpd="sng" algn="ctr">
                <a:solidFill>
                  <a:srgbClr val="000000"/>
                </a:solidFill>
                <a:prstDash val="solid"/>
                <a:headEnd type="none"/>
                <a:tailEnd type="none"/>
              </a:ln>
              <a:effectLst>
                <a:outerShdw blurRad="63500" dist="63760" dir="27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37" name="Shape 2311"/>
              <p:cNvSpPr>
                <a:extLst>
                  <a:ext uri="smNativeData">
                    <pr:smNativeData xmlns:pr="smNativeData" xmlns="smNativeData" val="SMDATA_15_trXWYhMAAAAlAAAACg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NEYNP0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B/f38AAAAAAMvLywDAwP8Af39/AAAAAAAAAAAAAAAAAAAAAAAAAAAAIQAAABgAAAAUAAAAWQsAAE4WAACkDQAAmRgAAAAAAAAmAAAACAAAAP//////////"/>
                  </a:ext>
                </a:extLst>
              </p:cNvSpPr>
              <p:nvPr/>
            </p:nvSpPr>
            <p:spPr>
              <a:xfrm>
                <a:off x="1844675" y="3625850"/>
                <a:ext cx="372745" cy="372745"/>
              </a:xfrm>
              <a:prstGeom prst="line">
                <a:avLst/>
              </a:prstGeom>
              <a:noFill/>
              <a:ln w="25400" cap="flat" cmpd="sng" algn="ctr">
                <a:solidFill>
                  <a:srgbClr val="000000"/>
                </a:solidFill>
                <a:prstDash val="solid"/>
                <a:headEnd type="none"/>
                <a:tailEnd type="none"/>
              </a:ln>
              <a:effectLst>
                <a:outerShdw blurRad="63500" dist="63760" dir="27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36" name="Shape 2312"/>
              <p:cNvSpPr>
                <a:extLst>
                  <a:ext uri="smNativeData">
                    <pr:smNativeData xmlns:pr="smNativeData" xmlns="smNativeData" val="SMDATA_15_trXWYhMAAAAlAAAACg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GfMb0g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B/f38AAAAAAMvLywDAwP8Af39/AAAAAAAAAAAAAAAAAAAAAAAAAAAAIQAAABgAAAAUAAAAAAgAAE4WAABnCwAAThYAAAAAAAAmAAAACAAAAP//////////"/>
                  </a:ext>
                </a:extLst>
              </p:cNvSpPr>
              <p:nvPr/>
            </p:nvSpPr>
            <p:spPr>
              <a:xfrm>
                <a:off x="1300480" y="3625850"/>
                <a:ext cx="553085" cy="0"/>
              </a:xfrm>
              <a:prstGeom prst="line">
                <a:avLst/>
              </a:prstGeom>
              <a:noFill/>
              <a:ln w="25400" cap="flat" cmpd="sng" algn="ctr">
                <a:solidFill>
                  <a:srgbClr val="000000"/>
                </a:solidFill>
                <a:prstDash val="solid"/>
                <a:headEnd type="none"/>
                <a:tailEnd type="none"/>
              </a:ln>
              <a:effectLst>
                <a:outerShdw blurRad="63500" dist="63760" dir="27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grpSp>
        <p:sp>
          <p:nvSpPr>
            <p:cNvPr id="34" name="Shape 2314"/>
            <p:cNvSpPr>
              <a:extLst>
                <a:ext uri="smNativeData">
                  <pr:smNativeData xmlns:pr="smNativeData" xmlns="smNativeData" val="SMDATA_15_trXWYhMAAAAlAAAAZA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IP+zm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AAAAAMvLywDAwP8Af39/AAAAAAAAAAAAAAAAAAAAAAAAAAAAIQAAABgAAAAUAAAAzQQAAEIRAAAABwAAmxQAAAAAAAAmAAAACAAAAP//////////"/>
                </a:ext>
              </a:extLst>
            </p:cNvSpPr>
            <p:nvPr/>
          </p:nvSpPr>
          <p:spPr>
            <a:xfrm>
              <a:off x="780415" y="2805430"/>
              <a:ext cx="357505" cy="544195"/>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ctr"/>
            <a:lstStyle>
              <a:lvl1pPr algn="l" defTabSz="457200">
                <a:lnSpc>
                  <a:spcPts val="2600"/>
                </a:lnSpc>
                <a:spcBef>
                  <a:spcPts val="400"/>
                </a:spcBef>
                <a:tabLst>
                  <a:tab pos="838200" algn="l"/>
                  <a:tab pos="914400" algn="l"/>
                  <a:tab pos="1828800" algn="l"/>
                  <a:tab pos="2387600" algn="l"/>
                </a:tabLst>
                <a:defRPr sz="2200" cap="none">
                  <a:solidFill>
                    <a:srgbClr val="424242"/>
                  </a:solidFill>
                  <a:latin typeface="Times" pitchFamily="0" charset="0"/>
                  <a:ea typeface="Gill Sans" pitchFamily="0" charset="0"/>
                  <a:cs typeface="Gill Sans" pitchFamily="0" charset="0"/>
                </a:defRPr>
              </a:lvl1pPr>
            </a:lstStyle>
            <a:p>
              <a:pPr/>
              <a:r>
                <a:t>A</a:t>
              </a:r>
            </a:p>
          </p:txBody>
        </p:sp>
        <p:sp>
          <p:nvSpPr>
            <p:cNvPr id="33" name="Shape 2315"/>
            <p:cNvSpPr>
              <a:extLst>
                <a:ext uri="smNativeData">
                  <pr:smNativeData xmlns:pr="smNativeData" xmlns="smNativeData" val="SMDATA_15_trXWYhMAAAAlAAAAZA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NP7OO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AAAAAMvLywDAwP8Af39/AAAAAAAAAAAAAAAAAAAAAAAAAAAAIQAAABgAAAAUAAAAzQQAAL4XAAAABwAAFxsAAAAAAAAmAAAACAAAAP//////////"/>
                </a:ext>
              </a:extLst>
            </p:cNvSpPr>
            <p:nvPr/>
          </p:nvSpPr>
          <p:spPr>
            <a:xfrm>
              <a:off x="780415" y="3859530"/>
              <a:ext cx="357505" cy="544195"/>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ctr"/>
            <a:lstStyle>
              <a:lvl1pPr algn="l" defTabSz="457200">
                <a:lnSpc>
                  <a:spcPts val="2600"/>
                </a:lnSpc>
                <a:spcBef>
                  <a:spcPts val="400"/>
                </a:spcBef>
                <a:tabLst>
                  <a:tab pos="838200" algn="l"/>
                  <a:tab pos="914400" algn="l"/>
                  <a:tab pos="1828800" algn="l"/>
                  <a:tab pos="2387600" algn="l"/>
                </a:tabLst>
                <a:defRPr sz="2200" cap="none">
                  <a:solidFill>
                    <a:srgbClr val="424242"/>
                  </a:solidFill>
                  <a:latin typeface="Times" pitchFamily="0" charset="0"/>
                  <a:ea typeface="Gill Sans" pitchFamily="0" charset="0"/>
                  <a:cs typeface="Gill Sans" pitchFamily="0" charset="0"/>
                </a:defRPr>
              </a:lvl1pPr>
            </a:lstStyle>
            <a:p>
              <a:pPr/>
              <a:r>
                <a:t>B</a:t>
              </a:r>
            </a:p>
          </p:txBody>
        </p:sp>
        <p:sp>
          <p:nvSpPr>
            <p:cNvPr id="32" name="Shape 2316"/>
            <p:cNvSpPr>
              <a:extLst>
                <a:ext uri="smNativeData">
                  <pr:smNativeData xmlns:pr="smNativeData" xmlns="smNativeData" val="SMDATA_15_trXWYhMAAAAlAAAAZA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1wu8o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AAAAAMvLywDAwP8Af39/AAAAAAAAAAAAAAAAAAAAAAAAAAAAIQAAABgAAAAUAAAAAQ0AAEIRAAA0DwAAmxQAAAAAAAAmAAAACAAAAP//////////"/>
                </a:ext>
              </a:extLst>
            </p:cNvSpPr>
            <p:nvPr/>
          </p:nvSpPr>
          <p:spPr>
            <a:xfrm>
              <a:off x="2113915" y="2805430"/>
              <a:ext cx="357505" cy="544195"/>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ctr"/>
            <a:lstStyle>
              <a:lvl1pPr algn="l" defTabSz="457200">
                <a:lnSpc>
                  <a:spcPts val="2600"/>
                </a:lnSpc>
                <a:spcBef>
                  <a:spcPts val="400"/>
                </a:spcBef>
                <a:tabLst>
                  <a:tab pos="838200" algn="l"/>
                  <a:tab pos="914400" algn="l"/>
                  <a:tab pos="1828800" algn="l"/>
                  <a:tab pos="2387600" algn="l"/>
                </a:tabLst>
                <a:defRPr sz="2200" cap="none">
                  <a:solidFill>
                    <a:srgbClr val="424242"/>
                  </a:solidFill>
                  <a:latin typeface="Times" pitchFamily="0" charset="0"/>
                  <a:ea typeface="Gill Sans" pitchFamily="0" charset="0"/>
                  <a:cs typeface="Gill Sans" pitchFamily="0" charset="0"/>
                </a:defRPr>
              </a:lvl1pPr>
            </a:lstStyle>
            <a:p>
              <a:pPr/>
              <a:r>
                <a:t>C</a:t>
              </a:r>
            </a:p>
          </p:txBody>
        </p:sp>
        <p:sp>
          <p:nvSpPr>
            <p:cNvPr id="31" name="Shape 2317"/>
            <p:cNvSpPr>
              <a:extLst>
                <a:ext uri="smNativeData">
                  <pr:smNativeData xmlns:pr="smNativeData" xmlns="smNativeData" val="SMDATA_15_trXWYhMAAAAlAAAAZA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D9aB3E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AAAAAMvLywDAwP8Af39/AAAAAAAAAAAAAAAAAAAAAAAAAAAAIQAAABgAAAAUAAAAAQ0AAL4XAAA0DwAAFxsAAAAAAAAmAAAACAAAAP//////////"/>
                </a:ext>
              </a:extLst>
            </p:cNvSpPr>
            <p:nvPr/>
          </p:nvSpPr>
          <p:spPr>
            <a:xfrm>
              <a:off x="2113915" y="3859530"/>
              <a:ext cx="357505" cy="544195"/>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ctr"/>
            <a:lstStyle>
              <a:lvl1pPr algn="l" defTabSz="457200">
                <a:lnSpc>
                  <a:spcPts val="2600"/>
                </a:lnSpc>
                <a:spcBef>
                  <a:spcPts val="400"/>
                </a:spcBef>
                <a:tabLst>
                  <a:tab pos="838200" algn="l"/>
                  <a:tab pos="914400" algn="l"/>
                  <a:tab pos="1828800" algn="l"/>
                  <a:tab pos="2387600" algn="l"/>
                </a:tabLst>
                <a:defRPr sz="2200" cap="none">
                  <a:solidFill>
                    <a:srgbClr val="424242"/>
                  </a:solidFill>
                  <a:latin typeface="Times" pitchFamily="0" charset="0"/>
                  <a:ea typeface="Gill Sans" pitchFamily="0" charset="0"/>
                  <a:cs typeface="Gill Sans" pitchFamily="0" charset="0"/>
                </a:defRPr>
              </a:lvl1pPr>
            </a:lstStyle>
            <a:p>
              <a:pPr/>
              <a:r>
                <a:t>D</a:t>
              </a:r>
            </a:p>
          </p:txBody>
        </p:sp>
      </p:grpSp>
      <p:sp>
        <p:nvSpPr>
          <p:cNvPr id="41" name="Shape 2319"/>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EtOah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UioAAGYdAACEOQAAYx8AABAgAAAmAAAACAAAAP//////////"/>
              </a:ext>
            </a:extLst>
          </p:cNvSpPr>
          <p:nvPr/>
        </p:nvSpPr>
        <p:spPr>
          <a:xfrm>
            <a:off x="6879590" y="4779010"/>
            <a:ext cx="2470150" cy="323215"/>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ctr"/>
          <a:lstStyle>
            <a:lvl1pPr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high-rate site</a:t>
            </a:r>
            <a:endParaRPr cap="none">
              <a:solidFill>
                <a:srgbClr val="424242"/>
              </a:solidFill>
            </a:endParaRPr>
          </a:p>
        </p:txBody>
      </p:sp>
      <p:sp>
        <p:nvSpPr>
          <p:cNvPr id="42" name="Shape 2320"/>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KjOGZo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IBMAAGYdAABSIgAAYx8AABAgAAAmAAAACAAAAP//////////"/>
              </a:ext>
            </a:extLst>
          </p:cNvSpPr>
          <p:nvPr/>
        </p:nvSpPr>
        <p:spPr>
          <a:xfrm>
            <a:off x="3108960" y="4779010"/>
            <a:ext cx="2470150" cy="323215"/>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ctr"/>
          <a:lstStyle>
            <a:lvl1pPr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intermediate-rate site</a:t>
            </a:r>
            <a:endParaRPr cap="none">
              <a:solidFill>
                <a:srgbClr val="424242"/>
              </a:solidFill>
            </a:endParaRPr>
          </a:p>
        </p:txBody>
      </p:sp>
      <p:sp>
        <p:nvSpPr>
          <p:cNvPr id="43" name="Shape 2321"/>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EIQ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aAIAAGYdAACZEQAAYx8AABAgAAAmAAAACAAAAP//////////"/>
              </a:ext>
            </a:extLst>
          </p:cNvSpPr>
          <p:nvPr/>
        </p:nvSpPr>
        <p:spPr>
          <a:xfrm>
            <a:off x="391160" y="4779010"/>
            <a:ext cx="2469515" cy="323215"/>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ctr"/>
          <a:lstStyle>
            <a:lvl1pPr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low-rate site</a:t>
            </a:r>
            <a:endParaRPr cap="none">
              <a:solidFill>
                <a:srgbClr val="424242"/>
              </a:solidFill>
            </a:endParaRPr>
          </a:p>
        </p:txBody>
      </p:sp>
    </p:spTree>
  </p:cSld>
  <p:clrMapOvr>
    <a:masterClrMapping/>
  </p:clrMapOvr>
  <p:transition spd="fast" p14:dur="500">
    <p:fade/>
    <p:extLst>
      <p:ext uri="smNativeData">
        <pr:smNativeData xmlns:pr="smNativeData" xmlns="smNativeData" val="trXWYgAAAAD0AQAAAAAAAAYAAAAAAAAAAAAAAAAAAAAAAAAAAQAAAAAAAAAAAAAAAAAAAAAAAAAAAAAA"/>
      </p:ext>
    </p:extLst>
  </p:transition>
  <p:timing>
    <p:tnLst>
      <p:par>
        <p:cTn id="1" dur="indefinite" restart="never" nodeType="tmRoot"/>
      </p:par>
    </p:tnLst>
  </p:timing>
</p:sld>
</file>

<file path=ppt/slides/slide175.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2323"/>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C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ZAUAAOQgAADHOgAAHCMAABAgAAAmAAAACAAAAP//////////"/>
              </a:ext>
            </a:extLst>
          </p:cNvSpPr>
          <p:nvPr/>
        </p:nvSpPr>
        <p:spPr>
          <a:xfrm>
            <a:off x="876300" y="5346700"/>
            <a:ext cx="8678545" cy="36068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We can accommodate ASRV by incorporating relative substitution-rate multipliers</a:t>
            </a:r>
          </a:p>
        </p:txBody>
      </p:sp>
      <p:sp>
        <p:nvSpPr>
          <p:cNvPr id="3" name="Shape 2324"/>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GB88w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KwIAACPOwAA5AoAABAgAAAmAAAACAAAAP//////////"/>
              </a:ext>
            </a:extLst>
          </p:cNvSpPr>
          <p:nvPr/>
        </p:nvSpPr>
        <p:spPr>
          <a:xfrm>
            <a:off x="1003300" y="1409700"/>
            <a:ext cx="8678545" cy="36068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Substitution rates are reflected in the branch lengths of the tree</a:t>
            </a:r>
          </a:p>
        </p:txBody>
      </p:sp>
      <p:sp>
        <p:nvSpPr>
          <p:cNvPr id="4" name="Shape 2325"/>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BEFEQ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nwgAABAgAAAmAAAACAAAAP//////////"/>
              </a:ext>
            </a:extLst>
          </p:cNvSpPr>
          <p:nvPr/>
        </p:nvSpPr>
        <p:spPr>
          <a:xfrm>
            <a:off x="635000" y="1016000"/>
            <a:ext cx="8692515"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Biology motivates the extension of models</a:t>
            </a:r>
          </a:p>
        </p:txBody>
      </p:sp>
      <p:sp>
        <p:nvSpPr>
          <p:cNvPr id="5" name="Shape 2326"/>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GM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BQcAANwAAAB7NwAATAQAABAgAAAmAAAACAAAAP//////////"/>
              </a:ext>
            </a:extLst>
          </p:cNvSpPr>
          <p:nvPr/>
        </p:nvSpPr>
        <p:spPr>
          <a:xfrm>
            <a:off x="1141095" y="139700"/>
            <a:ext cx="787781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Among Site Rate Variation</a:t>
            </a:r>
          </a:p>
        </p:txBody>
      </p:sp>
      <p:sp>
        <p:nvSpPr>
          <p:cNvPr id="6" name="Shape 2327"/>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NgiAAA+PQAA1iQAABAgAAAmAAAACAAAAP//////////"/>
              </a:ext>
            </a:extLst>
          </p:cNvSpPr>
          <p:nvPr/>
        </p:nvSpPr>
        <p:spPr>
          <a:xfrm>
            <a:off x="1003300" y="5664200"/>
            <a:ext cx="8952230" cy="32385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the relative-rate multipliers are constrained to have a mean rate of one</a:t>
            </a:r>
          </a:p>
        </p:txBody>
      </p:sp>
      <p:sp>
        <p:nvSpPr>
          <p:cNvPr id="7" name="Shape 2328"/>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MwkAADHOgAAyiYAABAgAAAmAAAACAAAAP//////////"/>
              </a:ext>
            </a:extLst>
          </p:cNvSpPr>
          <p:nvPr/>
        </p:nvSpPr>
        <p:spPr>
          <a:xfrm>
            <a:off x="1003300" y="5981700"/>
            <a:ext cx="8551545" cy="32385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the relative rate of a site can be assigned deterministically or treated as a random variable</a:t>
            </a:r>
          </a:p>
        </p:txBody>
      </p:sp>
      <p:grpSp>
        <p:nvGrpSpPr>
          <p:cNvPr id="8" name="Group 2339"/>
          <p:cNvGrpSpPr>
            <a:extLst>
              <a:ext uri="smNativeData">
                <pr:smNativeData xmlns:pr="smNativeData" xmlns="smNativeData" val="SMDATA_6_trXWYhMAAAAlAAAAAQAAAA8BAAAAkAAAAEgAAACQAAAASAAAAAAAAAAAAAAAAAAAABcAAAAUAAAAAAAAAAAAAAD/fwAA/38AAAAAAAAJAAAABAAAAAQAAAAfAAAAVAAAAAAAAAAAAAAAAAAAAAAAAAAAAAAAAAAAAAAAAAAAAAAAAAAAAAAAAAAAAAAAAAAAAAAAAAAAAAAAAAAAAAAAAAAAAAAAAAAAAAAAAAAAAAAAAAAAACEAAAAYAAAAFAAAAPQSAAAWEAAAfiIAAG4cAAAQAAAAJgAAAAgAAAD/////AAAAAA=="/>
              </a:ext>
            </a:extLst>
          </p:cNvGrpSpPr>
          <p:nvPr/>
        </p:nvGrpSpPr>
        <p:grpSpPr>
          <a:xfrm>
            <a:off x="3081020" y="2614930"/>
            <a:ext cx="2526030" cy="2006600"/>
            <a:chOff x="3081020" y="2614930"/>
            <a:chExt cx="2526030" cy="2006600"/>
          </a:xfrm>
        </p:grpSpPr>
        <p:grpSp>
          <p:nvGrpSpPr>
            <p:cNvPr id="13" name="Group 2334"/>
            <p:cNvGrpSpPr>
              <a:extLst>
                <a:ext uri="smNativeData">
                  <pr:smNativeData xmlns:pr="smNativeData" xmlns="smNativeData" val="SMDATA_6_trXWYhMAAAAlAAAAAQAAAA8BAAAAkAAAAEgAAACQAAAASAAAAAAAAAAAAAAAAAAAABcAAAAUAAAAAAAAAAAAAAD/fwAA/38AAAAAAAAJAAAABAAAAEACAAAfAAAAVAAAAAAAAAAAAAAAAAAAAAAAAAAAAAAAAAAAAAAAAAAAAAAAAAAAAAAAAAAAAAAAAAAAAAAAAAAAAAAAAAAAAAAAAAAAAAAAAAAAAAAAAAAAAAAAAAAAACEAAAAYAAAAFAAAAO0TAACCEgAAJyEAADAaAAAAAAAAJgAAAAgAAAD/////AAAAAA=="/>
                </a:ext>
              </a:extLst>
            </p:cNvGrpSpPr>
            <p:nvPr/>
          </p:nvGrpSpPr>
          <p:grpSpPr>
            <a:xfrm>
              <a:off x="3239135" y="3008630"/>
              <a:ext cx="2150110" cy="1248410"/>
              <a:chOff x="3239135" y="3008630"/>
              <a:chExt cx="2150110" cy="1248410"/>
            </a:xfrm>
          </p:grpSpPr>
          <p:sp>
            <p:nvSpPr>
              <p:cNvPr id="18" name="Shape 2329"/>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B/f38AAAAAAMvLywDAwP8Af39/AAAAAAAAAAAAAAAAAAAAAAAAAAAAIQAAABgAAAAUAAAATR0AAIISAAAnIQAAXBYAAAAAAAAmAAAACAAAAP//////////"/>
                  </a:ext>
                </a:extLst>
              </p:cNvSpPr>
              <p:nvPr/>
            </p:nvSpPr>
            <p:spPr>
              <a:xfrm flipV="1">
                <a:off x="4763135" y="3008630"/>
                <a:ext cx="626110" cy="626110"/>
              </a:xfrm>
              <a:prstGeom prst="line">
                <a:avLst/>
              </a:prstGeom>
              <a:noFill/>
              <a:ln w="25400" cap="flat" cmpd="sng" algn="ctr">
                <a:solidFill>
                  <a:srgbClr val="000000"/>
                </a:solidFill>
                <a:prstDash val="solid"/>
                <a:headEnd type="none"/>
                <a:tailEnd type="none"/>
              </a:ln>
              <a:effectLst>
                <a:outerShdw blurRad="63500" dist="63760" dir="2700000">
                  <a:srgbClr val="000000">
                    <a:alpha val="15000"/>
                  </a:srgbClr>
                </a:outerShdw>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7" name="Shape 2330"/>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B/f38AAAAAAMvLywDAwP8Af39/AAAAAAAAAAAAAAAAAAAAAAAAAAAAIQAAABgAAAAUAAAA7RMAAFYWAADHFwAAMBoAAAAAAAAmAAAACAAAAP//////////"/>
                  </a:ext>
                </a:extLst>
              </p:cNvSpPr>
              <p:nvPr/>
            </p:nvSpPr>
            <p:spPr>
              <a:xfrm flipV="1">
                <a:off x="3239135" y="3630930"/>
                <a:ext cx="626110" cy="626110"/>
              </a:xfrm>
              <a:prstGeom prst="line">
                <a:avLst/>
              </a:prstGeom>
              <a:noFill/>
              <a:ln w="25400" cap="flat" cmpd="sng" algn="ctr">
                <a:solidFill>
                  <a:srgbClr val="000000"/>
                </a:solidFill>
                <a:prstDash val="solid"/>
                <a:headEnd type="none"/>
                <a:tailEnd type="none"/>
              </a:ln>
              <a:effectLst>
                <a:outerShdw blurRad="63500" dist="63760" dir="2700000">
                  <a:srgbClr val="000000">
                    <a:alpha val="15000"/>
                  </a:srgbClr>
                </a:outerShdw>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6" name="Shape 2331"/>
              <p:cNvSpPr>
                <a:extLst>
                  <a:ext uri="smNativeData">
                    <pr:smNativeData xmlns:pr="smNativeData" xmlns="smNativeData" val="SMDATA_15_trXWYhMAAAAlAAAACg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B/f38AAAAAAMvLywDAwP8Af39/AAAAAAAAAAAAAAAAAAAAAAAAAAAAIQAAABgAAAAUAAAA7RMAAIISAADHFwAAXBYAAAAAAAAmAAAACAAAAP//////////"/>
                  </a:ext>
                </a:extLst>
              </p:cNvSpPr>
              <p:nvPr/>
            </p:nvSpPr>
            <p:spPr>
              <a:xfrm>
                <a:off x="3239135" y="3008630"/>
                <a:ext cx="626110" cy="626110"/>
              </a:xfrm>
              <a:prstGeom prst="line">
                <a:avLst/>
              </a:prstGeom>
              <a:noFill/>
              <a:ln w="25400" cap="flat" cmpd="sng" algn="ctr">
                <a:solidFill>
                  <a:srgbClr val="000000"/>
                </a:solidFill>
                <a:prstDash val="solid"/>
                <a:headEnd type="none"/>
                <a:tailEnd type="none"/>
              </a:ln>
              <a:effectLst>
                <a:outerShdw blurRad="63500" dist="63760" dir="27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5" name="Shape 2332"/>
              <p:cNvSpPr>
                <a:extLst>
                  <a:ext uri="smNativeData">
                    <pr:smNativeData xmlns:pr="smNativeData" xmlns="smNativeData" val="SMDATA_15_trXWYhMAAAAlAAAACg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B/f38AAAAAAMvLywDAwP8Af39/AAAAAAAAAAAAAAAAAAAAAAAAAAAAIQAAABgAAAAUAAAATR0AAFYWAAAnIQAAMBoAAAAAAAAmAAAACAAAAP//////////"/>
                  </a:ext>
                </a:extLst>
              </p:cNvSpPr>
              <p:nvPr/>
            </p:nvSpPr>
            <p:spPr>
              <a:xfrm>
                <a:off x="4763135" y="3630930"/>
                <a:ext cx="626110" cy="626110"/>
              </a:xfrm>
              <a:prstGeom prst="line">
                <a:avLst/>
              </a:prstGeom>
              <a:noFill/>
              <a:ln w="25400" cap="flat" cmpd="sng" algn="ctr">
                <a:solidFill>
                  <a:srgbClr val="000000"/>
                </a:solidFill>
                <a:prstDash val="solid"/>
                <a:headEnd type="none"/>
                <a:tailEnd type="none"/>
              </a:ln>
              <a:effectLst>
                <a:outerShdw blurRad="63500" dist="63760" dir="27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4" name="Shape 2333"/>
              <p:cNvSpPr>
                <a:extLst>
                  <a:ext uri="smNativeData">
                    <pr:smNativeData xmlns:pr="smNativeData" xmlns="smNativeData" val="SMDATA_15_trXWYhMAAAAlAAAACg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B/f38AAAAAAMvLywDAwP8Af39/AAAAAAAAAAAAAAAAAAAAAAAAAAAAIQAAABgAAAAUAAAArRcAAFYWAABkHQAAVhYAAAAAAAAmAAAACAAAAP//////////"/>
                  </a:ext>
                </a:extLst>
              </p:cNvSpPr>
              <p:nvPr/>
            </p:nvSpPr>
            <p:spPr>
              <a:xfrm>
                <a:off x="3848735" y="3630930"/>
                <a:ext cx="929005" cy="0"/>
              </a:xfrm>
              <a:prstGeom prst="line">
                <a:avLst/>
              </a:prstGeom>
              <a:noFill/>
              <a:ln w="25400" cap="flat" cmpd="sng" algn="ctr">
                <a:solidFill>
                  <a:srgbClr val="000000"/>
                </a:solidFill>
                <a:prstDash val="solid"/>
                <a:headEnd type="none"/>
                <a:tailEnd type="none"/>
              </a:ln>
              <a:effectLst>
                <a:outerShdw blurRad="63500" dist="63760" dir="27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grpSp>
        <p:sp>
          <p:nvSpPr>
            <p:cNvPr id="12" name="Shape 2335"/>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GUvbWE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AAAAAMvLywDAwP8Af39/AAAAAAAAAAAAAAAAAAAAAAAAAAAAIQAAABgAAAAUAAAA9BIAABYQAADmFAAA5hIAAAAgAAAmAAAACAAAAP//////////"/>
                </a:ext>
              </a:extLst>
            </p:cNvSpPr>
            <p:nvPr/>
          </p:nvSpPr>
          <p:spPr>
            <a:xfrm>
              <a:off x="3081020" y="2614930"/>
              <a:ext cx="316230" cy="457200"/>
            </a:xfrm>
            <a:prstGeom prst="rect">
              <a:avLst/>
            </a:prstGeom>
            <a:noFill/>
            <a:ln>
              <a:noFill/>
            </a:ln>
            <a:effectLst>
              <a:outerShdw blurRad="63500" dist="63760" dir="2700000">
                <a:srgbClr val="000000">
                  <a:alpha val="4000"/>
                </a:srgbClr>
              </a:outerShdw>
            </a:effectLst>
          </p:spPr>
          <p:txBody>
            <a:bodyPr vert="horz" wrap="none" lIns="50800" tIns="50800" rIns="50800" bIns="50800" numCol="1" spcCol="215900" anchor="ctr"/>
            <a:lstStyle>
              <a:lvl1pPr algn="l" defTabSz="457200">
                <a:lnSpc>
                  <a:spcPts val="2600"/>
                </a:lnSpc>
                <a:spcBef>
                  <a:spcPts val="400"/>
                </a:spcBef>
                <a:tabLst>
                  <a:tab pos="838200" algn="l"/>
                  <a:tab pos="914400" algn="l"/>
                  <a:tab pos="1828800" algn="l"/>
                  <a:tab pos="2387600" algn="l"/>
                </a:tabLst>
                <a:defRPr sz="2200" cap="none">
                  <a:solidFill>
                    <a:srgbClr val="424242"/>
                  </a:solidFill>
                  <a:latin typeface="Times" pitchFamily="0" charset="0"/>
                  <a:ea typeface="Gill Sans" pitchFamily="0" charset="0"/>
                  <a:cs typeface="Gill Sans" pitchFamily="0" charset="0"/>
                </a:defRPr>
              </a:lvl1pPr>
            </a:lstStyle>
            <a:p>
              <a:pPr/>
              <a:r>
                <a:t>A</a:t>
              </a:r>
            </a:p>
          </p:txBody>
        </p:sp>
        <p:sp>
          <p:nvSpPr>
            <p:cNvPr id="11" name="Shape 2336"/>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D0iMCI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AAAAAMvLywDAwP8Af39/AAAAAAAAAAAAAAAAAAAAAAAAAAAAIQAAABgAAAAUAAAA9BIAAJ4ZAADOFAAAbhwAAAAgAAAmAAAACAAAAP//////////"/>
                </a:ext>
              </a:extLst>
            </p:cNvSpPr>
            <p:nvPr/>
          </p:nvSpPr>
          <p:spPr>
            <a:xfrm>
              <a:off x="3081020" y="4164330"/>
              <a:ext cx="300990" cy="457200"/>
            </a:xfrm>
            <a:prstGeom prst="rect">
              <a:avLst/>
            </a:prstGeom>
            <a:noFill/>
            <a:ln>
              <a:noFill/>
            </a:ln>
            <a:effectLst>
              <a:outerShdw blurRad="63500" dist="63760" dir="2700000">
                <a:srgbClr val="000000">
                  <a:alpha val="4000"/>
                </a:srgbClr>
              </a:outerShdw>
            </a:effectLst>
          </p:spPr>
          <p:txBody>
            <a:bodyPr vert="horz" wrap="none" lIns="50800" tIns="50800" rIns="50800" bIns="50800" numCol="1" spcCol="215900" anchor="ctr"/>
            <a:lstStyle>
              <a:lvl1pPr algn="l" defTabSz="457200">
                <a:lnSpc>
                  <a:spcPts val="2600"/>
                </a:lnSpc>
                <a:spcBef>
                  <a:spcPts val="400"/>
                </a:spcBef>
                <a:tabLst>
                  <a:tab pos="838200" algn="l"/>
                  <a:tab pos="914400" algn="l"/>
                  <a:tab pos="1828800" algn="l"/>
                  <a:tab pos="2387600" algn="l"/>
                </a:tabLst>
                <a:defRPr sz="2200" cap="none">
                  <a:solidFill>
                    <a:srgbClr val="424242"/>
                  </a:solidFill>
                  <a:latin typeface="Times" pitchFamily="0" charset="0"/>
                  <a:ea typeface="Gill Sans" pitchFamily="0" charset="0"/>
                  <a:cs typeface="Gill Sans" pitchFamily="0" charset="0"/>
                </a:defRPr>
              </a:lvl1pPr>
            </a:lstStyle>
            <a:p>
              <a:pPr/>
              <a:r>
                <a:t>B</a:t>
              </a:r>
            </a:p>
          </p:txBody>
        </p:sp>
        <p:sp>
          <p:nvSpPr>
            <p:cNvPr id="10" name="Shape 2337"/>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DxhOm8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AAAAAMvLywDAwP8Af39/AAAAAAAAAAAAAAAAAAAAAAAAAAAAIQAAABgAAAAUAAAAjCAAABYQAABmIgAA5hIAAAAgAAAmAAAACAAAAP//////////"/>
                </a:ext>
              </a:extLst>
            </p:cNvSpPr>
            <p:nvPr/>
          </p:nvSpPr>
          <p:spPr>
            <a:xfrm>
              <a:off x="5290820" y="2614930"/>
              <a:ext cx="300990" cy="457200"/>
            </a:xfrm>
            <a:prstGeom prst="rect">
              <a:avLst/>
            </a:prstGeom>
            <a:noFill/>
            <a:ln>
              <a:noFill/>
            </a:ln>
            <a:effectLst>
              <a:outerShdw blurRad="63500" dist="63760" dir="2700000">
                <a:srgbClr val="000000">
                  <a:alpha val="4000"/>
                </a:srgbClr>
              </a:outerShdw>
            </a:effectLst>
          </p:spPr>
          <p:txBody>
            <a:bodyPr vert="horz" wrap="none" lIns="50800" tIns="50800" rIns="50800" bIns="50800" numCol="1" spcCol="215900" anchor="ctr"/>
            <a:lstStyle>
              <a:lvl1pPr algn="l" defTabSz="457200">
                <a:lnSpc>
                  <a:spcPts val="2600"/>
                </a:lnSpc>
                <a:spcBef>
                  <a:spcPts val="400"/>
                </a:spcBef>
                <a:tabLst>
                  <a:tab pos="838200" algn="l"/>
                  <a:tab pos="914400" algn="l"/>
                  <a:tab pos="1828800" algn="l"/>
                  <a:tab pos="2387600" algn="l"/>
                </a:tabLst>
                <a:defRPr sz="2200" cap="none">
                  <a:solidFill>
                    <a:srgbClr val="424242"/>
                  </a:solidFill>
                  <a:latin typeface="Times" pitchFamily="0" charset="0"/>
                  <a:ea typeface="Gill Sans" pitchFamily="0" charset="0"/>
                  <a:cs typeface="Gill Sans" pitchFamily="0" charset="0"/>
                </a:defRPr>
              </a:lvl1pPr>
            </a:lstStyle>
            <a:p>
              <a:pPr/>
              <a:r>
                <a:t>C</a:t>
              </a:r>
            </a:p>
          </p:txBody>
        </p:sp>
        <p:sp>
          <p:nvSpPr>
            <p:cNvPr id="9" name="Shape 2338"/>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GU9IlQ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AAAAAMvLywDAwP8Af39/AAAAAAAAAAAAAAAAAAAAAAAAAAAAIQAAABgAAAAUAAAAjCAAAJ4ZAAB+IgAAbhwAAAAgAAAmAAAACAAAAP//////////"/>
                </a:ext>
              </a:extLst>
            </p:cNvSpPr>
            <p:nvPr/>
          </p:nvSpPr>
          <p:spPr>
            <a:xfrm>
              <a:off x="5290820" y="4164330"/>
              <a:ext cx="316230" cy="457200"/>
            </a:xfrm>
            <a:prstGeom prst="rect">
              <a:avLst/>
            </a:prstGeom>
            <a:noFill/>
            <a:ln>
              <a:noFill/>
            </a:ln>
            <a:effectLst>
              <a:outerShdw blurRad="63500" dist="63760" dir="2700000">
                <a:srgbClr val="000000">
                  <a:alpha val="4000"/>
                </a:srgbClr>
              </a:outerShdw>
            </a:effectLst>
          </p:spPr>
          <p:txBody>
            <a:bodyPr vert="horz" wrap="none" lIns="50800" tIns="50800" rIns="50800" bIns="50800" numCol="1" spcCol="215900" anchor="ctr"/>
            <a:lstStyle>
              <a:lvl1pPr algn="l" defTabSz="457200">
                <a:lnSpc>
                  <a:spcPts val="2600"/>
                </a:lnSpc>
                <a:spcBef>
                  <a:spcPts val="400"/>
                </a:spcBef>
                <a:tabLst>
                  <a:tab pos="838200" algn="l"/>
                  <a:tab pos="914400" algn="l"/>
                  <a:tab pos="1828800" algn="l"/>
                  <a:tab pos="2387600" algn="l"/>
                </a:tabLst>
                <a:defRPr sz="2200" cap="none">
                  <a:solidFill>
                    <a:srgbClr val="424242"/>
                  </a:solidFill>
                  <a:latin typeface="Times" pitchFamily="0" charset="0"/>
                  <a:ea typeface="Gill Sans" pitchFamily="0" charset="0"/>
                  <a:cs typeface="Gill Sans" pitchFamily="0" charset="0"/>
                </a:defRPr>
              </a:lvl1pPr>
            </a:lstStyle>
            <a:p>
              <a:pPr/>
              <a:r>
                <a:t>D</a:t>
              </a:r>
            </a:p>
          </p:txBody>
        </p:sp>
      </p:grpSp>
      <p:grpSp>
        <p:nvGrpSpPr>
          <p:cNvPr id="19" name="Group 2350"/>
          <p:cNvGrpSpPr>
            <a:extLst>
              <a:ext uri="smNativeData">
                <pr:smNativeData xmlns:pr="smNativeData" xmlns="smNativeData" val="SMDATA_6_trXWYhMAAAAlAAAAAQAAAA8BAAAAkAAAAEgAAACQAAAASAAAAAAAAAAAAAAAAAAAABcAAAAUAAAAAAAAAAAAAAD/fwAA/38AAAAAAAAJAAAABAAAAAAUAAAfAAAAVAAAAAAAAAAAAAAAAAAAAAAAAAAAAAAAAAAAAAAAAAAAAAAAAAAAAAAAAAAAAAAAAAAAAAAAAAAAAAAAAAAAAAAAAAAAAAAAAAAAAAAAAAAAAAAAAAAAACEAAAAYAAAAFAAAAPQlAAAxDQAA4z0AAGgfAAAQAAAAJgAAAAgAAAD/////AAAAAA=="/>
              </a:ext>
            </a:extLst>
          </p:cNvGrpSpPr>
          <p:nvPr/>
        </p:nvGrpSpPr>
        <p:grpSpPr>
          <a:xfrm>
            <a:off x="6169660" y="2144395"/>
            <a:ext cx="3890645" cy="2961005"/>
            <a:chOff x="6169660" y="2144395"/>
            <a:chExt cx="3890645" cy="2961005"/>
          </a:xfrm>
        </p:grpSpPr>
        <p:grpSp>
          <p:nvGrpSpPr>
            <p:cNvPr id="24" name="Group 2345"/>
            <p:cNvGrpSpPr>
              <a:extLst>
                <a:ext uri="smNativeData">
                  <pr:smNativeData xmlns:pr="smNativeData" xmlns="smNativeData" val="SMDATA_6_trXWYhMAAAAlAAAAAQAAAA8BAAAAkAAAAEgAAACQAAAASAAAAAAAAAAAAAAAAAAAABcAAAAUAAAAAAAAAAAAAAD/fwAA/38AAAAAAAAJAAAABAAAAEEAQQAfAAAAVAAAAAAAAAAAAAAAAAAAAAAAAAAAAAAAAAAAAAAAAAAAAAAAAAAAAAAAAAAAAAAAAAAAAAAAAAAAAAAAAAAAAAAAAAAAAAAAAAAAAAAAAAAAAAAAAAAAACEAAAAYAAAAFAAAACUnAAB3EAAAlTsAAFUcAAAAAAAAJgAAAAgAAAD/////AAAAAA=="/>
                </a:ext>
              </a:extLst>
            </p:cNvGrpSpPr>
            <p:nvPr/>
          </p:nvGrpSpPr>
          <p:grpSpPr>
            <a:xfrm>
              <a:off x="6363335" y="2676525"/>
              <a:ext cx="3322320" cy="1929130"/>
              <a:chOff x="6363335" y="2676525"/>
              <a:chExt cx="3322320" cy="1929130"/>
            </a:xfrm>
          </p:grpSpPr>
          <p:sp>
            <p:nvSpPr>
              <p:cNvPr id="29" name="Shape 2340"/>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D0iMT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B/f38AAAAAAMvLywDAwP8Af39/AAAAAAAAAAAAAAAAAAAAAAAAAAAAIQAAABgAAAAUAAAAojUAAHcQAACVOwAAaxYAAAAAAAAmAAAACAAAAP//////////"/>
                  </a:ext>
                </a:extLst>
              </p:cNvSpPr>
              <p:nvPr/>
            </p:nvSpPr>
            <p:spPr>
              <a:xfrm flipV="1">
                <a:off x="8718550" y="2676525"/>
                <a:ext cx="967105" cy="967740"/>
              </a:xfrm>
              <a:prstGeom prst="line">
                <a:avLst/>
              </a:prstGeom>
              <a:noFill/>
              <a:ln w="25400" cap="flat" cmpd="sng" algn="ctr">
                <a:solidFill>
                  <a:srgbClr val="000000"/>
                </a:solidFill>
                <a:prstDash val="solid"/>
                <a:headEnd type="none"/>
                <a:tailEnd type="none"/>
              </a:ln>
              <a:effectLst>
                <a:outerShdw blurRad="63500" dist="63760" dir="2700000">
                  <a:srgbClr val="000000">
                    <a:alpha val="15000"/>
                  </a:srgbClr>
                </a:outerShdw>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28" name="Shape 2341"/>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FByPjw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B/f38AAAAAAMvLywDAwP8Af39/AAAAAAAAAAAAAAAAAAAAAAAAAAAAIQAAABgAAAAUAAAAJScAAGEWAAAYLQAAVRwAAAAAAAAmAAAACAAAAP//////////"/>
                  </a:ext>
                </a:extLst>
              </p:cNvSpPr>
              <p:nvPr/>
            </p:nvSpPr>
            <p:spPr>
              <a:xfrm flipV="1">
                <a:off x="6363335" y="3637915"/>
                <a:ext cx="967105" cy="967740"/>
              </a:xfrm>
              <a:prstGeom prst="line">
                <a:avLst/>
              </a:prstGeom>
              <a:noFill/>
              <a:ln w="25400" cap="flat" cmpd="sng" algn="ctr">
                <a:solidFill>
                  <a:srgbClr val="000000"/>
                </a:solidFill>
                <a:prstDash val="solid"/>
                <a:headEnd type="none"/>
                <a:tailEnd type="none"/>
              </a:ln>
              <a:effectLst>
                <a:outerShdw blurRad="63500" dist="63760" dir="2700000">
                  <a:srgbClr val="000000">
                    <a:alpha val="15000"/>
                  </a:srgbClr>
                </a:outerShdw>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27" name="Shape 2342"/>
              <p:cNvSpPr>
                <a:extLst>
                  <a:ext uri="smNativeData">
                    <pr:smNativeData xmlns:pr="smNativeData" xmlns="smNativeData" val="SMDATA_15_trXWYhMAAAAlAAAACg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GlkRmk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B/f38AAAAAAMvLywDAwP8Af39/AAAAAAAAAAAAAAAAAAAAAAAAAAAAIQAAABgAAAAUAAAAJScAAHcQAAAYLQAAaxYAAAAAAAAmAAAACAAAAP//////////"/>
                  </a:ext>
                </a:extLst>
              </p:cNvSpPr>
              <p:nvPr/>
            </p:nvSpPr>
            <p:spPr>
              <a:xfrm>
                <a:off x="6363335" y="2676525"/>
                <a:ext cx="967105" cy="967740"/>
              </a:xfrm>
              <a:prstGeom prst="line">
                <a:avLst/>
              </a:prstGeom>
              <a:noFill/>
              <a:ln w="25400" cap="flat" cmpd="sng" algn="ctr">
                <a:solidFill>
                  <a:srgbClr val="000000"/>
                </a:solidFill>
                <a:prstDash val="solid"/>
                <a:headEnd type="none"/>
                <a:tailEnd type="none"/>
              </a:ln>
              <a:effectLst>
                <a:outerShdw blurRad="63500" dist="63760" dir="27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26" name="Shape 2343"/>
              <p:cNvSpPr>
                <a:extLst>
                  <a:ext uri="smNativeData">
                    <pr:smNativeData xmlns:pr="smNativeData" xmlns="smNativeData" val="SMDATA_15_trXWYhMAAAAlAAAACg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GxyPjw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B/f38AAAAAAMvLywDAwP8Af39/AAAAAAAAAAAAAAAAAAAAAAAAAAAAIQAAABgAAAAUAAAAojUAAGEWAACVOwAAVRwAAAAAAAAmAAAACAAAAP//////////"/>
                  </a:ext>
                </a:extLst>
              </p:cNvSpPr>
              <p:nvPr/>
            </p:nvSpPr>
            <p:spPr>
              <a:xfrm>
                <a:off x="8718550" y="3637915"/>
                <a:ext cx="967105" cy="967740"/>
              </a:xfrm>
              <a:prstGeom prst="line">
                <a:avLst/>
              </a:prstGeom>
              <a:noFill/>
              <a:ln w="25400" cap="flat" cmpd="sng" algn="ctr">
                <a:solidFill>
                  <a:srgbClr val="000000"/>
                </a:solidFill>
                <a:prstDash val="solid"/>
                <a:headEnd type="none"/>
                <a:tailEnd type="none"/>
              </a:ln>
              <a:effectLst>
                <a:outerShdw blurRad="63500" dist="63760" dir="27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25" name="Shape 2344"/>
              <p:cNvSpPr>
                <a:extLst>
                  <a:ext uri="smNativeData">
                    <pr:smNativeData xmlns:pr="smNativeData" xmlns="smNativeData" val="SMDATA_15_trXWYhMAAAAlAAAACg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C9hOng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B/f38AAAAAAMvLywDAwP8Af39/AAAAAAAAAAAAAAAAAAAAAAAAAAAAIQAAABgAAAAUAAAA8CwAAGEWAADFNQAAYRYAAAAAAAAmAAAACAAAAP//////////"/>
                  </a:ext>
                </a:extLst>
              </p:cNvSpPr>
              <p:nvPr/>
            </p:nvSpPr>
            <p:spPr>
              <a:xfrm>
                <a:off x="7305040" y="3637915"/>
                <a:ext cx="1435735" cy="0"/>
              </a:xfrm>
              <a:prstGeom prst="line">
                <a:avLst/>
              </a:prstGeom>
              <a:noFill/>
              <a:ln w="25400" cap="flat" cmpd="sng" algn="ctr">
                <a:solidFill>
                  <a:srgbClr val="000000"/>
                </a:solidFill>
                <a:prstDash val="solid"/>
                <a:headEnd type="none"/>
                <a:tailEnd type="none"/>
              </a:ln>
              <a:effectLst>
                <a:outerShdw blurRad="63500" dist="63760" dir="27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grpSp>
        <p:sp>
          <p:nvSpPr>
            <p:cNvPr id="23" name="Shape 2346"/>
            <p:cNvSpPr>
              <a:extLst>
                <a:ext uri="smNativeData">
                  <pr:smNativeData xmlns:pr="smNativeData" xmlns="smNativeData" val="SMDATA_15_trXWYhMAAAAlAAAAZA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Dphdkw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AAAAAMvLywDAwP8Af39/AAAAAAAAAAAAAAAAAAAAAAAAAAAAIQAAABgAAAAUAAAA9CUAADENAAD1KAAAihEAAAAAAAAmAAAACAAAAP//////////"/>
                </a:ext>
              </a:extLst>
            </p:cNvSpPr>
            <p:nvPr/>
          </p:nvSpPr>
          <p:spPr>
            <a:xfrm>
              <a:off x="6169660" y="2144395"/>
              <a:ext cx="488315" cy="706755"/>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ctr"/>
            <a:lstStyle>
              <a:lvl1pPr algn="l" defTabSz="457200">
                <a:lnSpc>
                  <a:spcPts val="2600"/>
                </a:lnSpc>
                <a:spcBef>
                  <a:spcPts val="400"/>
                </a:spcBef>
                <a:tabLst>
                  <a:tab pos="838200" algn="l"/>
                  <a:tab pos="914400" algn="l"/>
                  <a:tab pos="1828800" algn="l"/>
                  <a:tab pos="2387600" algn="l"/>
                </a:tabLst>
                <a:defRPr sz="2200" cap="none">
                  <a:solidFill>
                    <a:srgbClr val="424242"/>
                  </a:solidFill>
                  <a:latin typeface="Times" pitchFamily="0" charset="0"/>
                  <a:ea typeface="Gill Sans" pitchFamily="0" charset="0"/>
                  <a:cs typeface="Gill Sans" pitchFamily="0" charset="0"/>
                </a:defRPr>
              </a:lvl1pPr>
            </a:lstStyle>
            <a:p>
              <a:pPr/>
              <a:r>
                <a:t>A</a:t>
              </a:r>
            </a:p>
          </p:txBody>
        </p:sp>
        <p:sp>
          <p:nvSpPr>
            <p:cNvPr id="22" name="Shape 2347"/>
            <p:cNvSpPr>
              <a:extLst>
                <a:ext uri="smNativeData">
                  <pr:smNativeData xmlns:pr="smNativeData" xmlns="smNativeData" val="SMDATA_15_trXWYhMAAAAlAAAAZA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GE6cD4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AAAAAMvLywDAwP8Af39/AAAAAAAAAAAAAAAAAAAAAAAAAAAAIQAAABgAAAAUAAAA9CUAAA8bAADQKAAAaB8AAAAAAAAmAAAACAAAAP//////////"/>
                </a:ext>
              </a:extLst>
            </p:cNvSpPr>
            <p:nvPr/>
          </p:nvSpPr>
          <p:spPr>
            <a:xfrm>
              <a:off x="6169660" y="4398645"/>
              <a:ext cx="464820" cy="706755"/>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ctr"/>
            <a:lstStyle>
              <a:lvl1pPr algn="l" defTabSz="457200">
                <a:lnSpc>
                  <a:spcPts val="2600"/>
                </a:lnSpc>
                <a:spcBef>
                  <a:spcPts val="400"/>
                </a:spcBef>
                <a:tabLst>
                  <a:tab pos="838200" algn="l"/>
                  <a:tab pos="914400" algn="l"/>
                  <a:tab pos="1828800" algn="l"/>
                  <a:tab pos="2387600" algn="l"/>
                </a:tabLst>
                <a:defRPr sz="2200" cap="none">
                  <a:solidFill>
                    <a:srgbClr val="424242"/>
                  </a:solidFill>
                  <a:latin typeface="Times" pitchFamily="0" charset="0"/>
                  <a:ea typeface="Gill Sans" pitchFamily="0" charset="0"/>
                  <a:cs typeface="Gill Sans" pitchFamily="0" charset="0"/>
                </a:defRPr>
              </a:lvl1pPr>
            </a:lstStyle>
            <a:p>
              <a:pPr/>
              <a:r>
                <a:t>B</a:t>
              </a:r>
            </a:p>
          </p:txBody>
        </p:sp>
        <p:sp>
          <p:nvSpPr>
            <p:cNvPr id="21" name="Shape 2348"/>
            <p:cNvSpPr>
              <a:extLst>
                <a:ext uri="smNativeData">
                  <pr:smNativeData xmlns:pr="smNativeData" xmlns="smNativeData" val="SMDATA_15_trXWYhMAAAAlAAAAZA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CIvPjw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AAAAAMvLywDAwP8Af39/AAAAAAAAAAAAAAAAAAAAAAAAAAAAIQAAABgAAAAUAAAA4joAADENAAC9PQAAihEAAAAAAAAmAAAACAAAAP//////////"/>
                </a:ext>
              </a:extLst>
            </p:cNvSpPr>
            <p:nvPr/>
          </p:nvSpPr>
          <p:spPr>
            <a:xfrm>
              <a:off x="9571990" y="2144395"/>
              <a:ext cx="464185" cy="706755"/>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ctr"/>
            <a:lstStyle>
              <a:lvl1pPr algn="l" defTabSz="457200">
                <a:lnSpc>
                  <a:spcPts val="2600"/>
                </a:lnSpc>
                <a:spcBef>
                  <a:spcPts val="400"/>
                </a:spcBef>
                <a:tabLst>
                  <a:tab pos="838200" algn="l"/>
                  <a:tab pos="914400" algn="l"/>
                  <a:tab pos="1828800" algn="l"/>
                  <a:tab pos="2387600" algn="l"/>
                </a:tabLst>
                <a:defRPr sz="2200" cap="none">
                  <a:solidFill>
                    <a:srgbClr val="424242"/>
                  </a:solidFill>
                  <a:latin typeface="Times" pitchFamily="0" charset="0"/>
                  <a:ea typeface="Gill Sans" pitchFamily="0" charset="0"/>
                  <a:cs typeface="Gill Sans" pitchFamily="0" charset="0"/>
                </a:defRPr>
              </a:lvl1pPr>
            </a:lstStyle>
            <a:p>
              <a:pPr/>
              <a:r>
                <a:t>C</a:t>
              </a:r>
            </a:p>
          </p:txBody>
        </p:sp>
        <p:sp>
          <p:nvSpPr>
            <p:cNvPr id="20" name="Shape 2349"/>
            <p:cNvSpPr>
              <a:extLst>
                <a:ext uri="smNativeData">
                  <pr:smNativeData xmlns:pr="smNativeData" xmlns="smNativeData" val="SMDATA_15_trXWYhMAAAAlAAAAZA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CIgckk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AAAAAMvLywDAwP8Af39/AAAAAAAAAAAAAAAAAAAAAAAAAAAAIQAAABgAAAAUAAAA4joAAA8bAADjPQAAaB8AAAAAAAAmAAAACAAAAP//////////"/>
                </a:ext>
              </a:extLst>
            </p:cNvSpPr>
            <p:nvPr/>
          </p:nvSpPr>
          <p:spPr>
            <a:xfrm>
              <a:off x="9571990" y="4398645"/>
              <a:ext cx="488315" cy="706755"/>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ctr"/>
            <a:lstStyle>
              <a:lvl1pPr algn="l" defTabSz="457200">
                <a:lnSpc>
                  <a:spcPts val="2600"/>
                </a:lnSpc>
                <a:spcBef>
                  <a:spcPts val="400"/>
                </a:spcBef>
                <a:tabLst>
                  <a:tab pos="838200" algn="l"/>
                  <a:tab pos="914400" algn="l"/>
                  <a:tab pos="1828800" algn="l"/>
                  <a:tab pos="2387600" algn="l"/>
                </a:tabLst>
                <a:defRPr sz="2200" cap="none">
                  <a:solidFill>
                    <a:srgbClr val="424242"/>
                  </a:solidFill>
                  <a:latin typeface="Times" pitchFamily="0" charset="0"/>
                  <a:ea typeface="Gill Sans" pitchFamily="0" charset="0"/>
                  <a:cs typeface="Gill Sans" pitchFamily="0" charset="0"/>
                </a:defRPr>
              </a:lvl1pPr>
            </a:lstStyle>
            <a:p>
              <a:pPr/>
              <a:r>
                <a:t>D</a:t>
              </a:r>
            </a:p>
          </p:txBody>
        </p:sp>
      </p:grpSp>
      <p:grpSp>
        <p:nvGrpSpPr>
          <p:cNvPr id="30" name="Group 2361"/>
          <p:cNvGrpSpPr>
            <a:extLst>
              <a:ext uri="smNativeData">
                <pr:smNativeData xmlns:pr="smNativeData" xmlns="smNativeData" val="SMDATA_6_trXWYhMAAAAlAAAAAQAAAA8BAAAAkAAAAEgAAACQAAAASAAAAAAAAAAAAAAAAAAAABcAAAAUAAAAAAAAAAAAAAD/fwAA/38AAAAAAAAJAAAABAAAAAAAAAAfAAAAVAAAAAAAAAAAAAAAAAAAAAAAAAAAAAAAAAAAAAAAAAAAAAAAAAAAAAAAAAAAAAAAAAAAAAAAAAAAAAAAAAAAAAAAAAAAAAAAAAAAAAAAAAAAAAAAAAAAACEAAAAYAAAAFAAAAM0EAABCEQAANA8AABcbAAAQAAAAJgAAAAgAAAD/////AAAAAA=="/>
              </a:ext>
            </a:extLst>
          </p:cNvGrpSpPr>
          <p:nvPr/>
        </p:nvGrpSpPr>
        <p:grpSpPr>
          <a:xfrm>
            <a:off x="780415" y="2805430"/>
            <a:ext cx="1691005" cy="1598295"/>
            <a:chOff x="780415" y="2805430"/>
            <a:chExt cx="1691005" cy="1598295"/>
          </a:xfrm>
        </p:grpSpPr>
        <p:grpSp>
          <p:nvGrpSpPr>
            <p:cNvPr id="35" name="Group 2356"/>
            <p:cNvGrpSpPr>
              <a:extLst>
                <a:ext uri="smNativeData">
                  <pr:smNativeData xmlns:pr="smNativeData" xmlns="smNativeData" val="SMDATA_6_trXWYhMAAAAlAAAAAQAAAA8BAAAAkAAAAEgAAACQAAAASAAAAAAAAAAAAAAAAAAAABcAAAAUAAAAAAAAAAAAAAD/fwAA/38AAAAAAAAJAAAABAAAAEEAQQAfAAAAVAAAAAAAAAAAAAAAAAAAAAAAAAAAAAAAAAAAAAAAAAAAAAAAAAAAAAAAAAAAAAAAAAAAAAAAAAAAAAAAAAAAAAAAAAAAAAAAAAAAAAAAAAAAAAAAAAAAACEAAAAYAAAAFAAAAMUFAAAHFAAApA0AAJkYAAAAAAAAJgAAAAgAAAD/////AAAAAA=="/>
                </a:ext>
              </a:extLst>
            </p:cNvGrpSpPr>
            <p:nvPr/>
          </p:nvGrpSpPr>
          <p:grpSpPr>
            <a:xfrm>
              <a:off x="937895" y="3255645"/>
              <a:ext cx="1279525" cy="742950"/>
              <a:chOff x="937895" y="3255645"/>
              <a:chExt cx="1279525" cy="742950"/>
            </a:xfrm>
          </p:grpSpPr>
          <p:sp>
            <p:nvSpPr>
              <p:cNvPr id="40" name="Shape 2351"/>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G0+PC8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B/f38AAAAAAMvLywDAwP8Af39/AAAAAAAAAAAAAAAAAAAAAAAAAAAAIQAAABgAAAAUAAAAWQsAAAcUAACkDQAAUhYAAAAAAAAmAAAACAAAAP//////////"/>
                  </a:ext>
                </a:extLst>
              </p:cNvSpPr>
              <p:nvPr/>
            </p:nvSpPr>
            <p:spPr>
              <a:xfrm flipV="1">
                <a:off x="1844675" y="3255645"/>
                <a:ext cx="372745" cy="372745"/>
              </a:xfrm>
              <a:prstGeom prst="line">
                <a:avLst/>
              </a:prstGeom>
              <a:noFill/>
              <a:ln w="25400" cap="flat" cmpd="sng" algn="ctr">
                <a:solidFill>
                  <a:srgbClr val="000000"/>
                </a:solidFill>
                <a:prstDash val="solid"/>
                <a:headEnd type="none"/>
                <a:tailEnd type="none"/>
              </a:ln>
              <a:effectLst>
                <a:outerShdw blurRad="63500" dist="63760" dir="2700000">
                  <a:srgbClr val="000000">
                    <a:alpha val="15000"/>
                  </a:srgbClr>
                </a:outerShdw>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39" name="Shape 2352"/>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DpwcnM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B/f38AAAAAAMvLywDAwP8Af39/AAAAAAAAAAAAAAAAAAAAAAAAAAAAIQAAABgAAAAUAAAAxQUAAE4WAAAQCAAAmRgAAAAAAAAmAAAACAAAAP//////////"/>
                  </a:ext>
                </a:extLst>
              </p:cNvSpPr>
              <p:nvPr/>
            </p:nvSpPr>
            <p:spPr>
              <a:xfrm flipV="1">
                <a:off x="937895" y="3625850"/>
                <a:ext cx="372745" cy="372745"/>
              </a:xfrm>
              <a:prstGeom prst="line">
                <a:avLst/>
              </a:prstGeom>
              <a:noFill/>
              <a:ln w="25400" cap="flat" cmpd="sng" algn="ctr">
                <a:solidFill>
                  <a:srgbClr val="000000"/>
                </a:solidFill>
                <a:prstDash val="solid"/>
                <a:headEnd type="none"/>
                <a:tailEnd type="none"/>
              </a:ln>
              <a:effectLst>
                <a:outerShdw blurRad="63500" dist="63760" dir="2700000">
                  <a:srgbClr val="000000">
                    <a:alpha val="15000"/>
                  </a:srgbClr>
                </a:outerShdw>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38" name="Shape 2353"/>
              <p:cNvSpPr>
                <a:extLst>
                  <a:ext uri="smNativeData">
                    <pr:smNativeData xmlns:pr="smNativeData" xmlns="smNativeData" val="SMDATA_15_trXWYhMAAAAlAAAACg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CBibH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B/f38AAAAAAMvLywDAwP8Af39/AAAAAAAAAAAAAAAAAAAAAAAAAAAAIQAAABgAAAAUAAAAxQUAAAcUAAAQCAAAUhYAAAAAAAAmAAAACAAAAP//////////"/>
                  </a:ext>
                </a:extLst>
              </p:cNvSpPr>
              <p:nvPr/>
            </p:nvSpPr>
            <p:spPr>
              <a:xfrm>
                <a:off x="937895" y="3255645"/>
                <a:ext cx="372745" cy="372745"/>
              </a:xfrm>
              <a:prstGeom prst="line">
                <a:avLst/>
              </a:prstGeom>
              <a:noFill/>
              <a:ln w="25400" cap="flat" cmpd="sng" algn="ctr">
                <a:solidFill>
                  <a:srgbClr val="000000"/>
                </a:solidFill>
                <a:prstDash val="solid"/>
                <a:headEnd type="none"/>
                <a:tailEnd type="none"/>
              </a:ln>
              <a:effectLst>
                <a:outerShdw blurRad="63500" dist="63760" dir="27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37" name="Shape 2354"/>
              <p:cNvSpPr>
                <a:extLst>
                  <a:ext uri="smNativeData">
                    <pr:smNativeData xmlns:pr="smNativeData" xmlns="smNativeData" val="SMDATA_15_trXWYhMAAAAlAAAACg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CBhbmM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B/f38AAAAAAMvLywDAwP8Af39/AAAAAAAAAAAAAAAAAAAAAAAAAAAAIQAAABgAAAAUAAAAWQsAAE4WAACkDQAAmRgAAAAAAAAmAAAACAAAAP//////////"/>
                  </a:ext>
                </a:extLst>
              </p:cNvSpPr>
              <p:nvPr/>
            </p:nvSpPr>
            <p:spPr>
              <a:xfrm>
                <a:off x="1844675" y="3625850"/>
                <a:ext cx="372745" cy="372745"/>
              </a:xfrm>
              <a:prstGeom prst="line">
                <a:avLst/>
              </a:prstGeom>
              <a:noFill/>
              <a:ln w="25400" cap="flat" cmpd="sng" algn="ctr">
                <a:solidFill>
                  <a:srgbClr val="000000"/>
                </a:solidFill>
                <a:prstDash val="solid"/>
                <a:headEnd type="none"/>
                <a:tailEnd type="none"/>
              </a:ln>
              <a:effectLst>
                <a:outerShdw blurRad="63500" dist="63760" dir="27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36" name="Shape 2355"/>
              <p:cNvSpPr>
                <a:extLst>
                  <a:ext uri="smNativeData">
                    <pr:smNativeData xmlns:pr="smNativeData" xmlns="smNativeData" val="SMDATA_15_trXWYhMAAAAlAAAACg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Gt4PSI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B/f38AAAAAAMvLywDAwP8Af39/AAAAAAAAAAAAAAAAAAAAAAAAAAAAIQAAABgAAAAUAAAAAAgAAE4WAABnCwAAThYAAAAAAAAmAAAACAAAAP//////////"/>
                  </a:ext>
                </a:extLst>
              </p:cNvSpPr>
              <p:nvPr/>
            </p:nvSpPr>
            <p:spPr>
              <a:xfrm>
                <a:off x="1300480" y="3625850"/>
                <a:ext cx="553085" cy="0"/>
              </a:xfrm>
              <a:prstGeom prst="line">
                <a:avLst/>
              </a:prstGeom>
              <a:noFill/>
              <a:ln w="25400" cap="flat" cmpd="sng" algn="ctr">
                <a:solidFill>
                  <a:srgbClr val="000000"/>
                </a:solidFill>
                <a:prstDash val="solid"/>
                <a:headEnd type="none"/>
                <a:tailEnd type="none"/>
              </a:ln>
              <a:effectLst>
                <a:outerShdw blurRad="63500" dist="63760" dir="27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grpSp>
        <p:sp>
          <p:nvSpPr>
            <p:cNvPr id="34" name="Shape 2357"/>
            <p:cNvSpPr>
              <a:extLst>
                <a:ext uri="smNativeData">
                  <pr:smNativeData xmlns:pr="smNativeData" xmlns="smNativeData" val="SMDATA_15_trXWYhMAAAAlAAAAZA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GFjZT0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AAAAAMvLywDAwP8Af39/AAAAAAAAAAAAAAAAAAAAAAAAAAAAIQAAABgAAAAUAAAAzQQAAEIRAAAABwAAmxQAAAAAAAAmAAAACAAAAP//////////"/>
                </a:ext>
              </a:extLst>
            </p:cNvSpPr>
            <p:nvPr/>
          </p:nvSpPr>
          <p:spPr>
            <a:xfrm>
              <a:off x="780415" y="2805430"/>
              <a:ext cx="357505" cy="544195"/>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ctr"/>
            <a:lstStyle>
              <a:lvl1pPr algn="l" defTabSz="457200">
                <a:lnSpc>
                  <a:spcPts val="2600"/>
                </a:lnSpc>
                <a:spcBef>
                  <a:spcPts val="400"/>
                </a:spcBef>
                <a:tabLst>
                  <a:tab pos="838200" algn="l"/>
                  <a:tab pos="914400" algn="l"/>
                  <a:tab pos="1828800" algn="l"/>
                  <a:tab pos="2387600" algn="l"/>
                </a:tabLst>
                <a:defRPr sz="2200" cap="none">
                  <a:solidFill>
                    <a:srgbClr val="424242"/>
                  </a:solidFill>
                  <a:latin typeface="Times" pitchFamily="0" charset="0"/>
                  <a:ea typeface="Gill Sans" pitchFamily="0" charset="0"/>
                  <a:cs typeface="Gill Sans" pitchFamily="0" charset="0"/>
                </a:defRPr>
              </a:lvl1pPr>
            </a:lstStyle>
            <a:p>
              <a:pPr/>
              <a:r>
                <a:t>A</a:t>
              </a:r>
            </a:p>
          </p:txBody>
        </p:sp>
        <p:sp>
          <p:nvSpPr>
            <p:cNvPr id="33" name="Shape 2358"/>
            <p:cNvSpPr>
              <a:extLst>
                <a:ext uri="smNativeData">
                  <pr:smNativeData xmlns:pr="smNativeData" xmlns="smNativeData" val="SMDATA_15_trXWYhMAAAAlAAAAZA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DxhOmw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AAAAAMvLywDAwP8Af39/AAAAAAAAAAAAAAAAAAAAAAAAAAAAIQAAABgAAAAUAAAAzQQAAL4XAAAABwAAFxsAAAAAAAAmAAAACAAAAP//////////"/>
                </a:ext>
              </a:extLst>
            </p:cNvSpPr>
            <p:nvPr/>
          </p:nvSpPr>
          <p:spPr>
            <a:xfrm>
              <a:off x="780415" y="3859530"/>
              <a:ext cx="357505" cy="544195"/>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ctr"/>
            <a:lstStyle>
              <a:lvl1pPr algn="l" defTabSz="457200">
                <a:lnSpc>
                  <a:spcPts val="2600"/>
                </a:lnSpc>
                <a:spcBef>
                  <a:spcPts val="400"/>
                </a:spcBef>
                <a:tabLst>
                  <a:tab pos="838200" algn="l"/>
                  <a:tab pos="914400" algn="l"/>
                  <a:tab pos="1828800" algn="l"/>
                  <a:tab pos="2387600" algn="l"/>
                </a:tabLst>
                <a:defRPr sz="2200" cap="none">
                  <a:solidFill>
                    <a:srgbClr val="424242"/>
                  </a:solidFill>
                  <a:latin typeface="Times" pitchFamily="0" charset="0"/>
                  <a:ea typeface="Gill Sans" pitchFamily="0" charset="0"/>
                  <a:cs typeface="Gill Sans" pitchFamily="0" charset="0"/>
                </a:defRPr>
              </a:lvl1pPr>
            </a:lstStyle>
            <a:p>
              <a:pPr/>
              <a:r>
                <a:t>B</a:t>
              </a:r>
            </a:p>
          </p:txBody>
        </p:sp>
        <p:sp>
          <p:nvSpPr>
            <p:cNvPr id="32" name="Shape 2359"/>
            <p:cNvSpPr>
              <a:extLst>
                <a:ext uri="smNativeData">
                  <pr:smNativeData xmlns:pr="smNativeData" xmlns="smNativeData" val="SMDATA_15_trXWYhMAAAAlAAAAZA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D0iMSI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AAAAAMvLywDAwP8Af39/AAAAAAAAAAAAAAAAAAAAAAAAAAAAIQAAABgAAAAUAAAAAQ0AAEIRAAA0DwAAmxQAAAAAAAAmAAAACAAAAP//////////"/>
                </a:ext>
              </a:extLst>
            </p:cNvSpPr>
            <p:nvPr/>
          </p:nvSpPr>
          <p:spPr>
            <a:xfrm>
              <a:off x="2113915" y="2805430"/>
              <a:ext cx="357505" cy="544195"/>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ctr"/>
            <a:lstStyle>
              <a:lvl1pPr algn="l" defTabSz="457200">
                <a:lnSpc>
                  <a:spcPts val="2600"/>
                </a:lnSpc>
                <a:spcBef>
                  <a:spcPts val="400"/>
                </a:spcBef>
                <a:tabLst>
                  <a:tab pos="838200" algn="l"/>
                  <a:tab pos="914400" algn="l"/>
                  <a:tab pos="1828800" algn="l"/>
                  <a:tab pos="2387600" algn="l"/>
                </a:tabLst>
                <a:defRPr sz="2200" cap="none">
                  <a:solidFill>
                    <a:srgbClr val="424242"/>
                  </a:solidFill>
                  <a:latin typeface="Times" pitchFamily="0" charset="0"/>
                  <a:ea typeface="Gill Sans" pitchFamily="0" charset="0"/>
                  <a:cs typeface="Gill Sans" pitchFamily="0" charset="0"/>
                </a:defRPr>
              </a:lvl1pPr>
            </a:lstStyle>
            <a:p>
              <a:pPr/>
              <a:r>
                <a:t>C</a:t>
              </a:r>
            </a:p>
          </p:txBody>
        </p:sp>
        <p:sp>
          <p:nvSpPr>
            <p:cNvPr id="31" name="Shape 2360"/>
            <p:cNvSpPr>
              <a:extLst>
                <a:ext uri="smNativeData">
                  <pr:smNativeData xmlns:pr="smNativeData" xmlns="smNativeData" val="SMDATA_15_trXWYhMAAAAlAAAAZA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CBreD0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AAAAAMvLywDAwP8Af39/AAAAAAAAAAAAAAAAAAAAAAAAAAAAIQAAABgAAAAUAAAAAQ0AAL4XAAA0DwAAFxsAAAAAAAAmAAAACAAAAP//////////"/>
                </a:ext>
              </a:extLst>
            </p:cNvSpPr>
            <p:nvPr/>
          </p:nvSpPr>
          <p:spPr>
            <a:xfrm>
              <a:off x="2113915" y="3859530"/>
              <a:ext cx="357505" cy="544195"/>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ctr"/>
            <a:lstStyle>
              <a:lvl1pPr algn="l" defTabSz="457200">
                <a:lnSpc>
                  <a:spcPts val="2600"/>
                </a:lnSpc>
                <a:spcBef>
                  <a:spcPts val="400"/>
                </a:spcBef>
                <a:tabLst>
                  <a:tab pos="838200" algn="l"/>
                  <a:tab pos="914400" algn="l"/>
                  <a:tab pos="1828800" algn="l"/>
                  <a:tab pos="2387600" algn="l"/>
                </a:tabLst>
                <a:defRPr sz="2200" cap="none">
                  <a:solidFill>
                    <a:srgbClr val="424242"/>
                  </a:solidFill>
                  <a:latin typeface="Times" pitchFamily="0" charset="0"/>
                  <a:ea typeface="Gill Sans" pitchFamily="0" charset="0"/>
                  <a:cs typeface="Gill Sans" pitchFamily="0" charset="0"/>
                </a:defRPr>
              </a:lvl1pPr>
            </a:lstStyle>
            <a:p>
              <a:pPr/>
              <a:r>
                <a:t>D</a:t>
              </a:r>
            </a:p>
          </p:txBody>
        </p:sp>
      </p:grpSp>
      <p:sp>
        <p:nvSpPr>
          <p:cNvPr id="41" name="Shape 2362"/>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HZTcF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UioAAGYdAACEOQAAYx8AABAgAAAmAAAACAAAAP//////////"/>
              </a:ext>
            </a:extLst>
          </p:cNvSpPr>
          <p:nvPr/>
        </p:nvSpPr>
        <p:spPr>
          <a:xfrm>
            <a:off x="6879590" y="4779010"/>
            <a:ext cx="2470150" cy="323215"/>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ctr"/>
          <a:lstStyle>
            <a:lvl1pPr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high-rate site</a:t>
            </a:r>
            <a:endParaRPr cap="none">
              <a:solidFill>
                <a:srgbClr val="424242"/>
              </a:solidFill>
            </a:endParaRPr>
          </a:p>
        </p:txBody>
      </p:sp>
      <p:sp>
        <p:nvSpPr>
          <p:cNvPr id="42" name="Shape 2363"/>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CIwMD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IBMAAGYdAABSIgAAYx8AABAgAAAmAAAACAAAAP//////////"/>
              </a:ext>
            </a:extLst>
          </p:cNvSpPr>
          <p:nvPr/>
        </p:nvSpPr>
        <p:spPr>
          <a:xfrm>
            <a:off x="3108960" y="4779010"/>
            <a:ext cx="2470150" cy="323215"/>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ctr"/>
          <a:lstStyle>
            <a:lvl1pPr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intermediate-rate site</a:t>
            </a:r>
            <a:endParaRPr cap="none">
              <a:solidFill>
                <a:srgbClr val="424242"/>
              </a:solidFill>
            </a:endParaRPr>
          </a:p>
        </p:txBody>
      </p:sp>
      <p:sp>
        <p:nvSpPr>
          <p:cNvPr id="43" name="Shape 2364"/>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HIgc3o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aAIAAGYdAACZEQAAYx8AABAgAAAmAAAACAAAAP//////////"/>
              </a:ext>
            </a:extLst>
          </p:cNvSpPr>
          <p:nvPr/>
        </p:nvSpPr>
        <p:spPr>
          <a:xfrm>
            <a:off x="391160" y="4779010"/>
            <a:ext cx="2469515" cy="323215"/>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ctr"/>
          <a:lstStyle>
            <a:lvl1pPr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low-rate site</a:t>
            </a:r>
            <a:endParaRPr cap="none">
              <a:solidFill>
                <a:srgbClr val="424242"/>
              </a:solidFill>
            </a:endParaRPr>
          </a:p>
        </p:txBody>
      </p:sp>
      <p:sp>
        <p:nvSpPr>
          <p:cNvPr id="44" name="Shape 2365"/>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GV4dD4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KAKAAA+PQAAngwAABAgAAAmAAAACAAAAP//////////"/>
              </a:ext>
            </a:extLst>
          </p:cNvSpPr>
          <p:nvPr/>
        </p:nvSpPr>
        <p:spPr>
          <a:xfrm>
            <a:off x="1003300" y="1727200"/>
            <a:ext cx="8952230" cy="32385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the relative rate at a site proportionately stretches or compresses the branch lengths</a:t>
            </a:r>
          </a:p>
        </p:txBody>
      </p:sp>
    </p:spTree>
  </p:cSld>
  <p:clrMapOvr>
    <a:masterClrMapping/>
  </p:clrMapOvr>
  <p:transition spd="fast" p14:dur="500">
    <p:fade/>
    <p:extLst>
      <p:ext uri="smNativeData">
        <pr:smNativeData xmlns:pr="smNativeData" xmlns="smNativeData" val="trXWYgAAAAD0AQAAAAAAAAYAAAAAAAAAAAAAAAAAAAAAAAAAAQAAAAAAAAAAAAAAAAAAAAAAAAAAAAAA"/>
      </p:ext>
    </p:extLst>
  </p:transition>
  <p:timing>
    <p:tnLst>
      <p:par>
        <p:cTn id="1" dur="indefinite" restart="never" nodeType="tmRoot"/>
      </p:par>
    </p:tnLst>
  </p:timing>
</p:sld>
</file>

<file path=ppt/slides/slide176.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2367"/>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HM6cD0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1AgAAAAgAAAmAAAACAAAAP//////////"/>
              </a:ext>
            </a:extLst>
          </p:cNvSpPr>
          <p:nvPr/>
        </p:nvSpPr>
        <p:spPr>
          <a:xfrm>
            <a:off x="635000" y="1016000"/>
            <a:ext cx="8692515" cy="4191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500"/>
              </a:lnSpc>
              <a:tabLst>
                <a:tab pos="838200" algn="l"/>
              </a:tabLst>
              <a:defRPr sz="2000" cap="none">
                <a:solidFill>
                  <a:srgbClr val="0433FF"/>
                </a:solidFill>
                <a:latin typeface="Arial" pitchFamily="1" charset="0"/>
                <a:ea typeface="Arial" pitchFamily="1" charset="0"/>
                <a:cs typeface="Arial" pitchFamily="1" charset="0"/>
              </a:defRPr>
            </a:pPr>
            <a:r>
              <a:t>The Site-Specific </a:t>
            </a:r>
            <a:r>
              <a:rPr sz="2100" cap="none">
                <a:latin typeface="Times" pitchFamily="0" charset="0"/>
                <a:ea typeface="Times" pitchFamily="0" charset="0"/>
                <a:cs typeface="Times" pitchFamily="0" charset="0"/>
              </a:rPr>
              <a:t>(+SS)</a:t>
            </a:r>
            <a:r>
              <a:t> or free rate model of ASRV</a:t>
            </a:r>
          </a:p>
        </p:txBody>
      </p:sp>
      <p:sp>
        <p:nvSpPr>
          <p:cNvPr id="3" name="Shape 2368"/>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GNvbS8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BQcAANwAAAB7NwAATAQAABAgAAAmAAAACAAAAP//////////"/>
              </a:ext>
            </a:extLst>
          </p:cNvSpPr>
          <p:nvPr/>
        </p:nvSpPr>
        <p:spPr>
          <a:xfrm>
            <a:off x="1141095" y="139700"/>
            <a:ext cx="787781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Among Site Rate Variation</a:t>
            </a:r>
          </a:p>
        </p:txBody>
      </p:sp>
      <p:sp>
        <p:nvSpPr>
          <p:cNvPr id="4" name="Shape 2369"/>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DwvYTo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KwIAACPOwAAyAwAABAgAAAmAAAACAAAAP//////////"/>
              </a:ext>
            </a:extLst>
          </p:cNvSpPr>
          <p:nvPr/>
        </p:nvSpPr>
        <p:spPr>
          <a:xfrm>
            <a:off x="1003300" y="1409700"/>
            <a:ext cx="8678545" cy="66802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algn="l" defTabSz="457200">
              <a:lnSpc>
                <a:spcPts val="23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The 'base' substitution model (a member of the GTR family) is extended to </a:t>
            </a:r>
            <a:br/>
            <a:r>
              <a:t>    accommodate ASRV (</a:t>
            </a:r>
            <a:r>
              <a:rPr i="1" cap="none"/>
              <a:t>e.g.</a:t>
            </a:r>
            <a:r>
              <a:t>, </a:t>
            </a:r>
            <a:r>
              <a:rPr sz="1900" cap="none">
                <a:latin typeface="Times" pitchFamily="0" charset="0"/>
                <a:ea typeface="Times" pitchFamily="0" charset="0"/>
                <a:cs typeface="Times" pitchFamily="0" charset="0"/>
              </a:rPr>
              <a:t>HKY+SS</a:t>
            </a:r>
            <a:r>
              <a:t>)</a:t>
            </a:r>
          </a:p>
        </p:txBody>
      </p:sp>
    </p:spTree>
  </p:cSld>
  <p:clrMapOvr>
    <a:masterClrMapping/>
  </p:clrMapOvr>
  <p:transition spd="fast" p14:dur="500">
    <p:fade/>
    <p:extLst>
      <p:ext uri="smNativeData">
        <pr:smNativeData xmlns:pr="smNativeData" xmlns="smNativeData" val="trXWYgAAAAD0AQAAAAAAAAYAAAAAAAAAAAAAAAAAAAAAAAAAAQAAAAAAAAAAAAAAAAAAAAAAAAAAAAAA"/>
      </p:ext>
    </p:extLst>
  </p:transition>
  <p:timing>
    <p:tnLst>
      <p:par>
        <p:cTn id="1" dur="indefinite" restart="never" nodeType="tmRoot"/>
      </p:par>
    </p:tnLst>
  </p:timing>
</p:sld>
</file>

<file path=ppt/slides/slide177.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2372"/>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M4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BQcAANwAAAB7NwAATAQAABAgAAAmAAAACAAAAP//////////"/>
              </a:ext>
            </a:extLst>
          </p:cNvSpPr>
          <p:nvPr/>
        </p:nvSpPr>
        <p:spPr>
          <a:xfrm>
            <a:off x="1141095" y="139700"/>
            <a:ext cx="787781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Among Site Rate Variation</a:t>
            </a:r>
          </a:p>
        </p:txBody>
      </p:sp>
      <p:sp>
        <p:nvSpPr>
          <p:cNvPr id="3" name="Shape 2373"/>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CAvIDI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KwIAACPOwAAyAwAABAgAAAmAAAACAAAAP//////////"/>
              </a:ext>
            </a:extLst>
          </p:cNvSpPr>
          <p:nvPr/>
        </p:nvSpPr>
        <p:spPr>
          <a:xfrm>
            <a:off x="1003300" y="1409700"/>
            <a:ext cx="8678545" cy="66802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algn="l" defTabSz="457200">
              <a:lnSpc>
                <a:spcPts val="23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The 'base' substitution model (a member of the GTR family) is extended to </a:t>
            </a:r>
            <a:br/>
            <a:r>
              <a:t>    accommodate ASRV (</a:t>
            </a:r>
            <a:r>
              <a:rPr i="1" cap="none"/>
              <a:t>e.g.</a:t>
            </a:r>
            <a:r>
              <a:t>, </a:t>
            </a:r>
            <a:r>
              <a:rPr sz="1900" cap="none">
                <a:latin typeface="Times" pitchFamily="0" charset="0"/>
                <a:ea typeface="Times" pitchFamily="0" charset="0"/>
                <a:cs typeface="Times" pitchFamily="0" charset="0"/>
              </a:rPr>
              <a:t>HKY+SS</a:t>
            </a:r>
            <a:r>
              <a:t>)</a:t>
            </a:r>
          </a:p>
        </p:txBody>
      </p:sp>
      <p:sp>
        <p:nvSpPr>
          <p:cNvPr id="4" name="Shape 2374"/>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C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NAMAACPOwAACA8AABAgAAAmAAAACAAAAP//////////"/>
              </a:ext>
            </a:extLst>
          </p:cNvSpPr>
          <p:nvPr/>
        </p:nvSpPr>
        <p:spPr>
          <a:xfrm>
            <a:off x="1003300" y="2082800"/>
            <a:ext cx="8678545" cy="36068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The number of rate categories is assumed to be known, </a:t>
            </a:r>
            <a:r>
              <a:rPr i="1" cap="none"/>
              <a:t>e.g</a:t>
            </a:r>
            <a:r>
              <a:t>.:</a:t>
            </a:r>
          </a:p>
        </p:txBody>
      </p:sp>
      <p:sp>
        <p:nvSpPr>
          <p:cNvPr id="5" name="Shape 2375"/>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I39//8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MQOAAA+PQAAwhAAABAgAAAmAAAACAAAAP//////////"/>
              </a:ext>
            </a:extLst>
          </p:cNvSpPr>
          <p:nvPr/>
        </p:nvSpPr>
        <p:spPr>
          <a:xfrm>
            <a:off x="1003300" y="2400300"/>
            <a:ext cx="8952230" cy="32385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three rate categories for protein-coding genes (one for each codon position)</a:t>
            </a:r>
          </a:p>
        </p:txBody>
      </p:sp>
      <p:sp>
        <p:nvSpPr>
          <p:cNvPr id="6" name="Rectangle1"/>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C8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1AgAAAAgAAAmAAAACAAAAP//////////"/>
              </a:ext>
            </a:extLst>
          </p:cNvSpPr>
          <p:nvPr/>
        </p:nvSpPr>
        <p:spPr>
          <a:xfrm>
            <a:off x="635000" y="1016000"/>
            <a:ext cx="8692515" cy="4191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500"/>
              </a:lnSpc>
              <a:tabLst>
                <a:tab pos="838200" algn="l"/>
              </a:tabLst>
              <a:defRPr sz="2000" cap="none">
                <a:solidFill>
                  <a:srgbClr val="0433FF"/>
                </a:solidFill>
                <a:latin typeface="Arial" pitchFamily="1" charset="0"/>
                <a:ea typeface="Arial" pitchFamily="1" charset="0"/>
                <a:cs typeface="Arial" pitchFamily="1" charset="0"/>
              </a:defRPr>
            </a:pPr>
            <a:r>
              <a:t>The Site-Specific </a:t>
            </a:r>
            <a:r>
              <a:rPr sz="2100" cap="none">
                <a:latin typeface="Times" pitchFamily="0" charset="0"/>
                <a:ea typeface="Times" pitchFamily="0" charset="0"/>
                <a:cs typeface="Times" pitchFamily="0" charset="0"/>
              </a:rPr>
              <a:t>(+SS)</a:t>
            </a:r>
            <a:r>
              <a:t> or free rate model of ASRV</a:t>
            </a:r>
          </a:p>
        </p:txBody>
      </p:sp>
    </p:spTree>
  </p:cSld>
  <p:clrMapOvr>
    <a:masterClrMapping/>
  </p:clrMapOvr>
  <p:transition spd="fast" p14:dur="500">
    <p:fade/>
    <p:extLst>
      <p:ext uri="smNativeData">
        <pr:smNativeData xmlns:pr="smNativeData" xmlns="smNativeData" val="trXWYgAAAAD0AQAAAAAAAAYAAAAAAAAAAAAAAAAAAAAAAAAAAQAAAAAAAAAAAAAAAAAAAAAAAAAAAAAA"/>
      </p:ext>
    </p:extLst>
  </p:transition>
  <p:timing>
    <p:tnLst>
      <p:par>
        <p:cTn id="1" dur="indefinite" restart="never" nodeType="tmRoot"/>
      </p:par>
    </p:tnLst>
  </p:timing>
</p:sld>
</file>

<file path=ppt/slides/slide178.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pic>
        <p:nvPicPr>
          <p:cNvPr id="2" name="ASRV.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AAAAADACAAAgD4AANgqAAAQAAAAJgAAAAgAAAD//////////w=="/>
              </a:ext>
            </a:extLst>
          </p:cNvPicPr>
          <p:nvPr/>
        </p:nvPicPr>
        <p:blipFill>
          <a:blip r:embed="rId2"/>
          <a:stretch>
            <a:fillRect/>
          </a:stretch>
        </p:blipFill>
        <p:spPr>
          <a:xfrm>
            <a:off x="0" y="1422400"/>
            <a:ext cx="10160000" cy="5542280"/>
          </a:xfrm>
          <a:prstGeom prst="rect">
            <a:avLst/>
          </a:prstGeom>
          <a:noFill/>
          <a:ln>
            <a:noFill/>
          </a:ln>
          <a:effectLst/>
        </p:spPr>
      </p:pic>
      <p:sp>
        <p:nvSpPr>
          <p:cNvPr id="3" name="Shape 2378"/>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ODikAo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7wMAAAwqAACAPgAAcS0AABAgAAAmAAAACAAAAP//////////"/>
              </a:ext>
            </a:extLst>
          </p:cNvSpPr>
          <p:nvPr/>
        </p:nvSpPr>
        <p:spPr>
          <a:xfrm>
            <a:off x="639445" y="6835140"/>
            <a:ext cx="9520555" cy="55181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1900"/>
              </a:lnSpc>
              <a:tabLst>
                <a:tab pos="838200" algn="l"/>
              </a:tabLst>
              <a:defRPr sz="1600" cap="none">
                <a:solidFill>
                  <a:srgbClr val="424242"/>
                </a:solidFill>
                <a:latin typeface="Arial" pitchFamily="1" charset="0"/>
                <a:ea typeface="Arial" pitchFamily="1" charset="0"/>
                <a:cs typeface="Arial" pitchFamily="1" charset="0"/>
              </a:defRPr>
            </a:pPr>
            <a:r>
              <a:t>A site-specific model for protein-coding genes might have three rate categories, with sites in each codon </a:t>
            </a:r>
            <a:br/>
            <a:r>
              <a:t>    position assigned to each of the three relative-rate categories</a:t>
            </a:r>
          </a:p>
        </p:txBody>
      </p:sp>
      <p:grpSp>
        <p:nvGrpSpPr>
          <p:cNvPr id="4" name="Group 2516"/>
          <p:cNvGrpSpPr>
            <a:extLst>
              <a:ext uri="smNativeData">
                <pr:smNativeData xmlns:pr="smNativeData" xmlns="smNativeData" val="SMDATA_6_trXWYhMAAAAlAAAAAQAAAA8BAAAAkAAAAEgAAACQAAAASAAAAAAAAAAAAAAAAAAAABcAAAAUAAAAAAAAAAAAAAD/fwAA/38AAAAAAAAJAAAABAAAAAAAAAAfAAAAVAAAAAAAAAAAAAAAAAAAAAAAAAAAAAAAAAAAAAAAAAAAAAAAAAAAAAAAAAAAAAAAAAAAAAAAAAAAAAAAAAAAAAAAAAAAAAAAAAAAAAAAAAAAAAAAAAAAACEAAAAYAAAAFAAAADwKAABiDQAA4zsAAH4nAAAQAAAAJgAAAAgAAAD/////AAAAAA=="/>
              </a:ext>
            </a:extLst>
          </p:cNvGrpSpPr>
          <p:nvPr/>
        </p:nvGrpSpPr>
        <p:grpSpPr>
          <a:xfrm>
            <a:off x="1663700" y="2175510"/>
            <a:ext cx="8071485" cy="4244340"/>
            <a:chOff x="1663700" y="2175510"/>
            <a:chExt cx="8071485" cy="4244340"/>
          </a:xfrm>
        </p:grpSpPr>
        <p:grpSp>
          <p:nvGrpSpPr>
            <p:cNvPr id="14" name="Group 2506"/>
            <p:cNvGrpSpPr>
              <a:extLst>
                <a:ext uri="smNativeData">
                  <pr:smNativeData xmlns:pr="smNativeData" xmlns="smNativeData" val="SMDATA_6_trXWYhMAAAAlAAAAAQAAAA8BAAAAkAAAAEgAAACQAAAASAAAAAAAAAAAAAAAAAAAABcAAAAUAAAAAAAAAAAAAAD/fwAA/38AAAAAAAAJAAAABAAAAAAAAAAfAAAAVAAAAAAAAAAAAAAAAAAAAAAAAAAAAAAAAAAAAAAAAAAAAAAAAAAAAAAAAAAAAAAAAAAAAAAAAAAAAAAAAAAAAAAAAAAAAAAAAAAAAAAAAAAAAAAAAAAAACEAAAAYAAAAFAAAADwKAABiDQAA4zsAAH4nAAAAAAAAJgAAAAgAAAD/////AAAAAA=="/>
                </a:ext>
              </a:extLst>
            </p:cNvGrpSpPr>
            <p:nvPr/>
          </p:nvGrpSpPr>
          <p:grpSpPr>
            <a:xfrm>
              <a:off x="1663700" y="2175510"/>
              <a:ext cx="8071485" cy="4244340"/>
              <a:chOff x="1663700" y="2175510"/>
              <a:chExt cx="8071485" cy="4244340"/>
            </a:xfrm>
          </p:grpSpPr>
          <p:grpSp>
            <p:nvGrpSpPr>
              <p:cNvPr id="105" name="Group 2415"/>
              <p:cNvGrpSpPr>
                <a:extLst>
                  <a:ext uri="smNativeData">
                    <pr:smNativeData xmlns:pr="smNativeData" xmlns="smNativeData" val="SMDATA_6_trXWYhMAAAAlAAAAAQAAAA8BAAAAkAAAAEgAAACQAAAASAAAAAAAAAAAAAAAAAAAABcAAAAUAAAAAAAAAAAAAAD/fwAA/38AAAAAAAAJAAAABAAAAAAAAAAfAAAAVAAAAAAAAAAAAAAAAAAAAAAAAAAAAAAAAAAAAAAAAAAAAAAAAAAAAAAAAAAAAAAAAAAAAAAAAAAAAAAAAAAAAAAAAAAAAAAAAAAAAAAAAAAAAAAAAAAAACEAAAAYAAAAFAAAADwKAABiDQAAYBgAAH4nAAAAAAAAJgAAAAgAAAD/////AAAAAA=="/>
                  </a:ext>
                </a:extLst>
              </p:cNvGrpSpPr>
              <p:nvPr/>
            </p:nvGrpSpPr>
            <p:grpSpPr>
              <a:xfrm>
                <a:off x="1663700" y="2175510"/>
                <a:ext cx="2298700" cy="4244340"/>
                <a:chOff x="1663700" y="2175510"/>
                <a:chExt cx="2298700" cy="4244340"/>
              </a:xfrm>
            </p:grpSpPr>
            <p:sp>
              <p:nvSpPr>
                <p:cNvPr id="141" name="Shape 2379"/>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kE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Qz/wB/f38A3N7gA8zMzADAwP8Af39/AAAAAAAAAAAAAAAAAAAAAAAAAAAAIQAAABgAAAAUAAAAPAoAAGINAAA8CgAAficAAAAAAAAmAAAACAAAAP//////////"/>
                    </a:ext>
                  </a:extLst>
                </p:cNvSpPr>
                <p:nvPr/>
              </p:nvSpPr>
              <p:spPr>
                <a:xfrm flipV="1">
                  <a:off x="1663700" y="2175510"/>
                  <a:ext cx="0" cy="424434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40" name="Shape 2380"/>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MAZ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D5AAB/f38A3N7gA8zMzADAwP8Af39/AAAAAAAAAAAAAAAAAAAAAAAAAAAAIQAAABgAAAAUAAAAowoAAGINAACjCgAAficAAAAAAAAmAAAACAAAAP//////////"/>
                    </a:ext>
                  </a:extLst>
                </p:cNvSpPr>
                <p:nvPr/>
              </p:nvSpPr>
              <p:spPr>
                <a:xfrm flipV="1">
                  <a:off x="1729105" y="2175510"/>
                  <a:ext cx="0" cy="424434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39" name="Shape 2381"/>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0I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P9zIAB/f38A3N7gA8zMzADAwP8Af39/AAAAAAAAAAAAAAAAAAAAAAAAAAAAIQAAABgAAAAUAAAACwsAAGINAAALCwAAficAAAAAAAAmAAAACAAAAP//////////"/>
                    </a:ext>
                  </a:extLst>
                </p:cNvSpPr>
                <p:nvPr/>
              </p:nvSpPr>
              <p:spPr>
                <a:xfrm flipV="1">
                  <a:off x="1795145" y="2175510"/>
                  <a:ext cx="0" cy="424434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38" name="Shape 2382"/>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gE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Qz/wB/f38A3N7gA8zMzADAwP8Af39/AAAAAAAAAAAAAAAAAAAAAAAAAAAAIQAAABgAAAAUAAAAcgsAAGINAAByCwAAficAAAAAAAAmAAAACAAAAP//////////"/>
                    </a:ext>
                  </a:extLst>
                </p:cNvSpPr>
                <p:nvPr/>
              </p:nvSpPr>
              <p:spPr>
                <a:xfrm flipV="1">
                  <a:off x="1860550" y="2175510"/>
                  <a:ext cx="0" cy="424434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37" name="Shape 2383"/>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YAA/Q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D5AAB/f38A3N7gA8zMzADAwP8Af39/AAAAAAAAAAAAAAAAAAAAAAAAAAAAIQAAABgAAAAUAAAA2gsAAGINAADaCwAAficAAAAAAAAmAAAACAAAAP//////////"/>
                    </a:ext>
                  </a:extLst>
                </p:cNvSpPr>
                <p:nvPr/>
              </p:nvSpPr>
              <p:spPr>
                <a:xfrm flipV="1">
                  <a:off x="1926590" y="2175510"/>
                  <a:ext cx="0" cy="424434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36" name="Shape 2384"/>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P9zIAB/f38A3N7gA8zMzADAwP8Af39/AAAAAAAAAAAAAAAAAAAAAAAAAAAAIQAAABgAAAAUAAAAQQwAAGINAABBDAAAficAAAAAAAAmAAAACAAAAP//////////"/>
                    </a:ext>
                  </a:extLst>
                </p:cNvSpPr>
                <p:nvPr/>
              </p:nvSpPr>
              <p:spPr>
                <a:xfrm flipV="1">
                  <a:off x="1991995" y="2175510"/>
                  <a:ext cx="0" cy="424434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35" name="Shape 2385"/>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Cp8wU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Qz/wB/f38A3N7gA8zMzADAwP8Af39/AAAAAAAAAAAAAAAAAAAAAAAAAAAAIQAAABgAAAAUAAAAqQwAAGINAACpDAAAficAAAAAAAAmAAAACAAAAP//////////"/>
                    </a:ext>
                  </a:extLst>
                </p:cNvSpPr>
                <p:nvPr/>
              </p:nvSpPr>
              <p:spPr>
                <a:xfrm flipV="1">
                  <a:off x="2058035" y="2175510"/>
                  <a:ext cx="0" cy="424434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34" name="Shape 2386"/>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ICaXAQ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D5AAB/f38A3N7gA8zMzADAwP8Af39/AAAAAAAAAAAAAAAAAAAAAAAAAAAAIQAAABgAAAAUAAAAEA0AAGINAAAQDQAAficAAAAAAAAmAAAACAAAAP//////////"/>
                    </a:ext>
                  </a:extLst>
                </p:cNvSpPr>
                <p:nvPr/>
              </p:nvSpPr>
              <p:spPr>
                <a:xfrm flipV="1">
                  <a:off x="2123440" y="2175510"/>
                  <a:ext cx="0" cy="424434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33" name="Shape 2387"/>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OB9fQQ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P9zIAB/f38A3N7gA8zMzADAwP8Af39/AAAAAAAAAAAAAAAAAAAAAAAAAAAAIQAAABgAAAAUAAAAdw0AAGINAAB3DQAAficAAAAAAAAmAAAACAAAAP//////////"/>
                    </a:ext>
                  </a:extLst>
                </p:cNvSpPr>
                <p:nvPr/>
              </p:nvSpPr>
              <p:spPr>
                <a:xfrm flipV="1">
                  <a:off x="2188845" y="2175510"/>
                  <a:ext cx="0" cy="424434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32" name="Shape 2388"/>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LU/ucg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Qz/wB/f38A3N7gA8zMzADAwP8Af39/AAAAAAAAAAAAAAAAAAAAAAAAAAAAIQAAABgAAAAUAAAA3w0AAGINAADfDQAAficAAAAAAAAmAAAACAAAAP//////////"/>
                    </a:ext>
                  </a:extLst>
                </p:cNvSpPr>
                <p:nvPr/>
              </p:nvSpPr>
              <p:spPr>
                <a:xfrm flipV="1">
                  <a:off x="2254885" y="2175510"/>
                  <a:ext cx="0" cy="424434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31" name="Shape 2389"/>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J7B0Bc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D5AAB/f38A3N7gA8zMzADAwP8Af39/AAAAAAAAAAAAAAAAAAAAAAAAAAAAIQAAABgAAAAUAAAARg4AAGINAABGDgAAficAAAAAAAAmAAAACAAAAP//////////"/>
                    </a:ext>
                  </a:extLst>
                </p:cNvSpPr>
                <p:nvPr/>
              </p:nvSpPr>
              <p:spPr>
                <a:xfrm flipV="1">
                  <a:off x="2320290" y="2175510"/>
                  <a:ext cx="0" cy="424434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30" name="Shape 2390"/>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KBCgOo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P9zIAB/f38A3N7gA8zMzADAwP8Af39/AAAAAAAAAAAAAAAAAAAAAAAAAAAAIQAAABgAAAAUAAAArg4AAGINAACuDgAAficAAAAAAAAmAAAACAAAAP//////////"/>
                    </a:ext>
                  </a:extLst>
                </p:cNvSpPr>
                <p:nvPr/>
              </p:nvSpPr>
              <p:spPr>
                <a:xfrm flipV="1">
                  <a:off x="2386330" y="2175510"/>
                  <a:ext cx="0" cy="424434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29" name="Shape 2391"/>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PAHf48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Qz/wB/f38A3N7gA8zMzADAwP8Af39/AAAAAAAAAAAAAAAAAAAAAAAAAAAAIQAAABgAAAAUAAAAFQ8AAGINAAAVDwAAficAAAAAAAAmAAAACAAAAP//////////"/>
                    </a:ext>
                  </a:extLst>
                </p:cNvSpPr>
                <p:nvPr/>
              </p:nvSpPr>
              <p:spPr>
                <a:xfrm flipV="1">
                  <a:off x="2451735" y="2175510"/>
                  <a:ext cx="0" cy="424434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28" name="Shape 2392"/>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D5AAB/f38A3N7gA8zMzADAwP8Af39/AAAAAAAAAAAAAAAAAAAAAAAAAAAAIQAAABgAAAAUAAAAfQ8AAGINAAB9DwAAficAAAAAAAAmAAAACAAAAP//////////"/>
                    </a:ext>
                  </a:extLst>
                </p:cNvSpPr>
                <p:nvPr/>
              </p:nvSpPr>
              <p:spPr>
                <a:xfrm flipV="1">
                  <a:off x="2517775" y="2175510"/>
                  <a:ext cx="0" cy="424434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27" name="Shape 2393"/>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P9zIAB/f38A3N7gA8zMzADAwP8Af39/AAAAAAAAAAAAAAAAAAAAAAAAAAAAIQAAABgAAAAUAAAA5A8AAGINAADkDwAAficAAAAAAAAmAAAACAAAAP//////////"/>
                    </a:ext>
                  </a:extLst>
                </p:cNvSpPr>
                <p:nvPr/>
              </p:nvSpPr>
              <p:spPr>
                <a:xfrm flipV="1">
                  <a:off x="2583180" y="2175510"/>
                  <a:ext cx="0" cy="424434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26" name="Shape 2394"/>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Qz/wB/f38A3N7gA8zMzADAwP8Af39/AAAAAAAAAAAAAAAAAAAAAAAAAAAAIQAAABgAAAAUAAAASxAAAGINAABLEAAAficAAAAAAAAmAAAACAAAAP//////////"/>
                    </a:ext>
                  </a:extLst>
                </p:cNvSpPr>
                <p:nvPr/>
              </p:nvSpPr>
              <p:spPr>
                <a:xfrm flipV="1">
                  <a:off x="2648585" y="2175510"/>
                  <a:ext cx="0" cy="424434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25" name="Shape 2395"/>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OYJDQE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D5AAB/f38A3N7gA8zMzADAwP8Af39/AAAAAAAAAAAAAAAAAAAAAAAAAAAAIQAAABgAAAAUAAAAsxAAAGINAACzEAAAficAAAAAAAAmAAAACAAAAP//////////"/>
                    </a:ext>
                  </a:extLst>
                </p:cNvSpPr>
                <p:nvPr/>
              </p:nvSpPr>
              <p:spPr>
                <a:xfrm flipV="1">
                  <a:off x="2714625" y="2175510"/>
                  <a:ext cx="0" cy="424434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24" name="Shape 2396"/>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P9zIAB/f38A3N7gA8zMzADAwP8Af39/AAAAAAAAAAAAAAAAAAAAAAAAAAAAIQAAABgAAAAUAAAAGhEAAGINAAAaEQAAficAAAAAAAAmAAAACAAAAP//////////"/>
                    </a:ext>
                  </a:extLst>
                </p:cNvSpPr>
                <p:nvPr/>
              </p:nvSpPr>
              <p:spPr>
                <a:xfrm flipV="1">
                  <a:off x="2780030" y="2175510"/>
                  <a:ext cx="0" cy="424434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23" name="Shape 2397"/>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Qz/wB/f38A3N7gA8zMzADAwP8Af39/AAAAAAAAAAAAAAAAAAAAAAAAAAAAIQAAABgAAAAUAAAAghEAAGINAACCEQAAficAAAAAAAAmAAAACAAAAP//////////"/>
                    </a:ext>
                  </a:extLst>
                </p:cNvSpPr>
                <p:nvPr/>
              </p:nvSpPr>
              <p:spPr>
                <a:xfrm flipV="1">
                  <a:off x="2846070" y="2175510"/>
                  <a:ext cx="0" cy="424434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22" name="Shape 2398"/>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D5AAB/f38A3N7gA8zMzADAwP8Af39/AAAAAAAAAAAAAAAAAAAAAAAAAAAAIQAAABgAAAAUAAAA6REAAGINAADpEQAAficAAAAAAAAmAAAACAAAAP//////////"/>
                    </a:ext>
                  </a:extLst>
                </p:cNvSpPr>
                <p:nvPr/>
              </p:nvSpPr>
              <p:spPr>
                <a:xfrm flipV="1">
                  <a:off x="2911475" y="2175510"/>
                  <a:ext cx="0" cy="424434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21" name="Shape 2399"/>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P9zIAB/f38A3N7gA8zMzADAwP8Af39/AAAAAAAAAAAAAAAAAAAAAAAAAAAAIQAAABgAAAAUAAAAURIAAGINAABREgAAficAAAAAAAAmAAAACAAAAP//////////"/>
                    </a:ext>
                  </a:extLst>
                </p:cNvSpPr>
                <p:nvPr/>
              </p:nvSpPr>
              <p:spPr>
                <a:xfrm flipV="1">
                  <a:off x="2977515" y="2175510"/>
                  <a:ext cx="0" cy="424434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20" name="Shape 2400"/>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Qz/wB/f38A3N7gA8zMzADAwP8Af39/AAAAAAAAAAAAAAAAAAAAAAAAAAAAIQAAABgAAAAUAAAAuBIAAGINAAC4EgAAficAAAAAAAAmAAAACAAAAP//////////"/>
                    </a:ext>
                  </a:extLst>
                </p:cNvSpPr>
                <p:nvPr/>
              </p:nvSpPr>
              <p:spPr>
                <a:xfrm flipV="1">
                  <a:off x="3042920" y="2175510"/>
                  <a:ext cx="0" cy="424434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19" name="Shape 2401"/>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Hk9Ij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D5AAB/f38A3N7gA8zMzADAwP8Af39/AAAAAAAAAAAAAAAAAAAAAAAAAAAAIQAAABgAAAAUAAAAHxMAAGINAAAfEwAAficAAAAAAAAmAAAACAAAAP//////////"/>
                    </a:ext>
                  </a:extLst>
                </p:cNvSpPr>
                <p:nvPr/>
              </p:nvSpPr>
              <p:spPr>
                <a:xfrm flipV="1">
                  <a:off x="3108325" y="2175510"/>
                  <a:ext cx="0" cy="424434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18" name="Shape 2402"/>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U1Ii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P9zIAB/f38A3N7gA8zMzADAwP8Af39/AAAAAAAAAAAAAAAAAAAAAAAAAAAAIQAAABgAAAAUAAAAhxMAAGINAACHEwAAficAAAAAAAAmAAAACAAAAP//////////"/>
                    </a:ext>
                  </a:extLst>
                </p:cNvSpPr>
                <p:nvPr/>
              </p:nvSpPr>
              <p:spPr>
                <a:xfrm flipV="1">
                  <a:off x="3174365" y="2175510"/>
                  <a:ext cx="0" cy="424434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17" name="Shape 2403"/>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ptaXQ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Qz/wB/f38A3N7gA8zMzADAwP8Af39/AAAAAAAAAAAAAAAAAAAAAAAAAAAAIQAAABgAAAAUAAAA7hMAAGINAADuEwAAficAAAAAAAAmAAAACAAAAP//////////"/>
                    </a:ext>
                  </a:extLst>
                </p:cNvSpPr>
                <p:nvPr/>
              </p:nvSpPr>
              <p:spPr>
                <a:xfrm flipV="1">
                  <a:off x="3239770" y="2175510"/>
                  <a:ext cx="0" cy="424434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16" name="Shape 2404"/>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VjdEw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D5AAB/f38A3N7gA8zMzADAwP8Af39/AAAAAAAAAAAAAAAAAAAAAAAAAAAAIQAAABgAAAAUAAAAVhQAAGINAABWFAAAficAAAAAAAAmAAAACAAAAP//////////"/>
                    </a:ext>
                  </a:extLst>
                </p:cNvSpPr>
                <p:nvPr/>
              </p:nvSpPr>
              <p:spPr>
                <a:xfrm flipV="1">
                  <a:off x="3305810" y="2175510"/>
                  <a:ext cx="0" cy="424434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15" name="Shape 2405"/>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0iMT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P9zIAB/f38A3N7gA8zMzADAwP8Af39/AAAAAAAAAAAAAAAAAAAAAAAAAAAAIQAAABgAAAAUAAAAvRQAAGINAAC9FAAAficAAAAAAAAmAAAACAAAAP//////////"/>
                    </a:ext>
                  </a:extLst>
                </p:cNvSpPr>
                <p:nvPr/>
              </p:nvSpPr>
              <p:spPr>
                <a:xfrm flipV="1">
                  <a:off x="3371215" y="2175510"/>
                  <a:ext cx="0" cy="424434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14" name="Shape 2406"/>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0iYiI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Qz/wB/f38A3N7gA8zMzADAwP8Af39/AAAAAAAAAAAAAAAAAAAAAAAAAAAAIQAAABgAAAAUAAAAJRUAAGINAAAlFQAAficAAAAAAAAmAAAACAAAAP//////////"/>
                    </a:ext>
                  </a:extLst>
                </p:cNvSpPr>
                <p:nvPr/>
              </p:nvSpPr>
              <p:spPr>
                <a:xfrm flipV="1">
                  <a:off x="3437255" y="2175510"/>
                  <a:ext cx="0" cy="424434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13" name="Shape 2407"/>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BkaXI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D5AAB/f38A3N7gA8zMzADAwP8Af39/AAAAAAAAAAAAAAAAAAAAAAAAAAAAIQAAABgAAAAUAAAAjBUAAGINAACMFQAAficAAAAAAAAmAAAACAAAAP//////////"/>
                    </a:ext>
                  </a:extLst>
                </p:cNvSpPr>
                <p:nvPr/>
              </p:nvSpPr>
              <p:spPr>
                <a:xfrm flipV="1">
                  <a:off x="3502660" y="2175510"/>
                  <a:ext cx="0" cy="424434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12" name="Shape 2408"/>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48YTo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P9zIAB/f38A3N7gA8zMzADAwP8Af39/AAAAAAAAAAAAAAAAAAAAAAAAAAAAIQAAABgAAAAUAAAA8xUAAGINAADzFQAAficAAAAAAAAmAAAACAAAAP//////////"/>
                    </a:ext>
                  </a:extLst>
                </p:cNvSpPr>
                <p:nvPr/>
              </p:nvSpPr>
              <p:spPr>
                <a:xfrm flipV="1">
                  <a:off x="3568065" y="2175510"/>
                  <a:ext cx="0" cy="424434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11" name="Shape 2409"/>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xyPjw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Qz/wB/f38A3N7gA8zMzADAwP8Af39/AAAAAAAAAAAAAAAAAAAAAAAAAAAAIQAAABgAAAAUAAAAWxYAAGINAABbFgAAficAAAAAAAAmAAAACAAAAP//////////"/>
                    </a:ext>
                  </a:extLst>
                </p:cNvSpPr>
                <p:nvPr/>
              </p:nvSpPr>
              <p:spPr>
                <a:xfrm flipV="1">
                  <a:off x="3634105" y="2175510"/>
                  <a:ext cx="0" cy="424434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10" name="Shape 2410"/>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HQ+PGE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D5AAB/f38A3N7gA8zMzADAwP8Af39/AAAAAAAAAAAAAAAAAAAAAAAAAAAAIQAAABgAAAAUAAAAwhYAAGINAADCFgAAficAAAAAAAAmAAAACAAAAP//////////"/>
                    </a:ext>
                  </a:extLst>
                </p:cNvSpPr>
                <p:nvPr/>
              </p:nvSpPr>
              <p:spPr>
                <a:xfrm flipV="1">
                  <a:off x="3699510" y="2175510"/>
                  <a:ext cx="0" cy="424434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09" name="Shape 2411"/>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1jOkE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P9zIAB/f38A3N7gA8zMzADAwP8Af39/AAAAAAAAAAAAAAAAAAAAAAAAAAAAIQAAABgAAAAUAAAAKhcAAGINAAAqFwAAficAAAAAAAAmAAAACAAAAP//////////"/>
                    </a:ext>
                  </a:extLst>
                </p:cNvSpPr>
                <p:nvPr/>
              </p:nvSpPr>
              <p:spPr>
                <a:xfrm flipV="1">
                  <a:off x="3765550" y="2175510"/>
                  <a:ext cx="0" cy="424434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08" name="Shape 2412"/>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HBzL3M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Qz/wB/f38A3N7gA8zMzADAwP8Af39/AAAAAAAAAAAAAAAAAAAAAAAAAAAAIQAAABgAAAAUAAAAkRcAAGINAACRFwAAficAAAAAAAAmAAAACAAAAP//////////"/>
                    </a:ext>
                  </a:extLst>
                </p:cNvSpPr>
                <p:nvPr/>
              </p:nvSpPr>
              <p:spPr>
                <a:xfrm flipV="1">
                  <a:off x="3830955" y="2175510"/>
                  <a:ext cx="0" cy="424434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07" name="Shape 2413"/>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RlIi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D5AAB/f38A3N7gA8zMzADAwP8Af39/AAAAAAAAAAAAAAAAAAAAAAAAAAAAIQAAABgAAAAUAAAA+RcAAGINAAD5FwAAficAAAAAAAAmAAAACAAAAP//////////"/>
                    </a:ext>
                  </a:extLst>
                </p:cNvSpPr>
                <p:nvPr/>
              </p:nvSpPr>
              <p:spPr>
                <a:xfrm flipV="1">
                  <a:off x="3896995" y="2175510"/>
                  <a:ext cx="0" cy="424434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06" name="Shape 2414"/>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HJnZXQ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P9zIAB/f38A3N7gA8zMzADAwP8Af39/AAAAAAAAAAAAAAAAAAAAAAAAAAAAIQAAABgAAAAUAAAAYBgAAGINAABgGAAAficAAAAAAAAmAAAACAAAAP//////////"/>
                    </a:ext>
                  </a:extLst>
                </p:cNvSpPr>
                <p:nvPr/>
              </p:nvSpPr>
              <p:spPr>
                <a:xfrm flipV="1">
                  <a:off x="3962400" y="2175510"/>
                  <a:ext cx="0" cy="424434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grpSp>
          <p:grpSp>
            <p:nvGrpSpPr>
              <p:cNvPr id="68" name="Group 2452"/>
              <p:cNvGrpSpPr>
                <a:extLst>
                  <a:ext uri="smNativeData">
                    <pr:smNativeData xmlns:pr="smNativeData" xmlns="smNativeData" val="SMDATA_6_trXWYhMAAAAlAAAAAQAAAA8BAAAAkAAAAEgAAACQAAAASAAAAAAAAAAAAAAAAAAAABcAAAAUAAAAAAAAAAAAAAD/fwAA/38AAAAAAAAJAAAABAAAAAAAAAAfAAAAVAAAAAAAAAAAAAAAAAAAAAAAAAAAAAAAAAAAAAAAAAAAAAAAAAAAAAAAAAAAAAAAAAAAAAAAAAAAAAAAAAAAAAAAAAAAAAAAAAAAAAAAAAAAAAAAAAAAACEAAAAYAAAAFAAAALoYAABiDQAA3iYAAH4nAAAAAAAAJgAAAAgAAAD/////AAAAAA=="/>
                  </a:ext>
                </a:extLst>
              </p:cNvGrpSpPr>
              <p:nvPr/>
            </p:nvGrpSpPr>
            <p:grpSpPr>
              <a:xfrm>
                <a:off x="4019550" y="2175510"/>
                <a:ext cx="2298700" cy="4244340"/>
                <a:chOff x="4019550" y="2175510"/>
                <a:chExt cx="2298700" cy="4244340"/>
              </a:xfrm>
            </p:grpSpPr>
            <p:sp>
              <p:nvSpPr>
                <p:cNvPr id="104" name="Shape 2416"/>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AwIi8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Qz/wB/f38A3N7gA8zMzADAwP8Af39/AAAAAAAAAAAAAAAAAAAAAAAAAAAAIQAAABgAAAAUAAAAuhgAAGINAAC6GAAAficAAAAAAAAmAAAACAAAAP//////////"/>
                    </a:ext>
                  </a:extLst>
                </p:cNvSpPr>
                <p:nvPr/>
              </p:nvSpPr>
              <p:spPr>
                <a:xfrm flipV="1">
                  <a:off x="4019550" y="2175510"/>
                  <a:ext cx="0" cy="424434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03" name="Shape 2417"/>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8+PGE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D5AAB/f38A3N7gA8zMzADAwP8Af39/AAAAAAAAAAAAAAAAAAAAAAAAAAAAIQAAABgAAAAUAAAAIRkAAGINAAAhGQAAficAAAAAAAAmAAAACAAAAP//////////"/>
                    </a:ext>
                  </a:extLst>
                </p:cNvSpPr>
                <p:nvPr/>
              </p:nvSpPr>
              <p:spPr>
                <a:xfrm flipV="1">
                  <a:off x="4084955" y="2175510"/>
                  <a:ext cx="0" cy="424434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02" name="Shape 2418"/>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E6Ym8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P9zIAB/f38A3N7gA8zMzADAwP8Af39/AAAAAAAAAAAAAAAAAAAAAAAAAAAAIQAAABgAAAAUAAAAiRkAAGINAACJGQAAficAAAAAAAAmAAAACAAAAP//////////"/>
                    </a:ext>
                  </a:extLst>
                </p:cNvSpPr>
                <p:nvPr/>
              </p:nvSpPr>
              <p:spPr>
                <a:xfrm flipV="1">
                  <a:off x="4150995" y="2175510"/>
                  <a:ext cx="0" cy="424434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01" name="Shape 2419"/>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QwMCI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Qz/wB/f38A3N7gA8zMzADAwP8Af39/AAAAAAAAAAAAAAAAAAAAAAAAAAAAIQAAABgAAAAUAAAA8BkAAGINAADwGQAAficAAAAAAAAmAAAACAAAAP//////////"/>
                    </a:ext>
                  </a:extLst>
                </p:cNvSpPr>
                <p:nvPr/>
              </p:nvSpPr>
              <p:spPr>
                <a:xfrm flipV="1">
                  <a:off x="4216400" y="2175510"/>
                  <a:ext cx="0" cy="424434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00" name="Shape 2420"/>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pmaXI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D5AAB/f38A3N7gA8zMzADAwP8Af39/AAAAAAAAAAAAAAAAAAAAAAAAAAAAIQAAABgAAAAUAAAAWBoAAGINAABYGgAAficAAAAAAAAmAAAACAAAAP//////////"/>
                    </a:ext>
                  </a:extLst>
                </p:cNvSpPr>
                <p:nvPr/>
              </p:nvSpPr>
              <p:spPr>
                <a:xfrm flipV="1">
                  <a:off x="4282440" y="2175510"/>
                  <a:ext cx="0" cy="424434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99" name="Shape 2421"/>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w+PGE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P9zIAB/f38A3N7gA8zMzADAwP8Af39/AAAAAAAAAAAAAAAAAAAAAAAAAAAAIQAAABgAAAAUAAAAvxoAAGINAAC/GgAAficAAAAAAAAmAAAACAAAAP//////////"/>
                    </a:ext>
                  </a:extLst>
                </p:cNvSpPr>
                <p:nvPr/>
              </p:nvSpPr>
              <p:spPr>
                <a:xfrm flipV="1">
                  <a:off x="4347845" y="2175510"/>
                  <a:ext cx="0" cy="424434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98" name="Shape 2422"/>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HlwZWY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Qz/wB/f38A3N7gA8zMzADAwP8Af39/AAAAAAAAAAAAAAAAAAAAAAAAAAAAIQAAABgAAAAUAAAAJxsAAGINAAAnGwAAficAAAAAAAAmAAAACAAAAP//////////"/>
                    </a:ext>
                  </a:extLst>
                </p:cNvSpPr>
                <p:nvPr/>
              </p:nvSpPr>
              <p:spPr>
                <a:xfrm flipV="1">
                  <a:off x="4413885" y="2175510"/>
                  <a:ext cx="0" cy="424434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97" name="Shape 2423"/>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HZhbD0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D5AAB/f38A3N7gA8zMzADAwP8Af39/AAAAAAAAAAAAAAAAAAAAAAAAAAAAIQAAABgAAAAUAAAAjhsAAGINAACOGwAAficAAAAAAAAmAAAACAAAAP//////////"/>
                    </a:ext>
                  </a:extLst>
                </p:cNvSpPr>
                <p:nvPr/>
              </p:nvSpPr>
              <p:spPr>
                <a:xfrm flipV="1">
                  <a:off x="4479290" y="2175510"/>
                  <a:ext cx="0" cy="424434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96" name="Shape 2424"/>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pzb2w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P9zIAB/f38A3N7gA8zMzADAwP8Af39/AAAAAAAAAAAAAAAAAAAAAAAAAAAAIQAAABgAAAAUAAAA9RsAAGINAAD1GwAAficAAAAAAAAmAAAACAAAAP//////////"/>
                    </a:ext>
                  </a:extLst>
                </p:cNvSpPr>
                <p:nvPr/>
              </p:nvSpPr>
              <p:spPr>
                <a:xfrm flipV="1">
                  <a:off x="4544695" y="2175510"/>
                  <a:ext cx="0" cy="424434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95" name="Shape 2425"/>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HNvbGk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Qz/wB/f38A3N7gA8zMzADAwP8Af39/AAAAAAAAAAAAAAAAAAAAAAAAAAAAIQAAABgAAAAUAAAAXRwAAGINAABdHAAAficAAAAAAAAmAAAACAAAAP//////////"/>
                    </a:ext>
                  </a:extLst>
                </p:cNvSpPr>
                <p:nvPr/>
              </p:nvSpPr>
              <p:spPr>
                <a:xfrm flipV="1">
                  <a:off x="4610735" y="2175510"/>
                  <a:ext cx="0" cy="424434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94" name="Shape 2426"/>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E6c28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D5AAB/f38A3N7gA8zMzADAwP8Af39/AAAAAAAAAAAAAAAAAAAAAAAAAAAAIQAAABgAAAAUAAAAxBwAAGINAADEHAAAficAAAAAAAAmAAAACAAAAP//////////"/>
                    </a:ext>
                  </a:extLst>
                </p:cNvSpPr>
                <p:nvPr/>
              </p:nvSpPr>
              <p:spPr>
                <a:xfrm flipV="1">
                  <a:off x="4676140" y="2175510"/>
                  <a:ext cx="0" cy="424434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93" name="Shape 2427"/>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48YTo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P9zIAB/f38A3N7gA8zMzADAwP8Af39/AAAAAAAAAAAAAAAAAAAAAAAAAAAAIQAAABgAAAAUAAAALB0AAGINAAAsHQAAficAAAAAAAAmAAAACAAAAP//////////"/>
                    </a:ext>
                  </a:extLst>
                </p:cNvSpPr>
                <p:nvPr/>
              </p:nvSpPr>
              <p:spPr>
                <a:xfrm flipV="1">
                  <a:off x="4742180" y="2175510"/>
                  <a:ext cx="0" cy="424434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92" name="Shape 2428"/>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Qz/wB/f38A3N7gA8zMzADAwP8Af39/AAAAAAAAAAAAAAAAAAAAAAAAAAAAIQAAABgAAAAUAAAAkx0AAGINAACTHQAAficAAAAAAAAmAAAACAAAAP//////////"/>
                    </a:ext>
                  </a:extLst>
                </p:cNvSpPr>
                <p:nvPr/>
              </p:nvSpPr>
              <p:spPr>
                <a:xfrm flipV="1">
                  <a:off x="4807585" y="2175510"/>
                  <a:ext cx="0" cy="424434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91" name="Shape 2429"/>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wAC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D5AAB/f38A3N7gA8zMzADAwP8Af39/AAAAAAAAAAAAAAAAAAAAAAAAAAAAIQAAABgAAAAUAAAA+x0AAGINAAD7HQAAficAAAAAAAAmAAAACAAAAP//////////"/>
                    </a:ext>
                  </a:extLst>
                </p:cNvSpPr>
                <p:nvPr/>
              </p:nvSpPr>
              <p:spPr>
                <a:xfrm flipV="1">
                  <a:off x="4873625" y="2175510"/>
                  <a:ext cx="0" cy="424434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90" name="Shape 2430"/>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FNg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P9zIAB/f38A3N7gA8zMzADAwP8Af39/AAAAAAAAAAAAAAAAAAAAAAAAAAAAIQAAABgAAAAUAAAAYh4AAGINAABiHgAAficAAAAAAAAmAAAACAAAAP//////////"/>
                    </a:ext>
                  </a:extLst>
                </p:cNvSpPr>
                <p:nvPr/>
              </p:nvSpPr>
              <p:spPr>
                <a:xfrm flipV="1">
                  <a:off x="4939030" y="2175510"/>
                  <a:ext cx="0" cy="424434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89" name="Shape 2431"/>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FNw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Qz/wB/f38A3N7gA8zMzADAwP8Af39/AAAAAAAAAAAAAAAAAAAAAAAAAAAAIQAAABgAAAAUAAAAyR4AAGINAADJHgAAficAAAAAAAAmAAAACAAAAP//////////"/>
                    </a:ext>
                  </a:extLst>
                </p:cNvSpPr>
                <p:nvPr/>
              </p:nvSpPr>
              <p:spPr>
                <a:xfrm flipV="1">
                  <a:off x="5004435" y="2175510"/>
                  <a:ext cx="0" cy="424434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88" name="Shape 2432"/>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D5AAB/f38A3N7gA8zMzADAwP8Af39/AAAAAAAAAAAAAAAAAAAAAAAAAAAAIQAAABgAAAAUAAAAMR8AAGINAAAxHwAAficAAAAAAAAmAAAACAAAAP//////////"/>
                    </a:ext>
                  </a:extLst>
                </p:cNvSpPr>
                <p:nvPr/>
              </p:nvSpPr>
              <p:spPr>
                <a:xfrm flipV="1">
                  <a:off x="5070475" y="2175510"/>
                  <a:ext cx="0" cy="424434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87" name="Shape 2433"/>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P9zIAB/f38A3N7gA8zMzADAwP8Af39/AAAAAAAAAAAAAAAAAAAAAAAAAAAAIQAAABgAAAAUAAAAmB8AAGINAACYHwAAficAAAAAAAAmAAAACAAAAP//////////"/>
                    </a:ext>
                  </a:extLst>
                </p:cNvSpPr>
                <p:nvPr/>
              </p:nvSpPr>
              <p:spPr>
                <a:xfrm flipV="1">
                  <a:off x="5135880" y="2175510"/>
                  <a:ext cx="0" cy="424434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86" name="Shape 2434"/>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Qz/wB/f38A3N7gA8zMzADAwP8Af39/AAAAAAAAAAAAAAAAAAAAAAAAAAAAIQAAABgAAAAUAAAAACAAAGINAAAAIAAAficAAAAAAAAmAAAACAAAAP//////////"/>
                    </a:ext>
                  </a:extLst>
                </p:cNvSpPr>
                <p:nvPr/>
              </p:nvSpPr>
              <p:spPr>
                <a:xfrm flipV="1">
                  <a:off x="5201920" y="2175510"/>
                  <a:ext cx="0" cy="424434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85" name="Shape 2435"/>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AwMD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D5AAB/f38A3N7gA8zMzADAwP8Af39/AAAAAAAAAAAAAAAAAAAAAAAAAAAAIQAAABgAAAAUAAAAZyAAAGINAABnIAAAficAAAAAAAAmAAAACAAAAP//////////"/>
                    </a:ext>
                  </a:extLst>
                </p:cNvSpPr>
                <p:nvPr/>
              </p:nvSpPr>
              <p:spPr>
                <a:xfrm flipV="1">
                  <a:off x="5267325" y="2175510"/>
                  <a:ext cx="0" cy="424434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84" name="Shape 2436"/>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9saWQ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P9zIAB/f38A3N7gA8zMzADAwP8Af39/AAAAAAAAAAAAAAAAAAAAAAAAAAAAIQAAABgAAAAUAAAAzyAAAGINAADPIAAAficAAAAAAAAmAAAACAAAAP//////////"/>
                    </a:ext>
                  </a:extLst>
                </p:cNvSpPr>
                <p:nvPr/>
              </p:nvSpPr>
              <p:spPr>
                <a:xfrm flipV="1">
                  <a:off x="5333365" y="2175510"/>
                  <a:ext cx="0" cy="424434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83" name="Shape 2437"/>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xnbj0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Qz/wB/f38A3N7gA8zMzADAwP8Af39/AAAAAAAAAAAAAAAAAAAAAAAAAAAAIQAAABgAAAAUAAAANiEAAGINAAA2IQAAficAAAAAAAAmAAAACAAAAP//////////"/>
                    </a:ext>
                  </a:extLst>
                </p:cNvSpPr>
                <p:nvPr/>
              </p:nvSpPr>
              <p:spPr>
                <a:xfrm flipV="1">
                  <a:off x="5398770" y="2175510"/>
                  <a:ext cx="0" cy="424434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82" name="Shape 2438"/>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8+PGE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D5AAB/f38A3N7gA8zMzADAwP8Af39/AAAAAAAAAAAAAAAAAAAAAAAAAAAAIQAAABgAAAAUAAAAnSEAAGINAACdIQAAficAAAAAAAAmAAAACAAAAP//////////"/>
                    </a:ext>
                  </a:extLst>
                </p:cNvSpPr>
                <p:nvPr/>
              </p:nvSpPr>
              <p:spPr>
                <a:xfrm flipV="1">
                  <a:off x="5464175" y="2175510"/>
                  <a:ext cx="0" cy="424434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81" name="Shape 2439"/>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lkRmk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P9zIAB/f38A3N7gA8zMzADAwP8Af39/AAAAAAAAAAAAAAAAAAAAAAAAAAAAIQAAABgAAAAUAAAABSIAAGINAAAFIgAAficAAAAAAAAmAAAACAAAAP//////////"/>
                    </a:ext>
                  </a:extLst>
                </p:cNvSpPr>
                <p:nvPr/>
              </p:nvSpPr>
              <p:spPr>
                <a:xfrm flipV="1">
                  <a:off x="5530215" y="2175510"/>
                  <a:ext cx="0" cy="424434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80" name="Shape 2440"/>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p4ZnI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Qz/wB/f38A3N7gA8zMzADAwP8Af39/AAAAAAAAAAAAAAAAAAAAAAAAAAAAIQAAABgAAAAUAAAAbCIAAGINAABsIgAAficAAAAAAAAmAAAACAAAAP//////////"/>
                    </a:ext>
                  </a:extLst>
                </p:cNvSpPr>
                <p:nvPr/>
              </p:nvSpPr>
              <p:spPr>
                <a:xfrm flipV="1">
                  <a:off x="5595620" y="2175510"/>
                  <a:ext cx="0" cy="424434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79" name="Shape 2441"/>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RlZlI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D5AAB/f38A3N7gA8zMzADAwP8Af39/AAAAAAAAAAAAAAAAAAAAAAAAAAAAIQAAABgAAAAUAAAA1CIAAGINAADUIgAAficAAAAAAAAmAAAACAAAAP//////////"/>
                    </a:ext>
                  </a:extLst>
                </p:cNvSpPr>
                <p:nvPr/>
              </p:nvSpPr>
              <p:spPr>
                <a:xfrm flipV="1">
                  <a:off x="5661660" y="2175510"/>
                  <a:ext cx="0" cy="424434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78" name="Shape 2442"/>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0iMSI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P9zIAB/f38A3N7gA8zMzADAwP8Af39/AAAAAAAAAAAAAAAAAAAAAAAAAAAAIQAAABgAAAAUAAAAOyMAAGINAAA7IwAAficAAAAAAAAmAAAACAAAAP//////////"/>
                    </a:ext>
                  </a:extLst>
                </p:cNvSpPr>
                <p:nvPr/>
              </p:nvSpPr>
              <p:spPr>
                <a:xfrm flipV="1">
                  <a:off x="5727065" y="2175510"/>
                  <a:ext cx="0" cy="424434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77" name="Shape 2443"/>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pwUHI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Qz/wB/f38A3N7gA8zMzADAwP8Af39/AAAAAAAAAAAAAAAAAAAAAAAAAAAAIQAAABgAAAAUAAAAoyMAAGINAACjIwAAficAAAAAAAAmAAAACAAAAP//////////"/>
                    </a:ext>
                  </a:extLst>
                </p:cNvSpPr>
                <p:nvPr/>
              </p:nvSpPr>
              <p:spPr>
                <a:xfrm flipV="1">
                  <a:off x="5793105" y="2175510"/>
                  <a:ext cx="0" cy="424434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76" name="Shape 2444"/>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UgMjQ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D5AAB/f38A3N7gA8zMzADAwP8Af39/AAAAAAAAAAAAAAAAAAAAAAAAAAAAIQAAABgAAAAUAAAACiQAAGINAAAKJAAAficAAAAAAAAmAAAACAAAAP//////////"/>
                    </a:ext>
                  </a:extLst>
                </p:cNvSpPr>
                <p:nvPr/>
              </p:nvSpPr>
              <p:spPr>
                <a:xfrm flipV="1">
                  <a:off x="5858510" y="2175510"/>
                  <a:ext cx="0" cy="424434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75" name="Shape 2445"/>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IxIi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P9zIAB/f38A3N7gA8zMzADAwP8Af39/AAAAAAAAAAAAAAAAAAAAAAAAAAAAIQAAABgAAAAUAAAAcSQAAGINAABxJAAAficAAAAAAAAmAAAACAAAAP//////////"/>
                    </a:ext>
                  </a:extLst>
                </p:cNvSpPr>
                <p:nvPr/>
              </p:nvSpPr>
              <p:spPr>
                <a:xfrm flipV="1">
                  <a:off x="5923915" y="2175510"/>
                  <a:ext cx="0" cy="424434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74" name="Shape 2446"/>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9wOnQ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Qz/wB/f38A3N7gA8zMzADAwP8Af39/AAAAAAAAAAAAAAAAAAAAAAAAAAAAIQAAABgAAAAUAAAA2SQAAGINAADZJAAAficAAAAAAAAmAAAACAAAAP//////////"/>
                    </a:ext>
                  </a:extLst>
                </p:cNvSpPr>
                <p:nvPr/>
              </p:nvSpPr>
              <p:spPr>
                <a:xfrm flipV="1">
                  <a:off x="5989955" y="2175510"/>
                  <a:ext cx="0" cy="424434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73" name="Shape 2447"/>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UiIGw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D5AAB/f38A3N7gA8zMzADAwP8Af39/AAAAAAAAAAAAAAAAAAAAAAAAAAAAIQAAABgAAAAUAAAAQCUAAGINAABAJQAAficAAAAAAAAmAAAACAAAAP//////////"/>
                    </a:ext>
                  </a:extLst>
                </p:cNvSpPr>
                <p:nvPr/>
              </p:nvSpPr>
              <p:spPr>
                <a:xfrm flipV="1">
                  <a:off x="6055360" y="2175510"/>
                  <a:ext cx="0" cy="424434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72" name="Shape 2448"/>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HNyZ2I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P9zIAB/f38A3N7gA8zMzADAwP8Af39/AAAAAAAAAAAAAAAAAAAAAAAAAAAAIQAAABgAAAAUAAAAqCUAAGINAACoJQAAficAAAAAAAAmAAAACAAAAP//////////"/>
                    </a:ext>
                  </a:extLst>
                </p:cNvSpPr>
                <p:nvPr/>
              </p:nvSpPr>
              <p:spPr>
                <a:xfrm flipV="1">
                  <a:off x="6121400" y="2175510"/>
                  <a:ext cx="0" cy="424434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71" name="Shape 2449"/>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HNwUHI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Qz/wB/f38A3N7gA8zMzADAwP8Af39/AAAAAAAAAAAAAAAAAAAAAAAAAAAAIQAAABgAAAAUAAAADyYAAGINAAAPJgAAficAAAAAAAAmAAAACAAAAP//////////"/>
                    </a:ext>
                  </a:extLst>
                </p:cNvSpPr>
                <p:nvPr/>
              </p:nvSpPr>
              <p:spPr>
                <a:xfrm flipV="1">
                  <a:off x="6186805" y="2175510"/>
                  <a:ext cx="0" cy="424434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70" name="Shape 2450"/>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1ERkE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D5AAB/f38A3N7gA8zMzADAwP8Af39/AAAAAAAAAAAAAAAAAAAAAAAAAAAAIQAAABgAAAAUAAAAdyYAAGINAAB3JgAAficAAAAAAAAmAAAACAAAAP//////////"/>
                    </a:ext>
                  </a:extLst>
                </p:cNvSpPr>
                <p:nvPr/>
              </p:nvSpPr>
              <p:spPr>
                <a:xfrm flipV="1">
                  <a:off x="6252845" y="2175510"/>
                  <a:ext cx="0" cy="424434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69" name="Shape 2451"/>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VjdEw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P9zIAB/f38A3N7gA8zMzADAwP8Af39/AAAAAAAAAAAAAAAAAAAAAAAAAAAAIQAAABgAAAAUAAAA3iYAAGINAADeJgAAficAAAAAAAAmAAAACAAAAP//////////"/>
                    </a:ext>
                  </a:extLst>
                </p:cNvSpPr>
                <p:nvPr/>
              </p:nvSpPr>
              <p:spPr>
                <a:xfrm flipV="1">
                  <a:off x="6318250" y="2175510"/>
                  <a:ext cx="0" cy="424434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grpSp>
          <p:grpSp>
            <p:nvGrpSpPr>
              <p:cNvPr id="31" name="Group 2489"/>
              <p:cNvGrpSpPr>
                <a:extLst>
                  <a:ext uri="smNativeData">
                    <pr:smNativeData xmlns:pr="smNativeData" xmlns="smNativeData" val="SMDATA_6_trXWYhMAAAAlAAAAAQAAAA8BAAAAkAAAAEgAAACQAAAASAAAAAAAAAAAAAAAAAAAABcAAAAUAAAAAAAAAAAAAAD/fwAA/38AAAAAAAAJAAAABAAAAAAAAAAfAAAAVAAAAAAAAAAAAAAAAAAAAAAAAAAAAAAAAAAAAAAAAAAAAAAAAAAAAAAAAAAAAAAAAAAAAAAAAAAAAAAAAAAAAAAAAAAAAAAAAAAAAAAAAAAAAAAAAAAAACEAAAAYAAAAFAAAAEwnAABiDQAAcDUAAH4nAAAAAAAAJgAAAAgAAAD/////AAAAAA=="/>
                  </a:ext>
                </a:extLst>
              </p:cNvGrpSpPr>
              <p:nvPr/>
            </p:nvGrpSpPr>
            <p:grpSpPr>
              <a:xfrm>
                <a:off x="6388100" y="2175510"/>
                <a:ext cx="2298700" cy="4244340"/>
                <a:chOff x="6388100" y="2175510"/>
                <a:chExt cx="2298700" cy="4244340"/>
              </a:xfrm>
            </p:grpSpPr>
            <p:sp>
              <p:nvSpPr>
                <p:cNvPr id="67" name="Shape 2453"/>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Nob3I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Qz/wB/f38A3N7gA8zMzADAwP8Af39/AAAAAAAAAAAAAAAAAAAAAAAAAAAAIQAAABgAAAAUAAAATCcAAGINAABMJwAAficAAAAAAAAmAAAACAAAAP//////////"/>
                    </a:ext>
                  </a:extLst>
                </p:cNvSpPr>
                <p:nvPr/>
              </p:nvSpPr>
              <p:spPr>
                <a:xfrm flipV="1">
                  <a:off x="6388100" y="2175510"/>
                  <a:ext cx="0" cy="424434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66" name="Shape 2454"/>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HA9InM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D5AAB/f38A3N7gA8zMzADAwP8Af39/AAAAAAAAAAAAAAAAAAAAAAAAAAAAIQAAABgAAAAUAAAAsycAAGINAACzJwAAficAAAAAAAAmAAAACAAAAP//////////"/>
                    </a:ext>
                  </a:extLst>
                </p:cNvSpPr>
                <p:nvPr/>
              </p:nvSpPr>
              <p:spPr>
                <a:xfrm flipV="1">
                  <a:off x="6453505" y="2175510"/>
                  <a:ext cx="0" cy="424434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65" name="Shape 2455"/>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HQiLz4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P9zIAB/f38A3N7gA8zMzADAwP8Af39/AAAAAAAAAAAAAAAAAAAAAAAAAAAAIQAAABgAAAAUAAAAGygAAGINAAAbKAAAficAAAAAAAAmAAAACAAAAP//////////"/>
                    </a:ext>
                  </a:extLst>
                </p:cNvSpPr>
                <p:nvPr/>
              </p:nvSpPr>
              <p:spPr>
                <a:xfrm flipV="1">
                  <a:off x="6519545" y="2175510"/>
                  <a:ext cx="0" cy="424434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64" name="Shape 2456"/>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VmUl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Qz/wB/f38A3N7gA8zMzADAwP8Af39/AAAAAAAAAAAAAAAAAAAAAAAAAAAAIQAAABgAAAAUAAAAgigAAGINAACCKAAAficAAAAAAAAmAAAACAAAAP//////////"/>
                    </a:ext>
                  </a:extLst>
                </p:cNvSpPr>
                <p:nvPr/>
              </p:nvSpPr>
              <p:spPr>
                <a:xfrm flipV="1">
                  <a:off x="6584950" y="2175510"/>
                  <a:ext cx="0" cy="424434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63" name="Shape 2457"/>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F0aW4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D5AAB/f38A3N7gA8zMzADAwP8Af39/AAAAAAAAAAAAAAAAAAAAAAAAAAAAIQAAABgAAAAUAAAA6igAAGINAADqKAAAficAAAAAAAAmAAAACAAAAP//////////"/>
                    </a:ext>
                  </a:extLst>
                </p:cNvSpPr>
                <p:nvPr/>
              </p:nvSpPr>
              <p:spPr>
                <a:xfrm flipV="1">
                  <a:off x="6650990" y="2175510"/>
                  <a:ext cx="0" cy="424434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62" name="Shape 2458"/>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0idmk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P9zIAB/f38A3N7gA8zMzADAwP8Af39/AAAAAAAAAAAAAAAAAAAAAAAAAAAAIQAAABgAAAAUAAAAUSkAAGINAABRKQAAficAAAAAAAAmAAAACAAAAP//////////"/>
                    </a:ext>
                  </a:extLst>
                </p:cNvSpPr>
                <p:nvPr/>
              </p:nvSpPr>
              <p:spPr>
                <a:xfrm flipV="1">
                  <a:off x="6716395" y="2175510"/>
                  <a:ext cx="0" cy="424434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61" name="Shape 2459"/>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BUZFRk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Qz/wB/f38A3N7gA8zMzADAwP8Af39/AAAAAAAAAAAAAAAAAAAAAAAAAAAAIQAAABgAAAAUAAAAuSkAAGINAAC5KQAAficAAAAAAAAmAAAACAAAAP//////////"/>
                    </a:ext>
                  </a:extLst>
                </p:cNvSpPr>
                <p:nvPr/>
              </p:nvSpPr>
              <p:spPr>
                <a:xfrm flipV="1">
                  <a:off x="6782435" y="2175510"/>
                  <a:ext cx="0" cy="424434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60" name="Shape 2460"/>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BMWCw8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D5AAB/f38A3N7gA8zMzADAwP8Af39/AAAAAAAAAAAAAAAAAAAAAAAAAAAAIQAAABgAAAAUAAAAICoAAGINAAAgKgAAficAAAAAAAAmAAAACAAAAP//////////"/>
                    </a:ext>
                  </a:extLst>
                </p:cNvSpPr>
                <p:nvPr/>
              </p:nvSpPr>
              <p:spPr>
                <a:xfrm flipV="1">
                  <a:off x="6847840" y="2175510"/>
                  <a:ext cx="0" cy="424434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59" name="Shape 2461"/>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BkXFRc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P9zIAB/f38A3N7gA8zMzADAwP8Af39/AAAAAAAAAAAAAAAAAAAAAAAAAAAAIQAAABgAAAAUAAAAhyoAAGINAACHKgAAficAAAAAAAAmAAAACAAAAP//////////"/>
                    </a:ext>
                  </a:extLst>
                </p:cNvSpPr>
                <p:nvPr/>
              </p:nvSpPr>
              <p:spPr>
                <a:xfrm flipV="1">
                  <a:off x="6913245" y="2175510"/>
                  <a:ext cx="0" cy="424434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58" name="Shape 2462"/>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BciGxc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Qz/wB/f38A3N7gA8zMzADAwP8Af39/AAAAAAAAAAAAAAAAAAAAAAAAAAAAIQAAABgAAAAUAAAA7yoAAGINAADvKgAAficAAAAAAAAmAAAACAAAAP//////////"/>
                    </a:ext>
                  </a:extLst>
                </p:cNvSpPr>
                <p:nvPr/>
              </p:nvSpPr>
              <p:spPr>
                <a:xfrm flipV="1">
                  <a:off x="6979285" y="2175510"/>
                  <a:ext cx="0" cy="424434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57" name="Shape 2463"/>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BgfGB8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D5AAB/f38A3N7gA8zMzADAwP8Af39/AAAAAAAAAAAAAAAAAAAAAAAAAAAAIQAAABgAAAAUAAAAVisAAGINAABWKwAAficAAAAAAAAmAAAACAAAAP//////////"/>
                    </a:ext>
                  </a:extLst>
                </p:cNvSpPr>
                <p:nvPr/>
              </p:nvSpPr>
              <p:spPr>
                <a:xfrm flipV="1">
                  <a:off x="7044690" y="2175510"/>
                  <a:ext cx="0" cy="424434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56" name="Shape 2464"/>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BoaGho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P9zIAB/f38A3N7gA8zMzADAwP8Af39/AAAAAAAAAAAAAAAAAAAAAAAAAAAAIQAAABgAAAAUAAAAvisAAGINAAC+KwAAficAAAAAAAAmAAAACAAAAP//////////"/>
                    </a:ext>
                  </a:extLst>
                </p:cNvSpPr>
                <p:nvPr/>
              </p:nvSpPr>
              <p:spPr>
                <a:xfrm flipV="1">
                  <a:off x="7110730" y="2175510"/>
                  <a:ext cx="0" cy="424434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55" name="Shape 2465"/>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oiHCI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Qz/wB/f38A3N7gA8zMzADAwP8Af39/AAAAAAAAAAAAAAAAAAAAAAAAAAAAIQAAABgAAAAUAAAAJSwAAGINAAAlLAAAficAAAAAAAAmAAAACAAAAP//////////"/>
                    </a:ext>
                  </a:extLst>
                </p:cNvSpPr>
                <p:nvPr/>
              </p:nvSpPr>
              <p:spPr>
                <a:xfrm flipV="1">
                  <a:off x="7176135" y="2175510"/>
                  <a:ext cx="0" cy="424434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54" name="Shape 2466"/>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Bc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D5AAB/f38A3N7gA8zMzADAwP8Af39/AAAAAAAAAAAAAAAAAAAAAAAAAAAAIQAAABgAAAAUAAAAjSwAAGINAACNLAAAficAAAAAAAAmAAAACAAAAP//////////"/>
                    </a:ext>
                  </a:extLst>
                </p:cNvSpPr>
                <p:nvPr/>
              </p:nvSpPr>
              <p:spPr>
                <a:xfrm flipV="1">
                  <a:off x="7242175" y="2175510"/>
                  <a:ext cx="0" cy="424434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53" name="Shape 2467"/>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P9zIAB/f38A3N7gA8zMzADAwP8Af39/AAAAAAAAAAAAAAAAAAAAAAAAAAAAIQAAABgAAAAUAAAA9CwAAGINAAD0LAAAficAAAAAAAAmAAAACAAAAP//////////"/>
                    </a:ext>
                  </a:extLst>
                </p:cNvSpPr>
                <p:nvPr/>
              </p:nvSpPr>
              <p:spPr>
                <a:xfrm flipV="1">
                  <a:off x="7307580" y="2175510"/>
                  <a:ext cx="0" cy="424434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52" name="Shape 2468"/>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BISExQ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Qz/wB/f38A3N7gA8zMzADAwP8Af39/AAAAAAAAAAAAAAAAAAAAAAAAAAAAIQAAABgAAAAUAAAAWy0AAGINAABbLQAAficAAAAAAAAmAAAACAAAAP//////////"/>
                    </a:ext>
                  </a:extLst>
                </p:cNvSpPr>
                <p:nvPr/>
              </p:nvSpPr>
              <p:spPr>
                <a:xfrm flipV="1">
                  <a:off x="7372985" y="2175510"/>
                  <a:ext cx="0" cy="424434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51" name="Shape 2469"/>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0gJx0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D5AAB/f38A3N7gA8zMzADAwP8Af39/AAAAAAAAAAAAAAAAAAAAAAAAAAAAIQAAABgAAAAUAAAAwy0AAGINAADDLQAAficAAAAAAAAmAAAACAAAAP//////////"/>
                    </a:ext>
                  </a:extLst>
                </p:cNvSpPr>
                <p:nvPr/>
              </p:nvSpPr>
              <p:spPr>
                <a:xfrm flipV="1">
                  <a:off x="7439025" y="2175510"/>
                  <a:ext cx="0" cy="424434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50" name="Shape 2470"/>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g7OC0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P9zIAB/f38A3N7gA8zMzADAwP8Af39/AAAAAAAAAAAAAAAAAAAAAAAAAAAAIQAAABgAAAAUAAAAKi4AAGINAAAqLgAAficAAAAAAAAmAAAACAAAAP//////////"/>
                    </a:ext>
                  </a:extLst>
                </p:cNvSpPr>
                <p:nvPr/>
              </p:nvSpPr>
              <p:spPr>
                <a:xfrm flipV="1">
                  <a:off x="7504430" y="2175510"/>
                  <a:ext cx="0" cy="424434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49" name="Shape 2471"/>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0iLSI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Qz/wB/f38A3N7gA8zMzADAwP8Af39/AAAAAAAAAAAAAAAAAAAAAAAAAAAAIQAAABgAAAAUAAAAki4AAGINAACSLgAAficAAAAAAAAmAAAACAAAAP//////////"/>
                    </a:ext>
                  </a:extLst>
                </p:cNvSpPr>
                <p:nvPr/>
              </p:nvSpPr>
              <p:spPr>
                <a:xfrm flipV="1">
                  <a:off x="7570470" y="2175510"/>
                  <a:ext cx="0" cy="424434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48" name="Shape 2472"/>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ItIj8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D5AAB/f38A3N7gA8zMzADAwP8Af39/AAAAAAAAAAAAAAAAAAAAAAAAAAAAIQAAABgAAAAUAAAA+S4AAGINAAD5LgAAficAAAAAAAAmAAAACAAAAP//////////"/>
                    </a:ext>
                  </a:extLst>
                </p:cNvSpPr>
                <p:nvPr/>
              </p:nvSpPr>
              <p:spPr>
                <a:xfrm flipV="1">
                  <a:off x="7635875" y="2175510"/>
                  <a:ext cx="0" cy="424434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47" name="Shape 2473"/>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opERE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P9zIAB/f38A3N7gA8zMzADAwP8Af39/AAAAAAAAAAAAAAAAAAAAAAAAAAAAIQAAABgAAAAUAAAAYS8AAGINAABhLwAAficAAAAAAAAmAAAACAAAAP//////////"/>
                    </a:ext>
                  </a:extLst>
                </p:cNvSpPr>
                <p:nvPr/>
              </p:nvSpPr>
              <p:spPr>
                <a:xfrm flipV="1">
                  <a:off x="7701915" y="2175510"/>
                  <a:ext cx="0" cy="424434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46" name="Shape 2474"/>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YqHSo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Qz/wB/f38A3N7gA8zMzADAwP8Af39/AAAAAAAAAAAAAAAAAAAAAAAAAAAAIQAAABgAAAAUAAAAyC8AAGINAADILwAAficAAAAAAAAmAAAACAAAAP//////////"/>
                    </a:ext>
                  </a:extLst>
                </p:cNvSpPr>
                <p:nvPr/>
              </p:nvSpPr>
              <p:spPr>
                <a:xfrm flipV="1">
                  <a:off x="7767320" y="2175510"/>
                  <a:ext cx="0" cy="424434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45" name="Shape 2475"/>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k5OTk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D5AAB/f38A3N7gA8zMzADAwP8Af39/AAAAAAAAAAAAAAAAAAAAAAAAAAAAIQAAABgAAAAUAAAALzAAAGINAAAvMAAAficAAAAAAAAmAAAACAAAAP//////////"/>
                    </a:ext>
                  </a:extLst>
                </p:cNvSpPr>
                <p:nvPr/>
              </p:nvSpPr>
              <p:spPr>
                <a:xfrm flipV="1">
                  <a:off x="7832725" y="2175510"/>
                  <a:ext cx="0" cy="424434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44" name="Shape 2476"/>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EZbRTw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P9zIAB/f38A3N7gA8zMzADAwP8Af39/AAAAAAAAAAAAAAAAAAAAAAAAAAAAIQAAABgAAAAUAAAAlzAAAGINAACXMAAAficAAAAAAAAmAAAACAAAAP//////////"/>
                    </a:ext>
                  </a:extLst>
                </p:cNvSpPr>
                <p:nvPr/>
              </p:nvSpPr>
              <p:spPr>
                <a:xfrm flipV="1">
                  <a:off x="7898765" y="2175510"/>
                  <a:ext cx="0" cy="424434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43" name="Shape 2477"/>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4qMi4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Qz/wB/f38A3N7gA8zMzADAwP8Af39/AAAAAAAAAAAAAAAAAAAAAAAAAAAAIQAAABgAAAAUAAAA/jAAAGINAAD+MAAAficAAAAAAAAmAAAACAAAAP//////////"/>
                    </a:ext>
                  </a:extLst>
                </p:cNvSpPr>
                <p:nvPr/>
              </p:nvSpPr>
              <p:spPr>
                <a:xfrm flipV="1">
                  <a:off x="7964170" y="2175510"/>
                  <a:ext cx="0" cy="424434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42" name="Shape 2478"/>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FcJ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D5AAB/f38A3N7gA8zMzADAwP8Af39/AAAAAAAAAAAAAAAAAAAAAAAAAAAAIQAAABgAAAAUAAAAZjEAAGINAABmMQAAficAAAAAAAAmAAAACAAAAP//////////"/>
                    </a:ext>
                  </a:extLst>
                </p:cNvSpPr>
                <p:nvPr/>
              </p:nvSpPr>
              <p:spPr>
                <a:xfrm flipV="1">
                  <a:off x="8030210" y="2175510"/>
                  <a:ext cx="0" cy="424434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41" name="Shape 2479"/>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E44Tjg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P9zIAB/f38A3N7gA8zMzADAwP8Af39/AAAAAAAAAAAAAAAAAAAAAAAAAAAAIQAAABgAAAAUAAAAzTEAAGINAADNMQAAficAAAAAAAAmAAAACAAAAP//////////"/>
                    </a:ext>
                  </a:extLst>
                </p:cNvSpPr>
                <p:nvPr/>
              </p:nvSpPr>
              <p:spPr>
                <a:xfrm flipV="1">
                  <a:off x="8095615" y="2175510"/>
                  <a:ext cx="0" cy="424434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40" name="Shape 2480"/>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BYWFhY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Qz/wB/f38A3N7gA8zMzADAwP8Af39/AAAAAAAAAAAAAAAAAAAAAAAAAAAAIQAAABgAAAAUAAAANTIAAGINAAA1MgAAficAAAAAAAAmAAAACAAAAP//////////"/>
                    </a:ext>
                  </a:extLst>
                </p:cNvSpPr>
                <p:nvPr/>
              </p:nvSpPr>
              <p:spPr>
                <a:xfrm flipV="1">
                  <a:off x="8161655" y="2175510"/>
                  <a:ext cx="0" cy="424434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39" name="Shape 2481"/>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0Z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D5AAB/f38A3N7gA8zMzADAwP8Af39/AAAAAAAAAAAAAAAAAAAAAAAAAAAAIQAAABgAAAAUAAAAnDIAAGINAACcMgAAficAAAAAAAAmAAAACAAAAP//////////"/>
                    </a:ext>
                  </a:extLst>
                </p:cNvSpPr>
                <p:nvPr/>
              </p:nvSpPr>
              <p:spPr>
                <a:xfrm flipV="1">
                  <a:off x="8227060" y="2175510"/>
                  <a:ext cx="0" cy="424434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38" name="Shape 2482"/>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P9zIAB/f38A3N7gA8zMzADAwP8Af39/AAAAAAAAAAAAAAAAAAAAAAAAAAAAIQAAABgAAAAUAAAAAzMAAGINAAADMwAAficAAAAAAAAmAAAACAAAAP//////////"/>
                    </a:ext>
                  </a:extLst>
                </p:cNvSpPr>
                <p:nvPr/>
              </p:nvSpPr>
              <p:spPr>
                <a:xfrm flipV="1">
                  <a:off x="8292465" y="2175510"/>
                  <a:ext cx="0" cy="424434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37" name="Shape 2483"/>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RlTGE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Qz/wB/f38A3N7gA8zMzADAwP8Af39/AAAAAAAAAAAAAAAAAAAAAAAAAAAAIQAAABgAAAAUAAAAazMAAGINAABrMwAAficAAAAAAAAmAAAACAAAAP//////////"/>
                    </a:ext>
                  </a:extLst>
                </p:cNvSpPr>
                <p:nvPr/>
              </p:nvSpPr>
              <p:spPr>
                <a:xfrm flipV="1">
                  <a:off x="8358505" y="2175510"/>
                  <a:ext cx="0" cy="424434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36" name="Shape 2484"/>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RlZlI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D5AAB/f38A3N7gA8zMzADAwP8Af39/AAAAAAAAAAAAAAAAAAAAAAAAAAAAIQAAABgAAAAUAAAA0jMAAGINAADSMwAAficAAAAAAAAmAAAACAAAAP//////////"/>
                    </a:ext>
                  </a:extLst>
                </p:cNvSpPr>
                <p:nvPr/>
              </p:nvSpPr>
              <p:spPr>
                <a:xfrm flipV="1">
                  <a:off x="8423910" y="2175510"/>
                  <a:ext cx="0" cy="424434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35" name="Shape 2485"/>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RhdGk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P9zIAB/f38A3N7gA8zMzADAwP8Af39/AAAAAAAAAAAAAAAAAAAAAAAAAAAAIQAAABgAAAAUAAAAOjQAAGINAAA6NAAAficAAAAAAAAmAAAACAAAAP//////////"/>
                    </a:ext>
                  </a:extLst>
                </p:cNvSpPr>
                <p:nvPr/>
              </p:nvSpPr>
              <p:spPr>
                <a:xfrm flipV="1">
                  <a:off x="8489950" y="2175510"/>
                  <a:ext cx="0" cy="424434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34" name="Shape 2486"/>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Hk9IjY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Qz/wB/f38A3N7gA8zMzADAwP8Af39/AAAAAAAAAAAAAAAAAAAAAAAAAAAAIQAAABgAAAAUAAAAoTQAAGINAAChNAAAficAAAAAAAAmAAAACAAAAP//////////"/>
                    </a:ext>
                  </a:extLst>
                </p:cNvSpPr>
                <p:nvPr/>
              </p:nvSpPr>
              <p:spPr>
                <a:xfrm flipV="1">
                  <a:off x="8555355" y="2175510"/>
                  <a:ext cx="0" cy="424434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33" name="Shape 2487"/>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Hg9IjE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D5AAB/f38A3N7gA8zMzADAwP8Af39/AAAAAAAAAAAAAAAAAAAAAAAAAAAAIQAAABgAAAAUAAAACTUAAGINAAAJNQAAficAAAAAAAAmAAAACAAAAP//////////"/>
                    </a:ext>
                  </a:extLst>
                </p:cNvSpPr>
                <p:nvPr/>
              </p:nvSpPr>
              <p:spPr>
                <a:xfrm flipV="1">
                  <a:off x="8621395" y="2175510"/>
                  <a:ext cx="0" cy="424434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32" name="Shape 2488"/>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P9zIAB/f38A3N7gA8zMzADAwP8Af39/AAAAAAAAAAAAAAAAAAAAAAAAAAAAIQAAABgAAAAUAAAAcDUAAGINAABwNQAAficAAAAAAAAmAAAACAAAAP//////////"/>
                    </a:ext>
                  </a:extLst>
                </p:cNvSpPr>
                <p:nvPr/>
              </p:nvSpPr>
              <p:spPr>
                <a:xfrm flipV="1">
                  <a:off x="8686800" y="2175510"/>
                  <a:ext cx="0" cy="424434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grpSp>
          <p:sp>
            <p:nvSpPr>
              <p:cNvPr id="30" name="Shape 2490"/>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Qz/wB/f38A3N7gA8zMzADAwP8Af39/AAAAAAAAAAAAAAAAAAAAAAAAAAAAIQAAABgAAAAUAAAA1DUAAGINAADUNQAAficAAAAAAAAmAAAACAAAAP//////////"/>
                  </a:ext>
                </a:extLst>
              </p:cNvSpPr>
              <p:nvPr/>
            </p:nvSpPr>
            <p:spPr>
              <a:xfrm flipV="1">
                <a:off x="8750300" y="2175510"/>
                <a:ext cx="0" cy="424434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29" name="Shape 2491"/>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D5AAB/f38A3N7gA8zMzADAwP8Af39/AAAAAAAAAAAAAAAAAAAAAAAAAAAAIQAAABgAAAAUAAAAOzYAAGINAAA7NgAAficAAAAAAAAmAAAACAAAAP//////////"/>
                  </a:ext>
                </a:extLst>
              </p:cNvSpPr>
              <p:nvPr/>
            </p:nvSpPr>
            <p:spPr>
              <a:xfrm flipV="1">
                <a:off x="8815705" y="2175510"/>
                <a:ext cx="0" cy="424434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28" name="Shape 2492"/>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P9zIAB/f38A3N7gA8zMzADAwP8Af39/AAAAAAAAAAAAAAAAAAAAAAAAAAAAIQAAABgAAAAUAAAAojYAAGINAACiNgAAficAAAAAAAAmAAAACAAAAP//////////"/>
                  </a:ext>
                </a:extLst>
              </p:cNvSpPr>
              <p:nvPr/>
            </p:nvSpPr>
            <p:spPr>
              <a:xfrm flipV="1">
                <a:off x="8881110" y="2175510"/>
                <a:ext cx="0" cy="424434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27" name="Shape 2493"/>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Qz/wB/f38A3N7gA8zMzADAwP8Af39/AAAAAAAAAAAAAAAAAAAAAAAAAAAAIQAAABgAAAAUAAAACjcAAGINAAAKNwAAficAAAAAAAAmAAAACAAAAP//////////"/>
                  </a:ext>
                </a:extLst>
              </p:cNvSpPr>
              <p:nvPr/>
            </p:nvSpPr>
            <p:spPr>
              <a:xfrm flipV="1">
                <a:off x="8947150" y="2175510"/>
                <a:ext cx="0" cy="424434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26" name="Shape 2494"/>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D5AAB/f38A3N7gA8zMzADAwP8Af39/AAAAAAAAAAAAAAAAAAAAAAAAAAAAIQAAABgAAAAUAAAAcTcAAGINAABxNwAAficAAAAAAAAmAAAACAAAAP//////////"/>
                  </a:ext>
                </a:extLst>
              </p:cNvSpPr>
              <p:nvPr/>
            </p:nvSpPr>
            <p:spPr>
              <a:xfrm flipV="1">
                <a:off x="9012555" y="2175510"/>
                <a:ext cx="0" cy="424434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25" name="Shape 2495"/>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HR0cDo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P9zIAB/f38A3N7gA8zMzADAwP8Af39/AAAAAAAAAAAAAAAAAAAAAAAAAAAAIQAAABgAAAAUAAAA2TcAAGINAADZNwAAficAAAAAAAAmAAAACAAAAP//////////"/>
                  </a:ext>
                </a:extLst>
              </p:cNvSpPr>
              <p:nvPr/>
            </p:nvSpPr>
            <p:spPr>
              <a:xfrm flipV="1">
                <a:off x="9078595" y="2175510"/>
                <a:ext cx="0" cy="424434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24" name="Shape 2496"/>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8vc2M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Qz/wB/f38A3N7gA8zMzADAwP8Af39/AAAAAAAAAAAAAAAAAAAAAAAAAAAAIQAAABgAAAAUAAAAQDgAAGINAABAOAAAficAAAAAAAAmAAAACAAAAP//////////"/>
                  </a:ext>
                </a:extLst>
              </p:cNvSpPr>
              <p:nvPr/>
            </p:nvSpPr>
            <p:spPr>
              <a:xfrm flipV="1">
                <a:off x="9144000" y="2175510"/>
                <a:ext cx="0" cy="424434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23" name="Shape 2497"/>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RyYXc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D5AAB/f38A3N7gA8zMzADAwP8Af39/AAAAAAAAAAAAAAAAAAAAAAAAAAAAIQAAABgAAAAUAAAAqDgAAGINAACoOAAAficAAAAAAAAmAAAACAAAAP//////////"/>
                  </a:ext>
                </a:extLst>
              </p:cNvSpPr>
              <p:nvPr/>
            </p:nvSpPr>
            <p:spPr>
              <a:xfrm flipV="1">
                <a:off x="9210040" y="2175510"/>
                <a:ext cx="0" cy="424434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22" name="Shape 2498"/>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wvYTo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P9zIAB/f38A3N7gA8zMzADAwP8Af39/AAAAAAAAAAAAAAAAAAAAAAAAAAAAIQAAABgAAAAUAAAADzkAAGINAAAPOQAAficAAAAAAAAmAAAACAAAAP//////////"/>
                  </a:ext>
                </a:extLst>
              </p:cNvSpPr>
              <p:nvPr/>
            </p:nvSpPr>
            <p:spPr>
              <a:xfrm flipV="1">
                <a:off x="9275445" y="2175510"/>
                <a:ext cx="0" cy="424434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21" name="Shape 2499"/>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HQ9Imw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Qz/wB/f38A3N7gA8zMzADAwP8Af39/AAAAAAAAAAAAAAAAAAAAAAAAAAAAIQAAABgAAAAUAAAAdjkAAGINAAB2OQAAficAAAAAAAAmAAAACAAAAP//////////"/>
                  </a:ext>
                </a:extLst>
              </p:cNvSpPr>
              <p:nvPr/>
            </p:nvSpPr>
            <p:spPr>
              <a:xfrm flipV="1">
                <a:off x="9340850" y="2175510"/>
                <a:ext cx="0" cy="424434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20" name="Shape 2500"/>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0iMCI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D5AAB/f38A3N7gA8zMzADAwP8Af39/AAAAAAAAAAAAAAAAAAAAAAAAAAAAIQAAABgAAAAUAAAA3jkAAGINAADeOQAAficAAAAAAAAmAAAACAAAAP//////////"/>
                  </a:ext>
                </a:extLst>
              </p:cNvSpPr>
              <p:nvPr/>
            </p:nvSpPr>
            <p:spPr>
              <a:xfrm flipV="1">
                <a:off x="9406890" y="2175510"/>
                <a:ext cx="0" cy="424434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9" name="Shape 2501"/>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A4MD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P9zIAB/f38A3N7gA8zMzADAwP8Af39/AAAAAAAAAAAAAAAAAAAAAAAAAAAAIQAAABgAAAAUAAAARToAAGINAABFOgAAficAAAAAAAAmAAAACAAAAP//////////"/>
                  </a:ext>
                </a:extLst>
              </p:cNvSpPr>
              <p:nvPr/>
            </p:nvSpPr>
            <p:spPr>
              <a:xfrm flipV="1">
                <a:off x="9472295" y="2175510"/>
                <a:ext cx="0" cy="424434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8" name="Shape 2502"/>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pvdXQ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Qz/wB/f38A3N7gA8zMzADAwP8Af39/AAAAAAAAAAAAAAAAAAAAAAAAAAAAIQAAABgAAAAUAAAArToAAGINAACtOgAAficAAAAAAAAmAAAACAAAAP//////////"/>
                  </a:ext>
                </a:extLst>
              </p:cNvSpPr>
              <p:nvPr/>
            </p:nvSpPr>
            <p:spPr>
              <a:xfrm flipV="1">
                <a:off x="9538335" y="2175510"/>
                <a:ext cx="0" cy="424434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7" name="Shape 2503"/>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48L3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D5AAB/f38A3N7gA8zMzADAwP8Af39/AAAAAAAAAAAAAAAAAAAAAAAAAAAAIQAAABgAAAAUAAAAFDsAAGINAAAUOwAAficAAAAAAAAmAAAACAAAAP//////////"/>
                  </a:ext>
                </a:extLst>
              </p:cNvSpPr>
              <p:nvPr/>
            </p:nvSpPr>
            <p:spPr>
              <a:xfrm flipV="1">
                <a:off x="9603740" y="2175510"/>
                <a:ext cx="0" cy="424434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6" name="Shape 2504"/>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FByIGk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P9zIAB/f38A3N7gA8zMzADAwP8Af39/AAAAAAAAAAAAAAAAAAAAAAAAAAAAIQAAABgAAAAUAAAAfDsAAGINAAB8OwAAficAAAAAAAAmAAAACAAAAP//////////"/>
                  </a:ext>
                </a:extLst>
              </p:cNvSpPr>
              <p:nvPr/>
            </p:nvSpPr>
            <p:spPr>
              <a:xfrm flipV="1">
                <a:off x="9669780" y="2175510"/>
                <a:ext cx="0" cy="424434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5" name="Shape 2505"/>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pjTnY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Qz/wB/f38A3N7gA8zMzADAwP8Af39/AAAAAAAAAAAAAAAAAAAAAAAAAAAAIQAAABgAAAAUAAAA4zsAAGINAADjOwAAficAAAAAAAAmAAAACAAAAP//////////"/>
                  </a:ext>
                </a:extLst>
              </p:cNvSpPr>
              <p:nvPr/>
            </p:nvSpPr>
            <p:spPr>
              <a:xfrm flipV="1">
                <a:off x="9735185" y="2175510"/>
                <a:ext cx="0" cy="424434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grpSp>
        <p:grpSp>
          <p:nvGrpSpPr>
            <p:cNvPr id="11" name="Group 2509"/>
            <p:cNvGrpSpPr>
              <a:extLst>
                <a:ext uri="smNativeData">
                  <pr:smNativeData xmlns:pr="smNativeData" xmlns="smNativeData" val="SMDATA_6_trXWYhMAAAAlAAAAAQAAAA8BAAAAkAAAAEgAAACQAAAASAAAAAAAAAAAAAAAAAAAABcAAAAUAAAAAAAAAAAAAAD/fwAA/38AAAAAAAAJAAAABAAAAAAAAAAfAAAAVAAAAAAAAAAAAAAAAAAAAAAAAAAAAAAAAAAAAAAAAAAAAAAAAAAAAAAAAAAAAAAAAAAAAAAAAAAAAAAAAAAAAAAAAAAAAAAAAAAAAAAAAAAAAAAAAAAAACEAAAAYAAAAFAAAACoeAACfGAAAxScAAJwbAAAAAAAAJgAAAAgAAAD/////AAAAAA=="/>
                </a:ext>
              </a:extLst>
            </p:cNvGrpSpPr>
            <p:nvPr/>
          </p:nvGrpSpPr>
          <p:grpSpPr>
            <a:xfrm>
              <a:off x="4903470" y="4002405"/>
              <a:ext cx="1561465" cy="485775"/>
              <a:chOff x="4903470" y="4002405"/>
              <a:chExt cx="1561465" cy="485775"/>
            </a:xfrm>
          </p:grpSpPr>
          <p:sp>
            <p:nvSpPr>
              <p:cNvPr id="13" name="Shape 2507"/>
              <p:cNvSpPr>
                <a:extLst>
                  <a:ext uri="smNativeData">
                    <pr:smNativeData xmlns:pr="smNativeData" xmlns="smNativeData" val="SMDATA_15_trXWYhMAAAAlAAAAZAAAAA0AAAAAUAAAAFAAAABQAAAAUAAAAAAAAAABAAAAAAAAAAEAAABQAAAAAAAAAAAA4D8AAAAAAADgPwAAAAAAAOA/AAAAAAAA4D8AAAAAAADgPwAAAAAAAOA/AAAAAAAA4D8AAAAAAADgPwAAAAAAAOA/AAAAAAAA4D8CAAAAjAAAAAEAAAAAAAAAAPkA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UAAAAAAAAABkAAAAZAAAAGQAAAAAAAAAy8vLAFAAAAAAAAAAZAAAAGQAAABkAAAAAAAAABcAAAAUAAAAAAAAAAAAAAD/fwAA/38AAAAAAAAJAAAABAAAAHBQcj4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kAAP///wEAAAAAAAAAAAAAAAAAAAAAAAAAAAAAAAAAAAAAAAAAAAAAAAJ/f38AAAAAAMvLywDAwP8Af39/AAAAAAAAAAAAAAAAAAAAAAAAAAAAIQAAABgAAAAUAAAARh4AAJ8YAACpJwAAnBsAAAAAAAAmAAAACAAAAP//////////"/>
                  </a:ext>
                </a:extLst>
              </p:cNvSpPr>
              <p:nvPr/>
            </p:nvSpPr>
            <p:spPr>
              <a:xfrm>
                <a:off x="4921250" y="4002405"/>
                <a:ext cx="1525905" cy="485775"/>
              </a:xfrm>
              <a:prstGeom prst="rect">
                <a:avLst/>
              </a:prstGeom>
              <a:solidFill>
                <a:srgbClr val="00F900"/>
              </a:solidFill>
              <a:ln>
                <a:noFill/>
              </a:ln>
              <a:effectLst>
                <a:outerShdw blurRad="63500" dist="63500" dir="5400000">
                  <a:srgbClr val="000000">
                    <a:alpha val="20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2" name="Shape 2508"/>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48YTo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Kh4AAKwYAADFJwAAPxsAAAAgAAAmAAAACAAAAP//////////"/>
                  </a:ext>
                </a:extLst>
              </p:cNvSpPr>
              <p:nvPr/>
            </p:nvSpPr>
            <p:spPr>
              <a:xfrm>
                <a:off x="4903470" y="4010660"/>
                <a:ext cx="1561465" cy="418465"/>
              </a:xfrm>
              <a:prstGeom prst="rect">
                <a:avLst/>
              </a:prstGeom>
              <a:noFill/>
              <a:ln>
                <a:noFill/>
              </a:ln>
              <a:effectLst/>
            </p:spPr>
            <p:txBody>
              <a:bodyPr vert="horz" wrap="none" lIns="50800" tIns="50800" rIns="50800" bIns="50800" numCol="1" spcCol="215900" anchor="ctr"/>
              <a:lstStyle/>
              <a:p>
                <a:pPr defTabSz="457200">
                  <a:lnSpc>
                    <a:spcPts val="2800"/>
                  </a:lnSpc>
                  <a:tabLst>
                    <a:tab pos="838200" algn="l"/>
                  </a:tabLst>
                  <a:defRPr sz="2400" cap="none">
                    <a:solidFill>
                      <a:srgbClr val="FFFFFF"/>
                    </a:solidFill>
                    <a:latin typeface="蘋果儷中黑" pitchFamily="0" charset="0"/>
                    <a:ea typeface="蘋果儷中黑" pitchFamily="0" charset="0"/>
                    <a:cs typeface="蘋果儷中黑" pitchFamily="0" charset="0"/>
                  </a:defRPr>
                </a:pPr>
                <a:r>
                  <a:t>2</a:t>
                </a:r>
                <a:r>
                  <a:rPr sz="1800" cap="none" baseline="32000"/>
                  <a:t>nd</a:t>
                </a:r>
                <a:r>
                  <a:t> pos. sites</a:t>
                </a:r>
              </a:p>
            </p:txBody>
          </p:sp>
        </p:grpSp>
        <p:grpSp>
          <p:nvGrpSpPr>
            <p:cNvPr id="8" name="Group 2512"/>
            <p:cNvGrpSpPr>
              <a:extLst>
                <a:ext uri="smNativeData">
                  <pr:smNativeData xmlns:pr="smNativeData" xmlns="smNativeData" val="SMDATA_6_trXWYhMAAAAlAAAAAQAAAA8BAAAAkAAAAEgAAACQAAAASAAAAAAAAAAAAAAAAAAAABcAAAAUAAAAAAAAAAAAAAD/fwAA/38AAAAAAAAJAAAABAAAAAAmAAAfAAAAVAAAAAAAAAAAAAAAAAAAAAAAAAAAAAAAAAAAAAAAAAAAAAAAAAAAAAAAAAAAAAAAAAAAAAAAAAAAAAAAAAAAAAAAAAAAAAAAAAAAAAAAAAAAAAAAAAAAACEAAAAYAAAAFAAAACwPAACfGAAAjxgAAJwbAAAAAAAAJgAAAAgAAAD/////AAAAAA=="/>
                </a:ext>
              </a:extLst>
            </p:cNvGrpSpPr>
            <p:nvPr/>
          </p:nvGrpSpPr>
          <p:grpSpPr>
            <a:xfrm>
              <a:off x="2466340" y="4002405"/>
              <a:ext cx="1525905" cy="485775"/>
              <a:chOff x="2466340" y="4002405"/>
              <a:chExt cx="1525905" cy="485775"/>
            </a:xfrm>
          </p:grpSpPr>
          <p:sp>
            <p:nvSpPr>
              <p:cNvPr id="10" name="Shape 2510"/>
              <p:cNvSpPr>
                <a:extLst>
                  <a:ext uri="smNativeData">
                    <pr:smNativeData xmlns:pr="smNativeData" xmlns="smNativeData" val="SMDATA_15_trXWYhMAAAAlAAAAZAAAAA0AAAAAUAAAAFAAAABQAAAAUAAAAAAAAAABAAAAAAAAAAEAAABQAAAAAAAAAAAA4D8AAAAAAADgPwAAAAAAAOA/AAAAAAAA4D8AAAAAAADgPwAAAAAAAOA/AAAAAAAA4D8AAAAAAADgPwAAAAAAAOA/AAAAAAAA4D8CAAAAjAAAAAEAAAAAAAAABDP/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UAAAAAAAAABkAAAAZAAAAGQAAAAAAAAAy8vLAFAAAAAAAAAAZAAAAGQAAABkAAAAAAAAABcAAAAUAAAAAAAAAAAAAAD/fwAA/38AAAAAAAAJAAAABAAAAGVyU2g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BDP/AP///wEAAAAAAAAAAAAAAAAAAAAAAAAAAAAAAAAAAAAAAAAAAAAAAAJ/f38AAAAAAMvLywDAwP8Af39/AAAAAAAAAAAAAAAAAAAAAAAAAAAAIQAAABgAAAAUAAAALA8AAJ8YAACPGAAAnBsAAAAAAAAmAAAACAAAAP//////////"/>
                  </a:ext>
                </a:extLst>
              </p:cNvSpPr>
              <p:nvPr/>
            </p:nvSpPr>
            <p:spPr>
              <a:xfrm>
                <a:off x="2466340" y="4002405"/>
                <a:ext cx="1525905" cy="485775"/>
              </a:xfrm>
              <a:prstGeom prst="rect">
                <a:avLst/>
              </a:prstGeom>
              <a:solidFill>
                <a:srgbClr val="0433FF"/>
              </a:solidFill>
              <a:ln>
                <a:noFill/>
              </a:ln>
              <a:effectLst>
                <a:outerShdw blurRad="63500" dist="63500" dir="5400000">
                  <a:srgbClr val="000000">
                    <a:alpha val="20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9" name="Shape 2511"/>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0ic28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TQ8AAKwYAABuGAAAPxsAAAAgAAAmAAAACAAAAP//////////"/>
                  </a:ext>
                </a:extLst>
              </p:cNvSpPr>
              <p:nvPr/>
            </p:nvSpPr>
            <p:spPr>
              <a:xfrm>
                <a:off x="2487295" y="4010660"/>
                <a:ext cx="1483995" cy="418465"/>
              </a:xfrm>
              <a:prstGeom prst="rect">
                <a:avLst/>
              </a:prstGeom>
              <a:noFill/>
              <a:ln>
                <a:noFill/>
              </a:ln>
              <a:effectLst/>
            </p:spPr>
            <p:txBody>
              <a:bodyPr vert="horz" wrap="none" lIns="50800" tIns="50800" rIns="50800" bIns="50800" numCol="1" spcCol="215900" anchor="ctr"/>
              <a:lstStyle/>
              <a:p>
                <a:pPr defTabSz="457200">
                  <a:lnSpc>
                    <a:spcPts val="2800"/>
                  </a:lnSpc>
                  <a:tabLst>
                    <a:tab pos="838200" algn="l"/>
                  </a:tabLst>
                  <a:defRPr sz="2400" cap="none">
                    <a:solidFill>
                      <a:srgbClr val="FFFFFF"/>
                    </a:solidFill>
                    <a:latin typeface="蘋果儷中黑" pitchFamily="0" charset="0"/>
                    <a:ea typeface="蘋果儷中黑" pitchFamily="0" charset="0"/>
                    <a:cs typeface="蘋果儷中黑" pitchFamily="0" charset="0"/>
                  </a:defRPr>
                </a:pPr>
                <a:r>
                  <a:t>1</a:t>
                </a:r>
                <a:r>
                  <a:rPr sz="1800" cap="none" baseline="32000"/>
                  <a:t>st</a:t>
                </a:r>
                <a:r>
                  <a:t> pos. sites</a:t>
                </a:r>
              </a:p>
            </p:txBody>
          </p:sp>
        </p:grpSp>
        <p:grpSp>
          <p:nvGrpSpPr>
            <p:cNvPr id="5" name="Group 2515"/>
            <p:cNvGrpSpPr>
              <a:extLst>
                <a:ext uri="smNativeData">
                  <pr:smNativeData xmlns:pr="smNativeData" xmlns="smNativeData" val="SMDATA_6_trXWYhMAAAAlAAAAAQAAAA8BAAAAkAAAAEgAAACQAAAASAAAAAAAAAAAAAAAAAAAABcAAAAUAAAAAAAAAAAAAAD/fwAA/38AAAAAAAAJAAAABAAAAEQAYwAfAAAAVAAAAAAAAAAAAAAAAAAAAAAAAAAAAAAAAAAAAAAAAAAAAAAAAAAAAAAAAAAAAAAAAAAAAAAAAAAAAAAAAAAAAAAAAAAAAAAAAAAAAAAAAAAAAAAAAAAAACEAAAAYAAAAFAAAAF0tAACfGAAAxjYAAJwbAAAAAAAAJgAAAAgAAAD/////AAAAAA=="/>
                </a:ext>
              </a:extLst>
            </p:cNvGrpSpPr>
            <p:nvPr/>
          </p:nvGrpSpPr>
          <p:grpSpPr>
            <a:xfrm>
              <a:off x="7374255" y="4002405"/>
              <a:ext cx="1529715" cy="485775"/>
              <a:chOff x="7374255" y="4002405"/>
              <a:chExt cx="1529715" cy="485775"/>
            </a:xfrm>
          </p:grpSpPr>
          <p:sp>
            <p:nvSpPr>
              <p:cNvPr id="7" name="Shape 2513"/>
              <p:cNvSpPr>
                <a:extLst>
                  <a:ext uri="smNativeData">
                    <pr:smNativeData xmlns:pr="smNativeData" xmlns="smNativeData" val="SMDATA_15_trXWYhMAAAAlAAAAZAAAAA0AAAAAUAAAAFAAAABQAAAAUAAAAAAAAAABAAAAAAAAAAEAAABQAAAAAAAAAAAA4D8AAAAAAADg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UAAAAAAAAABkAAAAZAAAAGQAAAAAAAAAy8vLAFAAAAAAAAAAZAAAAGQAAABkAAAAAAAAABcAAAAUAAAAAAAAAAAAAAD/fwAA/38AAAAAAAAJAAAABAAAADpsbi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J/f38AAAAAAMvLywDAwP8Af39/AAAAAAAAAAAAAAAAAAAAAAAAAAAAIQAAABgAAAAUAAAAYC0AAJ8YAADDNgAAnBsAAAAAAAAmAAAACAAAAP//////////"/>
                  </a:ext>
                </a:extLst>
              </p:cNvSpPr>
              <p:nvPr/>
            </p:nvSpPr>
            <p:spPr>
              <a:xfrm>
                <a:off x="7376160" y="4002405"/>
                <a:ext cx="1525905" cy="485775"/>
              </a:xfrm>
              <a:prstGeom prst="rect">
                <a:avLst/>
              </a:prstGeom>
              <a:solidFill>
                <a:srgbClr val="FF9300"/>
              </a:solidFill>
              <a:ln>
                <a:noFill/>
              </a:ln>
              <a:effectLst>
                <a:outerShdw blurRad="63500" dist="63500" dir="5400000">
                  <a:srgbClr val="000000">
                    <a:alpha val="20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6" name="Shape 2514"/>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Edlb20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XS0AAKwYAADGNgAAPxsAAAAgAAAmAAAACAAAAP//////////"/>
                  </a:ext>
                </a:extLst>
              </p:cNvSpPr>
              <p:nvPr/>
            </p:nvSpPr>
            <p:spPr>
              <a:xfrm>
                <a:off x="7374255" y="4010660"/>
                <a:ext cx="1529715" cy="418465"/>
              </a:xfrm>
              <a:prstGeom prst="rect">
                <a:avLst/>
              </a:prstGeom>
              <a:noFill/>
              <a:ln>
                <a:noFill/>
              </a:ln>
              <a:effectLst/>
            </p:spPr>
            <p:txBody>
              <a:bodyPr vert="horz" wrap="none" lIns="50800" tIns="50800" rIns="50800" bIns="50800" numCol="1" spcCol="215900" anchor="ctr"/>
              <a:lstStyle/>
              <a:p>
                <a:pPr defTabSz="457200">
                  <a:lnSpc>
                    <a:spcPts val="2800"/>
                  </a:lnSpc>
                  <a:tabLst>
                    <a:tab pos="838200" algn="l"/>
                  </a:tabLst>
                  <a:defRPr sz="2400" cap="none">
                    <a:solidFill>
                      <a:srgbClr val="FFFFFF"/>
                    </a:solidFill>
                    <a:latin typeface="蘋果儷中黑" pitchFamily="0" charset="0"/>
                    <a:ea typeface="蘋果儷中黑" pitchFamily="0" charset="0"/>
                    <a:cs typeface="蘋果儷中黑" pitchFamily="0" charset="0"/>
                  </a:defRPr>
                </a:pPr>
                <a:r>
                  <a:t>3</a:t>
                </a:r>
                <a:r>
                  <a:rPr sz="1800" cap="none" baseline="32000"/>
                  <a:t>rd</a:t>
                </a:r>
                <a:r>
                  <a:t> pos. sites</a:t>
                </a:r>
              </a:p>
            </p:txBody>
          </p:sp>
        </p:grpSp>
      </p:grpSp>
      <p:sp>
        <p:nvSpPr>
          <p:cNvPr id="142" name="Shape 2518"/>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C9wOnQ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BQcAANwAAAB7NwAATAQAABAgAAAmAAAACAAAAP//////////"/>
              </a:ext>
            </a:extLst>
          </p:cNvSpPr>
          <p:nvPr/>
        </p:nvSpPr>
        <p:spPr>
          <a:xfrm>
            <a:off x="1141095" y="139700"/>
            <a:ext cx="787781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Among Site Rate Variation</a:t>
            </a:r>
          </a:p>
        </p:txBody>
      </p:sp>
      <p:sp>
        <p:nvSpPr>
          <p:cNvPr id="143" name="Rectangle1"/>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C8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1AgAAAAgAAAmAAAACAAAAP//////////"/>
              </a:ext>
            </a:extLst>
          </p:cNvSpPr>
          <p:nvPr/>
        </p:nvSpPr>
        <p:spPr>
          <a:xfrm>
            <a:off x="635000" y="1016000"/>
            <a:ext cx="8692515" cy="4191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500"/>
              </a:lnSpc>
              <a:tabLst>
                <a:tab pos="838200" algn="l"/>
              </a:tabLst>
              <a:defRPr sz="2000" cap="none">
                <a:solidFill>
                  <a:srgbClr val="0433FF"/>
                </a:solidFill>
                <a:latin typeface="Arial" pitchFamily="1" charset="0"/>
                <a:ea typeface="Arial" pitchFamily="1" charset="0"/>
                <a:cs typeface="Arial" pitchFamily="1" charset="0"/>
              </a:defRPr>
            </a:pPr>
            <a:r>
              <a:t>The Site-Specific </a:t>
            </a:r>
            <a:r>
              <a:rPr sz="2100" cap="none">
                <a:latin typeface="Times" pitchFamily="0" charset="0"/>
                <a:ea typeface="Times" pitchFamily="0" charset="0"/>
                <a:cs typeface="Times" pitchFamily="0" charset="0"/>
              </a:rPr>
              <a:t>(+SS)</a:t>
            </a:r>
            <a:r>
              <a:t> or free rate model of ASRV</a:t>
            </a:r>
          </a:p>
        </p:txBody>
      </p:sp>
    </p:spTree>
  </p:cSld>
  <p:clrMapOvr>
    <a:masterClrMapping/>
  </p:clrMapOvr>
  <p:transition spd="fast" p14:dur="500">
    <p:fade/>
    <p:extLst>
      <p:ext uri="smNativeData">
        <pr:smNativeData xmlns:pr="smNativeData" xmlns="smNativeData" val="trXWYgAAAAD0AQAAAAAAAAYAAAAAAAAAAAAAAAAAAAAAAAAAAQAAAAAAAAAAAAAAAAAAAAAAAAAAAAAA"/>
      </p:ext>
    </p:extLs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iterate type="lt">
                                    <p:tmAbs val="0"/>
                                  </p:iterate>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ppt_x</p:attrName>
                                        </p:attrNameLst>
                                      </p:cBhvr>
                                      <p:tavLst>
                                        <p:tav tm="0">
                                          <p:val>
                                            <p:strVal val="#ppt_x"/>
                                          </p:val>
                                        </p:tav>
                                        <p:tav tm="100000">
                                          <p:val>
                                            <p:strVal val="#ppt_x"/>
                                          </p:val>
                                        </p:tav>
                                      </p:tavLst>
                                    </p:anim>
                                    <p:anim calcmode="lin" valueType="num">
                                      <p:cBhvr>
                                        <p:cTn id="8" dur="1000" fill="hold"/>
                                        <p:tgtEl>
                                          <p:spTgt spid="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advAuto="0"/>
    </p:bldLst>
    <p:extLst>
      <p:ext uri="smNativeData">
        <pr:smNativeData xmlns:pr="smNativeData" xmlns="smNativeData" val="trXWYgEAAAAFAAAA/f///wEAAAACAAAAAQAAAAAAAAAAAAAAAAAAAA=="/>
      </p:ext>
    </p:extLst>
  </p:timing>
</p:sld>
</file>

<file path=ppt/slides/slide179.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2521"/>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BQcAANwAAAB7NwAATAQAABAgAAAmAAAACAAAAP//////////"/>
              </a:ext>
            </a:extLst>
          </p:cNvSpPr>
          <p:nvPr/>
        </p:nvSpPr>
        <p:spPr>
          <a:xfrm>
            <a:off x="1141095" y="139700"/>
            <a:ext cx="787781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Among Site Rate Variation</a:t>
            </a:r>
          </a:p>
        </p:txBody>
      </p:sp>
      <p:sp>
        <p:nvSpPr>
          <p:cNvPr id="3" name="Shape 2522"/>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KwIAACPOwAAyAwAABAgAAAmAAAACAAAAP//////////"/>
              </a:ext>
            </a:extLst>
          </p:cNvSpPr>
          <p:nvPr/>
        </p:nvSpPr>
        <p:spPr>
          <a:xfrm>
            <a:off x="1003300" y="1409700"/>
            <a:ext cx="8678545" cy="66802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algn="l" defTabSz="457200">
              <a:lnSpc>
                <a:spcPts val="23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The 'base' substitution model (a member of the GTR family) is extended to </a:t>
            </a:r>
            <a:br/>
            <a:r>
              <a:t>    accommodate ASRV (</a:t>
            </a:r>
            <a:r>
              <a:rPr i="1" cap="none"/>
              <a:t>e.g.</a:t>
            </a:r>
            <a:r>
              <a:t>, </a:t>
            </a:r>
            <a:r>
              <a:rPr sz="1900" cap="none">
                <a:latin typeface="Times" pitchFamily="0" charset="0"/>
                <a:ea typeface="Times" pitchFamily="0" charset="0"/>
                <a:cs typeface="Times" pitchFamily="0" charset="0"/>
              </a:rPr>
              <a:t>HKY+SS</a:t>
            </a:r>
            <a:r>
              <a:t>)</a:t>
            </a:r>
          </a:p>
        </p:txBody>
      </p:sp>
      <p:sp>
        <p:nvSpPr>
          <p:cNvPr id="4" name="Shape 2523"/>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NAMAACPOwAACA8AABAgAAAmAAAACAAAAP//////////"/>
              </a:ext>
            </a:extLst>
          </p:cNvSpPr>
          <p:nvPr/>
        </p:nvSpPr>
        <p:spPr>
          <a:xfrm>
            <a:off x="1003300" y="2082800"/>
            <a:ext cx="8678545" cy="36068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The number of rate categories is assumed to be known, </a:t>
            </a:r>
            <a:r>
              <a:rPr i="1" cap="none"/>
              <a:t>e.g</a:t>
            </a:r>
            <a:r>
              <a:t>.:</a:t>
            </a:r>
          </a:p>
        </p:txBody>
      </p:sp>
      <p:sp>
        <p:nvSpPr>
          <p:cNvPr id="5" name="Shape 2524"/>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MQOAAA+PQAAwhAAABAgAAAmAAAACAAAAP//////////"/>
              </a:ext>
            </a:extLst>
          </p:cNvSpPr>
          <p:nvPr/>
        </p:nvSpPr>
        <p:spPr>
          <a:xfrm>
            <a:off x="1003300" y="2400300"/>
            <a:ext cx="8952230" cy="32385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three rate categories for protein-coding genes (one for each codon position)</a:t>
            </a:r>
          </a:p>
        </p:txBody>
      </p:sp>
      <p:sp>
        <p:nvSpPr>
          <p:cNvPr id="6" name="Shape 2525"/>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FQQAAA+PQAAUhIAABAgAAAmAAAACAAAAP//////////"/>
              </a:ext>
            </a:extLst>
          </p:cNvSpPr>
          <p:nvPr/>
        </p:nvSpPr>
        <p:spPr>
          <a:xfrm>
            <a:off x="1003300" y="2654300"/>
            <a:ext cx="8952230" cy="32385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two rate categories for ribosomal genes (one each for stem and loop regions)</a:t>
            </a:r>
          </a:p>
        </p:txBody>
      </p:sp>
      <p:sp>
        <p:nvSpPr>
          <p:cNvPr id="7" name="Rectangle1"/>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C8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1AgAAAAgAAAmAAAACAAAAP//////////"/>
              </a:ext>
            </a:extLst>
          </p:cNvSpPr>
          <p:nvPr/>
        </p:nvSpPr>
        <p:spPr>
          <a:xfrm>
            <a:off x="635000" y="1016000"/>
            <a:ext cx="8692515" cy="4191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500"/>
              </a:lnSpc>
              <a:tabLst>
                <a:tab pos="838200" algn="l"/>
              </a:tabLst>
              <a:defRPr sz="2000" cap="none">
                <a:solidFill>
                  <a:srgbClr val="0433FF"/>
                </a:solidFill>
                <a:latin typeface="Arial" pitchFamily="1" charset="0"/>
                <a:ea typeface="Arial" pitchFamily="1" charset="0"/>
                <a:cs typeface="Arial" pitchFamily="1" charset="0"/>
              </a:defRPr>
            </a:pPr>
            <a:r>
              <a:t>The Site-Specific </a:t>
            </a:r>
            <a:r>
              <a:rPr sz="2100" cap="none">
                <a:latin typeface="Times" pitchFamily="0" charset="0"/>
                <a:ea typeface="Times" pitchFamily="0" charset="0"/>
                <a:cs typeface="Times" pitchFamily="0" charset="0"/>
              </a:rPr>
              <a:t>(+SS)</a:t>
            </a:r>
            <a:r>
              <a:t> or free rate model of ASRV</a:t>
            </a:r>
          </a:p>
        </p:txBody>
      </p:sp>
    </p:spTree>
  </p:cSld>
  <p:clrMapOvr>
    <a:masterClrMapping/>
  </p:clrMapOvr>
  <p:transition spd="fast" p14:dur="500">
    <p:fade/>
    <p:extLst>
      <p:ext uri="smNativeData">
        <pr:smNativeData xmlns:pr="smNativeData" xmlns="smNativeData" val="trXWYgAAAAD0AQAAAAAAAAYAAAAAAAAAAAAAAAAAAAAAAAAAAQAAAAAAAAAAAAAAAAAAAAAAAAAAAAAA"/>
      </p:ext>
    </p:extLst>
  </p:transition>
  <p:timing>
    <p:tnLst>
      <p:par>
        <p:cTn id="1" dur="indefinite" restart="never" nodeType="tmRoot"/>
      </p:par>
    </p:tnLst>
  </p:timing>
</p:sld>
</file>

<file path=ppt/slides/slide18.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351"/>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Cp8wU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7wMAAEAGAABsOQAAnwgAABAgAAAmAAAACAAAAP//////////"/>
              </a:ext>
            </a:extLst>
          </p:cNvSpPr>
          <p:nvPr/>
        </p:nvSpPr>
        <p:spPr>
          <a:xfrm>
            <a:off x="639445" y="1016000"/>
            <a:ext cx="8695055" cy="385445"/>
          </a:xfrm>
          <a:prstGeom prst="rect">
            <a:avLst/>
          </a:prstGeom>
          <a:noFill/>
          <a:ln>
            <a:noFill/>
          </a:ln>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What is the scale of the instantaneous rates? </a:t>
            </a:r>
          </a:p>
        </p:txBody>
      </p:sp>
      <p:sp>
        <p:nvSpPr>
          <p:cNvPr id="3" name="Shape 352"/>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IB+8wU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GAYAAJgIAADaOgAA0AoAABAgAAAmAAAACAAAAP//////////"/>
              </a:ext>
            </a:extLst>
          </p:cNvSpPr>
          <p:nvPr/>
        </p:nvSpPr>
        <p:spPr>
          <a:xfrm>
            <a:off x="990600" y="1397000"/>
            <a:ext cx="8576310" cy="360680"/>
          </a:xfrm>
          <a:prstGeom prst="rect">
            <a:avLst/>
          </a:prstGeom>
          <a:noFill/>
          <a:ln>
            <a:noFill/>
          </a:ln>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r>
              <a:t>Substitution rate and time are confounded in most CTMC models</a:t>
            </a:r>
          </a:p>
        </p:txBody>
      </p:sp>
      <p:sp>
        <p:nvSpPr>
          <p:cNvPr id="4" name="Shape 353"/>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GCbEA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xgkAANwAAAC6NAAATAQAABAgAAAmAAAACAAAAP//////////"/>
              </a:ext>
            </a:extLst>
          </p:cNvSpPr>
          <p:nvPr/>
        </p:nvSpPr>
        <p:spPr>
          <a:xfrm>
            <a:off x="1588770" y="139700"/>
            <a:ext cx="698246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Scaling the Instantaneous Rate Matrix</a:t>
            </a:r>
          </a:p>
        </p:txBody>
      </p:sp>
      <p:sp>
        <p:nvSpPr>
          <p:cNvPr id="5" name="Shape 354"/>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KDMq/w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GAYAAPAKAADaOgAAzg4AABAgAAAmAAAACAAAAP//////////"/>
              </a:ext>
            </a:extLst>
          </p:cNvSpPr>
          <p:nvPr/>
        </p:nvSpPr>
        <p:spPr>
          <a:xfrm>
            <a:off x="990600" y="1778000"/>
            <a:ext cx="8576310" cy="628650"/>
          </a:xfrm>
          <a:prstGeom prst="rect">
            <a:avLst/>
          </a:prstGeom>
          <a:noFill/>
          <a:ln>
            <a:noFill/>
          </a:ln>
          <a:effectLst/>
        </p:spPr>
        <p:txBody>
          <a:bodyPr vert="horz" wrap="square" lIns="50800" tIns="50800" rIns="50800" bIns="50800" numCol="1" spcCol="215900" anchor="t"/>
          <a:lstStyle/>
          <a:p>
            <a:pPr algn="l" defTabSz="457200">
              <a:lnSpc>
                <a:spcPts val="2100"/>
              </a:lnSpc>
              <a:tabLst>
                <a:tab pos="838200" algn="l"/>
              </a:tabLst>
              <a:defRPr sz="1800" cap="none">
                <a:solidFill>
                  <a:srgbClr val="424242"/>
                </a:solidFill>
                <a:latin typeface="Arial" pitchFamily="1" charset="0"/>
                <a:ea typeface="Arial" pitchFamily="1" charset="0"/>
                <a:cs typeface="Arial" pitchFamily="1" charset="0"/>
              </a:defRPr>
            </a:pPr>
            <a:r>
              <a:t>The expected (mean) number of substitutions along a branch is a function of the </a:t>
            </a:r>
            <a:br/>
            <a:r>
              <a:t>     duration of that branch, </a:t>
            </a:r>
            <a:r>
              <a:rPr i="1" cap="none">
                <a:latin typeface="Times New Roman" pitchFamily="1" charset="0"/>
                <a:ea typeface="Times New Roman" pitchFamily="1" charset="0"/>
                <a:cs typeface="Times New Roman" pitchFamily="1" charset="0"/>
              </a:rPr>
              <a:t>t</a:t>
            </a:r>
            <a:r>
              <a:t>, and the substitution rate, </a:t>
            </a:r>
            <a:r>
              <a:rPr i="1" cap="none">
                <a:latin typeface="Times New Roman" pitchFamily="1" charset="0"/>
                <a:ea typeface="Times New Roman" pitchFamily="1" charset="0"/>
                <a:cs typeface="Times New Roman" pitchFamily="1" charset="0"/>
              </a:rPr>
              <a:t>u</a:t>
            </a:r>
            <a:endParaRPr i="1" cap="none">
              <a:latin typeface="Times New Roman" pitchFamily="1" charset="0"/>
              <a:ea typeface="Times New Roman" pitchFamily="1" charset="0"/>
              <a:cs typeface="Times New Roman" pitchFamily="1" charset="0"/>
            </a:endParaRPr>
          </a:p>
        </p:txBody>
      </p:sp>
      <p:sp>
        <p:nvSpPr>
          <p:cNvPr id="6" name="Shape 355"/>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Hn5RS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GAYAANgOAADaOgAAuxIAABAgAAAmAAAACAAAAP//////////"/>
              </a:ext>
            </a:extLst>
          </p:cNvSpPr>
          <p:nvPr/>
        </p:nvSpPr>
        <p:spPr>
          <a:xfrm>
            <a:off x="990600" y="2413000"/>
            <a:ext cx="8576310" cy="631825"/>
          </a:xfrm>
          <a:prstGeom prst="rect">
            <a:avLst/>
          </a:prstGeom>
          <a:noFill/>
          <a:ln>
            <a:noFill/>
          </a:ln>
          <a:effectLst/>
        </p:spPr>
        <p:txBody>
          <a:bodyPr vert="horz" wrap="square" lIns="50800" tIns="50800" rIns="50800" bIns="50800" numCol="1" spcCol="215900" anchor="t"/>
          <a:lstStyle/>
          <a:p>
            <a:pPr algn="l" defTabSz="457200">
              <a:lnSpc>
                <a:spcPts val="2100"/>
              </a:lnSpc>
              <a:tabLst>
                <a:tab pos="838200" algn="l"/>
              </a:tabLst>
              <a:defRPr sz="1800" cap="none">
                <a:solidFill>
                  <a:srgbClr val="424242"/>
                </a:solidFill>
                <a:latin typeface="Arial" pitchFamily="1" charset="0"/>
                <a:ea typeface="Arial" pitchFamily="1" charset="0"/>
                <a:cs typeface="Arial" pitchFamily="1" charset="0"/>
              </a:defRPr>
            </a:pPr>
            <a:r>
              <a:t>However, the timescale of the tree is typically unknown, so the time, </a:t>
            </a:r>
            <a:r>
              <a:rPr i="1" cap="none">
                <a:latin typeface="Times New Roman" pitchFamily="1" charset="0"/>
                <a:ea typeface="Times New Roman" pitchFamily="1" charset="0"/>
                <a:cs typeface="Times New Roman" pitchFamily="1" charset="0"/>
              </a:rPr>
              <a:t>t</a:t>
            </a:r>
            <a:r>
              <a:t>, and rate, </a:t>
            </a:r>
            <a:r>
              <a:rPr i="1" cap="none">
                <a:latin typeface="Times New Roman" pitchFamily="1" charset="0"/>
                <a:ea typeface="Times New Roman" pitchFamily="1" charset="0"/>
                <a:cs typeface="Times New Roman" pitchFamily="1" charset="0"/>
              </a:rPr>
              <a:t>u</a:t>
            </a:r>
            <a:r>
              <a:t>, </a:t>
            </a:r>
            <a:br/>
            <a:r>
              <a:t>     cannot be estimated separately, but only as their product: </a:t>
            </a:r>
            <a:r>
              <a:rPr i="1" cap="none">
                <a:latin typeface="Times New Roman" pitchFamily="1" charset="0"/>
                <a:ea typeface="Times New Roman" pitchFamily="1" charset="0"/>
                <a:cs typeface="Times New Roman" pitchFamily="1" charset="0"/>
              </a:rPr>
              <a:t>v = ut</a:t>
            </a:r>
            <a:endParaRPr i="1" cap="none">
              <a:latin typeface="Times New Roman" pitchFamily="1" charset="0"/>
              <a:ea typeface="Times New Roman" pitchFamily="1" charset="0"/>
              <a:cs typeface="Times New Roman" pitchFamily="1" charset="0"/>
            </a:endParaRPr>
          </a:p>
        </p:txBody>
      </p:sp>
      <p:sp>
        <p:nvSpPr>
          <p:cNvPr id="7" name="Shape 356"/>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Pco49o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GAYAALwWAADaOgAAmBoAABAgAAAmAAAACAAAAP//////////"/>
              </a:ext>
            </a:extLst>
          </p:cNvSpPr>
          <p:nvPr/>
        </p:nvSpPr>
        <p:spPr>
          <a:xfrm>
            <a:off x="990600" y="3695700"/>
            <a:ext cx="8576310" cy="627380"/>
          </a:xfrm>
          <a:prstGeom prst="rect">
            <a:avLst/>
          </a:prstGeom>
          <a:noFill/>
          <a:ln>
            <a:noFill/>
          </a:ln>
          <a:effectLst/>
        </p:spPr>
        <p:txBody>
          <a:bodyPr vert="horz" wrap="square" lIns="50800" tIns="50800" rIns="50800" bIns="50800" numCol="1" spcCol="215900" anchor="t"/>
          <a:lstStyle/>
          <a:p>
            <a:pPr algn="l" defTabSz="457200">
              <a:lnSpc>
                <a:spcPts val="2100"/>
              </a:lnSpc>
              <a:tabLst>
                <a:tab pos="838200" algn="l"/>
              </a:tabLst>
              <a:defRPr sz="1800" cap="none">
                <a:solidFill>
                  <a:srgbClr val="424242"/>
                </a:solidFill>
                <a:latin typeface="Arial" pitchFamily="1" charset="0"/>
                <a:ea typeface="Arial" pitchFamily="1" charset="0"/>
                <a:cs typeface="Arial" pitchFamily="1" charset="0"/>
              </a:defRPr>
            </a:pPr>
            <a:r>
              <a:t>This is achieved by scaling the instantaneous-rate matrix by the weighted average</a:t>
            </a:r>
            <a:br/>
            <a:r>
              <a:t>     of substitution rates:</a:t>
            </a:r>
          </a:p>
        </p:txBody>
      </p:sp>
      <p:pic>
        <p:nvPicPr>
          <p:cNvPr id="8" name="pasted-image.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JsYAADgGgAA5SUAAJ4dAAAQAAAAJgAAAAgAAAD//////////w=="/>
              </a:ext>
            </a:extLst>
          </p:cNvPicPr>
          <p:nvPr/>
        </p:nvPicPr>
        <p:blipFill>
          <a:blip r:embed="rId2"/>
          <a:stretch>
            <a:fillRect/>
          </a:stretch>
        </p:blipFill>
        <p:spPr>
          <a:xfrm>
            <a:off x="3999865" y="4368800"/>
            <a:ext cx="2160270" cy="445770"/>
          </a:xfrm>
          <a:prstGeom prst="rect">
            <a:avLst/>
          </a:prstGeom>
          <a:noFill/>
          <a:ln>
            <a:noFill/>
          </a:ln>
          <a:effectLst/>
        </p:spPr>
      </p:pic>
      <p:sp>
        <p:nvSpPr>
          <p:cNvPr id="9" name="Shape 358"/>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GAYAALAdAADaOgAA6B8AABAgAAAmAAAACAAAAP//////////"/>
              </a:ext>
            </a:extLst>
          </p:cNvSpPr>
          <p:nvPr/>
        </p:nvSpPr>
        <p:spPr>
          <a:xfrm>
            <a:off x="990600" y="4826000"/>
            <a:ext cx="8576310" cy="360680"/>
          </a:xfrm>
          <a:prstGeom prst="rect">
            <a:avLst/>
          </a:prstGeom>
          <a:noFill/>
          <a:ln>
            <a:noFill/>
          </a:ln>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r>
              <a:t>or equivalently:</a:t>
            </a:r>
          </a:p>
        </p:txBody>
      </p:sp>
      <p:pic>
        <p:nvPicPr>
          <p:cNvPr id="10" name="Image2"/>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JMYAADoHwAA7SUAAKkiAAAQAAAAJgAAAAgAAAD//////////w=="/>
              </a:ext>
            </a:extLst>
          </p:cNvPicPr>
          <p:nvPr/>
        </p:nvPicPr>
        <p:blipFill>
          <a:blip r:embed="rId3"/>
          <a:stretch>
            <a:fillRect/>
          </a:stretch>
        </p:blipFill>
        <p:spPr>
          <a:xfrm>
            <a:off x="3994785" y="5186680"/>
            <a:ext cx="2170430" cy="447675"/>
          </a:xfrm>
          <a:prstGeom prst="rect">
            <a:avLst/>
          </a:prstGeom>
          <a:noFill/>
          <a:ln>
            <a:noFill/>
          </a:ln>
          <a:effectLst/>
        </p:spPr>
      </p:pic>
      <p:sp>
        <p:nvSpPr>
          <p:cNvPr id="11" name="Shape 360"/>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GAYAALAiAADaOgAAkyYAABAgAAAmAAAACAAAAP//////////"/>
              </a:ext>
            </a:extLst>
          </p:cNvSpPr>
          <p:nvPr/>
        </p:nvSpPr>
        <p:spPr>
          <a:xfrm>
            <a:off x="990600" y="5638800"/>
            <a:ext cx="8576310" cy="631825"/>
          </a:xfrm>
          <a:prstGeom prst="rect">
            <a:avLst/>
          </a:prstGeom>
          <a:noFill/>
          <a:ln>
            <a:noFill/>
          </a:ln>
          <a:effectLst/>
        </p:spPr>
        <p:txBody>
          <a:bodyPr vert="horz" wrap="square" lIns="50800" tIns="50800" rIns="50800" bIns="50800" numCol="1" spcCol="215900" anchor="t"/>
          <a:lstStyle/>
          <a:p>
            <a:pPr algn="l" defTabSz="457200">
              <a:lnSpc>
                <a:spcPts val="2100"/>
              </a:lnSpc>
              <a:tabLst>
                <a:tab pos="838200" algn="l"/>
              </a:tabLst>
              <a:defRPr sz="1800" cap="none">
                <a:solidFill>
                  <a:srgbClr val="424242"/>
                </a:solidFill>
                <a:latin typeface="Arial" pitchFamily="1" charset="0"/>
                <a:ea typeface="Arial" pitchFamily="1" charset="0"/>
                <a:cs typeface="Arial" pitchFamily="1" charset="0"/>
              </a:defRPr>
            </a:pPr>
            <a:r>
              <a:t>The rate of change from state </a:t>
            </a:r>
            <a:r>
              <a:rPr i="1" cap="none">
                <a:latin typeface="Times New Roman" pitchFamily="1" charset="0"/>
                <a:ea typeface="Times New Roman" pitchFamily="1" charset="0"/>
                <a:cs typeface="Times New Roman" pitchFamily="1" charset="0"/>
              </a:rPr>
              <a:t>i</a:t>
            </a:r>
            <a:r>
              <a:t> to state </a:t>
            </a:r>
            <a:r>
              <a:rPr i="1" cap="none">
                <a:latin typeface="Times New Roman" pitchFamily="1" charset="0"/>
                <a:ea typeface="Times New Roman" pitchFamily="1" charset="0"/>
                <a:cs typeface="Times New Roman" pitchFamily="1" charset="0"/>
              </a:rPr>
              <a:t>j</a:t>
            </a:r>
            <a:r>
              <a:t> is weighted by the probability of starting </a:t>
            </a:r>
            <a:br/>
            <a:r>
              <a:t>     in state </a:t>
            </a:r>
            <a:r>
              <a:rPr i="1" cap="none">
                <a:latin typeface="Times New Roman" pitchFamily="1" charset="0"/>
                <a:ea typeface="Times New Roman" pitchFamily="1" charset="0"/>
                <a:cs typeface="Times New Roman" pitchFamily="1" charset="0"/>
              </a:rPr>
              <a:t>i</a:t>
            </a:r>
            <a:r>
              <a:t>, which is the stationary frequency of state </a:t>
            </a:r>
            <a:r>
              <a:rPr i="1" cap="none">
                <a:latin typeface="Times New Roman" pitchFamily="1" charset="0"/>
                <a:ea typeface="Times New Roman" pitchFamily="1" charset="0"/>
                <a:cs typeface="Times New Roman" pitchFamily="1" charset="0"/>
              </a:rPr>
              <a:t>i</a:t>
            </a:r>
            <a:r>
              <a:t>,  </a:t>
            </a:r>
          </a:p>
        </p:txBody>
      </p:sp>
      <p:pic>
        <p:nvPicPr>
          <p:cNvPr id="12" name="pasted-image.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DUpAAAWJQAAkCoAACEmAAAQAAAAJgAAAAgAAAD//////////w=="/>
              </a:ext>
            </a:extLst>
          </p:cNvPicPr>
          <p:nvPr/>
        </p:nvPicPr>
        <p:blipFill>
          <a:blip r:embed="rId4"/>
          <a:stretch>
            <a:fillRect/>
          </a:stretch>
        </p:blipFill>
        <p:spPr>
          <a:xfrm>
            <a:off x="6698615" y="6028690"/>
            <a:ext cx="220345" cy="169545"/>
          </a:xfrm>
          <a:prstGeom prst="rect">
            <a:avLst/>
          </a:prstGeom>
          <a:noFill/>
          <a:ln>
            <a:noFill/>
          </a:ln>
          <a:effectLst/>
        </p:spPr>
      </p:pic>
      <p:sp>
        <p:nvSpPr>
          <p:cNvPr id="13" name="Shape 362"/>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GAYAANQSAADaOgAAtRYAABAgAAAmAAAACAAAAP//////////"/>
              </a:ext>
            </a:extLst>
          </p:cNvSpPr>
          <p:nvPr/>
        </p:nvSpPr>
        <p:spPr>
          <a:xfrm>
            <a:off x="990600" y="3060700"/>
            <a:ext cx="8576310" cy="630555"/>
          </a:xfrm>
          <a:prstGeom prst="rect">
            <a:avLst/>
          </a:prstGeom>
          <a:noFill/>
          <a:ln>
            <a:noFill/>
          </a:ln>
          <a:effectLst/>
        </p:spPr>
        <p:txBody>
          <a:bodyPr vert="horz" wrap="square" lIns="50800" tIns="50800" rIns="50800" bIns="50800" numCol="1" spcCol="215900" anchor="t"/>
          <a:lstStyle/>
          <a:p>
            <a:pPr algn="l" defTabSz="457200">
              <a:lnSpc>
                <a:spcPts val="2100"/>
              </a:lnSpc>
              <a:tabLst>
                <a:tab pos="838200" algn="l"/>
              </a:tabLst>
              <a:defRPr sz="1800" cap="none">
                <a:solidFill>
                  <a:srgbClr val="424242"/>
                </a:solidFill>
                <a:latin typeface="Arial" pitchFamily="1" charset="0"/>
                <a:ea typeface="Arial" pitchFamily="1" charset="0"/>
                <a:cs typeface="Arial" pitchFamily="1" charset="0"/>
              </a:defRPr>
            </a:pPr>
            <a:r>
              <a:t>In order for us to be able to interpret the branch length, </a:t>
            </a:r>
            <a:r>
              <a:rPr i="1" cap="none">
                <a:latin typeface="Times New Roman" pitchFamily="1" charset="0"/>
                <a:ea typeface="Times New Roman" pitchFamily="1" charset="0"/>
                <a:cs typeface="Times New Roman" pitchFamily="1" charset="0"/>
              </a:rPr>
              <a:t>v</a:t>
            </a:r>
            <a:r>
              <a:t>, as the expected number</a:t>
            </a:r>
            <a:br/>
            <a:r>
              <a:t>     of substitutions per site, the average substitution rate must be one</a:t>
            </a:r>
          </a:p>
        </p:txBody>
      </p:sp>
      <p:pic>
        <p:nvPicPr>
          <p:cNvPr id="14" name="Image1"/>
          <p:cNvPicPr>
            <a:picLocks noChangeAspect="1"/>
            <a:extLst>
              <a:ext uri="smNativeData">
                <pr:smNativeData xmlns:pr="smNativeData" xmlns="smNativeData" val="SMDATA_17_trXWYhMAAAAlAAAAEQAAAC8B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CghXgr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BkSAABKGwAA4hUAABUdAAAAAAAAJgAAAAgAAAD//////////w=="/>
              </a:ext>
            </a:extLst>
          </p:cNvPicPr>
          <p:nvPr/>
        </p:nvPicPr>
        <p:blipFill>
          <a:blip r:embed="rId5"/>
          <a:stretch>
            <a:fillRect/>
          </a:stretch>
        </p:blipFill>
        <p:spPr>
          <a:xfrm>
            <a:off x="2941955" y="4436110"/>
            <a:ext cx="615315" cy="291465"/>
          </a:xfrm>
          <a:prstGeom prst="rect">
            <a:avLst/>
          </a:prstGeom>
          <a:noFill/>
          <a:ln>
            <a:noFill/>
          </a:ln>
          <a:effectLst/>
        </p:spPr>
      </p:pic>
    </p:spTree>
  </p:cSld>
  <p:clrMapOvr>
    <a:masterClrMapping/>
  </p:clrMapOvr>
  <p:transition spd="fast" p14:dur="500">
    <p:fade/>
    <p:extLst>
      <p:ext uri="smNativeData">
        <pr:smNativeData xmlns:pr="smNativeData" xmlns="smNativeData" val="trXWYgAAAAD0AQAAAAAAAAYAAAAAAAAAAAAAAAAAAAAAAAAAAQAAAAAAAAAAAAAAAAAAAAAAAAAAAAAA"/>
      </p:ext>
    </p:extLst>
  </p:transition>
  <p:timing>
    <p:tnLst>
      <p:par>
        <p:cTn id="1" dur="indefinite" restart="never" nodeType="tmRoot"/>
      </p:par>
    </p:tnLst>
  </p:timing>
</p:sld>
</file>

<file path=ppt/slides/slide180.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pic>
        <p:nvPicPr>
          <p:cNvPr id="2" name="stem-loop.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AAAAADACAAAgD4AANgqAAAQAAAAJgAAAAgAAAD//////////w=="/>
              </a:ext>
            </a:extLst>
          </p:cNvPicPr>
          <p:nvPr/>
        </p:nvPicPr>
        <p:blipFill>
          <a:blip r:embed="rId2"/>
          <a:stretch>
            <a:fillRect/>
          </a:stretch>
        </p:blipFill>
        <p:spPr>
          <a:xfrm>
            <a:off x="0" y="1422400"/>
            <a:ext cx="10160000" cy="5542280"/>
          </a:xfrm>
          <a:prstGeom prst="rect">
            <a:avLst/>
          </a:prstGeom>
          <a:noFill/>
          <a:ln>
            <a:noFill/>
          </a:ln>
          <a:effectLst/>
        </p:spPr>
      </p:pic>
      <p:sp>
        <p:nvSpPr>
          <p:cNvPr id="3" name="Shape 2528"/>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EYq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7wMAAAwqAADUPQAAcS0AABAgAAAmAAAACAAAAP//////////"/>
              </a:ext>
            </a:extLst>
          </p:cNvSpPr>
          <p:nvPr/>
        </p:nvSpPr>
        <p:spPr>
          <a:xfrm>
            <a:off x="639445" y="6835140"/>
            <a:ext cx="9411335" cy="55181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1900"/>
              </a:lnSpc>
              <a:tabLst>
                <a:tab pos="838200" algn="l"/>
              </a:tabLst>
              <a:defRPr sz="1600" cap="none">
                <a:solidFill>
                  <a:srgbClr val="424242"/>
                </a:solidFill>
                <a:latin typeface="Arial" pitchFamily="1" charset="0"/>
                <a:ea typeface="Arial" pitchFamily="1" charset="0"/>
                <a:cs typeface="Arial" pitchFamily="1" charset="0"/>
              </a:defRPr>
            </a:pPr>
            <a:r>
              <a:t>A site-specific model for ribosomal genes might have two rate categories, with stem sites in one and </a:t>
            </a:r>
            <a:br/>
            <a:r>
              <a:t>     loop sites in the other relative-rate category</a:t>
            </a:r>
          </a:p>
        </p:txBody>
      </p:sp>
      <p:grpSp>
        <p:nvGrpSpPr>
          <p:cNvPr id="4" name="Group 2533"/>
          <p:cNvGrpSpPr>
            <a:extLst>
              <a:ext uri="smNativeData">
                <pr:smNativeData xmlns:pr="smNativeData" xmlns="smNativeData" val="SMDATA_6_trXWYhMAAAAlAAAAAQAAAA8BAAAAkAAAAEgAAACQAAAASAAAAAAAAAAAAAAAAAAAABcAAAAUAAAAAAAAAAAAAAD/fwAA/38AAAAAAAAJAAAABAAAAAAAAAAfAAAAVAAAAAAAAAAAAAAAAAAAAAAAAAAAAAAAAAAAAAAAAAAAAAAAAAAAAAAAAAAAAAAAAAAAAAAAAAAAAAAAAAAAAAAAAAAAAAAAAAAAAAAAAAAAAAAAAAAAACEAAAAYAAAAFAAAAAAKAABTDQAAlCsAAIcnAAAQAAAAJgAAAAgAAAD/////AAAAAA=="/>
              </a:ext>
            </a:extLst>
          </p:cNvGrpSpPr>
          <p:nvPr/>
        </p:nvGrpSpPr>
        <p:grpSpPr>
          <a:xfrm>
            <a:off x="1625600" y="2165985"/>
            <a:ext cx="5458460" cy="4259580"/>
            <a:chOff x="1625600" y="2165985"/>
            <a:chExt cx="5458460" cy="4259580"/>
          </a:xfrm>
        </p:grpSpPr>
        <p:sp>
          <p:nvSpPr>
            <p:cNvPr id="8" name="Shape 2529"/>
            <p:cNvSpPr>
              <a:extLst>
                <a:ext uri="smNativeData">
                  <pr:smNativeData xmlns:pr="smNativeData" xmlns="smNativeData" val="SMDATA_15_trXWYhMAAAAlAAAAZAAAAA0AAAAAUAAAAFAAAABQAAAAUAAAAAAAAAABAAAAAAAAAAEAAABQAAAAAAAAAAAA4D8AAAAAAADgPwAAAAAAAOA/AAAAAAAA4D8AAAAAAADgPwAAAAAAAOA/AAAAAAAA4D8AAAAAAADgPwAAAAAAAOA/AAAAAAAA4D8CAAAAjAAAAAEAAAAAAAAABDP/AP///wg0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EAi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BDP/AP///wEAAAAAAAAAAAAAAAAAAAAAAAAAAAAAAAAAAAAAAAAAAAAAAAJ/f38A3N7gA8zMzADAwP8Af39/AAAAAAAAAAAAAAAAAAAAAAAAAAAAIQAAABgAAAAUAAAAAAoAAFMNAACUKwAAhycAAAAAAAAmAAAACAAAAP//////////"/>
                </a:ext>
              </a:extLst>
            </p:cNvSpPr>
            <p:nvPr/>
          </p:nvSpPr>
          <p:spPr>
            <a:xfrm>
              <a:off x="1625600" y="2165985"/>
              <a:ext cx="5458460" cy="4259580"/>
            </a:xfrm>
            <a:prstGeom prst="rect">
              <a:avLst/>
            </a:prstGeom>
            <a:solidFill>
              <a:srgbClr val="0433FF">
                <a:alpha val="48000"/>
              </a:srgbClr>
            </a:solidFill>
            <a:ln>
              <a:noFill/>
            </a:ln>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grpSp>
          <p:nvGrpSpPr>
            <p:cNvPr id="5" name="Group 2532"/>
            <p:cNvGrpSpPr>
              <a:extLst>
                <a:ext uri="smNativeData">
                  <pr:smNativeData xmlns:pr="smNativeData" xmlns="smNativeData" val="SMDATA_6_trXWYhMAAAAlAAAAAQAAAA8BAAAAkAAAAEgAAACQAAAASAAAAAAAAAAAAAAAAAAAABcAAAAUAAAAAAAAAAAAAAD/fwAA/38AAAAAAAAJAAAABAAAAAAAAAAfAAAAVAAAAAAAAAAAAAAAAAAAAAAAAAAAAAAAAAAAAAAAAAAAAAAAAAAAAAAAAAAAAAAAAAAAAAAAAAAAAAAAAAAAAAAAAAAAAAAAAAAAAAAAAAAAAAAAAAAAACEAAAAYAAAAFAAAAOIWAACZGAAAsh4AAJYbAAAAAAAAJgAAAAgAAAD/////AAAAAA=="/>
                </a:ext>
              </a:extLst>
            </p:cNvGrpSpPr>
            <p:nvPr/>
          </p:nvGrpSpPr>
          <p:grpSpPr>
            <a:xfrm>
              <a:off x="3719830" y="3998595"/>
              <a:ext cx="1270000" cy="485775"/>
              <a:chOff x="3719830" y="3998595"/>
              <a:chExt cx="1270000" cy="485775"/>
            </a:xfrm>
          </p:grpSpPr>
          <p:sp>
            <p:nvSpPr>
              <p:cNvPr id="7" name="Shape 2530"/>
              <p:cNvSpPr>
                <a:extLst>
                  <a:ext uri="smNativeData">
                    <pr:smNativeData xmlns:pr="smNativeData" xmlns="smNativeData" val="SMDATA_15_trXWYhMAAAAlAAAAZAAAAA0AAAAAUAAAAFAAAABQAAAAUAAAAAAAAAABAAAAAAAAAAEAAABQAAAAAAAAAAAA4D8AAAAAAADgPwAAAAAAAOA/AAAAAAAA4D8AAAAAAADgPwAAAAAAAOA/AAAAAAAA4D8AAAAAAADgPwAAAAAAAOA/AAAAAAAA4D8CAAAAjAAAAAEAAAAAAAAABDP/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UAAAAAAAAABkAAAAZAAAAGQAAAAAAAAAy8vLAFAAAAAAAAAAZAAAAGQAAABkAAAAAAAAABcAAAAUAAAAAAAAAAAAAAD/fwAA/38AAAAAAAAJAAAABAAAADC6MA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BDP/AP///wEAAAAAAAAAAAAAAAAAAAAAAAAAAAAAAAAAAAAAAAAAAAAAAAJ/f38AAAAAAMvLywDAwP8Af39/AAAAAAAAAAAAAAAAAAAAAAAAAAAAIQAAABgAAAAUAAAA4hYAAJkYAACyHgAAlhsAAAAAAAAmAAAACAAAAP//////////"/>
                  </a:ext>
                </a:extLst>
              </p:cNvSpPr>
              <p:nvPr/>
            </p:nvSpPr>
            <p:spPr>
              <a:xfrm>
                <a:off x="3719830" y="3998595"/>
                <a:ext cx="1270000" cy="485775"/>
              </a:xfrm>
              <a:prstGeom prst="rect">
                <a:avLst/>
              </a:prstGeom>
              <a:solidFill>
                <a:srgbClr val="0433FF"/>
              </a:solidFill>
              <a:ln>
                <a:noFill/>
              </a:ln>
              <a:effectLst>
                <a:outerShdw blurRad="63500" dist="63500" dir="5400000">
                  <a:srgbClr val="000000">
                    <a:alpha val="20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6" name="Shape 2531"/>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OB9fQQ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OxcAALAYAABZHgAALxsAAAAgAAAmAAAACAAAAP//////////"/>
                  </a:ext>
                </a:extLst>
              </p:cNvSpPr>
              <p:nvPr/>
            </p:nvSpPr>
            <p:spPr>
              <a:xfrm>
                <a:off x="3776345" y="4013200"/>
                <a:ext cx="1156970" cy="405765"/>
              </a:xfrm>
              <a:prstGeom prst="rect">
                <a:avLst/>
              </a:prstGeom>
              <a:noFill/>
              <a:ln>
                <a:noFill/>
              </a:ln>
              <a:effectLst/>
            </p:spPr>
            <p:txBody>
              <a:bodyPr vert="horz" wrap="none" lIns="50800" tIns="50800" rIns="50800" bIns="50800" numCol="1" spcCol="215900" anchor="ctr"/>
              <a:lstStyle>
                <a:lvl1pPr defTabSz="457200">
                  <a:lnSpc>
                    <a:spcPts val="2800"/>
                  </a:lnSpc>
                  <a:tabLst>
                    <a:tab pos="838200" algn="l"/>
                  </a:tabLst>
                  <a:defRPr sz="2400" cap="none">
                    <a:solidFill>
                      <a:srgbClr val="FFFFFF"/>
                    </a:solidFill>
                    <a:latin typeface="蘋果儷中黑" pitchFamily="0" charset="0"/>
                    <a:ea typeface="Gill Sans" pitchFamily="0" charset="0"/>
                    <a:cs typeface="Gill Sans" pitchFamily="0" charset="0"/>
                  </a:defRPr>
                </a:lvl1pPr>
              </a:lstStyle>
              <a:p>
                <a:pPr/>
                <a:r>
                  <a:t>stem sites</a:t>
                </a:r>
              </a:p>
            </p:txBody>
          </p:sp>
        </p:grpSp>
      </p:grpSp>
      <p:grpSp>
        <p:nvGrpSpPr>
          <p:cNvPr id="9" name="Group 2538"/>
          <p:cNvGrpSpPr>
            <a:extLst>
              <a:ext uri="smNativeData">
                <pr:smNativeData xmlns:pr="smNativeData" xmlns="smNativeData" val="SMDATA_6_trXWYhMAAAAlAAAAAQAAAA8BAAAAkAAAAEgAAACQAAAASAAAAAAAAAAAAAAAAAAAABcAAAAUAAAAAAAAAAAAAAD/fwAA/38AAAAAAAAJAAAABAAAAAgAAAAfAAAAVAAAAAAAAAAAAAAAAAAAAAAAAAAAAAAAAAAAAAAAAAAAAAAAAAAAAAAAAAAAAAAAAAAAAAAAAAAAAAAAAAAAAAAAAAAAAAAAAAAAAAAAAAAAAAAAAAAAACEAAAAYAAAAFAAAAJQrAABTDQAAJDwAAIcnAAAQAAAAJgAAAAgAAAD/////AAAAAA=="/>
              </a:ext>
            </a:extLst>
          </p:cNvGrpSpPr>
          <p:nvPr/>
        </p:nvGrpSpPr>
        <p:grpSpPr>
          <a:xfrm>
            <a:off x="7084060" y="2165985"/>
            <a:ext cx="2692400" cy="4259580"/>
            <a:chOff x="7084060" y="2165985"/>
            <a:chExt cx="2692400" cy="4259580"/>
          </a:xfrm>
        </p:grpSpPr>
        <p:sp>
          <p:nvSpPr>
            <p:cNvPr id="13" name="Shape 2534"/>
            <p:cNvSpPr>
              <a:extLst>
                <a:ext uri="smNativeData">
                  <pr:smNativeData xmlns:pr="smNativeData" xmlns="smNativeData" val="SMDATA_15_trXWYhMAAAAlAAAAZAAAAA0AAAAAUAAAAFAAAABQAAAAUAAAAAAAAAABAAAAAAAAAAEAAABQAAAAAAAAAAAA4D8AAAAAAADgPwAAAAAAAOA/AAAAAAAA4D8AAAAAAADgPwAAAAAAAOA/AAAAAAAA4D8AAAAAAADgPwAAAAAAAOA/AAAAAAAA4D8CAAAAjAAAAAEAAAAAAAAA/5MAAP///wg0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U9IkE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J/f38A3N7gA8zMzADAwP8Af39/AAAAAAAAAAAAAAAAAAAAAAAAAAAAIQAAABgAAAAUAAAAlCsAAFMNAAAkPAAAhycAAAAAAAAmAAAACAAAAP//////////"/>
                </a:ext>
              </a:extLst>
            </p:cNvSpPr>
            <p:nvPr/>
          </p:nvSpPr>
          <p:spPr>
            <a:xfrm>
              <a:off x="7084060" y="2165985"/>
              <a:ext cx="2692400" cy="4259580"/>
            </a:xfrm>
            <a:prstGeom prst="rect">
              <a:avLst/>
            </a:prstGeom>
            <a:solidFill>
              <a:srgbClr val="FF9300">
                <a:alpha val="48000"/>
              </a:srgbClr>
            </a:solidFill>
            <a:ln>
              <a:noFill/>
            </a:ln>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grpSp>
          <p:nvGrpSpPr>
            <p:cNvPr id="10" name="Group 2537"/>
            <p:cNvGrpSpPr>
              <a:extLst>
                <a:ext uri="smNativeData">
                  <pr:smNativeData xmlns:pr="smNativeData" xmlns="smNativeData" val="SMDATA_6_trXWYhMAAAAlAAAAAQAAAA8BAAAAkAAAAEgAAACQAAAASAAAAAAAAAAAAAAAAAAAABcAAAAUAAAAAAAAAAAAAAD/fwAA/38AAAAAAAAJAAAABAAAAAAAAAAfAAAAVAAAAAAAAAAAAAAAAAAAAAAAAAAAAAAAAAAAAAAAAAAAAAAAAAAAAAAAAAAAAAAAAAAAAAAAAAAAAAAAAAAAAAAAAAAAAAAAAAAAAAAAAAAAAAAAAAAAACEAAAAYAAAAFAAAAPkvAACZGAAAyTcAAJYbAAAAAAAAJgAAAAgAAAD/////AAAAAA=="/>
                </a:ext>
              </a:extLst>
            </p:cNvGrpSpPr>
            <p:nvPr/>
          </p:nvGrpSpPr>
          <p:grpSpPr>
            <a:xfrm>
              <a:off x="7798435" y="3998595"/>
              <a:ext cx="1270000" cy="485775"/>
              <a:chOff x="7798435" y="3998595"/>
              <a:chExt cx="1270000" cy="485775"/>
            </a:xfrm>
          </p:grpSpPr>
          <p:sp>
            <p:nvSpPr>
              <p:cNvPr id="12" name="Shape 2535"/>
              <p:cNvSpPr>
                <a:extLst>
                  <a:ext uri="smNativeData">
                    <pr:smNativeData xmlns:pr="smNativeData" xmlns="smNativeData" val="SMDATA_15_trXWYhMAAAAlAAAAZAAAAA0AAAAAUAAAAFAAAABQAAAAUAAAAAAAAAABAAAAAAAAAAEAAABQAAAAAAAAAAAA4D8AAAAAAADg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UAAAAAAAAABkAAAAZAAAAGQAAAAAAAAAy8vLAFAAAAAAAAAAZAAAAGQAAABkAAAAAAAAABcAAAAUAAAAAAAAAAAAAAD/fwAA/38AAAAAAAAJAAAABAAAAENvbmQ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J/f38AAAAAAMvLywDAwP8Af39/AAAAAAAAAAAAAAAAAAAAAAAAAAAAIQAAABgAAAAUAAAA+S8AAJkYAADJNwAAlhsAAAAAAAAmAAAACAAAAP//////////"/>
                  </a:ext>
                </a:extLst>
              </p:cNvSpPr>
              <p:nvPr/>
            </p:nvSpPr>
            <p:spPr>
              <a:xfrm>
                <a:off x="7798435" y="3998595"/>
                <a:ext cx="1270000" cy="485775"/>
              </a:xfrm>
              <a:prstGeom prst="rect">
                <a:avLst/>
              </a:prstGeom>
              <a:solidFill>
                <a:srgbClr val="FF9300"/>
              </a:solidFill>
              <a:ln>
                <a:noFill/>
              </a:ln>
              <a:effectLst>
                <a:outerShdw blurRad="63500" dist="63500" dir="5400000">
                  <a:srgbClr val="000000">
                    <a:alpha val="20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1" name="Shape 2536"/>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48L3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YzAAALAYAABfNwAALxsAAAAgAAAmAAAACAAAAP//////////"/>
                  </a:ext>
                </a:extLst>
              </p:cNvSpPr>
              <p:nvPr/>
            </p:nvSpPr>
            <p:spPr>
              <a:xfrm>
                <a:off x="7865745" y="4013200"/>
                <a:ext cx="1135380" cy="405765"/>
              </a:xfrm>
              <a:prstGeom prst="rect">
                <a:avLst/>
              </a:prstGeom>
              <a:noFill/>
              <a:ln>
                <a:noFill/>
              </a:ln>
              <a:effectLst/>
            </p:spPr>
            <p:txBody>
              <a:bodyPr vert="horz" wrap="none" lIns="50800" tIns="50800" rIns="50800" bIns="50800" numCol="1" spcCol="215900" anchor="ctr"/>
              <a:lstStyle>
                <a:lvl1pPr defTabSz="457200">
                  <a:lnSpc>
                    <a:spcPts val="2800"/>
                  </a:lnSpc>
                  <a:tabLst>
                    <a:tab pos="838200" algn="l"/>
                  </a:tabLst>
                  <a:defRPr sz="2400" cap="none">
                    <a:solidFill>
                      <a:srgbClr val="FFFFFF"/>
                    </a:solidFill>
                    <a:latin typeface="蘋果儷中黑" pitchFamily="0" charset="0"/>
                    <a:ea typeface="Gill Sans" pitchFamily="0" charset="0"/>
                    <a:cs typeface="Gill Sans" pitchFamily="0" charset="0"/>
                  </a:defRPr>
                </a:lvl1pPr>
              </a:lstStyle>
              <a:p>
                <a:pPr/>
                <a:r>
                  <a:t>loop sites</a:t>
                </a:r>
              </a:p>
            </p:txBody>
          </p:sp>
        </p:grpSp>
      </p:grpSp>
      <p:sp>
        <p:nvSpPr>
          <p:cNvPr id="14" name="Shape 2540"/>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HA6Y1Q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BQcAANwAAAB7NwAATAQAABAgAAAmAAAACAAAAP//////////"/>
              </a:ext>
            </a:extLst>
          </p:cNvSpPr>
          <p:nvPr/>
        </p:nvSpPr>
        <p:spPr>
          <a:xfrm>
            <a:off x="1141095" y="139700"/>
            <a:ext cx="787781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Among Site Rate Variation</a:t>
            </a:r>
          </a:p>
        </p:txBody>
      </p:sp>
      <p:sp>
        <p:nvSpPr>
          <p:cNvPr id="15" name="Rectangle1"/>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C8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1AgAAAAgAAAmAAAACAAAAP//////////"/>
              </a:ext>
            </a:extLst>
          </p:cNvSpPr>
          <p:nvPr/>
        </p:nvSpPr>
        <p:spPr>
          <a:xfrm>
            <a:off x="635000" y="1016000"/>
            <a:ext cx="8692515" cy="4191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500"/>
              </a:lnSpc>
              <a:tabLst>
                <a:tab pos="838200" algn="l"/>
              </a:tabLst>
              <a:defRPr sz="2000" cap="none">
                <a:solidFill>
                  <a:srgbClr val="0433FF"/>
                </a:solidFill>
                <a:latin typeface="Arial" pitchFamily="1" charset="0"/>
                <a:ea typeface="Arial" pitchFamily="1" charset="0"/>
                <a:cs typeface="Arial" pitchFamily="1" charset="0"/>
              </a:defRPr>
            </a:pPr>
            <a:r>
              <a:t>The Site-Specific </a:t>
            </a:r>
            <a:r>
              <a:rPr sz="2100" cap="none">
                <a:latin typeface="Times" pitchFamily="0" charset="0"/>
                <a:ea typeface="Times" pitchFamily="0" charset="0"/>
                <a:cs typeface="Times" pitchFamily="0" charset="0"/>
              </a:rPr>
              <a:t>(+SS)</a:t>
            </a:r>
            <a:r>
              <a:t> or free rate model of ASRV</a:t>
            </a:r>
          </a:p>
        </p:txBody>
      </p:sp>
    </p:spTree>
  </p:cSld>
  <p:clrMapOvr>
    <a:masterClrMapping/>
  </p:clrMapOvr>
  <p:transition spd="fast" p14:dur="500">
    <p:fade/>
    <p:extLst>
      <p:ext uri="smNativeData">
        <pr:smNativeData xmlns:pr="smNativeData" xmlns="smNativeData" val="trXWYgAAAAD0AQAAAAAAAAYAAAAAAAAAAAAAAAAAAAAAAAAAAQAAAAAAAAAAAAAAAAAAAAAAAAAAAAAA"/>
      </p:ext>
    </p:extLs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iterate type="lt">
                                    <p:tmAbs val="0"/>
                                  </p:iterate>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ppt_x</p:attrName>
                                        </p:attrNameLst>
                                      </p:cBhvr>
                                      <p:tavLst>
                                        <p:tav tm="0">
                                          <p:val>
                                            <p:strVal val="#ppt_x"/>
                                          </p:val>
                                        </p:tav>
                                        <p:tav tm="100000">
                                          <p:val>
                                            <p:strVal val="#ppt_x"/>
                                          </p:val>
                                        </p:tav>
                                      </p:tavLst>
                                    </p:anim>
                                    <p:anim calcmode="lin" valueType="num">
                                      <p:cBhvr>
                                        <p:cTn id="8" dur="1000" fill="hold"/>
                                        <p:tgtEl>
                                          <p:spTgt spid="4"/>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 fill="hold" grpId="0" nodeType="clickEffect">
                                  <p:stCondLst>
                                    <p:cond delay="0"/>
                                  </p:stCondLst>
                                  <p:iterate type="lt">
                                    <p:tmAbs val="0"/>
                                  </p:iterate>
                                  <p:childTnLst>
                                    <p:set>
                                      <p:cBhvr>
                                        <p:cTn id="12" dur="1" fill="hold">
                                          <p:stCondLst>
                                            <p:cond delay="0"/>
                                          </p:stCondLst>
                                        </p:cTn>
                                        <p:tgtEl>
                                          <p:spTgt spid="9"/>
                                        </p:tgtEl>
                                        <p:attrNameLst>
                                          <p:attrName>style.visibility</p:attrName>
                                        </p:attrNameLst>
                                      </p:cBhvr>
                                      <p:to>
                                        <p:strVal val="visible"/>
                                      </p:to>
                                    </p:set>
                                    <p:anim calcmode="lin" valueType="num">
                                      <p:cBhvr>
                                        <p:cTn id="13" dur="1000" fill="hold"/>
                                        <p:tgtEl>
                                          <p:spTgt spid="9"/>
                                        </p:tgtEl>
                                        <p:attrNameLst>
                                          <p:attrName>ppt_x</p:attrName>
                                        </p:attrNameLst>
                                      </p:cBhvr>
                                      <p:tavLst>
                                        <p:tav tm="0">
                                          <p:val>
                                            <p:strVal val="#ppt_x"/>
                                          </p:val>
                                        </p:tav>
                                        <p:tav tm="100000">
                                          <p:val>
                                            <p:strVal val="#ppt_x"/>
                                          </p:val>
                                        </p:tav>
                                      </p:tavLst>
                                    </p:anim>
                                    <p:anim calcmode="lin" valueType="num">
                                      <p:cBhvr>
                                        <p:cTn id="14" dur="1000" fill="hold"/>
                                        <p:tgtEl>
                                          <p:spTgt spid="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advAuto="0"/>
      <p:bldP spid="9" grpId="0" animBg="1" advAuto="0"/>
    </p:bldLst>
    <p:extLst>
      <p:ext uri="smNativeData">
        <pr:smNativeData xmlns:pr="smNativeData" xmlns="smNativeData" val="trXWYgIAAAAFAAAA/f///wEAAAACAAAAAQAAAAAAAAAAAAAAAAAAAAsAAAD9////AQAAAAIAAAABAAAAAAAAAAAAAAAAAAAA"/>
      </p:ext>
    </p:extLst>
  </p:timing>
</p:sld>
</file>

<file path=ppt/slides/slide181.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2542"/>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BCQkI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QkJCAMvLywDAwP8Af39/AAAAAAAAAAAAAAAAAAAAAAAAAAAAIQAAABgAAAAUAAAALAYAAEgSAAA+PQAAghQAABAgAAAmAAAACAAAAP//////////"/>
              </a:ext>
            </a:extLst>
          </p:cNvSpPr>
          <p:nvPr/>
        </p:nvSpPr>
        <p:spPr>
          <a:xfrm>
            <a:off x="1003300" y="2971800"/>
            <a:ext cx="8952230" cy="361950"/>
          </a:xfrm>
          <a:prstGeom prst="rect">
            <a:avLst/>
          </a:prstGeom>
          <a:noFill/>
          <a:ln>
            <a:noFill/>
          </a:ln>
          <a:effectLst>
            <a:outerShdw blurRad="63500" dist="63760" dir="2700000">
              <a:srgbClr val="424242">
                <a:alpha val="4000"/>
              </a:srgbClr>
            </a:outerShdw>
          </a:effectLst>
        </p:spPr>
        <p:txBody>
          <a:bodyPr vert="horz" wrap="square" lIns="50800" tIns="50800" rIns="50800" bIns="50800" numCol="1" spcCol="215900" anchor="t"/>
          <a:lstStyle/>
          <a:p>
            <a: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All </a:t>
            </a:r>
            <a:r>
              <a:rPr i="1" cap="none">
                <a:latin typeface="Times New Roman" pitchFamily="1" charset="0"/>
                <a:ea typeface="Times New Roman" pitchFamily="1" charset="0"/>
                <a:cs typeface="Times New Roman" pitchFamily="1" charset="0"/>
              </a:rPr>
              <a:t>n</a:t>
            </a:r>
            <a:r>
              <a:rPr i="1" cap="none" baseline="-4000">
                <a:latin typeface="Times New Roman" pitchFamily="1" charset="0"/>
                <a:ea typeface="Times New Roman" pitchFamily="1" charset="0"/>
                <a:cs typeface="Times New Roman" pitchFamily="1" charset="0"/>
              </a:rPr>
              <a:t>i</a:t>
            </a:r>
            <a:r>
              <a:rPr i="1" cap="none"/>
              <a:t> </a:t>
            </a:r>
            <a:r>
              <a:t>sites within a given rate category are subject to the same rate multiplier, </a:t>
            </a:r>
            <a:r>
              <a:rPr i="1" cap="none">
                <a:latin typeface="Times New Roman" pitchFamily="1" charset="0"/>
                <a:ea typeface="Times New Roman" pitchFamily="1" charset="0"/>
                <a:cs typeface="Times New Roman" pitchFamily="1" charset="0"/>
              </a:rPr>
              <a:t>r</a:t>
            </a:r>
            <a:r>
              <a:rPr i="1" cap="none" baseline="-4000">
                <a:latin typeface="Times New Roman" pitchFamily="1" charset="0"/>
                <a:ea typeface="Times New Roman" pitchFamily="1" charset="0"/>
                <a:cs typeface="Times New Roman" pitchFamily="1" charset="0"/>
              </a:rPr>
              <a:t>i</a:t>
            </a:r>
            <a:endParaRPr i="1" cap="none" baseline="-4000">
              <a:latin typeface="Times New Roman" pitchFamily="1" charset="0"/>
              <a:ea typeface="Times New Roman" pitchFamily="1" charset="0"/>
              <a:cs typeface="Times New Roman" pitchFamily="1" charset="0"/>
            </a:endParaRPr>
          </a:p>
        </p:txBody>
      </p:sp>
      <p:sp>
        <p:nvSpPr>
          <p:cNvPr id="3" name="Shape 2544"/>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BQcAANwAAAB7NwAATAQAABAgAAAmAAAACAAAAP//////////"/>
              </a:ext>
            </a:extLst>
          </p:cNvSpPr>
          <p:nvPr/>
        </p:nvSpPr>
        <p:spPr>
          <a:xfrm>
            <a:off x="1141095" y="139700"/>
            <a:ext cx="787781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Among Site Rate Variation</a:t>
            </a:r>
          </a:p>
        </p:txBody>
      </p:sp>
      <p:sp>
        <p:nvSpPr>
          <p:cNvPr id="4" name="Shape 2545"/>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KwIAACPOwAAyAwAABAgAAAmAAAACAAAAP//////////"/>
              </a:ext>
            </a:extLst>
          </p:cNvSpPr>
          <p:nvPr/>
        </p:nvSpPr>
        <p:spPr>
          <a:xfrm>
            <a:off x="1003300" y="1409700"/>
            <a:ext cx="8678545" cy="66802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algn="l" defTabSz="457200">
              <a:lnSpc>
                <a:spcPts val="23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The 'base' substitution model (a member of the GTR family) is extended to </a:t>
            </a:r>
            <a:br/>
            <a:r>
              <a:t>    accommodate ASRV (</a:t>
            </a:r>
            <a:r>
              <a:rPr i="1" cap="none"/>
              <a:t>e.g.</a:t>
            </a:r>
            <a:r>
              <a:t>, </a:t>
            </a:r>
            <a:r>
              <a:rPr sz="1900" cap="none">
                <a:latin typeface="Times" pitchFamily="0" charset="0"/>
                <a:ea typeface="Times" pitchFamily="0" charset="0"/>
                <a:cs typeface="Times" pitchFamily="0" charset="0"/>
              </a:rPr>
              <a:t>HKY+SS</a:t>
            </a:r>
            <a:r>
              <a:t>)</a:t>
            </a:r>
          </a:p>
        </p:txBody>
      </p:sp>
      <p:sp>
        <p:nvSpPr>
          <p:cNvPr id="5" name="Shape 2546"/>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NAMAACPOwAACA8AABAgAAAmAAAACAAAAP//////////"/>
              </a:ext>
            </a:extLst>
          </p:cNvSpPr>
          <p:nvPr/>
        </p:nvSpPr>
        <p:spPr>
          <a:xfrm>
            <a:off x="1003300" y="2082800"/>
            <a:ext cx="8678545" cy="36068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The number of rate categories is assumed to be known, </a:t>
            </a:r>
            <a:r>
              <a:rPr i="1" cap="none"/>
              <a:t>e.g</a:t>
            </a:r>
            <a:r>
              <a:t>.:</a:t>
            </a:r>
          </a:p>
        </p:txBody>
      </p:sp>
      <p:sp>
        <p:nvSpPr>
          <p:cNvPr id="6" name="Shape 2547"/>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MQOAAA+PQAAwhAAABAgAAAmAAAACAAAAP//////////"/>
              </a:ext>
            </a:extLst>
          </p:cNvSpPr>
          <p:nvPr/>
        </p:nvSpPr>
        <p:spPr>
          <a:xfrm>
            <a:off x="1003300" y="2400300"/>
            <a:ext cx="8952230" cy="32385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three rate categories for protein-coding genes (one for each codon position)</a:t>
            </a:r>
          </a:p>
        </p:txBody>
      </p:sp>
      <p:sp>
        <p:nvSpPr>
          <p:cNvPr id="7" name="Shape 2548"/>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FQQAAA+PQAAUhIAABAgAAAmAAAACAAAAP//////////"/>
              </a:ext>
            </a:extLst>
          </p:cNvSpPr>
          <p:nvPr/>
        </p:nvSpPr>
        <p:spPr>
          <a:xfrm>
            <a:off x="1003300" y="2654300"/>
            <a:ext cx="8952230" cy="32385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two rate categories for ribosomal genes (one each for stem and loop regions)</a:t>
            </a:r>
          </a:p>
        </p:txBody>
      </p:sp>
      <p:sp>
        <p:nvSpPr>
          <p:cNvPr id="8" name="Rectangle1"/>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C8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1AgAAAAgAAAmAAAACAAAAP//////////"/>
              </a:ext>
            </a:extLst>
          </p:cNvSpPr>
          <p:nvPr/>
        </p:nvSpPr>
        <p:spPr>
          <a:xfrm>
            <a:off x="635000" y="1016000"/>
            <a:ext cx="8692515" cy="4191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500"/>
              </a:lnSpc>
              <a:tabLst>
                <a:tab pos="838200" algn="l"/>
              </a:tabLst>
              <a:defRPr sz="2000" cap="none">
                <a:solidFill>
                  <a:srgbClr val="0433FF"/>
                </a:solidFill>
                <a:latin typeface="Arial" pitchFamily="1" charset="0"/>
                <a:ea typeface="Arial" pitchFamily="1" charset="0"/>
                <a:cs typeface="Arial" pitchFamily="1" charset="0"/>
              </a:defRPr>
            </a:pPr>
            <a:r>
              <a:t>The Site-Specific </a:t>
            </a:r>
            <a:r>
              <a:rPr sz="2100" cap="none">
                <a:latin typeface="Times" pitchFamily="0" charset="0"/>
                <a:ea typeface="Times" pitchFamily="0" charset="0"/>
                <a:cs typeface="Times" pitchFamily="0" charset="0"/>
              </a:rPr>
              <a:t>(+SS)</a:t>
            </a:r>
            <a:r>
              <a:t> or free rate model of ASRV</a:t>
            </a:r>
          </a:p>
        </p:txBody>
      </p:sp>
    </p:spTree>
  </p:cSld>
  <p:clrMapOvr>
    <a:masterClrMapping/>
  </p:clrMapOvr>
  <p:transition spd="fast" p14:dur="500">
    <p:fade/>
    <p:extLst>
      <p:ext uri="smNativeData">
        <pr:smNativeData xmlns:pr="smNativeData" xmlns="smNativeData" val="trXWYgAAAAD0AQAAAAAAAAYAAAAAAAAAAAAAAAAAAAAAAAAAAQAAAAAAAAAAAAAAAAAAAAAAAAAAAAAA"/>
      </p:ext>
    </p:extLst>
  </p:transition>
  <p:timing>
    <p:tnLst>
      <p:par>
        <p:cTn id="1" dur="indefinite" restart="never" nodeType="tmRoot"/>
      </p:par>
    </p:tnLst>
  </p:timing>
</p:sld>
</file>

<file path=ppt/slides/slide182.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2550"/>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BCQkIAYAAAAEcAAABHAAAAZAAAAGQAAAAAAAAAy8vLAGAAAABHAAAARwAAAGQAAABkAAAAAAAAABcAAAAUAAAAAAAAAAAAAAD/fwAA/38AAAAAAAAJAAAABAAAAIwk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QkJCAMvLywDAwP8Af39/AAAAAAAAAAAAAAAAAAAAAAAAAAAAIQAAABgAAAAUAAAALAYAAEgSAAA+PQAAghQAABAgAAAmAAAACAAAAP//////////"/>
              </a:ext>
            </a:extLst>
          </p:cNvSpPr>
          <p:nvPr/>
        </p:nvSpPr>
        <p:spPr>
          <a:xfrm>
            <a:off x="1003300" y="2971800"/>
            <a:ext cx="8952230" cy="361950"/>
          </a:xfrm>
          <a:prstGeom prst="rect">
            <a:avLst/>
          </a:prstGeom>
          <a:noFill/>
          <a:ln>
            <a:noFill/>
          </a:ln>
          <a:effectLst>
            <a:outerShdw blurRad="63500" dist="63760" dir="2700000">
              <a:srgbClr val="424242">
                <a:alpha val="4000"/>
              </a:srgbClr>
            </a:outerShdw>
          </a:effectLst>
        </p:spPr>
        <p:txBody>
          <a:bodyPr vert="horz" wrap="square" lIns="50800" tIns="50800" rIns="50800" bIns="50800" numCol="1" spcCol="215900" anchor="t"/>
          <a:lstStyle/>
          <a:p>
            <a: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All </a:t>
            </a:r>
            <a:r>
              <a:rPr i="1" cap="none">
                <a:latin typeface="Times New Roman" pitchFamily="1" charset="0"/>
                <a:ea typeface="Times New Roman" pitchFamily="1" charset="0"/>
                <a:cs typeface="Times New Roman" pitchFamily="1" charset="0"/>
              </a:rPr>
              <a:t>n</a:t>
            </a:r>
            <a:r>
              <a:rPr i="1" cap="none" baseline="-4000">
                <a:latin typeface="Times New Roman" pitchFamily="1" charset="0"/>
                <a:ea typeface="Times New Roman" pitchFamily="1" charset="0"/>
                <a:cs typeface="Times New Roman" pitchFamily="1" charset="0"/>
              </a:rPr>
              <a:t>i</a:t>
            </a:r>
            <a:r>
              <a:rPr i="1" cap="none"/>
              <a:t> </a:t>
            </a:r>
            <a:r>
              <a:t>sites within a given rate category are subject to the same rate multiplier, </a:t>
            </a:r>
            <a:r>
              <a:rPr i="1" cap="none">
                <a:latin typeface="Times New Roman" pitchFamily="1" charset="0"/>
                <a:ea typeface="Times New Roman" pitchFamily="1" charset="0"/>
                <a:cs typeface="Times New Roman" pitchFamily="1" charset="0"/>
              </a:rPr>
              <a:t>r</a:t>
            </a:r>
            <a:r>
              <a:rPr i="1" cap="none" baseline="-4000">
                <a:latin typeface="Times New Roman" pitchFamily="1" charset="0"/>
                <a:ea typeface="Times New Roman" pitchFamily="1" charset="0"/>
                <a:cs typeface="Times New Roman" pitchFamily="1" charset="0"/>
              </a:rPr>
              <a:t>i</a:t>
            </a:r>
            <a:endParaRPr i="1" cap="none" baseline="-4000">
              <a:latin typeface="Times New Roman" pitchFamily="1" charset="0"/>
              <a:ea typeface="Times New Roman" pitchFamily="1" charset="0"/>
              <a:cs typeface="Times New Roman" pitchFamily="1" charset="0"/>
            </a:endParaRPr>
          </a:p>
        </p:txBody>
      </p:sp>
      <p:sp>
        <p:nvSpPr>
          <p:cNvPr id="3" name="Shape 2552"/>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EtLS0s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BQcAANwAAAB7NwAATAQAABAgAAAmAAAACAAAAP//////////"/>
              </a:ext>
            </a:extLst>
          </p:cNvSpPr>
          <p:nvPr/>
        </p:nvSpPr>
        <p:spPr>
          <a:xfrm>
            <a:off x="1141095" y="139700"/>
            <a:ext cx="787781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Among Site Rate Variation</a:t>
            </a:r>
          </a:p>
        </p:txBody>
      </p:sp>
      <p:sp>
        <p:nvSpPr>
          <p:cNvPr id="4" name="Shape 2553"/>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CfKaXk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KwIAACPOwAAyAwAABAgAAAmAAAACAAAAP//////////"/>
              </a:ext>
            </a:extLst>
          </p:cNvSpPr>
          <p:nvPr/>
        </p:nvSpPr>
        <p:spPr>
          <a:xfrm>
            <a:off x="1003300" y="1409700"/>
            <a:ext cx="8678545" cy="66802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algn="l" defTabSz="457200">
              <a:lnSpc>
                <a:spcPts val="23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The 'base' substitution model (a member of the GTR family) is extended to </a:t>
            </a:r>
            <a:br/>
            <a:r>
              <a:t>    accommodate ASRV (</a:t>
            </a:r>
            <a:r>
              <a:rPr i="1" cap="none"/>
              <a:t>e.g.</a:t>
            </a:r>
            <a:r>
              <a:t>, </a:t>
            </a:r>
            <a:r>
              <a:rPr sz="1900" cap="none">
                <a:latin typeface="Times" pitchFamily="0" charset="0"/>
                <a:ea typeface="Times" pitchFamily="0" charset="0"/>
                <a:cs typeface="Times" pitchFamily="0" charset="0"/>
              </a:rPr>
              <a:t>HKY+SS</a:t>
            </a:r>
            <a:r>
              <a:t>)</a:t>
            </a:r>
          </a:p>
        </p:txBody>
      </p:sp>
      <p:sp>
        <p:nvSpPr>
          <p:cNvPr id="5" name="Shape 2554"/>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EMXT0k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NAMAACPOwAACA8AABAgAAAmAAAACAAAAP//////////"/>
              </a:ext>
            </a:extLst>
          </p:cNvSpPr>
          <p:nvPr/>
        </p:nvSpPr>
        <p:spPr>
          <a:xfrm>
            <a:off x="1003300" y="2082800"/>
            <a:ext cx="8678545" cy="36068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The number of rate categories is assumed to be known, </a:t>
            </a:r>
            <a:r>
              <a:rPr i="1" cap="none"/>
              <a:t>e.g</a:t>
            </a:r>
            <a:r>
              <a:t>.:</a:t>
            </a:r>
          </a:p>
        </p:txBody>
      </p:sp>
      <p:sp>
        <p:nvSpPr>
          <p:cNvPr id="6" name="Shape 2555"/>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PBOLwM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MQOAAA+PQAAwhAAABAgAAAmAAAACAAAAP//////////"/>
              </a:ext>
            </a:extLst>
          </p:cNvSpPr>
          <p:nvPr/>
        </p:nvSpPr>
        <p:spPr>
          <a:xfrm>
            <a:off x="1003300" y="2400300"/>
            <a:ext cx="8952230" cy="32385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three rate categories for protein-coding genes (one for each codon position)</a:t>
            </a:r>
          </a:p>
        </p:txBody>
      </p:sp>
      <p:sp>
        <p:nvSpPr>
          <p:cNvPr id="7" name="Shape 2556"/>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FQQAAA+PQAAUhIAABAgAAAmAAAACAAAAP//////////"/>
              </a:ext>
            </a:extLst>
          </p:cNvSpPr>
          <p:nvPr/>
        </p:nvSpPr>
        <p:spPr>
          <a:xfrm>
            <a:off x="1003300" y="2654300"/>
            <a:ext cx="8952230" cy="32385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two rate categories for ribosomal genes (one each for stem and loop regions)</a:t>
            </a:r>
          </a:p>
        </p:txBody>
      </p:sp>
      <p:sp>
        <p:nvSpPr>
          <p:cNvPr id="8" name="Shape 2557"/>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BCQkIAYAAAAEcAAABHAAAAZAAAAGQAAAAAAAAAy8vLAGAAAABHAAAARwAAAGQAAABkAAAAAAAAABcAAAAUAAAAAAAAAAAAAAD/fwAA/38AAAAAAAAJAAAABAAAAJUEDQE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QkJCAMvLywDAwP8Af39/AAAAAAAAAAAAAAAAAAAAAAAAAAAAIQAAABgAAAAUAAAALAYAAKAUAAA+PQAADBcAABAgAAAmAAAACAAAAP//////////"/>
              </a:ext>
            </a:extLst>
          </p:cNvSpPr>
          <p:nvPr/>
        </p:nvSpPr>
        <p:spPr>
          <a:xfrm>
            <a:off x="1003300" y="3352800"/>
            <a:ext cx="8952230" cy="393700"/>
          </a:xfrm>
          <a:prstGeom prst="rect">
            <a:avLst/>
          </a:prstGeom>
          <a:noFill/>
          <a:ln>
            <a:noFill/>
          </a:ln>
          <a:effectLst>
            <a:outerShdw blurRad="63500" dist="63760" dir="2700000">
              <a:srgbClr val="424242">
                <a:alpha val="4000"/>
              </a:srgbClr>
            </a:outerShdw>
          </a:effectLst>
        </p:spPr>
        <p:txBody>
          <a:bodyPr vert="horz" wrap="square" lIns="50800" tIns="50800" rIns="50800" bIns="50800" numCol="1" spcCol="215900" anchor="t"/>
          <a:lstStyle/>
          <a:p>
            <a:pPr algn="l" defTabSz="457200">
              <a:lnSpc>
                <a:spcPts val="23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For a model with </a:t>
            </a:r>
            <a:r>
              <a:rPr sz="1900" i="1" cap="none">
                <a:latin typeface="Times" pitchFamily="0" charset="0"/>
                <a:ea typeface="Times" pitchFamily="0" charset="0"/>
                <a:cs typeface="Times" pitchFamily="0" charset="0"/>
              </a:rPr>
              <a:t>k</a:t>
            </a:r>
            <a:r>
              <a:t> rate categories, we estimate </a:t>
            </a:r>
            <a:r>
              <a:rPr sz="1900" cap="none">
                <a:latin typeface="Times" pitchFamily="0" charset="0"/>
                <a:ea typeface="Times" pitchFamily="0" charset="0"/>
                <a:cs typeface="Times" pitchFamily="0" charset="0"/>
              </a:rPr>
              <a:t>(</a:t>
            </a:r>
            <a:r>
              <a:rPr sz="1900" i="1" cap="none">
                <a:latin typeface="Times" pitchFamily="0" charset="0"/>
                <a:ea typeface="Times" pitchFamily="0" charset="0"/>
                <a:cs typeface="Times" pitchFamily="0" charset="0"/>
              </a:rPr>
              <a:t>k</a:t>
            </a:r>
            <a:r>
              <a:rPr sz="1900" cap="none">
                <a:latin typeface="Times" pitchFamily="0" charset="0"/>
                <a:ea typeface="Times" pitchFamily="0" charset="0"/>
                <a:cs typeface="Times" pitchFamily="0" charset="0"/>
              </a:rPr>
              <a:t> –1)</a:t>
            </a:r>
            <a:r>
              <a:t> relative-rate multipliers</a:t>
            </a:r>
          </a:p>
        </p:txBody>
      </p:sp>
      <p:sp>
        <p:nvSpPr>
          <p:cNvPr id="9" name="Rectangle1"/>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C8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1AgAAAAgAAAmAAAACAAAAP//////////"/>
              </a:ext>
            </a:extLst>
          </p:cNvSpPr>
          <p:nvPr/>
        </p:nvSpPr>
        <p:spPr>
          <a:xfrm>
            <a:off x="635000" y="1016000"/>
            <a:ext cx="8692515" cy="4191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500"/>
              </a:lnSpc>
              <a:tabLst>
                <a:tab pos="838200" algn="l"/>
              </a:tabLst>
              <a:defRPr sz="2000" cap="none">
                <a:solidFill>
                  <a:srgbClr val="0433FF"/>
                </a:solidFill>
                <a:latin typeface="Arial" pitchFamily="1" charset="0"/>
                <a:ea typeface="Arial" pitchFamily="1" charset="0"/>
                <a:cs typeface="Arial" pitchFamily="1" charset="0"/>
              </a:defRPr>
            </a:pPr>
            <a:r>
              <a:t>The Site-Specific </a:t>
            </a:r>
            <a:r>
              <a:rPr sz="2100" cap="none">
                <a:latin typeface="Times" pitchFamily="0" charset="0"/>
                <a:ea typeface="Times" pitchFamily="0" charset="0"/>
                <a:cs typeface="Times" pitchFamily="0" charset="0"/>
              </a:rPr>
              <a:t>(+SS)</a:t>
            </a:r>
            <a:r>
              <a:t> or free rate model of ASRV</a:t>
            </a:r>
          </a:p>
        </p:txBody>
      </p:sp>
    </p:spTree>
  </p:cSld>
  <p:clrMapOvr>
    <a:masterClrMapping/>
  </p:clrMapOvr>
  <p:transition spd="fast" p14:dur="500">
    <p:fade/>
    <p:extLst>
      <p:ext uri="smNativeData">
        <pr:smNativeData xmlns:pr="smNativeData" xmlns="smNativeData" val="trXWYgAAAAD0AQAAAAAAAAYAAAAAAAAAAAAAAAAAAAAAAAAAAQAAAAAAAAAAAAAAAAAAAAAAAAAAAAAA"/>
      </p:ext>
    </p:extLst>
  </p:transition>
  <p:timing>
    <p:tnLst>
      <p:par>
        <p:cTn id="1" dur="indefinite" restart="never" nodeType="tmRoot"/>
      </p:par>
    </p:tnLst>
  </p:timing>
</p:sld>
</file>

<file path=ppt/slides/slide183.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2559"/>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BCQkIAYAAAAEcAAABHAAAAZAAAAGQAAAAAAAAAy8vLAGAAAABHAAAARwAAAGQAAABkAAAAAAAAABcAAAAUAAAAAAAAAAAAAAD/fwAA/38AAAAAAAAJAAAABAAAAF4W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QkJCAMvLywDAwP8Af39/AAAAAAAAAAAAAAAAAAAAAAAAAAAAIQAAABgAAAAUAAAALAYAAEgSAAA+PQAAghQAABAgAAAmAAAACAAAAP//////////"/>
              </a:ext>
            </a:extLst>
          </p:cNvSpPr>
          <p:nvPr/>
        </p:nvSpPr>
        <p:spPr>
          <a:xfrm>
            <a:off x="1003300" y="2971800"/>
            <a:ext cx="8952230" cy="361950"/>
          </a:xfrm>
          <a:prstGeom prst="rect">
            <a:avLst/>
          </a:prstGeom>
          <a:noFill/>
          <a:ln>
            <a:noFill/>
          </a:ln>
          <a:effectLst>
            <a:outerShdw blurRad="63500" dist="63760" dir="2700000">
              <a:srgbClr val="424242">
                <a:alpha val="4000"/>
              </a:srgbClr>
            </a:outerShdw>
          </a:effectLst>
        </p:spPr>
        <p:txBody>
          <a:bodyPr vert="horz" wrap="square" lIns="50800" tIns="50800" rIns="50800" bIns="50800" numCol="1" spcCol="215900" anchor="t"/>
          <a:lstStyle/>
          <a:p>
            <a: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pPr>
            <a:r>
              <a:t>All </a:t>
            </a:r>
            <a:r>
              <a:rPr i="1" cap="none">
                <a:latin typeface="Times New Roman" pitchFamily="1" charset="0"/>
                <a:ea typeface="Gill Sans" pitchFamily="0" charset="0"/>
                <a:cs typeface="Gill Sans" pitchFamily="0" charset="0"/>
              </a:rPr>
              <a:t>n</a:t>
            </a:r>
            <a:r>
              <a:rPr i="1" cap="none" baseline="-4000">
                <a:latin typeface="Times New Roman" pitchFamily="1" charset="0"/>
                <a:ea typeface="Gill Sans" pitchFamily="0" charset="0"/>
                <a:cs typeface="Gill Sans" pitchFamily="0" charset="0"/>
              </a:rPr>
              <a:t>i</a:t>
            </a:r>
            <a:r>
              <a:rPr i="1" cap="none"/>
              <a:t> </a:t>
            </a:r>
            <a:r>
              <a:t>sites within a given rate category are subject to the same rate multiplier, </a:t>
            </a:r>
            <a:r>
              <a:rPr i="1" cap="none">
                <a:latin typeface="Times New Roman" pitchFamily="1" charset="0"/>
                <a:ea typeface="Gill Sans" pitchFamily="0" charset="0"/>
                <a:cs typeface="Gill Sans" pitchFamily="0" charset="0"/>
              </a:rPr>
              <a:t>r</a:t>
            </a:r>
            <a:r>
              <a:rPr i="1" cap="none" baseline="-4000">
                <a:latin typeface="Times New Roman" pitchFamily="1" charset="0"/>
                <a:ea typeface="Gill Sans" pitchFamily="0" charset="0"/>
                <a:cs typeface="Gill Sans" pitchFamily="0" charset="0"/>
              </a:rPr>
              <a:t>i</a:t>
            </a:r>
            <a:endParaRPr i="1" cap="none" baseline="-4000">
              <a:latin typeface="Times New Roman" pitchFamily="1" charset="0"/>
              <a:ea typeface="Gill Sans" pitchFamily="0" charset="0"/>
              <a:cs typeface="Gill Sans" pitchFamily="0" charset="0"/>
            </a:endParaRPr>
          </a:p>
        </p:txBody>
      </p:sp>
      <p:sp>
        <p:nvSpPr>
          <p:cNvPr id="3" name="Shape 2561"/>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JAgRAM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BQcAANwAAAB7NwAATAQAABAgAAAmAAAACAAAAP//////////"/>
              </a:ext>
            </a:extLst>
          </p:cNvSpPr>
          <p:nvPr/>
        </p:nvSpPr>
        <p:spPr>
          <a:xfrm>
            <a:off x="1141095" y="139700"/>
            <a:ext cx="787781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p>
            <a:pPr marL="0" marR="0" indent="0" algn="ctr" defTabSz="457200">
              <a:lnSpc>
                <a:spcPts val="3800"/>
              </a:lnSpc>
              <a:spcBef>
                <a:spcPts val="0"/>
              </a:spcBef>
              <a:spcAft>
                <a:spcPts val="0"/>
              </a:spcAft>
              <a:buNone/>
              <a:tabLst>
                <a:tab pos="838200" algn="l"/>
              </a:tabLst>
              <a:defRPr sz="3200" b="0" i="0" u="none" strike="noStrike" kern="1" cap="none" spc="0" baseline="0">
                <a:solidFill>
                  <a:srgbClr val="0433FF"/>
                </a:solidFill>
                <a:effectLst/>
                <a:latin typeface="Arial" pitchFamily="1" charset="0"/>
                <a:ea typeface="Arial" pitchFamily="1" charset="0"/>
                <a:cs typeface="Arial" pitchFamily="1" charset="0"/>
              </a:defRPr>
            </a:pPr>
            <a:r>
              <a:t>Accommodating Among Site Rate Variation</a:t>
            </a:r>
          </a:p>
        </p:txBody>
      </p:sp>
      <p:sp>
        <p:nvSpPr>
          <p:cNvPr id="4" name="Shape 2562"/>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JAgRAM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KwIAACPOwAAyAwAABAgAAAmAAAACAAAAP//////////"/>
              </a:ext>
            </a:extLst>
          </p:cNvSpPr>
          <p:nvPr/>
        </p:nvSpPr>
        <p:spPr>
          <a:xfrm>
            <a:off x="1003300" y="1409700"/>
            <a:ext cx="8678545" cy="66802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algn="l" defTabSz="457200">
              <a:lnSpc>
                <a:spcPts val="23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pPr>
            <a:r>
              <a:t>The 'base' substitution model (a member of the GTR family) is extended to </a:t>
            </a:r>
            <a:br/>
            <a:r>
              <a:t>    accommodate ASRV (</a:t>
            </a:r>
            <a:r>
              <a:rPr i="1" cap="none"/>
              <a:t>e.g.</a:t>
            </a:r>
            <a:r>
              <a:t>, </a:t>
            </a:r>
            <a:r>
              <a:rPr sz="1900" cap="none">
                <a:latin typeface="Times" pitchFamily="0" charset="0"/>
                <a:ea typeface="Gill Sans" pitchFamily="0" charset="0"/>
                <a:cs typeface="Gill Sans" pitchFamily="0" charset="0"/>
              </a:rPr>
              <a:t>HKY+SS</a:t>
            </a:r>
            <a:r>
              <a:t>)</a:t>
            </a:r>
          </a:p>
        </p:txBody>
      </p:sp>
      <p:sp>
        <p:nvSpPr>
          <p:cNvPr id="5" name="Shape 2563"/>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MBU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NAMAACPOwAACA8AABAgAAAmAAAACAAAAP//////////"/>
              </a:ext>
            </a:extLst>
          </p:cNvSpPr>
          <p:nvPr/>
        </p:nvSpPr>
        <p:spPr>
          <a:xfrm>
            <a:off x="1003300" y="2082800"/>
            <a:ext cx="8678545" cy="36068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pPr>
            <a:r>
              <a:t>The number of rate categories is assumed to be known, </a:t>
            </a:r>
            <a:r>
              <a:rPr i="1" cap="none"/>
              <a:t>e.g</a:t>
            </a:r>
            <a:r>
              <a:t>.:</a:t>
            </a:r>
          </a:p>
        </p:txBody>
      </p:sp>
      <p:sp>
        <p:nvSpPr>
          <p:cNvPr id="6" name="Shape 2564"/>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HMd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MQOAAA+PQAAwhAAABAgAAAmAAAACAAAAP//////////"/>
              </a:ext>
            </a:extLst>
          </p:cNvSpPr>
          <p:nvPr/>
        </p:nvSpPr>
        <p:spPr>
          <a:xfrm>
            <a:off x="1003300" y="2400300"/>
            <a:ext cx="8952230" cy="32385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228600" marR="0" indent="-228600" algn="l" defTabSz="457200">
              <a:lnSpc>
                <a:spcPts val="1900"/>
              </a:lnSpc>
              <a:spcBef>
                <a:spcPts val="400"/>
              </a:spcBef>
              <a:spcAft>
                <a:spcPts val="0"/>
              </a:spcAft>
              <a:buClrTx/>
              <a:buSzTx/>
              <a:buFontTx/>
              <a:buChar char="•"/>
              <a:tabLst>
                <a:tab pos="838200" algn="l"/>
                <a:tab pos="914400" algn="l"/>
                <a:tab pos="1828800" algn="l"/>
                <a:tab pos="2387600" algn="l"/>
              </a:tabLst>
              <a:defRPr sz="1600" b="0" i="0" u="none" strike="noStrike" kern="1" cap="none" spc="0" baseline="0">
                <a:solidFill>
                  <a:srgbClr val="424242"/>
                </a:solidFill>
                <a:effectLst/>
                <a:latin typeface="Arial" pitchFamily="1" charset="0"/>
                <a:ea typeface="Arial" pitchFamily="1" charset="0"/>
                <a:cs typeface="Arial" pitchFamily="1" charset="0"/>
              </a:defRPr>
            </a:pPr>
            <a:r>
              <a:t>three rate categories for protein-coding genes (one for each codon position)</a:t>
            </a:r>
          </a:p>
        </p:txBody>
      </p:sp>
      <p:sp>
        <p:nvSpPr>
          <p:cNvPr id="7" name="Shape 2565"/>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P/qDcs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FQQAAA+PQAAUhIAABAgAAAmAAAACAAAAP//////////"/>
              </a:ext>
            </a:extLst>
          </p:cNvSpPr>
          <p:nvPr/>
        </p:nvSpPr>
        <p:spPr>
          <a:xfrm>
            <a:off x="1003300" y="2654300"/>
            <a:ext cx="8952230" cy="32385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228600" marR="0" indent="-228600" algn="l" defTabSz="457200">
              <a:lnSpc>
                <a:spcPts val="1900"/>
              </a:lnSpc>
              <a:spcBef>
                <a:spcPts val="400"/>
              </a:spcBef>
              <a:spcAft>
                <a:spcPts val="0"/>
              </a:spcAft>
              <a:buClrTx/>
              <a:buSzTx/>
              <a:buFontTx/>
              <a:buChar char="•"/>
              <a:tabLst>
                <a:tab pos="838200" algn="l"/>
                <a:tab pos="914400" algn="l"/>
                <a:tab pos="1828800" algn="l"/>
                <a:tab pos="2387600" algn="l"/>
              </a:tabLst>
              <a:defRPr sz="1600" b="0" i="0" u="none" strike="noStrike" kern="1" cap="none" spc="0" baseline="0">
                <a:solidFill>
                  <a:srgbClr val="424242"/>
                </a:solidFill>
                <a:effectLst/>
                <a:latin typeface="Arial" pitchFamily="1" charset="0"/>
                <a:ea typeface="Arial" pitchFamily="1" charset="0"/>
                <a:cs typeface="Arial" pitchFamily="1" charset="0"/>
              </a:defRPr>
            </a:pPr>
            <a:r>
              <a:t>two rate categories for ribosomal genes (one each for stem and loop regions)</a:t>
            </a:r>
          </a:p>
        </p:txBody>
      </p:sp>
      <p:sp>
        <p:nvSpPr>
          <p:cNvPr id="8" name="Shape 2566"/>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BCQkIAYAAAAEcAAABHAAAAZAAAAGQAAAAAAAAAy8vLAGAAAABHAAAARwAAAGQAAABkAAAAAAAAABcAAAAUAAAAAAAAAAAAAAD/fwAA/38AAAAAAAAJAAAABAAAAAE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QkJCAMvLywDAwP8Af39/AAAAAAAAAAAAAAAAAAAAAAAAAAAAIQAAABgAAAAUAAAALAYAAKAUAAA+PQAADBcAABAgAAAmAAAACAAAAP//////////"/>
              </a:ext>
            </a:extLst>
          </p:cNvSpPr>
          <p:nvPr/>
        </p:nvSpPr>
        <p:spPr>
          <a:xfrm>
            <a:off x="1003300" y="3352800"/>
            <a:ext cx="8952230" cy="393700"/>
          </a:xfrm>
          <a:prstGeom prst="rect">
            <a:avLst/>
          </a:prstGeom>
          <a:noFill/>
          <a:ln>
            <a:noFill/>
          </a:ln>
          <a:effectLst>
            <a:outerShdw blurRad="63500" dist="63760" dir="2700000">
              <a:srgbClr val="424242">
                <a:alpha val="4000"/>
              </a:srgbClr>
            </a:outerShdw>
          </a:effectLst>
        </p:spPr>
        <p:txBody>
          <a:bodyPr vert="horz" wrap="square" lIns="50800" tIns="50800" rIns="50800" bIns="50800" numCol="1" spcCol="215900" anchor="t"/>
          <a:lstStyle/>
          <a:p>
            <a:pPr algn="l" defTabSz="457200">
              <a:lnSpc>
                <a:spcPts val="23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pPr>
            <a:r>
              <a:t>For a model with </a:t>
            </a:r>
            <a:r>
              <a:rPr sz="1900" i="1" cap="none">
                <a:latin typeface="Times" pitchFamily="0" charset="0"/>
                <a:ea typeface="Gill Sans" pitchFamily="0" charset="0"/>
                <a:cs typeface="Gill Sans" pitchFamily="0" charset="0"/>
              </a:rPr>
              <a:t>k</a:t>
            </a:r>
            <a:r>
              <a:t> rate categories, we estimate </a:t>
            </a:r>
            <a:r>
              <a:rPr sz="1900" cap="none">
                <a:latin typeface="Times" pitchFamily="0" charset="0"/>
                <a:ea typeface="Gill Sans" pitchFamily="0" charset="0"/>
                <a:cs typeface="Gill Sans" pitchFamily="0" charset="0"/>
              </a:rPr>
              <a:t>(</a:t>
            </a:r>
            <a:r>
              <a:rPr sz="1900" i="1" cap="none">
                <a:latin typeface="Times" pitchFamily="0" charset="0"/>
                <a:ea typeface="Gill Sans" pitchFamily="0" charset="0"/>
                <a:cs typeface="Gill Sans" pitchFamily="0" charset="0"/>
              </a:rPr>
              <a:t>k</a:t>
            </a:r>
            <a:r>
              <a:rPr sz="1900" cap="none">
                <a:latin typeface="Times" pitchFamily="0" charset="0"/>
                <a:ea typeface="Gill Sans" pitchFamily="0" charset="0"/>
                <a:cs typeface="Gill Sans" pitchFamily="0" charset="0"/>
              </a:rPr>
              <a:t> –1)</a:t>
            </a:r>
            <a:r>
              <a:t> relative-rate multipliers</a:t>
            </a:r>
          </a:p>
        </p:txBody>
      </p:sp>
      <p:sp>
        <p:nvSpPr>
          <p:cNvPr id="9" name="Shape 2567"/>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BCQkI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QkJCAMvLywDAwP8Af39/AAAAAAAAAAAAAAAAAAAAAAAAAAAAIQAAABgAAAAUAAAALAYAAPgWAAA+PQAAUBkAAAAgAAAmAAAACAAAAP//////////"/>
              </a:ext>
            </a:extLst>
          </p:cNvSpPr>
          <p:nvPr/>
        </p:nvSpPr>
        <p:spPr>
          <a:xfrm>
            <a:off x="1003300" y="3733800"/>
            <a:ext cx="8952230" cy="381000"/>
          </a:xfrm>
          <a:prstGeom prst="rect">
            <a:avLst/>
          </a:prstGeom>
          <a:noFill/>
          <a:ln>
            <a:noFill/>
          </a:ln>
          <a:effectLst>
            <a:outerShdw blurRad="63500" dist="63760" dir="2700000">
              <a:srgbClr val="424242">
                <a:alpha val="4000"/>
              </a:srgbClr>
            </a:outerShdw>
          </a:effectLst>
        </p:spPr>
        <p:txBody>
          <a:bodyPr vert="horz" wrap="square" lIns="50800" tIns="50800" rIns="50800" bIns="50800" numCol="1" spcCol="215900"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b="0" i="0" u="none" strike="noStrike" kern="1" cap="none" spc="0" baseline="0">
                <a:solidFill>
                  <a:srgbClr val="424242"/>
                </a:solidFill>
                <a:effectLst/>
                <a:latin typeface="Arial" pitchFamily="1" charset="0"/>
                <a:ea typeface="Arial" pitchFamily="1" charset="0"/>
                <a:cs typeface="Arial" pitchFamily="1" charset="0"/>
              </a:defRPr>
            </a:pPr>
            <a:r>
              <a:t>The relative-rate multipliers are constrained to have a mean rate of 1.0.</a:t>
            </a:r>
          </a:p>
        </p:txBody>
      </p:sp>
      <p:sp>
        <p:nvSpPr>
          <p:cNvPr id="10" name="Rectangle1"/>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C8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1AgAAAAgAAAmAAAACAAAAP//////////"/>
              </a:ext>
            </a:extLst>
          </p:cNvSpPr>
          <p:nvPr/>
        </p:nvSpPr>
        <p:spPr>
          <a:xfrm>
            <a:off x="635000" y="1016000"/>
            <a:ext cx="8692515" cy="4191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500"/>
              </a:lnSpc>
              <a:tabLst>
                <a:tab pos="838200" algn="l"/>
              </a:tabLst>
              <a:defRPr sz="2000" cap="none">
                <a:solidFill>
                  <a:srgbClr val="0433FF"/>
                </a:solidFill>
                <a:latin typeface="Arial" pitchFamily="1" charset="0"/>
                <a:ea typeface="Arial" pitchFamily="1" charset="0"/>
                <a:cs typeface="Arial" pitchFamily="1" charset="0"/>
              </a:defRPr>
            </a:pPr>
            <a:r>
              <a:t>The Site-Specific </a:t>
            </a:r>
            <a:r>
              <a:rPr sz="2100" cap="none">
                <a:latin typeface="Times" pitchFamily="0" charset="0"/>
                <a:ea typeface="Times" pitchFamily="0" charset="0"/>
                <a:cs typeface="Times" pitchFamily="0" charset="0"/>
              </a:rPr>
              <a:t>(+SS)</a:t>
            </a:r>
            <a:r>
              <a:t> or free rate model of ASRV</a:t>
            </a:r>
          </a:p>
        </p:txBody>
      </p:sp>
    </p:spTree>
  </p:cSld>
  <p:clrMapOvr>
    <a:masterClrMapping/>
  </p:clrMapOvr>
  <p:transition spd="fast" p14:dur="500">
    <p:fade/>
    <p:extLst>
      <p:ext uri="smNativeData">
        <pr:smNativeData xmlns:pr="smNativeData" xmlns="smNativeData" val="trXWYgAAAAD0AQAAAAAAAAYAAAAAAAAAAAAAAAAAAAAAAAAAAQAAAAAAAAAAAAAAAAAAAAAAAAAAAAAA"/>
      </p:ext>
    </p:extLst>
  </p:transition>
  <p:timing>
    <p:tnLst>
      <p:par>
        <p:cTn id="1" dur="indefinite" restart="never" nodeType="tmRoot"/>
      </p:par>
    </p:tnLst>
  </p:timing>
</p:sld>
</file>

<file path=ppt/slides/slide184.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sp>
        <p:nvSpPr>
          <p:cNvPr id="2" name="Shape 2559"/>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BCQkIAYAAAAEcAAABHAAAAZAAAAGQAAAAAAAAAy8vLAGAAAABHAAAARwAAAGQAAABkAAAAAAAAABcAAAAUAAAAAAAAAAAAAAD/fwAA/38AAAAAAAAJAAAABAAAAF4W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QkJCAMvLywDAwP8Af39/AAAAAAAAAAAAAAAAAAAAAAAAAAAAIQAAABgAAAAUAAAALAYAAEgSAAA+PQAAghQAABAgAAAmAAAACAAAAP//////////"/>
              </a:ext>
            </a:extLst>
          </p:cNvSpPr>
          <p:nvPr/>
        </p:nvSpPr>
        <p:spPr>
          <a:xfrm>
            <a:off x="1003300" y="2971800"/>
            <a:ext cx="8952230" cy="361950"/>
          </a:xfrm>
          <a:prstGeom prst="rect">
            <a:avLst/>
          </a:prstGeom>
          <a:noFill/>
          <a:ln>
            <a:noFill/>
          </a:ln>
          <a:effectLst>
            <a:outerShdw blurRad="63500" dist="63760" dir="2700000">
              <a:srgbClr val="424242">
                <a:alpha val="4000"/>
              </a:srgbClr>
            </a:outerShdw>
          </a:effectLst>
        </p:spPr>
        <p:txBody>
          <a:bodyPr vert="horz" wrap="square" lIns="50800" tIns="50800" rIns="50800" bIns="50800" numCol="1" spcCol="215900" anchor="t"/>
          <a:lstStyle/>
          <a:p>
            <a: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All </a:t>
            </a:r>
            <a:r>
              <a:rPr i="1" cap="none">
                <a:latin typeface="Times New Roman" pitchFamily="1" charset="0"/>
                <a:ea typeface="Times New Roman" pitchFamily="1" charset="0"/>
                <a:cs typeface="Times New Roman" pitchFamily="1" charset="0"/>
              </a:rPr>
              <a:t>n</a:t>
            </a:r>
            <a:r>
              <a:rPr i="1" cap="none" baseline="-4000">
                <a:latin typeface="Times New Roman" pitchFamily="1" charset="0"/>
                <a:ea typeface="Times New Roman" pitchFamily="1" charset="0"/>
                <a:cs typeface="Times New Roman" pitchFamily="1" charset="0"/>
              </a:rPr>
              <a:t>i</a:t>
            </a:r>
            <a:r>
              <a:rPr i="1" cap="none"/>
              <a:t> </a:t>
            </a:r>
            <a:r>
              <a:t>sites within a given rate category are subject to the same rate multiplier, </a:t>
            </a:r>
            <a:r>
              <a:rPr i="1" cap="none">
                <a:latin typeface="Times New Roman" pitchFamily="1" charset="0"/>
                <a:ea typeface="Times New Roman" pitchFamily="1" charset="0"/>
                <a:cs typeface="Times New Roman" pitchFamily="1" charset="0"/>
              </a:rPr>
              <a:t>r</a:t>
            </a:r>
            <a:r>
              <a:rPr i="1" cap="none" baseline="-4000">
                <a:latin typeface="Times New Roman" pitchFamily="1" charset="0"/>
                <a:ea typeface="Times New Roman" pitchFamily="1" charset="0"/>
                <a:cs typeface="Times New Roman" pitchFamily="1" charset="0"/>
              </a:rPr>
              <a:t>i</a:t>
            </a:r>
            <a:endParaRPr i="1" cap="none" baseline="-4000">
              <a:latin typeface="Times New Roman" pitchFamily="1" charset="0"/>
              <a:ea typeface="Times New Roman" pitchFamily="1" charset="0"/>
              <a:cs typeface="Times New Roman" pitchFamily="1" charset="0"/>
            </a:endParaRPr>
          </a:p>
        </p:txBody>
      </p:sp>
      <p:sp>
        <p:nvSpPr>
          <p:cNvPr id="3" name="Shape 2560"/>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JAgRAM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1AgAABAgAAAmAAAACAAAAP//////////"/>
              </a:ext>
            </a:extLst>
          </p:cNvSpPr>
          <p:nvPr/>
        </p:nvSpPr>
        <p:spPr>
          <a:xfrm>
            <a:off x="635000" y="1016000"/>
            <a:ext cx="8692515" cy="4191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500"/>
              </a:lnSpc>
              <a:tabLst>
                <a:tab pos="838200" algn="l"/>
              </a:tabLst>
              <a:defRPr sz="2000" cap="none">
                <a:solidFill>
                  <a:srgbClr val="0433FF"/>
                </a:solidFill>
                <a:latin typeface="Arial" pitchFamily="1" charset="0"/>
                <a:ea typeface="Arial" pitchFamily="1" charset="0"/>
                <a:cs typeface="Arial" pitchFamily="1" charset="0"/>
              </a:defRPr>
            </a:pPr>
            <a:r>
              <a:t>The Site-Specific </a:t>
            </a:r>
            <a:r>
              <a:rPr sz="2100" cap="none">
                <a:latin typeface="Times" pitchFamily="0" charset="0"/>
                <a:ea typeface="Times" pitchFamily="0" charset="0"/>
                <a:cs typeface="Times" pitchFamily="0" charset="0"/>
              </a:rPr>
              <a:t>(+SS)</a:t>
            </a:r>
            <a:r>
              <a:t> model of ASRV</a:t>
            </a:r>
          </a:p>
        </p:txBody>
      </p:sp>
      <p:sp>
        <p:nvSpPr>
          <p:cNvPr id="4" name="Shape 2561"/>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JAgRAM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BQcAANwAAAB7NwAATAQAABAgAAAmAAAACAAAAP//////////"/>
              </a:ext>
            </a:extLst>
          </p:cNvSpPr>
          <p:nvPr/>
        </p:nvSpPr>
        <p:spPr>
          <a:xfrm>
            <a:off x="1141095" y="139700"/>
            <a:ext cx="787781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Among Site Rate Variation</a:t>
            </a:r>
          </a:p>
        </p:txBody>
      </p:sp>
      <p:sp>
        <p:nvSpPr>
          <p:cNvPr id="5" name="Shape 2562"/>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JAgRAM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KwIAACPOwAAyAwAABAgAAAmAAAACAAAAP//////////"/>
              </a:ext>
            </a:extLst>
          </p:cNvSpPr>
          <p:nvPr/>
        </p:nvSpPr>
        <p:spPr>
          <a:xfrm>
            <a:off x="1003300" y="1409700"/>
            <a:ext cx="8678545" cy="66802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algn="l" defTabSz="457200">
              <a:lnSpc>
                <a:spcPts val="23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The 'base' substitution model (a member of the GTR family) is extended to </a:t>
            </a:r>
            <a:br/>
            <a:r>
              <a:t>    accommodate ASRV (</a:t>
            </a:r>
            <a:r>
              <a:rPr i="1" cap="none"/>
              <a:t>e.g.</a:t>
            </a:r>
            <a:r>
              <a:t>, </a:t>
            </a:r>
            <a:r>
              <a:rPr sz="1900" cap="none">
                <a:latin typeface="Times" pitchFamily="0" charset="0"/>
                <a:ea typeface="Times" pitchFamily="0" charset="0"/>
                <a:cs typeface="Times" pitchFamily="0" charset="0"/>
              </a:rPr>
              <a:t>HKY+SS</a:t>
            </a:r>
            <a:r>
              <a:t>)</a:t>
            </a:r>
          </a:p>
        </p:txBody>
      </p:sp>
      <p:sp>
        <p:nvSpPr>
          <p:cNvPr id="6" name="Shape 2563"/>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MBU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NAMAACPOwAACA8AABAgAAAmAAAACAAAAP//////////"/>
              </a:ext>
            </a:extLst>
          </p:cNvSpPr>
          <p:nvPr/>
        </p:nvSpPr>
        <p:spPr>
          <a:xfrm>
            <a:off x="1003300" y="2082800"/>
            <a:ext cx="8678545" cy="36068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The number of rate categories is assumed to be known, </a:t>
            </a:r>
            <a:r>
              <a:rPr i="1" cap="none"/>
              <a:t>e.g</a:t>
            </a:r>
            <a:r>
              <a:t>.:</a:t>
            </a:r>
          </a:p>
        </p:txBody>
      </p:sp>
      <p:sp>
        <p:nvSpPr>
          <p:cNvPr id="7" name="Shape 2564"/>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HMd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MQOAAA+PQAAwhAAABAgAAAmAAAACAAAAP//////////"/>
              </a:ext>
            </a:extLst>
          </p:cNvSpPr>
          <p:nvPr/>
        </p:nvSpPr>
        <p:spPr>
          <a:xfrm>
            <a:off x="1003300" y="2400300"/>
            <a:ext cx="8952230" cy="32385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three rate categories for protein-coding genes (one for each codon position)</a:t>
            </a:r>
          </a:p>
        </p:txBody>
      </p:sp>
      <p:sp>
        <p:nvSpPr>
          <p:cNvPr id="8" name="Shape 2565"/>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P/qDcs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FQQAAA+PQAAUhIAABAgAAAmAAAACAAAAP//////////"/>
              </a:ext>
            </a:extLst>
          </p:cNvSpPr>
          <p:nvPr/>
        </p:nvSpPr>
        <p:spPr>
          <a:xfrm>
            <a:off x="1003300" y="2654300"/>
            <a:ext cx="8952230" cy="32385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two rate categories for ribosomal genes (one each for stem and loop regions)</a:t>
            </a:r>
          </a:p>
        </p:txBody>
      </p:sp>
      <p:sp>
        <p:nvSpPr>
          <p:cNvPr id="9" name="Shape 2566"/>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BCQkIAYAAAAEcAAABHAAAAZAAAAGQAAAAAAAAAy8vLAGAAAABHAAAARwAAAGQAAABkAAAAAAAAABcAAAAUAAAAAAAAAAAAAAD/fwAA/38AAAAAAAAJAAAABAAAAAE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QkJCAMvLywDAwP8Af39/AAAAAAAAAAAAAAAAAAAAAAAAAAAAIQAAABgAAAAUAAAALAYAAKAUAAA+PQAADBcAABAgAAAmAAAACAAAAP//////////"/>
              </a:ext>
            </a:extLst>
          </p:cNvSpPr>
          <p:nvPr/>
        </p:nvSpPr>
        <p:spPr>
          <a:xfrm>
            <a:off x="1003300" y="3352800"/>
            <a:ext cx="8952230" cy="393700"/>
          </a:xfrm>
          <a:prstGeom prst="rect">
            <a:avLst/>
          </a:prstGeom>
          <a:noFill/>
          <a:ln>
            <a:noFill/>
          </a:ln>
          <a:effectLst>
            <a:outerShdw blurRad="63500" dist="63760" dir="2700000">
              <a:srgbClr val="424242">
                <a:alpha val="4000"/>
              </a:srgbClr>
            </a:outerShdw>
          </a:effectLst>
        </p:spPr>
        <p:txBody>
          <a:bodyPr vert="horz" wrap="square" lIns="50800" tIns="50800" rIns="50800" bIns="50800" numCol="1" spcCol="215900" anchor="t"/>
          <a:lstStyle/>
          <a:p>
            <a:pPr algn="l" defTabSz="457200">
              <a:lnSpc>
                <a:spcPts val="23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For a model with </a:t>
            </a:r>
            <a:r>
              <a:rPr sz="1900" i="1" cap="none">
                <a:latin typeface="Times" pitchFamily="0" charset="0"/>
                <a:ea typeface="Times" pitchFamily="0" charset="0"/>
                <a:cs typeface="Times" pitchFamily="0" charset="0"/>
              </a:rPr>
              <a:t>k</a:t>
            </a:r>
            <a:r>
              <a:t> rate categories, we estimate </a:t>
            </a:r>
            <a:r>
              <a:rPr sz="1900" cap="none">
                <a:latin typeface="Times" pitchFamily="0" charset="0"/>
                <a:ea typeface="Times" pitchFamily="0" charset="0"/>
                <a:cs typeface="Times" pitchFamily="0" charset="0"/>
              </a:rPr>
              <a:t>(</a:t>
            </a:r>
            <a:r>
              <a:rPr sz="1900" i="1" cap="none">
                <a:latin typeface="Times" pitchFamily="0" charset="0"/>
                <a:ea typeface="Times" pitchFamily="0" charset="0"/>
                <a:cs typeface="Times" pitchFamily="0" charset="0"/>
              </a:rPr>
              <a:t>k</a:t>
            </a:r>
            <a:r>
              <a:rPr sz="1900" cap="none">
                <a:latin typeface="Times" pitchFamily="0" charset="0"/>
                <a:ea typeface="Times" pitchFamily="0" charset="0"/>
                <a:cs typeface="Times" pitchFamily="0" charset="0"/>
              </a:rPr>
              <a:t> –1)</a:t>
            </a:r>
            <a:r>
              <a:t> relative-rate multipliers</a:t>
            </a:r>
          </a:p>
        </p:txBody>
      </p:sp>
      <p:sp>
        <p:nvSpPr>
          <p:cNvPr id="10" name="Shape 2567"/>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BCQkI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QkJCAMvLywDAwP8Af39/AAAAAAAAAAAAAAAAAAAAAAAAAAAAIQAAABgAAAAUAAAALAYAAPgWAAA+PQAAMBkAABAgAAAmAAAACAAAAP//////////"/>
              </a:ext>
            </a:extLst>
          </p:cNvSpPr>
          <p:nvPr/>
        </p:nvSpPr>
        <p:spPr>
          <a:xfrm>
            <a:off x="1003300" y="3733800"/>
            <a:ext cx="8952230" cy="360680"/>
          </a:xfrm>
          <a:prstGeom prst="rect">
            <a:avLst/>
          </a:prstGeom>
          <a:noFill/>
          <a:ln>
            <a:noFill/>
          </a:ln>
          <a:effectLst>
            <a:outerShdw blurRad="63500" dist="63760" dir="2700000">
              <a:srgbClr val="424242">
                <a:alpha val="4000"/>
              </a:srgbClr>
            </a:outerShdw>
          </a:effectLst>
        </p:spPr>
        <p:txBody>
          <a:bodyPr vert="horz" wrap="square" lIns="50800" tIns="50800" rIns="50800" bIns="50800" numCol="1" spcCol="215900" anchor="t"/>
          <a:lstStyle>
            <a:lvl1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The relative-rate multipliers are constrained to have a mean rate of one:</a:t>
            </a:r>
          </a:p>
        </p:txBody>
      </p:sp>
      <p:pic>
        <p:nvPicPr>
          <p:cNvPr id="11" name="pasted-image.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XwAAAAAAAABkAAAAZAAAAGQAAAAAAAAAy8vLAF8AAAAAAAAAZAAAAGQAAABkAAAAAAAAAAcAAAA4AAAAAAAAAAAAAAAAAAAA////AAAAAAAAAAAAAAAAAAAAAAAAAAAAAAAAAAAAAABkAAAAZAAAAAAAAAAjAAAABAAAAGQAAAAXAAAAFAAAAAAAAAAAAAAA/38AAP9/AAAAAAAACQAAAAQAAAAAAAA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FEOAAA3HgAAfysAAGkiAAAQAAAAJgAAAAgAAAD//////////w=="/>
              </a:ext>
            </a:extLst>
          </p:cNvPicPr>
          <p:nvPr/>
        </p:nvPicPr>
        <p:blipFill>
          <a:blip r:embed="rId2"/>
          <a:stretch>
            <a:fillRect/>
          </a:stretch>
        </p:blipFill>
        <p:spPr>
          <a:xfrm>
            <a:off x="2327275" y="4911725"/>
            <a:ext cx="4743450" cy="681990"/>
          </a:xfrm>
          <a:prstGeom prst="rect">
            <a:avLst/>
          </a:prstGeom>
          <a:noFill/>
          <a:ln>
            <a:noFill/>
          </a:ln>
          <a:effectLst>
            <a:outerShdw blurRad="63500" dist="63500" dir="5400000">
              <a:srgbClr val="000000">
                <a:alpha val="5000"/>
              </a:srgbClr>
            </a:outerShdw>
          </a:effectLst>
        </p:spPr>
      </p:pic>
    </p:spTree>
  </p:cSld>
  <p:clrMapOvr>
    <a:masterClrMapping/>
  </p:clrMapOvr>
  <p:transition spd="fast" p14:dur="500">
    <p:fade/>
    <p:extLst>
      <p:ext uri="smNativeData">
        <pr:smNativeData xmlns:pr="smNativeData" xmlns="smNativeData" val="trXWYgAAAAD0AQAAAAAAAAYAAAAAAAAAAAAAAAAAAAAAAAAAAQAAAAAAAAAAAAAAAAAAAAAAAAAAAAAA"/>
      </p:ext>
    </p:extLst>
  </p:transition>
  <p:timing>
    <p:tnLst>
      <p:par>
        <p:cTn id="1" dur="indefinite" restart="never" nodeType="tmRoot"/>
      </p:par>
    </p:tnLst>
  </p:timing>
</p:sld>
</file>

<file path=ppt/slides/slide185.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pic>
        <p:nvPicPr>
          <p:cNvPr id="2" name="pasted-image.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XwAAAAAAAABkAAAAZAAAAGQAAAAAAAAAy8vLAF8AAAAAAAAAZAAAAGQAAABkAAAAAAAAAAcAAAA4AAAAAAAAAAAAAAAAAAAA////AAAAAAAAAAAAAAAAAAAAAAAAAAAAAAAAAAAAAABkAAAAZAAAAAAAAAAjAAAABAAAAGQAAAAXAAAAFAAAAAAAAAAAAAAA/38AAP9/AAAAAAAACQAAAAQAAAAAAAA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FEOAAA3HgAAfysAAGkiAAAQAAAAJgAAAAgAAAD//////////w=="/>
              </a:ext>
            </a:extLst>
          </p:cNvPicPr>
          <p:nvPr/>
        </p:nvPicPr>
        <p:blipFill>
          <a:blip r:embed="rId2"/>
          <a:stretch>
            <a:fillRect/>
          </a:stretch>
        </p:blipFill>
        <p:spPr>
          <a:xfrm>
            <a:off x="2327275" y="4911725"/>
            <a:ext cx="4743450" cy="681990"/>
          </a:xfrm>
          <a:prstGeom prst="rect">
            <a:avLst/>
          </a:prstGeom>
          <a:noFill/>
          <a:ln>
            <a:noFill/>
          </a:ln>
          <a:effectLst>
            <a:outerShdw blurRad="63500" dist="63500" dir="5400000">
              <a:srgbClr val="000000">
                <a:alpha val="5000"/>
              </a:srgbClr>
            </a:outerShdw>
          </a:effectLst>
        </p:spPr>
      </p:pic>
      <p:sp>
        <p:nvSpPr>
          <p:cNvPr id="3" name="Shape 2571"/>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BCQkI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QkJCAMvLywDAwP8Af39/AAAAAAAAAAAAAAAAAAAAAAAAAAAAIQAAABgAAAAUAAAALAYAAEgSAAA+PQAAghQAABAgAAAmAAAACAAAAP//////////"/>
              </a:ext>
            </a:extLst>
          </p:cNvSpPr>
          <p:nvPr/>
        </p:nvSpPr>
        <p:spPr>
          <a:xfrm>
            <a:off x="1003300" y="2971800"/>
            <a:ext cx="8952230" cy="361950"/>
          </a:xfrm>
          <a:prstGeom prst="rect">
            <a:avLst/>
          </a:prstGeom>
          <a:noFill/>
          <a:ln>
            <a:noFill/>
          </a:ln>
          <a:effectLst>
            <a:outerShdw blurRad="63500" dist="63760" dir="2700000">
              <a:srgbClr val="424242">
                <a:alpha val="4000"/>
              </a:srgbClr>
            </a:outerShdw>
          </a:effectLst>
        </p:spPr>
        <p:txBody>
          <a:bodyPr vert="horz" wrap="square" lIns="50800" tIns="50800" rIns="50800" bIns="50800" numCol="1" spcCol="215900" anchor="t"/>
          <a:lstStyle/>
          <a:p>
            <a: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All </a:t>
            </a:r>
            <a:r>
              <a:rPr i="1" cap="none">
                <a:latin typeface="Times New Roman" pitchFamily="1" charset="0"/>
                <a:ea typeface="Times New Roman" pitchFamily="1" charset="0"/>
                <a:cs typeface="Times New Roman" pitchFamily="1" charset="0"/>
              </a:rPr>
              <a:t>n</a:t>
            </a:r>
            <a:r>
              <a:rPr i="1" cap="none" baseline="-4000">
                <a:latin typeface="Times New Roman" pitchFamily="1" charset="0"/>
                <a:ea typeface="Times New Roman" pitchFamily="1" charset="0"/>
                <a:cs typeface="Times New Roman" pitchFamily="1" charset="0"/>
              </a:rPr>
              <a:t>i</a:t>
            </a:r>
            <a:r>
              <a:rPr i="1" cap="none"/>
              <a:t> </a:t>
            </a:r>
            <a:r>
              <a:t>sites within a given rate category are subject to the same rate multiplier, </a:t>
            </a:r>
            <a:r>
              <a:rPr i="1" cap="none">
                <a:latin typeface="Times New Roman" pitchFamily="1" charset="0"/>
                <a:ea typeface="Times New Roman" pitchFamily="1" charset="0"/>
                <a:cs typeface="Times New Roman" pitchFamily="1" charset="0"/>
              </a:rPr>
              <a:t>r</a:t>
            </a:r>
            <a:r>
              <a:rPr i="1" cap="none" baseline="-4000">
                <a:latin typeface="Times New Roman" pitchFamily="1" charset="0"/>
                <a:ea typeface="Times New Roman" pitchFamily="1" charset="0"/>
                <a:cs typeface="Times New Roman" pitchFamily="1" charset="0"/>
              </a:rPr>
              <a:t>i</a:t>
            </a:r>
            <a:endParaRPr i="1" cap="none" baseline="-4000">
              <a:latin typeface="Times New Roman" pitchFamily="1" charset="0"/>
              <a:ea typeface="Times New Roman" pitchFamily="1" charset="0"/>
              <a:cs typeface="Times New Roman" pitchFamily="1" charset="0"/>
            </a:endParaRPr>
          </a:p>
        </p:txBody>
      </p:sp>
      <p:sp>
        <p:nvSpPr>
          <p:cNvPr id="4" name="Shape 2572"/>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1AgAABAgAAAmAAAACAAAAP//////////"/>
              </a:ext>
            </a:extLst>
          </p:cNvSpPr>
          <p:nvPr/>
        </p:nvSpPr>
        <p:spPr>
          <a:xfrm>
            <a:off x="635000" y="1016000"/>
            <a:ext cx="8692515" cy="4191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500"/>
              </a:lnSpc>
              <a:tabLst>
                <a:tab pos="838200" algn="l"/>
              </a:tabLst>
              <a:defRPr sz="2000" cap="none">
                <a:solidFill>
                  <a:srgbClr val="0433FF"/>
                </a:solidFill>
                <a:latin typeface="Arial" pitchFamily="1" charset="0"/>
                <a:ea typeface="Arial" pitchFamily="1" charset="0"/>
                <a:cs typeface="Arial" pitchFamily="1" charset="0"/>
              </a:defRPr>
            </a:pPr>
            <a:r>
              <a:t>The Site-Specific </a:t>
            </a:r>
            <a:r>
              <a:rPr sz="2100" cap="none">
                <a:latin typeface="Times" pitchFamily="0" charset="0"/>
                <a:ea typeface="Times" pitchFamily="0" charset="0"/>
                <a:cs typeface="Times" pitchFamily="0" charset="0"/>
              </a:rPr>
              <a:t>(+SS)</a:t>
            </a:r>
            <a:r>
              <a:t> model of ASRV</a:t>
            </a:r>
          </a:p>
        </p:txBody>
      </p:sp>
      <p:sp>
        <p:nvSpPr>
          <p:cNvPr id="5" name="Shape 2573"/>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KCFcgM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BQcAANwAAAB7NwAATAQAABAgAAAmAAAACAAAAP//////////"/>
              </a:ext>
            </a:extLst>
          </p:cNvSpPr>
          <p:nvPr/>
        </p:nvSpPr>
        <p:spPr>
          <a:xfrm>
            <a:off x="1141095" y="139700"/>
            <a:ext cx="787781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Among Site Rate Variation</a:t>
            </a:r>
          </a:p>
        </p:txBody>
      </p:sp>
      <p:sp>
        <p:nvSpPr>
          <p:cNvPr id="6" name="Shape 2574"/>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KwIAACPOwAAyAwAABAgAAAmAAAACAAAAP//////////"/>
              </a:ext>
            </a:extLst>
          </p:cNvSpPr>
          <p:nvPr/>
        </p:nvSpPr>
        <p:spPr>
          <a:xfrm>
            <a:off x="1003300" y="1409700"/>
            <a:ext cx="8678545" cy="66802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algn="l" defTabSz="457200">
              <a:lnSpc>
                <a:spcPts val="23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The 'base' substitution model (a member of the GTR family) is extended to </a:t>
            </a:r>
            <a:br/>
            <a:r>
              <a:t>    accommodate ASRV (</a:t>
            </a:r>
            <a:r>
              <a:rPr i="1" cap="none"/>
              <a:t>e.g.</a:t>
            </a:r>
            <a:r>
              <a:t>, </a:t>
            </a:r>
            <a:r>
              <a:rPr sz="1900" cap="none">
                <a:latin typeface="Times" pitchFamily="0" charset="0"/>
                <a:ea typeface="Times" pitchFamily="0" charset="0"/>
                <a:cs typeface="Times" pitchFamily="0" charset="0"/>
              </a:rPr>
              <a:t>HKY+SS</a:t>
            </a:r>
            <a:r>
              <a:t>)</a:t>
            </a:r>
          </a:p>
        </p:txBody>
      </p:sp>
      <p:sp>
        <p:nvSpPr>
          <p:cNvPr id="7" name="Shape 2575"/>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NAMAACPOwAACA8AABAgAAAmAAAACAAAAP//////////"/>
              </a:ext>
            </a:extLst>
          </p:cNvSpPr>
          <p:nvPr/>
        </p:nvSpPr>
        <p:spPr>
          <a:xfrm>
            <a:off x="1003300" y="2082800"/>
            <a:ext cx="8678545" cy="36068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The number of rate categories is assumed to be known, </a:t>
            </a:r>
            <a:r>
              <a:rPr i="1" cap="none"/>
              <a:t>e.g</a:t>
            </a:r>
            <a:r>
              <a:t>.:</a:t>
            </a:r>
          </a:p>
        </p:txBody>
      </p:sp>
      <p:sp>
        <p:nvSpPr>
          <p:cNvPr id="8" name="Shape 2576"/>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HMd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MQOAAA+PQAAwhAAABAgAAAmAAAACAAAAP//////////"/>
              </a:ext>
            </a:extLst>
          </p:cNvSpPr>
          <p:nvPr/>
        </p:nvSpPr>
        <p:spPr>
          <a:xfrm>
            <a:off x="1003300" y="2400300"/>
            <a:ext cx="8952230" cy="32385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three rate categories for protein-coding genes (one for each codon position)</a:t>
            </a:r>
          </a:p>
        </p:txBody>
      </p:sp>
      <p:sp>
        <p:nvSpPr>
          <p:cNvPr id="9" name="Shape 2577"/>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DI3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FQQAAA+PQAAUhIAABAgAAAmAAAACAAAAP//////////"/>
              </a:ext>
            </a:extLst>
          </p:cNvSpPr>
          <p:nvPr/>
        </p:nvSpPr>
        <p:spPr>
          <a:xfrm>
            <a:off x="1003300" y="2654300"/>
            <a:ext cx="8952230" cy="32385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two rate categories for ribosomal genes (one each for stem and loop regions)</a:t>
            </a:r>
          </a:p>
        </p:txBody>
      </p:sp>
      <p:sp>
        <p:nvSpPr>
          <p:cNvPr id="10" name="Shape 2578"/>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BCQkIAYAAAAEcAAABHAAAAZAAAAGQAAAAAAAAAy8vLAGAAAABHAAAARwAAAGQAAABkAAAAAAAAABcAAAAUAAAAAAAAAAAAAAD/fwAA/38AAAAAAAAJAAAABAAAAII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QkJCAMvLywDAwP8Af39/AAAAAAAAAAAAAAAAAAAAAAAAAAAAIQAAABgAAAAUAAAALAYAAKAUAAA+PQAADBcAABAgAAAmAAAACAAAAP//////////"/>
              </a:ext>
            </a:extLst>
          </p:cNvSpPr>
          <p:nvPr/>
        </p:nvSpPr>
        <p:spPr>
          <a:xfrm>
            <a:off x="1003300" y="3352800"/>
            <a:ext cx="8952230" cy="393700"/>
          </a:xfrm>
          <a:prstGeom prst="rect">
            <a:avLst/>
          </a:prstGeom>
          <a:noFill/>
          <a:ln>
            <a:noFill/>
          </a:ln>
          <a:effectLst>
            <a:outerShdw blurRad="63500" dist="63760" dir="2700000">
              <a:srgbClr val="424242">
                <a:alpha val="4000"/>
              </a:srgbClr>
            </a:outerShdw>
          </a:effectLst>
        </p:spPr>
        <p:txBody>
          <a:bodyPr vert="horz" wrap="square" lIns="50800" tIns="50800" rIns="50800" bIns="50800" numCol="1" spcCol="215900" anchor="t"/>
          <a:lstStyle/>
          <a:p>
            <a:pPr algn="l" defTabSz="457200">
              <a:lnSpc>
                <a:spcPts val="23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For a model with </a:t>
            </a:r>
            <a:r>
              <a:rPr sz="1900" i="1" cap="none">
                <a:latin typeface="Times" pitchFamily="0" charset="0"/>
                <a:ea typeface="Times" pitchFamily="0" charset="0"/>
                <a:cs typeface="Times" pitchFamily="0" charset="0"/>
              </a:rPr>
              <a:t>k</a:t>
            </a:r>
            <a:r>
              <a:t> rate categories, we estimate </a:t>
            </a:r>
            <a:r>
              <a:rPr sz="1900" cap="none">
                <a:latin typeface="Times" pitchFamily="0" charset="0"/>
                <a:ea typeface="Times" pitchFamily="0" charset="0"/>
                <a:cs typeface="Times" pitchFamily="0" charset="0"/>
              </a:rPr>
              <a:t>(</a:t>
            </a:r>
            <a:r>
              <a:rPr sz="1900" i="1" cap="none">
                <a:latin typeface="Times" pitchFamily="0" charset="0"/>
                <a:ea typeface="Times" pitchFamily="0" charset="0"/>
                <a:cs typeface="Times" pitchFamily="0" charset="0"/>
              </a:rPr>
              <a:t>k</a:t>
            </a:r>
            <a:r>
              <a:rPr sz="1900" cap="none">
                <a:latin typeface="Times" pitchFamily="0" charset="0"/>
                <a:ea typeface="Times" pitchFamily="0" charset="0"/>
                <a:cs typeface="Times" pitchFamily="0" charset="0"/>
              </a:rPr>
              <a:t> –1)</a:t>
            </a:r>
            <a:r>
              <a:t> relative-rate multipliers</a:t>
            </a:r>
          </a:p>
        </p:txBody>
      </p:sp>
      <p:sp>
        <p:nvSpPr>
          <p:cNvPr id="11" name="Shape 2579"/>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BCQkIAYAAAAEcAAABHAAAAZAAAAGQAAAAAAAAAy8vLAGAAAABHAAAARwAAAGQAAABkAAAAAAAAABcAAAAUAAAAAAAAAAAAAAD/fwAA/38AAAAAAAAJAAAABAAAAGCp8w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QkJCAMvLywDAwP8Af39/AAAAAAAAAAAAAAAAAAAAAAAAAAAAIQAAABgAAAAUAAAALAYAAPgWAAA+PQAAMBkAABAgAAAmAAAACAAAAP//////////"/>
              </a:ext>
            </a:extLst>
          </p:cNvSpPr>
          <p:nvPr/>
        </p:nvSpPr>
        <p:spPr>
          <a:xfrm>
            <a:off x="1003300" y="3733800"/>
            <a:ext cx="8952230" cy="360680"/>
          </a:xfrm>
          <a:prstGeom prst="rect">
            <a:avLst/>
          </a:prstGeom>
          <a:noFill/>
          <a:ln>
            <a:noFill/>
          </a:ln>
          <a:effectLst>
            <a:outerShdw blurRad="63500" dist="63760" dir="2700000">
              <a:srgbClr val="424242">
                <a:alpha val="4000"/>
              </a:srgbClr>
            </a:outerShdw>
          </a:effectLst>
        </p:spPr>
        <p:txBody>
          <a:bodyPr vert="horz" wrap="square" lIns="50800" tIns="50800" rIns="50800" bIns="50800" numCol="1" spcCol="215900" anchor="t"/>
          <a:lstStyle>
            <a:lvl1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The relative-rate multipliers are constrained to have a mean rate of one:</a:t>
            </a:r>
          </a:p>
        </p:txBody>
      </p:sp>
      <p:sp>
        <p:nvSpPr>
          <p:cNvPr id="12" name="Shape 2580"/>
          <p:cNvSpPr>
            <a:extLst>
              <a:ext uri="smNativeData">
                <pr:smNativeData xmlns:pr="smNativeData" xmlns="smNativeData" val="SMDATA_15_trXWYhMAAAAlAAAACg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CAAAAZAAAAGQAAAAVAAAAYAAAAAAAAAAAAAAADwAAACADAAAAAAAAAAAAAAEAAACgMgAAVgcAAKr4//8BAAAAf39/AAEAAABkAAAAAAAAABQAAABAHwAAAAAAACYAAAAAAAAAwOD//wAAAAAmAAAAZAAAABYAAABMAAAAAQAAAAAAAAAHAAAAAAAAAAEAAAAAAAAAVQAAAAAAAABQAAAAZAAAAGQAAAAAAAAAy8vLAFUAAAAAAAAAUAAAAGQAAABkAAAAAAAAABcAAAAUAAAAAAAAAAAAAAD/fwAA/38AAAAAAAAJAAAABAAAAOB38w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7A8AAAUbAADsDwAAXB4AABAAAAAmAAAACAAAAP//////////"/>
              </a:ext>
            </a:extLst>
          </p:cNvSpPr>
          <p:nvPr/>
        </p:nvSpPr>
        <p:spPr>
          <a:xfrm>
            <a:off x="2588260" y="4392295"/>
            <a:ext cx="0" cy="542925"/>
          </a:xfrm>
          <a:prstGeom prst="line">
            <a:avLst/>
          </a:prstGeom>
          <a:noFill/>
          <a:ln w="25400" cap="flat" cmpd="sng" algn="ctr">
            <a:solidFill>
              <a:srgbClr val="FF9300"/>
            </a:solidFill>
            <a:prstDash val="solid"/>
            <a:headEnd type="none"/>
            <a:tailEnd type="triangle" w="med" len="med"/>
          </a:ln>
          <a:effectLst>
            <a:outerShdw blurRad="63500" dist="50800" dir="5400000">
              <a:srgbClr val="000000">
                <a:alpha val="15000"/>
              </a:srgbClr>
            </a:outerShdw>
          </a:effectLst>
        </p:spPr>
        <p:txBody>
          <a:bodyPr vert="horz" wrap="square" lIns="50800" tIns="50800" rIns="50800" bIns="508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13" name="Shape 2581"/>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XwAAAAAAAAAoAAAAZAAAAGQAAAAAAAAAy8vLAF8AAAAAAAAAKAAAAGQAAABkAAAAAAAAABcAAAAUAAAAAAAAAAAAAAD/fwAA/38AAAAAAAAJAAAABAAAACBXLQM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9g0AABQZAAC1KwAAEhsAABAgAAAmAAAACAAAAP//////////"/>
              </a:ext>
            </a:extLst>
          </p:cNvSpPr>
          <p:nvPr/>
        </p:nvSpPr>
        <p:spPr>
          <a:xfrm>
            <a:off x="2269490" y="4076700"/>
            <a:ext cx="4835525" cy="323850"/>
          </a:xfrm>
          <a:prstGeom prst="rect">
            <a:avLst/>
          </a:prstGeom>
          <a:noFill/>
          <a:ln>
            <a:noFill/>
          </a:ln>
          <a:effectLst>
            <a:outerShdw blurRad="63500" dist="25400" dir="5400000">
              <a:srgbClr val="000000">
                <a:alpha val="5000"/>
              </a:srgbClr>
            </a:outerShdw>
          </a:effectLst>
        </p:spPr>
        <p:txBody>
          <a:bodyPr vert="horz" wrap="none" lIns="50800" tIns="50800" rIns="50800" bIns="50800" numCol="1" spcCol="215900" anchor="ctr"/>
          <a:lstStyle/>
          <a:p>
            <a:pPr algn="l" defTabSz="457200">
              <a:lnSpc>
                <a:spcPts val="1900"/>
              </a:lnSpc>
              <a:tabLst>
                <a:tab pos="838200" algn="l"/>
              </a:tabLst>
              <a:defRPr sz="1600" cap="none">
                <a:solidFill>
                  <a:srgbClr val="424242"/>
                </a:solidFill>
                <a:latin typeface="Arial" pitchFamily="1" charset="0"/>
                <a:ea typeface="Arial" pitchFamily="1" charset="0"/>
                <a:cs typeface="Arial" pitchFamily="1" charset="0"/>
              </a:defRPr>
            </a:pPr>
            <a:r>
              <a:t>rate multiplier applied to sites assigned to category </a:t>
            </a:r>
            <a:r>
              <a:rPr cap="none">
                <a:latin typeface="Times New Roman" pitchFamily="1" charset="0"/>
                <a:ea typeface="Times New Roman" pitchFamily="1" charset="0"/>
                <a:cs typeface="Times New Roman" pitchFamily="1" charset="0"/>
              </a:rPr>
              <a:t>1</a:t>
            </a:r>
            <a:endParaRPr cap="none">
              <a:latin typeface="Times New Roman" pitchFamily="1" charset="0"/>
              <a:ea typeface="Times New Roman" pitchFamily="1" charset="0"/>
              <a:cs typeface="Times New Roman" pitchFamily="1" charset="0"/>
            </a:endParaRPr>
          </a:p>
        </p:txBody>
      </p:sp>
    </p:spTree>
  </p:cSld>
  <p:clrMapOvr>
    <a:masterClrMapping/>
  </p:clrMapOvr>
  <p:transition spd="fast" p14:dur="500">
    <p:fade/>
    <p:extLst>
      <p:ext uri="smNativeData">
        <pr:smNativeData xmlns:pr="smNativeData" xmlns="smNativeData" val="trXWYgAAAAD0AQAAAAAAAAYAAAAAAAAAAAAAAAAAAAAAAAAAAQAAAAAAAAAAAAAAAAAAAAAAAAAAAAAA"/>
      </p:ext>
    </p:extLst>
  </p:transition>
  <p:timing>
    <p:tnLst>
      <p:par>
        <p:cTn id="1" dur="indefinite" restart="never" nodeType="tmRoot"/>
      </p:par>
    </p:tnLst>
  </p:timing>
</p:sld>
</file>

<file path=ppt/slides/slide186.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pic>
        <p:nvPicPr>
          <p:cNvPr id="2" name="pasted-image.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XwAAAAAAAABkAAAAZAAAAGQAAAAAAAAAy8vLAF8AAAAAAAAAZAAAAGQAAABkAAAAAAAAAAcAAAA4AAAAAAAAAAAAAAAAAAAA////AAAAAAAAAAAAAAAAAAAAAAAAAAAAAAAAAAAAAABkAAAAZAAAAAAAAAAjAAAABAAAAGQAAAAXAAAAFAAAAAAAAAAAAAAA/38AAP9/AAAAAAAACQAAAAQAAABgqfMF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FEOAAA3HgAAfysAAGkiAAAQAAAAJgAAAAgAAAD//////////w=="/>
              </a:ext>
            </a:extLst>
          </p:cNvPicPr>
          <p:nvPr/>
        </p:nvPicPr>
        <p:blipFill>
          <a:blip r:embed="rId2"/>
          <a:stretch>
            <a:fillRect/>
          </a:stretch>
        </p:blipFill>
        <p:spPr>
          <a:xfrm>
            <a:off x="2327275" y="4911725"/>
            <a:ext cx="4743450" cy="681990"/>
          </a:xfrm>
          <a:prstGeom prst="rect">
            <a:avLst/>
          </a:prstGeom>
          <a:noFill/>
          <a:ln>
            <a:noFill/>
          </a:ln>
          <a:effectLst>
            <a:outerShdw blurRad="63500" dist="63500" dir="5400000">
              <a:srgbClr val="000000">
                <a:alpha val="5000"/>
              </a:srgbClr>
            </a:outerShdw>
          </a:effectLst>
        </p:spPr>
      </p:pic>
      <p:sp>
        <p:nvSpPr>
          <p:cNvPr id="3" name="Shape 2584"/>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BCQkI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QkJCAMvLywDAwP8Af39/AAAAAAAAAAAAAAAAAAAAAAAAAAAAIQAAABgAAAAUAAAALAYAAEgSAAA+PQAAghQAABAgAAAmAAAACAAAAP//////////"/>
              </a:ext>
            </a:extLst>
          </p:cNvSpPr>
          <p:nvPr/>
        </p:nvSpPr>
        <p:spPr>
          <a:xfrm>
            <a:off x="1003300" y="2971800"/>
            <a:ext cx="8952230" cy="361950"/>
          </a:xfrm>
          <a:prstGeom prst="rect">
            <a:avLst/>
          </a:prstGeom>
          <a:noFill/>
          <a:ln>
            <a:noFill/>
          </a:ln>
          <a:effectLst>
            <a:outerShdw blurRad="63500" dist="63760" dir="2700000">
              <a:srgbClr val="424242">
                <a:alpha val="4000"/>
              </a:srgbClr>
            </a:outerShdw>
          </a:effectLst>
        </p:spPr>
        <p:txBody>
          <a:bodyPr vert="horz" wrap="square" lIns="50800" tIns="50800" rIns="50800" bIns="50800" numCol="1" spcCol="215900" anchor="t"/>
          <a:lstStyle/>
          <a:p>
            <a: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All </a:t>
            </a:r>
            <a:r>
              <a:rPr i="1" cap="none">
                <a:latin typeface="Times New Roman" pitchFamily="1" charset="0"/>
                <a:ea typeface="Times New Roman" pitchFamily="1" charset="0"/>
                <a:cs typeface="Times New Roman" pitchFamily="1" charset="0"/>
              </a:rPr>
              <a:t>n</a:t>
            </a:r>
            <a:r>
              <a:rPr i="1" cap="none" baseline="-4000">
                <a:latin typeface="Times New Roman" pitchFamily="1" charset="0"/>
                <a:ea typeface="Times New Roman" pitchFamily="1" charset="0"/>
                <a:cs typeface="Times New Roman" pitchFamily="1" charset="0"/>
              </a:rPr>
              <a:t>i</a:t>
            </a:r>
            <a:r>
              <a:rPr i="1" cap="none"/>
              <a:t> </a:t>
            </a:r>
            <a:r>
              <a:t>sites within a given rate category are subject to the same rate multiplier, </a:t>
            </a:r>
            <a:r>
              <a:rPr i="1" cap="none">
                <a:latin typeface="Times New Roman" pitchFamily="1" charset="0"/>
                <a:ea typeface="Times New Roman" pitchFamily="1" charset="0"/>
                <a:cs typeface="Times New Roman" pitchFamily="1" charset="0"/>
              </a:rPr>
              <a:t>r</a:t>
            </a:r>
            <a:r>
              <a:rPr i="1" cap="none" baseline="-4000">
                <a:latin typeface="Times New Roman" pitchFamily="1" charset="0"/>
                <a:ea typeface="Times New Roman" pitchFamily="1" charset="0"/>
                <a:cs typeface="Times New Roman" pitchFamily="1" charset="0"/>
              </a:rPr>
              <a:t>i</a:t>
            </a:r>
            <a:endParaRPr i="1" cap="none" baseline="-4000">
              <a:latin typeface="Times New Roman" pitchFamily="1" charset="0"/>
              <a:ea typeface="Times New Roman" pitchFamily="1" charset="0"/>
              <a:cs typeface="Times New Roman" pitchFamily="1" charset="0"/>
            </a:endParaRPr>
          </a:p>
        </p:txBody>
      </p:sp>
      <p:sp>
        <p:nvSpPr>
          <p:cNvPr id="4" name="Shape 2585"/>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CB68w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1AgAABAgAAAmAAAACAAAAP//////////"/>
              </a:ext>
            </a:extLst>
          </p:cNvSpPr>
          <p:nvPr/>
        </p:nvSpPr>
        <p:spPr>
          <a:xfrm>
            <a:off x="635000" y="1016000"/>
            <a:ext cx="8692515" cy="4191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500"/>
              </a:lnSpc>
              <a:tabLst>
                <a:tab pos="838200" algn="l"/>
              </a:tabLst>
              <a:defRPr sz="2000" cap="none">
                <a:solidFill>
                  <a:srgbClr val="0433FF"/>
                </a:solidFill>
                <a:latin typeface="Arial" pitchFamily="1" charset="0"/>
                <a:ea typeface="Arial" pitchFamily="1" charset="0"/>
                <a:cs typeface="Arial" pitchFamily="1" charset="0"/>
              </a:defRPr>
            </a:pPr>
            <a:r>
              <a:t>The Site-Specific </a:t>
            </a:r>
            <a:r>
              <a:rPr sz="2100" cap="none">
                <a:latin typeface="Times" pitchFamily="0" charset="0"/>
                <a:ea typeface="Times" pitchFamily="0" charset="0"/>
                <a:cs typeface="Times" pitchFamily="0" charset="0"/>
              </a:rPr>
              <a:t>(+SS)</a:t>
            </a:r>
            <a:r>
              <a:t> model of ASRV</a:t>
            </a:r>
          </a:p>
        </p:txBody>
      </p:sp>
      <p:sp>
        <p:nvSpPr>
          <p:cNvPr id="5" name="Shape 2586"/>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NBtRAM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BQcAANwAAAB7NwAATAQAABAgAAAmAAAACAAAAP//////////"/>
              </a:ext>
            </a:extLst>
          </p:cNvSpPr>
          <p:nvPr/>
        </p:nvSpPr>
        <p:spPr>
          <a:xfrm>
            <a:off x="1141095" y="139700"/>
            <a:ext cx="787781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Among Site Rate Variation</a:t>
            </a:r>
          </a:p>
        </p:txBody>
      </p:sp>
      <p:sp>
        <p:nvSpPr>
          <p:cNvPr id="6" name="Shape 2587"/>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BAEC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KwIAACPOwAAyAwAABAgAAAmAAAACAAAAP//////////"/>
              </a:ext>
            </a:extLst>
          </p:cNvSpPr>
          <p:nvPr/>
        </p:nvSpPr>
        <p:spPr>
          <a:xfrm>
            <a:off x="1003300" y="1409700"/>
            <a:ext cx="8678545" cy="66802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algn="l" defTabSz="457200">
              <a:lnSpc>
                <a:spcPts val="23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The 'base' substitution model (a member of the GTR family) is extended to </a:t>
            </a:r>
            <a:br/>
            <a:r>
              <a:t>    accommodate ASRV (</a:t>
            </a:r>
            <a:r>
              <a:rPr i="1" cap="none"/>
              <a:t>e.g.</a:t>
            </a:r>
            <a:r>
              <a:t>, </a:t>
            </a:r>
            <a:r>
              <a:rPr sz="1900" cap="none">
                <a:latin typeface="Times" pitchFamily="0" charset="0"/>
                <a:ea typeface="Times" pitchFamily="0" charset="0"/>
                <a:cs typeface="Times" pitchFamily="0" charset="0"/>
              </a:rPr>
              <a:t>HKY+SS</a:t>
            </a:r>
            <a:r>
              <a:t>)</a:t>
            </a:r>
          </a:p>
        </p:txBody>
      </p:sp>
      <p:sp>
        <p:nvSpPr>
          <p:cNvPr id="7" name="Shape 2588"/>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Dfw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NAMAACPOwAACA8AABAgAAAmAAAACAAAAP//////////"/>
              </a:ext>
            </a:extLst>
          </p:cNvSpPr>
          <p:nvPr/>
        </p:nvSpPr>
        <p:spPr>
          <a:xfrm>
            <a:off x="1003300" y="2082800"/>
            <a:ext cx="8678545" cy="36068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The number of rate categories is assumed to be known, </a:t>
            </a:r>
            <a:r>
              <a:rPr i="1" cap="none"/>
              <a:t>e.g</a:t>
            </a:r>
            <a:r>
              <a:t>.:</a:t>
            </a:r>
          </a:p>
        </p:txBody>
      </p:sp>
      <p:sp>
        <p:nvSpPr>
          <p:cNvPr id="8" name="Shape 2589"/>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MQOAAA+PQAAwhAAABAgAAAmAAAACAAAAP//////////"/>
              </a:ext>
            </a:extLst>
          </p:cNvSpPr>
          <p:nvPr/>
        </p:nvSpPr>
        <p:spPr>
          <a:xfrm>
            <a:off x="1003300" y="2400300"/>
            <a:ext cx="8952230" cy="32385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three rate categories for protein-coding genes (one for each codon position)</a:t>
            </a:r>
          </a:p>
        </p:txBody>
      </p:sp>
      <p:sp>
        <p:nvSpPr>
          <p:cNvPr id="9" name="Shape 2590"/>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FQQAAA+PQAAUhIAABAgAAAmAAAACAAAAP//////////"/>
              </a:ext>
            </a:extLst>
          </p:cNvSpPr>
          <p:nvPr/>
        </p:nvSpPr>
        <p:spPr>
          <a:xfrm>
            <a:off x="1003300" y="2654300"/>
            <a:ext cx="8952230" cy="32385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two rate categories for ribosomal genes (one each for stem and loop regions)</a:t>
            </a:r>
          </a:p>
        </p:txBody>
      </p:sp>
      <p:sp>
        <p:nvSpPr>
          <p:cNvPr id="10" name="Shape 2591"/>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BCQkIAYAAAAEcAAABHAAAAZAAAAGQAAAAAAAAAy8vLAGAAAABHAAAARwAAAGQAAABkAAAAAAAAABcAAAAUAAAAAAAAAAAAAAD/fwAA/38AAAAAAAAJAAAABAAAAAkABw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QkJCAMvLywDAwP8Af39/AAAAAAAAAAAAAAAAAAAAAAAAAAAAIQAAABgAAAAUAAAALAYAAKAUAAA+PQAADBcAABAgAAAmAAAACAAAAP//////////"/>
              </a:ext>
            </a:extLst>
          </p:cNvSpPr>
          <p:nvPr/>
        </p:nvSpPr>
        <p:spPr>
          <a:xfrm>
            <a:off x="1003300" y="3352800"/>
            <a:ext cx="8952230" cy="393700"/>
          </a:xfrm>
          <a:prstGeom prst="rect">
            <a:avLst/>
          </a:prstGeom>
          <a:noFill/>
          <a:ln>
            <a:noFill/>
          </a:ln>
          <a:effectLst>
            <a:outerShdw blurRad="63500" dist="63760" dir="2700000">
              <a:srgbClr val="424242">
                <a:alpha val="4000"/>
              </a:srgbClr>
            </a:outerShdw>
          </a:effectLst>
        </p:spPr>
        <p:txBody>
          <a:bodyPr vert="horz" wrap="square" lIns="50800" tIns="50800" rIns="50800" bIns="50800" numCol="1" spcCol="215900" anchor="t"/>
          <a:lstStyle/>
          <a:p>
            <a:pPr algn="l" defTabSz="457200">
              <a:lnSpc>
                <a:spcPts val="23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For a model with </a:t>
            </a:r>
            <a:r>
              <a:rPr sz="1900" i="1" cap="none">
                <a:latin typeface="Times" pitchFamily="0" charset="0"/>
                <a:ea typeface="Times" pitchFamily="0" charset="0"/>
                <a:cs typeface="Times" pitchFamily="0" charset="0"/>
              </a:rPr>
              <a:t>k</a:t>
            </a:r>
            <a:r>
              <a:t> rate categories, we estimate </a:t>
            </a:r>
            <a:r>
              <a:rPr sz="1900" cap="none">
                <a:latin typeface="Times" pitchFamily="0" charset="0"/>
                <a:ea typeface="Times" pitchFamily="0" charset="0"/>
                <a:cs typeface="Times" pitchFamily="0" charset="0"/>
              </a:rPr>
              <a:t>(</a:t>
            </a:r>
            <a:r>
              <a:rPr sz="1900" i="1" cap="none">
                <a:latin typeface="Times" pitchFamily="0" charset="0"/>
                <a:ea typeface="Times" pitchFamily="0" charset="0"/>
                <a:cs typeface="Times" pitchFamily="0" charset="0"/>
              </a:rPr>
              <a:t>k</a:t>
            </a:r>
            <a:r>
              <a:rPr sz="1900" cap="none">
                <a:latin typeface="Times" pitchFamily="0" charset="0"/>
                <a:ea typeface="Times" pitchFamily="0" charset="0"/>
                <a:cs typeface="Times" pitchFamily="0" charset="0"/>
              </a:rPr>
              <a:t> –1)</a:t>
            </a:r>
            <a:r>
              <a:t> relative-rate multipliers</a:t>
            </a:r>
          </a:p>
        </p:txBody>
      </p:sp>
      <p:sp>
        <p:nvSpPr>
          <p:cNvPr id="11" name="Shape 2592"/>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BCQkIAYAAAAEcAAABHAAAAZAAAAGQAAAAAAAAAy8vLAGAAAABHAAAARwAAAGQAAABkAAAAAAAAABcAAAAUAAAAAAAAAAAAAAD/fwAA/38AAAAAAAAJAAAABAAAAABR/9s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QkJCAMvLywDAwP8Af39/AAAAAAAAAAAAAAAAAAAAAAAAAAAAIQAAABgAAAAUAAAALAYAAPgWAAA+PQAAMBkAABAgAAAmAAAACAAAAP//////////"/>
              </a:ext>
            </a:extLst>
          </p:cNvSpPr>
          <p:nvPr/>
        </p:nvSpPr>
        <p:spPr>
          <a:xfrm>
            <a:off x="1003300" y="3733800"/>
            <a:ext cx="8952230" cy="360680"/>
          </a:xfrm>
          <a:prstGeom prst="rect">
            <a:avLst/>
          </a:prstGeom>
          <a:noFill/>
          <a:ln>
            <a:noFill/>
          </a:ln>
          <a:effectLst>
            <a:outerShdw blurRad="63500" dist="63760" dir="2700000">
              <a:srgbClr val="424242">
                <a:alpha val="4000"/>
              </a:srgbClr>
            </a:outerShdw>
          </a:effectLst>
        </p:spPr>
        <p:txBody>
          <a:bodyPr vert="horz" wrap="square" lIns="50800" tIns="50800" rIns="50800" bIns="50800" numCol="1" spcCol="215900" anchor="t"/>
          <a:lstStyle>
            <a:lvl1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The relative-rate multipliers are constrained to have a mean rate of one:</a:t>
            </a:r>
          </a:p>
        </p:txBody>
      </p:sp>
      <p:sp>
        <p:nvSpPr>
          <p:cNvPr id="12" name="Shape 2593"/>
          <p:cNvSpPr>
            <a:extLst>
              <a:ext uri="smNativeData">
                <pr:smNativeData xmlns:pr="smNativeData" xmlns="smNativeData" val="SMDATA_15_trXWYhMAAAAlAAAACg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CAAAAZAAAAGQAAAAVAAAAYAAAAAAAAAAAAAAADwAAACADAAAAAAAAAAAAAAEAAACgMgAAVgcAAKr4//8BAAAAf39/AAEAAABkAAAAAAAAABQAAABAHwAAAAAAACYAAAAAAAAAwOD//wAAAAAmAAAAZAAAABYAAABMAAAAAQAAAAAAAAAHAAAAAAAAAAEAAAAAAAAAVQAAAAAAAABQAAAAZAAAAGQAAAAAAAAAy8vLAFUAAAAAAAAAUAAAAGQAAABkAAAAAAAAABcAAAAUAAAAAAAAAAAAAAD/fwAA/38AAAAAAAAJAAAABAAAAAAGLw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7A8AAAUbAADsDwAAXB4AABAAAAAmAAAACAAAAP//////////"/>
              </a:ext>
            </a:extLst>
          </p:cNvSpPr>
          <p:nvPr/>
        </p:nvSpPr>
        <p:spPr>
          <a:xfrm>
            <a:off x="2588260" y="4392295"/>
            <a:ext cx="0" cy="542925"/>
          </a:xfrm>
          <a:prstGeom prst="line">
            <a:avLst/>
          </a:prstGeom>
          <a:noFill/>
          <a:ln w="25400" cap="flat" cmpd="sng" algn="ctr">
            <a:solidFill>
              <a:srgbClr val="FF9300"/>
            </a:solidFill>
            <a:prstDash val="solid"/>
            <a:headEnd type="none"/>
            <a:tailEnd type="triangle" w="med" len="med"/>
          </a:ln>
          <a:effectLst>
            <a:outerShdw blurRad="63500" dist="50800" dir="5400000">
              <a:srgbClr val="000000">
                <a:alpha val="15000"/>
              </a:srgbClr>
            </a:outerShdw>
          </a:effectLst>
        </p:spPr>
        <p:txBody>
          <a:bodyPr vert="horz" wrap="square" lIns="50800" tIns="50800" rIns="50800" bIns="508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13" name="Shape 2594"/>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XwAAAAAAAAAoAAAAZAAAAGQAAAAAAAAAy8vLAF8AAAAAAAAAKAAAAGQAAABkAAAAAAAAABcAAAAUAAAAAAAAAAAAAAD/fwAA/38AAAAAAAAJAAAABAAAABEBBQ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9g0AABQZAAC1KwAAEhsAABAgAAAmAAAACAAAAP//////////"/>
              </a:ext>
            </a:extLst>
          </p:cNvSpPr>
          <p:nvPr/>
        </p:nvSpPr>
        <p:spPr>
          <a:xfrm>
            <a:off x="2269490" y="4076700"/>
            <a:ext cx="4835525" cy="323850"/>
          </a:xfrm>
          <a:prstGeom prst="rect">
            <a:avLst/>
          </a:prstGeom>
          <a:noFill/>
          <a:ln>
            <a:noFill/>
          </a:ln>
          <a:effectLst>
            <a:outerShdw blurRad="63500" dist="25400" dir="5400000">
              <a:srgbClr val="000000">
                <a:alpha val="5000"/>
              </a:srgbClr>
            </a:outerShdw>
          </a:effectLst>
        </p:spPr>
        <p:txBody>
          <a:bodyPr vert="horz" wrap="none" lIns="50800" tIns="50800" rIns="50800" bIns="50800" numCol="1" spcCol="215900" anchor="ctr"/>
          <a:lstStyle/>
          <a:p>
            <a:pPr algn="l" defTabSz="457200">
              <a:lnSpc>
                <a:spcPts val="1900"/>
              </a:lnSpc>
              <a:tabLst>
                <a:tab pos="838200" algn="l"/>
              </a:tabLst>
              <a:defRPr sz="1600" cap="none">
                <a:solidFill>
                  <a:srgbClr val="424242"/>
                </a:solidFill>
                <a:latin typeface="Arial" pitchFamily="1" charset="0"/>
                <a:ea typeface="Arial" pitchFamily="1" charset="0"/>
                <a:cs typeface="Arial" pitchFamily="1" charset="0"/>
              </a:defRPr>
            </a:pPr>
            <a:r>
              <a:t>rate multiplier applied to sites assigned to category </a:t>
            </a:r>
            <a:r>
              <a:rPr cap="none">
                <a:latin typeface="Times New Roman" pitchFamily="1" charset="0"/>
                <a:ea typeface="Times New Roman" pitchFamily="1" charset="0"/>
                <a:cs typeface="Times New Roman" pitchFamily="1" charset="0"/>
              </a:rPr>
              <a:t>1</a:t>
            </a:r>
            <a:endParaRPr cap="none">
              <a:latin typeface="Times New Roman" pitchFamily="1" charset="0"/>
              <a:ea typeface="Times New Roman" pitchFamily="1" charset="0"/>
              <a:cs typeface="Times New Roman" pitchFamily="1" charset="0"/>
            </a:endParaRPr>
          </a:p>
        </p:txBody>
      </p:sp>
      <p:sp>
        <p:nvSpPr>
          <p:cNvPr id="14" name="Shape 2595"/>
          <p:cNvSpPr>
            <a:extLst>
              <a:ext uri="smNativeData">
                <pr:smNativeData xmlns:pr="smNativeData" xmlns="smNativeData" val="SMDATA_15_trXWYhMAAAAlAAAACg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CAAAAZAAAAGQAAAAVAAAAYAAAAAAAAAAAAAAADwAAACADAAAAAAAAAAAAAAEAAACgMgAAVgcAAKr4//8BAAAAf39/AAEAAABkAAAAAAAAABQAAABAHwAAAAAAACYAAAAAAAAAwOD//wAAAAAmAAAAZAAAABYAAABMAAAAAQAAAAAAAAAHAAAAAAAAAAEAAAAAAAAAVQAAAAAAAABQAAAAZAAAAGQAAAAAAAAAy8vLAFUAAAAAAAAAUAAAAGQAAABkAAAAAAAAABcAAAAUAAAAAAAAAAAAAAD/fwAA/38AAAAAAAAJAAAABAAAAAfs//o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rBMAAKkcAACsEwAAcB4AABAAAAAmAAAACAAAAP//////////"/>
              </a:ext>
            </a:extLst>
          </p:cNvSpPr>
          <p:nvPr/>
        </p:nvSpPr>
        <p:spPr>
          <a:xfrm>
            <a:off x="3197860" y="4658995"/>
            <a:ext cx="0" cy="288925"/>
          </a:xfrm>
          <a:prstGeom prst="line">
            <a:avLst/>
          </a:prstGeom>
          <a:noFill/>
          <a:ln w="25400" cap="flat" cmpd="sng" algn="ctr">
            <a:solidFill>
              <a:srgbClr val="FF9300"/>
            </a:solidFill>
            <a:prstDash val="solid"/>
            <a:headEnd type="none"/>
            <a:tailEnd type="triangle" w="med" len="med"/>
          </a:ln>
          <a:effectLst>
            <a:outerShdw blurRad="63500" dist="50800" dir="5400000">
              <a:srgbClr val="000000">
                <a:alpha val="15000"/>
              </a:srgbClr>
            </a:outerShdw>
          </a:effectLst>
        </p:spPr>
        <p:txBody>
          <a:bodyPr vert="horz" wrap="square" lIns="50800" tIns="50800" rIns="50800" bIns="508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15" name="Shape 2596"/>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XwAAAAAAAAAoAAAAZAAAAGQAAAAAAAAAy8vLAF8AAAAAAAAAKAAAAGQAAABkAAAAAAAAABcAAAAUAAAAAAAAAAAAAAD/fwAA/38AAAAAAAAJAAAABAAAAP/PC1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thEAALgaAADRJwAAthwAABAgAAAmAAAACAAAAP//////////"/>
              </a:ext>
            </a:extLst>
          </p:cNvSpPr>
          <p:nvPr/>
        </p:nvSpPr>
        <p:spPr>
          <a:xfrm>
            <a:off x="2879090" y="4343400"/>
            <a:ext cx="3593465" cy="323850"/>
          </a:xfrm>
          <a:prstGeom prst="rect">
            <a:avLst/>
          </a:prstGeom>
          <a:noFill/>
          <a:ln>
            <a:noFill/>
          </a:ln>
          <a:effectLst>
            <a:outerShdw blurRad="63500" dist="25400" dir="5400000">
              <a:srgbClr val="000000">
                <a:alpha val="5000"/>
              </a:srgbClr>
            </a:outerShdw>
          </a:effectLst>
        </p:spPr>
        <p:txBody>
          <a:bodyPr vert="horz" wrap="none" lIns="50800" tIns="50800" rIns="50800" bIns="50800" numCol="1" spcCol="215900" anchor="ctr"/>
          <a:lstStyle/>
          <a:p>
            <a:pPr algn="l" defTabSz="457200">
              <a:lnSpc>
                <a:spcPts val="1900"/>
              </a:lnSpc>
              <a:tabLst>
                <a:tab pos="838200" algn="l"/>
              </a:tabLst>
              <a:defRPr sz="1600" cap="none">
                <a:solidFill>
                  <a:srgbClr val="424242"/>
                </a:solidFill>
                <a:latin typeface="Arial" pitchFamily="1" charset="0"/>
                <a:ea typeface="Arial" pitchFamily="1" charset="0"/>
                <a:cs typeface="Arial" pitchFamily="1" charset="0"/>
              </a:defRPr>
            </a:pPr>
            <a:r>
              <a:t>number of sites assigned to category </a:t>
            </a:r>
            <a:r>
              <a:rPr cap="none">
                <a:latin typeface="Times New Roman" pitchFamily="1" charset="0"/>
                <a:ea typeface="Times New Roman" pitchFamily="1" charset="0"/>
                <a:cs typeface="Times New Roman" pitchFamily="1" charset="0"/>
              </a:rPr>
              <a:t>1</a:t>
            </a:r>
            <a:endParaRPr cap="none">
              <a:latin typeface="Times New Roman" pitchFamily="1" charset="0"/>
              <a:ea typeface="Times New Roman" pitchFamily="1" charset="0"/>
              <a:cs typeface="Times New Roman" pitchFamily="1" charset="0"/>
            </a:endParaRPr>
          </a:p>
        </p:txBody>
      </p:sp>
    </p:spTree>
  </p:cSld>
  <p:clrMapOvr>
    <a:masterClrMapping/>
  </p:clrMapOvr>
  <p:transition spd="fast" p14:dur="500">
    <p:fade/>
    <p:extLst>
      <p:ext uri="smNativeData">
        <pr:smNativeData xmlns:pr="smNativeData" xmlns="smNativeData" val="trXWYgAAAAD0AQAAAAAAAAYAAAAAAAAAAAAAAAAAAAAAAAAAAQAAAAAAAAAAAAAAAAAAAAAAAAAAAAAA"/>
      </p:ext>
    </p:extLst>
  </p:transition>
  <p:timing>
    <p:tnLst>
      <p:par>
        <p:cTn id="1" dur="indefinite" restart="never" nodeType="tmRoot"/>
      </p:par>
    </p:tnLst>
  </p:timing>
</p:sld>
</file>

<file path=ppt/slides/slide187.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pic>
        <p:nvPicPr>
          <p:cNvPr id="2" name="pasted-image.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XwAAAAAAAABkAAAAZAAAAGQAAAAAAAAAy8vLAF8AAAAAAAAAZAAAAGQAAABkAAAAAAAAAAcAAAA4AAAAAAAAAAAAAAAAAAAA////AAAAAAAAAAAAAAAAAAAAAAAAAAAAAAAAAAAAAABkAAAAZAAAAAAAAAAjAAAABAAAAGQAAAAXAAAAFAAAAAAAAAAAAAAA/38AAP9/AAAAAAAACQAAAAQAAAAAAAA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FEOAAA3HgAAfysAAGkiAAAQAAAAJgAAAAgAAAD//////////w=="/>
              </a:ext>
            </a:extLst>
          </p:cNvPicPr>
          <p:nvPr/>
        </p:nvPicPr>
        <p:blipFill>
          <a:blip r:embed="rId2"/>
          <a:stretch>
            <a:fillRect/>
          </a:stretch>
        </p:blipFill>
        <p:spPr>
          <a:xfrm>
            <a:off x="2327275" y="4911725"/>
            <a:ext cx="4743450" cy="681990"/>
          </a:xfrm>
          <a:prstGeom prst="rect">
            <a:avLst/>
          </a:prstGeom>
          <a:noFill/>
          <a:ln>
            <a:noFill/>
          </a:ln>
          <a:effectLst>
            <a:outerShdw blurRad="63500" dist="63500" dir="5400000">
              <a:srgbClr val="000000">
                <a:alpha val="5000"/>
              </a:srgbClr>
            </a:outerShdw>
          </a:effectLst>
        </p:spPr>
      </p:pic>
      <p:sp>
        <p:nvSpPr>
          <p:cNvPr id="3" name="Shape 2599"/>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BCQkIAYAAAAEcAAABHAAAAZAAAAGQAAAAAAAAAy8vLAGAAAABHAAAARwAAAGQAAABkAAAAAAAAABcAAAAUAAAAAAAAAAAAAAD/fwAA/38AAAAAAAAJAAAABAAAAHRzLm8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QkJCAMvLywDAwP8Af39/AAAAAAAAAAAAAAAAAAAAAAAAAAAAIQAAABgAAAAUAAAALAYAAEgSAAA+PQAAghQAABAgAAAmAAAACAAAAP//////////"/>
              </a:ext>
            </a:extLst>
          </p:cNvSpPr>
          <p:nvPr/>
        </p:nvSpPr>
        <p:spPr>
          <a:xfrm>
            <a:off x="1003300" y="2971800"/>
            <a:ext cx="8952230" cy="361950"/>
          </a:xfrm>
          <a:prstGeom prst="rect">
            <a:avLst/>
          </a:prstGeom>
          <a:noFill/>
          <a:ln>
            <a:noFill/>
          </a:ln>
          <a:effectLst>
            <a:outerShdw blurRad="63500" dist="63760" dir="2700000">
              <a:srgbClr val="424242">
                <a:alpha val="4000"/>
              </a:srgbClr>
            </a:outerShdw>
          </a:effectLst>
        </p:spPr>
        <p:txBody>
          <a:bodyPr vert="horz" wrap="square" lIns="50800" tIns="50800" rIns="50800" bIns="50800" numCol="1" spcCol="215900" anchor="t"/>
          <a:lstStyle/>
          <a:p>
            <a: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All </a:t>
            </a:r>
            <a:r>
              <a:rPr i="1" cap="none">
                <a:latin typeface="Times New Roman" pitchFamily="1" charset="0"/>
                <a:ea typeface="Times New Roman" pitchFamily="1" charset="0"/>
                <a:cs typeface="Times New Roman" pitchFamily="1" charset="0"/>
              </a:rPr>
              <a:t>n</a:t>
            </a:r>
            <a:r>
              <a:rPr i="1" cap="none" baseline="-4000">
                <a:latin typeface="Times New Roman" pitchFamily="1" charset="0"/>
                <a:ea typeface="Times New Roman" pitchFamily="1" charset="0"/>
                <a:cs typeface="Times New Roman" pitchFamily="1" charset="0"/>
              </a:rPr>
              <a:t>i</a:t>
            </a:r>
            <a:r>
              <a:rPr i="1" cap="none"/>
              <a:t> </a:t>
            </a:r>
            <a:r>
              <a:t>sites within a given rate category are subject to the same rate multiplier, </a:t>
            </a:r>
            <a:r>
              <a:rPr i="1" cap="none">
                <a:latin typeface="Times New Roman" pitchFamily="1" charset="0"/>
                <a:ea typeface="Times New Roman" pitchFamily="1" charset="0"/>
                <a:cs typeface="Times New Roman" pitchFamily="1" charset="0"/>
              </a:rPr>
              <a:t>r</a:t>
            </a:r>
            <a:r>
              <a:rPr i="1" cap="none" baseline="-4000">
                <a:latin typeface="Times New Roman" pitchFamily="1" charset="0"/>
                <a:ea typeface="Times New Roman" pitchFamily="1" charset="0"/>
                <a:cs typeface="Times New Roman" pitchFamily="1" charset="0"/>
              </a:rPr>
              <a:t>i</a:t>
            </a:r>
            <a:endParaRPr i="1" cap="none" baseline="-4000">
              <a:latin typeface="Times New Roman" pitchFamily="1" charset="0"/>
              <a:ea typeface="Times New Roman" pitchFamily="1" charset="0"/>
              <a:cs typeface="Times New Roman" pitchFamily="1" charset="0"/>
            </a:endParaRPr>
          </a:p>
        </p:txBody>
      </p:sp>
      <p:sp>
        <p:nvSpPr>
          <p:cNvPr id="4" name="Shape 2600"/>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FByPjw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1AgAABAgAAAmAAAACAAAAP//////////"/>
              </a:ext>
            </a:extLst>
          </p:cNvSpPr>
          <p:nvPr/>
        </p:nvSpPr>
        <p:spPr>
          <a:xfrm>
            <a:off x="635000" y="1016000"/>
            <a:ext cx="8692515" cy="4191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500"/>
              </a:lnSpc>
              <a:tabLst>
                <a:tab pos="838200" algn="l"/>
              </a:tabLst>
              <a:defRPr sz="2000" cap="none">
                <a:solidFill>
                  <a:srgbClr val="0433FF"/>
                </a:solidFill>
                <a:latin typeface="Arial" pitchFamily="1" charset="0"/>
                <a:ea typeface="Arial" pitchFamily="1" charset="0"/>
                <a:cs typeface="Arial" pitchFamily="1" charset="0"/>
              </a:defRPr>
            </a:pPr>
            <a:r>
              <a:t>The Site-Specific </a:t>
            </a:r>
            <a:r>
              <a:rPr sz="2100" cap="none">
                <a:latin typeface="Times" pitchFamily="0" charset="0"/>
                <a:ea typeface="Times" pitchFamily="0" charset="0"/>
                <a:cs typeface="Times" pitchFamily="0" charset="0"/>
              </a:rPr>
              <a:t>(+SS)</a:t>
            </a:r>
            <a:r>
              <a:t> model of ASRV</a:t>
            </a:r>
          </a:p>
        </p:txBody>
      </p:sp>
      <p:sp>
        <p:nvSpPr>
          <p:cNvPr id="5" name="Shape 2601"/>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CIyMzg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BQcAANwAAAB7NwAATAQAABAgAAAmAAAACAAAAP//////////"/>
              </a:ext>
            </a:extLst>
          </p:cNvSpPr>
          <p:nvPr/>
        </p:nvSpPr>
        <p:spPr>
          <a:xfrm>
            <a:off x="1141095" y="139700"/>
            <a:ext cx="787781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Among Site Rate Variation</a:t>
            </a:r>
          </a:p>
        </p:txBody>
      </p:sp>
      <p:sp>
        <p:nvSpPr>
          <p:cNvPr id="6" name="Shape 2602"/>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G4iLz4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KwIAACPOwAAyAwAABAgAAAmAAAACAAAAP//////////"/>
              </a:ext>
            </a:extLst>
          </p:cNvSpPr>
          <p:nvPr/>
        </p:nvSpPr>
        <p:spPr>
          <a:xfrm>
            <a:off x="1003300" y="1409700"/>
            <a:ext cx="8678545" cy="66802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algn="l" defTabSz="457200">
              <a:lnSpc>
                <a:spcPts val="23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The 'base' substitution model (a member of the GTR family) is extended to </a:t>
            </a:r>
            <a:br/>
            <a:r>
              <a:t>    accommodate ASRV (</a:t>
            </a:r>
            <a:r>
              <a:rPr i="1" cap="none"/>
              <a:t>e.g.</a:t>
            </a:r>
            <a:r>
              <a:t>, </a:t>
            </a:r>
            <a:r>
              <a:rPr sz="1900" cap="none">
                <a:latin typeface="Times" pitchFamily="0" charset="0"/>
                <a:ea typeface="Times" pitchFamily="0" charset="0"/>
                <a:cs typeface="Times" pitchFamily="0" charset="0"/>
              </a:rPr>
              <a:t>HKY+SS</a:t>
            </a:r>
            <a:r>
              <a:t>)</a:t>
            </a:r>
          </a:p>
        </p:txBody>
      </p:sp>
      <p:sp>
        <p:nvSpPr>
          <p:cNvPr id="7" name="Shape 2603"/>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HJpYWw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NAMAACPOwAACA8AABAgAAAmAAAACAAAAP//////////"/>
              </a:ext>
            </a:extLst>
          </p:cNvSpPr>
          <p:nvPr/>
        </p:nvSpPr>
        <p:spPr>
          <a:xfrm>
            <a:off x="1003300" y="2082800"/>
            <a:ext cx="8678545" cy="36068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The number of rate categories is assumed to be known, </a:t>
            </a:r>
            <a:r>
              <a:rPr i="1" cap="none"/>
              <a:t>e.g</a:t>
            </a:r>
            <a:r>
              <a:t>.:</a:t>
            </a:r>
          </a:p>
        </p:txBody>
      </p:sp>
      <p:sp>
        <p:nvSpPr>
          <p:cNvPr id="8" name="Shape 2604"/>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DA4MD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MQOAAA+PQAAwhAAABAgAAAmAAAACAAAAP//////////"/>
              </a:ext>
            </a:extLst>
          </p:cNvSpPr>
          <p:nvPr/>
        </p:nvSpPr>
        <p:spPr>
          <a:xfrm>
            <a:off x="1003300" y="2400300"/>
            <a:ext cx="8952230" cy="32385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three rate categories for protein-coding genes (one for each codon position)</a:t>
            </a:r>
          </a:p>
        </p:txBody>
      </p:sp>
      <p:sp>
        <p:nvSpPr>
          <p:cNvPr id="9" name="Shape 2605"/>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DEvbWE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FQQAAA+PQAAUhIAABAgAAAmAAAACAAAAP//////////"/>
              </a:ext>
            </a:extLst>
          </p:cNvSpPr>
          <p:nvPr/>
        </p:nvSpPr>
        <p:spPr>
          <a:xfrm>
            <a:off x="1003300" y="2654300"/>
            <a:ext cx="8952230" cy="32385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two rate categories for ribosomal genes (one each for stem and loop regions)</a:t>
            </a:r>
          </a:p>
        </p:txBody>
      </p:sp>
      <p:sp>
        <p:nvSpPr>
          <p:cNvPr id="10" name="Shape 2606"/>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BCQkIAYAAAAEcAAABHAAAAZAAAAGQAAAAAAAAAy8vLAGAAAABHAAAARwAAAGQAAABkAAAAAAAAABcAAAAUAAAAAAAAAAAAAAD/fwAA/38AAAAAAAAJAAAABAAAAD0iMj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QkJCAMvLywDAwP8Af39/AAAAAAAAAAAAAAAAAAAAAAAAAAAAIQAAABgAAAAUAAAALAYAAKAUAAA+PQAADBcAABAgAAAmAAAACAAAAP//////////"/>
              </a:ext>
            </a:extLst>
          </p:cNvSpPr>
          <p:nvPr/>
        </p:nvSpPr>
        <p:spPr>
          <a:xfrm>
            <a:off x="1003300" y="3352800"/>
            <a:ext cx="8952230" cy="393700"/>
          </a:xfrm>
          <a:prstGeom prst="rect">
            <a:avLst/>
          </a:prstGeom>
          <a:noFill/>
          <a:ln>
            <a:noFill/>
          </a:ln>
          <a:effectLst>
            <a:outerShdw blurRad="63500" dist="63760" dir="2700000">
              <a:srgbClr val="424242">
                <a:alpha val="4000"/>
              </a:srgbClr>
            </a:outerShdw>
          </a:effectLst>
        </p:spPr>
        <p:txBody>
          <a:bodyPr vert="horz" wrap="square" lIns="50800" tIns="50800" rIns="50800" bIns="50800" numCol="1" spcCol="215900" anchor="t"/>
          <a:lstStyle/>
          <a:p>
            <a:pPr algn="l" defTabSz="457200">
              <a:lnSpc>
                <a:spcPts val="23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For a model with </a:t>
            </a:r>
            <a:r>
              <a:rPr sz="1900" i="1" cap="none">
                <a:latin typeface="Times" pitchFamily="0" charset="0"/>
                <a:ea typeface="Times" pitchFamily="0" charset="0"/>
                <a:cs typeface="Times" pitchFamily="0" charset="0"/>
              </a:rPr>
              <a:t>k</a:t>
            </a:r>
            <a:r>
              <a:t> rate categories, we estimate </a:t>
            </a:r>
            <a:r>
              <a:rPr sz="1900" cap="none">
                <a:latin typeface="Times" pitchFamily="0" charset="0"/>
                <a:ea typeface="Times" pitchFamily="0" charset="0"/>
                <a:cs typeface="Times" pitchFamily="0" charset="0"/>
              </a:rPr>
              <a:t>(</a:t>
            </a:r>
            <a:r>
              <a:rPr sz="1900" i="1" cap="none">
                <a:latin typeface="Times" pitchFamily="0" charset="0"/>
                <a:ea typeface="Times" pitchFamily="0" charset="0"/>
                <a:cs typeface="Times" pitchFamily="0" charset="0"/>
              </a:rPr>
              <a:t>k</a:t>
            </a:r>
            <a:r>
              <a:rPr sz="1900" cap="none">
                <a:latin typeface="Times" pitchFamily="0" charset="0"/>
                <a:ea typeface="Times" pitchFamily="0" charset="0"/>
                <a:cs typeface="Times" pitchFamily="0" charset="0"/>
              </a:rPr>
              <a:t> –1)</a:t>
            </a:r>
            <a:r>
              <a:t> relative-rate multipliers</a:t>
            </a:r>
          </a:p>
        </p:txBody>
      </p:sp>
      <p:sp>
        <p:nvSpPr>
          <p:cNvPr id="11" name="Shape 2607"/>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BCQkIAYAAAAEcAAABHAAAAZAAAAGQAAAAAAAAAy8vLAGAAAABHAAAARwAAAGQAAABkAAAAAAAAABcAAAAUAAAAAAAAAAAAAAD/fwAA/38AAAAAAAAJAAAABAAAADp0PlQ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QkJCAMvLywDAwP8Af39/AAAAAAAAAAAAAAAAAAAAAAAAAAAAIQAAABgAAAAUAAAALAYAAPgWAAA+PQAAMBkAABAgAAAmAAAACAAAAP//////////"/>
              </a:ext>
            </a:extLst>
          </p:cNvSpPr>
          <p:nvPr/>
        </p:nvSpPr>
        <p:spPr>
          <a:xfrm>
            <a:off x="1003300" y="3733800"/>
            <a:ext cx="8952230" cy="360680"/>
          </a:xfrm>
          <a:prstGeom prst="rect">
            <a:avLst/>
          </a:prstGeom>
          <a:noFill/>
          <a:ln>
            <a:noFill/>
          </a:ln>
          <a:effectLst>
            <a:outerShdw blurRad="63500" dist="63760" dir="2700000">
              <a:srgbClr val="424242">
                <a:alpha val="4000"/>
              </a:srgbClr>
            </a:outerShdw>
          </a:effectLst>
        </p:spPr>
        <p:txBody>
          <a:bodyPr vert="horz" wrap="square" lIns="50800" tIns="50800" rIns="50800" bIns="50800" numCol="1" spcCol="215900" anchor="t"/>
          <a:lstStyle>
            <a:lvl1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The relative-rate multipliers are constrained to have a mean rate of one:</a:t>
            </a:r>
          </a:p>
        </p:txBody>
      </p:sp>
      <p:sp>
        <p:nvSpPr>
          <p:cNvPr id="12" name="Shape 2608"/>
          <p:cNvSpPr>
            <a:extLst>
              <a:ext uri="smNativeData">
                <pr:smNativeData xmlns:pr="smNativeData" xmlns="smNativeData" val="SMDATA_15_trXWYhMAAAAlAAAACg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CAAAAZAAAAGQAAAAVAAAAYAAAAAAAAAAAAAAADwAAACADAAAAAAAAAAAAAAEAAACgMgAAVgcAAKr4//8BAAAAf39/AAEAAABkAAAAAAAAABQAAABAHwAAAAAAACYAAAAAAAAAwOD//wAAAAAmAAAAZAAAABYAAABMAAAAAQAAAAAAAAAHAAAAAAAAAAEAAAAAAAAAVQAAAAAAAABQAAAAZAAAAGQAAAAAAAAAy8vLAFUAAAAAAAAAUAAAAGQAAABkAAAAAAAAABcAAAAUAAAAAAAAAAAAAAD/fwAA/38AAAAAAAAJAAAABAAAAHVTel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JBkAAAUbAAAkGQAAXB4AABAAAAAmAAAACAAAAP//////////"/>
              </a:ext>
            </a:extLst>
          </p:cNvSpPr>
          <p:nvPr/>
        </p:nvSpPr>
        <p:spPr>
          <a:xfrm>
            <a:off x="4086860" y="4392295"/>
            <a:ext cx="0" cy="542925"/>
          </a:xfrm>
          <a:prstGeom prst="line">
            <a:avLst/>
          </a:prstGeom>
          <a:noFill/>
          <a:ln w="25400" cap="flat" cmpd="sng" algn="ctr">
            <a:solidFill>
              <a:srgbClr val="FF9300"/>
            </a:solidFill>
            <a:prstDash val="solid"/>
            <a:headEnd type="none"/>
            <a:tailEnd type="triangle" w="med" len="med"/>
          </a:ln>
          <a:effectLst>
            <a:outerShdw blurRad="63500" dist="50800" dir="5400000">
              <a:srgbClr val="000000">
                <a:alpha val="15000"/>
              </a:srgbClr>
            </a:outerShdw>
          </a:effectLst>
        </p:spPr>
        <p:txBody>
          <a:bodyPr vert="horz" wrap="square" lIns="50800" tIns="50800" rIns="50800" bIns="508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13" name="Shape 2609"/>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XwAAAAAAAAAoAAAAZAAAAGQAAAAAAAAAy8vLAF8AAAAAAAAAKAAAAGQAAABkAAAAAAAAABcAAAAUAAAAAAAAAAAAAAD/fwAA/38AAAAAAAAJAAAABAAAAG9mdC4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hcAABQZAADtNAAAEhsAABAgAAAmAAAACAAAAP//////////"/>
              </a:ext>
            </a:extLst>
          </p:cNvSpPr>
          <p:nvPr/>
        </p:nvSpPr>
        <p:spPr>
          <a:xfrm>
            <a:off x="3768090" y="4076700"/>
            <a:ext cx="4835525" cy="323850"/>
          </a:xfrm>
          <a:prstGeom prst="rect">
            <a:avLst/>
          </a:prstGeom>
          <a:noFill/>
          <a:ln>
            <a:noFill/>
          </a:ln>
          <a:effectLst>
            <a:outerShdw blurRad="63500" dist="25400" dir="5400000">
              <a:srgbClr val="000000">
                <a:alpha val="5000"/>
              </a:srgbClr>
            </a:outerShdw>
          </a:effectLst>
        </p:spPr>
        <p:txBody>
          <a:bodyPr vert="horz" wrap="none" lIns="50800" tIns="50800" rIns="50800" bIns="50800" numCol="1" spcCol="215900" anchor="ctr"/>
          <a:lstStyle/>
          <a:p>
            <a:pPr algn="l" defTabSz="457200">
              <a:lnSpc>
                <a:spcPts val="1900"/>
              </a:lnSpc>
              <a:tabLst>
                <a:tab pos="838200" algn="l"/>
              </a:tabLst>
              <a:defRPr sz="1600" cap="none">
                <a:solidFill>
                  <a:srgbClr val="424242"/>
                </a:solidFill>
                <a:latin typeface="Arial" pitchFamily="1" charset="0"/>
                <a:ea typeface="Arial" pitchFamily="1" charset="0"/>
                <a:cs typeface="Arial" pitchFamily="1" charset="0"/>
              </a:defRPr>
            </a:pPr>
            <a:r>
              <a:t>rate multiplier applied to sites assigned to category </a:t>
            </a:r>
            <a:r>
              <a:rPr cap="none">
                <a:latin typeface="Times New Roman" pitchFamily="1" charset="0"/>
                <a:ea typeface="Times New Roman" pitchFamily="1" charset="0"/>
                <a:cs typeface="Times New Roman" pitchFamily="1" charset="0"/>
              </a:rPr>
              <a:t>2</a:t>
            </a:r>
            <a:endParaRPr cap="none">
              <a:latin typeface="Times New Roman" pitchFamily="1" charset="0"/>
              <a:ea typeface="Times New Roman" pitchFamily="1" charset="0"/>
              <a:cs typeface="Times New Roman" pitchFamily="1" charset="0"/>
            </a:endParaRPr>
          </a:p>
        </p:txBody>
      </p:sp>
      <p:sp>
        <p:nvSpPr>
          <p:cNvPr id="14" name="Shape 2610"/>
          <p:cNvSpPr>
            <a:extLst>
              <a:ext uri="smNativeData">
                <pr:smNativeData xmlns:pr="smNativeData" xmlns="smNativeData" val="SMDATA_15_trXWYhMAAAAlAAAACg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CAAAAZAAAAGQAAAAVAAAAYAAAAAAAAAAAAAAADwAAACADAAAAAAAAAAAAAAEAAACgMgAAVgcAAKr4//8BAAAAf39/AAEAAABkAAAAAAAAABQAAABAHwAAAAAAACYAAAAAAAAAwOD//wAAAAAmAAAAZAAAABYAAABMAAAAAQAAAAAAAAAHAAAAAAAAAAEAAAAAAAAAVQAAAAAAAABQAAAAZAAAAGQAAAAAAAAAy8vLAFUAAAAAAAAAUAAAAGQAAABkAAAAAAAAABcAAAAUAAAAAAAAAAAAAAD/fwAA/38AAAAAAAAJAAAABAAAAD48YTo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5BwAAKkcAADkHAAAcB4AABAAAAAmAAAACAAAAP//////////"/>
              </a:ext>
            </a:extLst>
          </p:cNvSpPr>
          <p:nvPr/>
        </p:nvSpPr>
        <p:spPr>
          <a:xfrm>
            <a:off x="4696460" y="4658995"/>
            <a:ext cx="0" cy="288925"/>
          </a:xfrm>
          <a:prstGeom prst="line">
            <a:avLst/>
          </a:prstGeom>
          <a:noFill/>
          <a:ln w="25400" cap="flat" cmpd="sng" algn="ctr">
            <a:solidFill>
              <a:srgbClr val="FF9300"/>
            </a:solidFill>
            <a:prstDash val="solid"/>
            <a:headEnd type="none"/>
            <a:tailEnd type="triangle" w="med" len="med"/>
          </a:ln>
          <a:effectLst>
            <a:outerShdw blurRad="63500" dist="50800" dir="5400000">
              <a:srgbClr val="000000">
                <a:alpha val="15000"/>
              </a:srgbClr>
            </a:outerShdw>
          </a:effectLst>
        </p:spPr>
        <p:txBody>
          <a:bodyPr vert="horz" wrap="square" lIns="50800" tIns="50800" rIns="50800" bIns="508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15" name="Shape 2611"/>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XwAAAAAAAAAoAAAAZAAAAGQAAAAAAAAAy8vLAF8AAAAAAAAAKAAAAGQAAABkAAAAAAAAABcAAAAUAAAAAAAAAAAAAAD/fwAA/38AAAAAAAAJAAAABAAAAGltZXM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7hoAALgaAAAJMQAAthwAABAgAAAmAAAACAAAAP//////////"/>
              </a:ext>
            </a:extLst>
          </p:cNvSpPr>
          <p:nvPr/>
        </p:nvSpPr>
        <p:spPr>
          <a:xfrm>
            <a:off x="4377690" y="4343400"/>
            <a:ext cx="3593465" cy="323850"/>
          </a:xfrm>
          <a:prstGeom prst="rect">
            <a:avLst/>
          </a:prstGeom>
          <a:noFill/>
          <a:ln>
            <a:noFill/>
          </a:ln>
          <a:effectLst>
            <a:outerShdw blurRad="63500" dist="25400" dir="5400000">
              <a:srgbClr val="000000">
                <a:alpha val="5000"/>
              </a:srgbClr>
            </a:outerShdw>
          </a:effectLst>
        </p:spPr>
        <p:txBody>
          <a:bodyPr vert="horz" wrap="none" lIns="50800" tIns="50800" rIns="50800" bIns="50800" numCol="1" spcCol="215900" anchor="ctr"/>
          <a:lstStyle/>
          <a:p>
            <a:pPr algn="l" defTabSz="457200">
              <a:lnSpc>
                <a:spcPts val="1900"/>
              </a:lnSpc>
              <a:tabLst>
                <a:tab pos="838200" algn="l"/>
              </a:tabLst>
              <a:defRPr sz="1600" cap="none">
                <a:solidFill>
                  <a:srgbClr val="424242"/>
                </a:solidFill>
                <a:latin typeface="Arial" pitchFamily="1" charset="0"/>
                <a:ea typeface="Arial" pitchFamily="1" charset="0"/>
                <a:cs typeface="Arial" pitchFamily="1" charset="0"/>
              </a:defRPr>
            </a:pPr>
            <a:r>
              <a:t>number of sites assigned to category </a:t>
            </a:r>
            <a:r>
              <a:rPr cap="none">
                <a:latin typeface="Times New Roman" pitchFamily="1" charset="0"/>
                <a:ea typeface="Times New Roman" pitchFamily="1" charset="0"/>
                <a:cs typeface="Times New Roman" pitchFamily="1" charset="0"/>
              </a:rPr>
              <a:t>2</a:t>
            </a:r>
            <a:endParaRPr cap="none">
              <a:latin typeface="Times New Roman" pitchFamily="1" charset="0"/>
              <a:ea typeface="Times New Roman" pitchFamily="1" charset="0"/>
              <a:cs typeface="Times New Roman" pitchFamily="1" charset="0"/>
            </a:endParaRPr>
          </a:p>
        </p:txBody>
      </p:sp>
    </p:spTree>
  </p:cSld>
  <p:clrMapOvr>
    <a:masterClrMapping/>
  </p:clrMapOvr>
  <p:transition spd="fast" p14:dur="500">
    <p:fade/>
    <p:extLst>
      <p:ext uri="smNativeData">
        <pr:smNativeData xmlns:pr="smNativeData" xmlns="smNativeData" val="trXWYgAAAAD0AQAAAAAAAAYAAAAAAAAAAAAAAAAAAAAAAAAAAQAAAAAAAAAAAAAAAAAAAAAAAAAAAAAA"/>
      </p:ext>
    </p:extLst>
  </p:transition>
  <p:timing>
    <p:tnLst>
      <p:par>
        <p:cTn id="1" dur="indefinite" restart="never" nodeType="tmRoot"/>
      </p:par>
    </p:tnLst>
  </p:timing>
</p:sld>
</file>

<file path=ppt/slides/slide188.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pic>
        <p:nvPicPr>
          <p:cNvPr id="2" name="pasted-image.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XwAAAAAAAABkAAAAZAAAAGQAAAAAAAAAy8vLAF8AAAAAAAAAZAAAAGQAAABkAAAAAAAAAAcAAAA4AAAAAAAAAAAAAAAAAAAA////AAAAAAAAAAAAAAAAAAAAAAAAAAAAAAAAAAAAAABkAAAAZAAAAAAAAAAjAAAABAAAAGQAAAAXAAAAFAAAAAAAAAAAAAAA/38AAP9/AAAAAAAACQAAAAQAAAAfEQA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FEOAAA3HgAAfysAAGkiAAAQAAAAJgAAAAgAAAD//////////w=="/>
              </a:ext>
            </a:extLst>
          </p:cNvPicPr>
          <p:nvPr/>
        </p:nvPicPr>
        <p:blipFill>
          <a:blip r:embed="rId2"/>
          <a:stretch>
            <a:fillRect/>
          </a:stretch>
        </p:blipFill>
        <p:spPr>
          <a:xfrm>
            <a:off x="2327275" y="4911725"/>
            <a:ext cx="4743450" cy="681990"/>
          </a:xfrm>
          <a:prstGeom prst="rect">
            <a:avLst/>
          </a:prstGeom>
          <a:noFill/>
          <a:ln>
            <a:noFill/>
          </a:ln>
          <a:effectLst>
            <a:outerShdw blurRad="63500" dist="63500" dir="5400000">
              <a:srgbClr val="000000">
                <a:alpha val="5000"/>
              </a:srgbClr>
            </a:outerShdw>
          </a:effectLst>
        </p:spPr>
      </p:pic>
      <p:sp>
        <p:nvSpPr>
          <p:cNvPr id="3" name="Shape 2614"/>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BCQkIAYAAAAEcAAABHAAAAZAAAAGQAAAAAAAAAy8vLAGAAAABHAAAARwAAAGQAAABkAAAAAAAAABcAAAAUAAAAAAAAAAAAAAD/fwAA/38AAAAAAAAJAAAABAAAAJEf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QkJCAMvLywDAwP8Af39/AAAAAAAAAAAAAAAAAAAAAAAAAAAAIQAAABgAAAAUAAAALAYAAEgSAAA+PQAAghQAABAgAAAmAAAACAAAAP//////////"/>
              </a:ext>
            </a:extLst>
          </p:cNvSpPr>
          <p:nvPr/>
        </p:nvSpPr>
        <p:spPr>
          <a:xfrm>
            <a:off x="1003300" y="2971800"/>
            <a:ext cx="8952230" cy="361950"/>
          </a:xfrm>
          <a:prstGeom prst="rect">
            <a:avLst/>
          </a:prstGeom>
          <a:noFill/>
          <a:ln>
            <a:noFill/>
          </a:ln>
          <a:effectLst>
            <a:outerShdw blurRad="63500" dist="63760" dir="2700000">
              <a:srgbClr val="424242">
                <a:alpha val="4000"/>
              </a:srgbClr>
            </a:outerShdw>
          </a:effectLst>
        </p:spPr>
        <p:txBody>
          <a:bodyPr vert="horz" wrap="square" lIns="50800" tIns="50800" rIns="50800" bIns="50800" numCol="1" spcCol="215900" anchor="t"/>
          <a:lstStyle/>
          <a:p>
            <a: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All </a:t>
            </a:r>
            <a:r>
              <a:rPr i="1" cap="none">
                <a:latin typeface="Times New Roman" pitchFamily="1" charset="0"/>
                <a:ea typeface="Times New Roman" pitchFamily="1" charset="0"/>
                <a:cs typeface="Times New Roman" pitchFamily="1" charset="0"/>
              </a:rPr>
              <a:t>n</a:t>
            </a:r>
            <a:r>
              <a:rPr i="1" cap="none" baseline="-4000">
                <a:latin typeface="Times New Roman" pitchFamily="1" charset="0"/>
                <a:ea typeface="Times New Roman" pitchFamily="1" charset="0"/>
                <a:cs typeface="Times New Roman" pitchFamily="1" charset="0"/>
              </a:rPr>
              <a:t>i</a:t>
            </a:r>
            <a:r>
              <a:rPr i="1" cap="none"/>
              <a:t> </a:t>
            </a:r>
            <a:r>
              <a:t>sites within a given rate category are subject to the same rate multiplier, </a:t>
            </a:r>
            <a:r>
              <a:rPr i="1" cap="none">
                <a:latin typeface="Times New Roman" pitchFamily="1" charset="0"/>
                <a:ea typeface="Times New Roman" pitchFamily="1" charset="0"/>
                <a:cs typeface="Times New Roman" pitchFamily="1" charset="0"/>
              </a:rPr>
              <a:t>r</a:t>
            </a:r>
            <a:r>
              <a:rPr i="1" cap="none" baseline="-4000">
                <a:latin typeface="Times New Roman" pitchFamily="1" charset="0"/>
                <a:ea typeface="Times New Roman" pitchFamily="1" charset="0"/>
                <a:cs typeface="Times New Roman" pitchFamily="1" charset="0"/>
              </a:rPr>
              <a:t>i</a:t>
            </a:r>
            <a:endParaRPr i="1" cap="none" baseline="-4000">
              <a:latin typeface="Times New Roman" pitchFamily="1" charset="0"/>
              <a:ea typeface="Times New Roman" pitchFamily="1" charset="0"/>
              <a:cs typeface="Times New Roman" pitchFamily="1" charset="0"/>
            </a:endParaRPr>
          </a:p>
        </p:txBody>
      </p:sp>
      <p:sp>
        <p:nvSpPr>
          <p:cNvPr id="4" name="Shape 2615"/>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Co3Kjw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1AgAABAgAAAmAAAACAAAAP//////////"/>
              </a:ext>
            </a:extLst>
          </p:cNvSpPr>
          <p:nvPr/>
        </p:nvSpPr>
        <p:spPr>
          <a:xfrm>
            <a:off x="635000" y="1016000"/>
            <a:ext cx="8692515" cy="4191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500"/>
              </a:lnSpc>
              <a:tabLst>
                <a:tab pos="838200" algn="l"/>
              </a:tabLst>
              <a:defRPr sz="2000" cap="none">
                <a:solidFill>
                  <a:srgbClr val="0433FF"/>
                </a:solidFill>
                <a:latin typeface="Arial" pitchFamily="1" charset="0"/>
                <a:ea typeface="Arial" pitchFamily="1" charset="0"/>
                <a:cs typeface="Arial" pitchFamily="1" charset="0"/>
              </a:defRPr>
            </a:pPr>
            <a:r>
              <a:t>The Site-Specific </a:t>
            </a:r>
            <a:r>
              <a:rPr sz="2100" cap="none">
                <a:latin typeface="Times" pitchFamily="0" charset="0"/>
                <a:ea typeface="Times" pitchFamily="0" charset="0"/>
                <a:cs typeface="Times" pitchFamily="0" charset="0"/>
              </a:rPr>
              <a:t>(+SS)</a:t>
            </a:r>
            <a:r>
              <a:t> model of ASRV</a:t>
            </a:r>
          </a:p>
        </p:txBody>
      </p:sp>
      <p:sp>
        <p:nvSpPr>
          <p:cNvPr id="5" name="Shape 2616"/>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BgYGBg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BQcAANwAAAB7NwAATAQAABAgAAAmAAAACAAAAP//////////"/>
              </a:ext>
            </a:extLst>
          </p:cNvSpPr>
          <p:nvPr/>
        </p:nvSpPr>
        <p:spPr>
          <a:xfrm>
            <a:off x="1141095" y="139700"/>
            <a:ext cx="787781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Among Site Rate Variation</a:t>
            </a:r>
          </a:p>
        </p:txBody>
      </p:sp>
      <p:sp>
        <p:nvSpPr>
          <p:cNvPr id="6" name="Shape 2617"/>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C4mJUY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KwIAACPOwAAyAwAABAgAAAmAAAACAAAAP//////////"/>
              </a:ext>
            </a:extLst>
          </p:cNvSpPr>
          <p:nvPr/>
        </p:nvSpPr>
        <p:spPr>
          <a:xfrm>
            <a:off x="1003300" y="1409700"/>
            <a:ext cx="8678545" cy="66802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algn="l" defTabSz="457200">
              <a:lnSpc>
                <a:spcPts val="23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The 'base' substitution model (a member of the GTR family) is extended to </a:t>
            </a:r>
            <a:br/>
            <a:r>
              <a:t>    accommodate ASRV (</a:t>
            </a:r>
            <a:r>
              <a:rPr i="1" cap="none"/>
              <a:t>e.g.</a:t>
            </a:r>
            <a:r>
              <a:t>, </a:t>
            </a:r>
            <a:r>
              <a:rPr sz="1900" cap="none">
                <a:latin typeface="Times" pitchFamily="0" charset="0"/>
                <a:ea typeface="Times" pitchFamily="0" charset="0"/>
                <a:cs typeface="Times" pitchFamily="0" charset="0"/>
              </a:rPr>
              <a:t>HKY+SS</a:t>
            </a:r>
            <a:r>
              <a:t>)</a:t>
            </a:r>
          </a:p>
        </p:txBody>
      </p:sp>
      <p:sp>
        <p:nvSpPr>
          <p:cNvPr id="7" name="Shape 2618"/>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BoWFhg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NAMAACPOwAACA8AABAgAAAmAAAACAAAAP//////////"/>
              </a:ext>
            </a:extLst>
          </p:cNvSpPr>
          <p:nvPr/>
        </p:nvSpPr>
        <p:spPr>
          <a:xfrm>
            <a:off x="1003300" y="2082800"/>
            <a:ext cx="8678545" cy="36068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The number of rate categories is assumed to be known, </a:t>
            </a:r>
            <a:r>
              <a:rPr i="1" cap="none"/>
              <a:t>e.g</a:t>
            </a:r>
            <a:r>
              <a:t>.:</a:t>
            </a:r>
          </a:p>
        </p:txBody>
      </p:sp>
      <p:sp>
        <p:nvSpPr>
          <p:cNvPr id="8" name="Shape 2619"/>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DEkLio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MQOAAA+PQAAwhAAABAgAAAmAAAACAAAAP//////////"/>
              </a:ext>
            </a:extLst>
          </p:cNvSpPr>
          <p:nvPr/>
        </p:nvSpPr>
        <p:spPr>
          <a:xfrm>
            <a:off x="1003300" y="2400300"/>
            <a:ext cx="8952230" cy="32385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three rate categories for protein-coding genes (one for each codon position)</a:t>
            </a:r>
          </a:p>
        </p:txBody>
      </p:sp>
      <p:sp>
        <p:nvSpPr>
          <p:cNvPr id="9" name="Shape 2620"/>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EREISE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FQQAAA+PQAAUhIAABAgAAAmAAAACAAAAP//////////"/>
              </a:ext>
            </a:extLst>
          </p:cNvSpPr>
          <p:nvPr/>
        </p:nvSpPr>
        <p:spPr>
          <a:xfrm>
            <a:off x="1003300" y="2654300"/>
            <a:ext cx="8952230" cy="32385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two rate categories for ribosomal genes (one each for stem and loop regions)</a:t>
            </a:r>
          </a:p>
        </p:txBody>
      </p:sp>
      <p:sp>
        <p:nvSpPr>
          <p:cNvPr id="10" name="Shape 2621"/>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BCQkIAYAAAAEcAAABHAAAAZAAAAGQAAAAAAAAAy8vLAGAAAABHAAAARwAAAGQAAABkAAAAAAAAABcAAAAUAAAAAAAAAAAAAAD/fwAA/38AAAAAAAAJAAAABAAAABxIMkg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QkJCAMvLywDAwP8Af39/AAAAAAAAAAAAAAAAAAAAAAAAAAAAIQAAABgAAAAUAAAALAYAAKAUAAA+PQAADBcAABAgAAAmAAAACAAAAP//////////"/>
              </a:ext>
            </a:extLst>
          </p:cNvSpPr>
          <p:nvPr/>
        </p:nvSpPr>
        <p:spPr>
          <a:xfrm>
            <a:off x="1003300" y="3352800"/>
            <a:ext cx="8952230" cy="393700"/>
          </a:xfrm>
          <a:prstGeom prst="rect">
            <a:avLst/>
          </a:prstGeom>
          <a:noFill/>
          <a:ln>
            <a:noFill/>
          </a:ln>
          <a:effectLst>
            <a:outerShdw blurRad="63500" dist="63760" dir="2700000">
              <a:srgbClr val="424242">
                <a:alpha val="4000"/>
              </a:srgbClr>
            </a:outerShdw>
          </a:effectLst>
        </p:spPr>
        <p:txBody>
          <a:bodyPr vert="horz" wrap="square" lIns="50800" tIns="50800" rIns="50800" bIns="50800" numCol="1" spcCol="215900" anchor="t"/>
          <a:lstStyle/>
          <a:p>
            <a:pPr algn="l" defTabSz="457200">
              <a:lnSpc>
                <a:spcPts val="23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For a model with </a:t>
            </a:r>
            <a:r>
              <a:rPr sz="1900" i="1" cap="none">
                <a:latin typeface="Times" pitchFamily="0" charset="0"/>
                <a:ea typeface="Times" pitchFamily="0" charset="0"/>
                <a:cs typeface="Times" pitchFamily="0" charset="0"/>
              </a:rPr>
              <a:t>k</a:t>
            </a:r>
            <a:r>
              <a:t> rate categories, we estimate </a:t>
            </a:r>
            <a:r>
              <a:rPr sz="1900" cap="none">
                <a:latin typeface="Times" pitchFamily="0" charset="0"/>
                <a:ea typeface="Times" pitchFamily="0" charset="0"/>
                <a:cs typeface="Times" pitchFamily="0" charset="0"/>
              </a:rPr>
              <a:t>(</a:t>
            </a:r>
            <a:r>
              <a:rPr sz="1900" i="1" cap="none">
                <a:latin typeface="Times" pitchFamily="0" charset="0"/>
                <a:ea typeface="Times" pitchFamily="0" charset="0"/>
                <a:cs typeface="Times" pitchFamily="0" charset="0"/>
              </a:rPr>
              <a:t>k</a:t>
            </a:r>
            <a:r>
              <a:rPr sz="1900" cap="none">
                <a:latin typeface="Times" pitchFamily="0" charset="0"/>
                <a:ea typeface="Times" pitchFamily="0" charset="0"/>
                <a:cs typeface="Times" pitchFamily="0" charset="0"/>
              </a:rPr>
              <a:t> –1)</a:t>
            </a:r>
            <a:r>
              <a:t> relative-rate multipliers</a:t>
            </a:r>
          </a:p>
        </p:txBody>
      </p:sp>
      <p:sp>
        <p:nvSpPr>
          <p:cNvPr id="11" name="Shape 2622"/>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BCQkIAYAAAAEcAAABHAAAAZAAAAGQAAAAAAAAAy8vLAGAAAABHAAAARwAAAGQAAABkAAAAAAAAABcAAAAUAAAAAAAAAAAAAAD/fwAA/38AAAAAAAAJAAAABAAAAP6RF8M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QkJCAMvLywDAwP8Af39/AAAAAAAAAAAAAAAAAAAAAAAAAAAAIQAAABgAAAAUAAAALAYAAPgWAAA+PQAAMBkAABAgAAAmAAAACAAAAP//////////"/>
              </a:ext>
            </a:extLst>
          </p:cNvSpPr>
          <p:nvPr/>
        </p:nvSpPr>
        <p:spPr>
          <a:xfrm>
            <a:off x="1003300" y="3733800"/>
            <a:ext cx="8952230" cy="360680"/>
          </a:xfrm>
          <a:prstGeom prst="rect">
            <a:avLst/>
          </a:prstGeom>
          <a:noFill/>
          <a:ln>
            <a:noFill/>
          </a:ln>
          <a:effectLst>
            <a:outerShdw blurRad="63500" dist="63760" dir="2700000">
              <a:srgbClr val="424242">
                <a:alpha val="4000"/>
              </a:srgbClr>
            </a:outerShdw>
          </a:effectLst>
        </p:spPr>
        <p:txBody>
          <a:bodyPr vert="horz" wrap="square" lIns="50800" tIns="50800" rIns="50800" bIns="50800" numCol="1" spcCol="215900" anchor="t"/>
          <a:lstStyle>
            <a:lvl1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The relative-rate multipliers are constrained to have a mean rate of one:</a:t>
            </a:r>
          </a:p>
        </p:txBody>
      </p:sp>
      <p:sp>
        <p:nvSpPr>
          <p:cNvPr id="12" name="Shape 2623"/>
          <p:cNvSpPr>
            <a:extLst>
              <a:ext uri="smNativeData">
                <pr:smNativeData xmlns:pr="smNativeData" xmlns="smNativeData" val="SMDATA_15_trXWYhMAAAAlAAAACg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CAAAAZAAAAGQAAAAVAAAAYAAAAAAAAAAAAAAADwAAACADAAAAAAAAAAAAAAEAAACgMgAAVgcAAKr4//8BAAAAf39/AAEAAABkAAAAAAAAABQAAABAHwAAAAAAACYAAAAAAAAAwOD//wAAAAAmAAAAZAAAABYAAABMAAAAAQAAAAAAAAAHAAAAAAAAAAEAAAAAAAAAVQAAAAAAAABQAAAAZAAAAGQAAAAAAAAAy8vLAFUAAAAAAAAAUAAAAGQAAABkAAAAAAAAABcAAAAUAAAAAAAAAAAAAAD/fwAA/38AAAAAAAAJAAAABAAAAP6FwBM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hCIAAAUbAACEIgAAXB4AABAAAAAmAAAACAAAAP//////////"/>
              </a:ext>
            </a:extLst>
          </p:cNvSpPr>
          <p:nvPr/>
        </p:nvSpPr>
        <p:spPr>
          <a:xfrm>
            <a:off x="5610860" y="4392295"/>
            <a:ext cx="0" cy="542925"/>
          </a:xfrm>
          <a:prstGeom prst="line">
            <a:avLst/>
          </a:prstGeom>
          <a:noFill/>
          <a:ln w="25400" cap="flat" cmpd="sng" algn="ctr">
            <a:solidFill>
              <a:srgbClr val="FF9300"/>
            </a:solidFill>
            <a:prstDash val="solid"/>
            <a:headEnd type="none"/>
            <a:tailEnd type="triangle" w="med" len="med"/>
          </a:ln>
          <a:effectLst>
            <a:outerShdw blurRad="63500" dist="50800" dir="5400000">
              <a:srgbClr val="000000">
                <a:alpha val="15000"/>
              </a:srgbClr>
            </a:outerShdw>
          </a:effectLst>
        </p:spPr>
        <p:txBody>
          <a:bodyPr vert="horz" wrap="square" lIns="50800" tIns="50800" rIns="50800" bIns="508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13" name="Shape 2624"/>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XwAAAAAAAAAoAAAAZAAAAGQAAAAAAAAAy8vLAF8AAAAAAAAAKAAAAGQAAABkAAAAAAAAABcAAAAUAAAAAAAAAAAAAAD/fwAA/38AAAAAAAAJAAAABAAAAFBrLgM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jiAAABQZAABNPgAAEhsAABAgAAAmAAAACAAAAP//////////"/>
              </a:ext>
            </a:extLst>
          </p:cNvSpPr>
          <p:nvPr/>
        </p:nvSpPr>
        <p:spPr>
          <a:xfrm>
            <a:off x="5292090" y="4076700"/>
            <a:ext cx="4835525" cy="323850"/>
          </a:xfrm>
          <a:prstGeom prst="rect">
            <a:avLst/>
          </a:prstGeom>
          <a:noFill/>
          <a:ln>
            <a:noFill/>
          </a:ln>
          <a:effectLst>
            <a:outerShdw blurRad="63500" dist="25400" dir="5400000">
              <a:srgbClr val="000000">
                <a:alpha val="5000"/>
              </a:srgbClr>
            </a:outerShdw>
          </a:effectLst>
        </p:spPr>
        <p:txBody>
          <a:bodyPr vert="horz" wrap="none" lIns="50800" tIns="50800" rIns="50800" bIns="50800" numCol="1" spcCol="215900" anchor="ctr"/>
          <a:lstStyle/>
          <a:p>
            <a:pPr algn="l" defTabSz="457200">
              <a:lnSpc>
                <a:spcPts val="1900"/>
              </a:lnSpc>
              <a:tabLst>
                <a:tab pos="838200" algn="l"/>
              </a:tabLst>
              <a:defRPr sz="1600" cap="none">
                <a:solidFill>
                  <a:srgbClr val="424242"/>
                </a:solidFill>
                <a:latin typeface="Arial" pitchFamily="1" charset="0"/>
                <a:ea typeface="Arial" pitchFamily="1" charset="0"/>
                <a:cs typeface="Arial" pitchFamily="1" charset="0"/>
              </a:defRPr>
            </a:pPr>
            <a:r>
              <a:t>rate multiplier applied to sites assigned to category </a:t>
            </a:r>
            <a:r>
              <a:rPr cap="none">
                <a:latin typeface="Times New Roman" pitchFamily="1" charset="0"/>
                <a:ea typeface="Times New Roman" pitchFamily="1" charset="0"/>
                <a:cs typeface="Times New Roman" pitchFamily="1" charset="0"/>
              </a:rPr>
              <a:t>3</a:t>
            </a:r>
            <a:endParaRPr cap="none">
              <a:latin typeface="Times New Roman" pitchFamily="1" charset="0"/>
              <a:ea typeface="Times New Roman" pitchFamily="1" charset="0"/>
              <a:cs typeface="Times New Roman" pitchFamily="1" charset="0"/>
            </a:endParaRPr>
          </a:p>
        </p:txBody>
      </p:sp>
      <p:sp>
        <p:nvSpPr>
          <p:cNvPr id="14" name="Shape 2625"/>
          <p:cNvSpPr>
            <a:extLst>
              <a:ext uri="smNativeData">
                <pr:smNativeData xmlns:pr="smNativeData" xmlns="smNativeData" val="SMDATA_15_trXWYhMAAAAlAAAACg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CAAAAZAAAAGQAAAAVAAAAYAAAAAAAAAAAAAAADwAAACADAAAAAAAAAAAAAAEAAACgMgAAVgcAAKr4//8BAAAAf39/AAEAAABkAAAAAAAAABQAAABAHwAAAAAAACYAAAAAAAAAwOD//wAAAAAmAAAAZAAAABYAAABMAAAAAQAAAAAAAAAHAAAAAAAAAAEAAAAAAAAAVQAAAAAAAABQAAAAZAAAAGQAAAAAAAAAy8vLAFUAAAAAAAAAUA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RCYAAKkcAABEJgAAcB4AABAAAAAmAAAACAAAAP//////////"/>
              </a:ext>
            </a:extLst>
          </p:cNvSpPr>
          <p:nvPr/>
        </p:nvSpPr>
        <p:spPr>
          <a:xfrm>
            <a:off x="6220460" y="4658995"/>
            <a:ext cx="0" cy="288925"/>
          </a:xfrm>
          <a:prstGeom prst="line">
            <a:avLst/>
          </a:prstGeom>
          <a:noFill/>
          <a:ln w="25400" cap="flat" cmpd="sng" algn="ctr">
            <a:solidFill>
              <a:srgbClr val="FF9300"/>
            </a:solidFill>
            <a:prstDash val="solid"/>
            <a:headEnd type="none"/>
            <a:tailEnd type="triangle" w="med" len="med"/>
          </a:ln>
          <a:effectLst>
            <a:outerShdw blurRad="63500" dist="50800" dir="5400000">
              <a:srgbClr val="000000">
                <a:alpha val="15000"/>
              </a:srgbClr>
            </a:outerShdw>
          </a:effectLst>
        </p:spPr>
        <p:txBody>
          <a:bodyPr vert="horz" wrap="square" lIns="50800" tIns="50800" rIns="50800" bIns="508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15" name="Shape 2626"/>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XwAAAAAAAAAoAAAAZAAAAGQAAAAAAAAAy8vLAF8AAAAAAAAAKA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TiQAALgaAABpOgAAthwAABAgAAAmAAAACAAAAP//////////"/>
              </a:ext>
            </a:extLst>
          </p:cNvSpPr>
          <p:nvPr/>
        </p:nvSpPr>
        <p:spPr>
          <a:xfrm>
            <a:off x="5901690" y="4343400"/>
            <a:ext cx="3593465" cy="323850"/>
          </a:xfrm>
          <a:prstGeom prst="rect">
            <a:avLst/>
          </a:prstGeom>
          <a:noFill/>
          <a:ln>
            <a:noFill/>
          </a:ln>
          <a:effectLst>
            <a:outerShdw blurRad="63500" dist="25400" dir="5400000">
              <a:srgbClr val="000000">
                <a:alpha val="5000"/>
              </a:srgbClr>
            </a:outerShdw>
          </a:effectLst>
        </p:spPr>
        <p:txBody>
          <a:bodyPr vert="horz" wrap="none" lIns="50800" tIns="50800" rIns="50800" bIns="50800" numCol="1" spcCol="215900" anchor="ctr"/>
          <a:lstStyle/>
          <a:p>
            <a:pPr algn="l" defTabSz="457200">
              <a:lnSpc>
                <a:spcPts val="1900"/>
              </a:lnSpc>
              <a:tabLst>
                <a:tab pos="838200" algn="l"/>
              </a:tabLst>
              <a:defRPr sz="1600" cap="none">
                <a:solidFill>
                  <a:srgbClr val="424242"/>
                </a:solidFill>
                <a:latin typeface="Arial" pitchFamily="1" charset="0"/>
                <a:ea typeface="Arial" pitchFamily="1" charset="0"/>
                <a:cs typeface="Arial" pitchFamily="1" charset="0"/>
              </a:defRPr>
            </a:pPr>
            <a:r>
              <a:t>number of sites assigned to category </a:t>
            </a:r>
            <a:r>
              <a:rPr cap="none">
                <a:latin typeface="Times New Roman" pitchFamily="1" charset="0"/>
                <a:ea typeface="Times New Roman" pitchFamily="1" charset="0"/>
                <a:cs typeface="Times New Roman" pitchFamily="1" charset="0"/>
              </a:rPr>
              <a:t>3</a:t>
            </a:r>
            <a:endParaRPr cap="none">
              <a:latin typeface="Times New Roman" pitchFamily="1" charset="0"/>
              <a:ea typeface="Times New Roman" pitchFamily="1" charset="0"/>
              <a:cs typeface="Times New Roman" pitchFamily="1" charset="0"/>
            </a:endParaRPr>
          </a:p>
        </p:txBody>
      </p:sp>
    </p:spTree>
  </p:cSld>
  <p:clrMapOvr>
    <a:masterClrMapping/>
  </p:clrMapOvr>
  <p:transition spd="fast" p14:dur="500">
    <p:fade/>
    <p:extLst>
      <p:ext uri="smNativeData">
        <pr:smNativeData xmlns:pr="smNativeData" xmlns="smNativeData" val="trXWYgAAAAD0AQAAAAAAAAYAAAAAAAAAAAAAAAAAAAAAAAAAAQAAAAAAAAAAAAAAAAAAAAAAAAAAAAAA"/>
      </p:ext>
    </p:extLst>
  </p:transition>
  <p:timing>
    <p:tnLst>
      <p:par>
        <p:cTn id="1" dur="indefinite" restart="never" nodeType="tmRoot"/>
      </p:par>
    </p:tnLst>
  </p:timing>
</p:sld>
</file>

<file path=ppt/slides/slide189.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pic>
        <p:nvPicPr>
          <p:cNvPr id="2" name="pasted-image.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XwAAAAAAAABkAAAAZAAAAGQAAAAAAAAAy8vLAF8AAAAAAAAAZAAAAGQAAABkAAAAAAAAAAcAAAA4AAAAAAAAAAAAAAAAAAAA////AAAAAAAAAAAAAAAAAAAAAAAAAAAAAAAAAAAAAABkAAAAZAAAAAAAAAAjAAAABAAAAGQAAAAXAAAAFAAAAAAAAAAAAAAA/38AAP9/AAAAAAAACQAAAAQAAAC4BAA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FEOAAA3HgAAfysAAGkiAAAQAAAAJgAAAAgAAAD//////////w=="/>
              </a:ext>
            </a:extLst>
          </p:cNvPicPr>
          <p:nvPr/>
        </p:nvPicPr>
        <p:blipFill>
          <a:blip r:embed="rId2"/>
          <a:stretch>
            <a:fillRect/>
          </a:stretch>
        </p:blipFill>
        <p:spPr>
          <a:xfrm>
            <a:off x="2327275" y="4911725"/>
            <a:ext cx="4743450" cy="681990"/>
          </a:xfrm>
          <a:prstGeom prst="rect">
            <a:avLst/>
          </a:prstGeom>
          <a:noFill/>
          <a:ln>
            <a:noFill/>
          </a:ln>
          <a:effectLst>
            <a:outerShdw blurRad="63500" dist="63500" dir="5400000">
              <a:srgbClr val="000000">
                <a:alpha val="5000"/>
              </a:srgbClr>
            </a:outerShdw>
          </a:effectLst>
        </p:spPr>
      </p:pic>
      <p:sp>
        <p:nvSpPr>
          <p:cNvPr id="3" name="Shape 2629"/>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BCQkIAYAAAAEcAAABHAAAAZAAAAGQAAAAAAAAAy8vLAGAAAABHAAAARwAAAGQAAABkAAAAAAAAABcAAAAUAAAAAAAAAAAAAAD/fwAA/38AAAAAAAAJAAAABAAAAPLlR14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QkJCAMvLywDAwP8Af39/AAAAAAAAAAAAAAAAAAAAAAAAAAAAIQAAABgAAAAUAAAALAYAAEgSAAA+PQAAghQAABAgAAAmAAAACAAAAP//////////"/>
              </a:ext>
            </a:extLst>
          </p:cNvSpPr>
          <p:nvPr/>
        </p:nvSpPr>
        <p:spPr>
          <a:xfrm>
            <a:off x="1003300" y="2971800"/>
            <a:ext cx="8952230" cy="361950"/>
          </a:xfrm>
          <a:prstGeom prst="rect">
            <a:avLst/>
          </a:prstGeom>
          <a:noFill/>
          <a:ln>
            <a:noFill/>
          </a:ln>
          <a:effectLst>
            <a:outerShdw blurRad="63500" dist="63760" dir="2700000">
              <a:srgbClr val="424242">
                <a:alpha val="4000"/>
              </a:srgbClr>
            </a:outerShdw>
          </a:effectLst>
        </p:spPr>
        <p:txBody>
          <a:bodyPr vert="horz" wrap="square" lIns="50800" tIns="50800" rIns="50800" bIns="50800" numCol="1" spcCol="215900" anchor="t"/>
          <a:lstStyle/>
          <a:p>
            <a: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All </a:t>
            </a:r>
            <a:r>
              <a:rPr i="1" cap="none">
                <a:latin typeface="Times New Roman" pitchFamily="1" charset="0"/>
                <a:ea typeface="Times New Roman" pitchFamily="1" charset="0"/>
                <a:cs typeface="Times New Roman" pitchFamily="1" charset="0"/>
              </a:rPr>
              <a:t>n</a:t>
            </a:r>
            <a:r>
              <a:rPr i="1" cap="none" baseline="-4000">
                <a:latin typeface="Times New Roman" pitchFamily="1" charset="0"/>
                <a:ea typeface="Times New Roman" pitchFamily="1" charset="0"/>
                <a:cs typeface="Times New Roman" pitchFamily="1" charset="0"/>
              </a:rPr>
              <a:t>i</a:t>
            </a:r>
            <a:r>
              <a:rPr i="1" cap="none"/>
              <a:t> </a:t>
            </a:r>
            <a:r>
              <a:t>sites within a given rate category are subject to the same rate multiplier, </a:t>
            </a:r>
            <a:r>
              <a:rPr i="1" cap="none">
                <a:latin typeface="Times New Roman" pitchFamily="1" charset="0"/>
                <a:ea typeface="Times New Roman" pitchFamily="1" charset="0"/>
                <a:cs typeface="Times New Roman" pitchFamily="1" charset="0"/>
              </a:rPr>
              <a:t>r</a:t>
            </a:r>
            <a:r>
              <a:rPr i="1" cap="none" baseline="-4000">
                <a:latin typeface="Times New Roman" pitchFamily="1" charset="0"/>
                <a:ea typeface="Times New Roman" pitchFamily="1" charset="0"/>
                <a:cs typeface="Times New Roman" pitchFamily="1" charset="0"/>
              </a:rPr>
              <a:t>i</a:t>
            </a:r>
            <a:endParaRPr i="1" cap="none" baseline="-4000">
              <a:latin typeface="Times New Roman" pitchFamily="1" charset="0"/>
              <a:ea typeface="Times New Roman" pitchFamily="1" charset="0"/>
              <a:cs typeface="Times New Roman" pitchFamily="1" charset="0"/>
            </a:endParaRPr>
          </a:p>
        </p:txBody>
      </p:sp>
      <p:sp>
        <p:nvSpPr>
          <p:cNvPr id="4" name="Shape 2630"/>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dqVQM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1AgAABAgAAAmAAAACAAAAP//////////"/>
              </a:ext>
            </a:extLst>
          </p:cNvSpPr>
          <p:nvPr/>
        </p:nvSpPr>
        <p:spPr>
          <a:xfrm>
            <a:off x="635000" y="1016000"/>
            <a:ext cx="8692515" cy="4191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500"/>
              </a:lnSpc>
              <a:tabLst>
                <a:tab pos="838200" algn="l"/>
              </a:tabLst>
              <a:defRPr sz="2000" cap="none">
                <a:solidFill>
                  <a:srgbClr val="0433FF"/>
                </a:solidFill>
                <a:latin typeface="Arial" pitchFamily="1" charset="0"/>
                <a:ea typeface="Arial" pitchFamily="1" charset="0"/>
                <a:cs typeface="Arial" pitchFamily="1" charset="0"/>
              </a:defRPr>
            </a:pPr>
            <a:r>
              <a:t>The Site-Specific </a:t>
            </a:r>
            <a:r>
              <a:rPr sz="2100" cap="none">
                <a:latin typeface="Times" pitchFamily="0" charset="0"/>
                <a:ea typeface="Times" pitchFamily="0" charset="0"/>
                <a:cs typeface="Times" pitchFamily="0" charset="0"/>
              </a:rPr>
              <a:t>(+SS)</a:t>
            </a:r>
            <a:r>
              <a:t> model of ASRV</a:t>
            </a:r>
          </a:p>
        </p:txBody>
      </p:sp>
      <p:sp>
        <p:nvSpPr>
          <p:cNvPr id="5" name="Shape 2631"/>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PWeBVs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BQcAANwAAAB7NwAATAQAABAgAAAmAAAACAAAAP//////////"/>
              </a:ext>
            </a:extLst>
          </p:cNvSpPr>
          <p:nvPr/>
        </p:nvSpPr>
        <p:spPr>
          <a:xfrm>
            <a:off x="1141095" y="139700"/>
            <a:ext cx="787781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Among Site Rate Variation</a:t>
            </a:r>
          </a:p>
        </p:txBody>
      </p:sp>
      <p:sp>
        <p:nvSpPr>
          <p:cNvPr id="6" name="Shape 2632"/>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GCyLw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KwIAACPOwAAyAwAABAgAAAmAAAACAAAAP//////////"/>
              </a:ext>
            </a:extLst>
          </p:cNvSpPr>
          <p:nvPr/>
        </p:nvSpPr>
        <p:spPr>
          <a:xfrm>
            <a:off x="1003300" y="1409700"/>
            <a:ext cx="8678545" cy="66802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algn="l" defTabSz="457200">
              <a:lnSpc>
                <a:spcPts val="23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The 'base' substitution model (a member of the GTR family) is extended to </a:t>
            </a:r>
            <a:br/>
            <a:r>
              <a:t>    accommodate ASRV (</a:t>
            </a:r>
            <a:r>
              <a:rPr i="1" cap="none"/>
              <a:t>e.g.</a:t>
            </a:r>
            <a:r>
              <a:t>, </a:t>
            </a:r>
            <a:r>
              <a:rPr sz="1900" cap="none">
                <a:latin typeface="Times" pitchFamily="0" charset="0"/>
                <a:ea typeface="Times" pitchFamily="0" charset="0"/>
                <a:cs typeface="Times" pitchFamily="0" charset="0"/>
              </a:rPr>
              <a:t>HKY+SS</a:t>
            </a:r>
            <a:r>
              <a:t>)</a:t>
            </a:r>
          </a:p>
        </p:txBody>
      </p:sp>
      <p:sp>
        <p:nvSpPr>
          <p:cNvPr id="7" name="Shape 2633"/>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NAMAACPOwAACA8AABAgAAAmAAAACAAAAP//////////"/>
              </a:ext>
            </a:extLst>
          </p:cNvSpPr>
          <p:nvPr/>
        </p:nvSpPr>
        <p:spPr>
          <a:xfrm>
            <a:off x="1003300" y="2082800"/>
            <a:ext cx="8678545" cy="36068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The number of rate categories is assumed to be known, </a:t>
            </a:r>
            <a:r>
              <a:rPr i="1" cap="none"/>
              <a:t>e.g</a:t>
            </a:r>
            <a:r>
              <a:t>.:</a:t>
            </a:r>
          </a:p>
        </p:txBody>
      </p:sp>
      <p:sp>
        <p:nvSpPr>
          <p:cNvPr id="8" name="Shape 2634"/>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P///w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MQOAAA+PQAAwhAAABAgAAAmAAAACAAAAP//////////"/>
              </a:ext>
            </a:extLst>
          </p:cNvSpPr>
          <p:nvPr/>
        </p:nvSpPr>
        <p:spPr>
          <a:xfrm>
            <a:off x="1003300" y="2400300"/>
            <a:ext cx="8952230" cy="32385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three rate categories for protein-coding genes (one for each codon position)</a:t>
            </a:r>
          </a:p>
        </p:txBody>
      </p:sp>
      <p:sp>
        <p:nvSpPr>
          <p:cNvPr id="9" name="Shape 2635"/>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FQQAAA+PQAAUhIAABAgAAAmAAAACAAAAP//////////"/>
              </a:ext>
            </a:extLst>
          </p:cNvSpPr>
          <p:nvPr/>
        </p:nvSpPr>
        <p:spPr>
          <a:xfrm>
            <a:off x="1003300" y="2654300"/>
            <a:ext cx="8952230" cy="32385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two rate categories for ribosomal genes (one each for stem and loop regions)</a:t>
            </a:r>
          </a:p>
        </p:txBody>
      </p:sp>
      <p:sp>
        <p:nvSpPr>
          <p:cNvPr id="10" name="Shape 2636"/>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BCQkI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QkJCAMvLywDAwP8Af39/AAAAAAAAAAAAAAAAAAAAAAAAAAAAIQAAABgAAAAUAAAALAYAAKAUAAA+PQAADBcAABAgAAAmAAAACAAAAP//////////"/>
              </a:ext>
            </a:extLst>
          </p:cNvSpPr>
          <p:nvPr/>
        </p:nvSpPr>
        <p:spPr>
          <a:xfrm>
            <a:off x="1003300" y="3352800"/>
            <a:ext cx="8952230" cy="393700"/>
          </a:xfrm>
          <a:prstGeom prst="rect">
            <a:avLst/>
          </a:prstGeom>
          <a:noFill/>
          <a:ln>
            <a:noFill/>
          </a:ln>
          <a:effectLst>
            <a:outerShdw blurRad="63500" dist="63760" dir="2700000">
              <a:srgbClr val="424242">
                <a:alpha val="4000"/>
              </a:srgbClr>
            </a:outerShdw>
          </a:effectLst>
        </p:spPr>
        <p:txBody>
          <a:bodyPr vert="horz" wrap="square" lIns="50800" tIns="50800" rIns="50800" bIns="50800" numCol="1" spcCol="215900" anchor="t"/>
          <a:lstStyle/>
          <a:p>
            <a:pPr algn="l" defTabSz="457200">
              <a:lnSpc>
                <a:spcPts val="23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For a model with </a:t>
            </a:r>
            <a:r>
              <a:rPr sz="1900" i="1" cap="none">
                <a:latin typeface="Times" pitchFamily="0" charset="0"/>
                <a:ea typeface="Times" pitchFamily="0" charset="0"/>
                <a:cs typeface="Times" pitchFamily="0" charset="0"/>
              </a:rPr>
              <a:t>k</a:t>
            </a:r>
            <a:r>
              <a:t> rate categories, we estimate </a:t>
            </a:r>
            <a:r>
              <a:rPr sz="1900" cap="none">
                <a:latin typeface="Times" pitchFamily="0" charset="0"/>
                <a:ea typeface="Times" pitchFamily="0" charset="0"/>
                <a:cs typeface="Times" pitchFamily="0" charset="0"/>
              </a:rPr>
              <a:t>(</a:t>
            </a:r>
            <a:r>
              <a:rPr sz="1900" i="1" cap="none">
                <a:latin typeface="Times" pitchFamily="0" charset="0"/>
                <a:ea typeface="Times" pitchFamily="0" charset="0"/>
                <a:cs typeface="Times" pitchFamily="0" charset="0"/>
              </a:rPr>
              <a:t>k</a:t>
            </a:r>
            <a:r>
              <a:rPr sz="1900" cap="none">
                <a:latin typeface="Times" pitchFamily="0" charset="0"/>
                <a:ea typeface="Times" pitchFamily="0" charset="0"/>
                <a:cs typeface="Times" pitchFamily="0" charset="0"/>
              </a:rPr>
              <a:t> –1)</a:t>
            </a:r>
            <a:r>
              <a:t> relative-rate multipliers</a:t>
            </a:r>
          </a:p>
        </p:txBody>
      </p:sp>
      <p:sp>
        <p:nvSpPr>
          <p:cNvPr id="11" name="Shape 2637"/>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BCQkIAYAAAAEcAAABHAAAAZAAAAGQAAAAAAAAAy8vLAGAAAABHAAAARwAAAGQAAABkAAAAAAAAABcAAAAUAAAAAAAAAAAAAAD/fwAA/38AAAAAAAAJAAAABAAAAAwBDgE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QkJCAMvLywDAwP8Af39/AAAAAAAAAAAAAAAAAAAAAAAAAAAAIQAAABgAAAAUAAAALAYAAPgWAAA+PQAAMBkAABAgAAAmAAAACAAAAP//////////"/>
              </a:ext>
            </a:extLst>
          </p:cNvSpPr>
          <p:nvPr/>
        </p:nvSpPr>
        <p:spPr>
          <a:xfrm>
            <a:off x="1003300" y="3733800"/>
            <a:ext cx="8952230" cy="360680"/>
          </a:xfrm>
          <a:prstGeom prst="rect">
            <a:avLst/>
          </a:prstGeom>
          <a:noFill/>
          <a:ln>
            <a:noFill/>
          </a:ln>
          <a:effectLst>
            <a:outerShdw blurRad="63500" dist="63760" dir="2700000">
              <a:srgbClr val="424242">
                <a:alpha val="4000"/>
              </a:srgbClr>
            </a:outerShdw>
          </a:effectLst>
        </p:spPr>
        <p:txBody>
          <a:bodyPr vert="horz" wrap="square" lIns="50800" tIns="50800" rIns="50800" bIns="50800" numCol="1" spcCol="215900" anchor="t"/>
          <a:lstStyle>
            <a:lvl1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The relative-rate multipliers are constrained to have a mean rate of one:</a:t>
            </a:r>
          </a:p>
        </p:txBody>
      </p:sp>
      <p:sp>
        <p:nvSpPr>
          <p:cNvPr id="12" name="Shape 2638"/>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XwAAAAAAAAAoAAAAZAAAAGQAAAAAAAAAy8vLAF8AAAAAAAAAKAAAAGQAAABkAAAAAAAAABcAAAAUAAAAAAAAAAAAAAD/fwAA/38AAAAAAAAJAAAABAAAABAFBQ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nhUAALQjAACTIQAAsiUAABAgAAAmAAAACAAAAP//////////"/>
              </a:ext>
            </a:extLst>
          </p:cNvSpPr>
          <p:nvPr/>
        </p:nvSpPr>
        <p:spPr>
          <a:xfrm>
            <a:off x="3514090" y="5803900"/>
            <a:ext cx="1943735" cy="323850"/>
          </a:xfrm>
          <a:prstGeom prst="rect">
            <a:avLst/>
          </a:prstGeom>
          <a:noFill/>
          <a:ln>
            <a:noFill/>
          </a:ln>
          <a:effectLst>
            <a:outerShdw blurRad="63500" dist="25400" dir="5400000">
              <a:srgbClr val="000000">
                <a:alpha val="5000"/>
              </a:srgbClr>
            </a:outerShdw>
          </a:effectLst>
        </p:spPr>
        <p:txBody>
          <a:bodyPr vert="horz" wrap="none" lIns="50800" tIns="50800" rIns="50800" bIns="50800" numCol="1" spcCol="215900" anchor="ctr"/>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r>
              <a:t>total number of sites</a:t>
            </a:r>
          </a:p>
        </p:txBody>
      </p:sp>
      <p:sp>
        <p:nvSpPr>
          <p:cNvPr id="13" name="Shape 2639"/>
          <p:cNvSpPr>
            <a:extLst>
              <a:ext uri="smNativeData">
                <pr:smNativeData xmlns:pr="smNativeData" xmlns="smNativeData" val="SMDATA_15_trXW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MgAAAAAAAAAoAAAAZAAAAGQAAAAAAAAAy8vLADIAAAAAAAAAKAAAAGQAAABkAAAAAAAAABcAAAAUAAAAAAAAAAAAAAD/fwAA/38AAAAAAAAJAAAABAAAABAFBAAeAAAAaAAAAAAAAAAAAAAAAAAAAAAAAAAAAAAAECcAABAnAAAAAAAAAAAAAAAAAAAAAAAAAAAAAAAAAAAAAAAAAAAAADw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zRUAAKIgAADnIAAAZyMAABAAAAAmAAAACAAAAP//////////"/>
              </a:ext>
            </a:extLst>
          </p:cNvSpPr>
          <p:nvPr/>
        </p:nvSpPr>
        <p:spPr>
          <a:xfrm>
            <a:off x="3543935" y="5304790"/>
            <a:ext cx="1804670" cy="450215"/>
          </a:xfrm>
          <a:prstGeom prst="rect">
            <a:avLst/>
          </a:prstGeom>
          <a:noFill/>
          <a:ln w="25400" cap="flat" cmpd="sng" algn="ctr">
            <a:solidFill>
              <a:srgbClr val="FF9300"/>
            </a:solidFill>
            <a:prstDash val="solid"/>
            <a:headEnd type="none"/>
            <a:tailEnd type="none"/>
          </a:ln>
          <a:effectLst>
            <a:outerShdw blurRad="38100" dist="25400" dir="5400000">
              <a:srgbClr val="000000">
                <a:alpha val="50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Tree>
  </p:cSld>
  <p:clrMapOvr>
    <a:masterClrMapping/>
  </p:clrMapOvr>
  <p:transition spd="fast" p14:dur="500">
    <p:fade/>
    <p:extLst>
      <p:ext uri="smNativeData">
        <pr:smNativeData xmlns:pr="smNativeData" xmlns="smNativeData" val="trXWYgAAAAD0AQAAAAAAAAYAAAAAAAAAAAAAAAAAAAAAAAAAAQAAAAAAAAAAAAAAAAAAAAAAAAAAAAAA"/>
      </p:ext>
    </p:extLst>
  </p:transition>
  <p:timing>
    <p:tnLst>
      <p:par>
        <p:cTn id="1" dur="indefinite" restart="never" nodeType="tmRoot"/>
      </p:par>
    </p:tnLst>
  </p:timing>
</p:sld>
</file>

<file path=ppt/slides/slide19.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364"/>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C6MAU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GAYAALAiAADaOgAAkyYAABAgAAAmAAAACAAAAP//////////"/>
              </a:ext>
            </a:extLst>
          </p:cNvSpPr>
          <p:nvPr/>
        </p:nvSpPr>
        <p:spPr>
          <a:xfrm>
            <a:off x="990600" y="5638800"/>
            <a:ext cx="8576310" cy="631825"/>
          </a:xfrm>
          <a:prstGeom prst="rect">
            <a:avLst/>
          </a:prstGeom>
          <a:noFill/>
          <a:ln>
            <a:noFill/>
          </a:ln>
          <a:effectLst/>
        </p:spPr>
        <p:txBody>
          <a:bodyPr vert="horz" wrap="square" lIns="50800" tIns="50800" rIns="50800" bIns="50800" numCol="1" spcCol="215900" anchor="t"/>
          <a:lstStyle/>
          <a:p>
            <a:pPr algn="l" defTabSz="457200">
              <a:lnSpc>
                <a:spcPts val="2100"/>
              </a:lnSpc>
              <a:tabLst>
                <a:tab pos="838200" algn="l"/>
              </a:tabLst>
              <a:defRPr sz="1800" cap="none">
                <a:solidFill>
                  <a:srgbClr val="424242"/>
                </a:solidFill>
                <a:latin typeface="Arial" pitchFamily="1" charset="0"/>
                <a:ea typeface="Arial" pitchFamily="1" charset="0"/>
                <a:cs typeface="Arial" pitchFamily="1" charset="0"/>
              </a:defRPr>
            </a:pPr>
            <a:r>
              <a:t>The rate of change from state </a:t>
            </a:r>
            <a:r>
              <a:rPr i="1" cap="none">
                <a:latin typeface="Times New Roman" pitchFamily="1" charset="0"/>
                <a:ea typeface="Times New Roman" pitchFamily="1" charset="0"/>
                <a:cs typeface="Times New Roman" pitchFamily="1" charset="0"/>
              </a:rPr>
              <a:t>i</a:t>
            </a:r>
            <a:r>
              <a:t> to state </a:t>
            </a:r>
            <a:r>
              <a:rPr i="1" cap="none">
                <a:latin typeface="Times New Roman" pitchFamily="1" charset="0"/>
                <a:ea typeface="Times New Roman" pitchFamily="1" charset="0"/>
                <a:cs typeface="Times New Roman" pitchFamily="1" charset="0"/>
              </a:rPr>
              <a:t>j</a:t>
            </a:r>
            <a:r>
              <a:t> is weighted by the probability of starting </a:t>
            </a:r>
            <a:br/>
            <a:r>
              <a:t>     in state </a:t>
            </a:r>
            <a:r>
              <a:rPr i="1" cap="none">
                <a:latin typeface="Times New Roman" pitchFamily="1" charset="0"/>
                <a:ea typeface="Times New Roman" pitchFamily="1" charset="0"/>
                <a:cs typeface="Times New Roman" pitchFamily="1" charset="0"/>
              </a:rPr>
              <a:t>i</a:t>
            </a:r>
            <a:r>
              <a:t>, which is the stationary frequency of state </a:t>
            </a:r>
            <a:r>
              <a:rPr i="1" cap="none">
                <a:latin typeface="Times New Roman" pitchFamily="1" charset="0"/>
                <a:ea typeface="Times New Roman" pitchFamily="1" charset="0"/>
                <a:cs typeface="Times New Roman" pitchFamily="1" charset="0"/>
              </a:rPr>
              <a:t>i</a:t>
            </a:r>
            <a:r>
              <a:t>,  </a:t>
            </a:r>
          </a:p>
        </p:txBody>
      </p:sp>
      <p:sp>
        <p:nvSpPr>
          <p:cNvPr id="3" name="Shape 365"/>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BCkLwM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7wMAAEAGAABsOQAAnwgAABAgAAAmAAAACAAAAP//////////"/>
              </a:ext>
            </a:extLst>
          </p:cNvSpPr>
          <p:nvPr/>
        </p:nvSpPr>
        <p:spPr>
          <a:xfrm>
            <a:off x="639445" y="1016000"/>
            <a:ext cx="8695055" cy="385445"/>
          </a:xfrm>
          <a:prstGeom prst="rect">
            <a:avLst/>
          </a:prstGeom>
          <a:noFill/>
          <a:ln>
            <a:noFill/>
          </a:ln>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What is the scale of the instantaneous rates? </a:t>
            </a:r>
          </a:p>
        </p:txBody>
      </p:sp>
      <p:sp>
        <p:nvSpPr>
          <p:cNvPr id="4" name="Shape 366"/>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GAYAAJgIAADaOgAA0AoAABAgAAAmAAAACAAAAP//////////"/>
              </a:ext>
            </a:extLst>
          </p:cNvSpPr>
          <p:nvPr/>
        </p:nvSpPr>
        <p:spPr>
          <a:xfrm>
            <a:off x="990600" y="1397000"/>
            <a:ext cx="8576310" cy="360680"/>
          </a:xfrm>
          <a:prstGeom prst="rect">
            <a:avLst/>
          </a:prstGeom>
          <a:noFill/>
          <a:ln>
            <a:noFill/>
          </a:ln>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r>
              <a:t>Substitution rate and time are confounded in most CTMC models</a:t>
            </a:r>
          </a:p>
        </p:txBody>
      </p:sp>
      <p:sp>
        <p:nvSpPr>
          <p:cNvPr id="5" name="Shape 367"/>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xgkAANwAAAC6NAAATAQAABAgAAAmAAAACAAAAP//////////"/>
              </a:ext>
            </a:extLst>
          </p:cNvSpPr>
          <p:nvPr/>
        </p:nvSpPr>
        <p:spPr>
          <a:xfrm>
            <a:off x="1588770" y="139700"/>
            <a:ext cx="698246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Scaling the Instantaneous Rate Matrix</a:t>
            </a:r>
          </a:p>
        </p:txBody>
      </p:sp>
      <p:sp>
        <p:nvSpPr>
          <p:cNvPr id="6" name="Shape 368"/>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GAYAAPAKAADaOgAAzg4AABAgAAAmAAAACAAAAP//////////"/>
              </a:ext>
            </a:extLst>
          </p:cNvSpPr>
          <p:nvPr/>
        </p:nvSpPr>
        <p:spPr>
          <a:xfrm>
            <a:off x="990600" y="1778000"/>
            <a:ext cx="8576310" cy="628650"/>
          </a:xfrm>
          <a:prstGeom prst="rect">
            <a:avLst/>
          </a:prstGeom>
          <a:noFill/>
          <a:ln>
            <a:noFill/>
          </a:ln>
          <a:effectLst/>
        </p:spPr>
        <p:txBody>
          <a:bodyPr vert="horz" wrap="square" lIns="50800" tIns="50800" rIns="50800" bIns="50800" numCol="1" spcCol="215900" anchor="t"/>
          <a:lstStyle/>
          <a:p>
            <a:pPr algn="l" defTabSz="457200">
              <a:lnSpc>
                <a:spcPts val="2100"/>
              </a:lnSpc>
              <a:tabLst>
                <a:tab pos="838200" algn="l"/>
              </a:tabLst>
              <a:defRPr sz="1800" cap="none">
                <a:solidFill>
                  <a:srgbClr val="424242"/>
                </a:solidFill>
                <a:latin typeface="Arial" pitchFamily="1" charset="0"/>
                <a:ea typeface="Arial" pitchFamily="1" charset="0"/>
                <a:cs typeface="Arial" pitchFamily="1" charset="0"/>
              </a:defRPr>
            </a:pPr>
            <a:r>
              <a:t>The expected (mean) number of substitutions along a branch is a function of the </a:t>
            </a:r>
            <a:br/>
            <a:r>
              <a:t>     duration of that branch, </a:t>
            </a:r>
            <a:r>
              <a:rPr i="1" cap="none">
                <a:latin typeface="Times New Roman" pitchFamily="1" charset="0"/>
                <a:ea typeface="Times New Roman" pitchFamily="1" charset="0"/>
                <a:cs typeface="Times New Roman" pitchFamily="1" charset="0"/>
              </a:rPr>
              <a:t>t</a:t>
            </a:r>
            <a:r>
              <a:t>, and the substitution rate, </a:t>
            </a:r>
            <a:r>
              <a:rPr i="1" cap="none">
                <a:latin typeface="Times New Roman" pitchFamily="1" charset="0"/>
                <a:ea typeface="Times New Roman" pitchFamily="1" charset="0"/>
                <a:cs typeface="Times New Roman" pitchFamily="1" charset="0"/>
              </a:rPr>
              <a:t>u</a:t>
            </a:r>
            <a:endParaRPr i="1" cap="none">
              <a:latin typeface="Times New Roman" pitchFamily="1" charset="0"/>
              <a:ea typeface="Times New Roman" pitchFamily="1" charset="0"/>
              <a:cs typeface="Times New Roman" pitchFamily="1" charset="0"/>
            </a:endParaRPr>
          </a:p>
        </p:txBody>
      </p:sp>
      <p:sp>
        <p:nvSpPr>
          <p:cNvPr id="7" name="Shape 369"/>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GAYAANgOAADaOgAAuxIAABAgAAAmAAAACAAAAP//////////"/>
              </a:ext>
            </a:extLst>
          </p:cNvSpPr>
          <p:nvPr/>
        </p:nvSpPr>
        <p:spPr>
          <a:xfrm>
            <a:off x="990600" y="2413000"/>
            <a:ext cx="8576310" cy="631825"/>
          </a:xfrm>
          <a:prstGeom prst="rect">
            <a:avLst/>
          </a:prstGeom>
          <a:noFill/>
          <a:ln>
            <a:noFill/>
          </a:ln>
          <a:effectLst/>
        </p:spPr>
        <p:txBody>
          <a:bodyPr vert="horz" wrap="square" lIns="50800" tIns="50800" rIns="50800" bIns="50800" numCol="1" spcCol="215900" anchor="t"/>
          <a:lstStyle/>
          <a:p>
            <a:pPr algn="l" defTabSz="457200">
              <a:lnSpc>
                <a:spcPts val="2100"/>
              </a:lnSpc>
              <a:tabLst>
                <a:tab pos="838200" algn="l"/>
              </a:tabLst>
              <a:defRPr sz="1800" cap="none">
                <a:solidFill>
                  <a:srgbClr val="424242"/>
                </a:solidFill>
                <a:latin typeface="Arial" pitchFamily="1" charset="0"/>
                <a:ea typeface="Arial" pitchFamily="1" charset="0"/>
                <a:cs typeface="Arial" pitchFamily="1" charset="0"/>
              </a:defRPr>
            </a:pPr>
            <a:r>
              <a:t>However, the timescale of the tree is typically unknown, so the time, </a:t>
            </a:r>
            <a:r>
              <a:rPr i="1" cap="none">
                <a:latin typeface="Times New Roman" pitchFamily="1" charset="0"/>
                <a:ea typeface="Times New Roman" pitchFamily="1" charset="0"/>
                <a:cs typeface="Times New Roman" pitchFamily="1" charset="0"/>
              </a:rPr>
              <a:t>t</a:t>
            </a:r>
            <a:r>
              <a:t>, and rate, </a:t>
            </a:r>
            <a:r>
              <a:rPr i="1" cap="none">
                <a:latin typeface="Times New Roman" pitchFamily="1" charset="0"/>
                <a:ea typeface="Times New Roman" pitchFamily="1" charset="0"/>
                <a:cs typeface="Times New Roman" pitchFamily="1" charset="0"/>
              </a:rPr>
              <a:t>u</a:t>
            </a:r>
            <a:r>
              <a:t>, </a:t>
            </a:r>
            <a:br/>
            <a:r>
              <a:t>     cannot be estimated separately, but only as their product: </a:t>
            </a:r>
            <a:r>
              <a:rPr i="1" cap="none">
                <a:latin typeface="Times New Roman" pitchFamily="1" charset="0"/>
                <a:ea typeface="Times New Roman" pitchFamily="1" charset="0"/>
                <a:cs typeface="Times New Roman" pitchFamily="1" charset="0"/>
              </a:rPr>
              <a:t>v = ut</a:t>
            </a:r>
            <a:endParaRPr i="1" cap="none">
              <a:latin typeface="Times New Roman" pitchFamily="1" charset="0"/>
              <a:ea typeface="Times New Roman" pitchFamily="1" charset="0"/>
              <a:cs typeface="Times New Roman" pitchFamily="1" charset="0"/>
            </a:endParaRPr>
          </a:p>
        </p:txBody>
      </p:sp>
      <p:sp>
        <p:nvSpPr>
          <p:cNvPr id="8" name="Shape 370"/>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GAYAALwWAADaOgAAmBoAABAgAAAmAAAACAAAAP//////////"/>
              </a:ext>
            </a:extLst>
          </p:cNvSpPr>
          <p:nvPr/>
        </p:nvSpPr>
        <p:spPr>
          <a:xfrm>
            <a:off x="990600" y="3695700"/>
            <a:ext cx="8576310" cy="627380"/>
          </a:xfrm>
          <a:prstGeom prst="rect">
            <a:avLst/>
          </a:prstGeom>
          <a:noFill/>
          <a:ln>
            <a:noFill/>
          </a:ln>
          <a:effectLst/>
        </p:spPr>
        <p:txBody>
          <a:bodyPr vert="horz" wrap="square" lIns="50800" tIns="50800" rIns="50800" bIns="50800" numCol="1" spcCol="215900" anchor="t"/>
          <a:lstStyle/>
          <a:p>
            <a:pPr algn="l" defTabSz="457200">
              <a:lnSpc>
                <a:spcPts val="2100"/>
              </a:lnSpc>
              <a:tabLst>
                <a:tab pos="838200" algn="l"/>
              </a:tabLst>
              <a:defRPr sz="1800" cap="none">
                <a:solidFill>
                  <a:srgbClr val="424242"/>
                </a:solidFill>
                <a:latin typeface="Arial" pitchFamily="1" charset="0"/>
                <a:ea typeface="Arial" pitchFamily="1" charset="0"/>
                <a:cs typeface="Arial" pitchFamily="1" charset="0"/>
              </a:defRPr>
            </a:pPr>
            <a:r>
              <a:t>This is achieved by scaling the instantaneous-rate matrix by the weighted average</a:t>
            </a:r>
            <a:br/>
            <a:r>
              <a:t>     of substitution rates:</a:t>
            </a:r>
          </a:p>
        </p:txBody>
      </p:sp>
      <p:pic>
        <p:nvPicPr>
          <p:cNvPr id="9" name="pasted-image.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JsYAADgGgAA5SUAAJ4dAAAQAAAAJgAAAAgAAAD//////////w=="/>
              </a:ext>
            </a:extLst>
          </p:cNvPicPr>
          <p:nvPr/>
        </p:nvPicPr>
        <p:blipFill>
          <a:blip r:embed="rId2"/>
          <a:stretch>
            <a:fillRect/>
          </a:stretch>
        </p:blipFill>
        <p:spPr>
          <a:xfrm>
            <a:off x="3999865" y="4368800"/>
            <a:ext cx="2160270" cy="445770"/>
          </a:xfrm>
          <a:prstGeom prst="rect">
            <a:avLst/>
          </a:prstGeom>
          <a:noFill/>
          <a:ln>
            <a:noFill/>
          </a:ln>
          <a:effectLst/>
        </p:spPr>
      </p:pic>
      <p:sp>
        <p:nvSpPr>
          <p:cNvPr id="10" name="Shape 372"/>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GAYAALAdAADaOgAA6B8AABAgAAAmAAAACAAAAP//////////"/>
              </a:ext>
            </a:extLst>
          </p:cNvSpPr>
          <p:nvPr/>
        </p:nvSpPr>
        <p:spPr>
          <a:xfrm>
            <a:off x="990600" y="4826000"/>
            <a:ext cx="8576310" cy="360680"/>
          </a:xfrm>
          <a:prstGeom prst="rect">
            <a:avLst/>
          </a:prstGeom>
          <a:noFill/>
          <a:ln>
            <a:noFill/>
          </a:ln>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r>
              <a:t>or equivalently:</a:t>
            </a:r>
          </a:p>
        </p:txBody>
      </p:sp>
      <p:pic>
        <p:nvPicPr>
          <p:cNvPr id="11" name="Image3"/>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JMYAADoHwAA7SUAAKkiAAAQAAAAJgAAAAgAAAD//////////w=="/>
              </a:ext>
            </a:extLst>
          </p:cNvPicPr>
          <p:nvPr/>
        </p:nvPicPr>
        <p:blipFill>
          <a:blip r:embed="rId3"/>
          <a:stretch>
            <a:fillRect/>
          </a:stretch>
        </p:blipFill>
        <p:spPr>
          <a:xfrm>
            <a:off x="3994785" y="5186680"/>
            <a:ext cx="2170430" cy="447675"/>
          </a:xfrm>
          <a:prstGeom prst="rect">
            <a:avLst/>
          </a:prstGeom>
          <a:noFill/>
          <a:ln>
            <a:noFill/>
          </a:ln>
          <a:effectLst/>
        </p:spPr>
      </p:pic>
      <p:sp>
        <p:nvSpPr>
          <p:cNvPr id="12" name="Shape 374"/>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GAYAAJgmAADaOgAA0CgAABAgAAAmAAAACAAAAP//////////"/>
              </a:ext>
            </a:extLst>
          </p:cNvSpPr>
          <p:nvPr/>
        </p:nvSpPr>
        <p:spPr>
          <a:xfrm>
            <a:off x="990600" y="6273800"/>
            <a:ext cx="8576310" cy="360680"/>
          </a:xfrm>
          <a:prstGeom prst="rect">
            <a:avLst/>
          </a:prstGeom>
          <a:noFill/>
          <a:ln>
            <a:noFill/>
          </a:ln>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r>
              <a:t>We then multiply each element in the instantaneous-rate matrix by the scalar  </a:t>
            </a:r>
          </a:p>
        </p:txBody>
      </p:sp>
      <p:pic>
        <p:nvPicPr>
          <p:cNvPr id="13" name="pasted-image.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DlXjV6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IU2AAANJwAAvjgAAJcoAAAQAAAAJgAAAAgAAAD//////////w=="/>
              </a:ext>
            </a:extLst>
          </p:cNvPicPr>
          <p:nvPr/>
        </p:nvPicPr>
        <p:blipFill>
          <a:blip r:embed="rId4"/>
          <a:stretch>
            <a:fillRect/>
          </a:stretch>
        </p:blipFill>
        <p:spPr>
          <a:xfrm>
            <a:off x="8862695" y="6348095"/>
            <a:ext cx="361315" cy="250190"/>
          </a:xfrm>
          <a:prstGeom prst="rect">
            <a:avLst/>
          </a:prstGeom>
          <a:noFill/>
          <a:ln>
            <a:noFill/>
          </a:ln>
          <a:effectLst/>
        </p:spPr>
      </p:pic>
      <p:sp>
        <p:nvSpPr>
          <p:cNvPr id="14" name="Shape 376"/>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HYDulc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GAYAANQSAADaOgAAtRYAABAgAAAmAAAACAAAAP//////////"/>
              </a:ext>
            </a:extLst>
          </p:cNvSpPr>
          <p:nvPr/>
        </p:nvSpPr>
        <p:spPr>
          <a:xfrm>
            <a:off x="990600" y="3060700"/>
            <a:ext cx="8576310" cy="630555"/>
          </a:xfrm>
          <a:prstGeom prst="rect">
            <a:avLst/>
          </a:prstGeom>
          <a:noFill/>
          <a:ln>
            <a:noFill/>
          </a:ln>
          <a:effectLst/>
        </p:spPr>
        <p:txBody>
          <a:bodyPr vert="horz" wrap="square" lIns="50800" tIns="50800" rIns="50800" bIns="50800" numCol="1" spcCol="215900" anchor="t"/>
          <a:lstStyle/>
          <a:p>
            <a:pPr algn="l" defTabSz="457200">
              <a:lnSpc>
                <a:spcPts val="2100"/>
              </a:lnSpc>
              <a:tabLst>
                <a:tab pos="838200" algn="l"/>
              </a:tabLst>
              <a:defRPr sz="1800" cap="none">
                <a:solidFill>
                  <a:srgbClr val="424242"/>
                </a:solidFill>
                <a:latin typeface="Arial" pitchFamily="1" charset="0"/>
                <a:ea typeface="Arial" pitchFamily="1" charset="0"/>
                <a:cs typeface="Arial" pitchFamily="1" charset="0"/>
              </a:defRPr>
            </a:pPr>
            <a:r>
              <a:t>In order for us to be able to interpret the branch length, </a:t>
            </a:r>
            <a:r>
              <a:rPr i="1" cap="none">
                <a:latin typeface="Times New Roman" pitchFamily="1" charset="0"/>
                <a:ea typeface="Times New Roman" pitchFamily="1" charset="0"/>
                <a:cs typeface="Times New Roman" pitchFamily="1" charset="0"/>
              </a:rPr>
              <a:t>v</a:t>
            </a:r>
            <a:r>
              <a:t>, as the expected number</a:t>
            </a:r>
            <a:br/>
            <a:r>
              <a:t>     of substitutions per site, the average substitution rate must be one</a:t>
            </a:r>
          </a:p>
        </p:txBody>
      </p:sp>
      <p:pic>
        <p:nvPicPr>
          <p:cNvPr id="15" name="Image2"/>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QBQY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DUpAAAWJQAAkCoAACEmAAAQAAAAJgAAAAgAAAD//////////w=="/>
              </a:ext>
            </a:extLst>
          </p:cNvPicPr>
          <p:nvPr/>
        </p:nvPicPr>
        <p:blipFill>
          <a:blip r:embed="rId5"/>
          <a:stretch>
            <a:fillRect/>
          </a:stretch>
        </p:blipFill>
        <p:spPr>
          <a:xfrm>
            <a:off x="6698615" y="6028690"/>
            <a:ext cx="220345" cy="169545"/>
          </a:xfrm>
          <a:prstGeom prst="rect">
            <a:avLst/>
          </a:prstGeom>
          <a:noFill/>
          <a:ln>
            <a:noFill/>
          </a:ln>
          <a:effectLst/>
        </p:spPr>
      </p:pic>
      <p:pic>
        <p:nvPicPr>
          <p:cNvPr id="16" name="Image1"/>
          <p:cNvPicPr>
            <a:picLocks noChangeAspect="1"/>
            <a:extLst>
              <a:ext uri="smNativeData">
                <pr:smNativeData xmlns:pr="smNativeData" xmlns="smNativeData" val="SMDATA_17_trXWYhMAAAAlAAAAEQAAAC8B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BBQjRB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BkSAABKGwAA4hUAABUdAAAAAAAAJgAAAAgAAAD//////////w=="/>
              </a:ext>
            </a:extLst>
          </p:cNvPicPr>
          <p:nvPr/>
        </p:nvPicPr>
        <p:blipFill>
          <a:blip r:embed="rId6"/>
          <a:stretch>
            <a:fillRect/>
          </a:stretch>
        </p:blipFill>
        <p:spPr>
          <a:xfrm>
            <a:off x="2941955" y="4436110"/>
            <a:ext cx="615315" cy="291465"/>
          </a:xfrm>
          <a:prstGeom prst="rect">
            <a:avLst/>
          </a:prstGeom>
          <a:noFill/>
          <a:ln>
            <a:noFill/>
          </a:ln>
          <a:effectLst/>
        </p:spPr>
      </p:pic>
    </p:spTree>
  </p:cSld>
  <p:clrMapOvr>
    <a:masterClrMapping/>
  </p:clrMapOvr>
  <p:transition spd="fast" p14:dur="500">
    <p:fade/>
    <p:extLst>
      <p:ext uri="smNativeData">
        <pr:smNativeData xmlns:pr="smNativeData" xmlns="smNativeData" val="trXWYgAAAAD0AQAAAAAAAAYAAAAAAAAAAAAAAAAAAAAAAAAAAQAAAAAAAAAAAAAAAAAAAAAAAAAAAAAA"/>
      </p:ext>
    </p:extLst>
  </p:transition>
  <p:timing>
    <p:tnLst>
      <p:par>
        <p:cTn id="1" dur="indefinite" restart="never" nodeType="tmRoot"/>
      </p:par>
    </p:tnLst>
  </p:timing>
</p:sld>
</file>

<file path=ppt/slides/slide190.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pic>
        <p:nvPicPr>
          <p:cNvPr id="2" name="stem-loop.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BhMlUw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AAAAADACAAAgD4AANgqAAAQAAAAJgAAAAgAAAD//////////w=="/>
              </a:ext>
            </a:extLst>
          </p:cNvPicPr>
          <p:nvPr/>
        </p:nvPicPr>
        <p:blipFill>
          <a:blip r:embed="rId2"/>
          <a:stretch>
            <a:fillRect/>
          </a:stretch>
        </p:blipFill>
        <p:spPr>
          <a:xfrm>
            <a:off x="0" y="1422400"/>
            <a:ext cx="10160000" cy="5542280"/>
          </a:xfrm>
          <a:prstGeom prst="rect">
            <a:avLst/>
          </a:prstGeom>
          <a:noFill/>
          <a:ln>
            <a:noFill/>
          </a:ln>
          <a:effectLst/>
        </p:spPr>
      </p:pic>
      <p:sp>
        <p:nvSpPr>
          <p:cNvPr id="3" name="Shape 2642"/>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7wMAAPwqAACyOwAA+SwAABAgAAAmAAAACAAAAP//////////"/>
              </a:ext>
            </a:extLst>
          </p:cNvSpPr>
          <p:nvPr/>
        </p:nvSpPr>
        <p:spPr>
          <a:xfrm>
            <a:off x="639445" y="6987540"/>
            <a:ext cx="9064625" cy="32321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1900"/>
              </a:lnSpc>
              <a:tabLst>
                <a:tab pos="838200" algn="l"/>
              </a:tabLst>
              <a:defRPr sz="1600" cap="none">
                <a:solidFill>
                  <a:srgbClr val="424242"/>
                </a:solidFill>
                <a:latin typeface="Arial" pitchFamily="1" charset="0"/>
                <a:ea typeface="Arial" pitchFamily="1" charset="0"/>
                <a:cs typeface="Arial" pitchFamily="1" charset="0"/>
              </a:defRPr>
            </a:pPr>
            <a:r>
              <a:t>The substitution process may be 'off' at some sites (but note that an </a:t>
            </a:r>
            <a:r>
              <a:rPr u="sng"/>
              <a:t>invariant</a:t>
            </a:r>
            <a:r>
              <a:t> site ≠ </a:t>
            </a:r>
            <a:r>
              <a:rPr u="sng"/>
              <a:t>invariable</a:t>
            </a:r>
            <a:r>
              <a:t> site)</a:t>
            </a:r>
          </a:p>
        </p:txBody>
      </p:sp>
      <p:sp>
        <p:nvSpPr>
          <p:cNvPr id="4" name="Shape 2643"/>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1AgAABAgAAAmAAAACAAAAP//////////"/>
              </a:ext>
            </a:extLst>
          </p:cNvSpPr>
          <p:nvPr/>
        </p:nvSpPr>
        <p:spPr>
          <a:xfrm>
            <a:off x="635000" y="1016000"/>
            <a:ext cx="8692515" cy="4191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500"/>
              </a:lnSpc>
              <a:tabLst>
                <a:tab pos="838200" algn="l"/>
              </a:tabLst>
              <a:defRPr sz="2000" cap="none">
                <a:solidFill>
                  <a:srgbClr val="0433FF"/>
                </a:solidFill>
                <a:latin typeface="Arial" pitchFamily="1" charset="0"/>
                <a:ea typeface="Arial" pitchFamily="1" charset="0"/>
                <a:cs typeface="Arial" pitchFamily="1" charset="0"/>
              </a:defRPr>
            </a:pPr>
            <a:r>
              <a:t>The Proportion of Invariable Sites </a:t>
            </a:r>
            <a:r>
              <a:rPr sz="2100" cap="none">
                <a:latin typeface="Times" pitchFamily="0" charset="0"/>
                <a:ea typeface="Times" pitchFamily="0" charset="0"/>
                <a:cs typeface="Times" pitchFamily="0" charset="0"/>
              </a:rPr>
              <a:t>(+I)</a:t>
            </a:r>
            <a:r>
              <a:t> model of ASRV</a:t>
            </a:r>
          </a:p>
        </p:txBody>
      </p:sp>
      <p:sp>
        <p:nvSpPr>
          <p:cNvPr id="5" name="Shape 2644"/>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BQcAANwAAAB7NwAATAQAABAgAAAmAAAACAAAAP//////////"/>
              </a:ext>
            </a:extLst>
          </p:cNvSpPr>
          <p:nvPr/>
        </p:nvSpPr>
        <p:spPr>
          <a:xfrm>
            <a:off x="1141095" y="139700"/>
            <a:ext cx="787781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Among Site Rate Variation</a:t>
            </a:r>
          </a:p>
        </p:txBody>
      </p:sp>
    </p:spTree>
  </p:cSld>
  <p:clrMapOvr>
    <a:masterClrMapping/>
  </p:clrMapOvr>
  <p:transition spd="fast" p14:dur="500">
    <p:fade/>
    <p:extLst>
      <p:ext uri="smNativeData">
        <pr:smNativeData xmlns:pr="smNativeData" xmlns="smNativeData" val="trXWYgAAAAD0AQAAAAAAAAYAAAAAAAAAAAAAAAAAAAAAAAAAAQAAAAAAAAAAAAAAAAAAAAAAAAAAAAAA"/>
      </p:ext>
    </p:extLst>
  </p:transition>
  <p:timing>
    <p:tnLst>
      <p:par>
        <p:cTn id="1" dur="indefinite" restart="never" nodeType="tmRoot"/>
      </p:par>
    </p:tnLst>
  </p:timing>
</p:sld>
</file>

<file path=ppt/slides/slide191.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2646"/>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1AgAABAgAAAmAAAACAAAAP//////////"/>
              </a:ext>
            </a:extLst>
          </p:cNvSpPr>
          <p:nvPr/>
        </p:nvSpPr>
        <p:spPr>
          <a:xfrm>
            <a:off x="635000" y="1016000"/>
            <a:ext cx="8692515" cy="4191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500"/>
              </a:lnSpc>
              <a:tabLst>
                <a:tab pos="838200" algn="l"/>
              </a:tabLst>
              <a:defRPr sz="2000" cap="none">
                <a:solidFill>
                  <a:srgbClr val="0433FF"/>
                </a:solidFill>
                <a:latin typeface="Arial" pitchFamily="1" charset="0"/>
                <a:ea typeface="Arial" pitchFamily="1" charset="0"/>
                <a:cs typeface="Arial" pitchFamily="1" charset="0"/>
              </a:defRPr>
            </a:pPr>
            <a:r>
              <a:t>The Proportion of Invariable Sites </a:t>
            </a:r>
            <a:r>
              <a:rPr sz="2100" cap="none">
                <a:latin typeface="Times" pitchFamily="0" charset="0"/>
                <a:ea typeface="Times" pitchFamily="0" charset="0"/>
                <a:cs typeface="Times" pitchFamily="0" charset="0"/>
              </a:rPr>
              <a:t>(+I)</a:t>
            </a:r>
            <a:r>
              <a:t> model of ASRV</a:t>
            </a:r>
          </a:p>
        </p:txBody>
      </p:sp>
      <p:sp>
        <p:nvSpPr>
          <p:cNvPr id="3" name="Shape 2647"/>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BQcAANwAAAB7NwAATAQAABAgAAAmAAAACAAAAP//////////"/>
              </a:ext>
            </a:extLst>
          </p:cNvSpPr>
          <p:nvPr/>
        </p:nvSpPr>
        <p:spPr>
          <a:xfrm>
            <a:off x="1141095" y="139700"/>
            <a:ext cx="787781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Among Site Rate Variation</a:t>
            </a:r>
          </a:p>
        </p:txBody>
      </p:sp>
      <p:sp>
        <p:nvSpPr>
          <p:cNvPr id="4" name="Shape 2648"/>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JACZ5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KwIAACPOwAAyAwAABAgAAAmAAAACAAAAP//////////"/>
              </a:ext>
            </a:extLst>
          </p:cNvSpPr>
          <p:nvPr/>
        </p:nvSpPr>
        <p:spPr>
          <a:xfrm>
            <a:off x="1003300" y="1409700"/>
            <a:ext cx="8678545" cy="66802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algn="l" defTabSz="457200">
              <a:lnSpc>
                <a:spcPts val="23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The 'base' substitution model (a member of the GTR family) is extended to </a:t>
            </a:r>
            <a:br/>
            <a:r>
              <a:t>    accommodate ASRV (</a:t>
            </a:r>
            <a:r>
              <a:rPr i="1" cap="none"/>
              <a:t>e.g.</a:t>
            </a:r>
            <a:r>
              <a:t>, </a:t>
            </a:r>
            <a:r>
              <a:rPr sz="1900" cap="none">
                <a:latin typeface="Times" pitchFamily="0" charset="0"/>
                <a:ea typeface="Times" pitchFamily="0" charset="0"/>
                <a:cs typeface="Times" pitchFamily="0" charset="0"/>
              </a:rPr>
              <a:t>HKY+I</a:t>
            </a:r>
            <a:r>
              <a:t>)</a:t>
            </a:r>
          </a:p>
        </p:txBody>
      </p:sp>
    </p:spTree>
  </p:cSld>
  <p:clrMapOvr>
    <a:masterClrMapping/>
  </p:clrMapOvr>
  <p:transition spd="fast" p14:dur="500">
    <p:fade/>
    <p:extLst>
      <p:ext uri="smNativeData">
        <pr:smNativeData xmlns:pr="smNativeData" xmlns="smNativeData" val="trXWYgAAAAD0AQAAAAAAAAYAAAAAAAAAAAAAAAAAAAAAAAAAAQAAAAAAAAAAAAAAAAAAAAAAAAAAAAAA"/>
      </p:ext>
    </p:extLst>
  </p:transition>
  <p:timing>
    <p:tnLst>
      <p:par>
        <p:cTn id="1" dur="indefinite" restart="never" nodeType="tmRoot"/>
      </p:par>
    </p:tnLst>
  </p:timing>
</p:sld>
</file>

<file path=ppt/slides/slide192.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2650"/>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E3CZTY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1AgAABAgAAAmAAAACAAAAP//////////"/>
              </a:ext>
            </a:extLst>
          </p:cNvSpPr>
          <p:nvPr/>
        </p:nvSpPr>
        <p:spPr>
          <a:xfrm>
            <a:off x="635000" y="1016000"/>
            <a:ext cx="8692515" cy="4191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500"/>
              </a:lnSpc>
              <a:tabLst>
                <a:tab pos="838200" algn="l"/>
              </a:tabLst>
              <a:defRPr sz="2000" cap="none">
                <a:solidFill>
                  <a:srgbClr val="0433FF"/>
                </a:solidFill>
                <a:latin typeface="Arial" pitchFamily="1" charset="0"/>
                <a:ea typeface="Arial" pitchFamily="1" charset="0"/>
                <a:cs typeface="Arial" pitchFamily="1" charset="0"/>
              </a:defRPr>
            </a:pPr>
            <a:r>
              <a:t>The Proportion of Invariable Sites </a:t>
            </a:r>
            <a:r>
              <a:rPr sz="2100" cap="none">
                <a:latin typeface="Times" pitchFamily="0" charset="0"/>
                <a:ea typeface="Times" pitchFamily="0" charset="0"/>
                <a:cs typeface="Times" pitchFamily="0" charset="0"/>
              </a:rPr>
              <a:t>(+I)</a:t>
            </a:r>
            <a:r>
              <a:t> model of ASRV</a:t>
            </a:r>
          </a:p>
        </p:txBody>
      </p:sp>
      <p:sp>
        <p:nvSpPr>
          <p:cNvPr id="3" name="Shape 2651"/>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GLiP1g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BQcAANwAAAB7NwAATAQAABAgAAAmAAAACAAAAP//////////"/>
              </a:ext>
            </a:extLst>
          </p:cNvSpPr>
          <p:nvPr/>
        </p:nvSpPr>
        <p:spPr>
          <a:xfrm>
            <a:off x="1141095" y="139700"/>
            <a:ext cx="787781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Among Site Rate Variation</a:t>
            </a:r>
          </a:p>
        </p:txBody>
      </p:sp>
      <p:sp>
        <p:nvSpPr>
          <p:cNvPr id="4" name="Shape 2652"/>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ODCGQ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KwIAACPOwAAyAwAABAgAAAmAAAACAAAAP//////////"/>
              </a:ext>
            </a:extLst>
          </p:cNvSpPr>
          <p:nvPr/>
        </p:nvSpPr>
        <p:spPr>
          <a:xfrm>
            <a:off x="1003300" y="1409700"/>
            <a:ext cx="8678545" cy="66802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algn="l" defTabSz="457200">
              <a:lnSpc>
                <a:spcPts val="23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The 'base' substitution model (a member of the GTR family) is extended to </a:t>
            </a:r>
            <a:br/>
            <a:r>
              <a:t>    accommodate ASRV (</a:t>
            </a:r>
            <a:r>
              <a:rPr i="1" cap="none"/>
              <a:t>e.g.</a:t>
            </a:r>
            <a:r>
              <a:t>, </a:t>
            </a:r>
            <a:r>
              <a:rPr sz="1900" cap="none">
                <a:latin typeface="Times" pitchFamily="0" charset="0"/>
                <a:ea typeface="Times" pitchFamily="0" charset="0"/>
                <a:cs typeface="Times" pitchFamily="0" charset="0"/>
              </a:rPr>
              <a:t>HKY+I</a:t>
            </a:r>
            <a:r>
              <a:t>)</a:t>
            </a:r>
          </a:p>
        </p:txBody>
      </p:sp>
      <p:sp>
        <p:nvSpPr>
          <p:cNvPr id="5" name="Shape 2653"/>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NAMAADuPQAACA8AABAgAAAmAAAACAAAAP//////////"/>
              </a:ext>
            </a:extLst>
          </p:cNvSpPr>
          <p:nvPr/>
        </p:nvSpPr>
        <p:spPr>
          <a:xfrm>
            <a:off x="1003300" y="2082800"/>
            <a:ext cx="9063990" cy="36068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The rate of a site is assumed to be a random variable drawn from a discrete distribution:</a:t>
            </a:r>
          </a:p>
        </p:txBody>
      </p:sp>
      <p:sp>
        <p:nvSpPr>
          <p:cNvPr id="6" name="Shape 2654"/>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MQOAAA+PQAAwhAAABAgAAAmAAAACAAAAP//////////"/>
              </a:ext>
            </a:extLst>
          </p:cNvSpPr>
          <p:nvPr/>
        </p:nvSpPr>
        <p:spPr>
          <a:xfrm>
            <a:off x="1003300" y="2400300"/>
            <a:ext cx="8952230" cy="32385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the discrete probability distribution has two states; the process is either 'off' or 'on'</a:t>
            </a:r>
          </a:p>
        </p:txBody>
      </p:sp>
    </p:spTree>
  </p:cSld>
  <p:clrMapOvr>
    <a:masterClrMapping/>
  </p:clrMapOvr>
  <p:transition spd="fast" p14:dur="500">
    <p:fade/>
    <p:extLst>
      <p:ext uri="smNativeData">
        <pr:smNativeData xmlns:pr="smNativeData" xmlns="smNativeData" val="trXWYgAAAAD0AQAAAAAAAAYAAAAAAAAAAAAAAAAAAAAAAAAAAQAAAAAAAAAAAAAAAAAAAAAAAAAAAAAA"/>
      </p:ext>
    </p:extLst>
  </p:transition>
  <p:timing>
    <p:tnLst>
      <p:par>
        <p:cTn id="1" dur="indefinite" restart="never" nodeType="tmRoot"/>
      </p:par>
    </p:tnLst>
  </p:timing>
</p:sld>
</file>

<file path=ppt/slides/slide193.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2656"/>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ECG8w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1AgAABAgAAAmAAAACAAAAP//////////"/>
              </a:ext>
            </a:extLst>
          </p:cNvSpPr>
          <p:nvPr/>
        </p:nvSpPr>
        <p:spPr>
          <a:xfrm>
            <a:off x="635000" y="1016000"/>
            <a:ext cx="8692515" cy="4191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500"/>
              </a:lnSpc>
              <a:tabLst>
                <a:tab pos="838200" algn="l"/>
              </a:tabLst>
              <a:defRPr sz="2000" cap="none">
                <a:solidFill>
                  <a:srgbClr val="0433FF"/>
                </a:solidFill>
                <a:latin typeface="Arial" pitchFamily="1" charset="0"/>
                <a:ea typeface="Arial" pitchFamily="1" charset="0"/>
                <a:cs typeface="Arial" pitchFamily="1" charset="0"/>
              </a:defRPr>
            </a:pPr>
            <a:r>
              <a:t>The Proportion of Invariable Sites </a:t>
            </a:r>
            <a:r>
              <a:rPr sz="2100" cap="none">
                <a:latin typeface="Times" pitchFamily="0" charset="0"/>
                <a:ea typeface="Times" pitchFamily="0" charset="0"/>
                <a:cs typeface="Times" pitchFamily="0" charset="0"/>
              </a:rPr>
              <a:t>(+I)</a:t>
            </a:r>
            <a:r>
              <a:t> model of ASRV</a:t>
            </a:r>
          </a:p>
        </p:txBody>
      </p:sp>
      <p:sp>
        <p:nvSpPr>
          <p:cNvPr id="3" name="Shape 2657"/>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GN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BQcAANwAAAB7NwAATAQAABAgAAAmAAAACAAAAP//////////"/>
              </a:ext>
            </a:extLst>
          </p:cNvSpPr>
          <p:nvPr/>
        </p:nvSpPr>
        <p:spPr>
          <a:xfrm>
            <a:off x="1141095" y="139700"/>
            <a:ext cx="787781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Among Site Rate Variation</a:t>
            </a:r>
          </a:p>
        </p:txBody>
      </p:sp>
      <p:sp>
        <p:nvSpPr>
          <p:cNvPr id="4" name="Shape 2658"/>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GLw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KwIAACPOwAAyAwAABAgAAAmAAAACAAAAP//////////"/>
              </a:ext>
            </a:extLst>
          </p:cNvSpPr>
          <p:nvPr/>
        </p:nvSpPr>
        <p:spPr>
          <a:xfrm>
            <a:off x="1003300" y="1409700"/>
            <a:ext cx="8678545" cy="66802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algn="l" defTabSz="457200">
              <a:lnSpc>
                <a:spcPts val="23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The 'base' substitution model (a member of the GTR family) is extended to </a:t>
            </a:r>
            <a:br/>
            <a:r>
              <a:t>    accommodate ASRV (</a:t>
            </a:r>
            <a:r>
              <a:rPr i="1" cap="none"/>
              <a:t>e.g.</a:t>
            </a:r>
            <a:r>
              <a:t>, </a:t>
            </a:r>
            <a:r>
              <a:rPr sz="1900" cap="none">
                <a:latin typeface="Times" pitchFamily="0" charset="0"/>
                <a:ea typeface="Times" pitchFamily="0" charset="0"/>
                <a:cs typeface="Times" pitchFamily="0" charset="0"/>
              </a:rPr>
              <a:t>HKY+I</a:t>
            </a:r>
            <a:r>
              <a:t>)</a:t>
            </a:r>
          </a:p>
        </p:txBody>
      </p:sp>
      <p:sp>
        <p:nvSpPr>
          <p:cNvPr id="5" name="Shape 2659"/>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NAMAADuPQAACA8AABAgAAAmAAAACAAAAP//////////"/>
              </a:ext>
            </a:extLst>
          </p:cNvSpPr>
          <p:nvPr/>
        </p:nvSpPr>
        <p:spPr>
          <a:xfrm>
            <a:off x="1003300" y="2082800"/>
            <a:ext cx="9063990" cy="36068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The rate of a site is assumed to be a random variable drawn from a discrete distribution:</a:t>
            </a:r>
          </a:p>
        </p:txBody>
      </p:sp>
      <p:sp>
        <p:nvSpPr>
          <p:cNvPr id="6" name="Shape 2660"/>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IsJDQE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MQOAAA+PQAAwhAAABAgAAAmAAAACAAAAP//////////"/>
              </a:ext>
            </a:extLst>
          </p:cNvSpPr>
          <p:nvPr/>
        </p:nvSpPr>
        <p:spPr>
          <a:xfrm>
            <a:off x="1003300" y="2400300"/>
            <a:ext cx="8952230" cy="32385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the discrete probability distribution has two states; the process is either 'off' or 'on'</a:t>
            </a:r>
          </a:p>
        </p:txBody>
      </p:sp>
      <p:sp>
        <p:nvSpPr>
          <p:cNvPr id="7" name="Shape 2661"/>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GgQAAA+PQAAmBIAABAgAAAmAAAACAAAAP//////////"/>
              </a:ext>
            </a:extLst>
          </p:cNvSpPr>
          <p:nvPr/>
        </p:nvSpPr>
        <p:spPr>
          <a:xfrm>
            <a:off x="1003300" y="2667000"/>
            <a:ext cx="8952230" cy="3556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228600" indent="-228600" algn="l" defTabSz="457200">
              <a:lnSpc>
                <a:spcPts val="20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Arial" pitchFamily="1" charset="0"/>
                <a:cs typeface="Arial" pitchFamily="1" charset="0"/>
              </a:defRPr>
            </a:pPr>
            <a:r>
              <a:t>the process is 'off' with probability </a:t>
            </a:r>
            <a:r>
              <a:rPr sz="1700" i="1" cap="none">
                <a:latin typeface="Times" pitchFamily="0" charset="0"/>
                <a:ea typeface="Times" pitchFamily="0" charset="0"/>
                <a:cs typeface="Times" pitchFamily="0" charset="0"/>
              </a:rPr>
              <a:t>p</a:t>
            </a:r>
            <a:endParaRPr sz="1700" i="1" cap="none">
              <a:latin typeface="Times" pitchFamily="0" charset="0"/>
              <a:ea typeface="Times" pitchFamily="0" charset="0"/>
              <a:cs typeface="Times" pitchFamily="0" charset="0"/>
            </a:endParaRPr>
          </a:p>
        </p:txBody>
      </p:sp>
    </p:spTree>
  </p:cSld>
  <p:clrMapOvr>
    <a:masterClrMapping/>
  </p:clrMapOvr>
  <p:transition spd="fast" p14:dur="500">
    <p:fade/>
    <p:extLst>
      <p:ext uri="smNativeData">
        <pr:smNativeData xmlns:pr="smNativeData" xmlns="smNativeData" val="trXWYgAAAAD0AQAAAAAAAAYAAAAAAAAAAAAAAAAAAAAAAAAAAQAAAAAAAAAAAAAAAAAAAAAAAAAAAAAA"/>
      </p:ext>
    </p:extLst>
  </p:transition>
  <p:timing>
    <p:tnLst>
      <p:par>
        <p:cTn id="1" dur="indefinite" restart="never" nodeType="tmRoot"/>
      </p:par>
    </p:tnLst>
  </p:timing>
</p:sld>
</file>

<file path=ppt/slides/slide194.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2663"/>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M4w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1AgAABAgAAAmAAAACAAAAP//////////"/>
              </a:ext>
            </a:extLst>
          </p:cNvSpPr>
          <p:nvPr/>
        </p:nvSpPr>
        <p:spPr>
          <a:xfrm>
            <a:off x="635000" y="1016000"/>
            <a:ext cx="8692515" cy="4191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500"/>
              </a:lnSpc>
              <a:tabLst>
                <a:tab pos="838200" algn="l"/>
              </a:tabLst>
              <a:defRPr sz="2000" cap="none">
                <a:solidFill>
                  <a:srgbClr val="0433FF"/>
                </a:solidFill>
                <a:latin typeface="Arial" pitchFamily="1" charset="0"/>
                <a:ea typeface="Arial" pitchFamily="1" charset="0"/>
                <a:cs typeface="Arial" pitchFamily="1" charset="0"/>
              </a:defRPr>
            </a:pPr>
            <a:r>
              <a:t>The Proportion of Invariable Sites </a:t>
            </a:r>
            <a:r>
              <a:rPr sz="2100" cap="none">
                <a:latin typeface="Times" pitchFamily="0" charset="0"/>
                <a:ea typeface="Times" pitchFamily="0" charset="0"/>
                <a:cs typeface="Times" pitchFamily="0" charset="0"/>
              </a:rPr>
              <a:t>(+I)</a:t>
            </a:r>
            <a:r>
              <a:t> model of ASRV</a:t>
            </a:r>
          </a:p>
        </p:txBody>
      </p:sp>
      <p:sp>
        <p:nvSpPr>
          <p:cNvPr id="3" name="Shape 2664"/>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EYM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BQcAANwAAAB7NwAATAQAABAgAAAmAAAACAAAAP//////////"/>
              </a:ext>
            </a:extLst>
          </p:cNvSpPr>
          <p:nvPr/>
        </p:nvSpPr>
        <p:spPr>
          <a:xfrm>
            <a:off x="1141095" y="139700"/>
            <a:ext cx="787781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Among Site Rate Variation</a:t>
            </a:r>
          </a:p>
        </p:txBody>
      </p:sp>
      <p:sp>
        <p:nvSpPr>
          <p:cNvPr id="4" name="Shape 2665"/>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KwIAACPOwAAyAwAABAgAAAmAAAACAAAAP//////////"/>
              </a:ext>
            </a:extLst>
          </p:cNvSpPr>
          <p:nvPr/>
        </p:nvSpPr>
        <p:spPr>
          <a:xfrm>
            <a:off x="1003300" y="1409700"/>
            <a:ext cx="8678545" cy="66802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algn="l" defTabSz="457200">
              <a:lnSpc>
                <a:spcPts val="23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The 'base' substitution model (a member of the GTR family) is extended to </a:t>
            </a:r>
            <a:br/>
            <a:r>
              <a:t>    accommodate ASRV (</a:t>
            </a:r>
            <a:r>
              <a:rPr i="1" cap="none"/>
              <a:t>e.g.</a:t>
            </a:r>
            <a:r>
              <a:t>, </a:t>
            </a:r>
            <a:r>
              <a:rPr sz="1900" cap="none">
                <a:latin typeface="Times" pitchFamily="0" charset="0"/>
                <a:ea typeface="Times" pitchFamily="0" charset="0"/>
                <a:cs typeface="Times" pitchFamily="0" charset="0"/>
              </a:rPr>
              <a:t>HKY+I</a:t>
            </a:r>
            <a:r>
              <a:t>)</a:t>
            </a:r>
          </a:p>
        </p:txBody>
      </p:sp>
      <p:sp>
        <p:nvSpPr>
          <p:cNvPr id="5" name="Shape 2666"/>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NAMAADuPQAACA8AABAgAAAmAAAACAAAAP//////////"/>
              </a:ext>
            </a:extLst>
          </p:cNvSpPr>
          <p:nvPr/>
        </p:nvSpPr>
        <p:spPr>
          <a:xfrm>
            <a:off x="1003300" y="2082800"/>
            <a:ext cx="9063990" cy="36068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The rate of a site is assumed to be a random variable drawn from a discrete distribution:</a:t>
            </a:r>
          </a:p>
        </p:txBody>
      </p:sp>
      <p:sp>
        <p:nvSpPr>
          <p:cNvPr id="6" name="Shape 2667"/>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MQOAAA+PQAAwhAAABAgAAAmAAAACAAAAP//////////"/>
              </a:ext>
            </a:extLst>
          </p:cNvSpPr>
          <p:nvPr/>
        </p:nvSpPr>
        <p:spPr>
          <a:xfrm>
            <a:off x="1003300" y="2400300"/>
            <a:ext cx="8952230" cy="32385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the discrete probability distribution has two states; the process is either 'off' or 'on'</a:t>
            </a:r>
          </a:p>
        </p:txBody>
      </p:sp>
      <p:sp>
        <p:nvSpPr>
          <p:cNvPr id="7" name="Shape 2668"/>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NkZQ0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GgQAAA+PQAAmBIAABAgAAAmAAAACAAAAP//////////"/>
              </a:ext>
            </a:extLst>
          </p:cNvSpPr>
          <p:nvPr/>
        </p:nvSpPr>
        <p:spPr>
          <a:xfrm>
            <a:off x="1003300" y="2667000"/>
            <a:ext cx="8952230" cy="3556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228600" indent="-228600" algn="l" defTabSz="457200">
              <a:lnSpc>
                <a:spcPts val="20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Arial" pitchFamily="1" charset="0"/>
                <a:cs typeface="Arial" pitchFamily="1" charset="0"/>
              </a:defRPr>
            </a:pPr>
            <a:r>
              <a:t>the process is 'off' with probability </a:t>
            </a:r>
            <a:r>
              <a:rPr sz="1700" i="1" cap="none">
                <a:latin typeface="Times" pitchFamily="0" charset="0"/>
                <a:ea typeface="Times" pitchFamily="0" charset="0"/>
                <a:cs typeface="Times" pitchFamily="0" charset="0"/>
              </a:rPr>
              <a:t>p</a:t>
            </a:r>
            <a:endParaRPr sz="1700" i="1" cap="none">
              <a:latin typeface="Times" pitchFamily="0" charset="0"/>
              <a:ea typeface="Times" pitchFamily="0" charset="0"/>
              <a:cs typeface="Times" pitchFamily="0" charset="0"/>
            </a:endParaRPr>
          </a:p>
        </p:txBody>
      </p:sp>
      <p:sp>
        <p:nvSpPr>
          <p:cNvPr id="8" name="Shape 2669"/>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IUmDOo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PgRAAA+PQAAfRQAABAgAAAmAAAACAAAAP//////////"/>
              </a:ext>
            </a:extLst>
          </p:cNvSpPr>
          <p:nvPr/>
        </p:nvSpPr>
        <p:spPr>
          <a:xfrm>
            <a:off x="1003300" y="2921000"/>
            <a:ext cx="8952230" cy="409575"/>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228600" indent="-228600" algn="l" defTabSz="457200">
              <a:lnSpc>
                <a:spcPts val="23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Arial" pitchFamily="1" charset="0"/>
                <a:cs typeface="Arial" pitchFamily="1" charset="0"/>
              </a:defRPr>
            </a:pPr>
            <a:r>
              <a:t>when the process is 'off', the relative-rate multiplier </a:t>
            </a:r>
            <a:r>
              <a:rPr sz="1700" i="1" cap="none">
                <a:latin typeface="Times" pitchFamily="0" charset="0"/>
                <a:ea typeface="Times" pitchFamily="0" charset="0"/>
                <a:cs typeface="Times" pitchFamily="0" charset="0"/>
              </a:rPr>
              <a:t>r</a:t>
            </a:r>
            <a:r>
              <a:rPr sz="1200" i="1" cap="none" baseline="-24000">
                <a:latin typeface="Times" pitchFamily="0" charset="0"/>
                <a:ea typeface="Times" pitchFamily="0" charset="0"/>
                <a:cs typeface="Times" pitchFamily="0" charset="0"/>
              </a:rPr>
              <a:t>off</a:t>
            </a:r>
            <a:r>
              <a:rPr sz="1900" cap="none">
                <a:latin typeface="Times" pitchFamily="0" charset="0"/>
                <a:ea typeface="Times" pitchFamily="0" charset="0"/>
                <a:cs typeface="Times" pitchFamily="0" charset="0"/>
              </a:rPr>
              <a:t> </a:t>
            </a:r>
            <a:r>
              <a:rPr sz="1700" cap="none">
                <a:latin typeface="Times" pitchFamily="0" charset="0"/>
                <a:ea typeface="Times" pitchFamily="0" charset="0"/>
                <a:cs typeface="Times" pitchFamily="0" charset="0"/>
              </a:rPr>
              <a:t>= 0</a:t>
            </a:r>
            <a:endParaRPr sz="1700" cap="none">
              <a:latin typeface="Times" pitchFamily="0" charset="0"/>
              <a:ea typeface="Times" pitchFamily="0" charset="0"/>
              <a:cs typeface="Times" pitchFamily="0" charset="0"/>
            </a:endParaRPr>
          </a:p>
        </p:txBody>
      </p:sp>
    </p:spTree>
  </p:cSld>
  <p:clrMapOvr>
    <a:masterClrMapping/>
  </p:clrMapOvr>
  <p:transition spd="fast" p14:dur="500">
    <p:fade/>
    <p:extLst>
      <p:ext uri="smNativeData">
        <pr:smNativeData xmlns:pr="smNativeData" xmlns="smNativeData" val="trXWYgAAAAD0AQAAAAAAAAYAAAAAAAAAAAAAAAAAAAAAAAAAAQAAAAAAAAAAAAAAAAAAAAAAAAAAAAAA"/>
      </p:ext>
    </p:extLst>
  </p:transition>
  <p:timing>
    <p:tnLst>
      <p:par>
        <p:cTn id="1" dur="indefinite" restart="never" nodeType="tmRoot"/>
      </p:par>
    </p:tnLst>
  </p:timing>
</p:sld>
</file>

<file path=ppt/slides/slide195.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2671"/>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IAE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1AgAABAgAAAmAAAACAAAAP//////////"/>
              </a:ext>
            </a:extLst>
          </p:cNvSpPr>
          <p:nvPr/>
        </p:nvSpPr>
        <p:spPr>
          <a:xfrm>
            <a:off x="635000" y="1016000"/>
            <a:ext cx="8692515" cy="4191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500"/>
              </a:lnSpc>
              <a:tabLst>
                <a:tab pos="838200" algn="l"/>
              </a:tabLst>
              <a:defRPr sz="2000" cap="none">
                <a:solidFill>
                  <a:srgbClr val="0433FF"/>
                </a:solidFill>
                <a:latin typeface="Arial" pitchFamily="1" charset="0"/>
                <a:ea typeface="Arial" pitchFamily="1" charset="0"/>
                <a:cs typeface="Arial" pitchFamily="1" charset="0"/>
              </a:defRPr>
            </a:pPr>
            <a:r>
              <a:t>The Proportion of Invariable Sites </a:t>
            </a:r>
            <a:r>
              <a:rPr sz="2100" cap="none">
                <a:latin typeface="Times" pitchFamily="0" charset="0"/>
                <a:ea typeface="Times" pitchFamily="0" charset="0"/>
                <a:cs typeface="Times" pitchFamily="0" charset="0"/>
              </a:rPr>
              <a:t>(+I)</a:t>
            </a:r>
            <a:r>
              <a:t> model of ASRV</a:t>
            </a:r>
          </a:p>
        </p:txBody>
      </p:sp>
      <p:sp>
        <p:nvSpPr>
          <p:cNvPr id="3" name="Shape 2672"/>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EAQ7A4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BQcAANwAAAB7NwAATAQAABAgAAAmAAAACAAAAP//////////"/>
              </a:ext>
            </a:extLst>
          </p:cNvSpPr>
          <p:nvPr/>
        </p:nvSpPr>
        <p:spPr>
          <a:xfrm>
            <a:off x="1141095" y="139700"/>
            <a:ext cx="787781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Among Site Rate Variation</a:t>
            </a:r>
          </a:p>
        </p:txBody>
      </p:sp>
      <p:sp>
        <p:nvSpPr>
          <p:cNvPr id="4" name="Shape 2673"/>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1XQo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KwIAACPOwAAyAwAABAgAAAmAAAACAAAAP//////////"/>
              </a:ext>
            </a:extLst>
          </p:cNvSpPr>
          <p:nvPr/>
        </p:nvSpPr>
        <p:spPr>
          <a:xfrm>
            <a:off x="1003300" y="1409700"/>
            <a:ext cx="8678545" cy="66802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algn="l" defTabSz="457200">
              <a:lnSpc>
                <a:spcPts val="23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The 'base' substitution model (a member of the GTR family) is extended to </a:t>
            </a:r>
            <a:br/>
            <a:r>
              <a:t>    accommodate ASRV (</a:t>
            </a:r>
            <a:r>
              <a:rPr i="1" cap="none"/>
              <a:t>e.g.</a:t>
            </a:r>
            <a:r>
              <a:t>, </a:t>
            </a:r>
            <a:r>
              <a:rPr sz="1900" cap="none">
                <a:latin typeface="Times" pitchFamily="0" charset="0"/>
                <a:ea typeface="Times" pitchFamily="0" charset="0"/>
                <a:cs typeface="Times" pitchFamily="0" charset="0"/>
              </a:rPr>
              <a:t>HKY+I</a:t>
            </a:r>
            <a:r>
              <a:t>)</a:t>
            </a:r>
          </a:p>
        </p:txBody>
      </p:sp>
      <p:sp>
        <p:nvSpPr>
          <p:cNvPr id="5" name="Shape 2674"/>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EAQ7A4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NAMAADuPQAACA8AABAgAAAmAAAACAAAAP//////////"/>
              </a:ext>
            </a:extLst>
          </p:cNvSpPr>
          <p:nvPr/>
        </p:nvSpPr>
        <p:spPr>
          <a:xfrm>
            <a:off x="1003300" y="2082800"/>
            <a:ext cx="9063990" cy="36068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The rate of a site is assumed to be a random variable drawn from a discrete distribution:</a:t>
            </a:r>
          </a:p>
        </p:txBody>
      </p:sp>
      <p:sp>
        <p:nvSpPr>
          <p:cNvPr id="6" name="Shape 2675"/>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MQOAAA+PQAAwhAAABAgAAAmAAAACAAAAP//////////"/>
              </a:ext>
            </a:extLst>
          </p:cNvSpPr>
          <p:nvPr/>
        </p:nvSpPr>
        <p:spPr>
          <a:xfrm>
            <a:off x="1003300" y="2400300"/>
            <a:ext cx="8952230" cy="32385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the discrete probability distribution has two states; the process is either 'off' or 'on'</a:t>
            </a:r>
          </a:p>
        </p:txBody>
      </p:sp>
      <p:sp>
        <p:nvSpPr>
          <p:cNvPr id="7" name="Shape 2676"/>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F4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GgQAAA+PQAAmBIAABAgAAAmAAAACAAAAP//////////"/>
              </a:ext>
            </a:extLst>
          </p:cNvSpPr>
          <p:nvPr/>
        </p:nvSpPr>
        <p:spPr>
          <a:xfrm>
            <a:off x="1003300" y="2667000"/>
            <a:ext cx="8952230" cy="3556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228600" indent="-228600" algn="l" defTabSz="457200">
              <a:lnSpc>
                <a:spcPts val="20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Arial" pitchFamily="1" charset="0"/>
                <a:cs typeface="Arial" pitchFamily="1" charset="0"/>
              </a:defRPr>
            </a:pPr>
            <a:r>
              <a:t>the process is 'off' with probability </a:t>
            </a:r>
            <a:r>
              <a:rPr sz="1700" i="1" cap="none">
                <a:latin typeface="Times" pitchFamily="0" charset="0"/>
                <a:ea typeface="Times" pitchFamily="0" charset="0"/>
                <a:cs typeface="Times" pitchFamily="0" charset="0"/>
              </a:rPr>
              <a:t>p</a:t>
            </a:r>
            <a:endParaRPr sz="1700" i="1" cap="none">
              <a:latin typeface="Times" pitchFamily="0" charset="0"/>
              <a:ea typeface="Times" pitchFamily="0" charset="0"/>
              <a:cs typeface="Times" pitchFamily="0" charset="0"/>
            </a:endParaRPr>
          </a:p>
        </p:txBody>
      </p:sp>
      <p:sp>
        <p:nvSpPr>
          <p:cNvPr id="8" name="Shape 2677"/>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M0s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PgRAAA+PQAAfRQAABAgAAAmAAAACAAAAP//////////"/>
              </a:ext>
            </a:extLst>
          </p:cNvSpPr>
          <p:nvPr/>
        </p:nvSpPr>
        <p:spPr>
          <a:xfrm>
            <a:off x="1003300" y="2921000"/>
            <a:ext cx="8952230" cy="409575"/>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228600" indent="-228600" algn="l" defTabSz="457200">
              <a:lnSpc>
                <a:spcPts val="23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Arial" pitchFamily="1" charset="0"/>
                <a:cs typeface="Arial" pitchFamily="1" charset="0"/>
              </a:defRPr>
            </a:pPr>
            <a:r>
              <a:t>when the process is 'off', the relative-rate multiplier </a:t>
            </a:r>
            <a:r>
              <a:rPr sz="1700" i="1" cap="none">
                <a:latin typeface="Times" pitchFamily="0" charset="0"/>
                <a:ea typeface="Times" pitchFamily="0" charset="0"/>
                <a:cs typeface="Times" pitchFamily="0" charset="0"/>
              </a:rPr>
              <a:t>r</a:t>
            </a:r>
            <a:r>
              <a:rPr sz="1200" i="1" cap="none" baseline="-24000">
                <a:latin typeface="Times" pitchFamily="0" charset="0"/>
                <a:ea typeface="Times" pitchFamily="0" charset="0"/>
                <a:cs typeface="Times" pitchFamily="0" charset="0"/>
              </a:rPr>
              <a:t>off</a:t>
            </a:r>
            <a:r>
              <a:rPr sz="1900" cap="none">
                <a:latin typeface="Times" pitchFamily="0" charset="0"/>
                <a:ea typeface="Times" pitchFamily="0" charset="0"/>
                <a:cs typeface="Times" pitchFamily="0" charset="0"/>
              </a:rPr>
              <a:t> </a:t>
            </a:r>
            <a:r>
              <a:rPr sz="1700" cap="none">
                <a:latin typeface="Times" pitchFamily="0" charset="0"/>
                <a:ea typeface="Times" pitchFamily="0" charset="0"/>
                <a:cs typeface="Times" pitchFamily="0" charset="0"/>
              </a:rPr>
              <a:t>= 0</a:t>
            </a:r>
            <a:endParaRPr sz="1700" cap="none">
              <a:latin typeface="Times" pitchFamily="0" charset="0"/>
              <a:ea typeface="Times" pitchFamily="0" charset="0"/>
              <a:cs typeface="Times" pitchFamily="0" charset="0"/>
            </a:endParaRPr>
          </a:p>
        </p:txBody>
      </p:sp>
      <p:sp>
        <p:nvSpPr>
          <p:cNvPr id="9" name="Shape 2678"/>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P0S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AAUAAA+PQAAMBYAABAgAAAmAAAACAAAAP//////////"/>
              </a:ext>
            </a:extLst>
          </p:cNvSpPr>
          <p:nvPr/>
        </p:nvSpPr>
        <p:spPr>
          <a:xfrm>
            <a:off x="1003300" y="3251200"/>
            <a:ext cx="8952230" cy="3556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228600" indent="-228600" algn="l" defTabSz="457200">
              <a:lnSpc>
                <a:spcPts val="20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Arial" pitchFamily="1" charset="0"/>
                <a:cs typeface="Arial" pitchFamily="1" charset="0"/>
              </a:defRPr>
            </a:pPr>
            <a:r>
              <a:t>the process is 'on' with probability </a:t>
            </a:r>
            <a:r>
              <a:rPr sz="1700" cap="none">
                <a:latin typeface="Times" pitchFamily="0" charset="0"/>
                <a:ea typeface="Times" pitchFamily="0" charset="0"/>
                <a:cs typeface="Times" pitchFamily="0" charset="0"/>
              </a:rPr>
              <a:t>(1 – </a:t>
            </a:r>
            <a:r>
              <a:rPr sz="1700" i="1" cap="none">
                <a:latin typeface="Times" pitchFamily="0" charset="0"/>
                <a:ea typeface="Times" pitchFamily="0" charset="0"/>
                <a:cs typeface="Times" pitchFamily="0" charset="0"/>
              </a:rPr>
              <a:t>p</a:t>
            </a:r>
            <a:r>
              <a:rPr sz="1700" cap="none">
                <a:latin typeface="Times" pitchFamily="0" charset="0"/>
                <a:ea typeface="Times" pitchFamily="0" charset="0"/>
                <a:cs typeface="Times" pitchFamily="0" charset="0"/>
              </a:rPr>
              <a:t>)</a:t>
            </a:r>
            <a:endParaRPr sz="1700" cap="none">
              <a:latin typeface="Times" pitchFamily="0" charset="0"/>
              <a:ea typeface="Times" pitchFamily="0" charset="0"/>
              <a:cs typeface="Times" pitchFamily="0" charset="0"/>
            </a:endParaRPr>
          </a:p>
        </p:txBody>
      </p:sp>
    </p:spTree>
  </p:cSld>
  <p:clrMapOvr>
    <a:masterClrMapping/>
  </p:clrMapOvr>
  <p:transition spd="fast" p14:dur="500">
    <p:fade/>
    <p:extLst>
      <p:ext uri="smNativeData">
        <pr:smNativeData xmlns:pr="smNativeData" xmlns="smNativeData" val="trXWYgAAAAD0AQAAAAAAAAYAAAAAAAAAAAAAAAAAAAAAAAAAAQAAAAAAAAAAAAAAAAAAAAAAAAAAAAAA"/>
      </p:ext>
    </p:extLst>
  </p:transition>
  <p:timing>
    <p:tnLst>
      <p:par>
        <p:cTn id="1" dur="indefinite" restart="never" nodeType="tmRoot"/>
      </p:par>
    </p:tnLst>
  </p:timing>
</p:sld>
</file>

<file path=ppt/slides/slide196.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2680"/>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1AgAABAgAAAmAAAACAAAAP//////////"/>
              </a:ext>
            </a:extLst>
          </p:cNvSpPr>
          <p:nvPr/>
        </p:nvSpPr>
        <p:spPr>
          <a:xfrm>
            <a:off x="635000" y="1016000"/>
            <a:ext cx="8692515" cy="4191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500"/>
              </a:lnSpc>
              <a:tabLst>
                <a:tab pos="838200" algn="l"/>
              </a:tabLst>
              <a:defRPr sz="2000" cap="none">
                <a:solidFill>
                  <a:srgbClr val="0433FF"/>
                </a:solidFill>
                <a:latin typeface="Arial" pitchFamily="1" charset="0"/>
                <a:ea typeface="Arial" pitchFamily="1" charset="0"/>
                <a:cs typeface="Arial" pitchFamily="1" charset="0"/>
              </a:defRPr>
            </a:pPr>
            <a:r>
              <a:t>The Proportion of Invariable Sites </a:t>
            </a:r>
            <a:r>
              <a:rPr sz="2100" cap="none">
                <a:latin typeface="Times" pitchFamily="0" charset="0"/>
                <a:ea typeface="Times" pitchFamily="0" charset="0"/>
                <a:cs typeface="Times" pitchFamily="0" charset="0"/>
              </a:rPr>
              <a:t>(+I)</a:t>
            </a:r>
            <a:r>
              <a:t> model of ASRV</a:t>
            </a:r>
          </a:p>
        </p:txBody>
      </p:sp>
      <p:sp>
        <p:nvSpPr>
          <p:cNvPr id="3" name="Shape 2681"/>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GCp8w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BQcAANwAAAB7NwAATAQAABAgAAAmAAAACAAAAP//////////"/>
              </a:ext>
            </a:extLst>
          </p:cNvSpPr>
          <p:nvPr/>
        </p:nvSpPr>
        <p:spPr>
          <a:xfrm>
            <a:off x="1141095" y="139700"/>
            <a:ext cx="787781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Among Site Rate Variation</a:t>
            </a:r>
          </a:p>
        </p:txBody>
      </p:sp>
      <p:sp>
        <p:nvSpPr>
          <p:cNvPr id="4" name="Shape 2682"/>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IB+8w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KwIAACPOwAAyAwAABAgAAAmAAAACAAAAP//////////"/>
              </a:ext>
            </a:extLst>
          </p:cNvSpPr>
          <p:nvPr/>
        </p:nvSpPr>
        <p:spPr>
          <a:xfrm>
            <a:off x="1003300" y="1409700"/>
            <a:ext cx="8678545" cy="66802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algn="l" defTabSz="457200">
              <a:lnSpc>
                <a:spcPts val="23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The 'base' substitution model (a member of the GTR family) is extended to </a:t>
            </a:r>
            <a:br/>
            <a:r>
              <a:t>    accommodate ASRV (</a:t>
            </a:r>
            <a:r>
              <a:rPr i="1" cap="none"/>
              <a:t>e.g.</a:t>
            </a:r>
            <a:r>
              <a:t>, </a:t>
            </a:r>
            <a:r>
              <a:rPr sz="1900" cap="none">
                <a:latin typeface="Times" pitchFamily="0" charset="0"/>
                <a:ea typeface="Times" pitchFamily="0" charset="0"/>
                <a:cs typeface="Times" pitchFamily="0" charset="0"/>
              </a:rPr>
              <a:t>HKY+I</a:t>
            </a:r>
            <a:r>
              <a:t>)</a:t>
            </a:r>
          </a:p>
        </p:txBody>
      </p:sp>
      <p:sp>
        <p:nvSpPr>
          <p:cNvPr id="5" name="Shape 2683"/>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KCRaQQ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NAMAADuPQAACA8AABAgAAAmAAAACAAAAP//////////"/>
              </a:ext>
            </a:extLst>
          </p:cNvSpPr>
          <p:nvPr/>
        </p:nvSpPr>
        <p:spPr>
          <a:xfrm>
            <a:off x="1003300" y="2082800"/>
            <a:ext cx="9063990" cy="36068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The rate of a site is assumed to be a random variable drawn from a discrete distribution:</a:t>
            </a:r>
          </a:p>
        </p:txBody>
      </p:sp>
      <p:sp>
        <p:nvSpPr>
          <p:cNvPr id="6" name="Shape 2684"/>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CVAJs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MQOAAA+PQAAwhAAABAgAAAmAAAACAAAAP//////////"/>
              </a:ext>
            </a:extLst>
          </p:cNvSpPr>
          <p:nvPr/>
        </p:nvSpPr>
        <p:spPr>
          <a:xfrm>
            <a:off x="1003300" y="2400300"/>
            <a:ext cx="8952230" cy="32385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the discrete probability distribution has two states; the process is either 'off' or 'on'</a:t>
            </a:r>
          </a:p>
        </p:txBody>
      </p:sp>
      <p:sp>
        <p:nvSpPr>
          <p:cNvPr id="7" name="Shape 2685"/>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OgS6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GgQAAA+PQAAmBIAABAgAAAmAAAACAAAAP//////////"/>
              </a:ext>
            </a:extLst>
          </p:cNvSpPr>
          <p:nvPr/>
        </p:nvSpPr>
        <p:spPr>
          <a:xfrm>
            <a:off x="1003300" y="2667000"/>
            <a:ext cx="8952230" cy="3556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228600" indent="-228600" algn="l" defTabSz="457200">
              <a:lnSpc>
                <a:spcPts val="20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Arial" pitchFamily="1" charset="0"/>
                <a:cs typeface="Arial" pitchFamily="1" charset="0"/>
              </a:defRPr>
            </a:pPr>
            <a:r>
              <a:t>the process is 'off' with probability </a:t>
            </a:r>
            <a:r>
              <a:rPr sz="1700" i="1" cap="none">
                <a:latin typeface="Times" pitchFamily="0" charset="0"/>
                <a:ea typeface="Times" pitchFamily="0" charset="0"/>
                <a:cs typeface="Times" pitchFamily="0" charset="0"/>
              </a:rPr>
              <a:t>p</a:t>
            </a:r>
            <a:endParaRPr sz="1700" i="1" cap="none">
              <a:latin typeface="Times" pitchFamily="0" charset="0"/>
              <a:ea typeface="Times" pitchFamily="0" charset="0"/>
              <a:cs typeface="Times" pitchFamily="0" charset="0"/>
            </a:endParaRPr>
          </a:p>
        </p:txBody>
      </p:sp>
      <p:sp>
        <p:nvSpPr>
          <p:cNvPr id="8" name="Shape 2686"/>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B/TH9s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PgRAAA+PQAAfRQAABAgAAAmAAAACAAAAP//////////"/>
              </a:ext>
            </a:extLst>
          </p:cNvSpPr>
          <p:nvPr/>
        </p:nvSpPr>
        <p:spPr>
          <a:xfrm>
            <a:off x="1003300" y="2921000"/>
            <a:ext cx="8952230" cy="409575"/>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228600" indent="-228600" algn="l" defTabSz="457200">
              <a:lnSpc>
                <a:spcPts val="23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Arial" pitchFamily="1" charset="0"/>
                <a:cs typeface="Arial" pitchFamily="1" charset="0"/>
              </a:defRPr>
            </a:pPr>
            <a:r>
              <a:t>when the process is 'off', the relative-rate multiplier </a:t>
            </a:r>
            <a:r>
              <a:rPr sz="1700" i="1" cap="none">
                <a:latin typeface="Times" pitchFamily="0" charset="0"/>
                <a:ea typeface="Times" pitchFamily="0" charset="0"/>
                <a:cs typeface="Times" pitchFamily="0" charset="0"/>
              </a:rPr>
              <a:t>r</a:t>
            </a:r>
            <a:r>
              <a:rPr sz="1200" i="1" cap="none" baseline="-24000">
                <a:latin typeface="Times" pitchFamily="0" charset="0"/>
                <a:ea typeface="Times" pitchFamily="0" charset="0"/>
                <a:cs typeface="Times" pitchFamily="0" charset="0"/>
              </a:rPr>
              <a:t>off</a:t>
            </a:r>
            <a:r>
              <a:rPr sz="1900" cap="none">
                <a:latin typeface="Times" pitchFamily="0" charset="0"/>
                <a:ea typeface="Times" pitchFamily="0" charset="0"/>
                <a:cs typeface="Times" pitchFamily="0" charset="0"/>
              </a:rPr>
              <a:t> </a:t>
            </a:r>
            <a:r>
              <a:rPr sz="1700" cap="none">
                <a:latin typeface="Times" pitchFamily="0" charset="0"/>
                <a:ea typeface="Times" pitchFamily="0" charset="0"/>
                <a:cs typeface="Times" pitchFamily="0" charset="0"/>
              </a:rPr>
              <a:t>= 0</a:t>
            </a:r>
            <a:endParaRPr sz="1700" cap="none">
              <a:latin typeface="Times" pitchFamily="0" charset="0"/>
              <a:ea typeface="Times" pitchFamily="0" charset="0"/>
              <a:cs typeface="Times" pitchFamily="0" charset="0"/>
            </a:endParaRPr>
          </a:p>
        </p:txBody>
      </p:sp>
      <p:sp>
        <p:nvSpPr>
          <p:cNvPr id="9" name="Shape 2687"/>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BQAu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AAUAAA+PQAAMBYAABAgAAAmAAAACAAAAP//////////"/>
              </a:ext>
            </a:extLst>
          </p:cNvSpPr>
          <p:nvPr/>
        </p:nvSpPr>
        <p:spPr>
          <a:xfrm>
            <a:off x="1003300" y="3251200"/>
            <a:ext cx="8952230" cy="3556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228600" indent="-228600" algn="l" defTabSz="457200">
              <a:lnSpc>
                <a:spcPts val="20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Arial" pitchFamily="1" charset="0"/>
                <a:cs typeface="Arial" pitchFamily="1" charset="0"/>
              </a:defRPr>
            </a:pPr>
            <a:r>
              <a:t>the process is 'on' with probability </a:t>
            </a:r>
            <a:r>
              <a:rPr sz="1700" cap="none">
                <a:latin typeface="Times" pitchFamily="0" charset="0"/>
                <a:ea typeface="Times" pitchFamily="0" charset="0"/>
                <a:cs typeface="Times" pitchFamily="0" charset="0"/>
              </a:rPr>
              <a:t>(1 – </a:t>
            </a:r>
            <a:r>
              <a:rPr sz="1700" i="1" cap="none">
                <a:latin typeface="Times" pitchFamily="0" charset="0"/>
                <a:ea typeface="Times" pitchFamily="0" charset="0"/>
                <a:cs typeface="Times" pitchFamily="0" charset="0"/>
              </a:rPr>
              <a:t>p</a:t>
            </a:r>
            <a:r>
              <a:rPr sz="1700" cap="none">
                <a:latin typeface="Times" pitchFamily="0" charset="0"/>
                <a:ea typeface="Times" pitchFamily="0" charset="0"/>
                <a:cs typeface="Times" pitchFamily="0" charset="0"/>
              </a:rPr>
              <a:t>)</a:t>
            </a:r>
            <a:endParaRPr sz="1700" cap="none">
              <a:latin typeface="Times" pitchFamily="0" charset="0"/>
              <a:ea typeface="Times" pitchFamily="0" charset="0"/>
              <a:cs typeface="Times" pitchFamily="0" charset="0"/>
            </a:endParaRPr>
          </a:p>
        </p:txBody>
      </p:sp>
      <p:sp>
        <p:nvSpPr>
          <p:cNvPr id="10" name="Shape 2688"/>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MwVAAA+PQAAHxgAABAgAAAmAAAACAAAAP//////////"/>
              </a:ext>
            </a:extLst>
          </p:cNvSpPr>
          <p:nvPr/>
        </p:nvSpPr>
        <p:spPr>
          <a:xfrm>
            <a:off x="1003300" y="3543300"/>
            <a:ext cx="8952230" cy="377825"/>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228600" indent="-228600" algn="l" defTabSz="457200">
              <a:lnSpc>
                <a:spcPts val="20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Arial" pitchFamily="1" charset="0"/>
                <a:cs typeface="Arial" pitchFamily="1" charset="0"/>
              </a:defRPr>
            </a:pPr>
            <a:r>
              <a:t>when the process is 'on', the relative-rate multiplier </a:t>
            </a:r>
            <a:r>
              <a:rPr sz="1700" i="1" cap="none">
                <a:latin typeface="Times" pitchFamily="0" charset="0"/>
                <a:ea typeface="Times" pitchFamily="0" charset="0"/>
                <a:cs typeface="Times" pitchFamily="0" charset="0"/>
              </a:rPr>
              <a:t>r</a:t>
            </a:r>
            <a:r>
              <a:rPr sz="1200" i="1" cap="none" baseline="-24000">
                <a:latin typeface="Times" pitchFamily="0" charset="0"/>
                <a:ea typeface="Times" pitchFamily="0" charset="0"/>
                <a:cs typeface="Times" pitchFamily="0" charset="0"/>
              </a:rPr>
              <a:t>on</a:t>
            </a:r>
            <a:r>
              <a:rPr sz="1700" cap="none">
                <a:latin typeface="Times" pitchFamily="0" charset="0"/>
                <a:ea typeface="Times" pitchFamily="0" charset="0"/>
                <a:cs typeface="Times" pitchFamily="0" charset="0"/>
              </a:rPr>
              <a:t> = 1/(1 – </a:t>
            </a:r>
            <a:r>
              <a:rPr sz="1700" i="1" cap="none">
                <a:latin typeface="Times" pitchFamily="0" charset="0"/>
                <a:ea typeface="Times" pitchFamily="0" charset="0"/>
                <a:cs typeface="Times" pitchFamily="0" charset="0"/>
              </a:rPr>
              <a:t>p</a:t>
            </a:r>
            <a:r>
              <a:rPr sz="1700" cap="none">
                <a:latin typeface="Times" pitchFamily="0" charset="0"/>
                <a:ea typeface="Times" pitchFamily="0" charset="0"/>
                <a:cs typeface="Times" pitchFamily="0" charset="0"/>
              </a:rPr>
              <a:t>)</a:t>
            </a:r>
            <a:endParaRPr sz="1700" cap="none">
              <a:latin typeface="Times" pitchFamily="0" charset="0"/>
              <a:ea typeface="Times" pitchFamily="0" charset="0"/>
              <a:cs typeface="Times" pitchFamily="0" charset="0"/>
            </a:endParaRPr>
          </a:p>
        </p:txBody>
      </p:sp>
    </p:spTree>
  </p:cSld>
  <p:clrMapOvr>
    <a:masterClrMapping/>
  </p:clrMapOvr>
  <p:transition spd="fast" p14:dur="500">
    <p:fade/>
    <p:extLst>
      <p:ext uri="smNativeData">
        <pr:smNativeData xmlns:pr="smNativeData" xmlns="smNativeData" val="trXWYgAAAAD0AQAAAAAAAAYAAAAAAAAAAAAAAAAAAAAAAAAAAQAAAAAAAAAAAAAAAAAAAAAAAAAAAAAA"/>
      </p:ext>
    </p:extLst>
  </p:transition>
  <p:timing>
    <p:tnLst>
      <p:par>
        <p:cTn id="1" dur="indefinite" restart="never" nodeType="tmRoot"/>
      </p:par>
    </p:tnLst>
  </p:timing>
</p:sld>
</file>

<file path=ppt/slides/slide197.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2690"/>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FLg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1AgAABAgAAAmAAAACAAAAP//////////"/>
              </a:ext>
            </a:extLst>
          </p:cNvSpPr>
          <p:nvPr/>
        </p:nvSpPr>
        <p:spPr>
          <a:xfrm>
            <a:off x="635000" y="1016000"/>
            <a:ext cx="8692515" cy="4191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500"/>
              </a:lnSpc>
              <a:tabLst>
                <a:tab pos="838200" algn="l"/>
              </a:tabLst>
              <a:defRPr sz="2000" cap="none">
                <a:solidFill>
                  <a:srgbClr val="0433FF"/>
                </a:solidFill>
                <a:latin typeface="Arial" pitchFamily="1" charset="0"/>
                <a:ea typeface="Arial" pitchFamily="1" charset="0"/>
                <a:cs typeface="Arial" pitchFamily="1" charset="0"/>
              </a:defRPr>
            </a:pPr>
            <a:r>
              <a:t>The Proportion of Invariable Sites </a:t>
            </a:r>
            <a:r>
              <a:rPr sz="2100" cap="none">
                <a:latin typeface="Times" pitchFamily="0" charset="0"/>
                <a:ea typeface="Times" pitchFamily="0" charset="0"/>
                <a:cs typeface="Times" pitchFamily="0" charset="0"/>
              </a:rPr>
              <a:t>(+I)</a:t>
            </a:r>
            <a:r>
              <a:t> model of ASRV</a:t>
            </a:r>
          </a:p>
        </p:txBody>
      </p:sp>
      <p:sp>
        <p:nvSpPr>
          <p:cNvPr id="3" name="Shape 2691"/>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BCkLwM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BQcAANwAAAB7NwAATAQAABAgAAAmAAAACAAAAP//////////"/>
              </a:ext>
            </a:extLst>
          </p:cNvSpPr>
          <p:nvPr/>
        </p:nvSpPr>
        <p:spPr>
          <a:xfrm>
            <a:off x="1141095" y="139700"/>
            <a:ext cx="787781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Among Site Rate Variation</a:t>
            </a:r>
          </a:p>
        </p:txBody>
      </p:sp>
      <p:sp>
        <p:nvSpPr>
          <p:cNvPr id="4" name="Shape 2692"/>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DEVFTY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KwIAACPOwAAyAwAABAgAAAmAAAACAAAAP//////////"/>
              </a:ext>
            </a:extLst>
          </p:cNvSpPr>
          <p:nvPr/>
        </p:nvSpPr>
        <p:spPr>
          <a:xfrm>
            <a:off x="1003300" y="1409700"/>
            <a:ext cx="8678545" cy="66802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algn="l" defTabSz="457200">
              <a:lnSpc>
                <a:spcPts val="23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The 'base' substitution model (a member of the GTR family) is extended to </a:t>
            </a:r>
            <a:br/>
            <a:r>
              <a:t>    accommodate ASRV (</a:t>
            </a:r>
            <a:r>
              <a:rPr i="1" cap="none"/>
              <a:t>e.g.</a:t>
            </a:r>
            <a:r>
              <a:t>, </a:t>
            </a:r>
            <a:r>
              <a:rPr sz="1900" cap="none">
                <a:latin typeface="Times" pitchFamily="0" charset="0"/>
                <a:ea typeface="Times" pitchFamily="0" charset="0"/>
                <a:cs typeface="Times" pitchFamily="0" charset="0"/>
              </a:rPr>
              <a:t>HKY+I</a:t>
            </a:r>
            <a:r>
              <a:t>)</a:t>
            </a:r>
          </a:p>
        </p:txBody>
      </p:sp>
      <p:sp>
        <p:nvSpPr>
          <p:cNvPr id="5" name="Shape 2693"/>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Co7LCE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NAMAADuPQAACA8AABAgAAAmAAAACAAAAP//////////"/>
              </a:ext>
            </a:extLst>
          </p:cNvSpPr>
          <p:nvPr/>
        </p:nvSpPr>
        <p:spPr>
          <a:xfrm>
            <a:off x="1003300" y="2082800"/>
            <a:ext cx="9063990" cy="36068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The rate of a site is assumed to be a random variable drawn from a discrete distribution:</a:t>
            </a:r>
          </a:p>
        </p:txBody>
      </p:sp>
      <p:sp>
        <p:nvSpPr>
          <p:cNvPr id="6" name="Shape 2694"/>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DMiNRw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MQOAAA+PQAAwhAAABAgAAAmAAAACAAAAP//////////"/>
              </a:ext>
            </a:extLst>
          </p:cNvSpPr>
          <p:nvPr/>
        </p:nvSpPr>
        <p:spPr>
          <a:xfrm>
            <a:off x="1003300" y="2400300"/>
            <a:ext cx="8952230" cy="32385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the discrete probability distribution has two states; the process is either 'off' or 'on'</a:t>
            </a:r>
          </a:p>
        </p:txBody>
      </p:sp>
      <p:sp>
        <p:nvSpPr>
          <p:cNvPr id="7" name="Shape 2695"/>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EMyMk4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GgQAAA+PQAAmBIAABAgAAAmAAAACAAAAP//////////"/>
              </a:ext>
            </a:extLst>
          </p:cNvSpPr>
          <p:nvPr/>
        </p:nvSpPr>
        <p:spPr>
          <a:xfrm>
            <a:off x="1003300" y="2667000"/>
            <a:ext cx="8952230" cy="3556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228600" indent="-228600" algn="l" defTabSz="457200">
              <a:lnSpc>
                <a:spcPts val="20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Arial" pitchFamily="1" charset="0"/>
                <a:cs typeface="Arial" pitchFamily="1" charset="0"/>
              </a:defRPr>
            </a:pPr>
            <a:r>
              <a:t>the process is 'off' with probability </a:t>
            </a:r>
            <a:r>
              <a:rPr sz="1700" i="1" cap="none">
                <a:latin typeface="Times" pitchFamily="0" charset="0"/>
                <a:ea typeface="Times" pitchFamily="0" charset="0"/>
                <a:cs typeface="Times" pitchFamily="0" charset="0"/>
              </a:rPr>
              <a:t>p</a:t>
            </a:r>
            <a:endParaRPr sz="1700" i="1" cap="none">
              <a:latin typeface="Times" pitchFamily="0" charset="0"/>
              <a:ea typeface="Times" pitchFamily="0" charset="0"/>
              <a:cs typeface="Times" pitchFamily="0" charset="0"/>
            </a:endParaRPr>
          </a:p>
        </p:txBody>
      </p:sp>
      <p:sp>
        <p:nvSpPr>
          <p:cNvPr id="8" name="Shape 2696"/>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kABw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PgRAAA+PQAAfRQAABAgAAAmAAAACAAAAP//////////"/>
              </a:ext>
            </a:extLst>
          </p:cNvSpPr>
          <p:nvPr/>
        </p:nvSpPr>
        <p:spPr>
          <a:xfrm>
            <a:off x="1003300" y="2921000"/>
            <a:ext cx="8952230" cy="409575"/>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228600" indent="-228600" algn="l" defTabSz="457200">
              <a:lnSpc>
                <a:spcPts val="23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Arial" pitchFamily="1" charset="0"/>
                <a:cs typeface="Arial" pitchFamily="1" charset="0"/>
              </a:defRPr>
            </a:pPr>
            <a:r>
              <a:t>when the process is 'off', the relative-rate multiplier </a:t>
            </a:r>
            <a:r>
              <a:rPr sz="1700" i="1" cap="none">
                <a:latin typeface="Times" pitchFamily="0" charset="0"/>
                <a:ea typeface="Times" pitchFamily="0" charset="0"/>
                <a:cs typeface="Times" pitchFamily="0" charset="0"/>
              </a:rPr>
              <a:t>r</a:t>
            </a:r>
            <a:r>
              <a:rPr sz="1200" i="1" cap="none" baseline="-24000">
                <a:latin typeface="Times" pitchFamily="0" charset="0"/>
                <a:ea typeface="Times" pitchFamily="0" charset="0"/>
                <a:cs typeface="Times" pitchFamily="0" charset="0"/>
              </a:rPr>
              <a:t>off</a:t>
            </a:r>
            <a:r>
              <a:rPr sz="1900" cap="none">
                <a:latin typeface="Times" pitchFamily="0" charset="0"/>
                <a:ea typeface="Times" pitchFamily="0" charset="0"/>
                <a:cs typeface="Times" pitchFamily="0" charset="0"/>
              </a:rPr>
              <a:t> </a:t>
            </a:r>
            <a:r>
              <a:rPr sz="1700" cap="none">
                <a:latin typeface="Times" pitchFamily="0" charset="0"/>
                <a:ea typeface="Times" pitchFamily="0" charset="0"/>
                <a:cs typeface="Times" pitchFamily="0" charset="0"/>
              </a:rPr>
              <a:t>= 0</a:t>
            </a:r>
            <a:endParaRPr sz="1700" cap="none">
              <a:latin typeface="Times" pitchFamily="0" charset="0"/>
              <a:ea typeface="Times" pitchFamily="0" charset="0"/>
              <a:cs typeface="Times" pitchFamily="0" charset="0"/>
            </a:endParaRPr>
          </a:p>
        </p:txBody>
      </p:sp>
      <p:sp>
        <p:nvSpPr>
          <p:cNvPr id="9" name="Shape 2697"/>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BeAj4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AAUAAA+PQAAMBYAABAgAAAmAAAACAAAAP//////////"/>
              </a:ext>
            </a:extLst>
          </p:cNvSpPr>
          <p:nvPr/>
        </p:nvSpPr>
        <p:spPr>
          <a:xfrm>
            <a:off x="1003300" y="3251200"/>
            <a:ext cx="8952230" cy="3556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228600" indent="-228600" algn="l" defTabSz="457200">
              <a:lnSpc>
                <a:spcPts val="20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Arial" pitchFamily="1" charset="0"/>
                <a:cs typeface="Arial" pitchFamily="1" charset="0"/>
              </a:defRPr>
            </a:pPr>
            <a:r>
              <a:t>the process is 'on' with probability </a:t>
            </a:r>
            <a:r>
              <a:rPr sz="1700" cap="none">
                <a:latin typeface="Times" pitchFamily="0" charset="0"/>
                <a:ea typeface="Times" pitchFamily="0" charset="0"/>
                <a:cs typeface="Times" pitchFamily="0" charset="0"/>
              </a:rPr>
              <a:t>(1 – </a:t>
            </a:r>
            <a:r>
              <a:rPr sz="1700" i="1" cap="none">
                <a:latin typeface="Times" pitchFamily="0" charset="0"/>
                <a:ea typeface="Times" pitchFamily="0" charset="0"/>
                <a:cs typeface="Times" pitchFamily="0" charset="0"/>
              </a:rPr>
              <a:t>p</a:t>
            </a:r>
            <a:r>
              <a:rPr sz="1700" cap="none">
                <a:latin typeface="Times" pitchFamily="0" charset="0"/>
                <a:ea typeface="Times" pitchFamily="0" charset="0"/>
                <a:cs typeface="Times" pitchFamily="0" charset="0"/>
              </a:rPr>
              <a:t>)</a:t>
            </a:r>
            <a:endParaRPr sz="1700" cap="none">
              <a:latin typeface="Times" pitchFamily="0" charset="0"/>
              <a:ea typeface="Times" pitchFamily="0" charset="0"/>
              <a:cs typeface="Times" pitchFamily="0" charset="0"/>
            </a:endParaRPr>
          </a:p>
        </p:txBody>
      </p:sp>
      <p:sp>
        <p:nvSpPr>
          <p:cNvPr id="10" name="Shape 2698"/>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GNw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MwVAAA+PQAAHxgAABAgAAAmAAAACAAAAP//////////"/>
              </a:ext>
            </a:extLst>
          </p:cNvSpPr>
          <p:nvPr/>
        </p:nvSpPr>
        <p:spPr>
          <a:xfrm>
            <a:off x="1003300" y="3543300"/>
            <a:ext cx="8952230" cy="377825"/>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228600" indent="-228600" algn="l" defTabSz="457200">
              <a:lnSpc>
                <a:spcPts val="20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Arial" pitchFamily="1" charset="0"/>
                <a:cs typeface="Arial" pitchFamily="1" charset="0"/>
              </a:defRPr>
            </a:pPr>
            <a:r>
              <a:t>when the process is 'on', the relative-rate multiplier </a:t>
            </a:r>
            <a:r>
              <a:rPr sz="1700" i="1" cap="none">
                <a:latin typeface="Times" pitchFamily="0" charset="0"/>
                <a:ea typeface="Times" pitchFamily="0" charset="0"/>
                <a:cs typeface="Times" pitchFamily="0" charset="0"/>
              </a:rPr>
              <a:t>r</a:t>
            </a:r>
            <a:r>
              <a:rPr sz="1200" i="1" cap="none" baseline="-24000">
                <a:latin typeface="Times" pitchFamily="0" charset="0"/>
                <a:ea typeface="Times" pitchFamily="0" charset="0"/>
                <a:cs typeface="Times" pitchFamily="0" charset="0"/>
              </a:rPr>
              <a:t>on</a:t>
            </a:r>
            <a:r>
              <a:rPr sz="1700" cap="none">
                <a:latin typeface="Times" pitchFamily="0" charset="0"/>
                <a:ea typeface="Times" pitchFamily="0" charset="0"/>
                <a:cs typeface="Times" pitchFamily="0" charset="0"/>
              </a:rPr>
              <a:t> = 1/(1 – </a:t>
            </a:r>
            <a:r>
              <a:rPr sz="1700" i="1" cap="none">
                <a:latin typeface="Times" pitchFamily="0" charset="0"/>
                <a:ea typeface="Times" pitchFamily="0" charset="0"/>
                <a:cs typeface="Times" pitchFamily="0" charset="0"/>
              </a:rPr>
              <a:t>p</a:t>
            </a:r>
            <a:r>
              <a:rPr sz="1700" cap="none">
                <a:latin typeface="Times" pitchFamily="0" charset="0"/>
                <a:ea typeface="Times" pitchFamily="0" charset="0"/>
                <a:cs typeface="Times" pitchFamily="0" charset="0"/>
              </a:rPr>
              <a:t>)</a:t>
            </a:r>
            <a:endParaRPr sz="1700" cap="none">
              <a:latin typeface="Times" pitchFamily="0" charset="0"/>
              <a:ea typeface="Times" pitchFamily="0" charset="0"/>
              <a:cs typeface="Times" pitchFamily="0" charset="0"/>
            </a:endParaRPr>
          </a:p>
        </p:txBody>
      </p:sp>
      <p:sp>
        <p:nvSpPr>
          <p:cNvPr id="11" name="Shape 2699"/>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BCQkIAYAAAAEcAAABHAAAAZAAAAGQAAAAAAAAAy8vLAGAAAABHAAAARwAAAGQAAABkAAAAAAAAABcAAAAUAAAAAAAAAAAAAAD/fwAA/38AAAAAAAAJAAAABAAAAAACS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QkJCAMvLywDAwP8Af39/AAAAAAAAAAAAAAAAAAAAAAAAAAAAIQAAABgAAAAUAAAALAYAAOgXAAA+PQAAMBoAABAgAAAmAAAACAAAAP//////////"/>
              </a:ext>
            </a:extLst>
          </p:cNvSpPr>
          <p:nvPr/>
        </p:nvSpPr>
        <p:spPr>
          <a:xfrm>
            <a:off x="1003300" y="3886200"/>
            <a:ext cx="8952230" cy="370840"/>
          </a:xfrm>
          <a:prstGeom prst="rect">
            <a:avLst/>
          </a:prstGeom>
          <a:noFill/>
          <a:ln>
            <a:noFill/>
          </a:ln>
          <a:effectLst>
            <a:outerShdw blurRad="63500" dist="63760" dir="2700000">
              <a:srgbClr val="424242">
                <a:alpha val="4000"/>
              </a:srgbClr>
            </a:outerShdw>
          </a:effectLst>
        </p:spPr>
        <p:txBody>
          <a:bodyPr vert="horz" wrap="square" lIns="50800" tIns="50800" rIns="50800" bIns="50800" numCol="1" spcCol="215900" anchor="t"/>
          <a:lstStyle/>
          <a:p>
            <a:pPr algn="l" defTabSz="457200">
              <a:lnSpc>
                <a:spcPts val="23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The likelihood of site </a:t>
            </a:r>
            <a:r>
              <a:rPr sz="1900" i="1" cap="none">
                <a:latin typeface="Times New Roman" pitchFamily="1" charset="0"/>
                <a:ea typeface="Times New Roman" pitchFamily="1" charset="0"/>
                <a:cs typeface="Times New Roman" pitchFamily="1" charset="0"/>
              </a:rPr>
              <a:t>i</a:t>
            </a:r>
            <a:r>
              <a:t> is then integrated over the two possible rate multipliers:</a:t>
            </a:r>
          </a:p>
        </p:txBody>
      </p:sp>
      <p:pic>
        <p:nvPicPr>
          <p:cNvPr id="12" name="pasted-image.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BCQkIAYAAAAEcAAABHAAAAZAAAAGQAAAAAAAAAy8vLAGAAAABHAAAARwAAAGQAAABkAAAAAAAAAAcAAAA4AAAAAAAAAAAAAAAAAAAA////AAAAAAAAAAAAAAAAAAAAAAAAAAAAAAAAAAAAAABkAAAAZAAAAAAAAAAjAAAABAAAAGQAAAAXAAAAFAAAAAAAAAAAAAAA/38AAP9/AAAAAAAACQAAAAQAAAAAAAA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EJCQgDLy8sAwMD/AH9/fwAAAAAAAAAAAAAAAAD///8AAAAAACEAAAAYAAAAFAAAAAENAAC8GgAAXjUAAJwcAAAQAAAAJgAAAAgAAAD//////////w=="/>
              </a:ext>
            </a:extLst>
          </p:cNvPicPr>
          <p:nvPr/>
        </p:nvPicPr>
        <p:blipFill>
          <a:blip r:embed="rId2"/>
          <a:stretch>
            <a:fillRect/>
          </a:stretch>
        </p:blipFill>
        <p:spPr>
          <a:xfrm>
            <a:off x="2113915" y="4345940"/>
            <a:ext cx="6561455" cy="304800"/>
          </a:xfrm>
          <a:prstGeom prst="rect">
            <a:avLst/>
          </a:prstGeom>
          <a:noFill/>
          <a:ln>
            <a:noFill/>
          </a:ln>
          <a:effectLst>
            <a:outerShdw blurRad="63500" dist="63760" dir="2700000">
              <a:srgbClr val="424242">
                <a:alpha val="4000"/>
              </a:srgbClr>
            </a:outerShdw>
          </a:effectLst>
        </p:spPr>
      </p:pic>
      <p:pic>
        <p:nvPicPr>
          <p:cNvPr id="13" name="pasted-image.tiff"/>
          <p:cNvPicPr>
            <a:extLst>
              <a:ext uri="smNativeData">
                <pr:smNativeData xmlns:pr="smNativeData" xmlns="smNativeData" val="SMDATA_17_trXWYhMAAAAlAAAAEQAAAA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AAAA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BUXAAAVHQAA7iMAAOMdAAAQAAAAJgAAAAgAAAD//////////w=="/>
              </a:ext>
            </a:extLst>
          </p:cNvPicPr>
          <p:nvPr/>
        </p:nvPicPr>
        <p:blipFill>
          <a:blip r:embed="rId3"/>
          <a:stretch>
            <a:fillRect/>
          </a:stretch>
        </p:blipFill>
        <p:spPr>
          <a:xfrm>
            <a:off x="3752215" y="4727575"/>
            <a:ext cx="2088515" cy="130810"/>
          </a:xfrm>
          <a:prstGeom prst="rect">
            <a:avLst/>
          </a:prstGeom>
          <a:noFill/>
          <a:ln>
            <a:noFill/>
          </a:ln>
          <a:effectLst>
            <a:outerShdw blurRad="63500" dist="63760" dir="2700000">
              <a:srgbClr val="000000">
                <a:alpha val="4000"/>
              </a:srgbClr>
            </a:outerShdw>
          </a:effectLst>
        </p:spPr>
      </p:pic>
      <p:pic>
        <p:nvPicPr>
          <p:cNvPr id="14" name="pasted-image.tiff"/>
          <p:cNvPicPr>
            <a:extLst>
              <a:ext uri="smNativeData">
                <pr:smNativeData xmlns:pr="smNativeData" xmlns="smNativeData" val="SMDATA_17_trXWYhMAAAAlAAAAEQAAAA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AAAA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LUmAAAVHQAAJzUAAOMdAAAQAAAAJgAAAAgAAAD//////////w=="/>
              </a:ext>
            </a:extLst>
          </p:cNvPicPr>
          <p:nvPr/>
        </p:nvPicPr>
        <p:blipFill>
          <a:blip r:embed="rId3"/>
          <a:stretch>
            <a:fillRect/>
          </a:stretch>
        </p:blipFill>
        <p:spPr>
          <a:xfrm>
            <a:off x="6292215" y="4727575"/>
            <a:ext cx="2348230" cy="130810"/>
          </a:xfrm>
          <a:prstGeom prst="rect">
            <a:avLst/>
          </a:prstGeom>
          <a:noFill/>
          <a:ln>
            <a:noFill/>
          </a:ln>
          <a:effectLst>
            <a:outerShdw blurRad="63500" dist="63760" dir="2700000">
              <a:srgbClr val="000000">
                <a:alpha val="4000"/>
              </a:srgbClr>
            </a:outerShdw>
          </a:effectLst>
        </p:spPr>
      </p:pic>
      <p:sp>
        <p:nvSpPr>
          <p:cNvPr id="15" name="Shape 2703"/>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wBkAAOcdAADuIQAACiEAABAgAAAmAAAACAAAAP//////////"/>
              </a:ext>
            </a:extLst>
          </p:cNvSpPr>
          <p:nvPr/>
        </p:nvSpPr>
        <p:spPr>
          <a:xfrm>
            <a:off x="4185920" y="4860925"/>
            <a:ext cx="1329690" cy="509905"/>
          </a:xfrm>
          <a:prstGeom prst="rect">
            <a:avLst/>
          </a:prstGeom>
          <a:noFill/>
          <a:ln>
            <a:noFill/>
          </a:ln>
          <a:effectLst/>
        </p:spPr>
        <p:txBody>
          <a:bodyPr vert="horz" wrap="none" lIns="50800" tIns="50800" rIns="50800" bIns="50800" numCol="1" spcCol="215900" anchor="ctr"/>
          <a:lstStyle/>
          <a:p>
            <a:pPr defTabSz="457200">
              <a:lnSpc>
                <a:spcPts val="1700"/>
              </a:lnSpc>
              <a:spcBef>
                <a:spcPts val="400"/>
              </a:spcBef>
              <a:tabLst>
                <a:tab pos="838200" algn="l"/>
                <a:tab pos="914400" algn="l"/>
                <a:tab pos="1828800" algn="l"/>
                <a:tab pos="2387600" algn="l"/>
              </a:tabLst>
              <a:defRPr sz="1400" cap="none">
                <a:solidFill>
                  <a:srgbClr val="424242"/>
                </a:solidFill>
                <a:latin typeface="Arial" pitchFamily="1" charset="0"/>
                <a:ea typeface="Arial" pitchFamily="1" charset="0"/>
                <a:cs typeface="Arial" pitchFamily="1" charset="0"/>
              </a:defRPr>
            </a:pPr>
            <a:r>
              <a:t>likelihood when</a:t>
            </a:r>
            <a:br/>
            <a:r>
              <a:t>process is 'off'</a:t>
            </a:r>
          </a:p>
        </p:txBody>
      </p:sp>
      <p:sp>
        <p:nvSpPr>
          <p:cNvPr id="16" name="Shape 2704"/>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KCoAAOcdAABWMgAACiEAABAgAAAmAAAACAAAAP//////////"/>
              </a:ext>
            </a:extLst>
          </p:cNvSpPr>
          <p:nvPr/>
        </p:nvSpPr>
        <p:spPr>
          <a:xfrm>
            <a:off x="6852920" y="4860925"/>
            <a:ext cx="1329690" cy="509905"/>
          </a:xfrm>
          <a:prstGeom prst="rect">
            <a:avLst/>
          </a:prstGeom>
          <a:noFill/>
          <a:ln>
            <a:noFill/>
          </a:ln>
          <a:effectLst/>
        </p:spPr>
        <p:txBody>
          <a:bodyPr vert="horz" wrap="none" lIns="50800" tIns="50800" rIns="50800" bIns="50800" numCol="1" spcCol="215900" anchor="ctr"/>
          <a:lstStyle/>
          <a:p>
            <a:pPr defTabSz="457200">
              <a:lnSpc>
                <a:spcPts val="1700"/>
              </a:lnSpc>
              <a:spcBef>
                <a:spcPts val="400"/>
              </a:spcBef>
              <a:tabLst>
                <a:tab pos="838200" algn="l"/>
                <a:tab pos="914400" algn="l"/>
                <a:tab pos="1828800" algn="l"/>
                <a:tab pos="2387600" algn="l"/>
              </a:tabLst>
              <a:defRPr sz="1400" cap="none">
                <a:solidFill>
                  <a:srgbClr val="424242"/>
                </a:solidFill>
                <a:latin typeface="Arial" pitchFamily="1" charset="0"/>
                <a:ea typeface="Arial" pitchFamily="1" charset="0"/>
                <a:cs typeface="Arial" pitchFamily="1" charset="0"/>
              </a:defRPr>
            </a:pPr>
            <a:r>
              <a:t>likelihood when</a:t>
            </a:r>
            <a:br/>
            <a:r>
              <a:t>process is 'on'</a:t>
            </a:r>
          </a:p>
        </p:txBody>
      </p:sp>
      <p:sp>
        <p:nvSpPr>
          <p:cNvPr id="17" name="Shape 2705"/>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BCQkI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QkJCAMvLywDAwP8Af39/AAAAAAAAAAAAAAAAAAAAAAAAAAAAIQAAABgAAAAUAAAALAYAAEghAADuPQAAgCMAABAgAAAmAAAACAAAAP//////////"/>
              </a:ext>
            </a:extLst>
          </p:cNvSpPr>
          <p:nvPr/>
        </p:nvSpPr>
        <p:spPr>
          <a:xfrm>
            <a:off x="1003300" y="5410200"/>
            <a:ext cx="9063990" cy="360680"/>
          </a:xfrm>
          <a:prstGeom prst="rect">
            <a:avLst/>
          </a:prstGeom>
          <a:noFill/>
          <a:ln>
            <a:noFill/>
          </a:ln>
          <a:effectLst>
            <a:outerShdw blurRad="63500" dist="63760" dir="2700000">
              <a:srgbClr val="424242">
                <a:alpha val="4000"/>
              </a:srgbClr>
            </a:outerShdw>
          </a:effectLst>
        </p:spPr>
        <p:txBody>
          <a:bodyPr vert="horz" wrap="square" lIns="50800" tIns="50800" rIns="50800" bIns="50800" numCol="1" spcCol="215900" anchor="t"/>
          <a:lstStyle>
            <a:lvl1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Therefore, the pruning algorithm is iterated twice for each site:</a:t>
            </a:r>
          </a:p>
        </p:txBody>
      </p:sp>
    </p:spTree>
  </p:cSld>
  <p:clrMapOvr>
    <a:masterClrMapping/>
  </p:clrMapOvr>
  <p:transition spd="fast" p14:dur="500">
    <p:fade/>
    <p:extLst>
      <p:ext uri="smNativeData">
        <pr:smNativeData xmlns:pr="smNativeData" xmlns="smNativeData" val="trXWYgAAAAD0AQAAAAAAAAYAAAAAAAAAAAAAAAAAAAAAAAAAAQAAAAAAAAAAAAAAAAAAAAAAAAAAAAAA"/>
      </p:ext>
    </p:extLst>
  </p:transition>
  <p:timing>
    <p:tnLst>
      <p:par>
        <p:cTn id="1" dur="indefinite" restart="never" nodeType="tmRoot"/>
      </p:par>
    </p:tnLst>
  </p:timing>
</p:sld>
</file>

<file path=ppt/slides/slide198.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2707"/>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LDFMQ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1AgAABAgAAAmAAAACAAAAP//////////"/>
              </a:ext>
            </a:extLst>
          </p:cNvSpPr>
          <p:nvPr/>
        </p:nvSpPr>
        <p:spPr>
          <a:xfrm>
            <a:off x="635000" y="1016000"/>
            <a:ext cx="8692515" cy="4191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500"/>
              </a:lnSpc>
              <a:tabLst>
                <a:tab pos="838200" algn="l"/>
              </a:tabLst>
              <a:defRPr sz="2000" cap="none">
                <a:solidFill>
                  <a:srgbClr val="0433FF"/>
                </a:solidFill>
                <a:latin typeface="Arial" pitchFamily="1" charset="0"/>
                <a:ea typeface="Arial" pitchFamily="1" charset="0"/>
                <a:cs typeface="Arial" pitchFamily="1" charset="0"/>
              </a:defRPr>
            </a:pPr>
            <a:r>
              <a:t>The Proportion of Invariable Sites </a:t>
            </a:r>
            <a:r>
              <a:rPr sz="2100" cap="none">
                <a:latin typeface="Times" pitchFamily="0" charset="0"/>
                <a:ea typeface="Times" pitchFamily="0" charset="0"/>
                <a:cs typeface="Times" pitchFamily="0" charset="0"/>
              </a:rPr>
              <a:t>(+I)</a:t>
            </a:r>
            <a:r>
              <a:t> model of ASRV</a:t>
            </a:r>
          </a:p>
        </p:txBody>
      </p:sp>
      <p:sp>
        <p:nvSpPr>
          <p:cNvPr id="3" name="Shape 2708"/>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nv/8g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BQcAANwAAAB7NwAATAQAABAgAAAmAAAACAAAAP//////////"/>
              </a:ext>
            </a:extLst>
          </p:cNvSpPr>
          <p:nvPr/>
        </p:nvSpPr>
        <p:spPr>
          <a:xfrm>
            <a:off x="1141095" y="139700"/>
            <a:ext cx="787781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Among Site Rate Variation</a:t>
            </a:r>
          </a:p>
        </p:txBody>
      </p:sp>
      <p:sp>
        <p:nvSpPr>
          <p:cNvPr id="4" name="Shape 2709"/>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GCp8w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KwIAACPOwAAyAwAABAgAAAmAAAACAAAAP//////////"/>
              </a:ext>
            </a:extLst>
          </p:cNvSpPr>
          <p:nvPr/>
        </p:nvSpPr>
        <p:spPr>
          <a:xfrm>
            <a:off x="1003300" y="1409700"/>
            <a:ext cx="8678545" cy="66802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algn="l" defTabSz="457200">
              <a:lnSpc>
                <a:spcPts val="23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The 'base' substitution model (a member of the GTR family) is extended to </a:t>
            </a:r>
            <a:br/>
            <a:r>
              <a:t>    accommodate ASRV (</a:t>
            </a:r>
            <a:r>
              <a:rPr i="1" cap="none"/>
              <a:t>e.g.</a:t>
            </a:r>
            <a:r>
              <a:t>, </a:t>
            </a:r>
            <a:r>
              <a:rPr sz="1900" cap="none">
                <a:latin typeface="Times" pitchFamily="0" charset="0"/>
                <a:ea typeface="Times" pitchFamily="0" charset="0"/>
                <a:cs typeface="Times" pitchFamily="0" charset="0"/>
              </a:rPr>
              <a:t>HKY+I</a:t>
            </a:r>
            <a:r>
              <a:t>)</a:t>
            </a:r>
          </a:p>
        </p:txBody>
      </p:sp>
      <p:sp>
        <p:nvSpPr>
          <p:cNvPr id="5" name="Shape 2710"/>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IB+8w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NAMAADuPQAACA8AABAgAAAmAAAACAAAAP//////////"/>
              </a:ext>
            </a:extLst>
          </p:cNvSpPr>
          <p:nvPr/>
        </p:nvSpPr>
        <p:spPr>
          <a:xfrm>
            <a:off x="1003300" y="2082800"/>
            <a:ext cx="9063990" cy="36068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The rate of a site is assumed to be a random variable drawn from a discrete distribution:</a:t>
            </a:r>
          </a:p>
        </p:txBody>
      </p:sp>
      <p:sp>
        <p:nvSpPr>
          <p:cNvPr id="6" name="Shape 2711"/>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GCbEA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MQOAAA+PQAAwhAAABAgAAAmAAAACAAAAP//////////"/>
              </a:ext>
            </a:extLst>
          </p:cNvSpPr>
          <p:nvPr/>
        </p:nvSpPr>
        <p:spPr>
          <a:xfrm>
            <a:off x="1003300" y="2400300"/>
            <a:ext cx="8952230" cy="32385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the discrete probability distribution has two states; the process is either 'off' or 'on'</a:t>
            </a:r>
          </a:p>
        </p:txBody>
      </p:sp>
      <p:sp>
        <p:nvSpPr>
          <p:cNvPr id="7" name="Shape 2712"/>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GgQAAA+PQAAmBIAABAgAAAmAAAACAAAAP//////////"/>
              </a:ext>
            </a:extLst>
          </p:cNvSpPr>
          <p:nvPr/>
        </p:nvSpPr>
        <p:spPr>
          <a:xfrm>
            <a:off x="1003300" y="2667000"/>
            <a:ext cx="8952230" cy="3556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228600" indent="-228600" algn="l" defTabSz="457200">
              <a:lnSpc>
                <a:spcPts val="20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Arial" pitchFamily="1" charset="0"/>
                <a:cs typeface="Arial" pitchFamily="1" charset="0"/>
              </a:defRPr>
            </a:pPr>
            <a:r>
              <a:t>the process is 'off' with probability </a:t>
            </a:r>
            <a:r>
              <a:rPr sz="1700" i="1" cap="none">
                <a:latin typeface="Times" pitchFamily="0" charset="0"/>
                <a:ea typeface="Times" pitchFamily="0" charset="0"/>
                <a:cs typeface="Times" pitchFamily="0" charset="0"/>
              </a:rPr>
              <a:t>p</a:t>
            </a:r>
            <a:endParaRPr sz="1700" i="1" cap="none">
              <a:latin typeface="Times" pitchFamily="0" charset="0"/>
              <a:ea typeface="Times" pitchFamily="0" charset="0"/>
              <a:cs typeface="Times" pitchFamily="0" charset="0"/>
            </a:endParaRPr>
          </a:p>
        </p:txBody>
      </p:sp>
      <p:sp>
        <p:nvSpPr>
          <p:cNvPr id="8" name="Shape 2713"/>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PgRAAA+PQAAfRQAABAgAAAmAAAACAAAAP//////////"/>
              </a:ext>
            </a:extLst>
          </p:cNvSpPr>
          <p:nvPr/>
        </p:nvSpPr>
        <p:spPr>
          <a:xfrm>
            <a:off x="1003300" y="2921000"/>
            <a:ext cx="8952230" cy="409575"/>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228600" indent="-228600" algn="l" defTabSz="457200">
              <a:lnSpc>
                <a:spcPts val="23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Arial" pitchFamily="1" charset="0"/>
                <a:cs typeface="Arial" pitchFamily="1" charset="0"/>
              </a:defRPr>
            </a:pPr>
            <a:r>
              <a:t>when the process is 'off', the relative-rate multiplier </a:t>
            </a:r>
            <a:r>
              <a:rPr sz="1700" i="1" cap="none">
                <a:latin typeface="Times" pitchFamily="0" charset="0"/>
                <a:ea typeface="Times" pitchFamily="0" charset="0"/>
                <a:cs typeface="Times" pitchFamily="0" charset="0"/>
              </a:rPr>
              <a:t>r</a:t>
            </a:r>
            <a:r>
              <a:rPr sz="1200" i="1" cap="none" baseline="-24000">
                <a:latin typeface="Times" pitchFamily="0" charset="0"/>
                <a:ea typeface="Times" pitchFamily="0" charset="0"/>
                <a:cs typeface="Times" pitchFamily="0" charset="0"/>
              </a:rPr>
              <a:t>off</a:t>
            </a:r>
            <a:r>
              <a:rPr sz="1900" cap="none">
                <a:latin typeface="Times" pitchFamily="0" charset="0"/>
                <a:ea typeface="Times" pitchFamily="0" charset="0"/>
                <a:cs typeface="Times" pitchFamily="0" charset="0"/>
              </a:rPr>
              <a:t> </a:t>
            </a:r>
            <a:r>
              <a:rPr sz="1700" cap="none">
                <a:latin typeface="Times" pitchFamily="0" charset="0"/>
                <a:ea typeface="Times" pitchFamily="0" charset="0"/>
                <a:cs typeface="Times" pitchFamily="0" charset="0"/>
              </a:rPr>
              <a:t>= 0</a:t>
            </a:r>
            <a:endParaRPr sz="1700" cap="none">
              <a:latin typeface="Times" pitchFamily="0" charset="0"/>
              <a:ea typeface="Times" pitchFamily="0" charset="0"/>
              <a:cs typeface="Times" pitchFamily="0" charset="0"/>
            </a:endParaRPr>
          </a:p>
        </p:txBody>
      </p:sp>
      <p:sp>
        <p:nvSpPr>
          <p:cNvPr id="9" name="Shape 2714"/>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AAUAAA+PQAAMBYAABAgAAAmAAAACAAAAP//////////"/>
              </a:ext>
            </a:extLst>
          </p:cNvSpPr>
          <p:nvPr/>
        </p:nvSpPr>
        <p:spPr>
          <a:xfrm>
            <a:off x="1003300" y="3251200"/>
            <a:ext cx="8952230" cy="3556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228600" indent="-228600" algn="l" defTabSz="457200">
              <a:lnSpc>
                <a:spcPts val="20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Arial" pitchFamily="1" charset="0"/>
                <a:cs typeface="Arial" pitchFamily="1" charset="0"/>
              </a:defRPr>
            </a:pPr>
            <a:r>
              <a:t>the process is 'on' with probability </a:t>
            </a:r>
            <a:r>
              <a:rPr sz="1700" cap="none">
                <a:latin typeface="Times" pitchFamily="0" charset="0"/>
                <a:ea typeface="Times" pitchFamily="0" charset="0"/>
                <a:cs typeface="Times" pitchFamily="0" charset="0"/>
              </a:rPr>
              <a:t>(1 – </a:t>
            </a:r>
            <a:r>
              <a:rPr sz="1700" i="1" cap="none">
                <a:latin typeface="Times" pitchFamily="0" charset="0"/>
                <a:ea typeface="Times" pitchFamily="0" charset="0"/>
                <a:cs typeface="Times" pitchFamily="0" charset="0"/>
              </a:rPr>
              <a:t>p</a:t>
            </a:r>
            <a:r>
              <a:rPr sz="1700" cap="none">
                <a:latin typeface="Times" pitchFamily="0" charset="0"/>
                <a:ea typeface="Times" pitchFamily="0" charset="0"/>
                <a:cs typeface="Times" pitchFamily="0" charset="0"/>
              </a:rPr>
              <a:t>)</a:t>
            </a:r>
            <a:endParaRPr sz="1700" cap="none">
              <a:latin typeface="Times" pitchFamily="0" charset="0"/>
              <a:ea typeface="Times" pitchFamily="0" charset="0"/>
              <a:cs typeface="Times" pitchFamily="0" charset="0"/>
            </a:endParaRPr>
          </a:p>
        </p:txBody>
      </p:sp>
      <p:sp>
        <p:nvSpPr>
          <p:cNvPr id="10" name="Shape 2715"/>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MwVAAA+PQAAHxgAABAgAAAmAAAACAAAAP//////////"/>
              </a:ext>
            </a:extLst>
          </p:cNvSpPr>
          <p:nvPr/>
        </p:nvSpPr>
        <p:spPr>
          <a:xfrm>
            <a:off x="1003300" y="3543300"/>
            <a:ext cx="8952230" cy="377825"/>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228600" indent="-228600" algn="l" defTabSz="457200">
              <a:lnSpc>
                <a:spcPts val="20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Arial" pitchFamily="1" charset="0"/>
                <a:cs typeface="Arial" pitchFamily="1" charset="0"/>
              </a:defRPr>
            </a:pPr>
            <a:r>
              <a:t>when the process is 'on', the relative-rate multiplier </a:t>
            </a:r>
            <a:r>
              <a:rPr sz="1700" i="1" cap="none">
                <a:latin typeface="Times" pitchFamily="0" charset="0"/>
                <a:ea typeface="Times" pitchFamily="0" charset="0"/>
                <a:cs typeface="Times" pitchFamily="0" charset="0"/>
              </a:rPr>
              <a:t>r</a:t>
            </a:r>
            <a:r>
              <a:rPr sz="1200" i="1" cap="none" baseline="-24000">
                <a:latin typeface="Times" pitchFamily="0" charset="0"/>
                <a:ea typeface="Times" pitchFamily="0" charset="0"/>
                <a:cs typeface="Times" pitchFamily="0" charset="0"/>
              </a:rPr>
              <a:t>on</a:t>
            </a:r>
            <a:r>
              <a:rPr sz="1700" cap="none">
                <a:latin typeface="Times" pitchFamily="0" charset="0"/>
                <a:ea typeface="Times" pitchFamily="0" charset="0"/>
                <a:cs typeface="Times" pitchFamily="0" charset="0"/>
              </a:rPr>
              <a:t> = 1/(1 – </a:t>
            </a:r>
            <a:r>
              <a:rPr sz="1700" i="1" cap="none">
                <a:latin typeface="Times" pitchFamily="0" charset="0"/>
                <a:ea typeface="Times" pitchFamily="0" charset="0"/>
                <a:cs typeface="Times" pitchFamily="0" charset="0"/>
              </a:rPr>
              <a:t>p</a:t>
            </a:r>
            <a:r>
              <a:rPr sz="1700" cap="none">
                <a:latin typeface="Times" pitchFamily="0" charset="0"/>
                <a:ea typeface="Times" pitchFamily="0" charset="0"/>
                <a:cs typeface="Times" pitchFamily="0" charset="0"/>
              </a:rPr>
              <a:t>)</a:t>
            </a:r>
            <a:endParaRPr sz="1700" cap="none">
              <a:latin typeface="Times" pitchFamily="0" charset="0"/>
              <a:ea typeface="Times" pitchFamily="0" charset="0"/>
              <a:cs typeface="Times" pitchFamily="0" charset="0"/>
            </a:endParaRPr>
          </a:p>
        </p:txBody>
      </p:sp>
      <p:sp>
        <p:nvSpPr>
          <p:cNvPr id="11" name="Shape 2716"/>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BCQkI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QkJCAMvLywDAwP8Af39/AAAAAAAAAAAAAAAAAAAAAAAAAAAAIQAAABgAAAAUAAAALAYAAOgXAAA+PQAAMBoAABAgAAAmAAAACAAAAP//////////"/>
              </a:ext>
            </a:extLst>
          </p:cNvSpPr>
          <p:nvPr/>
        </p:nvSpPr>
        <p:spPr>
          <a:xfrm>
            <a:off x="1003300" y="3886200"/>
            <a:ext cx="8952230" cy="370840"/>
          </a:xfrm>
          <a:prstGeom prst="rect">
            <a:avLst/>
          </a:prstGeom>
          <a:noFill/>
          <a:ln>
            <a:noFill/>
          </a:ln>
          <a:effectLst>
            <a:outerShdw blurRad="63500" dist="63760" dir="2700000">
              <a:srgbClr val="424242">
                <a:alpha val="4000"/>
              </a:srgbClr>
            </a:outerShdw>
          </a:effectLst>
        </p:spPr>
        <p:txBody>
          <a:bodyPr vert="horz" wrap="square" lIns="50800" tIns="50800" rIns="50800" bIns="50800" numCol="1" spcCol="215900" anchor="t"/>
          <a:lstStyle/>
          <a:p>
            <a:pPr algn="l" defTabSz="457200">
              <a:lnSpc>
                <a:spcPts val="23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The likelihood of site </a:t>
            </a:r>
            <a:r>
              <a:rPr sz="1900" i="1" cap="none">
                <a:latin typeface="Times New Roman" pitchFamily="1" charset="0"/>
                <a:ea typeface="Times New Roman" pitchFamily="1" charset="0"/>
                <a:cs typeface="Times New Roman" pitchFamily="1" charset="0"/>
              </a:rPr>
              <a:t>i</a:t>
            </a:r>
            <a:r>
              <a:t> is then integrated over the two possible rate multipliers:</a:t>
            </a:r>
          </a:p>
        </p:txBody>
      </p:sp>
      <p:pic>
        <p:nvPicPr>
          <p:cNvPr id="12" name="pasted-image.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BCQkIAYAAAAEcAAABHAAAAZAAAAGQAAAAAAAAAy8vLAGAAAABHAAAARwAAAGQAAABkAAAAAAAAAAcAAAA4AAAAAAAAAAAAAAAAAAAA////AAAAAAAAAAAAAAAAAAAAAAAAAAAAAAAAAAAAAABkAAAAZAAAAAAAAAAjAAAABAAAAGQAAAAXAAAAFAAAAAAAAAAAAAAA/38AAP9/AAAAAAAACQAAAAQAAADUEAA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EJCQgDLy8sAwMD/AH9/fwAAAAAAAAAAAAAAAAD///8AAAAAACEAAAAYAAAAFAAAAAENAAC8GgAAXjUAAJwcAAAQAAAAJgAAAAgAAAD//////////w=="/>
              </a:ext>
            </a:extLst>
          </p:cNvPicPr>
          <p:nvPr/>
        </p:nvPicPr>
        <p:blipFill>
          <a:blip r:embed="rId2"/>
          <a:stretch>
            <a:fillRect/>
          </a:stretch>
        </p:blipFill>
        <p:spPr>
          <a:xfrm>
            <a:off x="2113915" y="4345940"/>
            <a:ext cx="6561455" cy="304800"/>
          </a:xfrm>
          <a:prstGeom prst="rect">
            <a:avLst/>
          </a:prstGeom>
          <a:noFill/>
          <a:ln>
            <a:noFill/>
          </a:ln>
          <a:effectLst>
            <a:outerShdw blurRad="63500" dist="63760" dir="2700000">
              <a:srgbClr val="424242">
                <a:alpha val="4000"/>
              </a:srgbClr>
            </a:outerShdw>
          </a:effectLst>
        </p:spPr>
      </p:pic>
      <p:pic>
        <p:nvPicPr>
          <p:cNvPr id="13" name="pasted-image.tiff"/>
          <p:cNvPicPr>
            <a:extLst>
              <a:ext uri="smNativeData">
                <pr:smNativeData xmlns:pr="smNativeData" xmlns="smNativeData" val="SMDATA_17_trXWYhMAAAAlAAAAEQAAAA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AAAA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BUXAAAVHQAA7iMAAOMdAAAQAAAAJgAAAAgAAAD//////////w=="/>
              </a:ext>
            </a:extLst>
          </p:cNvPicPr>
          <p:nvPr/>
        </p:nvPicPr>
        <p:blipFill>
          <a:blip r:embed="rId3"/>
          <a:stretch>
            <a:fillRect/>
          </a:stretch>
        </p:blipFill>
        <p:spPr>
          <a:xfrm>
            <a:off x="3752215" y="4727575"/>
            <a:ext cx="2088515" cy="130810"/>
          </a:xfrm>
          <a:prstGeom prst="rect">
            <a:avLst/>
          </a:prstGeom>
          <a:noFill/>
          <a:ln>
            <a:noFill/>
          </a:ln>
          <a:effectLst>
            <a:outerShdw blurRad="63500" dist="63760" dir="2700000">
              <a:srgbClr val="000000">
                <a:alpha val="4000"/>
              </a:srgbClr>
            </a:outerShdw>
          </a:effectLst>
        </p:spPr>
      </p:pic>
      <p:pic>
        <p:nvPicPr>
          <p:cNvPr id="14" name="pasted-image.tiff"/>
          <p:cNvPicPr>
            <a:extLst>
              <a:ext uri="smNativeData">
                <pr:smNativeData xmlns:pr="smNativeData" xmlns="smNativeData" val="SMDATA_17_trXWYhMAAAAlAAAAEQAAAA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hFiEi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LUmAAAVHQAAJzUAAOMdAAAQAAAAJgAAAAgAAAD//////////w=="/>
              </a:ext>
            </a:extLst>
          </p:cNvPicPr>
          <p:nvPr/>
        </p:nvPicPr>
        <p:blipFill>
          <a:blip r:embed="rId3"/>
          <a:stretch>
            <a:fillRect/>
          </a:stretch>
        </p:blipFill>
        <p:spPr>
          <a:xfrm>
            <a:off x="6292215" y="4727575"/>
            <a:ext cx="2348230" cy="130810"/>
          </a:xfrm>
          <a:prstGeom prst="rect">
            <a:avLst/>
          </a:prstGeom>
          <a:noFill/>
          <a:ln>
            <a:noFill/>
          </a:ln>
          <a:effectLst>
            <a:outerShdw blurRad="63500" dist="63760" dir="2700000">
              <a:srgbClr val="000000">
                <a:alpha val="4000"/>
              </a:srgbClr>
            </a:outerShdw>
          </a:effectLst>
        </p:spPr>
      </p:pic>
      <p:sp>
        <p:nvSpPr>
          <p:cNvPr id="15" name="Shape 2720"/>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HFU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wBkAAOcdAADuIQAACiEAABAgAAAmAAAACAAAAP//////////"/>
              </a:ext>
            </a:extLst>
          </p:cNvSpPr>
          <p:nvPr/>
        </p:nvSpPr>
        <p:spPr>
          <a:xfrm>
            <a:off x="4185920" y="4860925"/>
            <a:ext cx="1329690" cy="509905"/>
          </a:xfrm>
          <a:prstGeom prst="rect">
            <a:avLst/>
          </a:prstGeom>
          <a:noFill/>
          <a:ln>
            <a:noFill/>
          </a:ln>
          <a:effectLst/>
        </p:spPr>
        <p:txBody>
          <a:bodyPr vert="horz" wrap="none" lIns="50800" tIns="50800" rIns="50800" bIns="50800" numCol="1" spcCol="215900" anchor="ctr"/>
          <a:lstStyle/>
          <a:p>
            <a:pPr defTabSz="457200">
              <a:lnSpc>
                <a:spcPts val="1700"/>
              </a:lnSpc>
              <a:spcBef>
                <a:spcPts val="400"/>
              </a:spcBef>
              <a:tabLst>
                <a:tab pos="838200" algn="l"/>
                <a:tab pos="914400" algn="l"/>
                <a:tab pos="1828800" algn="l"/>
                <a:tab pos="2387600" algn="l"/>
              </a:tabLst>
              <a:defRPr sz="1400" cap="none">
                <a:solidFill>
                  <a:srgbClr val="424242"/>
                </a:solidFill>
                <a:latin typeface="Arial" pitchFamily="1" charset="0"/>
                <a:ea typeface="Arial" pitchFamily="1" charset="0"/>
                <a:cs typeface="Arial" pitchFamily="1" charset="0"/>
              </a:defRPr>
            </a:pPr>
            <a:r>
              <a:t>likelihood when</a:t>
            </a:r>
            <a:br/>
            <a:r>
              <a:t>process is 'off'</a:t>
            </a:r>
          </a:p>
        </p:txBody>
      </p:sp>
      <p:sp>
        <p:nvSpPr>
          <p:cNvPr id="16" name="Shape 2721"/>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KCoAAOcdAABWMgAACiEAABAgAAAmAAAACAAAAP//////////"/>
              </a:ext>
            </a:extLst>
          </p:cNvSpPr>
          <p:nvPr/>
        </p:nvSpPr>
        <p:spPr>
          <a:xfrm>
            <a:off x="6852920" y="4860925"/>
            <a:ext cx="1329690" cy="509905"/>
          </a:xfrm>
          <a:prstGeom prst="rect">
            <a:avLst/>
          </a:prstGeom>
          <a:noFill/>
          <a:ln>
            <a:noFill/>
          </a:ln>
          <a:effectLst/>
        </p:spPr>
        <p:txBody>
          <a:bodyPr vert="horz" wrap="none" lIns="50800" tIns="50800" rIns="50800" bIns="50800" numCol="1" spcCol="215900" anchor="ctr"/>
          <a:lstStyle/>
          <a:p>
            <a:pPr defTabSz="457200">
              <a:lnSpc>
                <a:spcPts val="1700"/>
              </a:lnSpc>
              <a:spcBef>
                <a:spcPts val="400"/>
              </a:spcBef>
              <a:tabLst>
                <a:tab pos="838200" algn="l"/>
                <a:tab pos="914400" algn="l"/>
                <a:tab pos="1828800" algn="l"/>
                <a:tab pos="2387600" algn="l"/>
              </a:tabLst>
              <a:defRPr sz="1400" cap="none">
                <a:solidFill>
                  <a:srgbClr val="424242"/>
                </a:solidFill>
                <a:latin typeface="Arial" pitchFamily="1" charset="0"/>
                <a:ea typeface="Arial" pitchFamily="1" charset="0"/>
                <a:cs typeface="Arial" pitchFamily="1" charset="0"/>
              </a:defRPr>
            </a:pPr>
            <a:r>
              <a:t>likelihood when</a:t>
            </a:r>
            <a:br/>
            <a:r>
              <a:t>process is 'on'</a:t>
            </a:r>
          </a:p>
        </p:txBody>
      </p:sp>
      <p:sp>
        <p:nvSpPr>
          <p:cNvPr id="17" name="Shape 2722"/>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B8gH0g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EghAADuPQAAgCMAABAgAAAmAAAACAAAAP//////////"/>
              </a:ext>
            </a:extLst>
          </p:cNvSpPr>
          <p:nvPr/>
        </p:nvSpPr>
        <p:spPr>
          <a:xfrm>
            <a:off x="1003300" y="5410200"/>
            <a:ext cx="9063990" cy="36068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Therefore, the pruning algorithm is iterated twice for each site:</a:t>
            </a:r>
          </a:p>
        </p:txBody>
      </p:sp>
      <p:sp>
        <p:nvSpPr>
          <p:cNvPr id="18" name="Shape 2723"/>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kAC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OwiAAA+PQAAcSUAABAgAAAmAAAACAAAAP//////////"/>
              </a:ext>
            </a:extLst>
          </p:cNvSpPr>
          <p:nvPr/>
        </p:nvSpPr>
        <p:spPr>
          <a:xfrm>
            <a:off x="1003300" y="5676900"/>
            <a:ext cx="8952230" cy="409575"/>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228600" indent="-228600" algn="l" defTabSz="457200">
              <a:lnSpc>
                <a:spcPts val="23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Arial" pitchFamily="1" charset="0"/>
                <a:cs typeface="Arial" pitchFamily="1" charset="0"/>
              </a:defRPr>
            </a:pPr>
            <a:r>
              <a:t>once under the condition where the process is 'off', and the relative rate is </a:t>
            </a:r>
            <a:r>
              <a:rPr sz="1900" i="1" cap="none">
                <a:latin typeface="Times" pitchFamily="0" charset="0"/>
                <a:ea typeface="Times" pitchFamily="0" charset="0"/>
                <a:cs typeface="Times" pitchFamily="0" charset="0"/>
              </a:rPr>
              <a:t>r</a:t>
            </a:r>
            <a:r>
              <a:rPr sz="1200" i="1" cap="none" baseline="-24000">
                <a:latin typeface="Times" pitchFamily="0" charset="0"/>
                <a:ea typeface="Times" pitchFamily="0" charset="0"/>
                <a:cs typeface="Times" pitchFamily="0" charset="0"/>
              </a:rPr>
              <a:t>off</a:t>
            </a:r>
            <a:r>
              <a:rPr sz="1900" cap="none">
                <a:latin typeface="Times" pitchFamily="0" charset="0"/>
                <a:ea typeface="Times" pitchFamily="0" charset="0"/>
                <a:cs typeface="Times" pitchFamily="0" charset="0"/>
              </a:rPr>
              <a:t> = 0</a:t>
            </a:r>
            <a:endParaRPr sz="1900" cap="none">
              <a:latin typeface="Times" pitchFamily="0" charset="0"/>
              <a:ea typeface="Times" pitchFamily="0" charset="0"/>
              <a:cs typeface="Times" pitchFamily="0" charset="0"/>
            </a:endParaRPr>
          </a:p>
        </p:txBody>
      </p:sp>
    </p:spTree>
  </p:cSld>
  <p:clrMapOvr>
    <a:masterClrMapping/>
  </p:clrMapOvr>
  <p:transition spd="fast" p14:dur="500">
    <p:fade/>
    <p:extLst>
      <p:ext uri="smNativeData">
        <pr:smNativeData xmlns:pr="smNativeData" xmlns="smNativeData" val="trXWYgAAAAD0AQAAAAAAAAYAAAAAAAAAAAAAAAAAAAAAAAAAAQAAAAAAAAAAAAAAAAAAAAAAAAAAAAAA"/>
      </p:ext>
    </p:extLst>
  </p:transition>
  <p:timing>
    <p:tnLst>
      <p:par>
        <p:cTn id="1" dur="indefinite" restart="never" nodeType="tmRoot"/>
      </p:par>
    </p:tnLst>
  </p:timing>
</p:sld>
</file>

<file path=ppt/slides/slide199.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2725"/>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HFU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1AgAABAgAAAmAAAACAAAAP//////////"/>
              </a:ext>
            </a:extLst>
          </p:cNvSpPr>
          <p:nvPr/>
        </p:nvSpPr>
        <p:spPr>
          <a:xfrm>
            <a:off x="635000" y="1016000"/>
            <a:ext cx="8692515" cy="4191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500"/>
              </a:lnSpc>
              <a:tabLst>
                <a:tab pos="838200" algn="l"/>
              </a:tabLst>
              <a:defRPr sz="2000" cap="none">
                <a:solidFill>
                  <a:srgbClr val="0433FF"/>
                </a:solidFill>
                <a:latin typeface="Arial" pitchFamily="1" charset="0"/>
                <a:ea typeface="Arial" pitchFamily="1" charset="0"/>
                <a:cs typeface="Arial" pitchFamily="1" charset="0"/>
              </a:defRPr>
            </a:pPr>
            <a:r>
              <a:t>The Proportion of Invariable Sites </a:t>
            </a:r>
            <a:r>
              <a:rPr sz="2100" cap="none">
                <a:latin typeface="Times" pitchFamily="0" charset="0"/>
                <a:ea typeface="Times" pitchFamily="0" charset="0"/>
                <a:cs typeface="Times" pitchFamily="0" charset="0"/>
              </a:rPr>
              <a:t>(+I)</a:t>
            </a:r>
            <a:r>
              <a:t> model of ASRV</a:t>
            </a:r>
          </a:p>
        </p:txBody>
      </p:sp>
      <p:sp>
        <p:nvSpPr>
          <p:cNvPr id="3" name="Shape 2726"/>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P/qDcs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BQcAANwAAAB7NwAATAQAABAgAAAmAAAACAAAAP//////////"/>
              </a:ext>
            </a:extLst>
          </p:cNvSpPr>
          <p:nvPr/>
        </p:nvSpPr>
        <p:spPr>
          <a:xfrm>
            <a:off x="1141095" y="139700"/>
            <a:ext cx="787781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Among Site Rate Variation</a:t>
            </a:r>
          </a:p>
        </p:txBody>
      </p:sp>
      <p:sp>
        <p:nvSpPr>
          <p:cNvPr id="4" name="Shape 2727"/>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KwIAACPOwAAyAwAABAgAAAmAAAACAAAAP//////////"/>
              </a:ext>
            </a:extLst>
          </p:cNvSpPr>
          <p:nvPr/>
        </p:nvSpPr>
        <p:spPr>
          <a:xfrm>
            <a:off x="1003300" y="1409700"/>
            <a:ext cx="8678545" cy="66802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algn="l" defTabSz="457200">
              <a:lnSpc>
                <a:spcPts val="23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The 'base' substitution model (a member of the GTR family) is extended to </a:t>
            </a:r>
            <a:br/>
            <a:r>
              <a:t>    accommodate ASRV (</a:t>
            </a:r>
            <a:r>
              <a:rPr i="1" cap="none"/>
              <a:t>e.g.</a:t>
            </a:r>
            <a:r>
              <a:t>, </a:t>
            </a:r>
            <a:r>
              <a:rPr sz="1900" cap="none">
                <a:latin typeface="Times" pitchFamily="0" charset="0"/>
                <a:ea typeface="Times" pitchFamily="0" charset="0"/>
                <a:cs typeface="Times" pitchFamily="0" charset="0"/>
              </a:rPr>
              <a:t>HKY+I</a:t>
            </a:r>
            <a:r>
              <a:t>)</a:t>
            </a:r>
          </a:p>
        </p:txBody>
      </p:sp>
      <p:sp>
        <p:nvSpPr>
          <p:cNvPr id="5" name="Shape 2728"/>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NAMAADuPQAACA8AABAgAAAmAAAACAAAAP//////////"/>
              </a:ext>
            </a:extLst>
          </p:cNvSpPr>
          <p:nvPr/>
        </p:nvSpPr>
        <p:spPr>
          <a:xfrm>
            <a:off x="1003300" y="2082800"/>
            <a:ext cx="9063990" cy="36068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The rate of a site is assumed to be a random variable drawn from a discrete distribution:</a:t>
            </a:r>
          </a:p>
        </p:txBody>
      </p:sp>
      <p:sp>
        <p:nvSpPr>
          <p:cNvPr id="6" name="Shape 2729"/>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CVAJs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MQOAAA+PQAAwhAAABAgAAAmAAAACAAAAP//////////"/>
              </a:ext>
            </a:extLst>
          </p:cNvSpPr>
          <p:nvPr/>
        </p:nvSpPr>
        <p:spPr>
          <a:xfrm>
            <a:off x="1003300" y="2400300"/>
            <a:ext cx="8952230" cy="32385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the discrete probability distribution has two states; the process is either 'off' or 'on'</a:t>
            </a:r>
          </a:p>
        </p:txBody>
      </p:sp>
      <p:sp>
        <p:nvSpPr>
          <p:cNvPr id="7" name="Shape 2730"/>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ONN40E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GgQAAA+PQAAmBIAABAgAAAmAAAACAAAAP//////////"/>
              </a:ext>
            </a:extLst>
          </p:cNvSpPr>
          <p:nvPr/>
        </p:nvSpPr>
        <p:spPr>
          <a:xfrm>
            <a:off x="1003300" y="2667000"/>
            <a:ext cx="8952230" cy="3556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228600" indent="-228600" algn="l" defTabSz="457200">
              <a:lnSpc>
                <a:spcPts val="20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Arial" pitchFamily="1" charset="0"/>
                <a:cs typeface="Arial" pitchFamily="1" charset="0"/>
              </a:defRPr>
            </a:pPr>
            <a:r>
              <a:t>the process is 'off' with probability </a:t>
            </a:r>
            <a:r>
              <a:rPr sz="1700" i="1" cap="none">
                <a:latin typeface="Times" pitchFamily="0" charset="0"/>
                <a:ea typeface="Times" pitchFamily="0" charset="0"/>
                <a:cs typeface="Times" pitchFamily="0" charset="0"/>
              </a:rPr>
              <a:t>p</a:t>
            </a:r>
            <a:endParaRPr sz="1700" i="1" cap="none">
              <a:latin typeface="Times" pitchFamily="0" charset="0"/>
              <a:ea typeface="Times" pitchFamily="0" charset="0"/>
              <a:cs typeface="Times" pitchFamily="0" charset="0"/>
            </a:endParaRPr>
          </a:p>
        </p:txBody>
      </p:sp>
      <p:sp>
        <p:nvSpPr>
          <p:cNvPr id="8" name="Shape 2731"/>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GCp8w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PgRAAA+PQAAfRQAABAgAAAmAAAACAAAAP//////////"/>
              </a:ext>
            </a:extLst>
          </p:cNvSpPr>
          <p:nvPr/>
        </p:nvSpPr>
        <p:spPr>
          <a:xfrm>
            <a:off x="1003300" y="2921000"/>
            <a:ext cx="8952230" cy="409575"/>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228600" indent="-228600" algn="l" defTabSz="457200">
              <a:lnSpc>
                <a:spcPts val="23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Arial" pitchFamily="1" charset="0"/>
                <a:cs typeface="Arial" pitchFamily="1" charset="0"/>
              </a:defRPr>
            </a:pPr>
            <a:r>
              <a:t>when the process is 'off', the relative-rate multiplier </a:t>
            </a:r>
            <a:r>
              <a:rPr sz="1700" i="1" cap="none">
                <a:latin typeface="Times" pitchFamily="0" charset="0"/>
                <a:ea typeface="Times" pitchFamily="0" charset="0"/>
                <a:cs typeface="Times" pitchFamily="0" charset="0"/>
              </a:rPr>
              <a:t>r</a:t>
            </a:r>
            <a:r>
              <a:rPr sz="1200" i="1" cap="none" baseline="-24000">
                <a:latin typeface="Times" pitchFamily="0" charset="0"/>
                <a:ea typeface="Times" pitchFamily="0" charset="0"/>
                <a:cs typeface="Times" pitchFamily="0" charset="0"/>
              </a:rPr>
              <a:t>off</a:t>
            </a:r>
            <a:r>
              <a:rPr sz="1900" cap="none">
                <a:latin typeface="Times" pitchFamily="0" charset="0"/>
                <a:ea typeface="Times" pitchFamily="0" charset="0"/>
                <a:cs typeface="Times" pitchFamily="0" charset="0"/>
              </a:rPr>
              <a:t> </a:t>
            </a:r>
            <a:r>
              <a:rPr sz="1700" cap="none">
                <a:latin typeface="Times" pitchFamily="0" charset="0"/>
                <a:ea typeface="Times" pitchFamily="0" charset="0"/>
                <a:cs typeface="Times" pitchFamily="0" charset="0"/>
              </a:rPr>
              <a:t>= 0</a:t>
            </a:r>
            <a:endParaRPr sz="1700" cap="none">
              <a:latin typeface="Times" pitchFamily="0" charset="0"/>
              <a:ea typeface="Times" pitchFamily="0" charset="0"/>
              <a:cs typeface="Times" pitchFamily="0" charset="0"/>
            </a:endParaRPr>
          </a:p>
        </p:txBody>
      </p:sp>
      <p:sp>
        <p:nvSpPr>
          <p:cNvPr id="9" name="Shape 2732"/>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GB58w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AAUAAA+PQAAMBYAABAgAAAmAAAACAAAAP//////////"/>
              </a:ext>
            </a:extLst>
          </p:cNvSpPr>
          <p:nvPr/>
        </p:nvSpPr>
        <p:spPr>
          <a:xfrm>
            <a:off x="1003300" y="3251200"/>
            <a:ext cx="8952230" cy="3556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228600" indent="-228600" algn="l" defTabSz="457200">
              <a:lnSpc>
                <a:spcPts val="20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Arial" pitchFamily="1" charset="0"/>
                <a:cs typeface="Arial" pitchFamily="1" charset="0"/>
              </a:defRPr>
            </a:pPr>
            <a:r>
              <a:t>the process is 'on' with probability </a:t>
            </a:r>
            <a:r>
              <a:rPr sz="1700" cap="none">
                <a:latin typeface="Times" pitchFamily="0" charset="0"/>
                <a:ea typeface="Times" pitchFamily="0" charset="0"/>
                <a:cs typeface="Times" pitchFamily="0" charset="0"/>
              </a:rPr>
              <a:t>(1 – </a:t>
            </a:r>
            <a:r>
              <a:rPr sz="1700" i="1" cap="none">
                <a:latin typeface="Times" pitchFamily="0" charset="0"/>
                <a:ea typeface="Times" pitchFamily="0" charset="0"/>
                <a:cs typeface="Times" pitchFamily="0" charset="0"/>
              </a:rPr>
              <a:t>p</a:t>
            </a:r>
            <a:r>
              <a:rPr sz="1700" cap="none">
                <a:latin typeface="Times" pitchFamily="0" charset="0"/>
                <a:ea typeface="Times" pitchFamily="0" charset="0"/>
                <a:cs typeface="Times" pitchFamily="0" charset="0"/>
              </a:rPr>
              <a:t>)</a:t>
            </a:r>
            <a:endParaRPr sz="1700" cap="none">
              <a:latin typeface="Times" pitchFamily="0" charset="0"/>
              <a:ea typeface="Times" pitchFamily="0" charset="0"/>
              <a:cs typeface="Times" pitchFamily="0" charset="0"/>
            </a:endParaRPr>
          </a:p>
        </p:txBody>
      </p:sp>
      <p:sp>
        <p:nvSpPr>
          <p:cNvPr id="10" name="Shape 2733"/>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FDlLAM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MwVAAA+PQAAHxgAABAgAAAmAAAACAAAAP//////////"/>
              </a:ext>
            </a:extLst>
          </p:cNvSpPr>
          <p:nvPr/>
        </p:nvSpPr>
        <p:spPr>
          <a:xfrm>
            <a:off x="1003300" y="3543300"/>
            <a:ext cx="8952230" cy="377825"/>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228600" indent="-228600" algn="l" defTabSz="457200">
              <a:lnSpc>
                <a:spcPts val="20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Arial" pitchFamily="1" charset="0"/>
                <a:cs typeface="Arial" pitchFamily="1" charset="0"/>
              </a:defRPr>
            </a:pPr>
            <a:r>
              <a:t>when the process is 'on', the relative-rate multiplier </a:t>
            </a:r>
            <a:r>
              <a:rPr sz="1700" i="1" cap="none">
                <a:latin typeface="Times" pitchFamily="0" charset="0"/>
                <a:ea typeface="Times" pitchFamily="0" charset="0"/>
                <a:cs typeface="Times" pitchFamily="0" charset="0"/>
              </a:rPr>
              <a:t>r</a:t>
            </a:r>
            <a:r>
              <a:rPr sz="1200" i="1" cap="none" baseline="-24000">
                <a:latin typeface="Times" pitchFamily="0" charset="0"/>
                <a:ea typeface="Times" pitchFamily="0" charset="0"/>
                <a:cs typeface="Times" pitchFamily="0" charset="0"/>
              </a:rPr>
              <a:t>on</a:t>
            </a:r>
            <a:r>
              <a:rPr sz="1700" cap="none">
                <a:latin typeface="Times" pitchFamily="0" charset="0"/>
                <a:ea typeface="Times" pitchFamily="0" charset="0"/>
                <a:cs typeface="Times" pitchFamily="0" charset="0"/>
              </a:rPr>
              <a:t> = 1/(1 – </a:t>
            </a:r>
            <a:r>
              <a:rPr sz="1700" i="1" cap="none">
                <a:latin typeface="Times" pitchFamily="0" charset="0"/>
                <a:ea typeface="Times" pitchFamily="0" charset="0"/>
                <a:cs typeface="Times" pitchFamily="0" charset="0"/>
              </a:rPr>
              <a:t>p</a:t>
            </a:r>
            <a:r>
              <a:rPr sz="1700" cap="none">
                <a:latin typeface="Times" pitchFamily="0" charset="0"/>
                <a:ea typeface="Times" pitchFamily="0" charset="0"/>
                <a:cs typeface="Times" pitchFamily="0" charset="0"/>
              </a:rPr>
              <a:t>)</a:t>
            </a:r>
            <a:endParaRPr sz="1700" cap="none">
              <a:latin typeface="Times" pitchFamily="0" charset="0"/>
              <a:ea typeface="Times" pitchFamily="0" charset="0"/>
              <a:cs typeface="Times" pitchFamily="0" charset="0"/>
            </a:endParaRPr>
          </a:p>
        </p:txBody>
      </p:sp>
      <p:sp>
        <p:nvSpPr>
          <p:cNvPr id="11" name="Shape 2734"/>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BCQkI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QkJCAMvLywDAwP8Af39/AAAAAAAAAAAAAAAAAAAAAAAAAAAAIQAAABgAAAAUAAAALAYAAOgXAAA+PQAAMBoAABAgAAAmAAAACAAAAP//////////"/>
              </a:ext>
            </a:extLst>
          </p:cNvSpPr>
          <p:nvPr/>
        </p:nvSpPr>
        <p:spPr>
          <a:xfrm>
            <a:off x="1003300" y="3886200"/>
            <a:ext cx="8952230" cy="370840"/>
          </a:xfrm>
          <a:prstGeom prst="rect">
            <a:avLst/>
          </a:prstGeom>
          <a:noFill/>
          <a:ln>
            <a:noFill/>
          </a:ln>
          <a:effectLst>
            <a:outerShdw blurRad="63500" dist="63760" dir="2700000">
              <a:srgbClr val="424242">
                <a:alpha val="4000"/>
              </a:srgbClr>
            </a:outerShdw>
          </a:effectLst>
        </p:spPr>
        <p:txBody>
          <a:bodyPr vert="horz" wrap="square" lIns="50800" tIns="50800" rIns="50800" bIns="50800" numCol="1" spcCol="215900" anchor="t"/>
          <a:lstStyle/>
          <a:p>
            <a:pPr algn="l" defTabSz="457200">
              <a:lnSpc>
                <a:spcPts val="23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The likelihood of site </a:t>
            </a:r>
            <a:r>
              <a:rPr sz="1900" i="1" cap="none">
                <a:latin typeface="Times New Roman" pitchFamily="1" charset="0"/>
                <a:ea typeface="Times New Roman" pitchFamily="1" charset="0"/>
                <a:cs typeface="Times New Roman" pitchFamily="1" charset="0"/>
              </a:rPr>
              <a:t>i</a:t>
            </a:r>
            <a:r>
              <a:t> is then integrated over the two possible rate multipliers:</a:t>
            </a:r>
          </a:p>
        </p:txBody>
      </p:sp>
      <p:pic>
        <p:nvPicPr>
          <p:cNvPr id="12" name="pasted-image.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BCQkIAYAAAAEcAAABHAAAAZAAAAGQAAAAAAAAAy8vLAGAAAABHAAAARwAAAGQAAABkAAAAAAAAAAcAAAA4AAAAAAAAAAAAAAAAAAAA////AAAAAAAAAAAAAAAAAAAAAAAAAAAAAAAAAAAAAABkAAAAZAAAAAAAAAAjAAAABAAAAGQAAAAXAAAAFAAAAAAAAAAAAAAA/38AAP9/AAAAAAAACQAAAAQAAAAJAAc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EJCQgDLy8sAwMD/AH9/fwAAAAAAAAAAAAAAAAD///8AAAAAACEAAAAYAAAAFAAAAAENAAC8GgAAXjUAAJwcAAAQAAAAJgAAAAgAAAD//////////w=="/>
              </a:ext>
            </a:extLst>
          </p:cNvPicPr>
          <p:nvPr/>
        </p:nvPicPr>
        <p:blipFill>
          <a:blip r:embed="rId2"/>
          <a:stretch>
            <a:fillRect/>
          </a:stretch>
        </p:blipFill>
        <p:spPr>
          <a:xfrm>
            <a:off x="2113915" y="4345940"/>
            <a:ext cx="6561455" cy="304800"/>
          </a:xfrm>
          <a:prstGeom prst="rect">
            <a:avLst/>
          </a:prstGeom>
          <a:noFill/>
          <a:ln>
            <a:noFill/>
          </a:ln>
          <a:effectLst>
            <a:outerShdw blurRad="63500" dist="63760" dir="2700000">
              <a:srgbClr val="424242">
                <a:alpha val="4000"/>
              </a:srgbClr>
            </a:outerShdw>
          </a:effectLst>
        </p:spPr>
      </p:pic>
      <p:pic>
        <p:nvPicPr>
          <p:cNvPr id="13" name="pasted-image.tiff"/>
          <p:cNvPicPr>
            <a:extLst>
              <a:ext uri="smNativeData">
                <pr:smNativeData xmlns:pr="smNativeData" xmlns="smNativeData" val="SMDATA_17_trXWYhMAAAAlAAAAEQAAAA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ABjI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BUXAAAVHQAA7iMAAOMdAAAQAAAAJgAAAAgAAAD//////////w=="/>
              </a:ext>
            </a:extLst>
          </p:cNvPicPr>
          <p:nvPr/>
        </p:nvPicPr>
        <p:blipFill>
          <a:blip r:embed="rId3"/>
          <a:stretch>
            <a:fillRect/>
          </a:stretch>
        </p:blipFill>
        <p:spPr>
          <a:xfrm>
            <a:off x="3752215" y="4727575"/>
            <a:ext cx="2088515" cy="130810"/>
          </a:xfrm>
          <a:prstGeom prst="rect">
            <a:avLst/>
          </a:prstGeom>
          <a:noFill/>
          <a:ln>
            <a:noFill/>
          </a:ln>
          <a:effectLst>
            <a:outerShdw blurRad="63500" dist="63760" dir="2700000">
              <a:srgbClr val="000000">
                <a:alpha val="4000"/>
              </a:srgbClr>
            </a:outerShdw>
          </a:effectLst>
        </p:spPr>
      </p:pic>
      <p:pic>
        <p:nvPicPr>
          <p:cNvPr id="14" name="pasted-image.tiff"/>
          <p:cNvPicPr>
            <a:extLst>
              <a:ext uri="smNativeData">
                <pr:smNativeData xmlns:pr="smNativeData" xmlns="smNativeData" val="SMDATA_17_trXWYhMAAAAlAAAAEQAAAA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QBQIB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LUmAAAVHQAAJzUAAOMdAAAQAAAAJgAAAAgAAAD//////////w=="/>
              </a:ext>
            </a:extLst>
          </p:cNvPicPr>
          <p:nvPr/>
        </p:nvPicPr>
        <p:blipFill>
          <a:blip r:embed="rId3"/>
          <a:stretch>
            <a:fillRect/>
          </a:stretch>
        </p:blipFill>
        <p:spPr>
          <a:xfrm>
            <a:off x="6292215" y="4727575"/>
            <a:ext cx="2348230" cy="130810"/>
          </a:xfrm>
          <a:prstGeom prst="rect">
            <a:avLst/>
          </a:prstGeom>
          <a:noFill/>
          <a:ln>
            <a:noFill/>
          </a:ln>
          <a:effectLst>
            <a:outerShdw blurRad="63500" dist="63760" dir="2700000">
              <a:srgbClr val="000000">
                <a:alpha val="4000"/>
              </a:srgbClr>
            </a:outerShdw>
          </a:effectLst>
        </p:spPr>
      </p:pic>
      <p:sp>
        <p:nvSpPr>
          <p:cNvPr id="15" name="Shape 2738"/>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N/+w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wBkAAOcdAADuIQAACiEAABAgAAAmAAAACAAAAP//////////"/>
              </a:ext>
            </a:extLst>
          </p:cNvSpPr>
          <p:nvPr/>
        </p:nvSpPr>
        <p:spPr>
          <a:xfrm>
            <a:off x="4185920" y="4860925"/>
            <a:ext cx="1329690" cy="509905"/>
          </a:xfrm>
          <a:prstGeom prst="rect">
            <a:avLst/>
          </a:prstGeom>
          <a:noFill/>
          <a:ln>
            <a:noFill/>
          </a:ln>
          <a:effectLst/>
        </p:spPr>
        <p:txBody>
          <a:bodyPr vert="horz" wrap="none" lIns="50800" tIns="50800" rIns="50800" bIns="50800" numCol="1" spcCol="215900" anchor="ctr"/>
          <a:lstStyle/>
          <a:p>
            <a:pPr defTabSz="457200">
              <a:lnSpc>
                <a:spcPts val="1700"/>
              </a:lnSpc>
              <a:spcBef>
                <a:spcPts val="400"/>
              </a:spcBef>
              <a:tabLst>
                <a:tab pos="838200" algn="l"/>
                <a:tab pos="914400" algn="l"/>
                <a:tab pos="1828800" algn="l"/>
                <a:tab pos="2387600" algn="l"/>
              </a:tabLst>
              <a:defRPr sz="1400" cap="none">
                <a:solidFill>
                  <a:srgbClr val="424242"/>
                </a:solidFill>
                <a:latin typeface="Arial" pitchFamily="1" charset="0"/>
                <a:ea typeface="Arial" pitchFamily="1" charset="0"/>
                <a:cs typeface="Arial" pitchFamily="1" charset="0"/>
              </a:defRPr>
            </a:pPr>
            <a:r>
              <a:t>likelihood when</a:t>
            </a:r>
            <a:br/>
            <a:r>
              <a:t>process is 'off'</a:t>
            </a:r>
          </a:p>
        </p:txBody>
      </p:sp>
      <p:sp>
        <p:nvSpPr>
          <p:cNvPr id="16" name="Shape 2739"/>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P/sCvk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KCoAAOcdAABWMgAACiEAABAgAAAmAAAACAAAAP//////////"/>
              </a:ext>
            </a:extLst>
          </p:cNvSpPr>
          <p:nvPr/>
        </p:nvSpPr>
        <p:spPr>
          <a:xfrm>
            <a:off x="6852920" y="4860925"/>
            <a:ext cx="1329690" cy="509905"/>
          </a:xfrm>
          <a:prstGeom prst="rect">
            <a:avLst/>
          </a:prstGeom>
          <a:noFill/>
          <a:ln>
            <a:noFill/>
          </a:ln>
          <a:effectLst/>
        </p:spPr>
        <p:txBody>
          <a:bodyPr vert="horz" wrap="none" lIns="50800" tIns="50800" rIns="50800" bIns="50800" numCol="1" spcCol="215900" anchor="ctr"/>
          <a:lstStyle/>
          <a:p>
            <a:pPr defTabSz="457200">
              <a:lnSpc>
                <a:spcPts val="1700"/>
              </a:lnSpc>
              <a:spcBef>
                <a:spcPts val="400"/>
              </a:spcBef>
              <a:tabLst>
                <a:tab pos="838200" algn="l"/>
                <a:tab pos="914400" algn="l"/>
                <a:tab pos="1828800" algn="l"/>
                <a:tab pos="2387600" algn="l"/>
              </a:tabLst>
              <a:defRPr sz="1400" cap="none">
                <a:solidFill>
                  <a:srgbClr val="424242"/>
                </a:solidFill>
                <a:latin typeface="Arial" pitchFamily="1" charset="0"/>
                <a:ea typeface="Arial" pitchFamily="1" charset="0"/>
                <a:cs typeface="Arial" pitchFamily="1" charset="0"/>
              </a:defRPr>
            </a:pPr>
            <a:r>
              <a:t>likelihood when</a:t>
            </a:r>
            <a:br/>
            <a:r>
              <a:t>process is 'on'</a:t>
            </a:r>
          </a:p>
        </p:txBody>
      </p:sp>
      <p:sp>
        <p:nvSpPr>
          <p:cNvPr id="17" name="Shape 2740"/>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s9AJ0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EghAADuPQAAgCMAABAgAAAmAAAACAAAAP//////////"/>
              </a:ext>
            </a:extLst>
          </p:cNvSpPr>
          <p:nvPr/>
        </p:nvSpPr>
        <p:spPr>
          <a:xfrm>
            <a:off x="1003300" y="5410200"/>
            <a:ext cx="9063990" cy="36068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Therefore, the pruning algorithm is iterated twice for each site:</a:t>
            </a:r>
          </a:p>
        </p:txBody>
      </p:sp>
      <p:sp>
        <p:nvSpPr>
          <p:cNvPr id="18" name="Shape 2741"/>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BE/+g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OwiAAA+PQAAcSUAABAgAAAmAAAACAAAAP//////////"/>
              </a:ext>
            </a:extLst>
          </p:cNvSpPr>
          <p:nvPr/>
        </p:nvSpPr>
        <p:spPr>
          <a:xfrm>
            <a:off x="1003300" y="5676900"/>
            <a:ext cx="8952230" cy="409575"/>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228600" indent="-228600" algn="l" defTabSz="457200">
              <a:lnSpc>
                <a:spcPts val="23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Arial" pitchFamily="1" charset="0"/>
                <a:cs typeface="Arial" pitchFamily="1" charset="0"/>
              </a:defRPr>
            </a:pPr>
            <a:r>
              <a:t>once under the condition where the process is 'off', and the relative rate is </a:t>
            </a:r>
            <a:r>
              <a:rPr sz="1900" i="1" cap="none">
                <a:latin typeface="Times" pitchFamily="0" charset="0"/>
                <a:ea typeface="Times" pitchFamily="0" charset="0"/>
                <a:cs typeface="Times" pitchFamily="0" charset="0"/>
              </a:rPr>
              <a:t>r</a:t>
            </a:r>
            <a:r>
              <a:rPr sz="1200" i="1" cap="none" baseline="-24000">
                <a:latin typeface="Times" pitchFamily="0" charset="0"/>
                <a:ea typeface="Times" pitchFamily="0" charset="0"/>
                <a:cs typeface="Times" pitchFamily="0" charset="0"/>
              </a:rPr>
              <a:t>off</a:t>
            </a:r>
            <a:r>
              <a:rPr sz="1900" cap="none">
                <a:latin typeface="Times" pitchFamily="0" charset="0"/>
                <a:ea typeface="Times" pitchFamily="0" charset="0"/>
                <a:cs typeface="Times" pitchFamily="0" charset="0"/>
              </a:rPr>
              <a:t> = 0</a:t>
            </a:r>
            <a:endParaRPr sz="1900" cap="none">
              <a:latin typeface="Times" pitchFamily="0" charset="0"/>
              <a:ea typeface="Times" pitchFamily="0" charset="0"/>
              <a:cs typeface="Times" pitchFamily="0" charset="0"/>
            </a:endParaRPr>
          </a:p>
        </p:txBody>
      </p:sp>
      <p:sp>
        <p:nvSpPr>
          <p:cNvPr id="19" name="Shape 2742"/>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P+kC2o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LgkAAA+PQAAPScAABAgAAAmAAAACAAAAP//////////"/>
              </a:ext>
            </a:extLst>
          </p:cNvSpPr>
          <p:nvPr/>
        </p:nvSpPr>
        <p:spPr>
          <a:xfrm>
            <a:off x="1003300" y="5969000"/>
            <a:ext cx="8952230" cy="409575"/>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228600" indent="-228600" algn="l" defTabSz="457200">
              <a:lnSpc>
                <a:spcPts val="23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Arial" pitchFamily="1" charset="0"/>
                <a:cs typeface="Arial" pitchFamily="1" charset="0"/>
              </a:defRPr>
            </a:pPr>
            <a:r>
              <a:t>once under the condition where the process is 'on', and the relative rate is </a:t>
            </a:r>
            <a:r>
              <a:rPr sz="1900" i="1" cap="none">
                <a:latin typeface="Times" pitchFamily="0" charset="0"/>
                <a:ea typeface="Times" pitchFamily="0" charset="0"/>
                <a:cs typeface="Times" pitchFamily="0" charset="0"/>
              </a:rPr>
              <a:t>r</a:t>
            </a:r>
            <a:r>
              <a:rPr sz="1200" i="1" cap="none" baseline="-24000">
                <a:latin typeface="Times" pitchFamily="0" charset="0"/>
                <a:ea typeface="Times" pitchFamily="0" charset="0"/>
                <a:cs typeface="Times" pitchFamily="0" charset="0"/>
              </a:rPr>
              <a:t>off</a:t>
            </a:r>
            <a:r>
              <a:rPr sz="1900" cap="none">
                <a:latin typeface="Times" pitchFamily="0" charset="0"/>
                <a:ea typeface="Times" pitchFamily="0" charset="0"/>
                <a:cs typeface="Times" pitchFamily="0" charset="0"/>
              </a:rPr>
              <a:t> = 1/(1 – </a:t>
            </a:r>
            <a:r>
              <a:rPr sz="1900" i="1" cap="none">
                <a:latin typeface="Times" pitchFamily="0" charset="0"/>
                <a:ea typeface="Times" pitchFamily="0" charset="0"/>
                <a:cs typeface="Times" pitchFamily="0" charset="0"/>
              </a:rPr>
              <a:t>p</a:t>
            </a:r>
            <a:r>
              <a:rPr sz="1900" cap="none">
                <a:latin typeface="Times" pitchFamily="0" charset="0"/>
                <a:ea typeface="Times" pitchFamily="0" charset="0"/>
                <a:cs typeface="Times" pitchFamily="0" charset="0"/>
              </a:rPr>
              <a:t>)</a:t>
            </a:r>
            <a:endParaRPr sz="1900" cap="none">
              <a:latin typeface="Times" pitchFamily="0" charset="0"/>
              <a:ea typeface="Times" pitchFamily="0" charset="0"/>
              <a:cs typeface="Times" pitchFamily="0" charset="0"/>
            </a:endParaRPr>
          </a:p>
        </p:txBody>
      </p:sp>
    </p:spTree>
  </p:cSld>
  <p:clrMapOvr>
    <a:masterClrMapping/>
  </p:clrMapOvr>
  <p:transition spd="fast" p14:dur="500">
    <p:fade/>
    <p:extLst>
      <p:ext uri="smNativeData">
        <pr:smNativeData xmlns:pr="smNativeData" xmlns="smNativeData" val="trXWYgAAAAD0AQAAAAAAAAYAAAAAAAAAAAAAAAAAAAAAAAAAAQAAAAAAAAAAAAAAAAAAAAAAAAAAAAAA"/>
      </p:ext>
    </p:extLst>
  </p:transition>
  <p:timing>
    <p:tnLst>
      <p:par>
        <p:cTn id="1" dur="indefinite" restart="never" nodeType="tmRoot"/>
      </p:par>
    </p:tnLst>
  </p:timing>
</p:sld>
</file>

<file path=ppt/slides/slide2.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sp>
        <p:nvSpPr>
          <p:cNvPr id="2" name="Shape 226"/>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LMP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AAUAAOkLAAA0DQAASA4AABAgAAAmAAAACAAAAP//////////"/>
              </a:ext>
            </a:extLst>
          </p:cNvSpPr>
          <p:nvPr/>
        </p:nvSpPr>
        <p:spPr>
          <a:xfrm>
            <a:off x="812800" y="1936115"/>
            <a:ext cx="1333500" cy="385445"/>
          </a:xfrm>
          <a:prstGeom prst="rect">
            <a:avLst/>
          </a:prstGeom>
          <a:noFill/>
          <a:ln>
            <a:noFill/>
          </a:ln>
          <a:effectLst/>
        </p:spPr>
        <p:txBody>
          <a:bodyPr vert="horz" wrap="square" lIns="50800" tIns="50800" rIns="50800" bIns="50800" numCol="1" spcCol="215900" anchor="t"/>
          <a:lstStyle>
            <a:lvl1pPr algn="l" defTabSz="457200">
              <a:lnSpc>
                <a:spcPts val="2400"/>
              </a:lnSpc>
              <a:spcBef>
                <a:spcPts val="400"/>
              </a:spcBef>
              <a:tabLst>
                <a:tab pos="838200" algn="l"/>
                <a:tab pos="914400" algn="l"/>
                <a:tab pos="1828800" algn="l"/>
                <a:tab pos="2387600" algn="l"/>
              </a:tabLst>
              <a:defRPr sz="2000" b="1" cap="none">
                <a:solidFill>
                  <a:srgbClr val="0433FF"/>
                </a:solidFill>
                <a:latin typeface="Arial" pitchFamily="1" charset="0"/>
                <a:ea typeface="Gill Sans" pitchFamily="0" charset="0"/>
                <a:cs typeface="Gill Sans" pitchFamily="0" charset="0"/>
              </a:defRPr>
            </a:lvl1pPr>
          </a:lstStyle>
          <a:p>
            <a:pPr/>
            <a:r>
              <a:t>Data</a:t>
            </a:r>
          </a:p>
        </p:txBody>
      </p:sp>
      <p:sp>
        <p:nvSpPr>
          <p:cNvPr id="3" name="Shape 227"/>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HcK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AAUAADwPAAA0DQAAYBMAABAgAAAmAAAACAAAAP//////////"/>
              </a:ext>
            </a:extLst>
          </p:cNvSpPr>
          <p:nvPr/>
        </p:nvSpPr>
        <p:spPr>
          <a:xfrm>
            <a:off x="812800" y="2476500"/>
            <a:ext cx="1333500" cy="673100"/>
          </a:xfrm>
          <a:prstGeom prst="rect">
            <a:avLst/>
          </a:prstGeom>
          <a:noFill/>
          <a:ln>
            <a:noFill/>
          </a:ln>
          <a:effectLst/>
        </p:spPr>
        <p:txBody>
          <a:bodyPr vert="horz" wrap="square" lIns="50800" tIns="50800" rIns="50800" bIns="50800" numCol="1" spcCol="215900" anchor="t"/>
          <a:lstStyle/>
          <a:p>
            <a:pPr algn="l" defTabSz="457200">
              <a:lnSpc>
                <a:spcPts val="14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sequence</a:t>
            </a:r>
          </a:p>
          <a:p>
            <a:pPr algn="l" defTabSz="457200">
              <a:lnSpc>
                <a:spcPts val="16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alignment</a:t>
            </a:r>
          </a:p>
        </p:txBody>
      </p:sp>
      <p:sp>
        <p:nvSpPr>
          <p:cNvPr id="4" name="Shape 228"/>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Kc5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9BAAAOkLAAAoGQAASA4AABAgAAAmAAAACAAAAP//////////"/>
              </a:ext>
            </a:extLst>
          </p:cNvSpPr>
          <p:nvPr/>
        </p:nvSpPr>
        <p:spPr>
          <a:xfrm>
            <a:off x="2755900" y="1936115"/>
            <a:ext cx="1333500" cy="385445"/>
          </a:xfrm>
          <a:prstGeom prst="rect">
            <a:avLst/>
          </a:prstGeom>
          <a:noFill/>
          <a:ln>
            <a:noFill/>
          </a:ln>
          <a:effectLst/>
        </p:spPr>
        <p:txBody>
          <a:bodyPr vert="horz" wrap="square" lIns="50800" tIns="50800" rIns="50800" bIns="50800" numCol="1" spcCol="215900" anchor="t"/>
          <a:lstStyle>
            <a:lvl1pPr algn="l" defTabSz="457200">
              <a:lnSpc>
                <a:spcPts val="2400"/>
              </a:lnSpc>
              <a:spcBef>
                <a:spcPts val="400"/>
              </a:spcBef>
              <a:tabLst>
                <a:tab pos="838200" algn="l"/>
                <a:tab pos="914400" algn="l"/>
                <a:tab pos="1828800" algn="l"/>
                <a:tab pos="2387600" algn="l"/>
              </a:tabLst>
              <a:defRPr sz="2000" b="1" cap="none">
                <a:solidFill>
                  <a:srgbClr val="0433FF"/>
                </a:solidFill>
                <a:latin typeface="Arial" pitchFamily="1" charset="0"/>
                <a:ea typeface="Gill Sans" pitchFamily="0" charset="0"/>
                <a:cs typeface="Gill Sans" pitchFamily="0" charset="0"/>
              </a:defRPr>
            </a:lvl1pPr>
          </a:lstStyle>
          <a:p>
            <a:pPr/>
            <a:r>
              <a:t>Model</a:t>
            </a:r>
          </a:p>
        </p:txBody>
      </p:sp>
      <p:sp>
        <p:nvSpPr>
          <p:cNvPr id="5" name="Shape 229"/>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E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2CwAAEALAADVNgAAEw8AABAgAAAmAAAACAAAAP//////////"/>
              </a:ext>
            </a:extLst>
          </p:cNvSpPr>
          <p:nvPr/>
        </p:nvSpPr>
        <p:spPr>
          <a:xfrm>
            <a:off x="7289800" y="1828800"/>
            <a:ext cx="1623695" cy="621665"/>
          </a:xfrm>
          <a:prstGeom prst="rect">
            <a:avLst/>
          </a:prstGeom>
          <a:noFill/>
          <a:ln>
            <a:noFill/>
          </a:ln>
          <a:effectLst/>
        </p:spPr>
        <p:txBody>
          <a:bodyPr vert="horz" wrap="square" lIns="50800" tIns="50800" rIns="50800" bIns="50800" numCol="1" spcCol="215900" anchor="t"/>
          <a:lstStyle/>
          <a:p>
            <a:pPr algn="l" defTabSz="457200">
              <a:lnSpc>
                <a:spcPts val="1500"/>
              </a:lnSpc>
              <a:spcBef>
                <a:spcPts val="400"/>
              </a:spcBef>
              <a:tabLst>
                <a:tab pos="838200" algn="l"/>
                <a:tab pos="914400" algn="l"/>
                <a:tab pos="1828800" algn="l"/>
                <a:tab pos="2387600" algn="l"/>
              </a:tabLst>
              <a:defRPr sz="2000" b="1" cap="none">
                <a:solidFill>
                  <a:srgbClr val="0433FF"/>
                </a:solidFill>
                <a:latin typeface="Arial" pitchFamily="1" charset="0"/>
                <a:ea typeface="Arial" pitchFamily="1" charset="0"/>
                <a:cs typeface="Arial" pitchFamily="1" charset="0"/>
              </a:defRPr>
            </a:pPr>
            <a:r>
              <a:t>Parameter</a:t>
            </a:r>
          </a:p>
          <a:p>
            <a:pPr algn="l" defTabSz="457200">
              <a:lnSpc>
                <a:spcPts val="2400"/>
              </a:lnSpc>
              <a:spcBef>
                <a:spcPts val="400"/>
              </a:spcBef>
              <a:tabLst>
                <a:tab pos="838200" algn="l"/>
                <a:tab pos="914400" algn="l"/>
                <a:tab pos="1828800" algn="l"/>
                <a:tab pos="2387600" algn="l"/>
              </a:tabLst>
              <a:defRPr sz="2000" b="1" cap="none">
                <a:solidFill>
                  <a:srgbClr val="0433FF"/>
                </a:solidFill>
                <a:latin typeface="Arial" pitchFamily="1" charset="0"/>
                <a:ea typeface="Arial" pitchFamily="1" charset="0"/>
                <a:cs typeface="Arial" pitchFamily="1" charset="0"/>
              </a:defRPr>
            </a:pPr>
            <a:r>
              <a:t>Estimates</a:t>
            </a:r>
          </a:p>
        </p:txBody>
      </p:sp>
      <p:sp>
        <p:nvSpPr>
          <p:cNvPr id="6" name="Shape 230"/>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EwAaQ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9BAAADwPAADUHAAAYBMAABAgAAAmAAAACAAAAP//////////"/>
              </a:ext>
            </a:extLst>
          </p:cNvSpPr>
          <p:nvPr/>
        </p:nvSpPr>
        <p:spPr>
          <a:xfrm>
            <a:off x="2755900" y="2476500"/>
            <a:ext cx="1930400" cy="673100"/>
          </a:xfrm>
          <a:prstGeom prst="rect">
            <a:avLst/>
          </a:prstGeom>
          <a:noFill/>
          <a:ln>
            <a:noFill/>
          </a:ln>
          <a:effectLst/>
        </p:spPr>
        <p:txBody>
          <a:bodyPr vert="horz" wrap="square" lIns="50800" tIns="50800" rIns="50800" bIns="50800" numCol="1" spcCol="215900" anchor="t"/>
          <a:lstStyle/>
          <a:p>
            <a:pPr algn="l" defTabSz="457200">
              <a:lnSpc>
                <a:spcPts val="14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tree with</a:t>
            </a:r>
          </a:p>
          <a:p>
            <a:pPr algn="l" defTabSz="457200">
              <a:lnSpc>
                <a:spcPts val="16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branch lengths</a:t>
            </a:r>
          </a:p>
        </p:txBody>
      </p:sp>
      <p:sp>
        <p:nvSpPr>
          <p:cNvPr id="7" name="Shape 231"/>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C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9BAAACQTAAAoGQAASBcAABAgAAAmAAAACAAAAP//////////"/>
              </a:ext>
            </a:extLst>
          </p:cNvSpPr>
          <p:nvPr/>
        </p:nvSpPr>
        <p:spPr>
          <a:xfrm>
            <a:off x="2755900" y="3111500"/>
            <a:ext cx="1333500" cy="673100"/>
          </a:xfrm>
          <a:prstGeom prst="rect">
            <a:avLst/>
          </a:prstGeom>
          <a:noFill/>
          <a:ln>
            <a:noFill/>
          </a:ln>
          <a:effectLst/>
        </p:spPr>
        <p:txBody>
          <a:bodyPr vert="horz" wrap="square" lIns="50800" tIns="50800" rIns="50800" bIns="50800" numCol="1" spcCol="215900" anchor="t"/>
          <a:lstStyle/>
          <a:p>
            <a:pPr algn="l" defTabSz="457200">
              <a:lnSpc>
                <a:spcPts val="14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substitution</a:t>
            </a:r>
          </a:p>
          <a:p>
            <a:pPr algn="l" defTabSz="457200">
              <a:lnSpc>
                <a:spcPts val="16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model</a:t>
            </a:r>
          </a:p>
        </p:txBody>
      </p:sp>
      <p:sp>
        <p:nvSpPr>
          <p:cNvPr id="8" name="Shape 232"/>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w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qh4AAJQHAADeJgAAywsAABAgAAAmAAAACAAAAP//////////"/>
              </a:ext>
            </a:extLst>
          </p:cNvSpPr>
          <p:nvPr/>
        </p:nvSpPr>
        <p:spPr>
          <a:xfrm>
            <a:off x="4984750" y="1231900"/>
            <a:ext cx="1333500" cy="685165"/>
          </a:xfrm>
          <a:prstGeom prst="rect">
            <a:avLst/>
          </a:prstGeom>
          <a:noFill/>
          <a:ln>
            <a:noFill/>
          </a:ln>
          <a:effectLst/>
        </p:spPr>
        <p:txBody>
          <a:bodyPr vert="horz" wrap="square" lIns="50800" tIns="50800" rIns="50800" bIns="50800" numCol="1" spcCol="215900" anchor="t"/>
          <a:lstStyle>
            <a:lvl1pPr defTabSz="457200">
              <a:lnSpc>
                <a:spcPts val="2400"/>
              </a:lnSpc>
              <a:spcBef>
                <a:spcPts val="400"/>
              </a:spcBef>
              <a:tabLst>
                <a:tab pos="838200" algn="l"/>
                <a:tab pos="914400" algn="l"/>
                <a:tab pos="1828800" algn="l"/>
                <a:tab pos="2387600" algn="l"/>
              </a:tabLst>
              <a:defRPr sz="2000" b="1" cap="none">
                <a:solidFill>
                  <a:srgbClr val="0433FF"/>
                </a:solidFill>
                <a:latin typeface="Arial" pitchFamily="1" charset="0"/>
                <a:ea typeface="Gill Sans" pitchFamily="0" charset="0"/>
                <a:cs typeface="Gill Sans" pitchFamily="0" charset="0"/>
              </a:defRPr>
            </a:lvl1pPr>
          </a:lstStyle>
          <a:p>
            <a:pPr/>
            <a:r>
              <a:t>Inference Method</a:t>
            </a:r>
          </a:p>
        </p:txBody>
      </p:sp>
      <p:sp>
        <p:nvSpPr>
          <p:cNvPr id="9" name="Shape 233"/>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GI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1BwAADwPAAC0KAAA1BIAABAgAAAmAAAACAAAAP//////////"/>
              </a:ext>
            </a:extLst>
          </p:cNvSpPr>
          <p:nvPr/>
        </p:nvSpPr>
        <p:spPr>
          <a:xfrm>
            <a:off x="4686300" y="2476500"/>
            <a:ext cx="1930400" cy="584200"/>
          </a:xfrm>
          <a:prstGeom prst="rect">
            <a:avLst/>
          </a:prstGeom>
          <a:noFill/>
          <a:ln>
            <a:noFill/>
          </a:ln>
          <a:effectLst/>
        </p:spPr>
        <p:txBody>
          <a:bodyPr vert="horz" wrap="square" lIns="50800" tIns="50800" rIns="50800" bIns="50800" numCol="1" spcCol="215900" anchor="t"/>
          <a:lstStyle>
            <a:lvl1pPr defTabSz="457200">
              <a:lnSpc>
                <a:spcPts val="18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maximum likelihood</a:t>
            </a:r>
          </a:p>
        </p:txBody>
      </p:sp>
      <p:sp>
        <p:nvSpPr>
          <p:cNvPr id="10" name="Shape 234"/>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EkxMjk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1BwAAJwTAAC0KAAADBcAABAgAAAmAAAACAAAAP//////////"/>
              </a:ext>
            </a:extLst>
          </p:cNvSpPr>
          <p:nvPr/>
        </p:nvSpPr>
        <p:spPr>
          <a:xfrm>
            <a:off x="4686300" y="3187700"/>
            <a:ext cx="1930400" cy="558800"/>
          </a:xfrm>
          <a:prstGeom prst="rect">
            <a:avLst/>
          </a:prstGeom>
          <a:noFill/>
          <a:ln>
            <a:noFill/>
          </a:ln>
          <a:effectLst/>
        </p:spPr>
        <p:txBody>
          <a:bodyPr vert="horz" wrap="square" lIns="50800" tIns="50800" rIns="50800" bIns="50800" numCol="1" spcCol="215900" anchor="t"/>
          <a:lstStyle>
            <a:lvl1pPr defTabSz="457200">
              <a:lnSpc>
                <a:spcPts val="16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Bayesian inference</a:t>
            </a:r>
          </a:p>
        </p:txBody>
      </p:sp>
      <p:sp>
        <p:nvSpPr>
          <p:cNvPr id="11" name="Shape 235"/>
          <p:cNvSpPr>
            <a:extLst>
              <a:ext uri="smNativeData">
                <pr:smNativeData xmlns:pr="smNativeData" xmlns="smNativeData" val="SMDATA_15_trXWYhMAAAAlAAAAyAAAAA0AAAAAPAAAADwAAAA8AAAAPAAAAAAAAAABAAAAAAAAAAEAAABQAAAAtqFfJcZb6T97FK5H4XrU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t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3N7gA8zMzADAwP8Af39/AAAAAAAAAAAAAAAAAAAAAAAAAAAAIQAAABgAAAAUAAAAMBsAAFgMAADAKwAAnA4AABAAAAAmAAAACAAAAP//////////"/>
              </a:ext>
            </a:extLst>
          </p:cNvSpPr>
          <p:nvPr/>
        </p:nvSpPr>
        <p:spPr>
          <a:xfrm>
            <a:off x="4419600" y="2006600"/>
            <a:ext cx="2692400" cy="368300"/>
          </a:xfrm>
          <a:prstGeom prst="rightArrow">
            <a:avLst>
              <a:gd name="adj1" fmla="val 32000"/>
              <a:gd name="adj2" fmla="val 151724"/>
            </a:avLst>
          </a:prstGeom>
          <a:noFill/>
          <a:ln w="25400" cap="flat" cmpd="sng" algn="ctr">
            <a:solidFill>
              <a:srgbClr val="FF9300"/>
            </a:solidFill>
            <a:prstDash val="solid"/>
            <a:headEnd type="none"/>
            <a:tailEnd type="none"/>
          </a:ln>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12" name="Shape 236"/>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BkCAQQ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VAUAANwAAAAsOQAATAQAABAgAAAmAAAACAAAAP//////////"/>
              </a:ext>
            </a:extLst>
          </p:cNvSpPr>
          <p:nvPr/>
        </p:nvSpPr>
        <p:spPr>
          <a:xfrm>
            <a:off x="866140" y="139700"/>
            <a:ext cx="842772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Statistical Estimation of Phylogeny: An Outline</a:t>
            </a:r>
          </a:p>
        </p:txBody>
      </p:sp>
      <p:sp>
        <p:nvSpPr>
          <p:cNvPr id="13" name="Shape 237"/>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2CwAADwPAAC4OAAAtBQAABAgAAAmAAAACAAAAP//////////"/>
              </a:ext>
            </a:extLst>
          </p:cNvSpPr>
          <p:nvPr/>
        </p:nvSpPr>
        <p:spPr>
          <a:xfrm>
            <a:off x="7289800" y="2476500"/>
            <a:ext cx="1930400" cy="889000"/>
          </a:xfrm>
          <a:prstGeom prst="rect">
            <a:avLst/>
          </a:prstGeom>
          <a:noFill/>
          <a:ln>
            <a:noFill/>
          </a:ln>
          <a:effectLst/>
        </p:spPr>
        <p:txBody>
          <a:bodyPr vert="horz" wrap="square" lIns="50800" tIns="50800" rIns="50800" bIns="50800" numCol="1" spcCol="215900" anchor="t"/>
          <a:lstStyle>
            <a:lvl1pPr algn="l" defTabSz="457200">
              <a:lnSpc>
                <a:spcPct val="900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phylogeny &amp; other model parameters</a:t>
            </a:r>
          </a:p>
        </p:txBody>
      </p:sp>
      <p:sp>
        <p:nvSpPr>
          <p:cNvPr id="14" name="Shape 238"/>
          <p:cNvSpPr>
            <a:extLst>
              <a:ext uri="smNativeData">
                <pr:smNativeData xmlns:pr="smNativeData" xmlns="smNativeData" val="SMDATA_15_trXWYhMAAAAlAAAAZAAAAA0AAAAAPAAAADwAAAA8AAAAP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D8AAAAeAAAAaAAAAAAAAAAAAAAAAAAAAAAAAAAAAAAAECcAABAnAAAAAAAAAAAAAAAAAAAAAAAAAAAAAAAAAAAAAAAAAAAAAMg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Hg8AABoTAABKGgAAZhcAABAAAAAmAAAACAAAAP//////////"/>
              </a:ext>
            </a:extLst>
          </p:cNvSpPr>
          <p:nvPr/>
        </p:nvSpPr>
        <p:spPr>
          <a:xfrm>
            <a:off x="2457450" y="3105150"/>
            <a:ext cx="1816100" cy="698500"/>
          </a:xfrm>
          <a:prstGeom prst="rect">
            <a:avLst/>
          </a:prstGeom>
          <a:noFill/>
          <a:ln w="25400" cap="flat" cmpd="sng" algn="ctr">
            <a:solidFill>
              <a:srgbClr val="FF9300"/>
            </a:solidFill>
            <a:prstDash val="solid"/>
            <a:headEnd type="none"/>
            <a:tailEnd type="none"/>
          </a:ln>
          <a:effectLst>
            <a:outerShdw blurRad="127000" dist="51187" dir="2700000">
              <a:srgbClr val="000000">
                <a:alpha val="14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Tree>
  </p:cSld>
  <p:clrMapOvr>
    <a:masterClrMapping/>
  </p:clrMapOvr>
  <p:timing>
    <p:tnLst>
      <p:par>
        <p:cTn id="1" dur="indefinite" restart="never" nodeType="tmRoot"/>
      </p:par>
    </p:tnLst>
  </p:timing>
</p:sld>
</file>

<file path=ppt/slides/slide20.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379"/>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BAFB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7wMAAEAGAABsOQAAoQgAABAgAAAmAAAACAAAAP//////////"/>
              </a:ext>
            </a:extLst>
          </p:cNvSpPr>
          <p:nvPr/>
        </p:nvSpPr>
        <p:spPr>
          <a:xfrm>
            <a:off x="639445" y="1016000"/>
            <a:ext cx="8695055" cy="386715"/>
          </a:xfrm>
          <a:prstGeom prst="rect">
            <a:avLst/>
          </a:prstGeom>
          <a:noFill/>
          <a:ln>
            <a:noFill/>
          </a:ln>
          <a:effectLst/>
        </p:spPr>
        <p:txBody>
          <a:bodyPr vert="horz" wrap="square" lIns="50800" tIns="50800" rIns="50800" bIns="50800" numCol="1" spcCol="215900" anchor="t"/>
          <a:lstStyle/>
          <a:p>
            <a:pPr algn="l" defTabSz="457200">
              <a:lnSpc>
                <a:spcPts val="2400"/>
              </a:lnSpc>
              <a:tabLst>
                <a:tab pos="838200" algn="l"/>
              </a:tabLst>
              <a:defRPr sz="2000" cap="none">
                <a:solidFill>
                  <a:srgbClr val="0433FF"/>
                </a:solidFill>
                <a:latin typeface="Arial" pitchFamily="1" charset="0"/>
                <a:ea typeface="Arial" pitchFamily="1" charset="0"/>
                <a:cs typeface="Arial" pitchFamily="1" charset="0"/>
              </a:defRPr>
            </a:pPr>
            <a:r>
              <a:t>Let</a:t>
            </a:r>
            <a:r>
              <a:rPr cap="none">
                <a:latin typeface="Times New Roman" pitchFamily="1" charset="0"/>
                <a:ea typeface="Times New Roman" pitchFamily="1" charset="0"/>
                <a:cs typeface="Times New Roman" pitchFamily="1" charset="0"/>
              </a:rPr>
              <a:t>’</a:t>
            </a:r>
            <a:r>
              <a:t>s check the scaling of our hypothetical rate matrix</a:t>
            </a:r>
          </a:p>
        </p:txBody>
      </p:sp>
      <p:sp>
        <p:nvSpPr>
          <p:cNvPr id="3" name="Shape 380"/>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GAYAAJgIAADaOgAA0AoAABAgAAAmAAAACAAAAP//////////"/>
              </a:ext>
            </a:extLst>
          </p:cNvSpPr>
          <p:nvPr/>
        </p:nvSpPr>
        <p:spPr>
          <a:xfrm>
            <a:off x="990600" y="1397000"/>
            <a:ext cx="8576310" cy="360680"/>
          </a:xfrm>
          <a:prstGeom prst="rect">
            <a:avLst/>
          </a:prstGeom>
          <a:noFill/>
          <a:ln>
            <a:noFill/>
          </a:ln>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The instantaneous-rate matrix...</a:t>
            </a:r>
            <a:endParaRPr cap="none">
              <a:solidFill>
                <a:srgbClr val="424242"/>
              </a:solidFill>
            </a:endParaRPr>
          </a:p>
        </p:txBody>
      </p:sp>
      <p:sp>
        <p:nvSpPr>
          <p:cNvPr id="4" name="Shape 381"/>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xgkAANwAAAC6NAAATAQAABAgAAAmAAAACAAAAP//////////"/>
              </a:ext>
            </a:extLst>
          </p:cNvSpPr>
          <p:nvPr/>
        </p:nvSpPr>
        <p:spPr>
          <a:xfrm>
            <a:off x="1588770" y="139700"/>
            <a:ext cx="698246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Scaling the Instantaneous Rate Matrix</a:t>
            </a:r>
          </a:p>
        </p:txBody>
      </p:sp>
      <p:pic>
        <p:nvPicPr>
          <p:cNvPr id="5" name="Q-matrix.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IQIAADICgAA+C0AAHQTAAAQAAAAJgAAAAgAAAD//////////w=="/>
              </a:ext>
            </a:extLst>
          </p:cNvPicPr>
          <p:nvPr/>
        </p:nvPicPr>
        <p:blipFill>
          <a:blip r:embed="rId2"/>
          <a:stretch>
            <a:fillRect/>
          </a:stretch>
        </p:blipFill>
        <p:spPr>
          <a:xfrm>
            <a:off x="1384300" y="1752600"/>
            <a:ext cx="6088380" cy="1409700"/>
          </a:xfrm>
          <a:prstGeom prst="rect">
            <a:avLst/>
          </a:prstGeom>
          <a:noFill/>
          <a:ln>
            <a:noFill/>
          </a:ln>
          <a:effectLst/>
        </p:spPr>
      </p:pic>
    </p:spTree>
  </p:cSld>
  <p:clrMapOvr>
    <a:masterClrMapping/>
  </p:clrMapOvr>
  <p:transition spd="fast" p14:dur="500">
    <p:fade/>
    <p:extLst>
      <p:ext uri="smNativeData">
        <pr:smNativeData xmlns:pr="smNativeData" xmlns="smNativeData" val="trXWYgAAAAD0AQAAAAAAAAYAAAAAAAAAAAAAAAAAAAAAAAAAAQAAAAAAAAAAAAAAAAAAAAAAAAAAAAAA"/>
      </p:ext>
    </p:extLst>
  </p:transition>
  <p:timing>
    <p:tnLst>
      <p:par>
        <p:cTn id="1" dur="indefinite" restart="never" nodeType="tmRoot"/>
      </p:par>
    </p:tnLst>
  </p:timing>
</p:sld>
</file>

<file path=ppt/slides/slide200.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2744"/>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JBJKgk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1AgAABAgAAAmAAAACAAAAP//////////"/>
              </a:ext>
            </a:extLst>
          </p:cNvSpPr>
          <p:nvPr/>
        </p:nvSpPr>
        <p:spPr>
          <a:xfrm>
            <a:off x="635000" y="1016000"/>
            <a:ext cx="8692515" cy="4191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500"/>
              </a:lnSpc>
              <a:tabLst>
                <a:tab pos="838200" algn="l"/>
              </a:tabLst>
              <a:defRPr sz="2000" cap="none">
                <a:solidFill>
                  <a:srgbClr val="0433FF"/>
                </a:solidFill>
                <a:latin typeface="Arial" pitchFamily="1" charset="0"/>
                <a:ea typeface="Arial" pitchFamily="1" charset="0"/>
                <a:cs typeface="Arial" pitchFamily="1" charset="0"/>
              </a:defRPr>
            </a:pPr>
            <a:r>
              <a:t>The Discrete Gamma Distribution </a:t>
            </a:r>
            <a:r>
              <a:rPr sz="2100" cap="none">
                <a:latin typeface="Times" pitchFamily="0" charset="0"/>
                <a:ea typeface="Times" pitchFamily="0" charset="0"/>
                <a:cs typeface="Times" pitchFamily="0" charset="0"/>
              </a:rPr>
              <a:t>(+G)</a:t>
            </a:r>
            <a:r>
              <a:t> model of ASRV</a:t>
            </a:r>
          </a:p>
        </p:txBody>
      </p:sp>
      <p:sp>
        <p:nvSpPr>
          <p:cNvPr id="3" name="Shape 2745"/>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BQcAANwAAAB7NwAATAQAABAgAAAmAAAACAAAAP//////////"/>
              </a:ext>
            </a:extLst>
          </p:cNvSpPr>
          <p:nvPr/>
        </p:nvSpPr>
        <p:spPr>
          <a:xfrm>
            <a:off x="1141095" y="139700"/>
            <a:ext cx="787781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Among Site Rate Variation</a:t>
            </a:r>
          </a:p>
        </p:txBody>
      </p:sp>
      <p:sp>
        <p:nvSpPr>
          <p:cNvPr id="4" name="Shape 2746"/>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KwIAACPOwAAyAwAABAgAAAmAAAACAAAAP//////////"/>
              </a:ext>
            </a:extLst>
          </p:cNvSpPr>
          <p:nvPr/>
        </p:nvSpPr>
        <p:spPr>
          <a:xfrm>
            <a:off x="1003300" y="1409700"/>
            <a:ext cx="8678545" cy="66802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algn="l" defTabSz="457200">
              <a:lnSpc>
                <a:spcPts val="23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The 'base' substitution model (a member of the GTR family) is extended to </a:t>
            </a:r>
            <a:br/>
            <a:r>
              <a:t>    accommodate ASRV (</a:t>
            </a:r>
            <a:r>
              <a:rPr i="1" cap="none"/>
              <a:t>e.g.</a:t>
            </a:r>
            <a:r>
              <a:t>, </a:t>
            </a:r>
            <a:r>
              <a:rPr sz="1900" cap="none">
                <a:latin typeface="Times" pitchFamily="0" charset="0"/>
                <a:ea typeface="Times" pitchFamily="0" charset="0"/>
                <a:cs typeface="Times" pitchFamily="0" charset="0"/>
              </a:rPr>
              <a:t>HKY+G</a:t>
            </a:r>
            <a:r>
              <a:t>)</a:t>
            </a:r>
          </a:p>
        </p:txBody>
      </p:sp>
    </p:spTree>
  </p:cSld>
  <p:clrMapOvr>
    <a:masterClrMapping/>
  </p:clrMapOvr>
  <p:transition spd="fast" p14:dur="500">
    <p:fade/>
    <p:extLst>
      <p:ext uri="smNativeData">
        <pr:smNativeData xmlns:pr="smNativeData" xmlns="smNativeData" val="trXWYgAAAAD0AQAAAAAAAAYAAAAAAAAAAAAAAAAAAAAAAAAAAQAAAAAAAAAAAAAAAAAAAAAAAAAAAAAA"/>
      </p:ext>
    </p:extLst>
  </p:transition>
  <p:timing>
    <p:tnLst>
      <p:par>
        <p:cTn id="1" dur="indefinite" restart="never" nodeType="tmRoot"/>
      </p:par>
    </p:tnLst>
  </p:timing>
</p:sld>
</file>

<file path=ppt/slides/slide201.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2748"/>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OYY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1AgAABAgAAAmAAAACAAAAP//////////"/>
              </a:ext>
            </a:extLst>
          </p:cNvSpPr>
          <p:nvPr/>
        </p:nvSpPr>
        <p:spPr>
          <a:xfrm>
            <a:off x="635000" y="1016000"/>
            <a:ext cx="8692515" cy="4191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500"/>
              </a:lnSpc>
              <a:tabLst>
                <a:tab pos="838200" algn="l"/>
              </a:tabLst>
              <a:defRPr sz="2000" cap="none">
                <a:solidFill>
                  <a:srgbClr val="0433FF"/>
                </a:solidFill>
                <a:latin typeface="Arial" pitchFamily="1" charset="0"/>
                <a:ea typeface="Arial" pitchFamily="1" charset="0"/>
                <a:cs typeface="Arial" pitchFamily="1" charset="0"/>
              </a:defRPr>
            </a:pPr>
            <a:r>
              <a:t>The Discrete Gamma Distribution </a:t>
            </a:r>
            <a:r>
              <a:rPr sz="2100" cap="none">
                <a:latin typeface="Times" pitchFamily="0" charset="0"/>
                <a:ea typeface="Times" pitchFamily="0" charset="0"/>
                <a:cs typeface="Times" pitchFamily="0" charset="0"/>
              </a:rPr>
              <a:t>(+G)</a:t>
            </a:r>
            <a:r>
              <a:t> model of ASRV</a:t>
            </a:r>
          </a:p>
        </p:txBody>
      </p:sp>
      <p:sp>
        <p:nvSpPr>
          <p:cNvPr id="3" name="Shape 2749"/>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x/7w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BQcAANwAAAB7NwAATAQAABAgAAAmAAAACAAAAP//////////"/>
              </a:ext>
            </a:extLst>
          </p:cNvSpPr>
          <p:nvPr/>
        </p:nvSpPr>
        <p:spPr>
          <a:xfrm>
            <a:off x="1141095" y="139700"/>
            <a:ext cx="787781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Among Site Rate Variation</a:t>
            </a:r>
          </a:p>
        </p:txBody>
      </p:sp>
      <p:sp>
        <p:nvSpPr>
          <p:cNvPr id="4" name="Shape 2750"/>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F87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KwIAACPOwAAyAwAABAgAAAmAAAACAAAAP//////////"/>
              </a:ext>
            </a:extLst>
          </p:cNvSpPr>
          <p:nvPr/>
        </p:nvSpPr>
        <p:spPr>
          <a:xfrm>
            <a:off x="1003300" y="1409700"/>
            <a:ext cx="8678545" cy="66802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algn="l" defTabSz="457200">
              <a:lnSpc>
                <a:spcPts val="23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The 'base' substitution model (a member of the GTR family) is extended to </a:t>
            </a:r>
            <a:br/>
            <a:r>
              <a:t>    accommodate ASRV (</a:t>
            </a:r>
            <a:r>
              <a:rPr i="1" cap="none"/>
              <a:t>e.g.</a:t>
            </a:r>
            <a:r>
              <a:t>, </a:t>
            </a:r>
            <a:r>
              <a:rPr sz="1900" cap="none">
                <a:latin typeface="Times" pitchFamily="0" charset="0"/>
                <a:ea typeface="Times" pitchFamily="0" charset="0"/>
                <a:cs typeface="Times" pitchFamily="0" charset="0"/>
              </a:rPr>
              <a:t>HKY+G</a:t>
            </a:r>
            <a:r>
              <a:t>)</a:t>
            </a:r>
          </a:p>
        </p:txBody>
      </p:sp>
      <p:sp>
        <p:nvSpPr>
          <p:cNvPr id="5" name="Shape 2751"/>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GkFw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NAMAADuPQAACA8AABAgAAAmAAAACAAAAP//////////"/>
              </a:ext>
            </a:extLst>
          </p:cNvSpPr>
          <p:nvPr/>
        </p:nvSpPr>
        <p:spPr>
          <a:xfrm>
            <a:off x="1003300" y="2082800"/>
            <a:ext cx="9063990" cy="36068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The rate of a site is a random variable drawn from a discrete gamma distribution:</a:t>
            </a:r>
          </a:p>
        </p:txBody>
      </p:sp>
    </p:spTree>
  </p:cSld>
  <p:clrMapOvr>
    <a:masterClrMapping/>
  </p:clrMapOvr>
  <p:transition spd="fast" p14:dur="500">
    <p:fade/>
    <p:extLst>
      <p:ext uri="smNativeData">
        <pr:smNativeData xmlns:pr="smNativeData" xmlns="smNativeData" val="trXWYgAAAAD0AQAAAAAAAAYAAAAAAAAAAAAAAAAAAAAAAAAAAQAAAAAAAAAAAAAAAAAAAAAAAAAAAAAA"/>
      </p:ext>
    </p:extLst>
  </p:transition>
  <p:timing>
    <p:tnLst>
      <p:par>
        <p:cTn id="1" dur="indefinite" restart="never" nodeType="tmRoot"/>
      </p:par>
    </p:tnLst>
  </p:timing>
</p:sld>
</file>

<file path=ppt/slides/slide202.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2753"/>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EqY7r8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1AgAABAgAAAmAAAACAAAAP//////////"/>
              </a:ext>
            </a:extLst>
          </p:cNvSpPr>
          <p:nvPr/>
        </p:nvSpPr>
        <p:spPr>
          <a:xfrm>
            <a:off x="635000" y="1016000"/>
            <a:ext cx="8692515" cy="4191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500"/>
              </a:lnSpc>
              <a:tabLst>
                <a:tab pos="838200" algn="l"/>
              </a:tabLst>
              <a:defRPr sz="2000" cap="none">
                <a:solidFill>
                  <a:srgbClr val="0433FF"/>
                </a:solidFill>
                <a:latin typeface="Arial" pitchFamily="1" charset="0"/>
                <a:ea typeface="Arial" pitchFamily="1" charset="0"/>
                <a:cs typeface="Arial" pitchFamily="1" charset="0"/>
              </a:defRPr>
            </a:pPr>
            <a:r>
              <a:t>The Discrete Gamma Distribution </a:t>
            </a:r>
            <a:r>
              <a:rPr sz="2100" cap="none">
                <a:latin typeface="Times" pitchFamily="0" charset="0"/>
                <a:ea typeface="Times" pitchFamily="0" charset="0"/>
                <a:cs typeface="Times" pitchFamily="0" charset="0"/>
              </a:rPr>
              <a:t>(+G)</a:t>
            </a:r>
            <a:r>
              <a:t> model of ASRV</a:t>
            </a:r>
          </a:p>
        </p:txBody>
      </p:sp>
      <p:sp>
        <p:nvSpPr>
          <p:cNvPr id="3" name="Shape 2754"/>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F5Mdsg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BQcAANwAAAB7NwAATAQAABAgAAAmAAAACAAAAP//////////"/>
              </a:ext>
            </a:extLst>
          </p:cNvSpPr>
          <p:nvPr/>
        </p:nvSpPr>
        <p:spPr>
          <a:xfrm>
            <a:off x="1141095" y="139700"/>
            <a:ext cx="787781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Among Site Rate Variation</a:t>
            </a:r>
          </a:p>
        </p:txBody>
      </p:sp>
      <p:sp>
        <p:nvSpPr>
          <p:cNvPr id="4" name="Shape 2755"/>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KwIAACPOwAAyAwAABAgAAAmAAAACAAAAP//////////"/>
              </a:ext>
            </a:extLst>
          </p:cNvSpPr>
          <p:nvPr/>
        </p:nvSpPr>
        <p:spPr>
          <a:xfrm>
            <a:off x="1003300" y="1409700"/>
            <a:ext cx="8678545" cy="66802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algn="l" defTabSz="457200">
              <a:lnSpc>
                <a:spcPts val="23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The 'base' substitution model (a member of the GTR family) is extended to </a:t>
            </a:r>
            <a:br/>
            <a:r>
              <a:t>    accommodate ASRV (</a:t>
            </a:r>
            <a:r>
              <a:rPr i="1" cap="none"/>
              <a:t>e.g.</a:t>
            </a:r>
            <a:r>
              <a:t>, </a:t>
            </a:r>
            <a:r>
              <a:rPr sz="1900" cap="none">
                <a:latin typeface="Times" pitchFamily="0" charset="0"/>
                <a:ea typeface="Times" pitchFamily="0" charset="0"/>
                <a:cs typeface="Times" pitchFamily="0" charset="0"/>
              </a:rPr>
              <a:t>HKY+G</a:t>
            </a:r>
            <a:r>
              <a:t>)</a:t>
            </a:r>
          </a:p>
        </p:txBody>
      </p:sp>
      <p:sp>
        <p:nvSpPr>
          <p:cNvPr id="5" name="Shape 2756"/>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NAMAADuPQAACA8AABAgAAAmAAAACAAAAP//////////"/>
              </a:ext>
            </a:extLst>
          </p:cNvSpPr>
          <p:nvPr/>
        </p:nvSpPr>
        <p:spPr>
          <a:xfrm>
            <a:off x="1003300" y="2082800"/>
            <a:ext cx="9063990" cy="36068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The rate of a site is a random variable drawn from a discrete gamma distribution:</a:t>
            </a:r>
          </a:p>
        </p:txBody>
      </p:sp>
      <p:sp>
        <p:nvSpPr>
          <p:cNvPr id="6" name="Shape 2757"/>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MQOAAA+PQAANhIAABAgAAAmAAAACAAAAP//////////"/>
              </a:ext>
            </a:extLst>
          </p:cNvSpPr>
          <p:nvPr/>
        </p:nvSpPr>
        <p:spPr>
          <a:xfrm>
            <a:off x="1003300" y="2400300"/>
            <a:ext cx="8952230" cy="56007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Arial" pitchFamily="1" charset="0"/>
                <a:cs typeface="Arial" pitchFamily="1" charset="0"/>
              </a:defRPr>
            </a:pPr>
            <a:r>
              <a:t>the gamma distribution has two parameters: the shape parameter,  </a:t>
            </a:r>
            <a:br/>
            <a:r>
              <a:t>and the scale parameter,  </a:t>
            </a:r>
          </a:p>
        </p:txBody>
      </p:sp>
      <p:pic>
        <p:nvPicPr>
          <p:cNvPr id="7" name="droppedImage.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AAAA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K4sAAB+DwAAly0AADIQAAAQAAAAJgAAAAgAAAD//////////w=="/>
              </a:ext>
            </a:extLst>
          </p:cNvPicPr>
          <p:nvPr/>
        </p:nvPicPr>
        <p:blipFill>
          <a:blip r:embed="rId2"/>
          <a:stretch>
            <a:fillRect/>
          </a:stretch>
        </p:blipFill>
        <p:spPr>
          <a:xfrm>
            <a:off x="7263130" y="2518410"/>
            <a:ext cx="147955" cy="114300"/>
          </a:xfrm>
          <a:prstGeom prst="rect">
            <a:avLst/>
          </a:prstGeom>
          <a:noFill/>
          <a:ln>
            <a:noFill/>
          </a:ln>
          <a:effectLst>
            <a:outerShdw blurRad="63500" dist="63760" dir="2700000">
              <a:srgbClr val="000000">
                <a:alpha val="4000"/>
              </a:srgbClr>
            </a:outerShdw>
          </a:effectLst>
        </p:spPr>
      </p:pic>
      <p:pic>
        <p:nvPicPr>
          <p:cNvPr id="8" name="droppedImage.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wpVkE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MwVAACeEAAAqBYAAPgRAAAQAAAAJgAAAAgAAAD//////////w=="/>
              </a:ext>
            </a:extLst>
          </p:cNvPicPr>
          <p:nvPr/>
        </p:nvPicPr>
        <p:blipFill>
          <a:blip r:embed="rId3"/>
          <a:stretch>
            <a:fillRect/>
          </a:stretch>
        </p:blipFill>
        <p:spPr>
          <a:xfrm>
            <a:off x="3543300" y="2701290"/>
            <a:ext cx="139700" cy="219710"/>
          </a:xfrm>
          <a:prstGeom prst="rect">
            <a:avLst/>
          </a:prstGeom>
          <a:noFill/>
          <a:ln>
            <a:noFill/>
          </a:ln>
          <a:effectLst>
            <a:outerShdw blurRad="63500" dist="63760" dir="2700000">
              <a:srgbClr val="000000">
                <a:alpha val="4000"/>
              </a:srgbClr>
            </a:outerShdw>
          </a:effectLst>
        </p:spPr>
      </p:pic>
    </p:spTree>
  </p:cSld>
  <p:clrMapOvr>
    <a:masterClrMapping/>
  </p:clrMapOvr>
  <p:transition spd="fast" p14:dur="500">
    <p:fade/>
    <p:extLst>
      <p:ext uri="smNativeData">
        <pr:smNativeData xmlns:pr="smNativeData" xmlns="smNativeData" val="trXWYgAAAAD0AQAAAAAAAAYAAAAAAAAAAAAAAAAAAAAAAAAAAQAAAAAAAAAAAAAAAAAAAAAAAAAAAAAA"/>
      </p:ext>
    </p:extLst>
  </p:transition>
  <p:timing>
    <p:tnLst>
      <p:par>
        <p:cTn id="1" dur="indefinite" restart="never" nodeType="tmRoot"/>
      </p:par>
    </p:tnLst>
  </p:timing>
</p:sld>
</file>

<file path=ppt/slides/slide203.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2761"/>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1AgAABAgAAAmAAAACAAAAP//////////"/>
              </a:ext>
            </a:extLst>
          </p:cNvSpPr>
          <p:nvPr/>
        </p:nvSpPr>
        <p:spPr>
          <a:xfrm>
            <a:off x="635000" y="1016000"/>
            <a:ext cx="8692515" cy="4191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500"/>
              </a:lnSpc>
              <a:tabLst>
                <a:tab pos="838200" algn="l"/>
              </a:tabLst>
              <a:defRPr sz="2000" cap="none">
                <a:solidFill>
                  <a:srgbClr val="0433FF"/>
                </a:solidFill>
                <a:latin typeface="Arial" pitchFamily="1" charset="0"/>
                <a:ea typeface="Arial" pitchFamily="1" charset="0"/>
                <a:cs typeface="Arial" pitchFamily="1" charset="0"/>
              </a:defRPr>
            </a:pPr>
            <a:r>
              <a:t>The Discrete Gamma Distribution </a:t>
            </a:r>
            <a:r>
              <a:rPr sz="2100" cap="none">
                <a:latin typeface="Times" pitchFamily="0" charset="0"/>
                <a:ea typeface="Times" pitchFamily="0" charset="0"/>
                <a:cs typeface="Times" pitchFamily="0" charset="0"/>
              </a:rPr>
              <a:t>(+G)</a:t>
            </a:r>
            <a:r>
              <a:t> model of ASRV</a:t>
            </a:r>
          </a:p>
        </p:txBody>
      </p:sp>
      <p:sp>
        <p:nvSpPr>
          <p:cNvPr id="3" name="Shape 2762"/>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BQcAANwAAAB7NwAATAQAABAgAAAmAAAACAAAAP//////////"/>
              </a:ext>
            </a:extLst>
          </p:cNvSpPr>
          <p:nvPr/>
        </p:nvSpPr>
        <p:spPr>
          <a:xfrm>
            <a:off x="1141095" y="139700"/>
            <a:ext cx="787781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Among Site Rate Variation</a:t>
            </a:r>
          </a:p>
        </p:txBody>
      </p:sp>
      <p:sp>
        <p:nvSpPr>
          <p:cNvPr id="4" name="Shape 2763"/>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F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KwIAACPOwAAyAwAABAgAAAmAAAACAAAAP//////////"/>
              </a:ext>
            </a:extLst>
          </p:cNvSpPr>
          <p:nvPr/>
        </p:nvSpPr>
        <p:spPr>
          <a:xfrm>
            <a:off x="1003300" y="1409700"/>
            <a:ext cx="8678545" cy="66802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algn="l" defTabSz="457200">
              <a:lnSpc>
                <a:spcPts val="23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The 'base' substitution model (a member of the GTR family) is extended to </a:t>
            </a:r>
            <a:br/>
            <a:r>
              <a:t>    accommodate ASRV (</a:t>
            </a:r>
            <a:r>
              <a:rPr i="1" cap="none"/>
              <a:t>e.g.</a:t>
            </a:r>
            <a:r>
              <a:t>, </a:t>
            </a:r>
            <a:r>
              <a:rPr sz="1900" cap="none">
                <a:latin typeface="Times" pitchFamily="0" charset="0"/>
                <a:ea typeface="Times" pitchFamily="0" charset="0"/>
                <a:cs typeface="Times" pitchFamily="0" charset="0"/>
              </a:rPr>
              <a:t>HKY+G</a:t>
            </a:r>
            <a:r>
              <a:t>)</a:t>
            </a:r>
          </a:p>
        </p:txBody>
      </p:sp>
      <p:sp>
        <p:nvSpPr>
          <p:cNvPr id="5" name="Shape 2764"/>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GCp8w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NAMAADuPQAACA8AABAgAAAmAAAACAAAAP//////////"/>
              </a:ext>
            </a:extLst>
          </p:cNvSpPr>
          <p:nvPr/>
        </p:nvSpPr>
        <p:spPr>
          <a:xfrm>
            <a:off x="1003300" y="2082800"/>
            <a:ext cx="9063990" cy="36068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The rate of a site is a random variable drawn from a discrete gamma distribution:</a:t>
            </a:r>
          </a:p>
        </p:txBody>
      </p:sp>
      <p:sp>
        <p:nvSpPr>
          <p:cNvPr id="6" name="Shape 2765"/>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CB68w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AwSAAA+PQAAChQAABAgAAAmAAAACAAAAP//////////"/>
              </a:ext>
            </a:extLst>
          </p:cNvSpPr>
          <p:nvPr/>
        </p:nvSpPr>
        <p:spPr>
          <a:xfrm>
            <a:off x="1003300" y="2933700"/>
            <a:ext cx="8952230" cy="32385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the mean of the gamma distribution is </a:t>
            </a:r>
          </a:p>
        </p:txBody>
      </p:sp>
      <p:sp>
        <p:nvSpPr>
          <p:cNvPr id="7" name="Shape 2766"/>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PBOLwM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MQOAAA+PQAANhIAABAgAAAmAAAACAAAAP//////////"/>
              </a:ext>
            </a:extLst>
          </p:cNvSpPr>
          <p:nvPr/>
        </p:nvSpPr>
        <p:spPr>
          <a:xfrm>
            <a:off x="1003300" y="2400300"/>
            <a:ext cx="8952230" cy="56007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Arial" pitchFamily="1" charset="0"/>
                <a:cs typeface="Arial" pitchFamily="1" charset="0"/>
              </a:defRPr>
            </a:pPr>
            <a:r>
              <a:t>the gamma distribution has two parameters: the shape parameter,  </a:t>
            </a:r>
            <a:br/>
            <a:r>
              <a:t>and the scale parameter,  </a:t>
            </a:r>
          </a:p>
        </p:txBody>
      </p:sp>
      <p:pic>
        <p:nvPicPr>
          <p:cNvPr id="8" name="droppedImage.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AAAA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K4sAAB+DwAAly0AADIQAAAQAAAAJgAAAAgAAAD//////////w=="/>
              </a:ext>
            </a:extLst>
          </p:cNvPicPr>
          <p:nvPr/>
        </p:nvPicPr>
        <p:blipFill>
          <a:blip r:embed="rId2"/>
          <a:stretch>
            <a:fillRect/>
          </a:stretch>
        </p:blipFill>
        <p:spPr>
          <a:xfrm>
            <a:off x="7263130" y="2518410"/>
            <a:ext cx="147955" cy="114300"/>
          </a:xfrm>
          <a:prstGeom prst="rect">
            <a:avLst/>
          </a:prstGeom>
          <a:noFill/>
          <a:ln>
            <a:noFill/>
          </a:ln>
          <a:effectLst>
            <a:outerShdw blurRad="63500" dist="63760" dir="2700000">
              <a:srgbClr val="000000">
                <a:alpha val="4000"/>
              </a:srgbClr>
            </a:outerShdw>
          </a:effectLst>
        </p:spPr>
      </p:pic>
      <p:pic>
        <p:nvPicPr>
          <p:cNvPr id="9" name="droppedImage.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AAAA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MwVAACeEAAAqBYAAPgRAAAQAAAAJgAAAAgAAAD//////////w=="/>
              </a:ext>
            </a:extLst>
          </p:cNvPicPr>
          <p:nvPr/>
        </p:nvPicPr>
        <p:blipFill>
          <a:blip r:embed="rId3"/>
          <a:stretch>
            <a:fillRect/>
          </a:stretch>
        </p:blipFill>
        <p:spPr>
          <a:xfrm>
            <a:off x="3543300" y="2701290"/>
            <a:ext cx="139700" cy="219710"/>
          </a:xfrm>
          <a:prstGeom prst="rect">
            <a:avLst/>
          </a:prstGeom>
          <a:noFill/>
          <a:ln>
            <a:noFill/>
          </a:ln>
          <a:effectLst>
            <a:outerShdw blurRad="63500" dist="63760" dir="2700000">
              <a:srgbClr val="000000">
                <a:alpha val="4000"/>
              </a:srgbClr>
            </a:outerShdw>
          </a:effectLst>
        </p:spPr>
      </p:pic>
      <p:pic>
        <p:nvPicPr>
          <p:cNvPr id="10" name="droppedImage.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AAAA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BkdAAAiEgAAtx8AALITAAAQAAAAJgAAAAgAAAD//////////w=="/>
              </a:ext>
            </a:extLst>
          </p:cNvPicPr>
          <p:nvPr/>
        </p:nvPicPr>
        <p:blipFill>
          <a:blip r:embed="rId4"/>
          <a:stretch>
            <a:fillRect/>
          </a:stretch>
        </p:blipFill>
        <p:spPr>
          <a:xfrm>
            <a:off x="4730115" y="2947670"/>
            <a:ext cx="425450" cy="254000"/>
          </a:xfrm>
          <a:prstGeom prst="rect">
            <a:avLst/>
          </a:prstGeom>
          <a:noFill/>
          <a:ln>
            <a:noFill/>
          </a:ln>
          <a:effectLst>
            <a:outerShdw blurRad="63500" dist="63760" dir="2700000">
              <a:srgbClr val="000000">
                <a:alpha val="4000"/>
              </a:srgbClr>
            </a:outerShdw>
          </a:effectLst>
        </p:spPr>
      </p:pic>
    </p:spTree>
  </p:cSld>
  <p:clrMapOvr>
    <a:masterClrMapping/>
  </p:clrMapOvr>
  <p:transition spd="fast" p14:dur="500">
    <p:fade/>
    <p:extLst>
      <p:ext uri="smNativeData">
        <pr:smNativeData xmlns:pr="smNativeData" xmlns="smNativeData" val="trXWYgAAAAD0AQAAAAAAAAYAAAAAAAAAAAAAAAAAAAAAAAAAAQAAAAAAAAAAAAAAAAAAAAAAAAAAAAAA"/>
      </p:ext>
    </p:extLst>
  </p:transition>
  <p:timing>
    <p:tnLst>
      <p:par>
        <p:cTn id="1" dur="indefinite" restart="never" nodeType="tmRoot"/>
      </p:par>
    </p:tnLst>
  </p:timing>
</p:sld>
</file>

<file path=ppt/slides/slide204.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2771"/>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1AgAABAgAAAmAAAACAAAAP//////////"/>
              </a:ext>
            </a:extLst>
          </p:cNvSpPr>
          <p:nvPr/>
        </p:nvSpPr>
        <p:spPr>
          <a:xfrm>
            <a:off x="635000" y="1016000"/>
            <a:ext cx="8692515" cy="4191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500"/>
              </a:lnSpc>
              <a:tabLst>
                <a:tab pos="838200" algn="l"/>
              </a:tabLst>
              <a:defRPr sz="2000" cap="none">
                <a:solidFill>
                  <a:srgbClr val="0433FF"/>
                </a:solidFill>
                <a:latin typeface="Arial" pitchFamily="1" charset="0"/>
                <a:ea typeface="Arial" pitchFamily="1" charset="0"/>
                <a:cs typeface="Arial" pitchFamily="1" charset="0"/>
              </a:defRPr>
            </a:pPr>
            <a:r>
              <a:t>The Discrete Gamma Distribution </a:t>
            </a:r>
            <a:r>
              <a:rPr sz="2100" cap="none">
                <a:latin typeface="Times" pitchFamily="0" charset="0"/>
                <a:ea typeface="Times" pitchFamily="0" charset="0"/>
                <a:cs typeface="Times" pitchFamily="0" charset="0"/>
              </a:rPr>
              <a:t>(+G)</a:t>
            </a:r>
            <a:r>
              <a:t> model of ASRV</a:t>
            </a:r>
          </a:p>
        </p:txBody>
      </p:sp>
      <p:sp>
        <p:nvSpPr>
          <p:cNvPr id="3" name="Shape 2772"/>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DC6MA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BQcAANwAAAB7NwAATAQAABAgAAAmAAAACAAAAP//////////"/>
              </a:ext>
            </a:extLst>
          </p:cNvSpPr>
          <p:nvPr/>
        </p:nvSpPr>
        <p:spPr>
          <a:xfrm>
            <a:off x="1141095" y="139700"/>
            <a:ext cx="787781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Among Site Rate Variation</a:t>
            </a:r>
          </a:p>
        </p:txBody>
      </p:sp>
      <p:sp>
        <p:nvSpPr>
          <p:cNvPr id="4" name="Shape 2773"/>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BCkLwM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KwIAACPOwAAyAwAABAgAAAmAAAACAAAAP//////////"/>
              </a:ext>
            </a:extLst>
          </p:cNvSpPr>
          <p:nvPr/>
        </p:nvSpPr>
        <p:spPr>
          <a:xfrm>
            <a:off x="1003300" y="1409700"/>
            <a:ext cx="8678545" cy="66802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algn="l" defTabSz="457200">
              <a:lnSpc>
                <a:spcPts val="23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The 'base' substitution model (a member of the GTR family) is extended to </a:t>
            </a:r>
            <a:br/>
            <a:r>
              <a:t>    accommodate ASRV (</a:t>
            </a:r>
            <a:r>
              <a:rPr i="1" cap="none"/>
              <a:t>e.g.</a:t>
            </a:r>
            <a:r>
              <a:t>, </a:t>
            </a:r>
            <a:r>
              <a:rPr sz="1900" cap="none">
                <a:latin typeface="Times" pitchFamily="0" charset="0"/>
                <a:ea typeface="Times" pitchFamily="0" charset="0"/>
                <a:cs typeface="Times" pitchFamily="0" charset="0"/>
              </a:rPr>
              <a:t>HKY+G</a:t>
            </a:r>
            <a:r>
              <a:t>)</a:t>
            </a:r>
          </a:p>
        </p:txBody>
      </p:sp>
      <p:sp>
        <p:nvSpPr>
          <p:cNvPr id="5" name="Shape 2774"/>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NAMAADuPQAACA8AABAgAAAmAAAACAAAAP//////////"/>
              </a:ext>
            </a:extLst>
          </p:cNvSpPr>
          <p:nvPr/>
        </p:nvSpPr>
        <p:spPr>
          <a:xfrm>
            <a:off x="1003300" y="2082800"/>
            <a:ext cx="9063990" cy="36068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The rate of a site is a random variable drawn from a discrete gamma distribution:</a:t>
            </a:r>
          </a:p>
        </p:txBody>
      </p:sp>
      <p:sp>
        <p:nvSpPr>
          <p:cNvPr id="6" name="Shape 2775"/>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oAC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AwSAAA+PQAAChQAABAgAAAmAAAACAAAAP//////////"/>
              </a:ext>
            </a:extLst>
          </p:cNvSpPr>
          <p:nvPr/>
        </p:nvSpPr>
        <p:spPr>
          <a:xfrm>
            <a:off x="1003300" y="2933700"/>
            <a:ext cx="8952230" cy="32385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the mean of the gamma distribution is </a:t>
            </a:r>
          </a:p>
        </p:txBody>
      </p:sp>
      <p:sp>
        <p:nvSpPr>
          <p:cNvPr id="7" name="Shape 2776"/>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AAUAAA+PQAAHBYAAAAgAAAmAAAACAAAAP//////////"/>
              </a:ext>
            </a:extLst>
          </p:cNvSpPr>
          <p:nvPr/>
        </p:nvSpPr>
        <p:spPr>
          <a:xfrm>
            <a:off x="1003300" y="3251200"/>
            <a:ext cx="8952230" cy="3429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we constrain the mean of the gamma distribution to have a mean of one: </a:t>
            </a:r>
          </a:p>
        </p:txBody>
      </p:sp>
      <p:sp>
        <p:nvSpPr>
          <p:cNvPr id="8" name="Shape 2777"/>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Fd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MQOAAA+PQAANhIAABAgAAAmAAAACAAAAP//////////"/>
              </a:ext>
            </a:extLst>
          </p:cNvSpPr>
          <p:nvPr/>
        </p:nvSpPr>
        <p:spPr>
          <a:xfrm>
            <a:off x="1003300" y="2400300"/>
            <a:ext cx="8952230" cy="56007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Arial" pitchFamily="1" charset="0"/>
                <a:cs typeface="Arial" pitchFamily="1" charset="0"/>
              </a:defRPr>
            </a:pPr>
            <a:r>
              <a:t>the gamma distribution has two parameters: the shape parameter,  </a:t>
            </a:r>
            <a:br/>
            <a:r>
              <a:t>and the scale parameter,  </a:t>
            </a:r>
          </a:p>
        </p:txBody>
      </p:sp>
      <p:pic>
        <p:nvPicPr>
          <p:cNvPr id="9" name="droppedImage.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AASw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K4sAAB+DwAAly0AADIQAAAQAAAAJgAAAAgAAAD//////////w=="/>
              </a:ext>
            </a:extLst>
          </p:cNvPicPr>
          <p:nvPr/>
        </p:nvPicPr>
        <p:blipFill>
          <a:blip r:embed="rId2"/>
          <a:stretch>
            <a:fillRect/>
          </a:stretch>
        </p:blipFill>
        <p:spPr>
          <a:xfrm>
            <a:off x="7263130" y="2518410"/>
            <a:ext cx="147955" cy="114300"/>
          </a:xfrm>
          <a:prstGeom prst="rect">
            <a:avLst/>
          </a:prstGeom>
          <a:noFill/>
          <a:ln>
            <a:noFill/>
          </a:ln>
          <a:effectLst>
            <a:outerShdw blurRad="63500" dist="63760" dir="2700000">
              <a:srgbClr val="000000">
                <a:alpha val="4000"/>
              </a:srgbClr>
            </a:outerShdw>
          </a:effectLst>
        </p:spPr>
      </p:pic>
      <p:pic>
        <p:nvPicPr>
          <p:cNvPr id="10" name="droppedImage.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AAAA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MwVAACeEAAAqBYAAPgRAAAQAAAAJgAAAAgAAAD//////////w=="/>
              </a:ext>
            </a:extLst>
          </p:cNvPicPr>
          <p:nvPr/>
        </p:nvPicPr>
        <p:blipFill>
          <a:blip r:embed="rId3"/>
          <a:stretch>
            <a:fillRect/>
          </a:stretch>
        </p:blipFill>
        <p:spPr>
          <a:xfrm>
            <a:off x="3543300" y="2701290"/>
            <a:ext cx="139700" cy="219710"/>
          </a:xfrm>
          <a:prstGeom prst="rect">
            <a:avLst/>
          </a:prstGeom>
          <a:noFill/>
          <a:ln>
            <a:noFill/>
          </a:ln>
          <a:effectLst>
            <a:outerShdw blurRad="63500" dist="63760" dir="2700000">
              <a:srgbClr val="000000">
                <a:alpha val="4000"/>
              </a:srgbClr>
            </a:outerShdw>
          </a:effectLst>
        </p:spPr>
      </p:pic>
      <p:pic>
        <p:nvPicPr>
          <p:cNvPr id="11" name="droppedImage.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DJdfM/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BkdAAAiEgAAtx8AALITAAAQAAAAJgAAAAgAAAD//////////w=="/>
              </a:ext>
            </a:extLst>
          </p:cNvPicPr>
          <p:nvPr/>
        </p:nvPicPr>
        <p:blipFill>
          <a:blip r:embed="rId4"/>
          <a:stretch>
            <a:fillRect/>
          </a:stretch>
        </p:blipFill>
        <p:spPr>
          <a:xfrm>
            <a:off x="4730115" y="2947670"/>
            <a:ext cx="425450" cy="254000"/>
          </a:xfrm>
          <a:prstGeom prst="rect">
            <a:avLst/>
          </a:prstGeom>
          <a:noFill/>
          <a:ln>
            <a:noFill/>
          </a:ln>
          <a:effectLst>
            <a:outerShdw blurRad="63500" dist="63760" dir="2700000">
              <a:srgbClr val="000000">
                <a:alpha val="4000"/>
              </a:srgbClr>
            </a:outerShdw>
          </a:effectLst>
        </p:spPr>
      </p:pic>
      <p:pic>
        <p:nvPicPr>
          <p:cNvPr id="12" name="droppedImage.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CmZCCX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CExAABNFAAA1zQAAKYVAAAQAAAAJgAAAAgAAAD//////////w=="/>
              </a:ext>
            </a:extLst>
          </p:cNvPicPr>
          <p:nvPr/>
        </p:nvPicPr>
        <p:blipFill>
          <a:blip r:embed="rId5"/>
          <a:stretch>
            <a:fillRect/>
          </a:stretch>
        </p:blipFill>
        <p:spPr>
          <a:xfrm>
            <a:off x="7986395" y="3300095"/>
            <a:ext cx="603250" cy="219075"/>
          </a:xfrm>
          <a:prstGeom prst="rect">
            <a:avLst/>
          </a:prstGeom>
          <a:noFill/>
          <a:ln>
            <a:noFill/>
          </a:ln>
          <a:effectLst>
            <a:outerShdw blurRad="63500" dist="63760" dir="2700000">
              <a:srgbClr val="000000">
                <a:alpha val="4000"/>
              </a:srgbClr>
            </a:outerShdw>
          </a:effectLst>
        </p:spPr>
      </p:pic>
    </p:spTree>
  </p:cSld>
  <p:clrMapOvr>
    <a:masterClrMapping/>
  </p:clrMapOvr>
  <p:transition spd="fast" p14:dur="500">
    <p:fade/>
    <p:extLst>
      <p:ext uri="smNativeData">
        <pr:smNativeData xmlns:pr="smNativeData" xmlns="smNativeData" val="trXWYgAAAAD0AQAAAAAAAAYAAAAAAAAAAAAAAAAAAAAAAAAAAQAAAAAAAAAAAAAAAAAAAAAAAAAAAAAA"/>
      </p:ext>
    </p:extLst>
  </p:transition>
  <p:timing>
    <p:tnLst>
      <p:par>
        <p:cTn id="1" dur="indefinite" restart="never" nodeType="tmRoot"/>
      </p:par>
    </p:tnLst>
  </p:timing>
</p:sld>
</file>

<file path=ppt/slides/slide205.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2783"/>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MwVAAA+PQAAyhcAABAgAAAmAAAACAAAAP//////////"/>
              </a:ext>
            </a:extLst>
          </p:cNvSpPr>
          <p:nvPr/>
        </p:nvSpPr>
        <p:spPr>
          <a:xfrm>
            <a:off x="1003300" y="3543300"/>
            <a:ext cx="8952230" cy="32385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so, operationally, the gamma distribution involves the single shape parameter,    </a:t>
            </a:r>
          </a:p>
        </p:txBody>
      </p:sp>
      <p:sp>
        <p:nvSpPr>
          <p:cNvPr id="3" name="Shape 2784"/>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GCp8w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1AgAABAgAAAmAAAACAAAAP//////////"/>
              </a:ext>
            </a:extLst>
          </p:cNvSpPr>
          <p:nvPr/>
        </p:nvSpPr>
        <p:spPr>
          <a:xfrm>
            <a:off x="635000" y="1016000"/>
            <a:ext cx="8692515" cy="4191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500"/>
              </a:lnSpc>
              <a:tabLst>
                <a:tab pos="838200" algn="l"/>
              </a:tabLst>
              <a:defRPr sz="2000" cap="none">
                <a:solidFill>
                  <a:srgbClr val="0433FF"/>
                </a:solidFill>
                <a:latin typeface="Arial" pitchFamily="1" charset="0"/>
                <a:ea typeface="Arial" pitchFamily="1" charset="0"/>
                <a:cs typeface="Arial" pitchFamily="1" charset="0"/>
              </a:defRPr>
            </a:pPr>
            <a:r>
              <a:t>The Discrete Gamma Distribution </a:t>
            </a:r>
            <a:r>
              <a:rPr sz="2100" cap="none">
                <a:latin typeface="Times" pitchFamily="0" charset="0"/>
                <a:ea typeface="Times" pitchFamily="0" charset="0"/>
                <a:cs typeface="Times" pitchFamily="0" charset="0"/>
              </a:rPr>
              <a:t>(+G)</a:t>
            </a:r>
            <a:r>
              <a:t> model of ASRV</a:t>
            </a:r>
          </a:p>
        </p:txBody>
      </p:sp>
      <p:sp>
        <p:nvSpPr>
          <p:cNvPr id="4" name="Shape 2785"/>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IB+8w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BQcAANwAAAB7NwAATAQAABAgAAAmAAAACAAAAP//////////"/>
              </a:ext>
            </a:extLst>
          </p:cNvSpPr>
          <p:nvPr/>
        </p:nvSpPr>
        <p:spPr>
          <a:xfrm>
            <a:off x="1141095" y="139700"/>
            <a:ext cx="787781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Among Site Rate Variation</a:t>
            </a:r>
          </a:p>
        </p:txBody>
      </p:sp>
      <p:sp>
        <p:nvSpPr>
          <p:cNvPr id="5" name="Shape 2786"/>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PCbcgM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KwIAACPOwAAyAwAABAgAAAmAAAACAAAAP//////////"/>
              </a:ext>
            </a:extLst>
          </p:cNvSpPr>
          <p:nvPr/>
        </p:nvSpPr>
        <p:spPr>
          <a:xfrm>
            <a:off x="1003300" y="1409700"/>
            <a:ext cx="8678545" cy="66802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algn="l" defTabSz="457200">
              <a:lnSpc>
                <a:spcPts val="23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The 'base' substitution model (a member of the GTR family) is extended to </a:t>
            </a:r>
            <a:br/>
            <a:r>
              <a:t>    accommodate ASRV (</a:t>
            </a:r>
            <a:r>
              <a:rPr i="1" cap="none"/>
              <a:t>e.g.</a:t>
            </a:r>
            <a:r>
              <a:t>, </a:t>
            </a:r>
            <a:r>
              <a:rPr sz="1900" cap="none">
                <a:latin typeface="Times" pitchFamily="0" charset="0"/>
                <a:ea typeface="Times" pitchFamily="0" charset="0"/>
                <a:cs typeface="Times" pitchFamily="0" charset="0"/>
              </a:rPr>
              <a:t>HKY+G</a:t>
            </a:r>
            <a:r>
              <a:t>)</a:t>
            </a:r>
          </a:p>
        </p:txBody>
      </p:sp>
      <p:sp>
        <p:nvSpPr>
          <p:cNvPr id="6" name="Shape 2787"/>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BADAw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NAMAADuPQAACA8AABAgAAAmAAAACAAAAP//////////"/>
              </a:ext>
            </a:extLst>
          </p:cNvSpPr>
          <p:nvPr/>
        </p:nvSpPr>
        <p:spPr>
          <a:xfrm>
            <a:off x="1003300" y="2082800"/>
            <a:ext cx="9063990" cy="36068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The rate of a site is a random variable drawn from a discrete gamma distribution:</a:t>
            </a:r>
          </a:p>
        </p:txBody>
      </p:sp>
      <p:sp>
        <p:nvSpPr>
          <p:cNvPr id="7" name="Shape 2788"/>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BADAw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AwSAAA+PQAAChQAABAgAAAmAAAACAAAAP//////////"/>
              </a:ext>
            </a:extLst>
          </p:cNvSpPr>
          <p:nvPr/>
        </p:nvSpPr>
        <p:spPr>
          <a:xfrm>
            <a:off x="1003300" y="2933700"/>
            <a:ext cx="8952230" cy="32385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the mean of the gamma distribution is </a:t>
            </a:r>
          </a:p>
        </p:txBody>
      </p:sp>
      <p:sp>
        <p:nvSpPr>
          <p:cNvPr id="8" name="Shape 2790"/>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MQOAAA+PQAANhIAABAgAAAmAAAACAAAAP//////////"/>
              </a:ext>
            </a:extLst>
          </p:cNvSpPr>
          <p:nvPr/>
        </p:nvSpPr>
        <p:spPr>
          <a:xfrm>
            <a:off x="1003300" y="2400300"/>
            <a:ext cx="8952230" cy="56007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Arial" pitchFamily="1" charset="0"/>
                <a:cs typeface="Arial" pitchFamily="1" charset="0"/>
              </a:defRPr>
            </a:pPr>
            <a:r>
              <a:t>the gamma distribution has two parameters: the shape parameter,  </a:t>
            </a:r>
            <a:br/>
            <a:r>
              <a:t>and the scale parameter,  </a:t>
            </a:r>
          </a:p>
        </p:txBody>
      </p:sp>
      <p:pic>
        <p:nvPicPr>
          <p:cNvPr id="9" name="Image2"/>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AAAA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K4sAAB+DwAAly0AADIQAAAQAAAAJgAAAAgAAAD//////////w=="/>
              </a:ext>
            </a:extLst>
          </p:cNvPicPr>
          <p:nvPr/>
        </p:nvPicPr>
        <p:blipFill>
          <a:blip r:embed="rId2"/>
          <a:stretch>
            <a:fillRect/>
          </a:stretch>
        </p:blipFill>
        <p:spPr>
          <a:xfrm>
            <a:off x="7263130" y="2518410"/>
            <a:ext cx="147955" cy="114300"/>
          </a:xfrm>
          <a:prstGeom prst="rect">
            <a:avLst/>
          </a:prstGeom>
          <a:noFill/>
          <a:ln>
            <a:noFill/>
          </a:ln>
          <a:effectLst>
            <a:outerShdw blurRad="63500" dist="63760" dir="2700000">
              <a:srgbClr val="000000">
                <a:alpha val="4000"/>
              </a:srgbClr>
            </a:outerShdw>
          </a:effectLst>
        </p:spPr>
      </p:pic>
      <p:pic>
        <p:nvPicPr>
          <p:cNvPr id="10" name="droppedImage.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AAAA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MwVAACeEAAAqBYAAPgRAAAQAAAAJgAAAAgAAAD//////////w=="/>
              </a:ext>
            </a:extLst>
          </p:cNvPicPr>
          <p:nvPr/>
        </p:nvPicPr>
        <p:blipFill>
          <a:blip r:embed="rId3"/>
          <a:stretch>
            <a:fillRect/>
          </a:stretch>
        </p:blipFill>
        <p:spPr>
          <a:xfrm>
            <a:off x="3543300" y="2701290"/>
            <a:ext cx="139700" cy="219710"/>
          </a:xfrm>
          <a:prstGeom prst="rect">
            <a:avLst/>
          </a:prstGeom>
          <a:noFill/>
          <a:ln>
            <a:noFill/>
          </a:ln>
          <a:effectLst>
            <a:outerShdw blurRad="63500" dist="63760" dir="2700000">
              <a:srgbClr val="000000">
                <a:alpha val="4000"/>
              </a:srgbClr>
            </a:outerShdw>
          </a:effectLst>
        </p:spPr>
      </p:pic>
      <p:pic>
        <p:nvPicPr>
          <p:cNvPr id="11" name="droppedImage.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AAAA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BkdAAAiEgAAtx8AALITAAAQAAAAJgAAAAgAAAD//////////w=="/>
              </a:ext>
            </a:extLst>
          </p:cNvPicPr>
          <p:nvPr/>
        </p:nvPicPr>
        <p:blipFill>
          <a:blip r:embed="rId4"/>
          <a:stretch>
            <a:fillRect/>
          </a:stretch>
        </p:blipFill>
        <p:spPr>
          <a:xfrm>
            <a:off x="4730115" y="2947670"/>
            <a:ext cx="425450" cy="254000"/>
          </a:xfrm>
          <a:prstGeom prst="rect">
            <a:avLst/>
          </a:prstGeom>
          <a:noFill/>
          <a:ln>
            <a:noFill/>
          </a:ln>
          <a:effectLst>
            <a:outerShdw blurRad="63500" dist="63760" dir="2700000">
              <a:srgbClr val="000000">
                <a:alpha val="4000"/>
              </a:srgbClr>
            </a:outerShdw>
          </a:effectLst>
        </p:spPr>
      </p:pic>
      <p:pic>
        <p:nvPicPr>
          <p:cNvPr id="12" name="droppedImage.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AAAA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CExAABNFAAA1zQAAKYVAAAQAAAAJgAAAAgAAAD//////////w=="/>
              </a:ext>
            </a:extLst>
          </p:cNvPicPr>
          <p:nvPr/>
        </p:nvPicPr>
        <p:blipFill>
          <a:blip r:embed="rId5"/>
          <a:stretch>
            <a:fillRect/>
          </a:stretch>
        </p:blipFill>
        <p:spPr>
          <a:xfrm>
            <a:off x="7986395" y="3300095"/>
            <a:ext cx="603250" cy="219075"/>
          </a:xfrm>
          <a:prstGeom prst="rect">
            <a:avLst/>
          </a:prstGeom>
          <a:noFill/>
          <a:ln>
            <a:noFill/>
          </a:ln>
          <a:effectLst>
            <a:outerShdw blurRad="63500" dist="63760" dir="2700000">
              <a:srgbClr val="000000">
                <a:alpha val="4000"/>
              </a:srgbClr>
            </a:outerShdw>
          </a:effectLst>
        </p:spPr>
      </p:pic>
      <p:pic>
        <p:nvPicPr>
          <p:cNvPr id="13" name="Image1"/>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AAAA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EkzAACCFgAAMjQAADYXAAAQAAAAJgAAAAgAAAD//////////w=="/>
              </a:ext>
            </a:extLst>
          </p:cNvPicPr>
          <p:nvPr/>
        </p:nvPicPr>
        <p:blipFill>
          <a:blip r:embed="rId2"/>
          <a:stretch>
            <a:fillRect/>
          </a:stretch>
        </p:blipFill>
        <p:spPr>
          <a:xfrm>
            <a:off x="8336915" y="3658870"/>
            <a:ext cx="147955" cy="114300"/>
          </a:xfrm>
          <a:prstGeom prst="rect">
            <a:avLst/>
          </a:prstGeom>
          <a:noFill/>
          <a:ln>
            <a:noFill/>
          </a:ln>
          <a:effectLst>
            <a:outerShdw blurRad="63500" dist="63760" dir="2700000">
              <a:srgbClr val="000000">
                <a:alpha val="4000"/>
              </a:srgbClr>
            </a:outerShdw>
          </a:effectLst>
        </p:spPr>
      </p:pic>
      <p:sp>
        <p:nvSpPr>
          <p:cNvPr id="14" name="Rectangle1"/>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GMQ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AAUAAA+PQAAHBYAAAAgAAAmAAAACAAAAP//////////"/>
              </a:ext>
            </a:extLst>
          </p:cNvSpPr>
          <p:nvPr/>
        </p:nvSpPr>
        <p:spPr>
          <a:xfrm>
            <a:off x="1003300" y="3251200"/>
            <a:ext cx="8952230" cy="3429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228600" indent="-228600" algn="l" defTabSz="457200">
              <a:lnSpc>
                <a:spcPts val="1900"/>
              </a:lnSpc>
              <a:spcBef>
                <a:spcPts val="400"/>
              </a:spcBef>
              <a:buChar char="•"/>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pPr>
            <a:r>
              <a:t>we constrain the mean of the gamma distribution to have a mean of one: </a:t>
            </a:r>
          </a:p>
        </p:txBody>
      </p:sp>
    </p:spTree>
  </p:cSld>
  <p:clrMapOvr>
    <a:masterClrMapping/>
  </p:clrMapOvr>
  <p:transition spd="fast" p14:dur="500">
    <p:fade/>
    <p:extLst>
      <p:ext uri="smNativeData">
        <pr:smNativeData xmlns:pr="smNativeData" xmlns="smNativeData" val="trXWYgAAAAD0AQAAAAAAAAYAAAAAAAAAAAAAAAAAAAAAAAAAAQAAAAAAAAAAAAAAAAAAAAAAAAAAAAAA"/>
      </p:ext>
    </p:extLst>
  </p:transition>
  <p:timing>
    <p:tnLst>
      <p:par>
        <p:cTn id="1" dur="indefinite" restart="never" nodeType="tmRoot"/>
      </p:par>
    </p:tnLst>
  </p:timing>
</p:sld>
</file>

<file path=ppt/slides/slide206.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2797"/>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1AgAABAgAAAmAAAACAAAAP//////////"/>
              </a:ext>
            </a:extLst>
          </p:cNvSpPr>
          <p:nvPr/>
        </p:nvSpPr>
        <p:spPr>
          <a:xfrm>
            <a:off x="635000" y="1016000"/>
            <a:ext cx="8692515" cy="4191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500"/>
              </a:lnSpc>
              <a:tabLst>
                <a:tab pos="838200" algn="l"/>
              </a:tabLst>
              <a:defRPr sz="2000" cap="none">
                <a:solidFill>
                  <a:srgbClr val="0433FF"/>
                </a:solidFill>
                <a:latin typeface="Arial" pitchFamily="1" charset="0"/>
                <a:ea typeface="Arial" pitchFamily="1" charset="0"/>
                <a:cs typeface="Arial" pitchFamily="1" charset="0"/>
              </a:defRPr>
            </a:pPr>
            <a:r>
              <a:t>The Discrete Gamma Distribution </a:t>
            </a:r>
            <a:r>
              <a:rPr sz="2100" cap="none">
                <a:latin typeface="Times" pitchFamily="0" charset="0"/>
                <a:ea typeface="Times" pitchFamily="0" charset="0"/>
                <a:cs typeface="Times" pitchFamily="0" charset="0"/>
              </a:rPr>
              <a:t>(+G)</a:t>
            </a:r>
            <a:r>
              <a:t> model of ASRV</a:t>
            </a:r>
          </a:p>
        </p:txBody>
      </p:sp>
      <p:sp>
        <p:nvSpPr>
          <p:cNvPr id="3" name="Shape 2798"/>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BQcAANwAAAB7NwAATAQAABAgAAAmAAAACAAAAP//////////"/>
              </a:ext>
            </a:extLst>
          </p:cNvSpPr>
          <p:nvPr/>
        </p:nvSpPr>
        <p:spPr>
          <a:xfrm>
            <a:off x="1141095" y="139700"/>
            <a:ext cx="787781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Among Site Rate Variation</a:t>
            </a:r>
          </a:p>
        </p:txBody>
      </p:sp>
      <p:sp>
        <p:nvSpPr>
          <p:cNvPr id="4" name="Shape 2799"/>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F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KwIAACPOwAA5AoAABAgAAAmAAAACAAAAP//////////"/>
              </a:ext>
            </a:extLst>
          </p:cNvSpPr>
          <p:nvPr/>
        </p:nvSpPr>
        <p:spPr>
          <a:xfrm>
            <a:off x="1003300" y="1409700"/>
            <a:ext cx="8678545" cy="36068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The gamma distribution provides a flexible means of accommodating ASRV</a:t>
            </a:r>
          </a:p>
        </p:txBody>
      </p:sp>
      <p:pic>
        <p:nvPicPr>
          <p:cNvPr id="5" name="droppedImage.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BgfPMF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JEvAAABCwAARzMAAFoMAAAQAAAAJgAAAAgAAAD//////////w=="/>
              </a:ext>
            </a:extLst>
          </p:cNvPicPr>
          <p:nvPr/>
        </p:nvPicPr>
        <p:blipFill>
          <a:blip r:embed="rId2"/>
          <a:stretch>
            <a:fillRect/>
          </a:stretch>
        </p:blipFill>
        <p:spPr>
          <a:xfrm>
            <a:off x="7732395" y="1788795"/>
            <a:ext cx="603250" cy="219075"/>
          </a:xfrm>
          <a:prstGeom prst="rect">
            <a:avLst/>
          </a:prstGeom>
          <a:noFill/>
          <a:ln>
            <a:noFill/>
          </a:ln>
          <a:effectLst>
            <a:outerShdw blurRad="63500" dist="63760" dir="2700000">
              <a:srgbClr val="000000">
                <a:alpha val="4000"/>
              </a:srgbClr>
            </a:outerShdw>
          </a:effectLst>
        </p:spPr>
      </p:pic>
      <p:sp>
        <p:nvSpPr>
          <p:cNvPr id="6" name="Shape 2802"/>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NBtRAM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VhUAANsYAACOFwAA0SQAABAgAAAmAAAACAAAAP//////////"/>
              </a:ext>
            </a:extLst>
          </p:cNvSpPr>
          <p:nvPr/>
        </p:nvSpPr>
        <p:spPr>
          <a:xfrm rot="16200000">
            <a:off x="2676525" y="4832350"/>
            <a:ext cx="1944370" cy="360680"/>
          </a:xfrm>
          <a:prstGeom prst="rect">
            <a:avLst/>
          </a:prstGeom>
          <a:noFill/>
          <a:ln>
            <a:noFill/>
          </a:ln>
          <a:effectLst/>
        </p:spPr>
        <p:txBody>
          <a:bodyPr vert="horz" wrap="none" lIns="50800" tIns="50800" rIns="50800" bIns="50800" numCol="1" spcCol="215900" anchor="ctr"/>
          <a:lstStyle>
            <a:lvl1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probability density</a:t>
            </a:r>
          </a:p>
        </p:txBody>
      </p:sp>
      <p:sp>
        <p:nvSpPr>
          <p:cNvPr id="7" name="Shape 2803"/>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hR0AAOQoAACmIAAAHSsAABAgAAAmAAAACAAAAP//////////"/>
              </a:ext>
            </a:extLst>
          </p:cNvSpPr>
          <p:nvPr/>
        </p:nvSpPr>
        <p:spPr>
          <a:xfrm>
            <a:off x="4798695" y="6647180"/>
            <a:ext cx="508635" cy="361315"/>
          </a:xfrm>
          <a:prstGeom prst="rect">
            <a:avLst/>
          </a:prstGeom>
          <a:noFill/>
          <a:ln>
            <a:noFill/>
          </a:ln>
          <a:effectLst/>
        </p:spPr>
        <p:txBody>
          <a:bodyPr vert="horz" wrap="none" lIns="50800" tIns="50800" rIns="50800" bIns="50800" numCol="1" spcCol="215900" anchor="ctr"/>
          <a:lstStyle>
            <a:lvl1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rate</a:t>
            </a:r>
          </a:p>
        </p:txBody>
      </p:sp>
      <p:sp>
        <p:nvSpPr>
          <p:cNvPr id="8" name="Shape 2804"/>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AAAAAAY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MlHyWg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XhgAAPwVAABeGAAAtCYAABAAAAAmAAAACAAAAP//////////"/>
              </a:ext>
            </a:extLst>
          </p:cNvSpPr>
          <p:nvPr/>
        </p:nvSpPr>
        <p:spPr>
          <a:xfrm flipV="1">
            <a:off x="3961130" y="3573780"/>
            <a:ext cx="0" cy="2717800"/>
          </a:xfrm>
          <a:prstGeom prst="line">
            <a:avLst/>
          </a:prstGeom>
          <a:noFill/>
          <a:ln w="15240" cap="flat" cmpd="sng" algn="ctr">
            <a:solidFill>
              <a:srgbClr val="00000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pic>
        <p:nvPicPr>
          <p:cNvPr id="9" name="pasted-image.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CIEw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FEYAAD1FQAAuSUAALQmAAAQAAAAJgAAAAgAAAD//////////w=="/>
              </a:ext>
            </a:extLst>
          </p:cNvPicPr>
          <p:nvPr/>
        </p:nvPicPr>
        <p:blipFill>
          <a:blip r:embed="rId3"/>
          <a:srcRect l="0" t="0" r="50000" b="0"/>
          <a:stretch>
            <a:fillRect/>
          </a:stretch>
        </p:blipFill>
        <p:spPr>
          <a:xfrm>
            <a:off x="3952875" y="3569335"/>
            <a:ext cx="2179320" cy="2722245"/>
          </a:xfrm>
          <a:prstGeom prst="rect">
            <a:avLst/>
          </a:prstGeom>
          <a:noFill/>
          <a:ln>
            <a:noFill/>
          </a:ln>
          <a:effectLst/>
        </p:spPr>
      </p:pic>
      <p:pic>
        <p:nvPicPr>
          <p:cNvPr id="10" name="x-axis.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g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BcYAACYJgAAmyUAACQpAAAQAAAAJgAAAAgAAAD//////////w=="/>
              </a:ext>
            </a:extLst>
          </p:cNvPicPr>
          <p:nvPr/>
        </p:nvPicPr>
        <p:blipFill>
          <a:blip r:embed="rId4"/>
          <a:stretch>
            <a:fillRect/>
          </a:stretch>
        </p:blipFill>
        <p:spPr>
          <a:xfrm>
            <a:off x="3916045" y="6273800"/>
            <a:ext cx="2197100" cy="414020"/>
          </a:xfrm>
          <a:prstGeom prst="rect">
            <a:avLst/>
          </a:prstGeom>
          <a:noFill/>
          <a:ln>
            <a:noFill/>
          </a:ln>
          <a:effectLst/>
        </p:spPr>
      </p:pic>
      <p:sp>
        <p:nvSpPr>
          <p:cNvPr id="11" name="Shape 2807"/>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9zIAAy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9zIAB/f38AAAAAAMvLywDAwP8Af39/AAAAAAAAAAAAAAAAAAAAAAAAAAAAIQAAABgAAAAUAAAA3CcAAOgZAACQKQAA6BkAABAAAAAmAAAACAAAAP//////////"/>
              </a:ext>
            </a:extLst>
          </p:cNvSpPr>
          <p:nvPr/>
        </p:nvSpPr>
        <p:spPr>
          <a:xfrm flipV="1">
            <a:off x="6479540" y="4211320"/>
            <a:ext cx="276860" cy="0"/>
          </a:xfrm>
          <a:prstGeom prst="line">
            <a:avLst/>
          </a:prstGeom>
          <a:noFill/>
          <a:ln w="31750" cap="flat" cmpd="sng" algn="ctr">
            <a:solidFill>
              <a:srgbClr val="FF7320"/>
            </a:solidFill>
            <a:prstDash val="solid"/>
            <a:headEnd type="none"/>
            <a:tailEnd type="none"/>
          </a:ln>
          <a:effectLst>
            <a:outerShdw blurRad="63500" dist="63760" dir="2700000">
              <a:srgbClr val="000000">
                <a:alpha val="4000"/>
              </a:srgbClr>
            </a:outerShdw>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2" name="Shape 2808"/>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kCkAAOEYAAAjOQAA3hoAABAgAAAmAAAACAAAAP//////////"/>
              </a:ext>
            </a:extLst>
          </p:cNvSpPr>
          <p:nvPr/>
        </p:nvSpPr>
        <p:spPr>
          <a:xfrm>
            <a:off x="6756400" y="4044315"/>
            <a:ext cx="2531745" cy="323215"/>
          </a:xfrm>
          <a:prstGeom prst="rect">
            <a:avLst/>
          </a:prstGeom>
          <a:noFill/>
          <a:ln>
            <a:noFill/>
          </a:ln>
          <a:effectLst>
            <a:outerShdw blurRad="63500" dist="63760" dir="2700000">
              <a:srgbClr val="000000">
                <a:alpha val="4000"/>
              </a:srgbClr>
            </a:outerShdw>
          </a:effectLst>
        </p:spPr>
        <p:txBody>
          <a:bodyPr vert="horz" wrap="none" lIns="50800" tIns="50800" rIns="50800" bIns="50800" numCol="1" spcCol="215900" anchor="ctr"/>
          <a:lstStyle>
            <a:lvl1pPr algn="l" defTabSz="457200">
              <a:lnSpc>
                <a:spcPts val="1900"/>
              </a:lnSpc>
              <a:spcBef>
                <a:spcPts val="400"/>
              </a:spcBef>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continuous gamma density</a:t>
            </a:r>
          </a:p>
        </p:txBody>
      </p:sp>
      <p:sp>
        <p:nvSpPr>
          <p:cNvPr id="13" name="Rectangle1"/>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C8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KAKAAA+PQAAvAwAAAAgAAAmAAAACAAAAP//////////"/>
              </a:ext>
            </a:extLst>
          </p:cNvSpPr>
          <p:nvPr/>
        </p:nvSpPr>
        <p:spPr>
          <a:xfrm>
            <a:off x="1003300" y="1727200"/>
            <a:ext cx="8952230" cy="3429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0" indent="0" algn="l" defTabSz="457200">
              <a:lnSpc>
                <a:spcPts val="1900"/>
              </a:lnSpc>
              <a:spcBef>
                <a:spcPts val="400"/>
              </a:spcBef>
              <a:buNone/>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pPr>
            <a:r>
              <a:t>We constrain the mean of the gamma distribution to have a mean of one: </a:t>
            </a:r>
          </a:p>
        </p:txBody>
      </p:sp>
    </p:spTree>
  </p:cSld>
  <p:clrMapOvr>
    <a:masterClrMapping/>
  </p:clrMapOvr>
  <p:transition spd="fast" p14:dur="500">
    <p:fade/>
    <p:extLst>
      <p:ext uri="smNativeData">
        <pr:smNativeData xmlns:pr="smNativeData" xmlns="smNativeData" val="trXWYgAAAAD0AQAAAAAAAAYAAAAAAAAAAAAAAAAAAAAAAAAAAQAAAAAAAAAAAAAAAAAAAAAAAAAAAAAA"/>
      </p:ext>
    </p:extLst>
  </p:transition>
  <p:timing>
    <p:tnLst>
      <p:par>
        <p:cTn id="1" dur="indefinite" restart="never" nodeType="tmRoot"/>
      </p:par>
    </p:tnLst>
  </p:timing>
</p:sld>
</file>

<file path=ppt/slides/slide207.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2810"/>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Bdw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1AgAABAgAAAmAAAACAAAAP//////////"/>
              </a:ext>
            </a:extLst>
          </p:cNvSpPr>
          <p:nvPr/>
        </p:nvSpPr>
        <p:spPr>
          <a:xfrm>
            <a:off x="635000" y="1016000"/>
            <a:ext cx="8692515" cy="4191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500"/>
              </a:lnSpc>
              <a:tabLst>
                <a:tab pos="838200" algn="l"/>
              </a:tabLst>
              <a:defRPr sz="2000" cap="none">
                <a:solidFill>
                  <a:srgbClr val="0433FF"/>
                </a:solidFill>
                <a:latin typeface="Arial" pitchFamily="1" charset="0"/>
                <a:ea typeface="Arial" pitchFamily="1" charset="0"/>
                <a:cs typeface="Arial" pitchFamily="1" charset="0"/>
              </a:defRPr>
            </a:pPr>
            <a:r>
              <a:t>The Discrete Gamma Distribution </a:t>
            </a:r>
            <a:r>
              <a:rPr sz="2100" cap="none">
                <a:latin typeface="Times" pitchFamily="0" charset="0"/>
                <a:ea typeface="Times" pitchFamily="0" charset="0"/>
                <a:cs typeface="Times" pitchFamily="0" charset="0"/>
              </a:rPr>
              <a:t>(+G)</a:t>
            </a:r>
            <a:r>
              <a:t> model of ASRV</a:t>
            </a:r>
          </a:p>
        </p:txBody>
      </p:sp>
      <p:sp>
        <p:nvSpPr>
          <p:cNvPr id="3" name="Shape 2811"/>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BQcAANwAAAB7NwAATAQAABAgAAAmAAAACAAAAP//////////"/>
              </a:ext>
            </a:extLst>
          </p:cNvSpPr>
          <p:nvPr/>
        </p:nvSpPr>
        <p:spPr>
          <a:xfrm>
            <a:off x="1141095" y="139700"/>
            <a:ext cx="787781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Among Site Rate Variation</a:t>
            </a:r>
          </a:p>
        </p:txBody>
      </p:sp>
      <p:sp>
        <p:nvSpPr>
          <p:cNvPr id="4" name="Shape 2812"/>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KwIAACPOwAA5AoAABAgAAAmAAAACAAAAP//////////"/>
              </a:ext>
            </a:extLst>
          </p:cNvSpPr>
          <p:nvPr/>
        </p:nvSpPr>
        <p:spPr>
          <a:xfrm>
            <a:off x="1003300" y="1409700"/>
            <a:ext cx="8678545" cy="36068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The gamma distribution provides a flexible means of accommodating ASRV</a:t>
            </a:r>
          </a:p>
        </p:txBody>
      </p:sp>
      <p:sp>
        <p:nvSpPr>
          <p:cNvPr id="5" name="Shape 2813"/>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PKy/CI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VhUAANsYAACOFwAA0SQAABAgAAAmAAAACAAAAP//////////"/>
              </a:ext>
            </a:extLst>
          </p:cNvSpPr>
          <p:nvPr/>
        </p:nvSpPr>
        <p:spPr>
          <a:xfrm rot="16200000">
            <a:off x="2676525" y="4832350"/>
            <a:ext cx="1944370" cy="360680"/>
          </a:xfrm>
          <a:prstGeom prst="rect">
            <a:avLst/>
          </a:prstGeom>
          <a:noFill/>
          <a:ln>
            <a:noFill/>
          </a:ln>
          <a:effectLst/>
        </p:spPr>
        <p:txBody>
          <a:bodyPr vert="horz" wrap="none" lIns="50800" tIns="50800" rIns="50800" bIns="50800" numCol="1" spcCol="215900" anchor="ctr"/>
          <a:lstStyle>
            <a:lvl1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probability density</a:t>
            </a:r>
          </a:p>
        </p:txBody>
      </p:sp>
      <p:sp>
        <p:nvSpPr>
          <p:cNvPr id="6" name="Shape 2814"/>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E48j/k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hR0AAOQoAACmIAAAHSsAABAgAAAmAAAACAAAAP//////////"/>
              </a:ext>
            </a:extLst>
          </p:cNvSpPr>
          <p:nvPr/>
        </p:nvSpPr>
        <p:spPr>
          <a:xfrm>
            <a:off x="4798695" y="6647180"/>
            <a:ext cx="508635" cy="361315"/>
          </a:xfrm>
          <a:prstGeom prst="rect">
            <a:avLst/>
          </a:prstGeom>
          <a:noFill/>
          <a:ln>
            <a:noFill/>
          </a:ln>
          <a:effectLst/>
        </p:spPr>
        <p:txBody>
          <a:bodyPr vert="horz" wrap="none" lIns="50800" tIns="50800" rIns="50800" bIns="50800" numCol="1" spcCol="215900" anchor="ctr"/>
          <a:lstStyle>
            <a:lvl1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rate</a:t>
            </a:r>
          </a:p>
        </p:txBody>
      </p:sp>
      <p:sp>
        <p:nvSpPr>
          <p:cNvPr id="7" name="Shape 2815"/>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AAAAAAY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NER2Y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XhgAAPwVAABeGAAAtCYAABAAAAAmAAAACAAAAP//////////"/>
              </a:ext>
            </a:extLst>
          </p:cNvSpPr>
          <p:nvPr/>
        </p:nvSpPr>
        <p:spPr>
          <a:xfrm flipV="1">
            <a:off x="3961130" y="3573780"/>
            <a:ext cx="0" cy="2717800"/>
          </a:xfrm>
          <a:prstGeom prst="line">
            <a:avLst/>
          </a:prstGeom>
          <a:noFill/>
          <a:ln w="15240" cap="flat" cmpd="sng" algn="ctr">
            <a:solidFill>
              <a:srgbClr val="00000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pic>
        <p:nvPicPr>
          <p:cNvPr id="8" name="pasted-image.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CIEwAAAAAAAAAAAABkAAAAZAAAAAAAAAAjAAAABAAAAGQAAAAXAAAAFAAAAAAAAAAAAAAA/38AAP9/AAAAAAAACQAAAAQAAAAISeXy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FEYAAD1FQAAuSUAALQmAAAQAAAAJgAAAAgAAAD//////////w=="/>
              </a:ext>
            </a:extLst>
          </p:cNvPicPr>
          <p:nvPr/>
        </p:nvPicPr>
        <p:blipFill>
          <a:blip r:embed="rId2"/>
          <a:srcRect l="0" t="0" r="50000" b="0"/>
          <a:stretch>
            <a:fillRect/>
          </a:stretch>
        </p:blipFill>
        <p:spPr>
          <a:xfrm>
            <a:off x="3952875" y="3569335"/>
            <a:ext cx="2179320" cy="2722245"/>
          </a:xfrm>
          <a:prstGeom prst="rect">
            <a:avLst/>
          </a:prstGeom>
          <a:noFill/>
          <a:ln>
            <a:noFill/>
          </a:ln>
          <a:effectLst/>
        </p:spPr>
      </p:pic>
      <p:pic>
        <p:nvPicPr>
          <p:cNvPr id="9" name="x-axis.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BrsPF7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BcYAACYJgAAmyUAACQpAAAQAAAAJgAAAAgAAAD//////////w=="/>
              </a:ext>
            </a:extLst>
          </p:cNvPicPr>
          <p:nvPr/>
        </p:nvPicPr>
        <p:blipFill>
          <a:blip r:embed="rId3"/>
          <a:stretch>
            <a:fillRect/>
          </a:stretch>
        </p:blipFill>
        <p:spPr>
          <a:xfrm>
            <a:off x="3916045" y="6273800"/>
            <a:ext cx="2197100" cy="414020"/>
          </a:xfrm>
          <a:prstGeom prst="rect">
            <a:avLst/>
          </a:prstGeom>
          <a:noFill/>
          <a:ln>
            <a:noFill/>
          </a:ln>
          <a:effectLst/>
        </p:spPr>
      </p:pic>
      <p:sp>
        <p:nvSpPr>
          <p:cNvPr id="10" name="Shape 2818"/>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9zIAAy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9zIAB/f38AAAAAAMvLywDAwP8Af39/AAAAAAAAAAAAAAAAAAAAAAAAAAAAIQAAABgAAAAUAAAA3CcAAOgZAACQKQAA6BkAABAAAAAmAAAACAAAAP//////////"/>
              </a:ext>
            </a:extLst>
          </p:cNvSpPr>
          <p:nvPr/>
        </p:nvSpPr>
        <p:spPr>
          <a:xfrm flipV="1">
            <a:off x="6479540" y="4211320"/>
            <a:ext cx="276860" cy="0"/>
          </a:xfrm>
          <a:prstGeom prst="line">
            <a:avLst/>
          </a:prstGeom>
          <a:noFill/>
          <a:ln w="31750" cap="flat" cmpd="sng" algn="ctr">
            <a:solidFill>
              <a:srgbClr val="FF7320"/>
            </a:solidFill>
            <a:prstDash val="solid"/>
            <a:headEnd type="none"/>
            <a:tailEnd type="none"/>
          </a:ln>
          <a:effectLst>
            <a:outerShdw blurRad="63500" dist="63760" dir="2700000">
              <a:srgbClr val="000000">
                <a:alpha val="4000"/>
              </a:srgbClr>
            </a:outerShdw>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1" name="Shape 2819"/>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FtHi4o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kCkAAOEYAAAjOQAA3hoAABAgAAAmAAAACAAAAP//////////"/>
              </a:ext>
            </a:extLst>
          </p:cNvSpPr>
          <p:nvPr/>
        </p:nvSpPr>
        <p:spPr>
          <a:xfrm>
            <a:off x="6756400" y="4044315"/>
            <a:ext cx="2531745" cy="323215"/>
          </a:xfrm>
          <a:prstGeom prst="rect">
            <a:avLst/>
          </a:prstGeom>
          <a:noFill/>
          <a:ln>
            <a:noFill/>
          </a:ln>
          <a:effectLst>
            <a:outerShdw blurRad="63500" dist="63760" dir="2700000">
              <a:srgbClr val="000000">
                <a:alpha val="4000"/>
              </a:srgbClr>
            </a:outerShdw>
          </a:effectLst>
        </p:spPr>
        <p:txBody>
          <a:bodyPr vert="horz" wrap="none" lIns="50800" tIns="50800" rIns="50800" bIns="50800" numCol="1" spcCol="215900" anchor="ctr"/>
          <a:lstStyle>
            <a:lvl1pPr algn="l" defTabSz="457200">
              <a:lnSpc>
                <a:spcPts val="1900"/>
              </a:lnSpc>
              <a:spcBef>
                <a:spcPts val="400"/>
              </a:spcBef>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continuous gamma density</a:t>
            </a:r>
          </a:p>
        </p:txBody>
      </p:sp>
      <p:pic>
        <p:nvPicPr>
          <p:cNvPr id="12" name="Image2"/>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GFQ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LIcAABJFAAAXyAAALEVAAAQAAAAJgAAAAgAAAD//////////w=="/>
              </a:ext>
            </a:extLst>
          </p:cNvPicPr>
          <p:nvPr/>
        </p:nvPicPr>
        <p:blipFill>
          <a:blip r:embed="rId4"/>
          <a:srcRect l="0" t="0" r="53820" b="0"/>
          <a:stretch>
            <a:fillRect/>
          </a:stretch>
        </p:blipFill>
        <p:spPr>
          <a:xfrm>
            <a:off x="4664710" y="3297555"/>
            <a:ext cx="597535" cy="228600"/>
          </a:xfrm>
          <a:prstGeom prst="rect">
            <a:avLst/>
          </a:prstGeom>
          <a:noFill/>
          <a:ln>
            <a:noFill/>
          </a:ln>
          <a:effectLst/>
        </p:spPr>
      </p:pic>
      <p:grpSp>
        <p:nvGrpSpPr>
          <p:cNvPr id="13" name="Group 2824"/>
          <p:cNvGrpSpPr>
            <a:extLst>
              <a:ext uri="smNativeData">
                <pr:smNativeData xmlns:pr="smNativeData" xmlns="smNativeData" val="SMDATA_6_trXWYhMAAAAlAAAAAQAAAA8BAAAAkAAAAEgAAACQAAAASAAAAAAAAAAAAAAAAAAAABcAAAAUAAAAAAAAAAAAAAD/fwAA/38AAAAAAAAJAAAABAAAAAAAAAAfAAAAVAAAAAAAAAAAAAAAAAAAAAAAAAAAAAAAAAAAAAAAAAAAAAAAAAAAAAAAAAAAAAAAAAAAAAAAAAAAAAAAAAAAAAAAAAAAAAAAAAAAAAAAAAAAAAAAAAAAACEAAAAYAAAAFAAAACwGAABsDAAADz8AAGoOAAAQAAAAJgAAAAgAAAD/////AAAAAA=="/>
              </a:ext>
            </a:extLst>
          </p:cNvGrpSpPr>
          <p:nvPr/>
        </p:nvGrpSpPr>
        <p:grpSpPr>
          <a:xfrm>
            <a:off x="1003300" y="2019300"/>
            <a:ext cx="9247505" cy="323850"/>
            <a:chOff x="1003300" y="2019300"/>
            <a:chExt cx="9247505" cy="323850"/>
          </a:xfrm>
        </p:grpSpPr>
        <p:sp>
          <p:nvSpPr>
            <p:cNvPr id="15" name="Shape 2822"/>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K9VRZc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AAAAAMvLywDAwP8Af39/AAAAAAAAAAAAAAAAAAAAAAAAAAAAIQAAABgAAAAUAAAALAYAAGwMAAAPPwAAag4AAAAgAAAmAAAACAAAAP//////////"/>
                </a:ext>
              </a:extLst>
            </p:cNvSpPr>
            <p:nvPr/>
          </p:nvSpPr>
          <p:spPr>
            <a:xfrm>
              <a:off x="1003300" y="2019300"/>
              <a:ext cx="9247505" cy="32385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the shape of the distribution is defined by</a:t>
              </a:r>
            </a:p>
          </p:txBody>
        </p:sp>
        <p:pic>
          <p:nvPicPr>
            <p:cNvPr id="14" name="droppedImage.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AAAA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AIfAAAlDQAA6x8AANkNAAAAAAAAJgAAAAgAAAD//////////w=="/>
                </a:ext>
              </a:extLst>
            </p:cNvPicPr>
            <p:nvPr/>
          </p:nvPicPr>
          <p:blipFill>
            <a:blip r:embed="rId5"/>
            <a:stretch>
              <a:fillRect/>
            </a:stretch>
          </p:blipFill>
          <p:spPr>
            <a:xfrm>
              <a:off x="5040630" y="2136775"/>
              <a:ext cx="147955" cy="114300"/>
            </a:xfrm>
            <a:prstGeom prst="rect">
              <a:avLst/>
            </a:prstGeom>
            <a:noFill/>
            <a:ln>
              <a:noFill/>
            </a:ln>
            <a:effectLst>
              <a:outerShdw blurRad="63500" dist="63760" dir="2700000">
                <a:srgbClr val="000000">
                  <a:alpha val="4000"/>
                </a:srgbClr>
              </a:outerShdw>
            </a:effectLst>
          </p:spPr>
        </p:pic>
      </p:grpSp>
      <p:pic>
        <p:nvPicPr>
          <p:cNvPr id="16" name="Image1"/>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AAAA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JEvAAABCwAARzMAAFoMAAAQAAAAJgAAAAgAAAD//////////w=="/>
              </a:ext>
            </a:extLst>
          </p:cNvPicPr>
          <p:nvPr/>
        </p:nvPicPr>
        <p:blipFill>
          <a:blip r:embed="rId6"/>
          <a:stretch>
            <a:fillRect/>
          </a:stretch>
        </p:blipFill>
        <p:spPr>
          <a:xfrm>
            <a:off x="7732395" y="1788795"/>
            <a:ext cx="603250" cy="219075"/>
          </a:xfrm>
          <a:prstGeom prst="rect">
            <a:avLst/>
          </a:prstGeom>
          <a:noFill/>
          <a:ln>
            <a:noFill/>
          </a:ln>
          <a:effectLst>
            <a:outerShdw blurRad="63500" dist="63760" dir="2700000">
              <a:srgbClr val="000000">
                <a:alpha val="4000"/>
              </a:srgbClr>
            </a:outerShdw>
          </a:effectLst>
        </p:spPr>
      </p:pic>
      <p:sp>
        <p:nvSpPr>
          <p:cNvPr id="17" name="Rectangle1"/>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C8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KAKAAA+PQAAvAwAAAAgAAAmAAAACAAAAP//////////"/>
              </a:ext>
            </a:extLst>
          </p:cNvSpPr>
          <p:nvPr/>
        </p:nvSpPr>
        <p:spPr>
          <a:xfrm>
            <a:off x="1003300" y="1727200"/>
            <a:ext cx="8952230" cy="3429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0" indent="0" algn="l" defTabSz="457200">
              <a:lnSpc>
                <a:spcPts val="1900"/>
              </a:lnSpc>
              <a:spcBef>
                <a:spcPts val="400"/>
              </a:spcBef>
              <a:buNone/>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pPr>
            <a:r>
              <a:t>We constrain the mean of the gamma distribution to have a mean of one: </a:t>
            </a:r>
          </a:p>
        </p:txBody>
      </p:sp>
    </p:spTree>
  </p:cSld>
  <p:clrMapOvr>
    <a:masterClrMapping/>
  </p:clrMapOvr>
  <p:transition spd="fast" p14:dur="500">
    <p:fade/>
    <p:extLst>
      <p:ext uri="smNativeData">
        <pr:smNativeData xmlns:pr="smNativeData" xmlns="smNativeData" val="trXWYgAAAAD0AQAAAAAAAAYAAAAAAAAAAAAAAAAAAAAAAAAAAQAAAAAAAAAAAAAAAAAAAAAAAAAAAAAA"/>
      </p:ext>
    </p:extLst>
  </p:transition>
  <p:timing>
    <p:tnLst>
      <p:par>
        <p:cTn id="1" dur="indefinite" restart="never" nodeType="tmRoot"/>
      </p:par>
    </p:tnLst>
  </p:timing>
</p:sld>
</file>

<file path=ppt/slides/slide208.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pic>
        <p:nvPicPr>
          <p:cNvPr id="2" name="gamma_1.png"/>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BADAAAAAAAAFwQ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I4XAADFFQAAnSYAAOQoAAAQAAAAJgAAAAgAAAD//////////w=="/>
              </a:ext>
            </a:extLst>
          </p:cNvPicPr>
          <p:nvPr/>
        </p:nvPicPr>
        <p:blipFill>
          <a:blip r:embed="rId2"/>
          <a:srcRect l="0" t="7840" r="0" b="10470"/>
          <a:stretch>
            <a:fillRect/>
          </a:stretch>
        </p:blipFill>
        <p:spPr>
          <a:xfrm>
            <a:off x="3829050" y="3538855"/>
            <a:ext cx="2447925" cy="3108325"/>
          </a:xfrm>
          <a:prstGeom prst="rect">
            <a:avLst/>
          </a:prstGeom>
          <a:noFill/>
          <a:ln>
            <a:noFill/>
          </a:ln>
          <a:effectLst/>
        </p:spPr>
      </p:pic>
      <p:sp>
        <p:nvSpPr>
          <p:cNvPr id="3" name="Shape 2828"/>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D4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1AgAABAgAAAmAAAACAAAAP//////////"/>
              </a:ext>
            </a:extLst>
          </p:cNvSpPr>
          <p:nvPr/>
        </p:nvSpPr>
        <p:spPr>
          <a:xfrm>
            <a:off x="635000" y="1016000"/>
            <a:ext cx="8692515" cy="4191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500"/>
              </a:lnSpc>
              <a:tabLst>
                <a:tab pos="838200" algn="l"/>
              </a:tabLst>
              <a:defRPr sz="2000" cap="none">
                <a:solidFill>
                  <a:srgbClr val="0433FF"/>
                </a:solidFill>
                <a:latin typeface="Arial" pitchFamily="1" charset="0"/>
                <a:ea typeface="Arial" pitchFamily="1" charset="0"/>
                <a:cs typeface="Arial" pitchFamily="1" charset="0"/>
              </a:defRPr>
            </a:pPr>
            <a:r>
              <a:t>The Discrete Gamma Distribution </a:t>
            </a:r>
            <a:r>
              <a:rPr sz="2100" cap="none">
                <a:latin typeface="Times" pitchFamily="0" charset="0"/>
                <a:ea typeface="Times" pitchFamily="0" charset="0"/>
                <a:cs typeface="Times" pitchFamily="0" charset="0"/>
              </a:rPr>
              <a:t>(+G)</a:t>
            </a:r>
            <a:r>
              <a:t> model of ASRV</a:t>
            </a:r>
          </a:p>
        </p:txBody>
      </p:sp>
      <p:sp>
        <p:nvSpPr>
          <p:cNvPr id="4" name="Shape 2829"/>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ODuqx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BQcAANwAAAB7NwAATAQAABAgAAAmAAAACAAAAP//////////"/>
              </a:ext>
            </a:extLst>
          </p:cNvSpPr>
          <p:nvPr/>
        </p:nvSpPr>
        <p:spPr>
          <a:xfrm>
            <a:off x="1141095" y="139700"/>
            <a:ext cx="787781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Among Site Rate Variation</a:t>
            </a:r>
          </a:p>
        </p:txBody>
      </p:sp>
      <p:sp>
        <p:nvSpPr>
          <p:cNvPr id="5" name="Shape 2830"/>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VhUAANsYAACOFwAA0SQAABAgAAAmAAAACAAAAP//////////"/>
              </a:ext>
            </a:extLst>
          </p:cNvSpPr>
          <p:nvPr/>
        </p:nvSpPr>
        <p:spPr>
          <a:xfrm rot="16200000">
            <a:off x="2676525" y="4832350"/>
            <a:ext cx="1944370" cy="360680"/>
          </a:xfrm>
          <a:prstGeom prst="rect">
            <a:avLst/>
          </a:prstGeom>
          <a:noFill/>
          <a:ln>
            <a:noFill/>
          </a:ln>
          <a:effectLst/>
        </p:spPr>
        <p:txBody>
          <a:bodyPr vert="horz" wrap="none" lIns="50800" tIns="50800" rIns="50800" bIns="50800" numCol="1" spcCol="215900" anchor="ctr"/>
          <a:lstStyle>
            <a:lvl1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probability density</a:t>
            </a:r>
          </a:p>
        </p:txBody>
      </p:sp>
      <p:sp>
        <p:nvSpPr>
          <p:cNvPr id="6" name="Shape 2831"/>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gAC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hR0AAOQoAACmIAAAHSsAABAgAAAmAAAACAAAAP//////////"/>
              </a:ext>
            </a:extLst>
          </p:cNvSpPr>
          <p:nvPr/>
        </p:nvSpPr>
        <p:spPr>
          <a:xfrm>
            <a:off x="4798695" y="6647180"/>
            <a:ext cx="508635" cy="361315"/>
          </a:xfrm>
          <a:prstGeom prst="rect">
            <a:avLst/>
          </a:prstGeom>
          <a:noFill/>
          <a:ln>
            <a:noFill/>
          </a:ln>
          <a:effectLst/>
        </p:spPr>
        <p:txBody>
          <a:bodyPr vert="horz" wrap="none" lIns="50800" tIns="50800" rIns="50800" bIns="50800" numCol="1" spcCol="215900" anchor="ctr"/>
          <a:lstStyle>
            <a:lvl1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rate</a:t>
            </a:r>
          </a:p>
        </p:txBody>
      </p:sp>
      <p:sp>
        <p:nvSpPr>
          <p:cNvPr id="7" name="Shape 2832"/>
          <p:cNvSpPr>
            <a:extLst>
              <a:ext uri="smNativeData">
                <pr:smNativeData xmlns:pr="smNativeData" xmlns="smNativeData" val="SMDATA_15_trXWYhMAAAAlAAAAZAAAAA0AAAAAUAAAAFAAAABQAAAAUAAAAAAAAAABAAAAAAAAAAEAAABQAAAAAAAAAAAA4D8AAAAAAADgPwAAAAAAAOA/AAAAAAAA4D8AAAAAAADgPwAAAAAAAOA/AAAAAAAA4D8AAAAAAADgPwAAAAAAAOA/AAAAAAAA4D8CAAAAjAAAAAEAAAAAAAAAN364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kBDwE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N364AP///wEAAAAAAAAAAAAAAAAAAAAAAAAAAAAAAAAAAAAAAAAAAAAAAAB/f38AAAAAAMvLywDAwP8Af39/AAAAAAAAAAAAAAAAAAAAAAAAAAAAIQAAABgAAAAUAAAA3CcAAF0bAACQKQAAEh0AABAAAAAmAAAACAAAAP//////////"/>
              </a:ext>
            </a:extLst>
          </p:cNvSpPr>
          <p:nvPr/>
        </p:nvSpPr>
        <p:spPr>
          <a:xfrm>
            <a:off x="6479540" y="4448175"/>
            <a:ext cx="276860" cy="277495"/>
          </a:xfrm>
          <a:prstGeom prst="rect">
            <a:avLst/>
          </a:prstGeom>
          <a:solidFill>
            <a:srgbClr val="377EB8"/>
          </a:solidFill>
          <a:ln>
            <a:noFill/>
          </a:ln>
          <a:effectLst>
            <a:outerShdw blurRad="63500" dist="63760" dir="2700000">
              <a:srgbClr val="000000">
                <a:alpha val="4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8" name="Shape 2833"/>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IXw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kCkAADkbAABJNgAANh0AABAgAAAmAAAACAAAAP//////////"/>
              </a:ext>
            </a:extLst>
          </p:cNvSpPr>
          <p:nvPr/>
        </p:nvSpPr>
        <p:spPr>
          <a:xfrm>
            <a:off x="6756400" y="4425315"/>
            <a:ext cx="2068195" cy="323215"/>
          </a:xfrm>
          <a:prstGeom prst="rect">
            <a:avLst/>
          </a:prstGeom>
          <a:noFill/>
          <a:ln>
            <a:noFill/>
          </a:ln>
          <a:effectLst>
            <a:outerShdw blurRad="63500" dist="63760" dir="2700000">
              <a:srgbClr val="000000">
                <a:alpha val="4000"/>
              </a:srgbClr>
            </a:outerShdw>
          </a:effectLst>
        </p:spPr>
        <p:txBody>
          <a:bodyPr vert="horz" wrap="none" lIns="50800" tIns="50800" rIns="50800" bIns="50800" numCol="1" spcCol="215900" anchor="ctr"/>
          <a:lstStyle>
            <a:lvl1pPr algn="l" defTabSz="457200">
              <a:lnSpc>
                <a:spcPts val="1900"/>
              </a:lnSpc>
              <a:spcBef>
                <a:spcPts val="400"/>
              </a:spcBef>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discrete rate category</a:t>
            </a:r>
          </a:p>
        </p:txBody>
      </p:sp>
      <p:sp>
        <p:nvSpPr>
          <p:cNvPr id="9" name="Shape 2834"/>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9zIAAy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BICGw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9zIAB/f38AAAAAAMvLywDAwP8Af39/AAAAAAAAAAAAAAAAAAAAAAAAAAAAIQAAABgAAAAUAAAA3CcAAOgZAACQKQAA6BkAABAAAAAmAAAACAAAAP//////////"/>
              </a:ext>
            </a:extLst>
          </p:cNvSpPr>
          <p:nvPr/>
        </p:nvSpPr>
        <p:spPr>
          <a:xfrm flipV="1">
            <a:off x="6479540" y="4211320"/>
            <a:ext cx="276860" cy="0"/>
          </a:xfrm>
          <a:prstGeom prst="line">
            <a:avLst/>
          </a:prstGeom>
          <a:noFill/>
          <a:ln w="31750" cap="flat" cmpd="sng" algn="ctr">
            <a:solidFill>
              <a:srgbClr val="FF7320"/>
            </a:solidFill>
            <a:prstDash val="solid"/>
            <a:headEnd type="none"/>
            <a:tailEnd type="none"/>
          </a:ln>
          <a:effectLst>
            <a:outerShdw blurRad="63500" dist="63760" dir="2700000">
              <a:srgbClr val="000000">
                <a:alpha val="4000"/>
              </a:srgbClr>
            </a:outerShdw>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0" name="Shape 2835"/>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Fcw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kCkAAOEYAAAjOQAA3hoAABAgAAAmAAAACAAAAP//////////"/>
              </a:ext>
            </a:extLst>
          </p:cNvSpPr>
          <p:nvPr/>
        </p:nvSpPr>
        <p:spPr>
          <a:xfrm>
            <a:off x="6756400" y="4044315"/>
            <a:ext cx="2531745" cy="323215"/>
          </a:xfrm>
          <a:prstGeom prst="rect">
            <a:avLst/>
          </a:prstGeom>
          <a:noFill/>
          <a:ln>
            <a:noFill/>
          </a:ln>
          <a:effectLst>
            <a:outerShdw blurRad="63500" dist="63760" dir="2700000">
              <a:srgbClr val="000000">
                <a:alpha val="4000"/>
              </a:srgbClr>
            </a:outerShdw>
          </a:effectLst>
        </p:spPr>
        <p:txBody>
          <a:bodyPr vert="horz" wrap="none" lIns="50800" tIns="50800" rIns="50800" bIns="50800" numCol="1" spcCol="215900" anchor="ctr"/>
          <a:lstStyle>
            <a:lvl1pPr algn="l" defTabSz="457200">
              <a:lnSpc>
                <a:spcPts val="1900"/>
              </a:lnSpc>
              <a:spcBef>
                <a:spcPts val="400"/>
              </a:spcBef>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continuous gamma density</a:t>
            </a:r>
          </a:p>
        </p:txBody>
      </p:sp>
      <p:pic>
        <p:nvPicPr>
          <p:cNvPr id="11" name="pasted-image.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PgXAACjJgAAHyYAANUoAAAQAAAAJgAAAAgAAAD//////////w=="/>
              </a:ext>
            </a:extLst>
          </p:cNvPicPr>
          <p:nvPr/>
        </p:nvPicPr>
        <p:blipFill>
          <a:blip r:embed="rId3"/>
          <a:stretch>
            <a:fillRect/>
          </a:stretch>
        </p:blipFill>
        <p:spPr>
          <a:xfrm>
            <a:off x="3896360" y="6280785"/>
            <a:ext cx="2300605" cy="356870"/>
          </a:xfrm>
          <a:prstGeom prst="rect">
            <a:avLst/>
          </a:prstGeom>
          <a:noFill/>
          <a:ln>
            <a:noFill/>
          </a:ln>
          <a:effectLst/>
        </p:spPr>
      </p:pic>
      <p:pic>
        <p:nvPicPr>
          <p:cNvPr id="12" name="pasted-image.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CqlGJU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LIcAABJFAAAqSQAALEVAAAQAAAAJgAAAAgAAAD//////////w=="/>
              </a:ext>
            </a:extLst>
          </p:cNvPicPr>
          <p:nvPr/>
        </p:nvPicPr>
        <p:blipFill>
          <a:blip r:embed="rId4"/>
          <a:stretch>
            <a:fillRect/>
          </a:stretch>
        </p:blipFill>
        <p:spPr>
          <a:xfrm>
            <a:off x="4664710" y="3297555"/>
            <a:ext cx="1294765" cy="228600"/>
          </a:xfrm>
          <a:prstGeom prst="rect">
            <a:avLst/>
          </a:prstGeom>
          <a:noFill/>
          <a:ln>
            <a:noFill/>
          </a:ln>
          <a:effectLst/>
        </p:spPr>
      </p:pic>
      <p:sp>
        <p:nvSpPr>
          <p:cNvPr id="13" name="Shape 2838"/>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Nxc5qE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KwIAACPOwAA5AoAABAgAAAmAAAACAAAAP//////////"/>
              </a:ext>
            </a:extLst>
          </p:cNvSpPr>
          <p:nvPr/>
        </p:nvSpPr>
        <p:spPr>
          <a:xfrm>
            <a:off x="1003300" y="1409700"/>
            <a:ext cx="8678545" cy="36068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The gamma distribution provides a flexible means of accommodating ASRV</a:t>
            </a:r>
          </a:p>
        </p:txBody>
      </p:sp>
      <p:sp>
        <p:nvSpPr>
          <p:cNvPr id="14" name="Shape 2839"/>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A4LAAAPPwAAeg0AABAgAAAmAAAACAAAAP//////////"/>
              </a:ext>
            </a:extLst>
          </p:cNvSpPr>
          <p:nvPr/>
        </p:nvSpPr>
        <p:spPr>
          <a:xfrm>
            <a:off x="1003300" y="1797050"/>
            <a:ext cx="9247505" cy="3937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algn="l" defTabSz="457200">
              <a:lnSpc>
                <a:spcPts val="23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The gamma distribution is discretized into </a:t>
            </a:r>
            <a:r>
              <a:rPr sz="1900" i="1" cap="none">
                <a:latin typeface="Times" pitchFamily="0" charset="0"/>
                <a:ea typeface="Times" pitchFamily="0" charset="0"/>
                <a:cs typeface="Times" pitchFamily="0" charset="0"/>
              </a:rPr>
              <a:t>k</a:t>
            </a:r>
            <a:r>
              <a:t> discrete bins</a:t>
            </a:r>
          </a:p>
        </p:txBody>
      </p:sp>
    </p:spTree>
  </p:cSld>
  <p:clrMapOvr>
    <a:masterClrMapping/>
  </p:clrMapOvr>
  <p:transition spd="fast" p14:dur="500">
    <p:fade/>
    <p:extLst>
      <p:ext uri="smNativeData">
        <pr:smNativeData xmlns:pr="smNativeData" xmlns="smNativeData" val="trXWYgAAAAD0AQAAAAAAAAYAAAAAAAAAAAAAAAAAAAAAAAAAAQAAAAAAAAAAAAAAAAAAAAAAAAAAAAAA"/>
      </p:ext>
    </p:extLst>
  </p:transition>
  <p:timing>
    <p:tnLst>
      <p:par>
        <p:cTn id="1" dur="indefinite" restart="never" nodeType="tmRoot"/>
      </p:par>
    </p:tnLst>
  </p:timing>
</p:sld>
</file>

<file path=ppt/slides/slide209.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pic>
        <p:nvPicPr>
          <p:cNvPr id="2" name="gamma_1.png"/>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BADAAAAAAAAFwQ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I4XAADFFQAAnSYAAOQoAAAQAAAAJgAAAAgAAAD//////////w=="/>
              </a:ext>
            </a:extLst>
          </p:cNvPicPr>
          <p:nvPr/>
        </p:nvPicPr>
        <p:blipFill>
          <a:blip r:embed="rId2"/>
          <a:srcRect l="0" t="7840" r="0" b="10470"/>
          <a:stretch>
            <a:fillRect/>
          </a:stretch>
        </p:blipFill>
        <p:spPr>
          <a:xfrm>
            <a:off x="3829050" y="3538855"/>
            <a:ext cx="2447925" cy="3108325"/>
          </a:xfrm>
          <a:prstGeom prst="rect">
            <a:avLst/>
          </a:prstGeom>
          <a:noFill/>
          <a:ln>
            <a:noFill/>
          </a:ln>
          <a:effectLst/>
        </p:spPr>
      </p:pic>
      <p:sp>
        <p:nvSpPr>
          <p:cNvPr id="3" name="Shape 2842"/>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VhUAANsYAACOFwAA0SQAABAgAAAmAAAACAAAAP//////////"/>
              </a:ext>
            </a:extLst>
          </p:cNvSpPr>
          <p:nvPr/>
        </p:nvSpPr>
        <p:spPr>
          <a:xfrm rot="16200000">
            <a:off x="2676525" y="4832350"/>
            <a:ext cx="1944370" cy="360680"/>
          </a:xfrm>
          <a:prstGeom prst="rect">
            <a:avLst/>
          </a:prstGeom>
          <a:noFill/>
          <a:ln>
            <a:noFill/>
          </a:ln>
          <a:effectLst/>
        </p:spPr>
        <p:txBody>
          <a:bodyPr vert="horz" wrap="none" lIns="50800" tIns="50800" rIns="50800" bIns="50800" numCol="1" spcCol="215900" anchor="ctr"/>
          <a:lstStyle>
            <a:lvl1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probability density</a:t>
            </a:r>
          </a:p>
        </p:txBody>
      </p:sp>
      <p:sp>
        <p:nvSpPr>
          <p:cNvPr id="4" name="Shape 2843"/>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F6/iEs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hR0AAOQoAACmIAAAHSsAABAgAAAmAAAACAAAAP//////////"/>
              </a:ext>
            </a:extLst>
          </p:cNvSpPr>
          <p:nvPr/>
        </p:nvSpPr>
        <p:spPr>
          <a:xfrm>
            <a:off x="4798695" y="6647180"/>
            <a:ext cx="508635" cy="361315"/>
          </a:xfrm>
          <a:prstGeom prst="rect">
            <a:avLst/>
          </a:prstGeom>
          <a:noFill/>
          <a:ln>
            <a:noFill/>
          </a:ln>
          <a:effectLst/>
        </p:spPr>
        <p:txBody>
          <a:bodyPr vert="horz" wrap="none" lIns="50800" tIns="50800" rIns="50800" bIns="50800" numCol="1" spcCol="215900" anchor="ctr"/>
          <a:lstStyle>
            <a:lvl1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rate</a:t>
            </a:r>
          </a:p>
        </p:txBody>
      </p:sp>
      <p:sp>
        <p:nvSpPr>
          <p:cNvPr id="5" name="Shape 2844"/>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1AgAABAgAAAmAAAACAAAAP//////////"/>
              </a:ext>
            </a:extLst>
          </p:cNvSpPr>
          <p:nvPr/>
        </p:nvSpPr>
        <p:spPr>
          <a:xfrm>
            <a:off x="635000" y="1016000"/>
            <a:ext cx="8692515" cy="4191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500"/>
              </a:lnSpc>
              <a:tabLst>
                <a:tab pos="838200" algn="l"/>
              </a:tabLst>
              <a:defRPr sz="2000" cap="none">
                <a:solidFill>
                  <a:srgbClr val="0433FF"/>
                </a:solidFill>
                <a:latin typeface="Arial" pitchFamily="1" charset="0"/>
                <a:ea typeface="Arial" pitchFamily="1" charset="0"/>
                <a:cs typeface="Arial" pitchFamily="1" charset="0"/>
              </a:defRPr>
            </a:pPr>
            <a:r>
              <a:t>The Discrete Gamma Distribution </a:t>
            </a:r>
            <a:r>
              <a:rPr sz="2100" cap="none">
                <a:latin typeface="Times" pitchFamily="0" charset="0"/>
                <a:ea typeface="Times" pitchFamily="0" charset="0"/>
                <a:cs typeface="Times" pitchFamily="0" charset="0"/>
              </a:rPr>
              <a:t>(+G)</a:t>
            </a:r>
            <a:r>
              <a:t> model of ASRV</a:t>
            </a:r>
          </a:p>
        </p:txBody>
      </p:sp>
      <p:sp>
        <p:nvSpPr>
          <p:cNvPr id="6" name="Shape 2845"/>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BQcAANwAAAB7NwAATAQAABAgAAAmAAAACAAAAP//////////"/>
              </a:ext>
            </a:extLst>
          </p:cNvSpPr>
          <p:nvPr/>
        </p:nvSpPr>
        <p:spPr>
          <a:xfrm>
            <a:off x="1141095" y="139700"/>
            <a:ext cx="787781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Among Site Rate Variation</a:t>
            </a:r>
          </a:p>
        </p:txBody>
      </p:sp>
      <p:sp>
        <p:nvSpPr>
          <p:cNvPr id="7" name="Shape 2846"/>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C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HRlci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5hgAADonAADmGAAAlyoAABAAAAAmAAAACAAAAP//////////"/>
              </a:ext>
            </a:extLst>
          </p:cNvSpPr>
          <p:nvPr/>
        </p:nvSpPr>
        <p:spPr>
          <a:xfrm flipV="1">
            <a:off x="4047490" y="6376670"/>
            <a:ext cx="0" cy="546735"/>
          </a:xfrm>
          <a:prstGeom prst="line">
            <a:avLst/>
          </a:prstGeom>
          <a:noFill/>
          <a:ln w="25400" cap="flat" cmpd="sng" algn="ctr">
            <a:solidFill>
              <a:srgbClr val="FF9300"/>
            </a:solidFill>
            <a:prstDash val="solid"/>
            <a:headEnd type="none"/>
            <a:tailEnd type="triangle" w="med" len="med"/>
          </a:ln>
          <a:effectLst>
            <a:outerShdw blurRad="63500" dist="63760" dir="2700000">
              <a:srgbClr val="000000">
                <a:alpha val="15000"/>
              </a:srgbClr>
            </a:outerShdw>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8" name="Shape 2847"/>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DpzcF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WBEAADsrAACJIAAAFC0AABAgAAAmAAAACAAAAP//////////"/>
              </a:ext>
            </a:extLst>
          </p:cNvSpPr>
          <p:nvPr/>
        </p:nvSpPr>
        <p:spPr>
          <a:xfrm>
            <a:off x="2819400" y="7027545"/>
            <a:ext cx="2469515" cy="300355"/>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ctr"/>
          <a:lstStyle/>
          <a:p>
            <a:pPr defTabSz="457200">
              <a:lnSpc>
                <a:spcPts val="1600"/>
              </a:lnSpc>
              <a:tabLst>
                <a:tab pos="838200" algn="l"/>
              </a:tabLst>
              <a:defRPr sz="1400" cap="none">
                <a:latin typeface="Arial" pitchFamily="1" charset="0"/>
                <a:ea typeface="Arial" pitchFamily="1" charset="0"/>
                <a:cs typeface="Arial" pitchFamily="1" charset="0"/>
              </a:defRPr>
            </a:pPr>
            <a:r>
              <a:rPr cap="none">
                <a:solidFill>
                  <a:srgbClr val="424242"/>
                </a:solidFill>
                <a:latin typeface="Times New Roman" pitchFamily="1" charset="0"/>
                <a:ea typeface="Times New Roman" pitchFamily="1" charset="0"/>
                <a:cs typeface="Times New Roman" pitchFamily="1" charset="0"/>
              </a:rPr>
              <a:t>1</a:t>
            </a:r>
            <a:r>
              <a:rPr cap="none" baseline="30000">
                <a:solidFill>
                  <a:srgbClr val="424242"/>
                </a:solidFill>
              </a:rPr>
              <a:t>st</a:t>
            </a:r>
            <a:r>
              <a:rPr cap="none">
                <a:solidFill>
                  <a:srgbClr val="424242"/>
                </a:solidFill>
              </a:rPr>
              <a:t> bin</a:t>
            </a:r>
            <a:endParaRPr cap="none">
              <a:solidFill>
                <a:srgbClr val="424242"/>
              </a:solidFill>
            </a:endParaRPr>
          </a:p>
        </p:txBody>
      </p:sp>
      <p:sp>
        <p:nvSpPr>
          <p:cNvPr id="9" name="Shape 2848"/>
          <p:cNvSpPr>
            <a:extLst>
              <a:ext uri="smNativeData">
                <pr:smNativeData xmlns:pr="smNativeData" xmlns="smNativeData" val="SMDATA_15_trXW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HA6bnY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3N7gA8zMzADAwP8Af39/AAAAAAAAAAAAAAAAAAAAAAAAAAAAIQAAABgAAAAUAAAAfBgAAE8YAABQGQAAryYAABAAAAAmAAAACAAAAP//////////"/>
              </a:ext>
            </a:extLst>
          </p:cNvSpPr>
          <p:nvPr/>
        </p:nvSpPr>
        <p:spPr>
          <a:xfrm>
            <a:off x="3980180" y="3951605"/>
            <a:ext cx="134620" cy="2336800"/>
          </a:xfrm>
          <a:prstGeom prst="rect">
            <a:avLst/>
          </a:prstGeom>
          <a:noFill/>
          <a:ln w="25400" cap="flat" cmpd="sng" algn="ctr">
            <a:solidFill>
              <a:srgbClr val="FF9300"/>
            </a:solidFill>
            <a:prstDash val="solid"/>
            <a:headEnd type="none"/>
            <a:tailEnd type="none"/>
          </a:ln>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0" name="Shape 2849"/>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HlwZWY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CANAAAPPwAAHg8AABAgAAAmAAAACAAAAP//////////"/>
              </a:ext>
            </a:extLst>
          </p:cNvSpPr>
          <p:nvPr/>
        </p:nvSpPr>
        <p:spPr>
          <a:xfrm>
            <a:off x="1003300" y="2133600"/>
            <a:ext cx="9247505" cy="32385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bins are defined such that each encompasses an equal area of of the gamma probability density </a:t>
            </a:r>
          </a:p>
        </p:txBody>
      </p:sp>
      <p:sp>
        <p:nvSpPr>
          <p:cNvPr id="11" name="Shape 2850"/>
          <p:cNvSpPr>
            <a:extLst>
              <a:ext uri="smNativeData">
                <pr:smNativeData xmlns:pr="smNativeData" xmlns="smNativeData" val="SMDATA_15_trXWYhMAAAAlAAAAZAAAAA0AAAAAUAAAAFAAAABQAAAAUAAAAAAAAAABAAAAAAAAAAEAAABQAAAAAAAAAAAA4D8AAAAAAADgPwAAAAAAAOA/AAAAAAAA4D8AAAAAAADgPwAAAAAAAOA/AAAAAAAA4D8AAAAAAADgPwAAAAAAAOA/AAAAAAAA4D8CAAAAjAAAAAEAAAAAAAAAN364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HZhbD0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N364AP///wEAAAAAAAAAAAAAAAAAAAAAAAAAAAAAAAAAAAAAAAAAAAAAAAB/f38AAAAAAMvLywDAwP8Af39/AAAAAAAAAAAAAAAAAAAAAAAAAAAAIQAAABgAAAAUAAAA3CcAAF0bAACQKQAAEh0AABAAAAAmAAAACAAAAP//////////"/>
              </a:ext>
            </a:extLst>
          </p:cNvSpPr>
          <p:nvPr/>
        </p:nvSpPr>
        <p:spPr>
          <a:xfrm>
            <a:off x="6479540" y="4448175"/>
            <a:ext cx="276860" cy="277495"/>
          </a:xfrm>
          <a:prstGeom prst="rect">
            <a:avLst/>
          </a:prstGeom>
          <a:solidFill>
            <a:srgbClr val="377EB8"/>
          </a:solidFill>
          <a:ln>
            <a:noFill/>
          </a:ln>
          <a:effectLst>
            <a:outerShdw blurRad="63500" dist="63760" dir="2700000">
              <a:srgbClr val="000000">
                <a:alpha val="4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2" name="Shape 2851"/>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DxhOn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kCkAADkbAABJNgAANh0AABAgAAAmAAAACAAAAP//////////"/>
              </a:ext>
            </a:extLst>
          </p:cNvSpPr>
          <p:nvPr/>
        </p:nvSpPr>
        <p:spPr>
          <a:xfrm>
            <a:off x="6756400" y="4425315"/>
            <a:ext cx="2068195" cy="323215"/>
          </a:xfrm>
          <a:prstGeom prst="rect">
            <a:avLst/>
          </a:prstGeom>
          <a:noFill/>
          <a:ln>
            <a:noFill/>
          </a:ln>
          <a:effectLst>
            <a:outerShdw blurRad="63500" dist="63760" dir="2700000">
              <a:srgbClr val="000000">
                <a:alpha val="4000"/>
              </a:srgbClr>
            </a:outerShdw>
          </a:effectLst>
        </p:spPr>
        <p:txBody>
          <a:bodyPr vert="horz" wrap="none" lIns="50800" tIns="50800" rIns="50800" bIns="50800" numCol="1" spcCol="215900" anchor="ctr"/>
          <a:lstStyle>
            <a:lvl1pPr algn="l" defTabSz="457200">
              <a:lnSpc>
                <a:spcPts val="1900"/>
              </a:lnSpc>
              <a:spcBef>
                <a:spcPts val="400"/>
              </a:spcBef>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discrete rate category</a:t>
            </a:r>
          </a:p>
        </p:txBody>
      </p:sp>
      <p:sp>
        <p:nvSpPr>
          <p:cNvPr id="13" name="Shape 2852"/>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9zIAAy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GE6cj4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9zIAB/f38AAAAAAMvLywDAwP8Af39/AAAAAAAAAAAAAAAAAAAAAAAAAAAAIQAAABgAAAAUAAAA3CcAAOgZAACQKQAA6BkAABAAAAAmAAAACAAAAP//////////"/>
              </a:ext>
            </a:extLst>
          </p:cNvSpPr>
          <p:nvPr/>
        </p:nvSpPr>
        <p:spPr>
          <a:xfrm flipV="1">
            <a:off x="6479540" y="4211320"/>
            <a:ext cx="276860" cy="0"/>
          </a:xfrm>
          <a:prstGeom prst="line">
            <a:avLst/>
          </a:prstGeom>
          <a:noFill/>
          <a:ln w="31750" cap="flat" cmpd="sng" algn="ctr">
            <a:solidFill>
              <a:srgbClr val="FF7320"/>
            </a:solidFill>
            <a:prstDash val="solid"/>
            <a:headEnd type="none"/>
            <a:tailEnd type="none"/>
          </a:ln>
          <a:effectLst>
            <a:outerShdw blurRad="63500" dist="63760" dir="2700000">
              <a:srgbClr val="000000">
                <a:alpha val="4000"/>
              </a:srgbClr>
            </a:outerShdw>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4" name="Shape 2853"/>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gQIE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kCkAAOEYAAAjOQAA3hoAABAgAAAmAAAACAAAAP//////////"/>
              </a:ext>
            </a:extLst>
          </p:cNvSpPr>
          <p:nvPr/>
        </p:nvSpPr>
        <p:spPr>
          <a:xfrm>
            <a:off x="6756400" y="4044315"/>
            <a:ext cx="2531745" cy="323215"/>
          </a:xfrm>
          <a:prstGeom prst="rect">
            <a:avLst/>
          </a:prstGeom>
          <a:noFill/>
          <a:ln>
            <a:noFill/>
          </a:ln>
          <a:effectLst>
            <a:outerShdw blurRad="63500" dist="63760" dir="2700000">
              <a:srgbClr val="000000">
                <a:alpha val="4000"/>
              </a:srgbClr>
            </a:outerShdw>
          </a:effectLst>
        </p:spPr>
        <p:txBody>
          <a:bodyPr vert="horz" wrap="none" lIns="50800" tIns="50800" rIns="50800" bIns="50800" numCol="1" spcCol="215900" anchor="ctr"/>
          <a:lstStyle>
            <a:lvl1pPr algn="l" defTabSz="457200">
              <a:lnSpc>
                <a:spcPts val="1900"/>
              </a:lnSpc>
              <a:spcBef>
                <a:spcPts val="400"/>
              </a:spcBef>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continuous gamma density</a:t>
            </a:r>
          </a:p>
        </p:txBody>
      </p:sp>
      <p:pic>
        <p:nvPicPr>
          <p:cNvPr id="15" name="pasted-image.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ECBAg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LIcAABJFAAAqSQAALEVAAAQAAAAJgAAAAgAAAD//////////w=="/>
              </a:ext>
            </a:extLst>
          </p:cNvPicPr>
          <p:nvPr/>
        </p:nvPicPr>
        <p:blipFill>
          <a:blip r:embed="rId3"/>
          <a:stretch>
            <a:fillRect/>
          </a:stretch>
        </p:blipFill>
        <p:spPr>
          <a:xfrm>
            <a:off x="4664710" y="3297555"/>
            <a:ext cx="1294765" cy="228600"/>
          </a:xfrm>
          <a:prstGeom prst="rect">
            <a:avLst/>
          </a:prstGeom>
          <a:noFill/>
          <a:ln>
            <a:noFill/>
          </a:ln>
          <a:effectLst/>
        </p:spPr>
      </p:pic>
      <p:sp>
        <p:nvSpPr>
          <p:cNvPr id="16" name="Shape 2855"/>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ChwT2Y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KwIAACPOwAA5AoAABAgAAAmAAAACAAAAP//////////"/>
              </a:ext>
            </a:extLst>
          </p:cNvSpPr>
          <p:nvPr/>
        </p:nvSpPr>
        <p:spPr>
          <a:xfrm>
            <a:off x="1003300" y="1409700"/>
            <a:ext cx="8678545" cy="36068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The gamma distribution provides a flexible means of accommodating ASRV</a:t>
            </a:r>
          </a:p>
        </p:txBody>
      </p:sp>
      <p:sp>
        <p:nvSpPr>
          <p:cNvPr id="17" name="Shape 2856"/>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L05O58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A4LAAAPPwAAeg0AABAgAAAmAAAACAAAAP//////////"/>
              </a:ext>
            </a:extLst>
          </p:cNvSpPr>
          <p:nvPr/>
        </p:nvSpPr>
        <p:spPr>
          <a:xfrm>
            <a:off x="1003300" y="1797050"/>
            <a:ext cx="9247505" cy="3937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algn="l" defTabSz="457200">
              <a:lnSpc>
                <a:spcPts val="23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The gamma distribution is discretized into </a:t>
            </a:r>
            <a:r>
              <a:rPr sz="1900" i="1" cap="none">
                <a:latin typeface="Times" pitchFamily="0" charset="0"/>
                <a:ea typeface="Times" pitchFamily="0" charset="0"/>
                <a:cs typeface="Times" pitchFamily="0" charset="0"/>
              </a:rPr>
              <a:t>k</a:t>
            </a:r>
            <a:r>
              <a:t> discrete bins</a:t>
            </a:r>
          </a:p>
        </p:txBody>
      </p:sp>
    </p:spTree>
  </p:cSld>
  <p:clrMapOvr>
    <a:masterClrMapping/>
  </p:clrMapOvr>
  <p:transition spd="fast" p14:dur="500">
    <p:fade/>
    <p:extLst>
      <p:ext uri="smNativeData">
        <pr:smNativeData xmlns:pr="smNativeData" xmlns="smNativeData" val="trXWYgAAAAD0AQAAAAAAAAYAAAAAAAAAAAAAAAAAAAAAAAAAAQAAAAAAAAAAAAAAAAAAAAAAAAAAAAAA"/>
      </p:ext>
    </p:extLst>
  </p:transition>
  <p:timing>
    <p:tnLst>
      <p:par>
        <p:cTn id="1" dur="indefinite" restart="never" nodeType="tmRoot"/>
      </p:par>
    </p:tnLst>
  </p:timing>
</p:sld>
</file>

<file path=ppt/slides/slide21.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384"/>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HMb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7wMAAEAGAABsOQAAoQgAABAgAAAmAAAACAAAAP//////////"/>
              </a:ext>
            </a:extLst>
          </p:cNvSpPr>
          <p:nvPr/>
        </p:nvSpPr>
        <p:spPr>
          <a:xfrm>
            <a:off x="639445" y="1016000"/>
            <a:ext cx="8695055" cy="386715"/>
          </a:xfrm>
          <a:prstGeom prst="rect">
            <a:avLst/>
          </a:prstGeom>
          <a:noFill/>
          <a:ln>
            <a:noFill/>
          </a:ln>
          <a:effectLst/>
        </p:spPr>
        <p:txBody>
          <a:bodyPr vert="horz" wrap="square" lIns="50800" tIns="50800" rIns="50800" bIns="50800" numCol="1" spcCol="215900" anchor="t"/>
          <a:lstStyle/>
          <a:p>
            <a:pPr algn="l" defTabSz="457200">
              <a:lnSpc>
                <a:spcPts val="2400"/>
              </a:lnSpc>
              <a:tabLst>
                <a:tab pos="838200" algn="l"/>
              </a:tabLst>
              <a:defRPr sz="2000" cap="none">
                <a:solidFill>
                  <a:srgbClr val="0433FF"/>
                </a:solidFill>
                <a:latin typeface="Arial" pitchFamily="1" charset="0"/>
                <a:ea typeface="Arial" pitchFamily="1" charset="0"/>
                <a:cs typeface="Arial" pitchFamily="1" charset="0"/>
              </a:defRPr>
            </a:pPr>
            <a:r>
              <a:t>Let</a:t>
            </a:r>
            <a:r>
              <a:rPr cap="none">
                <a:latin typeface="Times New Roman" pitchFamily="1" charset="0"/>
                <a:ea typeface="Times New Roman" pitchFamily="1" charset="0"/>
                <a:cs typeface="Times New Roman" pitchFamily="1" charset="0"/>
              </a:rPr>
              <a:t>’</a:t>
            </a:r>
            <a:r>
              <a:t>s check the scaling of our hypothetical rate matrix</a:t>
            </a:r>
          </a:p>
        </p:txBody>
      </p:sp>
      <p:sp>
        <p:nvSpPr>
          <p:cNvPr id="3" name="Shape 385"/>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EAv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xgkAANwAAAC6NAAATAQAABAgAAAmAAAACAAAAP//////////"/>
              </a:ext>
            </a:extLst>
          </p:cNvSpPr>
          <p:nvPr/>
        </p:nvSpPr>
        <p:spPr>
          <a:xfrm>
            <a:off x="1588770" y="139700"/>
            <a:ext cx="698246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Scaling the Instantaneous Rate Matrix</a:t>
            </a:r>
          </a:p>
        </p:txBody>
      </p:sp>
      <p:pic>
        <p:nvPicPr>
          <p:cNvPr id="4" name="Q-matrix.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Cf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IQIAADICgAA+C0AAHQTAAAQAAAAJgAAAAgAAAD//////////w=="/>
              </a:ext>
            </a:extLst>
          </p:cNvPicPr>
          <p:nvPr/>
        </p:nvPicPr>
        <p:blipFill>
          <a:blip r:embed="rId2"/>
          <a:stretch>
            <a:fillRect/>
          </a:stretch>
        </p:blipFill>
        <p:spPr>
          <a:xfrm>
            <a:off x="1384300" y="1752600"/>
            <a:ext cx="6088380" cy="1409700"/>
          </a:xfrm>
          <a:prstGeom prst="rect">
            <a:avLst/>
          </a:prstGeom>
          <a:noFill/>
          <a:ln>
            <a:noFill/>
          </a:ln>
          <a:effectLst/>
        </p:spPr>
      </p:pic>
      <p:pic>
        <p:nvPicPr>
          <p:cNvPr id="5" name="stationary_freqs.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zgAAAAAAAAAXAQAAAAAAAAAAAABkAAAAZAAAAAAAAAAjAAAABAAAAGQAAAAXAAAAFAAAAAAAAAAAAAAA/38AAP9/AAAAAAAACQAAAAQAAACNIw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KAKAABEFwAA/ScAAHIfAAAQAAAAJgAAAAgAAAD//////////w=="/>
              </a:ext>
            </a:extLst>
          </p:cNvPicPr>
          <p:nvPr/>
        </p:nvPicPr>
        <p:blipFill>
          <a:blip r:embed="rId3"/>
          <a:srcRect l="2060" t="0" r="2790" b="0"/>
          <a:stretch>
            <a:fillRect/>
          </a:stretch>
        </p:blipFill>
        <p:spPr>
          <a:xfrm>
            <a:off x="1727200" y="3782060"/>
            <a:ext cx="4773295" cy="1329690"/>
          </a:xfrm>
          <a:prstGeom prst="rect">
            <a:avLst/>
          </a:prstGeom>
          <a:noFill/>
          <a:ln>
            <a:noFill/>
          </a:ln>
          <a:effectLst/>
        </p:spPr>
      </p:pic>
      <p:sp>
        <p:nvSpPr>
          <p:cNvPr id="6" name="Shape 388"/>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FEe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GAYAAIgTAADaOgAAwBUAABAgAAAmAAAACAAAAP//////////"/>
              </a:ext>
            </a:extLst>
          </p:cNvSpPr>
          <p:nvPr/>
        </p:nvSpPr>
        <p:spPr>
          <a:xfrm>
            <a:off x="990600" y="3175000"/>
            <a:ext cx="8576310" cy="360680"/>
          </a:xfrm>
          <a:prstGeom prst="rect">
            <a:avLst/>
          </a:prstGeom>
          <a:noFill/>
          <a:ln>
            <a:noFill/>
          </a:ln>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Stationary frequencies...</a:t>
            </a:r>
            <a:endParaRPr cap="none">
              <a:solidFill>
                <a:srgbClr val="424242"/>
              </a:solidFill>
            </a:endParaRPr>
          </a:p>
        </p:txBody>
      </p:sp>
      <p:pic>
        <p:nvPicPr>
          <p:cNvPr id="7" name="pasted-image.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AMVAAD2FQAAERcAABUXAAAQAAAAJgAAAAgAAAD//////////w=="/>
              </a:ext>
            </a:extLst>
          </p:cNvPicPr>
          <p:nvPr/>
        </p:nvPicPr>
        <p:blipFill>
          <a:blip r:embed="rId4"/>
          <a:stretch>
            <a:fillRect/>
          </a:stretch>
        </p:blipFill>
        <p:spPr>
          <a:xfrm>
            <a:off x="3415665" y="3569970"/>
            <a:ext cx="334010" cy="182245"/>
          </a:xfrm>
          <a:prstGeom prst="rect">
            <a:avLst/>
          </a:prstGeom>
          <a:noFill/>
          <a:ln>
            <a:noFill/>
          </a:ln>
          <a:effectLst/>
        </p:spPr>
      </p:pic>
      <p:pic>
        <p:nvPicPr>
          <p:cNvPr id="8" name="pasted-image.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LQZAAD2FQAAwhsAAA4XAAAQAAAAJgAAAAgAAAD//////////w=="/>
              </a:ext>
            </a:extLst>
          </p:cNvPicPr>
          <p:nvPr/>
        </p:nvPicPr>
        <p:blipFill>
          <a:blip r:embed="rId5"/>
          <a:stretch>
            <a:fillRect/>
          </a:stretch>
        </p:blipFill>
        <p:spPr>
          <a:xfrm>
            <a:off x="4178300" y="3569970"/>
            <a:ext cx="334010" cy="177800"/>
          </a:xfrm>
          <a:prstGeom prst="rect">
            <a:avLst/>
          </a:prstGeom>
          <a:noFill/>
          <a:ln>
            <a:noFill/>
          </a:ln>
          <a:effectLst/>
        </p:spPr>
      </p:pic>
      <p:pic>
        <p:nvPicPr>
          <p:cNvPr id="9" name="pasted-image.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GUeAAD2FQAAcyAAAA4XAAAQAAAAJgAAAAgAAAD//////////w=="/>
              </a:ext>
            </a:extLst>
          </p:cNvPicPr>
          <p:nvPr/>
        </p:nvPicPr>
        <p:blipFill>
          <a:blip r:embed="rId6"/>
          <a:stretch>
            <a:fillRect/>
          </a:stretch>
        </p:blipFill>
        <p:spPr>
          <a:xfrm>
            <a:off x="4940935" y="3569970"/>
            <a:ext cx="334010" cy="177800"/>
          </a:xfrm>
          <a:prstGeom prst="rect">
            <a:avLst/>
          </a:prstGeom>
          <a:noFill/>
          <a:ln>
            <a:noFill/>
          </a:ln>
          <a:effectLst/>
        </p:spPr>
      </p:pic>
      <p:pic>
        <p:nvPicPr>
          <p:cNvPr id="10" name="pasted-image.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CMjAAD2FQAAGCUAAA4XAAAQAAAAJgAAAAgAAAD//////////w=="/>
              </a:ext>
            </a:extLst>
          </p:cNvPicPr>
          <p:nvPr/>
        </p:nvPicPr>
        <p:blipFill>
          <a:blip r:embed="rId7"/>
          <a:stretch>
            <a:fillRect/>
          </a:stretch>
        </p:blipFill>
        <p:spPr>
          <a:xfrm>
            <a:off x="5711825" y="3569970"/>
            <a:ext cx="318135" cy="177800"/>
          </a:xfrm>
          <a:prstGeom prst="rect">
            <a:avLst/>
          </a:prstGeom>
          <a:noFill/>
          <a:ln>
            <a:noFill/>
          </a:ln>
          <a:effectLst/>
        </p:spPr>
      </p:pic>
      <p:sp>
        <p:nvSpPr>
          <p:cNvPr id="11" name="Shape 393"/>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BAAQ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GAYAAJgIAADaOgAA0AoAABAgAAAmAAAACAAAAP//////////"/>
              </a:ext>
            </a:extLst>
          </p:cNvSpPr>
          <p:nvPr/>
        </p:nvSpPr>
        <p:spPr>
          <a:xfrm>
            <a:off x="990600" y="1397000"/>
            <a:ext cx="8576310" cy="360680"/>
          </a:xfrm>
          <a:prstGeom prst="rect">
            <a:avLst/>
          </a:prstGeom>
          <a:noFill/>
          <a:ln>
            <a:noFill/>
          </a:ln>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The instantaneous-rate matrix...</a:t>
            </a:r>
            <a:endParaRPr cap="none">
              <a:solidFill>
                <a:srgbClr val="424242"/>
              </a:solidFill>
            </a:endParaRPr>
          </a:p>
        </p:txBody>
      </p:sp>
    </p:spTree>
  </p:cSld>
  <p:clrMapOvr>
    <a:masterClrMapping/>
  </p:clrMapOvr>
  <p:transition spd="fast" p14:dur="500">
    <p:fade/>
    <p:extLst>
      <p:ext uri="smNativeData">
        <pr:smNativeData xmlns:pr="smNativeData" xmlns="smNativeData" val="trXWYgAAAAD0AQAAAAAAAAYAAAAAAAAAAAAAAAAAAAAAAAAAAQAAAAAAAAAAAAAAAAAAAAAAAAAAAAAA"/>
      </p:ext>
    </p:extLst>
  </p:transition>
  <p:timing>
    <p:tnLst>
      <p:par>
        <p:cTn id="1" dur="indefinite" restart="never" nodeType="tmRoot"/>
      </p:par>
    </p:tnLst>
  </p:timing>
</p:sld>
</file>

<file path=ppt/slides/slide210.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pic>
        <p:nvPicPr>
          <p:cNvPr id="2" name="gamma_1.png"/>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BADAAAAAAAAFwQAAAAAAABkAAAAZAAAAAAAAAAjAAAABAAAAGQAAAAXAAAAFAAAAAAAAAAAAAAA/38AAP9/AAAAAAAACQAAAAQAAAAzOQ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I4XAADFFQAAnSYAAOQoAAAQAAAAJgAAAAgAAAD//////////w=="/>
              </a:ext>
            </a:extLst>
          </p:cNvPicPr>
          <p:nvPr/>
        </p:nvPicPr>
        <p:blipFill>
          <a:blip r:embed="rId2"/>
          <a:srcRect l="0" t="7840" r="0" b="10470"/>
          <a:stretch>
            <a:fillRect/>
          </a:stretch>
        </p:blipFill>
        <p:spPr>
          <a:xfrm>
            <a:off x="3829050" y="3538855"/>
            <a:ext cx="2447925" cy="3108325"/>
          </a:xfrm>
          <a:prstGeom prst="rect">
            <a:avLst/>
          </a:prstGeom>
          <a:noFill/>
          <a:ln>
            <a:noFill/>
          </a:ln>
          <a:effectLst/>
        </p:spPr>
      </p:pic>
      <p:sp>
        <p:nvSpPr>
          <p:cNvPr id="3" name="Shape 2859"/>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JMd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VhUAANsYAACOFwAA0SQAABAgAAAmAAAACAAAAP//////////"/>
              </a:ext>
            </a:extLst>
          </p:cNvSpPr>
          <p:nvPr/>
        </p:nvSpPr>
        <p:spPr>
          <a:xfrm rot="16200000">
            <a:off x="2676525" y="4832350"/>
            <a:ext cx="1944370" cy="360680"/>
          </a:xfrm>
          <a:prstGeom prst="rect">
            <a:avLst/>
          </a:prstGeom>
          <a:noFill/>
          <a:ln>
            <a:noFill/>
          </a:ln>
          <a:effectLst/>
        </p:spPr>
        <p:txBody>
          <a:bodyPr vert="horz" wrap="none" lIns="50800" tIns="50800" rIns="50800" bIns="50800" numCol="1" spcCol="215900" anchor="ctr"/>
          <a:lstStyle>
            <a:lvl1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probability density</a:t>
            </a:r>
          </a:p>
        </p:txBody>
      </p:sp>
      <p:sp>
        <p:nvSpPr>
          <p:cNvPr id="4" name="Shape 2860"/>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Osp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hR0AAOQoAACmIAAAHSsAABAgAAAmAAAACAAAAP//////////"/>
              </a:ext>
            </a:extLst>
          </p:cNvSpPr>
          <p:nvPr/>
        </p:nvSpPr>
        <p:spPr>
          <a:xfrm>
            <a:off x="4798695" y="6647180"/>
            <a:ext cx="508635" cy="361315"/>
          </a:xfrm>
          <a:prstGeom prst="rect">
            <a:avLst/>
          </a:prstGeom>
          <a:noFill/>
          <a:ln>
            <a:noFill/>
          </a:ln>
          <a:effectLst/>
        </p:spPr>
        <p:txBody>
          <a:bodyPr vert="horz" wrap="none" lIns="50800" tIns="50800" rIns="50800" bIns="50800" numCol="1" spcCol="215900" anchor="ctr"/>
          <a:lstStyle>
            <a:lvl1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rate</a:t>
            </a:r>
          </a:p>
        </p:txBody>
      </p:sp>
      <p:sp>
        <p:nvSpPr>
          <p:cNvPr id="5" name="Shape 2861"/>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FQZ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1AgAABAgAAAmAAAACAAAAP//////////"/>
              </a:ext>
            </a:extLst>
          </p:cNvSpPr>
          <p:nvPr/>
        </p:nvSpPr>
        <p:spPr>
          <a:xfrm>
            <a:off x="635000" y="1016000"/>
            <a:ext cx="8692515" cy="4191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500"/>
              </a:lnSpc>
              <a:tabLst>
                <a:tab pos="838200" algn="l"/>
              </a:tabLst>
              <a:defRPr sz="2000" cap="none">
                <a:solidFill>
                  <a:srgbClr val="0433FF"/>
                </a:solidFill>
                <a:latin typeface="Arial" pitchFamily="1" charset="0"/>
                <a:ea typeface="Arial" pitchFamily="1" charset="0"/>
                <a:cs typeface="Arial" pitchFamily="1" charset="0"/>
              </a:defRPr>
            </a:pPr>
            <a:r>
              <a:t>The Discrete Gamma Distribution </a:t>
            </a:r>
            <a:r>
              <a:rPr sz="2100" cap="none">
                <a:latin typeface="Times" pitchFamily="0" charset="0"/>
                <a:ea typeface="Times" pitchFamily="0" charset="0"/>
                <a:cs typeface="Times" pitchFamily="0" charset="0"/>
              </a:rPr>
              <a:t>(+G)</a:t>
            </a:r>
            <a:r>
              <a:t> model of ASRV</a:t>
            </a:r>
          </a:p>
        </p:txBody>
      </p:sp>
      <p:sp>
        <p:nvSpPr>
          <p:cNvPr id="6" name="Shape 2862"/>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MD0SYE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BQcAANwAAAB7NwAATAQAABAgAAAmAAAACAAAAP//////////"/>
              </a:ext>
            </a:extLst>
          </p:cNvSpPr>
          <p:nvPr/>
        </p:nvSpPr>
        <p:spPr>
          <a:xfrm>
            <a:off x="1141095" y="139700"/>
            <a:ext cx="787781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Among Site Rate Variation</a:t>
            </a:r>
          </a:p>
        </p:txBody>
      </p:sp>
      <p:sp>
        <p:nvSpPr>
          <p:cNvPr id="7" name="Shape 2863"/>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C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AAAC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CBoAADonAAAIGgAAlyoAABAAAAAmAAAACAAAAP//////////"/>
              </a:ext>
            </a:extLst>
          </p:cNvSpPr>
          <p:nvPr/>
        </p:nvSpPr>
        <p:spPr>
          <a:xfrm flipV="1">
            <a:off x="4231640" y="6376670"/>
            <a:ext cx="0" cy="546735"/>
          </a:xfrm>
          <a:prstGeom prst="line">
            <a:avLst/>
          </a:prstGeom>
          <a:noFill/>
          <a:ln w="25400" cap="flat" cmpd="sng" algn="ctr">
            <a:solidFill>
              <a:srgbClr val="FF9300"/>
            </a:solidFill>
            <a:prstDash val="solid"/>
            <a:headEnd type="none"/>
            <a:tailEnd type="triangle" w="med" len="med"/>
          </a:ln>
          <a:effectLst>
            <a:outerShdw blurRad="63500" dist="63760" dir="2700000">
              <a:srgbClr val="000000">
                <a:alpha val="15000"/>
              </a:srgbClr>
            </a:outerShdw>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8" name="Shape 2864"/>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GN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cBIAADsrAAChIQAAFC0AABAgAAAmAAAACAAAAP//////////"/>
              </a:ext>
            </a:extLst>
          </p:cNvSpPr>
          <p:nvPr/>
        </p:nvSpPr>
        <p:spPr>
          <a:xfrm>
            <a:off x="2997200" y="7027545"/>
            <a:ext cx="2469515" cy="300355"/>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ctr"/>
          <a:lstStyle/>
          <a:p>
            <a:pPr defTabSz="457200">
              <a:lnSpc>
                <a:spcPts val="1600"/>
              </a:lnSpc>
              <a:tabLst>
                <a:tab pos="838200" algn="l"/>
              </a:tabLst>
              <a:defRPr sz="1400" cap="none">
                <a:latin typeface="Arial" pitchFamily="1" charset="0"/>
                <a:ea typeface="Arial" pitchFamily="1" charset="0"/>
                <a:cs typeface="Arial" pitchFamily="1" charset="0"/>
              </a:defRPr>
            </a:pPr>
            <a:r>
              <a:rPr cap="none">
                <a:solidFill>
                  <a:srgbClr val="424242"/>
                </a:solidFill>
                <a:latin typeface="Times New Roman" pitchFamily="1" charset="0"/>
                <a:ea typeface="Times New Roman" pitchFamily="1" charset="0"/>
                <a:cs typeface="Times New Roman" pitchFamily="1" charset="0"/>
              </a:rPr>
              <a:t>2</a:t>
            </a:r>
            <a:r>
              <a:rPr cap="none" baseline="30000">
                <a:solidFill>
                  <a:srgbClr val="424242"/>
                </a:solidFill>
              </a:rPr>
              <a:t>nd</a:t>
            </a:r>
            <a:r>
              <a:rPr cap="none">
                <a:solidFill>
                  <a:srgbClr val="424242"/>
                </a:solidFill>
              </a:rPr>
              <a:t> bin</a:t>
            </a:r>
            <a:endParaRPr cap="none">
              <a:solidFill>
                <a:srgbClr val="424242"/>
              </a:solidFill>
            </a:endParaRPr>
          </a:p>
        </p:txBody>
      </p:sp>
      <p:sp>
        <p:nvSpPr>
          <p:cNvPr id="9" name="Shape 2865"/>
          <p:cNvSpPr>
            <a:extLst>
              <a:ext uri="smNativeData">
                <pr:smNativeData xmlns:pr="smNativeData" xmlns="smNativeData" val="SMDATA_15_trXW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BAFBg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3N7gA8zMzADAwP8Af39/AAAAAAAAAAAAAAAAAAAAAAAAAAAAIQAAABgAAAAUAAAAZhkAAF8cAACqGgAAmyYAABAAAAAmAAAACAAAAP//////////"/>
              </a:ext>
            </a:extLst>
          </p:cNvSpPr>
          <p:nvPr/>
        </p:nvSpPr>
        <p:spPr>
          <a:xfrm>
            <a:off x="4128770" y="4612005"/>
            <a:ext cx="205740" cy="1663700"/>
          </a:xfrm>
          <a:prstGeom prst="rect">
            <a:avLst/>
          </a:prstGeom>
          <a:noFill/>
          <a:ln w="25400" cap="flat" cmpd="sng" algn="ctr">
            <a:solidFill>
              <a:srgbClr val="FF9300"/>
            </a:solidFill>
            <a:prstDash val="solid"/>
            <a:headEnd type="none"/>
            <a:tailEnd type="none"/>
          </a:ln>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0" name="Shape 2866"/>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BkDAQQ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CANAAAPPwAAHg8AABAgAAAmAAAACAAAAP//////////"/>
              </a:ext>
            </a:extLst>
          </p:cNvSpPr>
          <p:nvPr/>
        </p:nvSpPr>
        <p:spPr>
          <a:xfrm>
            <a:off x="1003300" y="2133600"/>
            <a:ext cx="9247505" cy="32385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bins are defined such that each encompasses an equal area of of the gamma probability density </a:t>
            </a:r>
          </a:p>
        </p:txBody>
      </p:sp>
      <p:sp>
        <p:nvSpPr>
          <p:cNvPr id="11" name="Shape 2867"/>
          <p:cNvSpPr>
            <a:extLst>
              <a:ext uri="smNativeData">
                <pr:smNativeData xmlns:pr="smNativeData" xmlns="smNativeData" val="SMDATA_15_trXWYhMAAAAlAAAAZAAAAA0AAAAAUAAAAFAAAABQAAAAUAAAAAAAAAABAAAAAAAAAAEAAABQAAAAAAAAAAAA4D8AAAAAAADgPwAAAAAAAOA/AAAAAAAA4D8AAAAAAADgPwAAAAAAAOA/AAAAAAAA4D8AAAAAAADgPwAAAAAAAOA/AAAAAAAA4D8CAAAAjAAAAAEAAAAAAAAAN364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N364AP///wEAAAAAAAAAAAAAAAAAAAAAAAAAAAAAAAAAAAAAAAAAAAAAAAB/f38AAAAAAMvLywDAwP8Af39/AAAAAAAAAAAAAAAAAAAAAAAAAAAAIQAAABgAAAAUAAAA3CcAAF0bAACQKQAAEh0AABAAAAAmAAAACAAAAP//////////"/>
              </a:ext>
            </a:extLst>
          </p:cNvSpPr>
          <p:nvPr/>
        </p:nvSpPr>
        <p:spPr>
          <a:xfrm>
            <a:off x="6479540" y="4448175"/>
            <a:ext cx="276860" cy="277495"/>
          </a:xfrm>
          <a:prstGeom prst="rect">
            <a:avLst/>
          </a:prstGeom>
          <a:solidFill>
            <a:srgbClr val="377EB8"/>
          </a:solidFill>
          <a:ln>
            <a:noFill/>
          </a:ln>
          <a:effectLst>
            <a:outerShdw blurRad="63500" dist="63760" dir="2700000">
              <a:srgbClr val="000000">
                <a:alpha val="4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2" name="Shape 2868"/>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kCkAADkbAABJNgAANh0AABAgAAAmAAAACAAAAP//////////"/>
              </a:ext>
            </a:extLst>
          </p:cNvSpPr>
          <p:nvPr/>
        </p:nvSpPr>
        <p:spPr>
          <a:xfrm>
            <a:off x="6756400" y="4425315"/>
            <a:ext cx="2068195" cy="323215"/>
          </a:xfrm>
          <a:prstGeom prst="rect">
            <a:avLst/>
          </a:prstGeom>
          <a:noFill/>
          <a:ln>
            <a:noFill/>
          </a:ln>
          <a:effectLst>
            <a:outerShdw blurRad="63500" dist="63760" dir="2700000">
              <a:srgbClr val="000000">
                <a:alpha val="4000"/>
              </a:srgbClr>
            </a:outerShdw>
          </a:effectLst>
        </p:spPr>
        <p:txBody>
          <a:bodyPr vert="horz" wrap="none" lIns="50800" tIns="50800" rIns="50800" bIns="50800" numCol="1" spcCol="215900" anchor="ctr"/>
          <a:lstStyle>
            <a:lvl1pPr algn="l" defTabSz="457200">
              <a:lnSpc>
                <a:spcPts val="1900"/>
              </a:lnSpc>
              <a:spcBef>
                <a:spcPts val="400"/>
              </a:spcBef>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discrete rate category</a:t>
            </a:r>
          </a:p>
        </p:txBody>
      </p:sp>
      <p:sp>
        <p:nvSpPr>
          <p:cNvPr id="13" name="Shape 2869"/>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9zIAAy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9zIAB/f38AAAAAAMvLywDAwP8Af39/AAAAAAAAAAAAAAAAAAAAAAAAAAAAIQAAABgAAAAUAAAA3CcAAOgZAACQKQAA6BkAABAAAAAmAAAACAAAAP//////////"/>
              </a:ext>
            </a:extLst>
          </p:cNvSpPr>
          <p:nvPr/>
        </p:nvSpPr>
        <p:spPr>
          <a:xfrm flipV="1">
            <a:off x="6479540" y="4211320"/>
            <a:ext cx="276860" cy="0"/>
          </a:xfrm>
          <a:prstGeom prst="line">
            <a:avLst/>
          </a:prstGeom>
          <a:noFill/>
          <a:ln w="31750" cap="flat" cmpd="sng" algn="ctr">
            <a:solidFill>
              <a:srgbClr val="FF7320"/>
            </a:solidFill>
            <a:prstDash val="solid"/>
            <a:headEnd type="none"/>
            <a:tailEnd type="none"/>
          </a:ln>
          <a:effectLst>
            <a:outerShdw blurRad="63500" dist="63760" dir="2700000">
              <a:srgbClr val="000000">
                <a:alpha val="4000"/>
              </a:srgbClr>
            </a:outerShdw>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4" name="Shape 2870"/>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G9udG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kCkAAOEYAAAjOQAA3hoAABAgAAAmAAAACAAAAP//////////"/>
              </a:ext>
            </a:extLst>
          </p:cNvSpPr>
          <p:nvPr/>
        </p:nvSpPr>
        <p:spPr>
          <a:xfrm>
            <a:off x="6756400" y="4044315"/>
            <a:ext cx="2531745" cy="323215"/>
          </a:xfrm>
          <a:prstGeom prst="rect">
            <a:avLst/>
          </a:prstGeom>
          <a:noFill/>
          <a:ln>
            <a:noFill/>
          </a:ln>
          <a:effectLst>
            <a:outerShdw blurRad="63500" dist="63760" dir="2700000">
              <a:srgbClr val="000000">
                <a:alpha val="4000"/>
              </a:srgbClr>
            </a:outerShdw>
          </a:effectLst>
        </p:spPr>
        <p:txBody>
          <a:bodyPr vert="horz" wrap="none" lIns="50800" tIns="50800" rIns="50800" bIns="50800" numCol="1" spcCol="215900" anchor="ctr"/>
          <a:lstStyle>
            <a:lvl1pPr algn="l" defTabSz="457200">
              <a:lnSpc>
                <a:spcPts val="1900"/>
              </a:lnSpc>
              <a:spcBef>
                <a:spcPts val="400"/>
              </a:spcBef>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continuous gamma density</a:t>
            </a:r>
          </a:p>
        </p:txBody>
      </p:sp>
      <p:pic>
        <p:nvPicPr>
          <p:cNvPr id="15" name="pasted-image.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Bkonc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LIcAABJFAAAqSQAALEVAAAQAAAAJgAAAAgAAAD//////////w=="/>
              </a:ext>
            </a:extLst>
          </p:cNvPicPr>
          <p:nvPr/>
        </p:nvPicPr>
        <p:blipFill>
          <a:blip r:embed="rId3"/>
          <a:stretch>
            <a:fillRect/>
          </a:stretch>
        </p:blipFill>
        <p:spPr>
          <a:xfrm>
            <a:off x="4664710" y="3297555"/>
            <a:ext cx="1294765" cy="228600"/>
          </a:xfrm>
          <a:prstGeom prst="rect">
            <a:avLst/>
          </a:prstGeom>
          <a:noFill/>
          <a:ln>
            <a:noFill/>
          </a:ln>
          <a:effectLst/>
        </p:spPr>
      </p:pic>
      <p:sp>
        <p:nvSpPr>
          <p:cNvPr id="16" name="Shape 2872"/>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QIEC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KwIAACPOwAA5AoAABAgAAAmAAAACAAAAP//////////"/>
              </a:ext>
            </a:extLst>
          </p:cNvSpPr>
          <p:nvPr/>
        </p:nvSpPr>
        <p:spPr>
          <a:xfrm>
            <a:off x="1003300" y="1409700"/>
            <a:ext cx="8678545" cy="36068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The gamma distribution provides a flexible means of accommodating ASRV</a:t>
            </a:r>
          </a:p>
        </p:txBody>
      </p:sp>
      <p:sp>
        <p:nvSpPr>
          <p:cNvPr id="17" name="Shape 2873"/>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IECBQ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A4LAAAPPwAAeg0AABAgAAAmAAAACAAAAP//////////"/>
              </a:ext>
            </a:extLst>
          </p:cNvSpPr>
          <p:nvPr/>
        </p:nvSpPr>
        <p:spPr>
          <a:xfrm>
            <a:off x="1003300" y="1797050"/>
            <a:ext cx="9247505" cy="3937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algn="l" defTabSz="457200">
              <a:lnSpc>
                <a:spcPts val="23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The gamma distribution is discretized into </a:t>
            </a:r>
            <a:r>
              <a:rPr sz="1900" i="1" cap="none">
                <a:latin typeface="Times" pitchFamily="0" charset="0"/>
                <a:ea typeface="Times" pitchFamily="0" charset="0"/>
                <a:cs typeface="Times" pitchFamily="0" charset="0"/>
              </a:rPr>
              <a:t>k</a:t>
            </a:r>
            <a:r>
              <a:t> discrete bins</a:t>
            </a:r>
          </a:p>
        </p:txBody>
      </p:sp>
    </p:spTree>
  </p:cSld>
  <p:clrMapOvr>
    <a:masterClrMapping/>
  </p:clrMapOvr>
  <p:transition spd="fast" p14:dur="500">
    <p:fade/>
    <p:extLst>
      <p:ext uri="smNativeData">
        <pr:smNativeData xmlns:pr="smNativeData" xmlns="smNativeData" val="trXWYgAAAAD0AQAAAAAAAAYAAAAAAAAAAAAAAAAAAAAAAAAAAQAAAAAAAAAAAAAAAAAAAAAAAAAAAAAA"/>
      </p:ext>
    </p:extLst>
  </p:transition>
  <p:timing>
    <p:tnLst>
      <p:par>
        <p:cTn id="1" dur="indefinite" restart="never" nodeType="tmRoot"/>
      </p:par>
    </p:tnLst>
  </p:timing>
</p:sld>
</file>

<file path=ppt/slides/slide211.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pic>
        <p:nvPicPr>
          <p:cNvPr id="2" name="gamma_1.png"/>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BADAAAAAAAAFwQAAAAAAABkAAAAZAAAAAAAAAAjAAAABAAAAGQAAAAXAAAAFAAAAAAAAAAAAAAA/38AAP9/AAAAAAAACQAAAAQAAAB0cy5v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I4XAADFFQAAnSYAAOQoAAAQAAAAJgAAAAgAAAD//////////w=="/>
              </a:ext>
            </a:extLst>
          </p:cNvPicPr>
          <p:nvPr/>
        </p:nvPicPr>
        <p:blipFill>
          <a:blip r:embed="rId2"/>
          <a:srcRect l="0" t="7840" r="0" b="10470"/>
          <a:stretch>
            <a:fillRect/>
          </a:stretch>
        </p:blipFill>
        <p:spPr>
          <a:xfrm>
            <a:off x="3829050" y="3538855"/>
            <a:ext cx="2447925" cy="3108325"/>
          </a:xfrm>
          <a:prstGeom prst="rect">
            <a:avLst/>
          </a:prstGeom>
          <a:noFill/>
          <a:ln>
            <a:noFill/>
          </a:ln>
          <a:effectLst/>
        </p:spPr>
      </p:pic>
      <p:sp>
        <p:nvSpPr>
          <p:cNvPr id="3" name="Shape 2876"/>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ltPSI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VhUAANsYAACOFwAA0SQAABAgAAAmAAAACAAAAP//////////"/>
              </a:ext>
            </a:extLst>
          </p:cNvSpPr>
          <p:nvPr/>
        </p:nvSpPr>
        <p:spPr>
          <a:xfrm rot="16200000">
            <a:off x="2676525" y="4832350"/>
            <a:ext cx="1944370" cy="360680"/>
          </a:xfrm>
          <a:prstGeom prst="rect">
            <a:avLst/>
          </a:prstGeom>
          <a:noFill/>
          <a:ln>
            <a:noFill/>
          </a:ln>
          <a:effectLst/>
        </p:spPr>
        <p:txBody>
          <a:bodyPr vert="horz" wrap="none" lIns="50800" tIns="50800" rIns="50800" bIns="50800" numCol="1" spcCol="215900" anchor="ctr"/>
          <a:lstStyle>
            <a:lvl1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probability density</a:t>
            </a:r>
          </a:p>
        </p:txBody>
      </p:sp>
      <p:sp>
        <p:nvSpPr>
          <p:cNvPr id="4" name="Shape 2877"/>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HBQcj4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hR0AAOQoAACmIAAAHSsAABAgAAAmAAAACAAAAP//////////"/>
              </a:ext>
            </a:extLst>
          </p:cNvSpPr>
          <p:nvPr/>
        </p:nvSpPr>
        <p:spPr>
          <a:xfrm>
            <a:off x="4798695" y="6647180"/>
            <a:ext cx="508635" cy="361315"/>
          </a:xfrm>
          <a:prstGeom prst="rect">
            <a:avLst/>
          </a:prstGeom>
          <a:noFill/>
          <a:ln>
            <a:noFill/>
          </a:ln>
          <a:effectLst/>
        </p:spPr>
        <p:txBody>
          <a:bodyPr vert="horz" wrap="none" lIns="50800" tIns="50800" rIns="50800" bIns="50800" numCol="1" spcCol="215900" anchor="ctr"/>
          <a:lstStyle>
            <a:lvl1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rate</a:t>
            </a:r>
          </a:p>
        </p:txBody>
      </p:sp>
      <p:sp>
        <p:nvSpPr>
          <p:cNvPr id="5" name="Shape 2878"/>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HA6c3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1AgAABAgAAAmAAAACAAAAP//////////"/>
              </a:ext>
            </a:extLst>
          </p:cNvSpPr>
          <p:nvPr/>
        </p:nvSpPr>
        <p:spPr>
          <a:xfrm>
            <a:off x="635000" y="1016000"/>
            <a:ext cx="8692515" cy="4191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500"/>
              </a:lnSpc>
              <a:tabLst>
                <a:tab pos="838200" algn="l"/>
              </a:tabLst>
              <a:defRPr sz="2000" cap="none">
                <a:solidFill>
                  <a:srgbClr val="0433FF"/>
                </a:solidFill>
                <a:latin typeface="Arial" pitchFamily="1" charset="0"/>
                <a:ea typeface="Arial" pitchFamily="1" charset="0"/>
                <a:cs typeface="Arial" pitchFamily="1" charset="0"/>
              </a:defRPr>
            </a:pPr>
            <a:r>
              <a:t>The Discrete Gamma Distribution </a:t>
            </a:r>
            <a:r>
              <a:rPr sz="2100" cap="none">
                <a:latin typeface="Times" pitchFamily="0" charset="0"/>
                <a:ea typeface="Times" pitchFamily="0" charset="0"/>
                <a:cs typeface="Times" pitchFamily="0" charset="0"/>
              </a:rPr>
              <a:t>(+G)</a:t>
            </a:r>
            <a:r>
              <a:t> model of ASRV</a:t>
            </a:r>
          </a:p>
        </p:txBody>
      </p:sp>
      <p:sp>
        <p:nvSpPr>
          <p:cNvPr id="6" name="Shape 2879"/>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CB0eX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BQcAANwAAAB7NwAATAQAABAgAAAmAAAACAAAAP//////////"/>
              </a:ext>
            </a:extLst>
          </p:cNvSpPr>
          <p:nvPr/>
        </p:nvSpPr>
        <p:spPr>
          <a:xfrm>
            <a:off x="1141095" y="139700"/>
            <a:ext cx="787781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Among Site Rate Variation</a:t>
            </a:r>
          </a:p>
        </p:txBody>
      </p:sp>
      <p:sp>
        <p:nvSpPr>
          <p:cNvPr id="7" name="Shape 2880"/>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C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BUi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wBsAADonAADAGwAAlyoAABAAAAAmAAAACAAAAP//////////"/>
              </a:ext>
            </a:extLst>
          </p:cNvSpPr>
          <p:nvPr/>
        </p:nvSpPr>
        <p:spPr>
          <a:xfrm flipV="1">
            <a:off x="4511040" y="6376670"/>
            <a:ext cx="0" cy="546735"/>
          </a:xfrm>
          <a:prstGeom prst="line">
            <a:avLst/>
          </a:prstGeom>
          <a:noFill/>
          <a:ln w="25400" cap="flat" cmpd="sng" algn="ctr">
            <a:solidFill>
              <a:srgbClr val="FF9300"/>
            </a:solidFill>
            <a:prstDash val="solid"/>
            <a:headEnd type="none"/>
            <a:tailEnd type="triangle" w="med" len="med"/>
          </a:ln>
          <a:effectLst>
            <a:outerShdw blurRad="63500" dist="63760" dir="2700000">
              <a:srgbClr val="000000">
                <a:alpha val="15000"/>
              </a:srgbClr>
            </a:outerShdw>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8" name="Shape 2881"/>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G9uZSI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KBQAADsrAABZIwAAFC0AABAgAAAmAAAACAAAAP//////////"/>
              </a:ext>
            </a:extLst>
          </p:cNvSpPr>
          <p:nvPr/>
        </p:nvSpPr>
        <p:spPr>
          <a:xfrm>
            <a:off x="3276600" y="7027545"/>
            <a:ext cx="2469515" cy="300355"/>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ctr"/>
          <a:lstStyle/>
          <a:p>
            <a:pPr defTabSz="457200">
              <a:lnSpc>
                <a:spcPts val="1600"/>
              </a:lnSpc>
              <a:tabLst>
                <a:tab pos="838200" algn="l"/>
              </a:tabLst>
              <a:defRPr sz="1400" cap="none">
                <a:latin typeface="Arial" pitchFamily="1" charset="0"/>
                <a:ea typeface="Arial" pitchFamily="1" charset="0"/>
                <a:cs typeface="Arial" pitchFamily="1" charset="0"/>
              </a:defRPr>
            </a:pPr>
            <a:r>
              <a:rPr cap="none">
                <a:solidFill>
                  <a:srgbClr val="424242"/>
                </a:solidFill>
                <a:latin typeface="Times New Roman" pitchFamily="1" charset="0"/>
                <a:ea typeface="Times New Roman" pitchFamily="1" charset="0"/>
                <a:cs typeface="Times New Roman" pitchFamily="1" charset="0"/>
              </a:rPr>
              <a:t>3</a:t>
            </a:r>
            <a:r>
              <a:rPr cap="none" baseline="30000">
                <a:solidFill>
                  <a:srgbClr val="424242"/>
                </a:solidFill>
              </a:rPr>
              <a:t>rd</a:t>
            </a:r>
            <a:r>
              <a:rPr cap="none">
                <a:solidFill>
                  <a:srgbClr val="424242"/>
                </a:solidFill>
              </a:rPr>
              <a:t> bin</a:t>
            </a:r>
            <a:endParaRPr cap="none">
              <a:solidFill>
                <a:srgbClr val="424242"/>
              </a:solidFill>
            </a:endParaRPr>
          </a:p>
        </p:txBody>
      </p:sp>
      <p:sp>
        <p:nvSpPr>
          <p:cNvPr id="9" name="Shape 2882"/>
          <p:cNvSpPr>
            <a:extLst>
              <a:ext uri="smNativeData">
                <pr:smNativeData xmlns:pr="smNativeData" xmlns="smNativeData" val="SMDATA_15_trXW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AwIi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3N7gA8zMzADAwP8Af39/AAAAAAAAAAAAAAAAAAAAAAAAAAAAIQAAABgAAAAUAAAApRoAAKIgAADcHAAAmyYAABAAAAAmAAAACAAAAP//////////"/>
              </a:ext>
            </a:extLst>
          </p:cNvSpPr>
          <p:nvPr/>
        </p:nvSpPr>
        <p:spPr>
          <a:xfrm>
            <a:off x="4331335" y="5304790"/>
            <a:ext cx="360045" cy="970915"/>
          </a:xfrm>
          <a:prstGeom prst="rect">
            <a:avLst/>
          </a:prstGeom>
          <a:noFill/>
          <a:ln w="25400" cap="flat" cmpd="sng" algn="ctr">
            <a:solidFill>
              <a:srgbClr val="FF9300"/>
            </a:solidFill>
            <a:prstDash val="solid"/>
            <a:headEnd type="none"/>
            <a:tailEnd type="none"/>
          </a:ln>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0" name="Shape 2883"/>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G1hYy8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CANAAAPPwAAHg8AABAgAAAmAAAACAAAAP//////////"/>
              </a:ext>
            </a:extLst>
          </p:cNvSpPr>
          <p:nvPr/>
        </p:nvSpPr>
        <p:spPr>
          <a:xfrm>
            <a:off x="1003300" y="2133600"/>
            <a:ext cx="9247505" cy="32385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bins are defined such that each encompasses an equal area of of the gamma probability density </a:t>
            </a:r>
          </a:p>
        </p:txBody>
      </p:sp>
      <p:sp>
        <p:nvSpPr>
          <p:cNvPr id="11" name="Shape 2884"/>
          <p:cNvSpPr>
            <a:extLst>
              <a:ext uri="smNativeData">
                <pr:smNativeData xmlns:pr="smNativeData" xmlns="smNativeData" val="SMDATA_15_trXWYhMAAAAlAAAAZAAAAA0AAAAAUAAAAFAAAABQAAAAUAAAAAAAAAABAAAAAAAAAAEAAABQAAAAAAAAAAAA4D8AAAAAAADgPwAAAAAAAOA/AAAAAAAA4D8AAAAAAADgPwAAAAAAAOA/AAAAAAAA4D8AAAAAAADgPwAAAAAAAOA/AAAAAAAA4D8CAAAAjAAAAAEAAAAAAAAAN364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HRHZW8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N364AP///wEAAAAAAAAAAAAAAAAAAAAAAAAAAAAAAAAAAAAAAAAAAAAAAAB/f38AAAAAAMvLywDAwP8Af39/AAAAAAAAAAAAAAAAAAAAAAAAAAAAIQAAABgAAAAUAAAA3CcAAF0bAACQKQAAEh0AABAAAAAmAAAACAAAAP//////////"/>
              </a:ext>
            </a:extLst>
          </p:cNvSpPr>
          <p:nvPr/>
        </p:nvSpPr>
        <p:spPr>
          <a:xfrm>
            <a:off x="6479540" y="4448175"/>
            <a:ext cx="276860" cy="277495"/>
          </a:xfrm>
          <a:prstGeom prst="rect">
            <a:avLst/>
          </a:prstGeom>
          <a:solidFill>
            <a:srgbClr val="377EB8"/>
          </a:solidFill>
          <a:ln>
            <a:noFill/>
          </a:ln>
          <a:effectLst>
            <a:outerShdw blurRad="63500" dist="63760" dir="2700000">
              <a:srgbClr val="000000">
                <a:alpha val="4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2" name="Shape 2885"/>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Dk5OSI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kCkAADkbAABJNgAANh0AABAgAAAmAAAACAAAAP//////////"/>
              </a:ext>
            </a:extLst>
          </p:cNvSpPr>
          <p:nvPr/>
        </p:nvSpPr>
        <p:spPr>
          <a:xfrm>
            <a:off x="6756400" y="4425315"/>
            <a:ext cx="2068195" cy="323215"/>
          </a:xfrm>
          <a:prstGeom prst="rect">
            <a:avLst/>
          </a:prstGeom>
          <a:noFill/>
          <a:ln>
            <a:noFill/>
          </a:ln>
          <a:effectLst>
            <a:outerShdw blurRad="63500" dist="63760" dir="2700000">
              <a:srgbClr val="000000">
                <a:alpha val="4000"/>
              </a:srgbClr>
            </a:outerShdw>
          </a:effectLst>
        </p:spPr>
        <p:txBody>
          <a:bodyPr vert="horz" wrap="none" lIns="50800" tIns="50800" rIns="50800" bIns="50800" numCol="1" spcCol="215900" anchor="ctr"/>
          <a:lstStyle>
            <a:lvl1pPr algn="l" defTabSz="457200">
              <a:lnSpc>
                <a:spcPts val="1900"/>
              </a:lnSpc>
              <a:spcBef>
                <a:spcPts val="400"/>
              </a:spcBef>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discrete rate category</a:t>
            </a:r>
          </a:p>
        </p:txBody>
      </p:sp>
      <p:sp>
        <p:nvSpPr>
          <p:cNvPr id="13" name="Shape 2886"/>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9zIAAy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DwvcDo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9zIAB/f38AAAAAAMvLywDAwP8Af39/AAAAAAAAAAAAAAAAAAAAAAAAAAAAIQAAABgAAAAUAAAA3CcAAOgZAACQKQAA6BkAABAAAAAmAAAACAAAAP//////////"/>
              </a:ext>
            </a:extLst>
          </p:cNvSpPr>
          <p:nvPr/>
        </p:nvSpPr>
        <p:spPr>
          <a:xfrm flipV="1">
            <a:off x="6479540" y="4211320"/>
            <a:ext cx="276860" cy="0"/>
          </a:xfrm>
          <a:prstGeom prst="line">
            <a:avLst/>
          </a:prstGeom>
          <a:noFill/>
          <a:ln w="31750" cap="flat" cmpd="sng" algn="ctr">
            <a:solidFill>
              <a:srgbClr val="FF7320"/>
            </a:solidFill>
            <a:prstDash val="solid"/>
            <a:headEnd type="none"/>
            <a:tailEnd type="none"/>
          </a:ln>
          <a:effectLst>
            <a:outerShdw blurRad="63500" dist="63760" dir="2700000">
              <a:srgbClr val="000000">
                <a:alpha val="4000"/>
              </a:srgbClr>
            </a:outerShdw>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4" name="Shape 2887"/>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HNyZ2I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kCkAAOEYAAAjOQAA3hoAABAgAAAmAAAACAAAAP//////////"/>
              </a:ext>
            </a:extLst>
          </p:cNvSpPr>
          <p:nvPr/>
        </p:nvSpPr>
        <p:spPr>
          <a:xfrm>
            <a:off x="6756400" y="4044315"/>
            <a:ext cx="2531745" cy="323215"/>
          </a:xfrm>
          <a:prstGeom prst="rect">
            <a:avLst/>
          </a:prstGeom>
          <a:noFill/>
          <a:ln>
            <a:noFill/>
          </a:ln>
          <a:effectLst>
            <a:outerShdw blurRad="63500" dist="63760" dir="2700000">
              <a:srgbClr val="000000">
                <a:alpha val="4000"/>
              </a:srgbClr>
            </a:outerShdw>
          </a:effectLst>
        </p:spPr>
        <p:txBody>
          <a:bodyPr vert="horz" wrap="none" lIns="50800" tIns="50800" rIns="50800" bIns="50800" numCol="1" spcCol="215900" anchor="ctr"/>
          <a:lstStyle>
            <a:lvl1pPr algn="l" defTabSz="457200">
              <a:lnSpc>
                <a:spcPts val="1900"/>
              </a:lnSpc>
              <a:spcBef>
                <a:spcPts val="400"/>
              </a:spcBef>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continuous gamma density</a:t>
            </a:r>
          </a:p>
        </p:txBody>
      </p:sp>
      <p:pic>
        <p:nvPicPr>
          <p:cNvPr id="15" name="pasted-image.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vPjwv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LIcAABJFAAAqSQAALEVAAAQAAAAJgAAAAgAAAD//////////w=="/>
              </a:ext>
            </a:extLst>
          </p:cNvPicPr>
          <p:nvPr/>
        </p:nvPicPr>
        <p:blipFill>
          <a:blip r:embed="rId3"/>
          <a:stretch>
            <a:fillRect/>
          </a:stretch>
        </p:blipFill>
        <p:spPr>
          <a:xfrm>
            <a:off x="4664710" y="3297555"/>
            <a:ext cx="1294765" cy="228600"/>
          </a:xfrm>
          <a:prstGeom prst="rect">
            <a:avLst/>
          </a:prstGeom>
          <a:noFill/>
          <a:ln>
            <a:noFill/>
          </a:ln>
          <a:effectLst/>
        </p:spPr>
      </p:pic>
      <p:sp>
        <p:nvSpPr>
          <p:cNvPr id="16" name="Shape 2889"/>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DMyMz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KwIAACPOwAA5AoAABAgAAAmAAAACAAAAP//////////"/>
              </a:ext>
            </a:extLst>
          </p:cNvSpPr>
          <p:nvPr/>
        </p:nvSpPr>
        <p:spPr>
          <a:xfrm>
            <a:off x="1003300" y="1409700"/>
            <a:ext cx="8678545" cy="36068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The gamma distribution provides a flexible means of accommodating ASRV</a:t>
            </a:r>
          </a:p>
        </p:txBody>
      </p:sp>
      <p:sp>
        <p:nvSpPr>
          <p:cNvPr id="17" name="Shape 2890"/>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DwvYTo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A4LAAAPPwAAeg0AABAgAAAmAAAACAAAAP//////////"/>
              </a:ext>
            </a:extLst>
          </p:cNvSpPr>
          <p:nvPr/>
        </p:nvSpPr>
        <p:spPr>
          <a:xfrm>
            <a:off x="1003300" y="1797050"/>
            <a:ext cx="9247505" cy="3937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algn="l" defTabSz="457200">
              <a:lnSpc>
                <a:spcPts val="23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The gamma distribution is discretized into </a:t>
            </a:r>
            <a:r>
              <a:rPr sz="1900" i="1" cap="none">
                <a:latin typeface="Times" pitchFamily="0" charset="0"/>
                <a:ea typeface="Times" pitchFamily="0" charset="0"/>
                <a:cs typeface="Times" pitchFamily="0" charset="0"/>
              </a:rPr>
              <a:t>k</a:t>
            </a:r>
            <a:r>
              <a:t> discrete bins</a:t>
            </a:r>
          </a:p>
        </p:txBody>
      </p:sp>
    </p:spTree>
  </p:cSld>
  <p:clrMapOvr>
    <a:masterClrMapping/>
  </p:clrMapOvr>
  <p:transition spd="fast" p14:dur="500">
    <p:fade/>
    <p:extLst>
      <p:ext uri="smNativeData">
        <pr:smNativeData xmlns:pr="smNativeData" xmlns="smNativeData" val="trXWYgAAAAD0AQAAAAAAAAYAAAAAAAAAAAAAAAAAAAAAAAAAAQAAAAAAAAAAAAAAAAAAAAAAAAAAAAAA"/>
      </p:ext>
    </p:extLst>
  </p:transition>
  <p:timing>
    <p:tnLst>
      <p:par>
        <p:cTn id="1" dur="indefinite" restart="never" nodeType="tmRoot"/>
      </p:par>
    </p:tnLst>
  </p:timing>
</p:sld>
</file>

<file path=ppt/slides/slide212.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pic>
        <p:nvPicPr>
          <p:cNvPr id="2" name="gamma_1.png"/>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BADAAAAAAAAFwQAAAAAAABkAAAAZAAAAAAAAAAjAAAABAAAAGQAAAAXAAAAFAAAAAAAAAAAAAAA/38AAP9/AAAAAAAACQAAAAQAAAAhB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I4XAADFFQAAnSYAAOQoAAAQAAAAJgAAAAgAAAD//////////w=="/>
              </a:ext>
            </a:extLst>
          </p:cNvPicPr>
          <p:nvPr/>
        </p:nvPicPr>
        <p:blipFill>
          <a:blip r:embed="rId2"/>
          <a:srcRect l="0" t="7840" r="0" b="10470"/>
          <a:stretch>
            <a:fillRect/>
          </a:stretch>
        </p:blipFill>
        <p:spPr>
          <a:xfrm>
            <a:off x="3829050" y="3538855"/>
            <a:ext cx="2447925" cy="3108325"/>
          </a:xfrm>
          <a:prstGeom prst="rect">
            <a:avLst/>
          </a:prstGeom>
          <a:noFill/>
          <a:ln>
            <a:noFill/>
          </a:ln>
          <a:effectLst/>
        </p:spPr>
      </p:pic>
      <p:sp>
        <p:nvSpPr>
          <p:cNvPr id="3" name="Shape 2893"/>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Kiuqg8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VhUAANsYAACOFwAA0SQAABAgAAAmAAAACAAAAP//////////"/>
              </a:ext>
            </a:extLst>
          </p:cNvSpPr>
          <p:nvPr/>
        </p:nvSpPr>
        <p:spPr>
          <a:xfrm rot="16200000">
            <a:off x="2676525" y="4832350"/>
            <a:ext cx="1944370" cy="360680"/>
          </a:xfrm>
          <a:prstGeom prst="rect">
            <a:avLst/>
          </a:prstGeom>
          <a:noFill/>
          <a:ln>
            <a:noFill/>
          </a:ln>
          <a:effectLst/>
        </p:spPr>
        <p:txBody>
          <a:bodyPr vert="horz" wrap="none" lIns="50800" tIns="50800" rIns="50800" bIns="50800" numCol="1" spcCol="215900" anchor="ctr"/>
          <a:lstStyle>
            <a:lvl1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probability density</a:t>
            </a:r>
          </a:p>
        </p:txBody>
      </p:sp>
      <p:sp>
        <p:nvSpPr>
          <p:cNvPr id="4" name="Shape 2894"/>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O3tLlw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hR0AAOQoAACmIAAAHSsAABAgAAAmAAAACAAAAP//////////"/>
              </a:ext>
            </a:extLst>
          </p:cNvSpPr>
          <p:nvPr/>
        </p:nvSpPr>
        <p:spPr>
          <a:xfrm>
            <a:off x="4798695" y="6647180"/>
            <a:ext cx="508635" cy="361315"/>
          </a:xfrm>
          <a:prstGeom prst="rect">
            <a:avLst/>
          </a:prstGeom>
          <a:noFill/>
          <a:ln>
            <a:noFill/>
          </a:ln>
          <a:effectLst/>
        </p:spPr>
        <p:txBody>
          <a:bodyPr vert="horz" wrap="none" lIns="50800" tIns="50800" rIns="50800" bIns="50800" numCol="1" spcCol="215900" anchor="ctr"/>
          <a:lstStyle>
            <a:lvl1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rate</a:t>
            </a:r>
          </a:p>
        </p:txBody>
      </p:sp>
      <p:sp>
        <p:nvSpPr>
          <p:cNvPr id="5" name="Shape 2895"/>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D5586k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1AgAABAgAAAmAAAACAAAAP//////////"/>
              </a:ext>
            </a:extLst>
          </p:cNvSpPr>
          <p:nvPr/>
        </p:nvSpPr>
        <p:spPr>
          <a:xfrm>
            <a:off x="635000" y="1016000"/>
            <a:ext cx="8692515" cy="4191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500"/>
              </a:lnSpc>
              <a:tabLst>
                <a:tab pos="838200" algn="l"/>
              </a:tabLst>
              <a:defRPr sz="2000" cap="none">
                <a:solidFill>
                  <a:srgbClr val="0433FF"/>
                </a:solidFill>
                <a:latin typeface="Arial" pitchFamily="1" charset="0"/>
                <a:ea typeface="Arial" pitchFamily="1" charset="0"/>
                <a:cs typeface="Arial" pitchFamily="1" charset="0"/>
              </a:defRPr>
            </a:pPr>
            <a:r>
              <a:t>The Discrete Gamma Distribution </a:t>
            </a:r>
            <a:r>
              <a:rPr sz="2100" cap="none">
                <a:latin typeface="Times" pitchFamily="0" charset="0"/>
                <a:ea typeface="Times" pitchFamily="0" charset="0"/>
                <a:cs typeface="Times" pitchFamily="0" charset="0"/>
              </a:rPr>
              <a:t>(+G)</a:t>
            </a:r>
            <a:r>
              <a:t> model of ASRV</a:t>
            </a:r>
          </a:p>
        </p:txBody>
      </p:sp>
      <p:sp>
        <p:nvSpPr>
          <p:cNvPr id="6" name="Shape 2896"/>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BQcAANwAAAB7NwAATAQAABAgAAAmAAAACAAAAP//////////"/>
              </a:ext>
            </a:extLst>
          </p:cNvSpPr>
          <p:nvPr/>
        </p:nvSpPr>
        <p:spPr>
          <a:xfrm>
            <a:off x="1141095" y="139700"/>
            <a:ext cx="787781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Among Site Rate Variation</a:t>
            </a:r>
          </a:p>
        </p:txBody>
      </p:sp>
      <p:sp>
        <p:nvSpPr>
          <p:cNvPr id="7" name="Shape 2897"/>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C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DBlAQ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OCEAADonAAA4IQAAlyoAABAAAAAmAAAACAAAAP//////////"/>
              </a:ext>
            </a:extLst>
          </p:cNvSpPr>
          <p:nvPr/>
        </p:nvSpPr>
        <p:spPr>
          <a:xfrm flipV="1">
            <a:off x="5400040" y="6376670"/>
            <a:ext cx="0" cy="546735"/>
          </a:xfrm>
          <a:prstGeom prst="line">
            <a:avLst/>
          </a:prstGeom>
          <a:noFill/>
          <a:ln w="25400" cap="flat" cmpd="sng" algn="ctr">
            <a:solidFill>
              <a:srgbClr val="FF9300"/>
            </a:solidFill>
            <a:prstDash val="solid"/>
            <a:headEnd type="none"/>
            <a:tailEnd type="triangle" w="med" len="med"/>
          </a:ln>
          <a:effectLst>
            <a:outerShdw blurRad="63500" dist="63760" dir="2700000">
              <a:srgbClr val="000000">
                <a:alpha val="15000"/>
              </a:srgbClr>
            </a:outerShdw>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8" name="Shape 2898"/>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oBkAADsrAADRKAAAFC0AABAgAAAmAAAACAAAAP//////////"/>
              </a:ext>
            </a:extLst>
          </p:cNvSpPr>
          <p:nvPr/>
        </p:nvSpPr>
        <p:spPr>
          <a:xfrm>
            <a:off x="4165600" y="7027545"/>
            <a:ext cx="2469515" cy="300355"/>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ctr"/>
          <a:lstStyle/>
          <a:p>
            <a:pPr defTabSz="457200">
              <a:lnSpc>
                <a:spcPts val="1600"/>
              </a:lnSpc>
              <a:tabLst>
                <a:tab pos="838200" algn="l"/>
              </a:tabLst>
              <a:defRPr sz="1400" cap="none">
                <a:latin typeface="Arial" pitchFamily="1" charset="0"/>
                <a:ea typeface="Arial" pitchFamily="1" charset="0"/>
                <a:cs typeface="Arial" pitchFamily="1" charset="0"/>
              </a:defRPr>
            </a:pPr>
            <a:r>
              <a:rPr cap="none">
                <a:solidFill>
                  <a:srgbClr val="424242"/>
                </a:solidFill>
                <a:latin typeface="Times New Roman" pitchFamily="1" charset="0"/>
                <a:ea typeface="Times New Roman" pitchFamily="1" charset="0"/>
                <a:cs typeface="Times New Roman" pitchFamily="1" charset="0"/>
              </a:rPr>
              <a:t>4</a:t>
            </a:r>
            <a:r>
              <a:rPr cap="none" baseline="30000">
                <a:solidFill>
                  <a:srgbClr val="424242"/>
                </a:solidFill>
              </a:rPr>
              <a:t>th</a:t>
            </a:r>
            <a:r>
              <a:rPr cap="none">
                <a:solidFill>
                  <a:srgbClr val="424242"/>
                </a:solidFill>
              </a:rPr>
              <a:t> bin</a:t>
            </a:r>
            <a:endParaRPr cap="none">
              <a:solidFill>
                <a:srgbClr val="424242"/>
              </a:solidFill>
            </a:endParaRPr>
          </a:p>
        </p:txBody>
      </p:sp>
      <p:sp>
        <p:nvSpPr>
          <p:cNvPr id="9" name="Shape 2899"/>
          <p:cNvSpPr>
            <a:extLst>
              <a:ext uri="smNativeData">
                <pr:smNativeData xmlns:pr="smNativeData" xmlns="smNativeData" val="SMDATA_15_trXW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3N7gA8zMzADAwP8Af39/AAAAAAAAAAAAAAAAAAAAAAAAAAAAIQAAABgAAAAUAAAADx0AAAsmAABiJQAAmyYAABAAAAAmAAAACAAAAP//////////"/>
              </a:ext>
            </a:extLst>
          </p:cNvSpPr>
          <p:nvPr/>
        </p:nvSpPr>
        <p:spPr>
          <a:xfrm>
            <a:off x="4723765" y="6184265"/>
            <a:ext cx="1353185" cy="91440"/>
          </a:xfrm>
          <a:prstGeom prst="rect">
            <a:avLst/>
          </a:prstGeom>
          <a:noFill/>
          <a:ln w="25400" cap="flat" cmpd="sng" algn="ctr">
            <a:solidFill>
              <a:srgbClr val="FF9300"/>
            </a:solidFill>
            <a:prstDash val="solid"/>
            <a:headEnd type="none"/>
            <a:tailEnd type="none"/>
          </a:ln>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0" name="Shape 2900"/>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CANAAAPPwAAHg8AABAgAAAmAAAACAAAAP//////////"/>
              </a:ext>
            </a:extLst>
          </p:cNvSpPr>
          <p:nvPr/>
        </p:nvSpPr>
        <p:spPr>
          <a:xfrm>
            <a:off x="1003300" y="2133600"/>
            <a:ext cx="9247505" cy="32385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bins are defined such that each encompasses an equal area of of the gamma probability density </a:t>
            </a:r>
          </a:p>
        </p:txBody>
      </p:sp>
      <p:sp>
        <p:nvSpPr>
          <p:cNvPr id="11" name="Shape 2901"/>
          <p:cNvSpPr>
            <a:extLst>
              <a:ext uri="smNativeData">
                <pr:smNativeData xmlns:pr="smNativeData" xmlns="smNativeData" val="SMDATA_15_trXWYhMAAAAlAAAAZAAAAA0AAAAAUAAAAFAAAABQAAAAUAAAAAAAAAABAAAAAAAAAAEAAABQAAAAAAAAAAAA4D8AAAAAAADgPwAAAAAAAOA/AAAAAAAA4D8AAAAAAADgPwAAAAAAAOA/AAAAAAAA4D8AAAAAAADgPwAAAAAAAOA/AAAAAAAA4D8CAAAAjAAAAAEAAAAAAAAAN364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N364AP///wEAAAAAAAAAAAAAAAAAAAAAAAAAAAAAAAAAAAAAAAAAAAAAAAB/f38AAAAAAMvLywDAwP8Af39/AAAAAAAAAAAAAAAAAAAAAAAAAAAAIQAAABgAAAAUAAAA3CcAAF0bAACQKQAAEh0AABAAAAAmAAAACAAAAP//////////"/>
              </a:ext>
            </a:extLst>
          </p:cNvSpPr>
          <p:nvPr/>
        </p:nvSpPr>
        <p:spPr>
          <a:xfrm>
            <a:off x="6479540" y="4448175"/>
            <a:ext cx="276860" cy="277495"/>
          </a:xfrm>
          <a:prstGeom prst="rect">
            <a:avLst/>
          </a:prstGeom>
          <a:solidFill>
            <a:srgbClr val="377EB8"/>
          </a:solidFill>
          <a:ln>
            <a:noFill/>
          </a:ln>
          <a:effectLst>
            <a:outerShdw blurRad="63500" dist="63760" dir="2700000">
              <a:srgbClr val="000000">
                <a:alpha val="4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2" name="Shape 2902"/>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kCkAADkbAABJNgAANh0AABAgAAAmAAAACAAAAP//////////"/>
              </a:ext>
            </a:extLst>
          </p:cNvSpPr>
          <p:nvPr/>
        </p:nvSpPr>
        <p:spPr>
          <a:xfrm>
            <a:off x="6756400" y="4425315"/>
            <a:ext cx="2068195" cy="323215"/>
          </a:xfrm>
          <a:prstGeom prst="rect">
            <a:avLst/>
          </a:prstGeom>
          <a:noFill/>
          <a:ln>
            <a:noFill/>
          </a:ln>
          <a:effectLst>
            <a:outerShdw blurRad="63500" dist="63760" dir="2700000">
              <a:srgbClr val="000000">
                <a:alpha val="4000"/>
              </a:srgbClr>
            </a:outerShdw>
          </a:effectLst>
        </p:spPr>
        <p:txBody>
          <a:bodyPr vert="horz" wrap="none" lIns="50800" tIns="50800" rIns="50800" bIns="50800" numCol="1" spcCol="215900" anchor="ctr"/>
          <a:lstStyle>
            <a:lvl1pPr algn="l" defTabSz="457200">
              <a:lnSpc>
                <a:spcPts val="1900"/>
              </a:lnSpc>
              <a:spcBef>
                <a:spcPts val="400"/>
              </a:spcBef>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discrete rate category</a:t>
            </a:r>
          </a:p>
        </p:txBody>
      </p:sp>
      <p:sp>
        <p:nvSpPr>
          <p:cNvPr id="13" name="Shape 2903"/>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9zIAAy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9zIAB/f38AAAAAAMvLywDAwP8Af39/AAAAAAAAAAAAAAAAAAAAAAAAAAAAIQAAABgAAAAUAAAA3CcAAOgZAACQKQAA6BkAABAAAAAmAAAACAAAAP//////////"/>
              </a:ext>
            </a:extLst>
          </p:cNvSpPr>
          <p:nvPr/>
        </p:nvSpPr>
        <p:spPr>
          <a:xfrm flipV="1">
            <a:off x="6479540" y="4211320"/>
            <a:ext cx="276860" cy="0"/>
          </a:xfrm>
          <a:prstGeom prst="line">
            <a:avLst/>
          </a:prstGeom>
          <a:noFill/>
          <a:ln w="31750" cap="flat" cmpd="sng" algn="ctr">
            <a:solidFill>
              <a:srgbClr val="FF7320"/>
            </a:solidFill>
            <a:prstDash val="solid"/>
            <a:headEnd type="none"/>
            <a:tailEnd type="none"/>
          </a:ln>
          <a:effectLst>
            <a:outerShdw blurRad="63500" dist="63760" dir="2700000">
              <a:srgbClr val="000000">
                <a:alpha val="4000"/>
              </a:srgbClr>
            </a:outerShdw>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4" name="Shape 2904"/>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kCkAAOEYAAAjOQAA3hoAABAgAAAmAAAACAAAAP//////////"/>
              </a:ext>
            </a:extLst>
          </p:cNvSpPr>
          <p:nvPr/>
        </p:nvSpPr>
        <p:spPr>
          <a:xfrm>
            <a:off x="6756400" y="4044315"/>
            <a:ext cx="2531745" cy="323215"/>
          </a:xfrm>
          <a:prstGeom prst="rect">
            <a:avLst/>
          </a:prstGeom>
          <a:noFill/>
          <a:ln>
            <a:noFill/>
          </a:ln>
          <a:effectLst>
            <a:outerShdw blurRad="63500" dist="63760" dir="2700000">
              <a:srgbClr val="000000">
                <a:alpha val="4000"/>
              </a:srgbClr>
            </a:outerShdw>
          </a:effectLst>
        </p:spPr>
        <p:txBody>
          <a:bodyPr vert="horz" wrap="none" lIns="50800" tIns="50800" rIns="50800" bIns="50800" numCol="1" spcCol="215900" anchor="ctr"/>
          <a:lstStyle>
            <a:lvl1pPr algn="l" defTabSz="457200">
              <a:lnSpc>
                <a:spcPts val="1900"/>
              </a:lnSpc>
              <a:spcBef>
                <a:spcPts val="400"/>
              </a:spcBef>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continuous gamma density</a:t>
            </a:r>
          </a:p>
        </p:txBody>
      </p:sp>
      <p:pic>
        <p:nvPicPr>
          <p:cNvPr id="15" name="pasted-image.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LIcAABJFAAAqSQAALEVAAAQAAAAJgAAAAgAAAD//////////w=="/>
              </a:ext>
            </a:extLst>
          </p:cNvPicPr>
          <p:nvPr/>
        </p:nvPicPr>
        <p:blipFill>
          <a:blip r:embed="rId3"/>
          <a:stretch>
            <a:fillRect/>
          </a:stretch>
        </p:blipFill>
        <p:spPr>
          <a:xfrm>
            <a:off x="4664710" y="3297555"/>
            <a:ext cx="1294765" cy="228600"/>
          </a:xfrm>
          <a:prstGeom prst="rect">
            <a:avLst/>
          </a:prstGeom>
          <a:noFill/>
          <a:ln>
            <a:noFill/>
          </a:ln>
          <a:effectLst/>
        </p:spPr>
      </p:pic>
      <p:sp>
        <p:nvSpPr>
          <p:cNvPr id="16" name="Shape 2906"/>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CMHDQE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KwIAACPOwAA5AoAABAgAAAmAAAACAAAAP//////////"/>
              </a:ext>
            </a:extLst>
          </p:cNvSpPr>
          <p:nvPr/>
        </p:nvSpPr>
        <p:spPr>
          <a:xfrm>
            <a:off x="1003300" y="1409700"/>
            <a:ext cx="8678545" cy="36068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The gamma distribution provides a flexible means of accommodating ASRV</a:t>
            </a:r>
          </a:p>
        </p:txBody>
      </p:sp>
      <p:sp>
        <p:nvSpPr>
          <p:cNvPr id="17" name="Shape 2907"/>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A4LAAAPPwAAeg0AABAgAAAmAAAACAAAAP//////////"/>
              </a:ext>
            </a:extLst>
          </p:cNvSpPr>
          <p:nvPr/>
        </p:nvSpPr>
        <p:spPr>
          <a:xfrm>
            <a:off x="1003300" y="1797050"/>
            <a:ext cx="9247505" cy="3937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algn="l" defTabSz="457200">
              <a:lnSpc>
                <a:spcPts val="23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The gamma distribution is discretized into </a:t>
            </a:r>
            <a:r>
              <a:rPr sz="1900" i="1" cap="none">
                <a:latin typeface="Times" pitchFamily="0" charset="0"/>
                <a:ea typeface="Times" pitchFamily="0" charset="0"/>
                <a:cs typeface="Times" pitchFamily="0" charset="0"/>
              </a:rPr>
              <a:t>k</a:t>
            </a:r>
            <a:r>
              <a:t> discrete bins</a:t>
            </a:r>
          </a:p>
        </p:txBody>
      </p:sp>
    </p:spTree>
  </p:cSld>
  <p:clrMapOvr>
    <a:masterClrMapping/>
  </p:clrMapOvr>
  <p:transition spd="fast" p14:dur="500">
    <p:fade/>
    <p:extLst>
      <p:ext uri="smNativeData">
        <pr:smNativeData xmlns:pr="smNativeData" xmlns="smNativeData" val="trXWYgAAAAD0AQAAAAAAAAYAAAAAAAAAAAAAAAAAAAAAAAAAAQAAAAAAAAAAAAAAAAAAAAAAAAAAAAAA"/>
      </p:ext>
    </p:extLst>
  </p:transition>
  <p:timing>
    <p:tnLst>
      <p:par>
        <p:cTn id="1" dur="indefinite" restart="never" nodeType="tmRoot"/>
      </p:par>
    </p:tnLst>
  </p:timing>
</p:sld>
</file>

<file path=ppt/slides/slide213.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pic>
        <p:nvPicPr>
          <p:cNvPr id="2" name="gamma_1.png"/>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BADAAAAAAAAFwQAAAAAAABkAAAAZAAAAAAAAAAjAAAABAAAAGQAAAAXAAAAFAAAAAAAAAAAAAAA/38AAP9/AAAAAAAACQAAAAQAAAAAAAg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I4XAADFFQAAnSYAAOQoAAAQAAAAJgAAAAgAAAD//////////w=="/>
              </a:ext>
            </a:extLst>
          </p:cNvPicPr>
          <p:nvPr/>
        </p:nvPicPr>
        <p:blipFill>
          <a:blip r:embed="rId2"/>
          <a:srcRect l="0" t="7840" r="0" b="10470"/>
          <a:stretch>
            <a:fillRect/>
          </a:stretch>
        </p:blipFill>
        <p:spPr>
          <a:xfrm>
            <a:off x="3829050" y="3538855"/>
            <a:ext cx="2447925" cy="3108325"/>
          </a:xfrm>
          <a:prstGeom prst="rect">
            <a:avLst/>
          </a:prstGeom>
          <a:noFill/>
          <a:ln>
            <a:noFill/>
          </a:ln>
          <a:effectLst/>
        </p:spPr>
      </p:pic>
      <p:sp>
        <p:nvSpPr>
          <p:cNvPr id="3" name="Shape 2910"/>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B68wU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VhUAANsYAACOFwAA0SQAABAgAAAmAAAACAAAAP//////////"/>
              </a:ext>
            </a:extLst>
          </p:cNvSpPr>
          <p:nvPr/>
        </p:nvSpPr>
        <p:spPr>
          <a:xfrm rot="16200000">
            <a:off x="2676525" y="4832350"/>
            <a:ext cx="1944370" cy="360680"/>
          </a:xfrm>
          <a:prstGeom prst="rect">
            <a:avLst/>
          </a:prstGeom>
          <a:noFill/>
          <a:ln>
            <a:noFill/>
          </a:ln>
          <a:effectLst/>
        </p:spPr>
        <p:txBody>
          <a:bodyPr vert="horz" wrap="none" lIns="50800" tIns="50800" rIns="50800" bIns="50800" numCol="1" spcCol="215900" anchor="ctr"/>
          <a:lstStyle>
            <a:lvl1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probability density</a:t>
            </a:r>
          </a:p>
        </p:txBody>
      </p:sp>
      <p:sp>
        <p:nvSpPr>
          <p:cNvPr id="4" name="Shape 2911"/>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GM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hR0AAOQoAACmIAAAHSsAABAgAAAmAAAACAAAAP//////////"/>
              </a:ext>
            </a:extLst>
          </p:cNvSpPr>
          <p:nvPr/>
        </p:nvSpPr>
        <p:spPr>
          <a:xfrm>
            <a:off x="4798695" y="6647180"/>
            <a:ext cx="508635" cy="361315"/>
          </a:xfrm>
          <a:prstGeom prst="rect">
            <a:avLst/>
          </a:prstGeom>
          <a:noFill/>
          <a:ln>
            <a:noFill/>
          </a:ln>
          <a:effectLst/>
        </p:spPr>
        <p:txBody>
          <a:bodyPr vert="horz" wrap="none" lIns="50800" tIns="50800" rIns="50800" bIns="50800" numCol="1" spcCol="215900" anchor="ctr"/>
          <a:lstStyle>
            <a:lvl1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rate</a:t>
            </a:r>
          </a:p>
        </p:txBody>
      </p:sp>
      <p:sp>
        <p:nvSpPr>
          <p:cNvPr id="5" name="Shape 2912"/>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Fcw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1AgAABAgAAAmAAAACAAAAP//////////"/>
              </a:ext>
            </a:extLst>
          </p:cNvSpPr>
          <p:nvPr/>
        </p:nvSpPr>
        <p:spPr>
          <a:xfrm>
            <a:off x="635000" y="1016000"/>
            <a:ext cx="8692515" cy="4191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500"/>
              </a:lnSpc>
              <a:tabLst>
                <a:tab pos="838200" algn="l"/>
              </a:tabLst>
              <a:defRPr sz="2000" cap="none">
                <a:solidFill>
                  <a:srgbClr val="0433FF"/>
                </a:solidFill>
                <a:latin typeface="Arial" pitchFamily="1" charset="0"/>
                <a:ea typeface="Arial" pitchFamily="1" charset="0"/>
                <a:cs typeface="Arial" pitchFamily="1" charset="0"/>
              </a:defRPr>
            </a:pPr>
            <a:r>
              <a:t>The Discrete Gamma Distribution </a:t>
            </a:r>
            <a:r>
              <a:rPr sz="2100" cap="none">
                <a:latin typeface="Times" pitchFamily="0" charset="0"/>
                <a:ea typeface="Times" pitchFamily="0" charset="0"/>
                <a:cs typeface="Times" pitchFamily="0" charset="0"/>
              </a:rPr>
              <a:t>(+G)</a:t>
            </a:r>
            <a:r>
              <a:t> model of ASRV</a:t>
            </a:r>
          </a:p>
        </p:txBody>
      </p:sp>
      <p:sp>
        <p:nvSpPr>
          <p:cNvPr id="6" name="Shape 2913"/>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BQcAANwAAAB7NwAATAQAABAgAAAmAAAACAAAAP//////////"/>
              </a:ext>
            </a:extLst>
          </p:cNvSpPr>
          <p:nvPr/>
        </p:nvSpPr>
        <p:spPr>
          <a:xfrm>
            <a:off x="1141095" y="139700"/>
            <a:ext cx="787781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Among Site Rate Variation</a:t>
            </a:r>
          </a:p>
        </p:txBody>
      </p:sp>
      <p:sp>
        <p:nvSpPr>
          <p:cNvPr id="7" name="Shape 2914"/>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C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8BgAADonAADwGAAAlyoAABAAAAAmAAAACAAAAP//////////"/>
              </a:ext>
            </a:extLst>
          </p:cNvSpPr>
          <p:nvPr/>
        </p:nvSpPr>
        <p:spPr>
          <a:xfrm flipV="1">
            <a:off x="4053840" y="6376670"/>
            <a:ext cx="0" cy="546735"/>
          </a:xfrm>
          <a:prstGeom prst="line">
            <a:avLst/>
          </a:prstGeom>
          <a:noFill/>
          <a:ln w="25400" cap="flat" cmpd="sng" algn="ctr">
            <a:solidFill>
              <a:srgbClr val="FF9300"/>
            </a:solidFill>
            <a:prstDash val="solid"/>
            <a:headEnd type="none"/>
            <a:tailEnd type="triangle" w="med" len="med"/>
          </a:ln>
          <a:effectLst>
            <a:outerShdw blurRad="63500" dist="63760" dir="2700000">
              <a:srgbClr val="000000">
                <a:alpha val="15000"/>
              </a:srgbClr>
            </a:outerShdw>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8" name="Shape 2915"/>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WBEAAIoqAACJIAAAxS0AABAgAAAmAAAACAAAAP//////////"/>
              </a:ext>
            </a:extLst>
          </p:cNvSpPr>
          <p:nvPr/>
        </p:nvSpPr>
        <p:spPr>
          <a:xfrm>
            <a:off x="2819400" y="6915150"/>
            <a:ext cx="2469515" cy="525145"/>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ctr"/>
          <a:lstStyle/>
          <a:p>
            <a:pPr defTabSz="457200">
              <a:lnSpc>
                <a:spcPts val="1900"/>
              </a:lnSpc>
              <a:tabLst>
                <a:tab pos="838200" algn="l"/>
              </a:tabLst>
              <a:defRPr sz="1400" cap="none">
                <a:latin typeface="Arial" pitchFamily="1" charset="0"/>
                <a:ea typeface="Arial" pitchFamily="1" charset="0"/>
                <a:cs typeface="Arial" pitchFamily="1" charset="0"/>
              </a:defRPr>
            </a:pPr>
            <a:r>
              <a:rPr cap="none">
                <a:solidFill>
                  <a:srgbClr val="424242"/>
                </a:solidFill>
              </a:rPr>
              <a:t> relative-rate </a:t>
            </a:r>
            <a:br/>
            <a:r>
              <a:rPr cap="none">
                <a:solidFill>
                  <a:srgbClr val="424242"/>
                </a:solidFill>
              </a:rPr>
              <a:t>multiplier </a:t>
            </a:r>
            <a:r>
              <a:rPr sz="1600" i="1" cap="none">
                <a:latin typeface="Times New Roman" pitchFamily="1" charset="0"/>
                <a:ea typeface="Times New Roman" pitchFamily="1" charset="0"/>
                <a:cs typeface="Times New Roman" pitchFamily="1" charset="0"/>
              </a:rPr>
              <a:t>r</a:t>
            </a:r>
            <a:r>
              <a:rPr cap="none" baseline="-4000">
                <a:latin typeface="Times New Roman" pitchFamily="1" charset="0"/>
                <a:ea typeface="Times New Roman" pitchFamily="1" charset="0"/>
                <a:cs typeface="Times New Roman" pitchFamily="1" charset="0"/>
              </a:rPr>
              <a:t>1</a:t>
            </a:r>
            <a:endParaRPr cap="none" baseline="-4000">
              <a:latin typeface="Times New Roman" pitchFamily="1" charset="0"/>
              <a:ea typeface="Times New Roman" pitchFamily="1" charset="0"/>
              <a:cs typeface="Times New Roman" pitchFamily="1" charset="0"/>
            </a:endParaRPr>
          </a:p>
        </p:txBody>
      </p:sp>
      <p:sp>
        <p:nvSpPr>
          <p:cNvPr id="9" name="Shape 2916"/>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JwOAAA+PQAACBEAABAgAAAmAAAACAAAAP//////////"/>
              </a:ext>
            </a:extLst>
          </p:cNvSpPr>
          <p:nvPr/>
        </p:nvSpPr>
        <p:spPr>
          <a:xfrm>
            <a:off x="1003300" y="2374900"/>
            <a:ext cx="8952230" cy="3937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228600" indent="-228600" algn="l" defTabSz="457200">
              <a:lnSpc>
                <a:spcPts val="23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Arial" pitchFamily="1" charset="0"/>
                <a:cs typeface="Arial" pitchFamily="1" charset="0"/>
              </a:defRPr>
            </a:pPr>
            <a:r>
              <a:t>there are </a:t>
            </a:r>
            <a:r>
              <a:rPr sz="1900" i="1" cap="none">
                <a:latin typeface="Times" pitchFamily="0" charset="0"/>
                <a:ea typeface="Times" pitchFamily="0" charset="0"/>
                <a:cs typeface="Times" pitchFamily="0" charset="0"/>
              </a:rPr>
              <a:t>k</a:t>
            </a:r>
            <a:r>
              <a:t> relative-rate multipliers; corresponding to the mean or median rate of each bin</a:t>
            </a:r>
          </a:p>
        </p:txBody>
      </p:sp>
      <p:sp>
        <p:nvSpPr>
          <p:cNvPr id="10" name="Shape 2917"/>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CANAAAPPwAAHg8AABAgAAAmAAAACAAAAP//////////"/>
              </a:ext>
            </a:extLst>
          </p:cNvSpPr>
          <p:nvPr/>
        </p:nvSpPr>
        <p:spPr>
          <a:xfrm>
            <a:off x="1003300" y="2133600"/>
            <a:ext cx="9247505" cy="32385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bins are defined such that each encompasses an equal area of of the gamma probability density </a:t>
            </a:r>
          </a:p>
        </p:txBody>
      </p:sp>
      <p:sp>
        <p:nvSpPr>
          <p:cNvPr id="11" name="Shape 2918"/>
          <p:cNvSpPr>
            <a:extLst>
              <a:ext uri="smNativeData">
                <pr:smNativeData xmlns:pr="smNativeData" xmlns="smNativeData" val="SMDATA_15_trXWYhMAAAAlAAAAZAAAAA0AAAAAUAAAAFAAAABQAAAAUAAAAAAAAAABAAAAAAAAAAEAAABQAAAAAAAAAAAA4D8AAAAAAADgPwAAAAAAAOA/AAAAAAAA4D8AAAAAAADgPwAAAAAAAOA/AAAAAAAA4D8AAAAAAADgPwAAAAAAAOA/AAAAAAAA4D8CAAAAjAAAAAEAAAAAAAAAN364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P////8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N364AP///wEAAAAAAAAAAAAAAAAAAAAAAAAAAAAAAAAAAAAAAAAAAAAAAAB/f38AAAAAAMvLywDAwP8Af39/AAAAAAAAAAAAAAAAAAAAAAAAAAAAIQAAABgAAAAUAAAA3CcAAF0bAACQKQAAEh0AABAAAAAmAAAACAAAAP//////////"/>
              </a:ext>
            </a:extLst>
          </p:cNvSpPr>
          <p:nvPr/>
        </p:nvSpPr>
        <p:spPr>
          <a:xfrm>
            <a:off x="6479540" y="4448175"/>
            <a:ext cx="276860" cy="277495"/>
          </a:xfrm>
          <a:prstGeom prst="rect">
            <a:avLst/>
          </a:prstGeom>
          <a:solidFill>
            <a:srgbClr val="377EB8"/>
          </a:solidFill>
          <a:ln>
            <a:noFill/>
          </a:ln>
          <a:effectLst>
            <a:outerShdw blurRad="63500" dist="63760" dir="2700000">
              <a:srgbClr val="000000">
                <a:alpha val="4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2" name="Shape 2919"/>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kCkAADkbAABJNgAANh0AABAgAAAmAAAACAAAAP//////////"/>
              </a:ext>
            </a:extLst>
          </p:cNvSpPr>
          <p:nvPr/>
        </p:nvSpPr>
        <p:spPr>
          <a:xfrm>
            <a:off x="6756400" y="4425315"/>
            <a:ext cx="2068195" cy="323215"/>
          </a:xfrm>
          <a:prstGeom prst="rect">
            <a:avLst/>
          </a:prstGeom>
          <a:noFill/>
          <a:ln>
            <a:noFill/>
          </a:ln>
          <a:effectLst>
            <a:outerShdw blurRad="63500" dist="63760" dir="2700000">
              <a:srgbClr val="000000">
                <a:alpha val="4000"/>
              </a:srgbClr>
            </a:outerShdw>
          </a:effectLst>
        </p:spPr>
        <p:txBody>
          <a:bodyPr vert="horz" wrap="none" lIns="50800" tIns="50800" rIns="50800" bIns="50800" numCol="1" spcCol="215900" anchor="ctr"/>
          <a:lstStyle>
            <a:lvl1pPr algn="l" defTabSz="457200">
              <a:lnSpc>
                <a:spcPts val="1900"/>
              </a:lnSpc>
              <a:spcBef>
                <a:spcPts val="400"/>
              </a:spcBef>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discrete rate category</a:t>
            </a:r>
          </a:p>
        </p:txBody>
      </p:sp>
      <p:sp>
        <p:nvSpPr>
          <p:cNvPr id="13" name="Shape 2920"/>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9zIAAy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9zIAB/f38AAAAAAMvLywDAwP8Af39/AAAAAAAAAAAAAAAAAAAAAAAAAAAAIQAAABgAAAAUAAAA3CcAAOgZAACQKQAA6BkAABAAAAAmAAAACAAAAP//////////"/>
              </a:ext>
            </a:extLst>
          </p:cNvSpPr>
          <p:nvPr/>
        </p:nvSpPr>
        <p:spPr>
          <a:xfrm flipV="1">
            <a:off x="6479540" y="4211320"/>
            <a:ext cx="276860" cy="0"/>
          </a:xfrm>
          <a:prstGeom prst="line">
            <a:avLst/>
          </a:prstGeom>
          <a:noFill/>
          <a:ln w="31750" cap="flat" cmpd="sng" algn="ctr">
            <a:solidFill>
              <a:srgbClr val="FF7320"/>
            </a:solidFill>
            <a:prstDash val="solid"/>
            <a:headEnd type="none"/>
            <a:tailEnd type="none"/>
          </a:ln>
          <a:effectLst>
            <a:outerShdw blurRad="63500" dist="63760" dir="2700000">
              <a:srgbClr val="000000">
                <a:alpha val="4000"/>
              </a:srgbClr>
            </a:outerShdw>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4" name="Shape 2921"/>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kCkAAOEYAAAjOQAA3hoAABAgAAAmAAAACAAAAP//////////"/>
              </a:ext>
            </a:extLst>
          </p:cNvSpPr>
          <p:nvPr/>
        </p:nvSpPr>
        <p:spPr>
          <a:xfrm>
            <a:off x="6756400" y="4044315"/>
            <a:ext cx="2531745" cy="323215"/>
          </a:xfrm>
          <a:prstGeom prst="rect">
            <a:avLst/>
          </a:prstGeom>
          <a:noFill/>
          <a:ln>
            <a:noFill/>
          </a:ln>
          <a:effectLst>
            <a:outerShdw blurRad="63500" dist="63760" dir="2700000">
              <a:srgbClr val="000000">
                <a:alpha val="4000"/>
              </a:srgbClr>
            </a:outerShdw>
          </a:effectLst>
        </p:spPr>
        <p:txBody>
          <a:bodyPr vert="horz" wrap="none" lIns="50800" tIns="50800" rIns="50800" bIns="50800" numCol="1" spcCol="215900" anchor="ctr"/>
          <a:lstStyle>
            <a:lvl1pPr algn="l" defTabSz="457200">
              <a:lnSpc>
                <a:spcPts val="1900"/>
              </a:lnSpc>
              <a:spcBef>
                <a:spcPts val="400"/>
              </a:spcBef>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continuous gamma density</a:t>
            </a:r>
          </a:p>
        </p:txBody>
      </p:sp>
      <p:pic>
        <p:nvPicPr>
          <p:cNvPr id="15" name="pasted-image.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LIcAABJFAAAqSQAALEVAAAQAAAAJgAAAAgAAAD//////////w=="/>
              </a:ext>
            </a:extLst>
          </p:cNvPicPr>
          <p:nvPr/>
        </p:nvPicPr>
        <p:blipFill>
          <a:blip r:embed="rId3"/>
          <a:stretch>
            <a:fillRect/>
          </a:stretch>
        </p:blipFill>
        <p:spPr>
          <a:xfrm>
            <a:off x="4664710" y="3297555"/>
            <a:ext cx="1294765" cy="228600"/>
          </a:xfrm>
          <a:prstGeom prst="rect">
            <a:avLst/>
          </a:prstGeom>
          <a:noFill/>
          <a:ln>
            <a:noFill/>
          </a:ln>
          <a:effectLst/>
        </p:spPr>
      </p:pic>
      <p:sp>
        <p:nvSpPr>
          <p:cNvPr id="16" name="Shape 2923"/>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DxhOnQ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KwIAACPOwAA5AoAABAgAAAmAAAACAAAAP//////////"/>
              </a:ext>
            </a:extLst>
          </p:cNvSpPr>
          <p:nvPr/>
        </p:nvSpPr>
        <p:spPr>
          <a:xfrm>
            <a:off x="1003300" y="1409700"/>
            <a:ext cx="8678545" cy="36068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The gamma distribution provides a flexible means of accommodating ASRV</a:t>
            </a:r>
          </a:p>
        </p:txBody>
      </p:sp>
      <p:sp>
        <p:nvSpPr>
          <p:cNvPr id="17" name="Shape 2924"/>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QIEC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A4LAAAPPwAAeg0AABAgAAAmAAAACAAAAP//////////"/>
              </a:ext>
            </a:extLst>
          </p:cNvSpPr>
          <p:nvPr/>
        </p:nvSpPr>
        <p:spPr>
          <a:xfrm>
            <a:off x="1003300" y="1797050"/>
            <a:ext cx="9247505" cy="3937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algn="l" defTabSz="457200">
              <a:lnSpc>
                <a:spcPts val="23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The gamma distribution is discretized into </a:t>
            </a:r>
            <a:r>
              <a:rPr sz="1900" i="1" cap="none">
                <a:latin typeface="Times" pitchFamily="0" charset="0"/>
                <a:ea typeface="Times" pitchFamily="0" charset="0"/>
                <a:cs typeface="Times" pitchFamily="0" charset="0"/>
              </a:rPr>
              <a:t>k</a:t>
            </a:r>
            <a:r>
              <a:t> discrete bins</a:t>
            </a:r>
          </a:p>
        </p:txBody>
      </p:sp>
    </p:spTree>
  </p:cSld>
  <p:clrMapOvr>
    <a:masterClrMapping/>
  </p:clrMapOvr>
  <p:transition spd="fast" p14:dur="500">
    <p:fade/>
    <p:extLst>
      <p:ext uri="smNativeData">
        <pr:smNativeData xmlns:pr="smNativeData" xmlns="smNativeData" val="trXWYgAAAAD0AQAAAAAAAAYAAAAAAAAAAAAAAAAAAAAAAAAAAQAAAAAAAAAAAAAAAAAAAAAAAAAAAAAA"/>
      </p:ext>
    </p:extLst>
  </p:transition>
  <p:timing>
    <p:tnLst>
      <p:par>
        <p:cTn id="1" dur="indefinite" restart="never" nodeType="tmRoot"/>
      </p:par>
    </p:tnLst>
  </p:timing>
</p:sld>
</file>

<file path=ppt/slides/slide214.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pic>
        <p:nvPicPr>
          <p:cNvPr id="2" name="gamma_1.png"/>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BADAAAAAAAAFwQAAAAAAABkAAAAZAAAAAAAAAAjAAAABAAAAGQAAAAXAAAAFAAAAAAAAAAAAAAA/38AAP9/AAAAAAAACQAAAAQAAADrHw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I4XAADFFQAAnSYAAOQoAAAQAAAAJgAAAAgAAAD//////////w=="/>
              </a:ext>
            </a:extLst>
          </p:cNvPicPr>
          <p:nvPr/>
        </p:nvPicPr>
        <p:blipFill>
          <a:blip r:embed="rId2"/>
          <a:srcRect l="0" t="7840" r="0" b="10470"/>
          <a:stretch>
            <a:fillRect/>
          </a:stretch>
        </p:blipFill>
        <p:spPr>
          <a:xfrm>
            <a:off x="3829050" y="3538855"/>
            <a:ext cx="2447925" cy="3108325"/>
          </a:xfrm>
          <a:prstGeom prst="rect">
            <a:avLst/>
          </a:prstGeom>
          <a:noFill/>
          <a:ln>
            <a:noFill/>
          </a:ln>
          <a:effectLst/>
        </p:spPr>
      </p:pic>
      <p:sp>
        <p:nvSpPr>
          <p:cNvPr id="3" name="Shape 2927"/>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EwAaQ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VhUAANsYAACOFwAA0SQAABAgAAAmAAAACAAAAP//////////"/>
              </a:ext>
            </a:extLst>
          </p:cNvSpPr>
          <p:nvPr/>
        </p:nvSpPr>
        <p:spPr>
          <a:xfrm rot="16200000">
            <a:off x="2676525" y="4832350"/>
            <a:ext cx="1944370" cy="360680"/>
          </a:xfrm>
          <a:prstGeom prst="rect">
            <a:avLst/>
          </a:prstGeom>
          <a:noFill/>
          <a:ln>
            <a:noFill/>
          </a:ln>
          <a:effectLst/>
        </p:spPr>
        <p:txBody>
          <a:bodyPr vert="horz" wrap="none" lIns="50800" tIns="50800" rIns="50800" bIns="50800" numCol="1" spcCol="215900" anchor="ctr"/>
          <a:lstStyle>
            <a:lvl1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probability density</a:t>
            </a:r>
          </a:p>
        </p:txBody>
      </p:sp>
      <p:sp>
        <p:nvSpPr>
          <p:cNvPr id="4" name="Shape 2928"/>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PAQ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hR0AAOQoAACmIAAAHSsAABAgAAAmAAAACAAAAP//////////"/>
              </a:ext>
            </a:extLst>
          </p:cNvSpPr>
          <p:nvPr/>
        </p:nvSpPr>
        <p:spPr>
          <a:xfrm>
            <a:off x="4798695" y="6647180"/>
            <a:ext cx="508635" cy="361315"/>
          </a:xfrm>
          <a:prstGeom prst="rect">
            <a:avLst/>
          </a:prstGeom>
          <a:noFill/>
          <a:ln>
            <a:noFill/>
          </a:ln>
          <a:effectLst/>
        </p:spPr>
        <p:txBody>
          <a:bodyPr vert="horz" wrap="none" lIns="50800" tIns="50800" rIns="50800" bIns="50800" numCol="1" spcCol="215900" anchor="ctr"/>
          <a:lstStyle>
            <a:lvl1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rate</a:t>
            </a:r>
          </a:p>
        </p:txBody>
      </p:sp>
      <p:sp>
        <p:nvSpPr>
          <p:cNvPr id="5" name="Shape 2929"/>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IC2Fgw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1AgAABAgAAAmAAAACAAAAP//////////"/>
              </a:ext>
            </a:extLst>
          </p:cNvSpPr>
          <p:nvPr/>
        </p:nvSpPr>
        <p:spPr>
          <a:xfrm>
            <a:off x="635000" y="1016000"/>
            <a:ext cx="8692515" cy="4191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500"/>
              </a:lnSpc>
              <a:tabLst>
                <a:tab pos="838200" algn="l"/>
              </a:tabLst>
              <a:defRPr sz="2000" cap="none">
                <a:solidFill>
                  <a:srgbClr val="0433FF"/>
                </a:solidFill>
                <a:latin typeface="Arial" pitchFamily="1" charset="0"/>
                <a:ea typeface="Arial" pitchFamily="1" charset="0"/>
                <a:cs typeface="Arial" pitchFamily="1" charset="0"/>
              </a:defRPr>
            </a:pPr>
            <a:r>
              <a:t>The Discrete Gamma Distribution </a:t>
            </a:r>
            <a:r>
              <a:rPr sz="2100" cap="none">
                <a:latin typeface="Times" pitchFamily="0" charset="0"/>
                <a:ea typeface="Times" pitchFamily="0" charset="0"/>
                <a:cs typeface="Times" pitchFamily="0" charset="0"/>
              </a:rPr>
              <a:t>(+G)</a:t>
            </a:r>
            <a:r>
              <a:t> model of ASRV</a:t>
            </a:r>
          </a:p>
        </p:txBody>
      </p:sp>
      <p:sp>
        <p:nvSpPr>
          <p:cNvPr id="6" name="Shape 2930"/>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HFU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BQcAANwAAAB7NwAATAQAABAgAAAmAAAACAAAAP//////////"/>
              </a:ext>
            </a:extLst>
          </p:cNvSpPr>
          <p:nvPr/>
        </p:nvSpPr>
        <p:spPr>
          <a:xfrm>
            <a:off x="1141095" y="139700"/>
            <a:ext cx="787781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Among Site Rate Variation</a:t>
            </a:r>
          </a:p>
        </p:txBody>
      </p:sp>
      <p:sp>
        <p:nvSpPr>
          <p:cNvPr id="7" name="Shape 2931"/>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C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OoS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9BkAADonAAD0GQAAlyoAABAAAAAmAAAACAAAAP//////////"/>
              </a:ext>
            </a:extLst>
          </p:cNvSpPr>
          <p:nvPr/>
        </p:nvSpPr>
        <p:spPr>
          <a:xfrm flipV="1">
            <a:off x="4218940" y="6376670"/>
            <a:ext cx="0" cy="546735"/>
          </a:xfrm>
          <a:prstGeom prst="line">
            <a:avLst/>
          </a:prstGeom>
          <a:noFill/>
          <a:ln w="25400" cap="flat" cmpd="sng" algn="ctr">
            <a:solidFill>
              <a:srgbClr val="FF9300"/>
            </a:solidFill>
            <a:prstDash val="solid"/>
            <a:headEnd type="none"/>
            <a:tailEnd type="triangle" w="med" len="med"/>
          </a:ln>
          <a:effectLst>
            <a:outerShdw blurRad="63500" dist="63760" dir="2700000">
              <a:srgbClr val="000000">
                <a:alpha val="15000"/>
              </a:srgbClr>
            </a:outerShdw>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8" name="Shape 2932"/>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M0Y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XBIAAIoqAACNIQAAxS0AABAgAAAmAAAACAAAAP//////////"/>
              </a:ext>
            </a:extLst>
          </p:cNvSpPr>
          <p:nvPr/>
        </p:nvSpPr>
        <p:spPr>
          <a:xfrm>
            <a:off x="2984500" y="6915150"/>
            <a:ext cx="2469515" cy="525145"/>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ctr"/>
          <a:lstStyle/>
          <a:p>
            <a:pPr defTabSz="457200">
              <a:lnSpc>
                <a:spcPts val="1900"/>
              </a:lnSpc>
              <a:tabLst>
                <a:tab pos="838200" algn="l"/>
              </a:tabLst>
              <a:defRPr sz="1400" cap="none">
                <a:latin typeface="Arial" pitchFamily="1" charset="0"/>
                <a:ea typeface="Arial" pitchFamily="1" charset="0"/>
                <a:cs typeface="Arial" pitchFamily="1" charset="0"/>
              </a:defRPr>
            </a:pPr>
            <a:r>
              <a:rPr cap="none">
                <a:solidFill>
                  <a:srgbClr val="424242"/>
                </a:solidFill>
              </a:rPr>
              <a:t> relative-rate </a:t>
            </a:r>
            <a:br/>
            <a:r>
              <a:rPr cap="none">
                <a:solidFill>
                  <a:srgbClr val="424242"/>
                </a:solidFill>
              </a:rPr>
              <a:t>multiplier </a:t>
            </a:r>
            <a:r>
              <a:rPr sz="1600" i="1" cap="none">
                <a:latin typeface="Times New Roman" pitchFamily="1" charset="0"/>
                <a:ea typeface="Times New Roman" pitchFamily="1" charset="0"/>
                <a:cs typeface="Times New Roman" pitchFamily="1" charset="0"/>
              </a:rPr>
              <a:t>r</a:t>
            </a:r>
            <a:r>
              <a:rPr sz="1600" cap="none" baseline="-4000">
                <a:latin typeface="Times New Roman" pitchFamily="1" charset="0"/>
                <a:ea typeface="Times New Roman" pitchFamily="1" charset="0"/>
                <a:cs typeface="Times New Roman" pitchFamily="1" charset="0"/>
              </a:rPr>
              <a:t>2</a:t>
            </a:r>
            <a:endParaRPr sz="1600" cap="none" baseline="-4000">
              <a:latin typeface="Times New Roman" pitchFamily="1" charset="0"/>
              <a:ea typeface="Times New Roman" pitchFamily="1" charset="0"/>
              <a:cs typeface="Times New Roman" pitchFamily="1" charset="0"/>
            </a:endParaRPr>
          </a:p>
        </p:txBody>
      </p:sp>
      <p:sp>
        <p:nvSpPr>
          <p:cNvPr id="9" name="Shape 2933"/>
          <p:cNvSpPr>
            <a:extLst>
              <a:ext uri="smNativeData">
                <pr:smNativeData xmlns:pr="smNativeData" xmlns="smNativeData" val="SMDATA_15_trXWYhMAAAAlAAAAZAAAAA0AAAAAUAAAAFAAAABQAAAAUAAAAAAAAAABAAAAAAAAAAEAAABQAAAAAAAAAAAA4D8AAAAAAADgPwAAAAAAAOA/AAAAAAAA4D8AAAAAAADgPwAAAAAAAOA/AAAAAAAA4D8AAAAAAADgPwAAAAAAAOA/AAAAAAAA4D8CAAAAjAAAAAEAAAAAAAAAN364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Ngw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N364AP///wEAAAAAAAAAAAAAAAAAAAAAAAAAAAAAAAAAAAAAAAAAAAAAAAB/f38AAAAAAMvLywDAwP8Af39/AAAAAAAAAAAAAAAAAAAAAAAAAAAAIQAAABgAAAAUAAAA3CcAAF0bAACQKQAAEh0AABAAAAAmAAAACAAAAP//////////"/>
              </a:ext>
            </a:extLst>
          </p:cNvSpPr>
          <p:nvPr/>
        </p:nvSpPr>
        <p:spPr>
          <a:xfrm>
            <a:off x="6479540" y="4448175"/>
            <a:ext cx="276860" cy="277495"/>
          </a:xfrm>
          <a:prstGeom prst="rect">
            <a:avLst/>
          </a:prstGeom>
          <a:solidFill>
            <a:srgbClr val="377EB8"/>
          </a:solidFill>
          <a:ln>
            <a:noFill/>
          </a:ln>
          <a:effectLst>
            <a:outerShdw blurRad="63500" dist="63760" dir="2700000">
              <a:srgbClr val="000000">
                <a:alpha val="4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0" name="Shape 2934"/>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MYB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kCkAADkbAABJNgAANh0AABAgAAAmAAAACAAAAP//////////"/>
              </a:ext>
            </a:extLst>
          </p:cNvSpPr>
          <p:nvPr/>
        </p:nvSpPr>
        <p:spPr>
          <a:xfrm>
            <a:off x="6756400" y="4425315"/>
            <a:ext cx="2068195" cy="323215"/>
          </a:xfrm>
          <a:prstGeom prst="rect">
            <a:avLst/>
          </a:prstGeom>
          <a:noFill/>
          <a:ln>
            <a:noFill/>
          </a:ln>
          <a:effectLst>
            <a:outerShdw blurRad="63500" dist="63760" dir="2700000">
              <a:srgbClr val="000000">
                <a:alpha val="4000"/>
              </a:srgbClr>
            </a:outerShdw>
          </a:effectLst>
        </p:spPr>
        <p:txBody>
          <a:bodyPr vert="horz" wrap="none" lIns="50800" tIns="50800" rIns="50800" bIns="50800" numCol="1" spcCol="215900" anchor="ctr"/>
          <a:lstStyle>
            <a:lvl1pPr algn="l" defTabSz="457200">
              <a:lnSpc>
                <a:spcPts val="1900"/>
              </a:lnSpc>
              <a:spcBef>
                <a:spcPts val="400"/>
              </a:spcBef>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discrete rate category</a:t>
            </a:r>
          </a:p>
        </p:txBody>
      </p:sp>
      <p:sp>
        <p:nvSpPr>
          <p:cNvPr id="11" name="Shape 2935"/>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9zIAAy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Co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9zIAB/f38AAAAAAMvLywDAwP8Af39/AAAAAAAAAAAAAAAAAAAAAAAAAAAAIQAAABgAAAAUAAAA3CcAAOgZAACQKQAA6BkAABAAAAAmAAAACAAAAP//////////"/>
              </a:ext>
            </a:extLst>
          </p:cNvSpPr>
          <p:nvPr/>
        </p:nvSpPr>
        <p:spPr>
          <a:xfrm flipV="1">
            <a:off x="6479540" y="4211320"/>
            <a:ext cx="276860" cy="0"/>
          </a:xfrm>
          <a:prstGeom prst="line">
            <a:avLst/>
          </a:prstGeom>
          <a:noFill/>
          <a:ln w="31750" cap="flat" cmpd="sng" algn="ctr">
            <a:solidFill>
              <a:srgbClr val="FF7320"/>
            </a:solidFill>
            <a:prstDash val="solid"/>
            <a:headEnd type="none"/>
            <a:tailEnd type="none"/>
          </a:ln>
          <a:effectLst>
            <a:outerShdw blurRad="63500" dist="63760" dir="2700000">
              <a:srgbClr val="000000">
                <a:alpha val="4000"/>
              </a:srgbClr>
            </a:outerShdw>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2" name="Shape 2936"/>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kCkAAOEYAAAjOQAA3hoAABAgAAAmAAAACAAAAP//////////"/>
              </a:ext>
            </a:extLst>
          </p:cNvSpPr>
          <p:nvPr/>
        </p:nvSpPr>
        <p:spPr>
          <a:xfrm>
            <a:off x="6756400" y="4044315"/>
            <a:ext cx="2531745" cy="323215"/>
          </a:xfrm>
          <a:prstGeom prst="rect">
            <a:avLst/>
          </a:prstGeom>
          <a:noFill/>
          <a:ln>
            <a:noFill/>
          </a:ln>
          <a:effectLst>
            <a:outerShdw blurRad="63500" dist="63760" dir="2700000">
              <a:srgbClr val="000000">
                <a:alpha val="4000"/>
              </a:srgbClr>
            </a:outerShdw>
          </a:effectLst>
        </p:spPr>
        <p:txBody>
          <a:bodyPr vert="horz" wrap="none" lIns="50800" tIns="50800" rIns="50800" bIns="50800" numCol="1" spcCol="215900" anchor="ctr"/>
          <a:lstStyle>
            <a:lvl1pPr algn="l" defTabSz="457200">
              <a:lnSpc>
                <a:spcPts val="1900"/>
              </a:lnSpc>
              <a:spcBef>
                <a:spcPts val="400"/>
              </a:spcBef>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continuous gamma density</a:t>
            </a:r>
          </a:p>
        </p:txBody>
      </p:sp>
      <p:pic>
        <p:nvPicPr>
          <p:cNvPr id="13" name="pasted-image.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LIcAABJFAAAqSQAALEVAAAQAAAAJgAAAAgAAAD//////////w=="/>
              </a:ext>
            </a:extLst>
          </p:cNvPicPr>
          <p:nvPr/>
        </p:nvPicPr>
        <p:blipFill>
          <a:blip r:embed="rId3"/>
          <a:stretch>
            <a:fillRect/>
          </a:stretch>
        </p:blipFill>
        <p:spPr>
          <a:xfrm>
            <a:off x="4664710" y="3297555"/>
            <a:ext cx="1294765" cy="228600"/>
          </a:xfrm>
          <a:prstGeom prst="rect">
            <a:avLst/>
          </a:prstGeom>
          <a:noFill/>
          <a:ln>
            <a:noFill/>
          </a:ln>
          <a:effectLst/>
        </p:spPr>
      </p:pic>
      <p:sp>
        <p:nvSpPr>
          <p:cNvPr id="14" name="Shape 2938"/>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JwOAAA+PQAACBEAABAgAAAmAAAACAAAAP//////////"/>
              </a:ext>
            </a:extLst>
          </p:cNvSpPr>
          <p:nvPr/>
        </p:nvSpPr>
        <p:spPr>
          <a:xfrm>
            <a:off x="1003300" y="2374900"/>
            <a:ext cx="8952230" cy="3937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228600" indent="-228600" algn="l" defTabSz="457200">
              <a:lnSpc>
                <a:spcPts val="23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Arial" pitchFamily="1" charset="0"/>
                <a:cs typeface="Arial" pitchFamily="1" charset="0"/>
              </a:defRPr>
            </a:pPr>
            <a:r>
              <a:t>there are </a:t>
            </a:r>
            <a:r>
              <a:rPr sz="1900" i="1" cap="none">
                <a:latin typeface="Times" pitchFamily="0" charset="0"/>
                <a:ea typeface="Times" pitchFamily="0" charset="0"/>
                <a:cs typeface="Times" pitchFamily="0" charset="0"/>
              </a:rPr>
              <a:t>k</a:t>
            </a:r>
            <a:r>
              <a:t> relative-rate multipliers; corresponding to the mean or median rate of each bin</a:t>
            </a:r>
          </a:p>
        </p:txBody>
      </p:sp>
      <p:sp>
        <p:nvSpPr>
          <p:cNvPr id="15" name="Shape 2939"/>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JdQQ8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CANAAAPPwAAHg8AABAgAAAmAAAACAAAAP//////////"/>
              </a:ext>
            </a:extLst>
          </p:cNvSpPr>
          <p:nvPr/>
        </p:nvSpPr>
        <p:spPr>
          <a:xfrm>
            <a:off x="1003300" y="2133600"/>
            <a:ext cx="9247505" cy="32385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bins are defined such that each encompasses an equal area of of the gamma probability density </a:t>
            </a:r>
          </a:p>
        </p:txBody>
      </p:sp>
      <p:sp>
        <p:nvSpPr>
          <p:cNvPr id="16" name="Shape 2940"/>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KwIAACPOwAA5AoAABAgAAAmAAAACAAAAP//////////"/>
              </a:ext>
            </a:extLst>
          </p:cNvSpPr>
          <p:nvPr/>
        </p:nvSpPr>
        <p:spPr>
          <a:xfrm>
            <a:off x="1003300" y="1409700"/>
            <a:ext cx="8678545" cy="36068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The gamma distribution provides a flexible means of accommodating ASRV</a:t>
            </a:r>
          </a:p>
        </p:txBody>
      </p:sp>
      <p:sp>
        <p:nvSpPr>
          <p:cNvPr id="17" name="Shape 2941"/>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CVAJs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A4LAAAPPwAAeg0AABAgAAAmAAAACAAAAP//////////"/>
              </a:ext>
            </a:extLst>
          </p:cNvSpPr>
          <p:nvPr/>
        </p:nvSpPr>
        <p:spPr>
          <a:xfrm>
            <a:off x="1003300" y="1797050"/>
            <a:ext cx="9247505" cy="3937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algn="l" defTabSz="457200">
              <a:lnSpc>
                <a:spcPts val="23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The gamma distribution is discretized into </a:t>
            </a:r>
            <a:r>
              <a:rPr sz="1900" i="1" cap="none">
                <a:latin typeface="Times" pitchFamily="0" charset="0"/>
                <a:ea typeface="Times" pitchFamily="0" charset="0"/>
                <a:cs typeface="Times" pitchFamily="0" charset="0"/>
              </a:rPr>
              <a:t>k</a:t>
            </a:r>
            <a:r>
              <a:t> discrete bins</a:t>
            </a:r>
          </a:p>
        </p:txBody>
      </p:sp>
    </p:spTree>
  </p:cSld>
  <p:clrMapOvr>
    <a:masterClrMapping/>
  </p:clrMapOvr>
  <p:transition spd="fast" p14:dur="500">
    <p:fade/>
    <p:extLst>
      <p:ext uri="smNativeData">
        <pr:smNativeData xmlns:pr="smNativeData" xmlns="smNativeData" val="trXWYgAAAAD0AQAAAAAAAAYAAAAAAAAAAAAAAAAAAAAAAAAAAQAAAAAAAAAAAAAAAAAAAAAAAAAAAAAA"/>
      </p:ext>
    </p:extLst>
  </p:transition>
  <p:timing>
    <p:tnLst>
      <p:par>
        <p:cTn id="1" dur="indefinite" restart="never" nodeType="tmRoot"/>
      </p:par>
    </p:tnLst>
  </p:timing>
</p:sld>
</file>

<file path=ppt/slides/slide215.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pic>
        <p:nvPicPr>
          <p:cNvPr id="2" name="gamma_1.png"/>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BADAAAAAAAAFwQAAAAAAABkAAAAZAAAAAAAAAAjAAAABAAAAGQAAAAXAAAAFAAAAAAAAAAAAAAA/38AAP9/AAAAAAAACQAAAAQAAACrCg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I4XAADFFQAAnSYAAOQoAAAQAAAAJgAAAAgAAAD//////////w=="/>
              </a:ext>
            </a:extLst>
          </p:cNvPicPr>
          <p:nvPr/>
        </p:nvPicPr>
        <p:blipFill>
          <a:blip r:embed="rId2"/>
          <a:srcRect l="0" t="7840" r="0" b="10470"/>
          <a:stretch>
            <a:fillRect/>
          </a:stretch>
        </p:blipFill>
        <p:spPr>
          <a:xfrm>
            <a:off x="3829050" y="3538855"/>
            <a:ext cx="2447925" cy="3108325"/>
          </a:xfrm>
          <a:prstGeom prst="rect">
            <a:avLst/>
          </a:prstGeom>
          <a:noFill/>
          <a:ln>
            <a:noFill/>
          </a:ln>
          <a:effectLst/>
        </p:spPr>
      </p:pic>
      <p:sp>
        <p:nvSpPr>
          <p:cNvPr id="3" name="Shape 2944"/>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EwAaQ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VhUAANsYAACOFwAA0SQAABAgAAAmAAAACAAAAP//////////"/>
              </a:ext>
            </a:extLst>
          </p:cNvSpPr>
          <p:nvPr/>
        </p:nvSpPr>
        <p:spPr>
          <a:xfrm rot="16200000">
            <a:off x="2676525" y="4832350"/>
            <a:ext cx="1944370" cy="360680"/>
          </a:xfrm>
          <a:prstGeom prst="rect">
            <a:avLst/>
          </a:prstGeom>
          <a:noFill/>
          <a:ln>
            <a:noFill/>
          </a:ln>
          <a:effectLst/>
        </p:spPr>
        <p:txBody>
          <a:bodyPr vert="horz" wrap="none" lIns="50800" tIns="50800" rIns="50800" bIns="50800" numCol="1" spcCol="215900" anchor="ctr"/>
          <a:lstStyle>
            <a:lvl1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probability density</a:t>
            </a:r>
          </a:p>
        </p:txBody>
      </p:sp>
      <p:sp>
        <p:nvSpPr>
          <p:cNvPr id="4" name="Shape 2945"/>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PT9//8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hR0AAOQoAACmIAAAHSsAABAgAAAmAAAACAAAAP//////////"/>
              </a:ext>
            </a:extLst>
          </p:cNvSpPr>
          <p:nvPr/>
        </p:nvSpPr>
        <p:spPr>
          <a:xfrm>
            <a:off x="4798695" y="6647180"/>
            <a:ext cx="508635" cy="361315"/>
          </a:xfrm>
          <a:prstGeom prst="rect">
            <a:avLst/>
          </a:prstGeom>
          <a:noFill/>
          <a:ln>
            <a:noFill/>
          </a:ln>
          <a:effectLst/>
        </p:spPr>
        <p:txBody>
          <a:bodyPr vert="horz" wrap="none" lIns="50800" tIns="50800" rIns="50800" bIns="50800" numCol="1" spcCol="215900" anchor="ctr"/>
          <a:lstStyle>
            <a:lvl1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rate</a:t>
            </a:r>
          </a:p>
        </p:txBody>
      </p:sp>
      <p:sp>
        <p:nvSpPr>
          <p:cNvPr id="5" name="Shape 2946"/>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IAC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1AgAABAgAAAmAAAACAAAAP//////////"/>
              </a:ext>
            </a:extLst>
          </p:cNvSpPr>
          <p:nvPr/>
        </p:nvSpPr>
        <p:spPr>
          <a:xfrm>
            <a:off x="635000" y="1016000"/>
            <a:ext cx="8692515" cy="4191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500"/>
              </a:lnSpc>
              <a:tabLst>
                <a:tab pos="838200" algn="l"/>
              </a:tabLst>
              <a:defRPr sz="2000" cap="none">
                <a:solidFill>
                  <a:srgbClr val="0433FF"/>
                </a:solidFill>
                <a:latin typeface="Arial" pitchFamily="1" charset="0"/>
                <a:ea typeface="Arial" pitchFamily="1" charset="0"/>
                <a:cs typeface="Arial" pitchFamily="1" charset="0"/>
              </a:defRPr>
            </a:pPr>
            <a:r>
              <a:t>The Discrete Gamma Distribution </a:t>
            </a:r>
            <a:r>
              <a:rPr sz="2100" cap="none">
                <a:latin typeface="Times" pitchFamily="0" charset="0"/>
                <a:ea typeface="Times" pitchFamily="0" charset="0"/>
                <a:cs typeface="Times" pitchFamily="0" charset="0"/>
              </a:rPr>
              <a:t>(+G)</a:t>
            </a:r>
            <a:r>
              <a:t> model of ASRV</a:t>
            </a:r>
          </a:p>
        </p:txBody>
      </p:sp>
      <p:sp>
        <p:nvSpPr>
          <p:cNvPr id="6" name="Shape 2947"/>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Loh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BQcAANwAAAB7NwAATAQAABAgAAAmAAAACAAAAP//////////"/>
              </a:ext>
            </a:extLst>
          </p:cNvSpPr>
          <p:nvPr/>
        </p:nvSpPr>
        <p:spPr>
          <a:xfrm>
            <a:off x="1141095" y="139700"/>
            <a:ext cx="787781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Among Site Rate Variation</a:t>
            </a:r>
          </a:p>
        </p:txBody>
      </p:sp>
      <p:sp>
        <p:nvSpPr>
          <p:cNvPr id="7" name="Shape 2948"/>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C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HoD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6BsAADonAADoGwAAlyoAABAAAAAmAAAACAAAAP//////////"/>
              </a:ext>
            </a:extLst>
          </p:cNvSpPr>
          <p:nvPr/>
        </p:nvSpPr>
        <p:spPr>
          <a:xfrm flipV="1">
            <a:off x="4536440" y="6376670"/>
            <a:ext cx="0" cy="546735"/>
          </a:xfrm>
          <a:prstGeom prst="line">
            <a:avLst/>
          </a:prstGeom>
          <a:noFill/>
          <a:ln w="25400" cap="flat" cmpd="sng" algn="ctr">
            <a:solidFill>
              <a:srgbClr val="FF9300"/>
            </a:solidFill>
            <a:prstDash val="solid"/>
            <a:headEnd type="none"/>
            <a:tailEnd type="triangle" w="med" len="med"/>
          </a:ln>
          <a:effectLst>
            <a:outerShdw blurRad="63500" dist="63760" dir="2700000">
              <a:srgbClr val="000000">
                <a:alpha val="15000"/>
              </a:srgbClr>
            </a:outerShdw>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8" name="Shape 2949"/>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GCp8w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UBQAAIoqAACBIwAAxS0AABAgAAAmAAAACAAAAP//////////"/>
              </a:ext>
            </a:extLst>
          </p:cNvSpPr>
          <p:nvPr/>
        </p:nvSpPr>
        <p:spPr>
          <a:xfrm>
            <a:off x="3302000" y="6915150"/>
            <a:ext cx="2469515" cy="525145"/>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ctr"/>
          <a:lstStyle/>
          <a:p>
            <a:pPr defTabSz="457200">
              <a:lnSpc>
                <a:spcPts val="1900"/>
              </a:lnSpc>
              <a:tabLst>
                <a:tab pos="838200" algn="l"/>
              </a:tabLst>
              <a:defRPr sz="1400" cap="none">
                <a:latin typeface="Arial" pitchFamily="1" charset="0"/>
                <a:ea typeface="Arial" pitchFamily="1" charset="0"/>
                <a:cs typeface="Arial" pitchFamily="1" charset="0"/>
              </a:defRPr>
            </a:pPr>
            <a:r>
              <a:rPr cap="none">
                <a:solidFill>
                  <a:srgbClr val="424242"/>
                </a:solidFill>
              </a:rPr>
              <a:t> relative-rate </a:t>
            </a:r>
            <a:br/>
            <a:r>
              <a:rPr cap="none">
                <a:solidFill>
                  <a:srgbClr val="424242"/>
                </a:solidFill>
              </a:rPr>
              <a:t>multiplier </a:t>
            </a:r>
            <a:r>
              <a:rPr sz="1600" i="1" cap="none">
                <a:latin typeface="Times New Roman" pitchFamily="1" charset="0"/>
                <a:ea typeface="Times New Roman" pitchFamily="1" charset="0"/>
                <a:cs typeface="Times New Roman" pitchFamily="1" charset="0"/>
              </a:rPr>
              <a:t>r</a:t>
            </a:r>
            <a:r>
              <a:rPr sz="1600" cap="none" baseline="-4000">
                <a:latin typeface="Times New Roman" pitchFamily="1" charset="0"/>
                <a:ea typeface="Times New Roman" pitchFamily="1" charset="0"/>
                <a:cs typeface="Times New Roman" pitchFamily="1" charset="0"/>
              </a:rPr>
              <a:t>3</a:t>
            </a:r>
            <a:endParaRPr sz="1600" cap="none" baseline="-4000">
              <a:latin typeface="Times New Roman" pitchFamily="1" charset="0"/>
              <a:ea typeface="Times New Roman" pitchFamily="1" charset="0"/>
              <a:cs typeface="Times New Roman" pitchFamily="1" charset="0"/>
            </a:endParaRPr>
          </a:p>
        </p:txBody>
      </p:sp>
      <p:sp>
        <p:nvSpPr>
          <p:cNvPr id="9" name="Shape 2950"/>
          <p:cNvSpPr>
            <a:extLst>
              <a:ext uri="smNativeData">
                <pr:smNativeData xmlns:pr="smNativeData" xmlns="smNativeData" val="SMDATA_15_trXWYhMAAAAlAAAAZAAAAA0AAAAAUAAAAFAAAABQAAAAUAAAAAAAAAABAAAAAAAAAAEAAABQAAAAAAAAAAAA4D8AAAAAAADgPwAAAAAAAOA/AAAAAAAA4D8AAAAAAADgPwAAAAAAAOA/AAAAAAAA4D8AAAAAAADgPwAAAAAAAOA/AAAAAAAA4D8CAAAAjAAAAAEAAAAAAAAAN364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OB38w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N364AP///wEAAAAAAAAAAAAAAAAAAAAAAAAAAAAAAAAAAAAAAAAAAAAAAAB/f38AAAAAAMvLywDAwP8Af39/AAAAAAAAAAAAAAAAAAAAAAAAAAAAIQAAABgAAAAUAAAA3CcAAF0bAACQKQAAEh0AABAAAAAmAAAACAAAAP//////////"/>
              </a:ext>
            </a:extLst>
          </p:cNvSpPr>
          <p:nvPr/>
        </p:nvSpPr>
        <p:spPr>
          <a:xfrm>
            <a:off x="6479540" y="4448175"/>
            <a:ext cx="276860" cy="277495"/>
          </a:xfrm>
          <a:prstGeom prst="rect">
            <a:avLst/>
          </a:prstGeom>
          <a:solidFill>
            <a:srgbClr val="377EB8"/>
          </a:solidFill>
          <a:ln>
            <a:noFill/>
          </a:ln>
          <a:effectLst>
            <a:outerShdw blurRad="63500" dist="63760" dir="2700000">
              <a:srgbClr val="000000">
                <a:alpha val="4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0" name="Shape 2951"/>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MBsoAM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kCkAADkbAABJNgAANh0AABAgAAAmAAAACAAAAP//////////"/>
              </a:ext>
            </a:extLst>
          </p:cNvSpPr>
          <p:nvPr/>
        </p:nvSpPr>
        <p:spPr>
          <a:xfrm>
            <a:off x="6756400" y="4425315"/>
            <a:ext cx="2068195" cy="323215"/>
          </a:xfrm>
          <a:prstGeom prst="rect">
            <a:avLst/>
          </a:prstGeom>
          <a:noFill/>
          <a:ln>
            <a:noFill/>
          </a:ln>
          <a:effectLst>
            <a:outerShdw blurRad="63500" dist="63760" dir="2700000">
              <a:srgbClr val="000000">
                <a:alpha val="4000"/>
              </a:srgbClr>
            </a:outerShdw>
          </a:effectLst>
        </p:spPr>
        <p:txBody>
          <a:bodyPr vert="horz" wrap="none" lIns="50800" tIns="50800" rIns="50800" bIns="50800" numCol="1" spcCol="215900" anchor="ctr"/>
          <a:lstStyle>
            <a:lvl1pPr algn="l" defTabSz="457200">
              <a:lnSpc>
                <a:spcPts val="1900"/>
              </a:lnSpc>
              <a:spcBef>
                <a:spcPts val="400"/>
              </a:spcBef>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discrete rate category</a:t>
            </a:r>
          </a:p>
        </p:txBody>
      </p:sp>
      <p:sp>
        <p:nvSpPr>
          <p:cNvPr id="11" name="Shape 2952"/>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9zIAAy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IAV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9zIAB/f38AAAAAAMvLywDAwP8Af39/AAAAAAAAAAAAAAAAAAAAAAAAAAAAIQAAABgAAAAUAAAA3CcAAOgZAACQKQAA6BkAABAAAAAmAAAACAAAAP//////////"/>
              </a:ext>
            </a:extLst>
          </p:cNvSpPr>
          <p:nvPr/>
        </p:nvSpPr>
        <p:spPr>
          <a:xfrm flipV="1">
            <a:off x="6479540" y="4211320"/>
            <a:ext cx="276860" cy="0"/>
          </a:xfrm>
          <a:prstGeom prst="line">
            <a:avLst/>
          </a:prstGeom>
          <a:noFill/>
          <a:ln w="31750" cap="flat" cmpd="sng" algn="ctr">
            <a:solidFill>
              <a:srgbClr val="FF7320"/>
            </a:solidFill>
            <a:prstDash val="solid"/>
            <a:headEnd type="none"/>
            <a:tailEnd type="none"/>
          </a:ln>
          <a:effectLst>
            <a:outerShdw blurRad="63500" dist="63760" dir="2700000">
              <a:srgbClr val="000000">
                <a:alpha val="4000"/>
              </a:srgbClr>
            </a:outerShdw>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2" name="Shape 2953"/>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F19EDo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kCkAAOEYAAAjOQAA3hoAABAgAAAmAAAACAAAAP//////////"/>
              </a:ext>
            </a:extLst>
          </p:cNvSpPr>
          <p:nvPr/>
        </p:nvSpPr>
        <p:spPr>
          <a:xfrm>
            <a:off x="6756400" y="4044315"/>
            <a:ext cx="2531745" cy="323215"/>
          </a:xfrm>
          <a:prstGeom prst="rect">
            <a:avLst/>
          </a:prstGeom>
          <a:noFill/>
          <a:ln>
            <a:noFill/>
          </a:ln>
          <a:effectLst>
            <a:outerShdw blurRad="63500" dist="63760" dir="2700000">
              <a:srgbClr val="000000">
                <a:alpha val="4000"/>
              </a:srgbClr>
            </a:outerShdw>
          </a:effectLst>
        </p:spPr>
        <p:txBody>
          <a:bodyPr vert="horz" wrap="none" lIns="50800" tIns="50800" rIns="50800" bIns="50800" numCol="1" spcCol="215900" anchor="ctr"/>
          <a:lstStyle>
            <a:lvl1pPr algn="l" defTabSz="457200">
              <a:lnSpc>
                <a:spcPts val="1900"/>
              </a:lnSpc>
              <a:spcBef>
                <a:spcPts val="400"/>
              </a:spcBef>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continuous gamma density</a:t>
            </a:r>
          </a:p>
        </p:txBody>
      </p:sp>
      <p:pic>
        <p:nvPicPr>
          <p:cNvPr id="13" name="pasted-image.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DMF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LIcAABJFAAAqSQAALEVAAAQAAAAJgAAAAgAAAD//////////w=="/>
              </a:ext>
            </a:extLst>
          </p:cNvPicPr>
          <p:nvPr/>
        </p:nvPicPr>
        <p:blipFill>
          <a:blip r:embed="rId3"/>
          <a:stretch>
            <a:fillRect/>
          </a:stretch>
        </p:blipFill>
        <p:spPr>
          <a:xfrm>
            <a:off x="4664710" y="3297555"/>
            <a:ext cx="1294765" cy="228600"/>
          </a:xfrm>
          <a:prstGeom prst="rect">
            <a:avLst/>
          </a:prstGeom>
          <a:noFill/>
          <a:ln>
            <a:noFill/>
          </a:ln>
          <a:effectLst/>
        </p:spPr>
      </p:pic>
      <p:sp>
        <p:nvSpPr>
          <p:cNvPr id="14" name="Shape 2955"/>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IJALcg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JwOAAA+PQAACBEAABAgAAAmAAAACAAAAP//////////"/>
              </a:ext>
            </a:extLst>
          </p:cNvSpPr>
          <p:nvPr/>
        </p:nvSpPr>
        <p:spPr>
          <a:xfrm>
            <a:off x="1003300" y="2374900"/>
            <a:ext cx="8952230" cy="3937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228600" indent="-228600" algn="l" defTabSz="457200">
              <a:lnSpc>
                <a:spcPts val="23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Arial" pitchFamily="1" charset="0"/>
                <a:cs typeface="Arial" pitchFamily="1" charset="0"/>
              </a:defRPr>
            </a:pPr>
            <a:r>
              <a:t>there are </a:t>
            </a:r>
            <a:r>
              <a:rPr sz="1900" i="1" cap="none">
                <a:latin typeface="Times" pitchFamily="0" charset="0"/>
                <a:ea typeface="Times" pitchFamily="0" charset="0"/>
                <a:cs typeface="Times" pitchFamily="0" charset="0"/>
              </a:rPr>
              <a:t>k</a:t>
            </a:r>
            <a:r>
              <a:t> relative-rate multipliers; corresponding to the mean or median rate of each bin</a:t>
            </a:r>
          </a:p>
        </p:txBody>
      </p:sp>
      <p:sp>
        <p:nvSpPr>
          <p:cNvPr id="15" name="Shape 2956"/>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MDaKYw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CANAAAPPwAAHg8AABAgAAAmAAAACAAAAP//////////"/>
              </a:ext>
            </a:extLst>
          </p:cNvSpPr>
          <p:nvPr/>
        </p:nvSpPr>
        <p:spPr>
          <a:xfrm>
            <a:off x="1003300" y="2133600"/>
            <a:ext cx="9247505" cy="32385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bins are defined such that each encompasses an equal area of of the gamma probability density </a:t>
            </a:r>
          </a:p>
        </p:txBody>
      </p:sp>
      <p:sp>
        <p:nvSpPr>
          <p:cNvPr id="16" name="Shape 2957"/>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DAiPjw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KwIAACPOwAA5AoAABAgAAAmAAAACAAAAP//////////"/>
              </a:ext>
            </a:extLst>
          </p:cNvSpPr>
          <p:nvPr/>
        </p:nvSpPr>
        <p:spPr>
          <a:xfrm>
            <a:off x="1003300" y="1409700"/>
            <a:ext cx="8678545" cy="36068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The gamma distribution provides a flexible means of accommodating ASRV</a:t>
            </a:r>
          </a:p>
        </p:txBody>
      </p:sp>
      <p:sp>
        <p:nvSpPr>
          <p:cNvPr id="17" name="Shape 2958"/>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C9hOnI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A4LAAAPPwAAeg0AABAgAAAmAAAACAAAAP//////////"/>
              </a:ext>
            </a:extLst>
          </p:cNvSpPr>
          <p:nvPr/>
        </p:nvSpPr>
        <p:spPr>
          <a:xfrm>
            <a:off x="1003300" y="1797050"/>
            <a:ext cx="9247505" cy="3937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algn="l" defTabSz="457200">
              <a:lnSpc>
                <a:spcPts val="23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The gamma distribution is discretized into </a:t>
            </a:r>
            <a:r>
              <a:rPr sz="1900" i="1" cap="none">
                <a:latin typeface="Times" pitchFamily="0" charset="0"/>
                <a:ea typeface="Times" pitchFamily="0" charset="0"/>
                <a:cs typeface="Times" pitchFamily="0" charset="0"/>
              </a:rPr>
              <a:t>k</a:t>
            </a:r>
            <a:r>
              <a:t> discrete bins</a:t>
            </a:r>
          </a:p>
        </p:txBody>
      </p:sp>
    </p:spTree>
  </p:cSld>
  <p:clrMapOvr>
    <a:masterClrMapping/>
  </p:clrMapOvr>
  <p:transition spd="fast" p14:dur="500">
    <p:fade/>
    <p:extLst>
      <p:ext uri="smNativeData">
        <pr:smNativeData xmlns:pr="smNativeData" xmlns="smNativeData" val="trXWYgAAAAD0AQAAAAAAAAYAAAAAAAAAAAAAAAAAAAAAAAAAAQAAAAAAAAAAAAAAAAAAAAAAAAAAAAAA"/>
      </p:ext>
    </p:extLst>
  </p:transition>
  <p:timing>
    <p:tnLst>
      <p:par>
        <p:cTn id="1" dur="indefinite" restart="never" nodeType="tmRoot"/>
      </p:par>
    </p:tnLst>
  </p:timing>
</p:sld>
</file>

<file path=ppt/slides/slide216.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pic>
        <p:nvPicPr>
          <p:cNvPr id="2" name="gamma_1.png"/>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BADAAAAAAAAFwQ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I4XAADFFQAAnSYAAOQoAAAQAAAAJgAAAAgAAAD//////////w=="/>
              </a:ext>
            </a:extLst>
          </p:cNvPicPr>
          <p:nvPr/>
        </p:nvPicPr>
        <p:blipFill>
          <a:blip r:embed="rId2"/>
          <a:srcRect l="0" t="7840" r="0" b="10470"/>
          <a:stretch>
            <a:fillRect/>
          </a:stretch>
        </p:blipFill>
        <p:spPr>
          <a:xfrm>
            <a:off x="3829050" y="3538855"/>
            <a:ext cx="2447925" cy="3108325"/>
          </a:xfrm>
          <a:prstGeom prst="rect">
            <a:avLst/>
          </a:prstGeom>
          <a:noFill/>
          <a:ln>
            <a:noFill/>
          </a:ln>
          <a:effectLst/>
        </p:spPr>
      </p:pic>
      <p:sp>
        <p:nvSpPr>
          <p:cNvPr id="3" name="Shape 2961"/>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HVdfR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VhUAANsYAACOFwAA0SQAABAgAAAmAAAACAAAAP//////////"/>
              </a:ext>
            </a:extLst>
          </p:cNvSpPr>
          <p:nvPr/>
        </p:nvSpPr>
        <p:spPr>
          <a:xfrm rot="16200000">
            <a:off x="2676525" y="4832350"/>
            <a:ext cx="1944370" cy="360680"/>
          </a:xfrm>
          <a:prstGeom prst="rect">
            <a:avLst/>
          </a:prstGeom>
          <a:noFill/>
          <a:ln>
            <a:noFill/>
          </a:ln>
          <a:effectLst/>
        </p:spPr>
        <p:txBody>
          <a:bodyPr vert="horz" wrap="none" lIns="50800" tIns="50800" rIns="50800" bIns="50800" numCol="1" spcCol="215900" anchor="ctr"/>
          <a:lstStyle>
            <a:lvl1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probability density</a:t>
            </a:r>
          </a:p>
        </p:txBody>
      </p:sp>
      <p:sp>
        <p:nvSpPr>
          <p:cNvPr id="4" name="Shape 2962"/>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3buGE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hR0AAOQoAACmIAAAHSsAABAgAAAmAAAACAAAAP//////////"/>
              </a:ext>
            </a:extLst>
          </p:cNvSpPr>
          <p:nvPr/>
        </p:nvSpPr>
        <p:spPr>
          <a:xfrm>
            <a:off x="4798695" y="6647180"/>
            <a:ext cx="508635" cy="361315"/>
          </a:xfrm>
          <a:prstGeom prst="rect">
            <a:avLst/>
          </a:prstGeom>
          <a:noFill/>
          <a:ln>
            <a:noFill/>
          </a:ln>
          <a:effectLst/>
        </p:spPr>
        <p:txBody>
          <a:bodyPr vert="horz" wrap="none" lIns="50800" tIns="50800" rIns="50800" bIns="50800" numCol="1" spcCol="215900" anchor="ctr"/>
          <a:lstStyle>
            <a:lvl1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rate</a:t>
            </a:r>
          </a:p>
        </p:txBody>
      </p:sp>
      <p:sp>
        <p:nvSpPr>
          <p:cNvPr id="5" name="Shape 2963"/>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B699fg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1AgAABAgAAAmAAAACAAAAP//////////"/>
              </a:ext>
            </a:extLst>
          </p:cNvSpPr>
          <p:nvPr/>
        </p:nvSpPr>
        <p:spPr>
          <a:xfrm>
            <a:off x="635000" y="1016000"/>
            <a:ext cx="8692515" cy="4191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500"/>
              </a:lnSpc>
              <a:tabLst>
                <a:tab pos="838200" algn="l"/>
              </a:tabLst>
              <a:defRPr sz="2000" cap="none">
                <a:solidFill>
                  <a:srgbClr val="0433FF"/>
                </a:solidFill>
                <a:latin typeface="Arial" pitchFamily="1" charset="0"/>
                <a:ea typeface="Arial" pitchFamily="1" charset="0"/>
                <a:cs typeface="Arial" pitchFamily="1" charset="0"/>
              </a:defRPr>
            </a:pPr>
            <a:r>
              <a:t>The Discrete Gamma Distribution </a:t>
            </a:r>
            <a:r>
              <a:rPr sz="2100" cap="none">
                <a:latin typeface="Times" pitchFamily="0" charset="0"/>
                <a:ea typeface="Times" pitchFamily="0" charset="0"/>
                <a:cs typeface="Times" pitchFamily="0" charset="0"/>
              </a:rPr>
              <a:t>(+G)</a:t>
            </a:r>
            <a:r>
              <a:t> model of ASRV</a:t>
            </a:r>
          </a:p>
        </p:txBody>
      </p:sp>
      <p:sp>
        <p:nvSpPr>
          <p:cNvPr id="6" name="Shape 2964"/>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GCyLw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BQcAANwAAAB7NwAATAQAABAgAAAmAAAACAAAAP//////////"/>
              </a:ext>
            </a:extLst>
          </p:cNvSpPr>
          <p:nvPr/>
        </p:nvSpPr>
        <p:spPr>
          <a:xfrm>
            <a:off x="1141095" y="139700"/>
            <a:ext cx="787781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Among Site Rate Variation</a:t>
            </a:r>
          </a:p>
        </p:txBody>
      </p:sp>
      <p:sp>
        <p:nvSpPr>
          <p:cNvPr id="7" name="Shape 2965"/>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HJnYkM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KwIAACPOwAA5AoAABAgAAAmAAAACAAAAP//////////"/>
              </a:ext>
            </a:extLst>
          </p:cNvSpPr>
          <p:nvPr/>
        </p:nvSpPr>
        <p:spPr>
          <a:xfrm>
            <a:off x="1003300" y="1409700"/>
            <a:ext cx="8678545" cy="36068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The gamma distribution provides a flexible means of accommodating ASRV</a:t>
            </a:r>
          </a:p>
        </p:txBody>
      </p:sp>
      <p:sp>
        <p:nvSpPr>
          <p:cNvPr id="8" name="Shape 2966"/>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C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GE6dGE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hCAAADonAACEIAAAlyoAABAAAAAmAAAACAAAAP//////////"/>
              </a:ext>
            </a:extLst>
          </p:cNvSpPr>
          <p:nvPr/>
        </p:nvSpPr>
        <p:spPr>
          <a:xfrm flipV="1">
            <a:off x="5285740" y="6376670"/>
            <a:ext cx="0" cy="546735"/>
          </a:xfrm>
          <a:prstGeom prst="line">
            <a:avLst/>
          </a:prstGeom>
          <a:noFill/>
          <a:ln w="25400" cap="flat" cmpd="sng" algn="ctr">
            <a:solidFill>
              <a:srgbClr val="FF9300"/>
            </a:solidFill>
            <a:prstDash val="solid"/>
            <a:headEnd type="none"/>
            <a:tailEnd type="triangle" w="med" len="med"/>
          </a:ln>
          <a:effectLst>
            <a:outerShdw blurRad="63500" dist="63760" dir="2700000">
              <a:srgbClr val="000000">
                <a:alpha val="15000"/>
              </a:srgbClr>
            </a:outerShdw>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9" name="Shape 2967"/>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FJQcj4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7BgAAIoqAAAdKAAAxS0AABAgAAAmAAAACAAAAP//////////"/>
              </a:ext>
            </a:extLst>
          </p:cNvSpPr>
          <p:nvPr/>
        </p:nvSpPr>
        <p:spPr>
          <a:xfrm>
            <a:off x="4051300" y="6915150"/>
            <a:ext cx="2469515" cy="525145"/>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ctr"/>
          <a:lstStyle/>
          <a:p>
            <a:pPr defTabSz="457200">
              <a:lnSpc>
                <a:spcPts val="1900"/>
              </a:lnSpc>
              <a:tabLst>
                <a:tab pos="838200" algn="l"/>
              </a:tabLst>
              <a:defRPr sz="1400" cap="none">
                <a:latin typeface="Arial" pitchFamily="1" charset="0"/>
                <a:ea typeface="Arial" pitchFamily="1" charset="0"/>
                <a:cs typeface="Arial" pitchFamily="1" charset="0"/>
              </a:defRPr>
            </a:pPr>
            <a:r>
              <a:rPr cap="none">
                <a:solidFill>
                  <a:srgbClr val="424242"/>
                </a:solidFill>
              </a:rPr>
              <a:t> relative-rate </a:t>
            </a:r>
            <a:br/>
            <a:r>
              <a:rPr cap="none">
                <a:solidFill>
                  <a:srgbClr val="424242"/>
                </a:solidFill>
              </a:rPr>
              <a:t>multiplier </a:t>
            </a:r>
            <a:r>
              <a:rPr sz="1600" i="1" cap="none">
                <a:latin typeface="Times New Roman" pitchFamily="1" charset="0"/>
                <a:ea typeface="Times New Roman" pitchFamily="1" charset="0"/>
                <a:cs typeface="Times New Roman" pitchFamily="1" charset="0"/>
              </a:rPr>
              <a:t>r</a:t>
            </a:r>
            <a:r>
              <a:rPr cap="none" baseline="-4000">
                <a:latin typeface="Times New Roman" pitchFamily="1" charset="0"/>
                <a:ea typeface="Times New Roman" pitchFamily="1" charset="0"/>
                <a:cs typeface="Times New Roman" pitchFamily="1" charset="0"/>
              </a:rPr>
              <a:t>4</a:t>
            </a:r>
            <a:endParaRPr cap="none" baseline="-4000">
              <a:latin typeface="Times New Roman" pitchFamily="1" charset="0"/>
              <a:ea typeface="Times New Roman" pitchFamily="1" charset="0"/>
              <a:cs typeface="Times New Roman" pitchFamily="1" charset="0"/>
            </a:endParaRPr>
          </a:p>
        </p:txBody>
      </p:sp>
      <p:sp>
        <p:nvSpPr>
          <p:cNvPr id="10" name="Shape 2968"/>
          <p:cNvSpPr>
            <a:extLst>
              <a:ext uri="smNativeData">
                <pr:smNativeData xmlns:pr="smNativeData" xmlns="smNativeData" val="SMDATA_15_trXWYhMAAAAlAAAAZAAAAA0AAAAAUAAAAFAAAABQAAAAUAAAAAAAAAABAAAAAAAAAAEAAABQAAAAAAAAAAAA4D8AAAAAAADgPwAAAAAAAOA/AAAAAAAA4D8AAAAAAADgPwAAAAAAAOA/AAAAAAAA4D8AAAAAAADgPwAAAAAAAOA/AAAAAAAA4D8CAAAAjAAAAAEAAAAAAAAAN364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DAiPjw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N364AP///wEAAAAAAAAAAAAAAAAAAAAAAAAAAAAAAAAAAAAAAAAAAAAAAAB/f38AAAAAAMvLywDAwP8Af39/AAAAAAAAAAAAAAAAAAAAAAAAAAAAIQAAABgAAAAUAAAA3CcAAF0bAACQKQAAEh0AABAAAAAmAAAACAAAAP//////////"/>
              </a:ext>
            </a:extLst>
          </p:cNvSpPr>
          <p:nvPr/>
        </p:nvSpPr>
        <p:spPr>
          <a:xfrm>
            <a:off x="6479540" y="4448175"/>
            <a:ext cx="276860" cy="277495"/>
          </a:xfrm>
          <a:prstGeom prst="rect">
            <a:avLst/>
          </a:prstGeom>
          <a:solidFill>
            <a:srgbClr val="377EB8"/>
          </a:solidFill>
          <a:ln>
            <a:noFill/>
          </a:ln>
          <a:effectLst>
            <a:outerShdw blurRad="63500" dist="63760" dir="2700000">
              <a:srgbClr val="000000">
                <a:alpha val="4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1" name="Shape 2969"/>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DUwMCI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kCkAADkbAABJNgAANh0AABAgAAAmAAAACAAAAP//////////"/>
              </a:ext>
            </a:extLst>
          </p:cNvSpPr>
          <p:nvPr/>
        </p:nvSpPr>
        <p:spPr>
          <a:xfrm>
            <a:off x="6756400" y="4425315"/>
            <a:ext cx="2068195" cy="323215"/>
          </a:xfrm>
          <a:prstGeom prst="rect">
            <a:avLst/>
          </a:prstGeom>
          <a:noFill/>
          <a:ln>
            <a:noFill/>
          </a:ln>
          <a:effectLst>
            <a:outerShdw blurRad="63500" dist="63760" dir="2700000">
              <a:srgbClr val="000000">
                <a:alpha val="4000"/>
              </a:srgbClr>
            </a:outerShdw>
          </a:effectLst>
        </p:spPr>
        <p:txBody>
          <a:bodyPr vert="horz" wrap="none" lIns="50800" tIns="50800" rIns="50800" bIns="50800" numCol="1" spcCol="215900" anchor="ctr"/>
          <a:lstStyle>
            <a:lvl1pPr algn="l" defTabSz="457200">
              <a:lnSpc>
                <a:spcPts val="1900"/>
              </a:lnSpc>
              <a:spcBef>
                <a:spcPts val="400"/>
              </a:spcBef>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discrete rate category</a:t>
            </a:r>
          </a:p>
        </p:txBody>
      </p:sp>
      <p:sp>
        <p:nvSpPr>
          <p:cNvPr id="12" name="Shape 2970"/>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9zIAAy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D5rPC8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9zIAB/f38AAAAAAMvLywDAwP8Af39/AAAAAAAAAAAAAAAAAAAAAAAAAAAAIQAAABgAAAAUAAAA3CcAAOgZAACQKQAA6BkAABAAAAAmAAAACAAAAP//////////"/>
              </a:ext>
            </a:extLst>
          </p:cNvSpPr>
          <p:nvPr/>
        </p:nvSpPr>
        <p:spPr>
          <a:xfrm flipV="1">
            <a:off x="6479540" y="4211320"/>
            <a:ext cx="276860" cy="0"/>
          </a:xfrm>
          <a:prstGeom prst="line">
            <a:avLst/>
          </a:prstGeom>
          <a:noFill/>
          <a:ln w="31750" cap="flat" cmpd="sng" algn="ctr">
            <a:solidFill>
              <a:srgbClr val="FF7320"/>
            </a:solidFill>
            <a:prstDash val="solid"/>
            <a:headEnd type="none"/>
            <a:tailEnd type="none"/>
          </a:ln>
          <a:effectLst>
            <a:outerShdw blurRad="63500" dist="63760" dir="2700000">
              <a:srgbClr val="000000">
                <a:alpha val="4000"/>
              </a:srgbClr>
            </a:outerShdw>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3" name="Shape 2971"/>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kCkAAOEYAAAjOQAA3hoAABAgAAAmAAAACAAAAP//////////"/>
              </a:ext>
            </a:extLst>
          </p:cNvSpPr>
          <p:nvPr/>
        </p:nvSpPr>
        <p:spPr>
          <a:xfrm>
            <a:off x="6756400" y="4044315"/>
            <a:ext cx="2531745" cy="323215"/>
          </a:xfrm>
          <a:prstGeom prst="rect">
            <a:avLst/>
          </a:prstGeom>
          <a:noFill/>
          <a:ln>
            <a:noFill/>
          </a:ln>
          <a:effectLst>
            <a:outerShdw blurRad="63500" dist="63760" dir="2700000">
              <a:srgbClr val="000000">
                <a:alpha val="4000"/>
              </a:srgbClr>
            </a:outerShdw>
          </a:effectLst>
        </p:spPr>
        <p:txBody>
          <a:bodyPr vert="horz" wrap="none" lIns="50800" tIns="50800" rIns="50800" bIns="50800" numCol="1" spcCol="215900" anchor="ctr"/>
          <a:lstStyle>
            <a:lvl1pPr algn="l" defTabSz="457200">
              <a:lnSpc>
                <a:spcPts val="1900"/>
              </a:lnSpc>
              <a:spcBef>
                <a:spcPts val="400"/>
              </a:spcBef>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continuous gamma density</a:t>
            </a:r>
          </a:p>
        </p:txBody>
      </p:sp>
      <p:pic>
        <p:nvPicPr>
          <p:cNvPr id="14" name="pasted-image.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BjUHRz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LIcAABJFAAAqSQAALEVAAAQAAAAJgAAAAgAAAD//////////w=="/>
              </a:ext>
            </a:extLst>
          </p:cNvPicPr>
          <p:nvPr/>
        </p:nvPicPr>
        <p:blipFill>
          <a:blip r:embed="rId3"/>
          <a:stretch>
            <a:fillRect/>
          </a:stretch>
        </p:blipFill>
        <p:spPr>
          <a:xfrm>
            <a:off x="4664710" y="3297555"/>
            <a:ext cx="1294765" cy="228600"/>
          </a:xfrm>
          <a:prstGeom prst="rect">
            <a:avLst/>
          </a:prstGeom>
          <a:noFill/>
          <a:ln>
            <a:noFill/>
          </a:ln>
          <a:effectLst/>
        </p:spPr>
      </p:pic>
      <p:sp>
        <p:nvSpPr>
          <p:cNvPr id="15" name="Shape 2973"/>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GLw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JwOAAA+PQAACBEAABAgAAAmAAAACAAAAP//////////"/>
              </a:ext>
            </a:extLst>
          </p:cNvSpPr>
          <p:nvPr/>
        </p:nvSpPr>
        <p:spPr>
          <a:xfrm>
            <a:off x="1003300" y="2374900"/>
            <a:ext cx="8952230" cy="3937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228600" indent="-228600" algn="l" defTabSz="457200">
              <a:lnSpc>
                <a:spcPts val="23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Arial" pitchFamily="1" charset="0"/>
                <a:cs typeface="Arial" pitchFamily="1" charset="0"/>
              </a:defRPr>
            </a:pPr>
            <a:r>
              <a:t>there are </a:t>
            </a:r>
            <a:r>
              <a:rPr sz="1900" i="1" cap="none">
                <a:latin typeface="Times" pitchFamily="0" charset="0"/>
                <a:ea typeface="Times" pitchFamily="0" charset="0"/>
                <a:cs typeface="Times" pitchFamily="0" charset="0"/>
              </a:rPr>
              <a:t>k</a:t>
            </a:r>
            <a:r>
              <a:t> relative-rate multipliers; corresponding to the mean or median rate of each bin</a:t>
            </a:r>
          </a:p>
        </p:txBody>
      </p:sp>
      <p:sp>
        <p:nvSpPr>
          <p:cNvPr id="16" name="Shape 2974"/>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BP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CANAAAPPwAAHg8AABAgAAAmAAAACAAAAP//////////"/>
              </a:ext>
            </a:extLst>
          </p:cNvSpPr>
          <p:nvPr/>
        </p:nvSpPr>
        <p:spPr>
          <a:xfrm>
            <a:off x="1003300" y="2133600"/>
            <a:ext cx="9247505" cy="32385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bins are defined such that each encompasses an equal area of of the gamma probability density </a:t>
            </a:r>
          </a:p>
        </p:txBody>
      </p:sp>
      <p:sp>
        <p:nvSpPr>
          <p:cNvPr id="17" name="Shape 2975"/>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BAgQ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A4LAAAPPwAAeg0AABAgAAAmAAAACAAAAP//////////"/>
              </a:ext>
            </a:extLst>
          </p:cNvSpPr>
          <p:nvPr/>
        </p:nvSpPr>
        <p:spPr>
          <a:xfrm>
            <a:off x="1003300" y="1797050"/>
            <a:ext cx="9247505" cy="3937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algn="l" defTabSz="457200">
              <a:lnSpc>
                <a:spcPts val="23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The gamma distribution is discretized into </a:t>
            </a:r>
            <a:r>
              <a:rPr sz="1900" i="1" cap="none">
                <a:latin typeface="Times" pitchFamily="0" charset="0"/>
                <a:ea typeface="Times" pitchFamily="0" charset="0"/>
                <a:cs typeface="Times" pitchFamily="0" charset="0"/>
              </a:rPr>
              <a:t>k</a:t>
            </a:r>
            <a:r>
              <a:t> discrete bins</a:t>
            </a:r>
          </a:p>
        </p:txBody>
      </p:sp>
    </p:spTree>
  </p:cSld>
  <p:clrMapOvr>
    <a:masterClrMapping/>
  </p:clrMapOvr>
  <p:transition spd="fast" p14:dur="500">
    <p:fade/>
    <p:extLst>
      <p:ext uri="smNativeData">
        <pr:smNativeData xmlns:pr="smNativeData" xmlns="smNativeData" val="trXWYgAAAAD0AQAAAAAAAAYAAAAAAAAAAAAAAAAAAAAAAAAAAQAAAAAAAAAAAAAAAAAAAAAAAAAAAAAA"/>
      </p:ext>
    </p:extLst>
  </p:transition>
  <p:timing>
    <p:tnLst>
      <p:par>
        <p:cTn id="1" dur="indefinite" restart="never" nodeType="tmRoot"/>
      </p:par>
    </p:tnLst>
  </p:timing>
</p:sld>
</file>

<file path=ppt/slides/slide217.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2977"/>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sAC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1AgAABAgAAAmAAAACAAAAP//////////"/>
              </a:ext>
            </a:extLst>
          </p:cNvSpPr>
          <p:nvPr/>
        </p:nvSpPr>
        <p:spPr>
          <a:xfrm>
            <a:off x="635000" y="1016000"/>
            <a:ext cx="8692515" cy="4191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500"/>
              </a:lnSpc>
              <a:tabLst>
                <a:tab pos="838200" algn="l"/>
              </a:tabLst>
              <a:defRPr sz="2000" cap="none">
                <a:solidFill>
                  <a:srgbClr val="0433FF"/>
                </a:solidFill>
                <a:latin typeface="Arial" pitchFamily="1" charset="0"/>
                <a:ea typeface="Arial" pitchFamily="1" charset="0"/>
                <a:cs typeface="Arial" pitchFamily="1" charset="0"/>
              </a:defRPr>
            </a:pPr>
            <a:r>
              <a:t>The Discrete Gamma Distribution </a:t>
            </a:r>
            <a:r>
              <a:rPr sz="2100" cap="none">
                <a:latin typeface="Times" pitchFamily="0" charset="0"/>
                <a:ea typeface="Times" pitchFamily="0" charset="0"/>
                <a:cs typeface="Times" pitchFamily="0" charset="0"/>
              </a:rPr>
              <a:t>(+G)</a:t>
            </a:r>
            <a:r>
              <a:t> model of ASRV</a:t>
            </a:r>
          </a:p>
        </p:txBody>
      </p:sp>
      <p:sp>
        <p:nvSpPr>
          <p:cNvPr id="3" name="Shape 2978"/>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BCkLwM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BQcAANwAAAB7NwAATAQAABAgAAAmAAAACAAAAP//////////"/>
              </a:ext>
            </a:extLst>
          </p:cNvSpPr>
          <p:nvPr/>
        </p:nvSpPr>
        <p:spPr>
          <a:xfrm>
            <a:off x="1141095" y="139700"/>
            <a:ext cx="787781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Among Site Rate Variation</a:t>
            </a:r>
          </a:p>
        </p:txBody>
      </p:sp>
      <p:pic>
        <p:nvPicPr>
          <p:cNvPr id="4" name="gamma_1.png"/>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BADAAAAAAAAFwQAAAAAAABkAAAAZAAAAAAAAAAjAAAABAAAAGQAAAAXAAAAFAAAAAAAAAAAAAAA/38AAP9/AAAAAAAACQAAAAQAAAAABjY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I4XAADFFQAAnSYAAOQoAAAQAAAAJgAAAAgAAAD//////////w=="/>
              </a:ext>
            </a:extLst>
          </p:cNvPicPr>
          <p:nvPr/>
        </p:nvPicPr>
        <p:blipFill>
          <a:blip r:embed="rId2"/>
          <a:srcRect l="0" t="7840" r="0" b="10470"/>
          <a:stretch>
            <a:fillRect/>
          </a:stretch>
        </p:blipFill>
        <p:spPr>
          <a:xfrm>
            <a:off x="3829050" y="3538855"/>
            <a:ext cx="2447925" cy="3108325"/>
          </a:xfrm>
          <a:prstGeom prst="rect">
            <a:avLst/>
          </a:prstGeom>
          <a:noFill/>
          <a:ln>
            <a:noFill/>
          </a:ln>
          <a:effectLst/>
        </p:spPr>
      </p:pic>
      <p:sp>
        <p:nvSpPr>
          <p:cNvPr id="5" name="Shape 2980"/>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Fcg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VhUAANsYAACOFwAA0SQAABAgAAAmAAAACAAAAP//////////"/>
              </a:ext>
            </a:extLst>
          </p:cNvSpPr>
          <p:nvPr/>
        </p:nvSpPr>
        <p:spPr>
          <a:xfrm rot="16200000">
            <a:off x="2676525" y="4832350"/>
            <a:ext cx="1944370" cy="360680"/>
          </a:xfrm>
          <a:prstGeom prst="rect">
            <a:avLst/>
          </a:prstGeom>
          <a:noFill/>
          <a:ln>
            <a:noFill/>
          </a:ln>
          <a:effectLst/>
        </p:spPr>
        <p:txBody>
          <a:bodyPr vert="horz" wrap="none" lIns="50800" tIns="50800" rIns="50800" bIns="50800" numCol="1" spcCol="215900" anchor="ctr"/>
          <a:lstStyle>
            <a:lvl1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probability density</a:t>
            </a:r>
          </a:p>
        </p:txBody>
      </p:sp>
      <p:sp>
        <p:nvSpPr>
          <p:cNvPr id="6" name="Shape 2981"/>
          <p:cNvSpPr>
            <a:extLst>
              <a:ext uri="smNativeData">
                <pr:smNativeData xmlns:pr="smNativeData" xmlns="smNativeData" val="SMDATA_15_trXWYhMAAAAlAAAAZAAAAA0AAAAAUAAAAFAAAABQAAAAUAAAAAAAAAABAAAAAAAAAAEAAABQAAAAAAAAAAAA4D8AAAAAAADgPwAAAAAAAOA/AAAAAAAA4D8AAAAAAADgPwAAAAAAAOA/AAAAAAAA4D8AAAAAAADgPwAAAAAAAOA/AAAAAAAA4D8CAAAAjAAAAAEAAAAAAAAAN364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IAAAQI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N364AP///wEAAAAAAAAAAAAAAAAAAAAAAAAAAAAAAAAAAAAAAAAAAAAAAAB/f38AAAAAAMvLywDAwP8Af39/AAAAAAAAAAAAAAAAAAAAAAAAAAAAIQAAABgAAAAUAAAA3CcAAF0bAACQKQAAEh0AABAAAAAmAAAACAAAAP//////////"/>
              </a:ext>
            </a:extLst>
          </p:cNvSpPr>
          <p:nvPr/>
        </p:nvSpPr>
        <p:spPr>
          <a:xfrm>
            <a:off x="6479540" y="4448175"/>
            <a:ext cx="276860" cy="277495"/>
          </a:xfrm>
          <a:prstGeom prst="rect">
            <a:avLst/>
          </a:prstGeom>
          <a:solidFill>
            <a:srgbClr val="377EB8"/>
          </a:solidFill>
          <a:ln>
            <a:noFill/>
          </a:ln>
          <a:effectLst>
            <a:outerShdw blurRad="63500" dist="63760" dir="2700000">
              <a:srgbClr val="000000">
                <a:alpha val="4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7" name="Shape 2982"/>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ED2Fvs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kCkAADkbAABJNgAANh0AABAgAAAmAAAACAAAAP//////////"/>
              </a:ext>
            </a:extLst>
          </p:cNvSpPr>
          <p:nvPr/>
        </p:nvSpPr>
        <p:spPr>
          <a:xfrm>
            <a:off x="6756400" y="4425315"/>
            <a:ext cx="2068195" cy="323215"/>
          </a:xfrm>
          <a:prstGeom prst="rect">
            <a:avLst/>
          </a:prstGeom>
          <a:noFill/>
          <a:ln>
            <a:noFill/>
          </a:ln>
          <a:effectLst>
            <a:outerShdw blurRad="63500" dist="63760" dir="2700000">
              <a:srgbClr val="000000">
                <a:alpha val="4000"/>
              </a:srgbClr>
            </a:outerShdw>
          </a:effectLst>
        </p:spPr>
        <p:txBody>
          <a:bodyPr vert="horz" wrap="none" lIns="50800" tIns="50800" rIns="50800" bIns="50800" numCol="1" spcCol="215900" anchor="ctr"/>
          <a:lstStyle>
            <a:lvl1pPr algn="l" defTabSz="457200">
              <a:lnSpc>
                <a:spcPts val="1900"/>
              </a:lnSpc>
              <a:spcBef>
                <a:spcPts val="400"/>
              </a:spcBef>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discrete rate category</a:t>
            </a:r>
          </a:p>
        </p:txBody>
      </p:sp>
      <p:sp>
        <p:nvSpPr>
          <p:cNvPr id="8" name="Shape 2983"/>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9zIAAy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MO0uu0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9zIAB/f38AAAAAAMvLywDAwP8Af39/AAAAAAAAAAAAAAAAAAAAAAAAAAAAIQAAABgAAAAUAAAA3CcAAOgZAACQKQAA6BkAABAAAAAmAAAACAAAAP//////////"/>
              </a:ext>
            </a:extLst>
          </p:cNvSpPr>
          <p:nvPr/>
        </p:nvSpPr>
        <p:spPr>
          <a:xfrm flipV="1">
            <a:off x="6479540" y="4211320"/>
            <a:ext cx="276860" cy="0"/>
          </a:xfrm>
          <a:prstGeom prst="line">
            <a:avLst/>
          </a:prstGeom>
          <a:noFill/>
          <a:ln w="31750" cap="flat" cmpd="sng" algn="ctr">
            <a:solidFill>
              <a:srgbClr val="FF7320"/>
            </a:solidFill>
            <a:prstDash val="solid"/>
            <a:headEnd type="none"/>
            <a:tailEnd type="none"/>
          </a:ln>
          <a:effectLst>
            <a:outerShdw blurRad="63500" dist="63760" dir="2700000">
              <a:srgbClr val="000000">
                <a:alpha val="4000"/>
              </a:srgbClr>
            </a:outerShdw>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9" name="Shape 2984"/>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IAAAQI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kCkAAOEYAAAjOQAA3hoAABAgAAAmAAAACAAAAP//////////"/>
              </a:ext>
            </a:extLst>
          </p:cNvSpPr>
          <p:nvPr/>
        </p:nvSpPr>
        <p:spPr>
          <a:xfrm>
            <a:off x="6756400" y="4044315"/>
            <a:ext cx="2531745" cy="323215"/>
          </a:xfrm>
          <a:prstGeom prst="rect">
            <a:avLst/>
          </a:prstGeom>
          <a:noFill/>
          <a:ln>
            <a:noFill/>
          </a:ln>
          <a:effectLst>
            <a:outerShdw blurRad="63500" dist="63760" dir="2700000">
              <a:srgbClr val="000000">
                <a:alpha val="4000"/>
              </a:srgbClr>
            </a:outerShdw>
          </a:effectLst>
        </p:spPr>
        <p:txBody>
          <a:bodyPr vert="horz" wrap="none" lIns="50800" tIns="50800" rIns="50800" bIns="50800" numCol="1" spcCol="215900" anchor="ctr"/>
          <a:lstStyle>
            <a:lvl1pPr algn="l" defTabSz="457200">
              <a:lnSpc>
                <a:spcPts val="1900"/>
              </a:lnSpc>
              <a:spcBef>
                <a:spcPts val="400"/>
              </a:spcBef>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continuous gamma density</a:t>
            </a:r>
          </a:p>
        </p:txBody>
      </p:sp>
      <p:pic>
        <p:nvPicPr>
          <p:cNvPr id="10" name="pasted-image.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QIE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LIcAABJFAAAqSQAALEVAAAQAAAAJgAAAAgAAAD//////////w=="/>
              </a:ext>
            </a:extLst>
          </p:cNvPicPr>
          <p:nvPr/>
        </p:nvPicPr>
        <p:blipFill>
          <a:blip r:embed="rId3"/>
          <a:stretch>
            <a:fillRect/>
          </a:stretch>
        </p:blipFill>
        <p:spPr>
          <a:xfrm>
            <a:off x="4664710" y="3297555"/>
            <a:ext cx="1294765" cy="228600"/>
          </a:xfrm>
          <a:prstGeom prst="rect">
            <a:avLst/>
          </a:prstGeom>
          <a:noFill/>
          <a:ln>
            <a:noFill/>
          </a:ln>
          <a:effectLst/>
        </p:spPr>
      </p:pic>
      <p:sp>
        <p:nvSpPr>
          <p:cNvPr id="11" name="Shape 2986"/>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IECB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KwIAACPOwAA5AoAABAgAAAmAAAACAAAAP//////////"/>
              </a:ext>
            </a:extLst>
          </p:cNvSpPr>
          <p:nvPr/>
        </p:nvSpPr>
        <p:spPr>
          <a:xfrm>
            <a:off x="1003300" y="1409700"/>
            <a:ext cx="8678545" cy="36068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The gamma distribution provides a flexible means of accommodating ASRV</a:t>
            </a:r>
          </a:p>
        </p:txBody>
      </p:sp>
      <p:sp>
        <p:nvSpPr>
          <p:cNvPr id="12" name="Shape 2987"/>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CBAg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A4LAAAPPwAAeg0AABAgAAAmAAAACAAAAP//////////"/>
              </a:ext>
            </a:extLst>
          </p:cNvSpPr>
          <p:nvPr/>
        </p:nvSpPr>
        <p:spPr>
          <a:xfrm>
            <a:off x="1003300" y="1797050"/>
            <a:ext cx="9247505" cy="3937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algn="l" defTabSz="457200">
              <a:lnSpc>
                <a:spcPts val="23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The gamma distribution is discretized into </a:t>
            </a:r>
            <a:r>
              <a:rPr sz="1900" i="1" cap="none">
                <a:latin typeface="Times" pitchFamily="0" charset="0"/>
                <a:ea typeface="Times" pitchFamily="0" charset="0"/>
                <a:cs typeface="Times" pitchFamily="0" charset="0"/>
              </a:rPr>
              <a:t>k</a:t>
            </a:r>
            <a:r>
              <a:t> discrete bins</a:t>
            </a:r>
          </a:p>
        </p:txBody>
      </p:sp>
      <p:grpSp>
        <p:nvGrpSpPr>
          <p:cNvPr id="13" name="Group 2990"/>
          <p:cNvGrpSpPr>
            <a:extLst>
              <a:ext uri="smNativeData">
                <pr:smNativeData xmlns:pr="smNativeData" xmlns="smNativeData" val="SMDATA_6_trXWYhMAAAAlAAAAAQAAAA8BAAAAkAAAAEgAAACQAAAASAAAAAAAAAAAAAAAAAAAABcAAAAUAAAAAAAAAAAAAAD/fwAA/38AAAAAAAAJAAAABAAAACsFfRAfAAAAVAAAAAAAAAAAAAAAAAAAAAAAAAAAAAAAAAAAAAAAAAAAAAAAAAAAAAAAAAAAAAAAAAAAAAAAAAAAAAAAAAAAAAAAAAAAAAAAAAAAAAAAAAAAAAAAAAAAACEAAAAYAAAAFAAAACwGAACkDQAADz8AANwPAAAQAAAAJgAAAAgAAAD/////AAAAAA=="/>
              </a:ext>
            </a:extLst>
          </p:cNvGrpSpPr>
          <p:nvPr/>
        </p:nvGrpSpPr>
        <p:grpSpPr>
          <a:xfrm>
            <a:off x="1003300" y="2217420"/>
            <a:ext cx="9247505" cy="360680"/>
            <a:chOff x="1003300" y="2217420"/>
            <a:chExt cx="9247505" cy="360680"/>
          </a:xfrm>
        </p:grpSpPr>
        <p:sp>
          <p:nvSpPr>
            <p:cNvPr id="15" name="Shape 2988"/>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kXEBc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AAAAAMvLywDAwP8Af39/AAAAAAAAAAAAAAAAAAAAAAAAAAAAIQAAABgAAAAUAAAALAYAAKQNAAAPPwAA3A8AAAAgAAAmAAAACAAAAP//////////"/>
                </a:ext>
              </a:extLst>
            </p:cNvSpPr>
            <p:nvPr/>
          </p:nvSpPr>
          <p:spPr>
            <a:xfrm>
              <a:off x="1003300" y="2217420"/>
              <a:ext cx="9247505" cy="36068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The degree of ASRV is inversely related to the value of the shape parameter, </a:t>
              </a:r>
            </a:p>
          </p:txBody>
        </p:sp>
        <p:pic>
          <p:nvPicPr>
            <p:cNvPr id="14" name="droppedImage.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NEQ8X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Kw2AABwDgAArzcAADgPAAAAAAAAJgAAAAgAAAD//////////w=="/>
                </a:ext>
              </a:extLst>
            </p:cNvPicPr>
            <p:nvPr/>
          </p:nvPicPr>
          <p:blipFill>
            <a:blip r:embed="rId4"/>
            <a:stretch>
              <a:fillRect/>
            </a:stretch>
          </p:blipFill>
          <p:spPr>
            <a:xfrm>
              <a:off x="8887460" y="2346960"/>
              <a:ext cx="164465" cy="127000"/>
            </a:xfrm>
            <a:prstGeom prst="rect">
              <a:avLst/>
            </a:prstGeom>
            <a:noFill/>
            <a:ln>
              <a:noFill/>
            </a:ln>
            <a:effectLst>
              <a:outerShdw blurRad="63500" dist="63760" dir="2700000">
                <a:srgbClr val="000000">
                  <a:alpha val="4000"/>
                </a:srgbClr>
              </a:outerShdw>
            </a:effectLst>
          </p:spPr>
        </p:pic>
      </p:grpSp>
    </p:spTree>
  </p:cSld>
  <p:clrMapOvr>
    <a:masterClrMapping/>
  </p:clrMapOvr>
  <p:transition spd="fast" p14:dur="500">
    <p:fade/>
    <p:extLst>
      <p:ext uri="smNativeData">
        <pr:smNativeData xmlns:pr="smNativeData" xmlns="smNativeData" val="trXWYgAAAAD0AQAAAAAAAAYAAAAAAAAAAAAAAAAAAAAAAAAAAQAAAAAAAAAAAAAAAAAAAAAAAAAAAAAA"/>
      </p:ext>
    </p:extLst>
  </p:transition>
  <p:timing>
    <p:tnLst>
      <p:par>
        <p:cTn id="1" dur="indefinite" restart="never" nodeType="tmRoot"/>
      </p:par>
    </p:tnLst>
  </p:timing>
</p:sld>
</file>

<file path=ppt/slides/slide218.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pic>
        <p:nvPicPr>
          <p:cNvPr id="2" name="gamma_0.5_4.png"/>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GsFAADlHwAAAAAAAAAAAABkAAAAZAAAAAAAAAAjAAAABAAAAGQAAAAXAAAAFAAAAAAAAAAAAAAA/38AAP9/AAAAAAAACQAAAAQAAABexOL4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GoYAABVFQAALicAAMMmAAAQAAAAJgAAAAgAAAD//////////w=="/>
              </a:ext>
            </a:extLst>
          </p:cNvPicPr>
          <p:nvPr/>
        </p:nvPicPr>
        <p:blipFill>
          <a:blip r:embed="rId2"/>
          <a:srcRect l="0" t="13870" r="81650" b="0"/>
          <a:stretch>
            <a:fillRect/>
          </a:stretch>
        </p:blipFill>
        <p:spPr>
          <a:xfrm>
            <a:off x="3968750" y="3467735"/>
            <a:ext cx="2400300" cy="2833370"/>
          </a:xfrm>
          <a:prstGeom prst="rect">
            <a:avLst/>
          </a:prstGeom>
          <a:noFill/>
          <a:ln>
            <a:noFill/>
          </a:ln>
          <a:effectLst/>
        </p:spPr>
      </p:pic>
      <p:sp>
        <p:nvSpPr>
          <p:cNvPr id="3" name="Shape 2993"/>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1AgAABAgAAAmAAAACAAAAP//////////"/>
              </a:ext>
            </a:extLst>
          </p:cNvSpPr>
          <p:nvPr/>
        </p:nvSpPr>
        <p:spPr>
          <a:xfrm>
            <a:off x="635000" y="1016000"/>
            <a:ext cx="8692515" cy="4191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500"/>
              </a:lnSpc>
              <a:tabLst>
                <a:tab pos="838200" algn="l"/>
              </a:tabLst>
              <a:defRPr sz="2000" cap="none">
                <a:solidFill>
                  <a:srgbClr val="0433FF"/>
                </a:solidFill>
                <a:latin typeface="Arial" pitchFamily="1" charset="0"/>
                <a:ea typeface="Arial" pitchFamily="1" charset="0"/>
                <a:cs typeface="Arial" pitchFamily="1" charset="0"/>
              </a:defRPr>
            </a:pPr>
            <a:r>
              <a:t>The Discrete Gamma Distribution </a:t>
            </a:r>
            <a:r>
              <a:rPr sz="2100" cap="none">
                <a:latin typeface="Times" pitchFamily="0" charset="0"/>
                <a:ea typeface="Times" pitchFamily="0" charset="0"/>
                <a:cs typeface="Times" pitchFamily="0" charset="0"/>
              </a:rPr>
              <a:t>(+G)</a:t>
            </a:r>
            <a:r>
              <a:t> model of ASRV</a:t>
            </a:r>
          </a:p>
        </p:txBody>
      </p:sp>
      <p:sp>
        <p:nvSpPr>
          <p:cNvPr id="4" name="Shape 2994"/>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MbxE7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BQcAANwAAAB7NwAATAQAABAgAAAmAAAACAAAAP//////////"/>
              </a:ext>
            </a:extLst>
          </p:cNvSpPr>
          <p:nvPr/>
        </p:nvSpPr>
        <p:spPr>
          <a:xfrm>
            <a:off x="1141095" y="139700"/>
            <a:ext cx="787781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Among Site Rate Variation</a:t>
            </a:r>
          </a:p>
        </p:txBody>
      </p:sp>
      <p:sp>
        <p:nvSpPr>
          <p:cNvPr id="5" name="Shape 2995"/>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Vp4WY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VhUAANsYAACOFwAA0SQAABAgAAAmAAAACAAAAP//////////"/>
              </a:ext>
            </a:extLst>
          </p:cNvSpPr>
          <p:nvPr/>
        </p:nvSpPr>
        <p:spPr>
          <a:xfrm rot="16200000">
            <a:off x="2676525" y="4832350"/>
            <a:ext cx="1944370" cy="360680"/>
          </a:xfrm>
          <a:prstGeom prst="rect">
            <a:avLst/>
          </a:prstGeom>
          <a:noFill/>
          <a:ln>
            <a:noFill/>
          </a:ln>
          <a:effectLst/>
        </p:spPr>
        <p:txBody>
          <a:bodyPr vert="horz" wrap="none" lIns="50800" tIns="50800" rIns="50800" bIns="50800" numCol="1" spcCol="215900" anchor="ctr"/>
          <a:lstStyle>
            <a:lvl1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probability density</a:t>
            </a:r>
          </a:p>
        </p:txBody>
      </p:sp>
      <p:sp>
        <p:nvSpPr>
          <p:cNvPr id="6" name="Shape 2996"/>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Js3CHQ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hR0AAOQoAACmIAAAHSsAABAgAAAmAAAACAAAAP//////////"/>
              </a:ext>
            </a:extLst>
          </p:cNvSpPr>
          <p:nvPr/>
        </p:nvSpPr>
        <p:spPr>
          <a:xfrm>
            <a:off x="4798695" y="6647180"/>
            <a:ext cx="508635" cy="361315"/>
          </a:xfrm>
          <a:prstGeom prst="rect">
            <a:avLst/>
          </a:prstGeom>
          <a:noFill/>
          <a:ln>
            <a:noFill/>
          </a:ln>
          <a:effectLst/>
        </p:spPr>
        <p:txBody>
          <a:bodyPr vert="horz" wrap="none" lIns="50800" tIns="50800" rIns="50800" bIns="50800" numCol="1" spcCol="215900" anchor="ctr"/>
          <a:lstStyle>
            <a:lvl1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rate</a:t>
            </a:r>
          </a:p>
        </p:txBody>
      </p:sp>
      <p:pic>
        <p:nvPicPr>
          <p:cNvPr id="7" name="x-axis.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o5c1k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BcYAACYJgAAmyUAACQpAAAQAAAAJgAAAAgAAAD//////////w=="/>
              </a:ext>
            </a:extLst>
          </p:cNvPicPr>
          <p:nvPr/>
        </p:nvPicPr>
        <p:blipFill>
          <a:blip r:embed="rId3"/>
          <a:stretch>
            <a:fillRect/>
          </a:stretch>
        </p:blipFill>
        <p:spPr>
          <a:xfrm>
            <a:off x="3916045" y="6273800"/>
            <a:ext cx="2197100" cy="414020"/>
          </a:xfrm>
          <a:prstGeom prst="rect">
            <a:avLst/>
          </a:prstGeom>
          <a:noFill/>
          <a:ln>
            <a:noFill/>
          </a:ln>
          <a:effectLst/>
        </p:spPr>
      </p:pic>
      <p:pic>
        <p:nvPicPr>
          <p:cNvPr id="8" name="pasted-image.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k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LIcAABQFAAA1yUAALgVAAAQAAAAJgAAAAgAAAD//////////w=="/>
              </a:ext>
            </a:extLst>
          </p:cNvPicPr>
          <p:nvPr/>
        </p:nvPicPr>
        <p:blipFill>
          <a:blip r:embed="rId4"/>
          <a:stretch>
            <a:fillRect/>
          </a:stretch>
        </p:blipFill>
        <p:spPr>
          <a:xfrm>
            <a:off x="4664710" y="3302000"/>
            <a:ext cx="1486535" cy="228600"/>
          </a:xfrm>
          <a:prstGeom prst="rect">
            <a:avLst/>
          </a:prstGeom>
          <a:noFill/>
          <a:ln>
            <a:noFill/>
          </a:ln>
          <a:effectLst/>
        </p:spPr>
      </p:pic>
      <p:sp>
        <p:nvSpPr>
          <p:cNvPr id="9" name="Shape 2999"/>
          <p:cNvSpPr>
            <a:extLst>
              <a:ext uri="smNativeData">
                <pr:smNativeData xmlns:pr="smNativeData" xmlns="smNativeData" val="SMDATA_15_trXWYhMAAAAlAAAAZAAAAA0AAAAAUAAAAFAAAABQAAAAUAAAAAAAAAABAAAAAAAAAAEAAABQAAAAAAAAAAAA4D8AAAAAAADgPwAAAAAAAOA/AAAAAAAA4D8AAAAAAADgPwAAAAAAAOA/AAAAAAAA4D8AAAAAAADgPwAAAAAAAOA/AAAAAAAA4D8CAAAAjAAAAAEAAAAAAAAAN364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CZfxxw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N364AP///wEAAAAAAAAAAAAAAAAAAAAAAAAAAAAAAAAAAAAAAAAAAAAAAAB/f38AAAAAAMvLywDAwP8Af39/AAAAAAAAAAAAAAAAAAAAAAAAAAAAIQAAABgAAAAUAAAA3CcAAF0bAACQKQAAEh0AABAAAAAmAAAACAAAAP//////////"/>
              </a:ext>
            </a:extLst>
          </p:cNvSpPr>
          <p:nvPr/>
        </p:nvSpPr>
        <p:spPr>
          <a:xfrm>
            <a:off x="6479540" y="4448175"/>
            <a:ext cx="276860" cy="277495"/>
          </a:xfrm>
          <a:prstGeom prst="rect">
            <a:avLst/>
          </a:prstGeom>
          <a:solidFill>
            <a:srgbClr val="377EB8"/>
          </a:solidFill>
          <a:ln>
            <a:noFill/>
          </a:ln>
          <a:effectLst>
            <a:outerShdw blurRad="63500" dist="63760" dir="2700000">
              <a:srgbClr val="000000">
                <a:alpha val="4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0" name="Shape 3000"/>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ECBAg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kCkAADkbAABJNgAANh0AABAgAAAmAAAACAAAAP//////////"/>
              </a:ext>
            </a:extLst>
          </p:cNvSpPr>
          <p:nvPr/>
        </p:nvSpPr>
        <p:spPr>
          <a:xfrm>
            <a:off x="6756400" y="4425315"/>
            <a:ext cx="2068195" cy="323215"/>
          </a:xfrm>
          <a:prstGeom prst="rect">
            <a:avLst/>
          </a:prstGeom>
          <a:noFill/>
          <a:ln>
            <a:noFill/>
          </a:ln>
          <a:effectLst>
            <a:outerShdw blurRad="63500" dist="63760" dir="2700000">
              <a:srgbClr val="000000">
                <a:alpha val="4000"/>
              </a:srgbClr>
            </a:outerShdw>
          </a:effectLst>
        </p:spPr>
        <p:txBody>
          <a:bodyPr vert="horz" wrap="none" lIns="50800" tIns="50800" rIns="50800" bIns="50800" numCol="1" spcCol="215900" anchor="ctr"/>
          <a:lstStyle>
            <a:lvl1pPr algn="l" defTabSz="457200">
              <a:lnSpc>
                <a:spcPts val="1900"/>
              </a:lnSpc>
              <a:spcBef>
                <a:spcPts val="400"/>
              </a:spcBef>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discrete rate category</a:t>
            </a:r>
          </a:p>
        </p:txBody>
      </p:sp>
      <p:sp>
        <p:nvSpPr>
          <p:cNvPr id="11" name="Shape 3001"/>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9zIAAy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BADC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9zIAB/f38AAAAAAMvLywDAwP8Af39/AAAAAAAAAAAAAAAAAAAAAAAAAAAAIQAAABgAAAAUAAAA3CcAAOgZAACQKQAA6BkAABAAAAAmAAAACAAAAP//////////"/>
              </a:ext>
            </a:extLst>
          </p:cNvSpPr>
          <p:nvPr/>
        </p:nvSpPr>
        <p:spPr>
          <a:xfrm flipV="1">
            <a:off x="6479540" y="4211320"/>
            <a:ext cx="276860" cy="0"/>
          </a:xfrm>
          <a:prstGeom prst="line">
            <a:avLst/>
          </a:prstGeom>
          <a:noFill/>
          <a:ln w="31750" cap="flat" cmpd="sng" algn="ctr">
            <a:solidFill>
              <a:srgbClr val="FF7320"/>
            </a:solidFill>
            <a:prstDash val="solid"/>
            <a:headEnd type="none"/>
            <a:tailEnd type="none"/>
          </a:ln>
          <a:effectLst>
            <a:outerShdw blurRad="63500" dist="63760" dir="2700000">
              <a:srgbClr val="000000">
                <a:alpha val="4000"/>
              </a:srgbClr>
            </a:outerShdw>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2" name="Shape 3002"/>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CJg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kCkAAOEYAAAjOQAA3hoAABAgAAAmAAAACAAAAP//////////"/>
              </a:ext>
            </a:extLst>
          </p:cNvSpPr>
          <p:nvPr/>
        </p:nvSpPr>
        <p:spPr>
          <a:xfrm>
            <a:off x="6756400" y="4044315"/>
            <a:ext cx="2531745" cy="323215"/>
          </a:xfrm>
          <a:prstGeom prst="rect">
            <a:avLst/>
          </a:prstGeom>
          <a:noFill/>
          <a:ln>
            <a:noFill/>
          </a:ln>
          <a:effectLst>
            <a:outerShdw blurRad="63500" dist="63760" dir="2700000">
              <a:srgbClr val="000000">
                <a:alpha val="4000"/>
              </a:srgbClr>
            </a:outerShdw>
          </a:effectLst>
        </p:spPr>
        <p:txBody>
          <a:bodyPr vert="horz" wrap="none" lIns="50800" tIns="50800" rIns="50800" bIns="50800" numCol="1" spcCol="215900" anchor="ctr"/>
          <a:lstStyle>
            <a:lvl1pPr algn="l" defTabSz="457200">
              <a:lnSpc>
                <a:spcPts val="1900"/>
              </a:lnSpc>
              <a:spcBef>
                <a:spcPts val="400"/>
              </a:spcBef>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continuous gamma density</a:t>
            </a:r>
          </a:p>
        </p:txBody>
      </p:sp>
      <p:sp>
        <p:nvSpPr>
          <p:cNvPr id="13" name="Shape 3003"/>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IAAAQI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KwIAACPOwAA5AoAABAgAAAmAAAACAAAAP//////////"/>
              </a:ext>
            </a:extLst>
          </p:cNvSpPr>
          <p:nvPr/>
        </p:nvSpPr>
        <p:spPr>
          <a:xfrm>
            <a:off x="1003300" y="1409700"/>
            <a:ext cx="8678545" cy="36068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The gamma distribution provides a flexible means of accommodating ASRV</a:t>
            </a:r>
          </a:p>
        </p:txBody>
      </p:sp>
      <p:sp>
        <p:nvSpPr>
          <p:cNvPr id="14" name="Shape 3004"/>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IAAAQI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A4LAAAPPwAAeg0AABAgAAAmAAAACAAAAP//////////"/>
              </a:ext>
            </a:extLst>
          </p:cNvSpPr>
          <p:nvPr/>
        </p:nvSpPr>
        <p:spPr>
          <a:xfrm>
            <a:off x="1003300" y="1797050"/>
            <a:ext cx="9247505" cy="3937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algn="l" defTabSz="457200">
              <a:lnSpc>
                <a:spcPts val="23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The gamma distribution is discretized into </a:t>
            </a:r>
            <a:r>
              <a:rPr sz="1900" i="1" cap="none">
                <a:latin typeface="Times" pitchFamily="0" charset="0"/>
                <a:ea typeface="Times" pitchFamily="0" charset="0"/>
                <a:cs typeface="Times" pitchFamily="0" charset="0"/>
              </a:rPr>
              <a:t>k</a:t>
            </a:r>
            <a:r>
              <a:t> discrete bins</a:t>
            </a:r>
          </a:p>
        </p:txBody>
      </p:sp>
      <p:grpSp>
        <p:nvGrpSpPr>
          <p:cNvPr id="15" name="Group 3007"/>
          <p:cNvGrpSpPr>
            <a:extLst>
              <a:ext uri="smNativeData">
                <pr:smNativeData xmlns:pr="smNativeData" xmlns="smNativeData" val="SMDATA_6_trXWYhMAAAAlAAAAAQAAAA8BAAAAkAAAAEgAAACQAAAASAAAAAAAAAAAAAAAAAAAABcAAAAUAAAAAAAAAAAAAAD/fwAA/38AAAAAAAAJAAAABAAAAAAAAAAfAAAAVAAAAAAAAAAAAAAAAAAAAAAAAAAAAAAAAAAAAAAAAAAAAAAAAAAAAAAAAAAAAAAAAAAAAAAAAAAAAAAAAAAAAAAAAAAAAAAAAAAAAAAAAAAAAAAAAAAAACEAAAAYAAAAFAAAACwGAACkDQAADz8AANwPAAAQAAAAJgAAAAgAAAD/////AAAAAA=="/>
              </a:ext>
            </a:extLst>
          </p:cNvGrpSpPr>
          <p:nvPr/>
        </p:nvGrpSpPr>
        <p:grpSpPr>
          <a:xfrm>
            <a:off x="1003300" y="2217420"/>
            <a:ext cx="9247505" cy="360680"/>
            <a:chOff x="1003300" y="2217420"/>
            <a:chExt cx="9247505" cy="360680"/>
          </a:xfrm>
        </p:grpSpPr>
        <p:sp>
          <p:nvSpPr>
            <p:cNvPr id="17" name="Shape 3005"/>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Nr9log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AAAAAMvLywDAwP8Af39/AAAAAAAAAAAAAAAAAAAAAAAAAAAAIQAAABgAAAAUAAAALAYAAKQNAAAPPwAA3A8AAAAgAAAmAAAACAAAAP//////////"/>
                </a:ext>
              </a:extLst>
            </p:cNvSpPr>
            <p:nvPr/>
          </p:nvSpPr>
          <p:spPr>
            <a:xfrm>
              <a:off x="1003300" y="2217420"/>
              <a:ext cx="9247505" cy="36068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The degree of ASRV is inversely related to the value of the shape parameter, </a:t>
              </a:r>
            </a:p>
          </p:txBody>
        </p:sp>
        <p:pic>
          <p:nvPicPr>
            <p:cNvPr id="16" name="droppedImage.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CQyLF3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Kw2AABwDgAArzcAADgPAAAAAAAAJgAAAAgAAAD//////////w=="/>
                </a:ext>
              </a:extLst>
            </p:cNvPicPr>
            <p:nvPr/>
          </p:nvPicPr>
          <p:blipFill>
            <a:blip r:embed="rId5"/>
            <a:stretch>
              <a:fillRect/>
            </a:stretch>
          </p:blipFill>
          <p:spPr>
            <a:xfrm>
              <a:off x="8887460" y="2346960"/>
              <a:ext cx="164465" cy="127000"/>
            </a:xfrm>
            <a:prstGeom prst="rect">
              <a:avLst/>
            </a:prstGeom>
            <a:noFill/>
            <a:ln>
              <a:noFill/>
            </a:ln>
            <a:effectLst>
              <a:outerShdw blurRad="63500" dist="63760" dir="2700000">
                <a:srgbClr val="000000">
                  <a:alpha val="4000"/>
                </a:srgbClr>
              </a:outerShdw>
            </a:effectLst>
          </p:spPr>
        </p:pic>
      </p:grpSp>
    </p:spTree>
  </p:cSld>
  <p:clrMapOvr>
    <a:masterClrMapping/>
  </p:clrMapOvr>
  <p:transition spd="fast" p14:dur="500">
    <p:fade/>
    <p:extLst>
      <p:ext uri="smNativeData">
        <pr:smNativeData xmlns:pr="smNativeData" xmlns="smNativeData" val="trXWYgAAAAD0AQAAAAAAAAYAAAAAAAAAAAAAAAAAAAAAAAAAAQAAAAAAAAAAAAAAAAAAAAAAAAAAAAAA"/>
      </p:ext>
    </p:extLst>
  </p:transition>
  <p:timing>
    <p:tnLst>
      <p:par>
        <p:cTn id="1" dur="indefinite" restart="never" nodeType="tmRoot"/>
      </p:par>
    </p:tnLst>
  </p:timing>
</p:sld>
</file>

<file path=ppt/slides/slide219.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3009"/>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BSyEzM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1AgAABAgAAAmAAAACAAAAP//////////"/>
              </a:ext>
            </a:extLst>
          </p:cNvSpPr>
          <p:nvPr/>
        </p:nvSpPr>
        <p:spPr>
          <a:xfrm>
            <a:off x="635000" y="1016000"/>
            <a:ext cx="8692515" cy="4191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500"/>
              </a:lnSpc>
              <a:tabLst>
                <a:tab pos="838200" algn="l"/>
              </a:tabLst>
              <a:defRPr sz="2000" cap="none">
                <a:solidFill>
                  <a:srgbClr val="0433FF"/>
                </a:solidFill>
                <a:latin typeface="Arial" pitchFamily="1" charset="0"/>
                <a:ea typeface="Arial" pitchFamily="1" charset="0"/>
                <a:cs typeface="Arial" pitchFamily="1" charset="0"/>
              </a:defRPr>
            </a:pPr>
            <a:r>
              <a:t>The Discrete Gamma Distribution </a:t>
            </a:r>
            <a:r>
              <a:rPr sz="2100" cap="none">
                <a:latin typeface="Times" pitchFamily="0" charset="0"/>
                <a:ea typeface="Times" pitchFamily="0" charset="0"/>
                <a:cs typeface="Times" pitchFamily="0" charset="0"/>
              </a:rPr>
              <a:t>(+G)</a:t>
            </a:r>
            <a:r>
              <a:t> model of ASRV</a:t>
            </a:r>
          </a:p>
        </p:txBody>
      </p:sp>
      <p:sp>
        <p:nvSpPr>
          <p:cNvPr id="3" name="Shape 3010"/>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BQcAANwAAAB7NwAATAQAABAgAAAmAAAACAAAAP//////////"/>
              </a:ext>
            </a:extLst>
          </p:cNvSpPr>
          <p:nvPr/>
        </p:nvSpPr>
        <p:spPr>
          <a:xfrm>
            <a:off x="1141095" y="139700"/>
            <a:ext cx="787781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Among Site Rate Variation</a:t>
            </a:r>
          </a:p>
        </p:txBody>
      </p:sp>
      <p:pic>
        <p:nvPicPr>
          <p:cNvPr id="4" name="gamma_1.png"/>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BADAAAAAAAAFwQAAAAAAABkAAAAZAAAAAAAAAAjAAAABAAAAGQAAAAXAAAAFAAAAAAAAAAAAAAA/38AAP9/AAAAAAAACQAAAAQAAAAB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I4XAADFFQAAnSYAAOQoAAAQAAAAJgAAAAgAAAD//////////w=="/>
              </a:ext>
            </a:extLst>
          </p:cNvPicPr>
          <p:nvPr/>
        </p:nvPicPr>
        <p:blipFill>
          <a:blip r:embed="rId2"/>
          <a:srcRect l="0" t="7840" r="0" b="10470"/>
          <a:stretch>
            <a:fillRect/>
          </a:stretch>
        </p:blipFill>
        <p:spPr>
          <a:xfrm>
            <a:off x="3829050" y="3538855"/>
            <a:ext cx="2447925" cy="3108325"/>
          </a:xfrm>
          <a:prstGeom prst="rect">
            <a:avLst/>
          </a:prstGeom>
          <a:noFill/>
          <a:ln>
            <a:noFill/>
          </a:ln>
          <a:effectLst/>
        </p:spPr>
      </p:pic>
      <p:sp>
        <p:nvSpPr>
          <p:cNvPr id="5" name="Shape 3012"/>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VhUAANsYAACOFwAA0SQAABAgAAAmAAAACAAAAP//////////"/>
              </a:ext>
            </a:extLst>
          </p:cNvSpPr>
          <p:nvPr/>
        </p:nvSpPr>
        <p:spPr>
          <a:xfrm rot="16200000">
            <a:off x="2676525" y="4832350"/>
            <a:ext cx="1944370" cy="360680"/>
          </a:xfrm>
          <a:prstGeom prst="rect">
            <a:avLst/>
          </a:prstGeom>
          <a:noFill/>
          <a:ln>
            <a:noFill/>
          </a:ln>
          <a:effectLst/>
        </p:spPr>
        <p:txBody>
          <a:bodyPr vert="horz" wrap="none" lIns="50800" tIns="50800" rIns="50800" bIns="50800" numCol="1" spcCol="215900" anchor="ctr"/>
          <a:lstStyle>
            <a:lvl1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probability density</a:t>
            </a:r>
          </a:p>
        </p:txBody>
      </p:sp>
      <p:sp>
        <p:nvSpPr>
          <p:cNvPr id="6" name="Shape 3013"/>
          <p:cNvSpPr>
            <a:extLst>
              <a:ext uri="smNativeData">
                <pr:smNativeData xmlns:pr="smNativeData" xmlns="smNativeData" val="SMDATA_15_trXWYhMAAAAlAAAAZAAAAA0AAAAAUAAAAFAAAABQAAAAUAAAAAAAAAABAAAAAAAAAAEAAABQAAAAAAAAAAAA4D8AAAAAAADgPwAAAAAAAOA/AAAAAAAA4D8AAAAAAADgPwAAAAAAAOA/AAAAAAAA4D8AAAAAAADgPwAAAAAAAOA/AAAAAAAA4D8CAAAAjAAAAAEAAAAAAAAAN364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HM9Ij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N364AP///wEAAAAAAAAAAAAAAAAAAAAAAAAAAAAAAAAAAAAAAAAAAAAAAAB/f38AAAAAAMvLywDAwP8Af39/AAAAAAAAAAAAAAAAAAAAAAAAAAAAIQAAABgAAAAUAAAA3CcAAF0bAACQKQAAEh0AABAAAAAmAAAACAAAAP//////////"/>
              </a:ext>
            </a:extLst>
          </p:cNvSpPr>
          <p:nvPr/>
        </p:nvSpPr>
        <p:spPr>
          <a:xfrm>
            <a:off x="6479540" y="4448175"/>
            <a:ext cx="276860" cy="277495"/>
          </a:xfrm>
          <a:prstGeom prst="rect">
            <a:avLst/>
          </a:prstGeom>
          <a:solidFill>
            <a:srgbClr val="377EB8"/>
          </a:solidFill>
          <a:ln>
            <a:noFill/>
          </a:ln>
          <a:effectLst>
            <a:outerShdw blurRad="63500" dist="63760" dir="2700000">
              <a:srgbClr val="000000">
                <a:alpha val="4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7" name="Shape 3014"/>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Hk9IjM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kCkAADkbAABJNgAANh0AABAgAAAmAAAACAAAAP//////////"/>
              </a:ext>
            </a:extLst>
          </p:cNvSpPr>
          <p:nvPr/>
        </p:nvSpPr>
        <p:spPr>
          <a:xfrm>
            <a:off x="6756400" y="4425315"/>
            <a:ext cx="2068195" cy="323215"/>
          </a:xfrm>
          <a:prstGeom prst="rect">
            <a:avLst/>
          </a:prstGeom>
          <a:noFill/>
          <a:ln>
            <a:noFill/>
          </a:ln>
          <a:effectLst>
            <a:outerShdw blurRad="63500" dist="63760" dir="2700000">
              <a:srgbClr val="000000">
                <a:alpha val="4000"/>
              </a:srgbClr>
            </a:outerShdw>
          </a:effectLst>
        </p:spPr>
        <p:txBody>
          <a:bodyPr vert="horz" wrap="none" lIns="50800" tIns="50800" rIns="50800" bIns="50800" numCol="1" spcCol="215900" anchor="ctr"/>
          <a:lstStyle>
            <a:lvl1pPr algn="l" defTabSz="457200">
              <a:lnSpc>
                <a:spcPts val="1900"/>
              </a:lnSpc>
              <a:spcBef>
                <a:spcPts val="400"/>
              </a:spcBef>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discrete rate category</a:t>
            </a:r>
          </a:p>
        </p:txBody>
      </p:sp>
      <p:sp>
        <p:nvSpPr>
          <p:cNvPr id="8" name="Shape 3015"/>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9zIAAy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Gx2bDE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9zIAB/f38AAAAAAMvLywDAwP8Af39/AAAAAAAAAAAAAAAAAAAAAAAAAAAAIQAAABgAAAAUAAAA3CcAAOgZAACQKQAA6BkAABAAAAAmAAAACAAAAP//////////"/>
              </a:ext>
            </a:extLst>
          </p:cNvSpPr>
          <p:nvPr/>
        </p:nvSpPr>
        <p:spPr>
          <a:xfrm flipV="1">
            <a:off x="6479540" y="4211320"/>
            <a:ext cx="276860" cy="0"/>
          </a:xfrm>
          <a:prstGeom prst="line">
            <a:avLst/>
          </a:prstGeom>
          <a:noFill/>
          <a:ln w="31750" cap="flat" cmpd="sng" algn="ctr">
            <a:solidFill>
              <a:srgbClr val="FF7320"/>
            </a:solidFill>
            <a:prstDash val="solid"/>
            <a:headEnd type="none"/>
            <a:tailEnd type="none"/>
          </a:ln>
          <a:effectLst>
            <a:outerShdw blurRad="63500" dist="63760" dir="2700000">
              <a:srgbClr val="000000">
                <a:alpha val="4000"/>
              </a:srgbClr>
            </a:outerShdw>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9" name="Shape 3016"/>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DptaXQ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kCkAAOEYAAAjOQAA3hoAABAgAAAmAAAACAAAAP//////////"/>
              </a:ext>
            </a:extLst>
          </p:cNvSpPr>
          <p:nvPr/>
        </p:nvSpPr>
        <p:spPr>
          <a:xfrm>
            <a:off x="6756400" y="4044315"/>
            <a:ext cx="2531745" cy="323215"/>
          </a:xfrm>
          <a:prstGeom prst="rect">
            <a:avLst/>
          </a:prstGeom>
          <a:noFill/>
          <a:ln>
            <a:noFill/>
          </a:ln>
          <a:effectLst>
            <a:outerShdw blurRad="63500" dist="63760" dir="2700000">
              <a:srgbClr val="000000">
                <a:alpha val="4000"/>
              </a:srgbClr>
            </a:outerShdw>
          </a:effectLst>
        </p:spPr>
        <p:txBody>
          <a:bodyPr vert="horz" wrap="none" lIns="50800" tIns="50800" rIns="50800" bIns="50800" numCol="1" spcCol="215900" anchor="ctr"/>
          <a:lstStyle>
            <a:lvl1pPr algn="l" defTabSz="457200">
              <a:lnSpc>
                <a:spcPts val="1900"/>
              </a:lnSpc>
              <a:spcBef>
                <a:spcPts val="400"/>
              </a:spcBef>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continuous gamma density</a:t>
            </a:r>
          </a:p>
        </p:txBody>
      </p:sp>
      <p:pic>
        <p:nvPicPr>
          <p:cNvPr id="10" name="pasted-image.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LIcAABJFAAAqSQAALEVAAAQAAAAJgAAAAgAAAD//////////w=="/>
              </a:ext>
            </a:extLst>
          </p:cNvPicPr>
          <p:nvPr/>
        </p:nvPicPr>
        <p:blipFill>
          <a:blip r:embed="rId3"/>
          <a:stretch>
            <a:fillRect/>
          </a:stretch>
        </p:blipFill>
        <p:spPr>
          <a:xfrm>
            <a:off x="4664710" y="3297555"/>
            <a:ext cx="1294765" cy="228600"/>
          </a:xfrm>
          <a:prstGeom prst="rect">
            <a:avLst/>
          </a:prstGeom>
          <a:noFill/>
          <a:ln>
            <a:noFill/>
          </a:ln>
          <a:effectLst/>
        </p:spPr>
      </p:pic>
      <p:sp>
        <p:nvSpPr>
          <p:cNvPr id="11" name="Shape 3018"/>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KwIAACPOwAA5AoAABAgAAAmAAAACAAAAP//////////"/>
              </a:ext>
            </a:extLst>
          </p:cNvSpPr>
          <p:nvPr/>
        </p:nvSpPr>
        <p:spPr>
          <a:xfrm>
            <a:off x="1003300" y="1409700"/>
            <a:ext cx="8678545" cy="36068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The gamma distribution provides a flexible means of accommodating ASRV</a:t>
            </a:r>
          </a:p>
        </p:txBody>
      </p:sp>
      <p:sp>
        <p:nvSpPr>
          <p:cNvPr id="12" name="Shape 3019"/>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A4LAAAPPwAAeg0AABAgAAAmAAAACAAAAP//////////"/>
              </a:ext>
            </a:extLst>
          </p:cNvSpPr>
          <p:nvPr/>
        </p:nvSpPr>
        <p:spPr>
          <a:xfrm>
            <a:off x="1003300" y="1797050"/>
            <a:ext cx="9247505" cy="3937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algn="l" defTabSz="457200">
              <a:lnSpc>
                <a:spcPts val="23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The gamma distribution is discretized into </a:t>
            </a:r>
            <a:r>
              <a:rPr sz="1900" i="1" cap="none">
                <a:latin typeface="Times" pitchFamily="0" charset="0"/>
                <a:ea typeface="Times" pitchFamily="0" charset="0"/>
                <a:cs typeface="Times" pitchFamily="0" charset="0"/>
              </a:rPr>
              <a:t>k</a:t>
            </a:r>
            <a:r>
              <a:t> discrete bins</a:t>
            </a:r>
          </a:p>
        </p:txBody>
      </p:sp>
      <p:grpSp>
        <p:nvGrpSpPr>
          <p:cNvPr id="13" name="Group 3022"/>
          <p:cNvGrpSpPr>
            <a:extLst>
              <a:ext uri="smNativeData">
                <pr:smNativeData xmlns:pr="smNativeData" xmlns="smNativeData" val="SMDATA_6_trXWYhMAAAAlAAAAAQAAAA8BAAAAkAAAAEgAAACQAAAASAAAAAAAAAAAAAAAAAAAABcAAAAUAAAAAAAAAAAAAAD/fwAA/38AAAAAAAAJAAAABAAAAAEAAAAfAAAAVAAAAAAAAAAAAAAAAAAAAAAAAAAAAAAAAAAAAAAAAAAAAAAAAAAAAAAAAAAAAAAAAAAAAAAAAAAAAAAAAAAAAAAAAAAAAAAAAAAAAAAAAAAAAAAAAAAAACEAAAAYAAAAFAAAACwGAACkDQAADz8AANwPAAAQAAAAJgAAAAgAAAD/////AAAAAA=="/>
              </a:ext>
            </a:extLst>
          </p:cNvGrpSpPr>
          <p:nvPr/>
        </p:nvGrpSpPr>
        <p:grpSpPr>
          <a:xfrm>
            <a:off x="1003300" y="2217420"/>
            <a:ext cx="9247505" cy="360680"/>
            <a:chOff x="1003300" y="2217420"/>
            <a:chExt cx="9247505" cy="360680"/>
          </a:xfrm>
        </p:grpSpPr>
        <p:sp>
          <p:nvSpPr>
            <p:cNvPr id="15" name="Shape 3020"/>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AAAAAMvLywDAwP8Af39/AAAAAAAAAAAAAAAAAAAAAAAAAAAAIQAAABgAAAAUAAAALAYAAKQNAAAPPwAA3A8AAAAgAAAmAAAACAAAAP//////////"/>
                </a:ext>
              </a:extLst>
            </p:cNvSpPr>
            <p:nvPr/>
          </p:nvSpPr>
          <p:spPr>
            <a:xfrm>
              <a:off x="1003300" y="2217420"/>
              <a:ext cx="9247505" cy="36068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The degree of ASRV is inversely related to the value of the shape parameter, </a:t>
              </a:r>
            </a:p>
          </p:txBody>
        </p:sp>
        <p:pic>
          <p:nvPicPr>
            <p:cNvPr id="14" name="droppedImage.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AAAA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Kw2AABwDgAArzcAADgPAAAAAAAAJgAAAAgAAAD//////////w=="/>
                </a:ext>
              </a:extLst>
            </p:cNvPicPr>
            <p:nvPr/>
          </p:nvPicPr>
          <p:blipFill>
            <a:blip r:embed="rId4"/>
            <a:stretch>
              <a:fillRect/>
            </a:stretch>
          </p:blipFill>
          <p:spPr>
            <a:xfrm>
              <a:off x="8887460" y="2346960"/>
              <a:ext cx="164465" cy="127000"/>
            </a:xfrm>
            <a:prstGeom prst="rect">
              <a:avLst/>
            </a:prstGeom>
            <a:noFill/>
            <a:ln>
              <a:noFill/>
            </a:ln>
            <a:effectLst>
              <a:outerShdw blurRad="63500" dist="63760" dir="2700000">
                <a:srgbClr val="000000">
                  <a:alpha val="4000"/>
                </a:srgbClr>
              </a:outerShdw>
            </a:effectLst>
          </p:spPr>
        </p:pic>
      </p:grpSp>
    </p:spTree>
  </p:cSld>
  <p:clrMapOvr>
    <a:masterClrMapping/>
  </p:clrMapOvr>
  <p:transition spd="fast" p14:dur="500">
    <p:fade/>
    <p:extLst>
      <p:ext uri="smNativeData">
        <pr:smNativeData xmlns:pr="smNativeData" xmlns="smNativeData" val="trXWYgAAAAD0AQAAAAAAAAYAAAAAAAAAAAAAAAAAAAAAAAAAAQAAAAAAAAAAAAAAAAAAAAAAAAAAAAAA"/>
      </p:ext>
    </p:extLst>
  </p:transition>
  <p:timing>
    <p:tnLst>
      <p:par>
        <p:cTn id="1" dur="indefinite" restart="never" nodeType="tmRoot"/>
      </p:par>
    </p:tnLst>
  </p:timing>
</p:sld>
</file>

<file path=ppt/slides/slide22.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395"/>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7wMAAEAGAABsOQAAoQgAABAgAAAmAAAACAAAAP//////////"/>
              </a:ext>
            </a:extLst>
          </p:cNvSpPr>
          <p:nvPr/>
        </p:nvSpPr>
        <p:spPr>
          <a:xfrm>
            <a:off x="639445" y="1016000"/>
            <a:ext cx="8695055" cy="386715"/>
          </a:xfrm>
          <a:prstGeom prst="rect">
            <a:avLst/>
          </a:prstGeom>
          <a:noFill/>
          <a:ln>
            <a:noFill/>
          </a:ln>
          <a:effectLst/>
        </p:spPr>
        <p:txBody>
          <a:bodyPr vert="horz" wrap="square" lIns="50800" tIns="50800" rIns="50800" bIns="50800" numCol="1" spcCol="215900" anchor="t"/>
          <a:lstStyle/>
          <a:p>
            <a:pPr algn="l" defTabSz="457200">
              <a:lnSpc>
                <a:spcPts val="2400"/>
              </a:lnSpc>
              <a:tabLst>
                <a:tab pos="838200" algn="l"/>
              </a:tabLst>
              <a:defRPr sz="2000" cap="none">
                <a:solidFill>
                  <a:srgbClr val="0433FF"/>
                </a:solidFill>
                <a:latin typeface="Arial" pitchFamily="1" charset="0"/>
                <a:ea typeface="Arial" pitchFamily="1" charset="0"/>
                <a:cs typeface="Arial" pitchFamily="1" charset="0"/>
              </a:defRPr>
            </a:pPr>
            <a:r>
              <a:t>Let</a:t>
            </a:r>
            <a:r>
              <a:rPr cap="none">
                <a:latin typeface="Times New Roman" pitchFamily="1" charset="0"/>
                <a:ea typeface="Times New Roman" pitchFamily="1" charset="0"/>
                <a:cs typeface="Times New Roman" pitchFamily="1" charset="0"/>
              </a:rPr>
              <a:t>’</a:t>
            </a:r>
            <a:r>
              <a:t>s check the scaling of our hypothetical rate matrix</a:t>
            </a:r>
          </a:p>
        </p:txBody>
      </p:sp>
      <p:sp>
        <p:nvSpPr>
          <p:cNvPr id="3" name="Shape 396"/>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HTOTeY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xgkAANwAAAC6NAAATAQAABAgAAAmAAAACAAAAP//////////"/>
              </a:ext>
            </a:extLst>
          </p:cNvSpPr>
          <p:nvPr/>
        </p:nvSpPr>
        <p:spPr>
          <a:xfrm>
            <a:off x="1588770" y="139700"/>
            <a:ext cx="698246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Scaling the Instantaneous Rate Matrix</a:t>
            </a:r>
          </a:p>
        </p:txBody>
      </p:sp>
      <p:pic>
        <p:nvPicPr>
          <p:cNvPr id="4" name="Q-matrix.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IQIAADICgAA+C0AAHQTAAAQAAAAJgAAAAgAAAD//////////w=="/>
              </a:ext>
            </a:extLst>
          </p:cNvPicPr>
          <p:nvPr/>
        </p:nvPicPr>
        <p:blipFill>
          <a:blip r:embed="rId2"/>
          <a:stretch>
            <a:fillRect/>
          </a:stretch>
        </p:blipFill>
        <p:spPr>
          <a:xfrm>
            <a:off x="1384300" y="1752600"/>
            <a:ext cx="6088380" cy="1409700"/>
          </a:xfrm>
          <a:prstGeom prst="rect">
            <a:avLst/>
          </a:prstGeom>
          <a:noFill/>
          <a:ln>
            <a:noFill/>
          </a:ln>
          <a:effectLst/>
        </p:spPr>
      </p:pic>
      <p:pic>
        <p:nvPicPr>
          <p:cNvPr id="5" name="stationary_freqs.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zgAAAAAAAAAXAQAAAAAAAAAAAABkAAAAZAAAAAAAAAAjAAAABAAAAGQAAAAXAAAAFAAAAAAAAAAAAAAA/38AAP9/AAAAAAAACQAAAAQAAAARAws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KAKAABEFwAA/ScAAHIfAAAQAAAAJgAAAAgAAAD//////////w=="/>
              </a:ext>
            </a:extLst>
          </p:cNvPicPr>
          <p:nvPr/>
        </p:nvPicPr>
        <p:blipFill>
          <a:blip r:embed="rId3"/>
          <a:srcRect l="2060" t="0" r="2790" b="0"/>
          <a:stretch>
            <a:fillRect/>
          </a:stretch>
        </p:blipFill>
        <p:spPr>
          <a:xfrm>
            <a:off x="1727200" y="3782060"/>
            <a:ext cx="4773295" cy="1329690"/>
          </a:xfrm>
          <a:prstGeom prst="rect">
            <a:avLst/>
          </a:prstGeom>
          <a:noFill/>
          <a:ln>
            <a:noFill/>
          </a:ln>
          <a:effectLst/>
        </p:spPr>
      </p:pic>
      <p:sp>
        <p:nvSpPr>
          <p:cNvPr id="6" name="Shape 399"/>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KxqjG0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GAYAAIgTAADaOgAAwBUAABAgAAAmAAAACAAAAP//////////"/>
              </a:ext>
            </a:extLst>
          </p:cNvSpPr>
          <p:nvPr/>
        </p:nvSpPr>
        <p:spPr>
          <a:xfrm>
            <a:off x="990600" y="3175000"/>
            <a:ext cx="8576310" cy="360680"/>
          </a:xfrm>
          <a:prstGeom prst="rect">
            <a:avLst/>
          </a:prstGeom>
          <a:noFill/>
          <a:ln>
            <a:noFill/>
          </a:ln>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Stationary frequencies...</a:t>
            </a:r>
            <a:endParaRPr cap="none">
              <a:solidFill>
                <a:srgbClr val="424242"/>
              </a:solidFill>
            </a:endParaRPr>
          </a:p>
        </p:txBody>
      </p:sp>
      <p:sp>
        <p:nvSpPr>
          <p:cNvPr id="7" name="Shape 400"/>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B4WyjI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GAYAAAggAADaOgAAQCIAABAgAAAmAAAACAAAAP//////////"/>
              </a:ext>
            </a:extLst>
          </p:cNvSpPr>
          <p:nvPr/>
        </p:nvSpPr>
        <p:spPr>
          <a:xfrm>
            <a:off x="990600" y="5207000"/>
            <a:ext cx="8576310" cy="360680"/>
          </a:xfrm>
          <a:prstGeom prst="rect">
            <a:avLst/>
          </a:prstGeom>
          <a:noFill/>
          <a:ln>
            <a:noFill/>
          </a:ln>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The (weighted) average substitution rate:</a:t>
            </a:r>
            <a:endParaRPr cap="none">
              <a:solidFill>
                <a:srgbClr val="424242"/>
              </a:solidFill>
            </a:endParaRPr>
          </a:p>
        </p:txBody>
      </p:sp>
      <p:pic>
        <p:nvPicPr>
          <p:cNvPr id="8" name="pasted-image.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geV0x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AMVAAD2FQAAERcAABUXAAAQAAAAJgAAAAgAAAD//////////w=="/>
              </a:ext>
            </a:extLst>
          </p:cNvPicPr>
          <p:nvPr/>
        </p:nvPicPr>
        <p:blipFill>
          <a:blip r:embed="rId4"/>
          <a:stretch>
            <a:fillRect/>
          </a:stretch>
        </p:blipFill>
        <p:spPr>
          <a:xfrm>
            <a:off x="3415665" y="3569970"/>
            <a:ext cx="334010" cy="182245"/>
          </a:xfrm>
          <a:prstGeom prst="rect">
            <a:avLst/>
          </a:prstGeom>
          <a:noFill/>
          <a:ln>
            <a:noFill/>
          </a:ln>
          <a:effectLst/>
        </p:spPr>
      </p:pic>
      <p:pic>
        <p:nvPicPr>
          <p:cNvPr id="9" name="pasted-image.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BEinWn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LQZAAD2FQAAwhsAAA4XAAAQAAAAJgAAAAgAAAD//////////w=="/>
              </a:ext>
            </a:extLst>
          </p:cNvPicPr>
          <p:nvPr/>
        </p:nvPicPr>
        <p:blipFill>
          <a:blip r:embed="rId5"/>
          <a:stretch>
            <a:fillRect/>
          </a:stretch>
        </p:blipFill>
        <p:spPr>
          <a:xfrm>
            <a:off x="4178300" y="3569970"/>
            <a:ext cx="334010" cy="177800"/>
          </a:xfrm>
          <a:prstGeom prst="rect">
            <a:avLst/>
          </a:prstGeom>
          <a:noFill/>
          <a:ln>
            <a:noFill/>
          </a:ln>
          <a:effectLst/>
        </p:spPr>
      </p:pic>
      <p:pic>
        <p:nvPicPr>
          <p:cNvPr id="10" name="pasted-image.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C/X5xx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GUeAAD2FQAAcyAAAA4XAAAQAAAAJgAAAAgAAAD//////////w=="/>
              </a:ext>
            </a:extLst>
          </p:cNvPicPr>
          <p:nvPr/>
        </p:nvPicPr>
        <p:blipFill>
          <a:blip r:embed="rId6"/>
          <a:stretch>
            <a:fillRect/>
          </a:stretch>
        </p:blipFill>
        <p:spPr>
          <a:xfrm>
            <a:off x="4940935" y="3569970"/>
            <a:ext cx="334010" cy="177800"/>
          </a:xfrm>
          <a:prstGeom prst="rect">
            <a:avLst/>
          </a:prstGeom>
          <a:noFill/>
          <a:ln>
            <a:noFill/>
          </a:ln>
          <a:effectLst/>
        </p:spPr>
      </p:pic>
      <p:pic>
        <p:nvPicPr>
          <p:cNvPr id="11" name="pasted-image.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D3iWOe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CMjAAD2FQAAGCUAAA4XAAAQAAAAJgAAAAgAAAD//////////w=="/>
              </a:ext>
            </a:extLst>
          </p:cNvPicPr>
          <p:nvPr/>
        </p:nvPicPr>
        <p:blipFill>
          <a:blip r:embed="rId7"/>
          <a:stretch>
            <a:fillRect/>
          </a:stretch>
        </p:blipFill>
        <p:spPr>
          <a:xfrm>
            <a:off x="5711825" y="3569970"/>
            <a:ext cx="318135" cy="177800"/>
          </a:xfrm>
          <a:prstGeom prst="rect">
            <a:avLst/>
          </a:prstGeom>
          <a:noFill/>
          <a:ln>
            <a:noFill/>
          </a:ln>
          <a:effectLst/>
        </p:spPr>
      </p:pic>
      <p:pic>
        <p:nvPicPr>
          <p:cNvPr id="12" name="pasted-image.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Cm6eLk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DsWAAAPIwAAlyQAAAUmAAAQAAAAJgAAAAgAAAD//////////w=="/>
              </a:ext>
            </a:extLst>
          </p:cNvPicPr>
          <p:nvPr/>
        </p:nvPicPr>
        <p:blipFill>
          <a:blip r:embed="rId8"/>
          <a:stretch>
            <a:fillRect/>
          </a:stretch>
        </p:blipFill>
        <p:spPr>
          <a:xfrm>
            <a:off x="3613785" y="5699125"/>
            <a:ext cx="2334260" cy="481330"/>
          </a:xfrm>
          <a:prstGeom prst="rect">
            <a:avLst/>
          </a:prstGeom>
          <a:noFill/>
          <a:ln>
            <a:noFill/>
          </a:ln>
          <a:effectLst/>
        </p:spPr>
      </p:pic>
      <p:sp>
        <p:nvSpPr>
          <p:cNvPr id="13" name="Shape 406"/>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KGKkxs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GAYAAJgIAADaOgAA0AoAABAgAAAmAAAACAAAAP//////////"/>
              </a:ext>
            </a:extLst>
          </p:cNvSpPr>
          <p:nvPr/>
        </p:nvSpPr>
        <p:spPr>
          <a:xfrm>
            <a:off x="990600" y="1397000"/>
            <a:ext cx="8576310" cy="360680"/>
          </a:xfrm>
          <a:prstGeom prst="rect">
            <a:avLst/>
          </a:prstGeom>
          <a:noFill/>
          <a:ln>
            <a:noFill/>
          </a:ln>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The instantaneous-rate matrix...</a:t>
            </a:r>
            <a:endParaRPr cap="none">
              <a:solidFill>
                <a:srgbClr val="424242"/>
              </a:solidFill>
            </a:endParaRPr>
          </a:p>
        </p:txBody>
      </p:sp>
    </p:spTree>
  </p:cSld>
  <p:clrMapOvr>
    <a:masterClrMapping/>
  </p:clrMapOvr>
  <p:transition spd="fast" p14:dur="500">
    <p:fade/>
    <p:extLst>
      <p:ext uri="smNativeData">
        <pr:smNativeData xmlns:pr="smNativeData" xmlns="smNativeData" val="trXWYgAAAAD0AQAAAAAAAAYAAAAAAAAAAAAAAAAAAAAAAAAAAQAAAAAAAAAAAAAAAAAAAAAAAAAAAAAA"/>
      </p:ext>
    </p:extLst>
  </p:transition>
  <p:timing>
    <p:tnLst>
      <p:par>
        <p:cTn id="1" dur="indefinite" restart="never" nodeType="tmRoot"/>
      </p:par>
    </p:tnLst>
  </p:timing>
</p:sld>
</file>

<file path=ppt/slides/slide220.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pic>
        <p:nvPicPr>
          <p:cNvPr id="2" name="gamma_0.5_4.png"/>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rA8AABsIAAB/EAAAAAAAAAAAAABkAAAAZAAAAAAAAAAjAAAABAAAAGQAAAAXAAAAFAAAAAAAAAAAAAAA/38AAP9/AAAAAAAACQAAAAQAAAA+CV39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FoYAAC5FgAAjiYAAMMmAAAQAAAAJgAAAAgAAAD//////////w=="/>
              </a:ext>
            </a:extLst>
          </p:cNvPicPr>
          <p:nvPr/>
        </p:nvPicPr>
        <p:blipFill>
          <a:blip r:embed="rId2"/>
          <a:srcRect l="40120" t="20750" r="42230" b="0"/>
          <a:stretch>
            <a:fillRect/>
          </a:stretch>
        </p:blipFill>
        <p:spPr>
          <a:xfrm>
            <a:off x="3958590" y="3693795"/>
            <a:ext cx="2308860" cy="2607310"/>
          </a:xfrm>
          <a:prstGeom prst="rect">
            <a:avLst/>
          </a:prstGeom>
          <a:noFill/>
          <a:ln>
            <a:noFill/>
          </a:ln>
          <a:effectLst/>
        </p:spPr>
      </p:pic>
      <p:sp>
        <p:nvSpPr>
          <p:cNvPr id="3" name="Shape 3025"/>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1AgAABAgAAAmAAAACAAAAP//////////"/>
              </a:ext>
            </a:extLst>
          </p:cNvSpPr>
          <p:nvPr/>
        </p:nvSpPr>
        <p:spPr>
          <a:xfrm>
            <a:off x="635000" y="1016000"/>
            <a:ext cx="8692515" cy="4191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500"/>
              </a:lnSpc>
              <a:tabLst>
                <a:tab pos="838200" algn="l"/>
              </a:tabLst>
              <a:defRPr sz="2000" cap="none">
                <a:solidFill>
                  <a:srgbClr val="0433FF"/>
                </a:solidFill>
                <a:latin typeface="Arial" pitchFamily="1" charset="0"/>
                <a:ea typeface="Arial" pitchFamily="1" charset="0"/>
                <a:cs typeface="Arial" pitchFamily="1" charset="0"/>
              </a:defRPr>
            </a:pPr>
            <a:r>
              <a:t>The Discrete Gamma Distribution </a:t>
            </a:r>
            <a:r>
              <a:rPr sz="2100" cap="none">
                <a:latin typeface="Times" pitchFamily="0" charset="0"/>
                <a:ea typeface="Times" pitchFamily="0" charset="0"/>
                <a:cs typeface="Times" pitchFamily="0" charset="0"/>
              </a:rPr>
              <a:t>(+G)</a:t>
            </a:r>
            <a:r>
              <a:t> model of ASRV</a:t>
            </a:r>
          </a:p>
        </p:txBody>
      </p:sp>
      <p:sp>
        <p:nvSpPr>
          <p:cNvPr id="4" name="Shape 3026"/>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PUcDW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BQcAANwAAAB7NwAATAQAABAgAAAmAAAACAAAAP//////////"/>
              </a:ext>
            </a:extLst>
          </p:cNvSpPr>
          <p:nvPr/>
        </p:nvSpPr>
        <p:spPr>
          <a:xfrm>
            <a:off x="1141095" y="139700"/>
            <a:ext cx="787781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Among Site Rate Variation</a:t>
            </a:r>
          </a:p>
        </p:txBody>
      </p:sp>
      <p:sp>
        <p:nvSpPr>
          <p:cNvPr id="5" name="Shape 3027"/>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VhUAANsYAACOFwAA0SQAABAgAAAmAAAACAAAAP//////////"/>
              </a:ext>
            </a:extLst>
          </p:cNvSpPr>
          <p:nvPr/>
        </p:nvSpPr>
        <p:spPr>
          <a:xfrm rot="16200000">
            <a:off x="2676525" y="4832350"/>
            <a:ext cx="1944370" cy="360680"/>
          </a:xfrm>
          <a:prstGeom prst="rect">
            <a:avLst/>
          </a:prstGeom>
          <a:noFill/>
          <a:ln>
            <a:noFill/>
          </a:ln>
          <a:effectLst/>
        </p:spPr>
        <p:txBody>
          <a:bodyPr vert="horz" wrap="none" lIns="50800" tIns="50800" rIns="50800" bIns="50800" numCol="1" spcCol="215900" anchor="ctr"/>
          <a:lstStyle>
            <a:lvl1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probability density</a:t>
            </a:r>
          </a:p>
        </p:txBody>
      </p:sp>
      <p:sp>
        <p:nvSpPr>
          <p:cNvPr id="6" name="Shape 3028"/>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hR0AAOQoAACmIAAAHSsAABAgAAAmAAAACAAAAP//////////"/>
              </a:ext>
            </a:extLst>
          </p:cNvSpPr>
          <p:nvPr/>
        </p:nvSpPr>
        <p:spPr>
          <a:xfrm>
            <a:off x="4798695" y="6647180"/>
            <a:ext cx="508635" cy="361315"/>
          </a:xfrm>
          <a:prstGeom prst="rect">
            <a:avLst/>
          </a:prstGeom>
          <a:noFill/>
          <a:ln>
            <a:noFill/>
          </a:ln>
          <a:effectLst/>
        </p:spPr>
        <p:txBody>
          <a:bodyPr vert="horz" wrap="none" lIns="50800" tIns="50800" rIns="50800" bIns="50800" numCol="1" spcCol="215900" anchor="ctr"/>
          <a:lstStyle>
            <a:lvl1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rate</a:t>
            </a:r>
          </a:p>
        </p:txBody>
      </p:sp>
      <p:pic>
        <p:nvPicPr>
          <p:cNvPr id="7" name="x-axis.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BcYAACYJgAAmyUAACQpAAAQAAAAJgAAAAgAAAD//////////w=="/>
              </a:ext>
            </a:extLst>
          </p:cNvPicPr>
          <p:nvPr/>
        </p:nvPicPr>
        <p:blipFill>
          <a:blip r:embed="rId3"/>
          <a:stretch>
            <a:fillRect/>
          </a:stretch>
        </p:blipFill>
        <p:spPr>
          <a:xfrm>
            <a:off x="3916045" y="6273800"/>
            <a:ext cx="2197100" cy="414020"/>
          </a:xfrm>
          <a:prstGeom prst="rect">
            <a:avLst/>
          </a:prstGeom>
          <a:noFill/>
          <a:ln>
            <a:noFill/>
          </a:ln>
          <a:effectLst/>
        </p:spPr>
      </p:pic>
      <p:sp>
        <p:nvSpPr>
          <p:cNvPr id="8" name="Shape 3030"/>
          <p:cNvSpPr>
            <a:extLst>
              <a:ext uri="smNativeData">
                <pr:smNativeData xmlns:pr="smNativeData" xmlns="smNativeData" val="SMDATA_15_trXWYhMAAAAlAAAAZAAAAA0AAAAAUAAAAFAAAABQAAAAUAAAAAAAAAABAAAAAAAAAAEAAABQAAAAAAAAAAAA4D8AAAAAAADgPwAAAAAAAOA/AAAAAAAA4D8AAAAAAADgPwAAAAAAAOA/AAAAAAAA4D8AAAAAAADgPwAAAAAAAOA/AAAAAAAA4D8CAAAAjAAAAAEAAAAAAAAAN364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N364AP///wEAAAAAAAAAAAAAAAAAAAAAAAAAAAAAAAAAAAAAAAAAAAAAAAB/f38AAAAAAMvLywDAwP8Af39/AAAAAAAAAAAAAAAAAAAAAAAAAAAAIQAAABgAAAAUAAAA3CcAAF0bAACQKQAAEh0AABAAAAAmAAAACAAAAP//////////"/>
              </a:ext>
            </a:extLst>
          </p:cNvSpPr>
          <p:nvPr/>
        </p:nvSpPr>
        <p:spPr>
          <a:xfrm>
            <a:off x="6479540" y="4448175"/>
            <a:ext cx="276860" cy="277495"/>
          </a:xfrm>
          <a:prstGeom prst="rect">
            <a:avLst/>
          </a:prstGeom>
          <a:solidFill>
            <a:srgbClr val="377EB8"/>
          </a:solidFill>
          <a:ln>
            <a:noFill/>
          </a:ln>
          <a:effectLst>
            <a:outerShdw blurRad="63500" dist="63760" dir="2700000">
              <a:srgbClr val="000000">
                <a:alpha val="4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9" name="Shape 3031"/>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kCkAADkbAABJNgAANh0AABAgAAAmAAAACAAAAP//////////"/>
              </a:ext>
            </a:extLst>
          </p:cNvSpPr>
          <p:nvPr/>
        </p:nvSpPr>
        <p:spPr>
          <a:xfrm>
            <a:off x="6756400" y="4425315"/>
            <a:ext cx="2068195" cy="323215"/>
          </a:xfrm>
          <a:prstGeom prst="rect">
            <a:avLst/>
          </a:prstGeom>
          <a:noFill/>
          <a:ln>
            <a:noFill/>
          </a:ln>
          <a:effectLst>
            <a:outerShdw blurRad="63500" dist="63760" dir="2700000">
              <a:srgbClr val="000000">
                <a:alpha val="4000"/>
              </a:srgbClr>
            </a:outerShdw>
          </a:effectLst>
        </p:spPr>
        <p:txBody>
          <a:bodyPr vert="horz" wrap="none" lIns="50800" tIns="50800" rIns="50800" bIns="50800" numCol="1" spcCol="215900" anchor="ctr"/>
          <a:lstStyle>
            <a:lvl1pPr algn="l" defTabSz="457200">
              <a:lnSpc>
                <a:spcPts val="1900"/>
              </a:lnSpc>
              <a:spcBef>
                <a:spcPts val="400"/>
              </a:spcBef>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discrete rate category</a:t>
            </a:r>
          </a:p>
        </p:txBody>
      </p:sp>
      <p:sp>
        <p:nvSpPr>
          <p:cNvPr id="10" name="Shape 3032"/>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9zIAAy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9zIAB/f38AAAAAAMvLywDAwP8Af39/AAAAAAAAAAAAAAAAAAAAAAAAAAAAIQAAABgAAAAUAAAA3CcAAOgZAACQKQAA6BkAABAAAAAmAAAACAAAAP//////////"/>
              </a:ext>
            </a:extLst>
          </p:cNvSpPr>
          <p:nvPr/>
        </p:nvSpPr>
        <p:spPr>
          <a:xfrm flipV="1">
            <a:off x="6479540" y="4211320"/>
            <a:ext cx="276860" cy="0"/>
          </a:xfrm>
          <a:prstGeom prst="line">
            <a:avLst/>
          </a:prstGeom>
          <a:noFill/>
          <a:ln w="31750" cap="flat" cmpd="sng" algn="ctr">
            <a:solidFill>
              <a:srgbClr val="FF7320"/>
            </a:solidFill>
            <a:prstDash val="solid"/>
            <a:headEnd type="none"/>
            <a:tailEnd type="none"/>
          </a:ln>
          <a:effectLst>
            <a:outerShdw blurRad="63500" dist="63760" dir="2700000">
              <a:srgbClr val="000000">
                <a:alpha val="4000"/>
              </a:srgbClr>
            </a:outerShdw>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1" name="Shape 3033"/>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kCkAAOEYAAAjOQAA3hoAABAgAAAmAAAACAAAAP//////////"/>
              </a:ext>
            </a:extLst>
          </p:cNvSpPr>
          <p:nvPr/>
        </p:nvSpPr>
        <p:spPr>
          <a:xfrm>
            <a:off x="6756400" y="4044315"/>
            <a:ext cx="2531745" cy="323215"/>
          </a:xfrm>
          <a:prstGeom prst="rect">
            <a:avLst/>
          </a:prstGeom>
          <a:noFill/>
          <a:ln>
            <a:noFill/>
          </a:ln>
          <a:effectLst>
            <a:outerShdw blurRad="63500" dist="63760" dir="2700000">
              <a:srgbClr val="000000">
                <a:alpha val="4000"/>
              </a:srgbClr>
            </a:outerShdw>
          </a:effectLst>
        </p:spPr>
        <p:txBody>
          <a:bodyPr vert="horz" wrap="none" lIns="50800" tIns="50800" rIns="50800" bIns="50800" numCol="1" spcCol="215900" anchor="ctr"/>
          <a:lstStyle>
            <a:lvl1pPr algn="l" defTabSz="457200">
              <a:lnSpc>
                <a:spcPts val="1900"/>
              </a:lnSpc>
              <a:spcBef>
                <a:spcPts val="400"/>
              </a:spcBef>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continuous gamma density</a:t>
            </a:r>
          </a:p>
        </p:txBody>
      </p:sp>
      <p:pic>
        <p:nvPicPr>
          <p:cNvPr id="12" name="pasted-image.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KocAABQFAAAoSQAALgVAAAQAAAAJgAAAAgAAAD//////////w=="/>
              </a:ext>
            </a:extLst>
          </p:cNvPicPr>
          <p:nvPr/>
        </p:nvPicPr>
        <p:blipFill>
          <a:blip r:embed="rId4"/>
          <a:stretch>
            <a:fillRect/>
          </a:stretch>
        </p:blipFill>
        <p:spPr>
          <a:xfrm>
            <a:off x="4659630" y="3302000"/>
            <a:ext cx="1294765" cy="228600"/>
          </a:xfrm>
          <a:prstGeom prst="rect">
            <a:avLst/>
          </a:prstGeom>
          <a:noFill/>
          <a:ln>
            <a:noFill/>
          </a:ln>
          <a:effectLst/>
        </p:spPr>
      </p:pic>
      <p:sp>
        <p:nvSpPr>
          <p:cNvPr id="13" name="Shape 3035"/>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LDCaAQ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KwIAACPOwAA5AoAABAgAAAmAAAACAAAAP//////////"/>
              </a:ext>
            </a:extLst>
          </p:cNvSpPr>
          <p:nvPr/>
        </p:nvSpPr>
        <p:spPr>
          <a:xfrm>
            <a:off x="1003300" y="1409700"/>
            <a:ext cx="8678545" cy="36068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The gamma distribution provides a flexible means of accommodating ASRV</a:t>
            </a:r>
          </a:p>
        </p:txBody>
      </p:sp>
      <p:sp>
        <p:nvSpPr>
          <p:cNvPr id="14" name="Shape 3036"/>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kACQ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A4LAAAPPwAAeg0AABAgAAAmAAAACAAAAP//////////"/>
              </a:ext>
            </a:extLst>
          </p:cNvSpPr>
          <p:nvPr/>
        </p:nvSpPr>
        <p:spPr>
          <a:xfrm>
            <a:off x="1003300" y="1797050"/>
            <a:ext cx="9247505" cy="3937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algn="l" defTabSz="457200">
              <a:lnSpc>
                <a:spcPts val="23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The gamma distribution is discretized into </a:t>
            </a:r>
            <a:r>
              <a:rPr sz="1900" i="1" cap="none">
                <a:latin typeface="Times" pitchFamily="0" charset="0"/>
                <a:ea typeface="Times" pitchFamily="0" charset="0"/>
                <a:cs typeface="Times" pitchFamily="0" charset="0"/>
              </a:rPr>
              <a:t>k</a:t>
            </a:r>
            <a:r>
              <a:t> discrete bins</a:t>
            </a:r>
          </a:p>
        </p:txBody>
      </p:sp>
      <p:grpSp>
        <p:nvGrpSpPr>
          <p:cNvPr id="15" name="Group 3039"/>
          <p:cNvGrpSpPr>
            <a:extLst>
              <a:ext uri="smNativeData">
                <pr:smNativeData xmlns:pr="smNativeData" xmlns="smNativeData" val="SMDATA_6_trXWYhMAAAAlAAAAAQAAAA8BAAAAkAAAAEgAAACQAAAASAAAAAAAAAAAAAAAAAAAABcAAAAUAAAAAAAAAAAAAAD/fwAA/38AAAAAAAAJAAAABAAAAHYATAAfAAAAVAAAAAAAAAAAAAAAAAAAAAAAAAAAAAAAAAAAAAAAAAAAAAAAAAAAAAAAAAAAAAAAAAAAAAAAAAAAAAAAAAAAAAAAAAAAAAAAAAAAAAAAAAAAAAAAAAAAACEAAAAYAAAAFAAAACwGAACkDQAADz8AANwPAAAQAAAAJgAAAAgAAAD/////AAAAAA=="/>
              </a:ext>
            </a:extLst>
          </p:cNvGrpSpPr>
          <p:nvPr/>
        </p:nvGrpSpPr>
        <p:grpSpPr>
          <a:xfrm>
            <a:off x="1003300" y="2217420"/>
            <a:ext cx="9247505" cy="360680"/>
            <a:chOff x="1003300" y="2217420"/>
            <a:chExt cx="9247505" cy="360680"/>
          </a:xfrm>
        </p:grpSpPr>
        <p:sp>
          <p:nvSpPr>
            <p:cNvPr id="17" name="Shape 3037"/>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BADAw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AAAAAMvLywDAwP8Af39/AAAAAAAAAAAAAAAAAAAAAAAAAAAAIQAAABgAAAAUAAAALAYAAKQNAAAPPwAA3A8AAAAgAAAmAAAACAAAAP//////////"/>
                </a:ext>
              </a:extLst>
            </p:cNvSpPr>
            <p:nvPr/>
          </p:nvSpPr>
          <p:spPr>
            <a:xfrm>
              <a:off x="1003300" y="2217420"/>
              <a:ext cx="9247505" cy="36068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The degree of ASRV is inversely related to the value of the shape parameter, </a:t>
              </a:r>
            </a:p>
          </p:txBody>
        </p:sp>
        <p:pic>
          <p:nvPicPr>
            <p:cNvPr id="16" name="droppedImage.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QAwM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Kw2AABwDgAArzcAADgPAAAAAAAAJgAAAAgAAAD//////////w=="/>
                </a:ext>
              </a:extLst>
            </p:cNvPicPr>
            <p:nvPr/>
          </p:nvPicPr>
          <p:blipFill>
            <a:blip r:embed="rId5"/>
            <a:stretch>
              <a:fillRect/>
            </a:stretch>
          </p:blipFill>
          <p:spPr>
            <a:xfrm>
              <a:off x="8887460" y="2346960"/>
              <a:ext cx="164465" cy="127000"/>
            </a:xfrm>
            <a:prstGeom prst="rect">
              <a:avLst/>
            </a:prstGeom>
            <a:noFill/>
            <a:ln>
              <a:noFill/>
            </a:ln>
            <a:effectLst>
              <a:outerShdw blurRad="63500" dist="63760" dir="2700000">
                <a:srgbClr val="000000">
                  <a:alpha val="4000"/>
                </a:srgbClr>
              </a:outerShdw>
            </a:effectLst>
          </p:spPr>
        </p:pic>
      </p:grpSp>
    </p:spTree>
  </p:cSld>
  <p:clrMapOvr>
    <a:masterClrMapping/>
  </p:clrMapOvr>
  <p:transition spd="fast" p14:dur="500">
    <p:fade/>
    <p:extLst>
      <p:ext uri="smNativeData">
        <pr:smNativeData xmlns:pr="smNativeData" xmlns="smNativeData" val="trXWYgAAAAD0AQAAAAAAAAYAAAAAAAAAAAAAAAAAAAAAAAAAAQAAAAAAAAAAAAAAAAAAAAAAAAAAAAAA"/>
      </p:ext>
    </p:extLst>
  </p:transition>
  <p:timing>
    <p:tnLst>
      <p:par>
        <p:cTn id="1" dur="indefinite" restart="never" nodeType="tmRoot"/>
      </p:par>
    </p:tnLst>
  </p:timing>
</p:sld>
</file>

<file path=ppt/slides/slide221.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pic>
        <p:nvPicPr>
          <p:cNvPr id="2" name="gamma_0.5_4.png"/>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fBcAABsIAACvC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FoYAAC5FgAAjiYAAMMmAAAQAAAAJgAAAAgAAAD//////////w=="/>
              </a:ext>
            </a:extLst>
          </p:cNvPicPr>
          <p:nvPr/>
        </p:nvPicPr>
        <p:blipFill>
          <a:blip r:embed="rId2"/>
          <a:srcRect l="60120" t="20750" r="22230" b="0"/>
          <a:stretch>
            <a:fillRect/>
          </a:stretch>
        </p:blipFill>
        <p:spPr>
          <a:xfrm>
            <a:off x="3958590" y="3693795"/>
            <a:ext cx="2308860" cy="2607310"/>
          </a:xfrm>
          <a:prstGeom prst="rect">
            <a:avLst/>
          </a:prstGeom>
          <a:noFill/>
          <a:ln>
            <a:noFill/>
          </a:ln>
          <a:effectLst/>
        </p:spPr>
      </p:pic>
      <p:sp>
        <p:nvSpPr>
          <p:cNvPr id="3" name="Shape 3042"/>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Bqw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1AgAABAgAAAmAAAACAAAAP//////////"/>
              </a:ext>
            </a:extLst>
          </p:cNvSpPr>
          <p:nvPr/>
        </p:nvSpPr>
        <p:spPr>
          <a:xfrm>
            <a:off x="635000" y="1016000"/>
            <a:ext cx="8692515" cy="4191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500"/>
              </a:lnSpc>
              <a:tabLst>
                <a:tab pos="838200" algn="l"/>
              </a:tabLst>
              <a:defRPr sz="2000" cap="none">
                <a:solidFill>
                  <a:srgbClr val="0433FF"/>
                </a:solidFill>
                <a:latin typeface="Arial" pitchFamily="1" charset="0"/>
                <a:ea typeface="Arial" pitchFamily="1" charset="0"/>
                <a:cs typeface="Arial" pitchFamily="1" charset="0"/>
              </a:defRPr>
            </a:pPr>
            <a:r>
              <a:t>The Discrete Gamma Distribution </a:t>
            </a:r>
            <a:r>
              <a:rPr sz="2100" cap="none">
                <a:latin typeface="Times" pitchFamily="0" charset="0"/>
                <a:ea typeface="Times" pitchFamily="0" charset="0"/>
                <a:cs typeface="Times" pitchFamily="0" charset="0"/>
              </a:rPr>
              <a:t>(+G)</a:t>
            </a:r>
            <a:r>
              <a:t> model of ASRV</a:t>
            </a:r>
          </a:p>
        </p:txBody>
      </p:sp>
      <p:sp>
        <p:nvSpPr>
          <p:cNvPr id="4" name="Shape 3043"/>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BQcAANwAAAB7NwAATAQAABAgAAAmAAAACAAAAP//////////"/>
              </a:ext>
            </a:extLst>
          </p:cNvSpPr>
          <p:nvPr/>
        </p:nvSpPr>
        <p:spPr>
          <a:xfrm>
            <a:off x="1141095" y="139700"/>
            <a:ext cx="787781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Among Site Rate Variation</a:t>
            </a:r>
          </a:p>
        </p:txBody>
      </p:sp>
      <p:sp>
        <p:nvSpPr>
          <p:cNvPr id="5" name="Shape 3044"/>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4JXf0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VhUAANsYAACOFwAA0SQAABAgAAAmAAAACAAAAP//////////"/>
              </a:ext>
            </a:extLst>
          </p:cNvSpPr>
          <p:nvPr/>
        </p:nvSpPr>
        <p:spPr>
          <a:xfrm rot="16200000">
            <a:off x="2676525" y="4832350"/>
            <a:ext cx="1944370" cy="360680"/>
          </a:xfrm>
          <a:prstGeom prst="rect">
            <a:avLst/>
          </a:prstGeom>
          <a:noFill/>
          <a:ln>
            <a:noFill/>
          </a:ln>
          <a:effectLst/>
        </p:spPr>
        <p:txBody>
          <a:bodyPr vert="horz" wrap="none" lIns="50800" tIns="50800" rIns="50800" bIns="50800" numCol="1" spcCol="215900" anchor="ctr"/>
          <a:lstStyle>
            <a:lvl1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probability density</a:t>
            </a:r>
          </a:p>
        </p:txBody>
      </p:sp>
      <p:sp>
        <p:nvSpPr>
          <p:cNvPr id="6" name="Shape 3045"/>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4Gung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hR0AAOQoAACmIAAAHSsAABAgAAAmAAAACAAAAP//////////"/>
              </a:ext>
            </a:extLst>
          </p:cNvSpPr>
          <p:nvPr/>
        </p:nvSpPr>
        <p:spPr>
          <a:xfrm>
            <a:off x="4798695" y="6647180"/>
            <a:ext cx="508635" cy="361315"/>
          </a:xfrm>
          <a:prstGeom prst="rect">
            <a:avLst/>
          </a:prstGeom>
          <a:noFill/>
          <a:ln>
            <a:noFill/>
          </a:ln>
          <a:effectLst/>
        </p:spPr>
        <p:txBody>
          <a:bodyPr vert="horz" wrap="none" lIns="50800" tIns="50800" rIns="50800" bIns="50800" numCol="1" spcCol="215900" anchor="ctr"/>
          <a:lstStyle>
            <a:lvl1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rate</a:t>
            </a:r>
          </a:p>
        </p:txBody>
      </p:sp>
      <p:pic>
        <p:nvPicPr>
          <p:cNvPr id="7" name="x-axis.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DwTi8D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BcYAACYJgAAmyUAACQpAAAQAAAAJgAAAAgAAAD//////////w=="/>
              </a:ext>
            </a:extLst>
          </p:cNvPicPr>
          <p:nvPr/>
        </p:nvPicPr>
        <p:blipFill>
          <a:blip r:embed="rId3"/>
          <a:stretch>
            <a:fillRect/>
          </a:stretch>
        </p:blipFill>
        <p:spPr>
          <a:xfrm>
            <a:off x="3916045" y="6273800"/>
            <a:ext cx="2197100" cy="414020"/>
          </a:xfrm>
          <a:prstGeom prst="rect">
            <a:avLst/>
          </a:prstGeom>
          <a:noFill/>
          <a:ln>
            <a:noFill/>
          </a:ln>
          <a:effectLst/>
        </p:spPr>
      </p:pic>
      <p:sp>
        <p:nvSpPr>
          <p:cNvPr id="8" name="Shape 3047"/>
          <p:cNvSpPr>
            <a:extLst>
              <a:ext uri="smNativeData">
                <pr:smNativeData xmlns:pr="smNativeData" xmlns="smNativeData" val="SMDATA_15_trXWYhMAAAAlAAAAZAAAAA0AAAAAUAAAAFAAAABQAAAAUAAAAAAAAAABAAAAAAAAAAEAAABQAAAAAAAAAAAA4D8AAAAAAADgPwAAAAAAAOA/AAAAAAAA4D8AAAAAAADgPwAAAAAAAOA/AAAAAAAA4D8AAAAAAADgPwAAAAAAAOA/AAAAAAAA4D8CAAAAjAAAAAEAAAAAAAAAN364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N364AP///wEAAAAAAAAAAAAAAAAAAAAAAAAAAAAAAAAAAAAAAAAAAAAAAAB/f38AAAAAAMvLywDAwP8Af39/AAAAAAAAAAAAAAAAAAAAAAAAAAAAIQAAABgAAAAUAAAA3CcAAF0bAACQKQAAEh0AABAAAAAmAAAACAAAAP//////////"/>
              </a:ext>
            </a:extLst>
          </p:cNvSpPr>
          <p:nvPr/>
        </p:nvSpPr>
        <p:spPr>
          <a:xfrm>
            <a:off x="6479540" y="4448175"/>
            <a:ext cx="276860" cy="277495"/>
          </a:xfrm>
          <a:prstGeom prst="rect">
            <a:avLst/>
          </a:prstGeom>
          <a:solidFill>
            <a:srgbClr val="377EB8"/>
          </a:solidFill>
          <a:ln>
            <a:noFill/>
          </a:ln>
          <a:effectLst>
            <a:outerShdw blurRad="63500" dist="63760" dir="2700000">
              <a:srgbClr val="000000">
                <a:alpha val="4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9" name="Shape 3048"/>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kCkAADkbAABJNgAANh0AABAgAAAmAAAACAAAAP//////////"/>
              </a:ext>
            </a:extLst>
          </p:cNvSpPr>
          <p:nvPr/>
        </p:nvSpPr>
        <p:spPr>
          <a:xfrm>
            <a:off x="6756400" y="4425315"/>
            <a:ext cx="2068195" cy="323215"/>
          </a:xfrm>
          <a:prstGeom prst="rect">
            <a:avLst/>
          </a:prstGeom>
          <a:noFill/>
          <a:ln>
            <a:noFill/>
          </a:ln>
          <a:effectLst>
            <a:outerShdw blurRad="63500" dist="63760" dir="2700000">
              <a:srgbClr val="000000">
                <a:alpha val="4000"/>
              </a:srgbClr>
            </a:outerShdw>
          </a:effectLst>
        </p:spPr>
        <p:txBody>
          <a:bodyPr vert="horz" wrap="none" lIns="50800" tIns="50800" rIns="50800" bIns="50800" numCol="1" spcCol="215900" anchor="ctr"/>
          <a:lstStyle>
            <a:lvl1pPr algn="l" defTabSz="457200">
              <a:lnSpc>
                <a:spcPts val="1900"/>
              </a:lnSpc>
              <a:spcBef>
                <a:spcPts val="400"/>
              </a:spcBef>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discrete rate category</a:t>
            </a:r>
          </a:p>
        </p:txBody>
      </p:sp>
      <p:sp>
        <p:nvSpPr>
          <p:cNvPr id="10" name="Shape 3049"/>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9zIAAy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9zIAB/f38AAAAAAMvLywDAwP8Af39/AAAAAAAAAAAAAAAAAAAAAAAAAAAAIQAAABgAAAAUAAAA3CcAAOgZAACQKQAA6BkAABAAAAAmAAAACAAAAP//////////"/>
              </a:ext>
            </a:extLst>
          </p:cNvSpPr>
          <p:nvPr/>
        </p:nvSpPr>
        <p:spPr>
          <a:xfrm flipV="1">
            <a:off x="6479540" y="4211320"/>
            <a:ext cx="276860" cy="0"/>
          </a:xfrm>
          <a:prstGeom prst="line">
            <a:avLst/>
          </a:prstGeom>
          <a:noFill/>
          <a:ln w="31750" cap="flat" cmpd="sng" algn="ctr">
            <a:solidFill>
              <a:srgbClr val="FF7320"/>
            </a:solidFill>
            <a:prstDash val="solid"/>
            <a:headEnd type="none"/>
            <a:tailEnd type="none"/>
          </a:ln>
          <a:effectLst>
            <a:outerShdw blurRad="63500" dist="63760" dir="2700000">
              <a:srgbClr val="000000">
                <a:alpha val="4000"/>
              </a:srgbClr>
            </a:outerShdw>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1" name="Shape 3050"/>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FLw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kCkAAOEYAAAjOQAA3hoAABAgAAAmAAAACAAAAP//////////"/>
              </a:ext>
            </a:extLst>
          </p:cNvSpPr>
          <p:nvPr/>
        </p:nvSpPr>
        <p:spPr>
          <a:xfrm>
            <a:off x="6756400" y="4044315"/>
            <a:ext cx="2531745" cy="323215"/>
          </a:xfrm>
          <a:prstGeom prst="rect">
            <a:avLst/>
          </a:prstGeom>
          <a:noFill/>
          <a:ln>
            <a:noFill/>
          </a:ln>
          <a:effectLst>
            <a:outerShdw blurRad="63500" dist="63760" dir="2700000">
              <a:srgbClr val="000000">
                <a:alpha val="4000"/>
              </a:srgbClr>
            </a:outerShdw>
          </a:effectLst>
        </p:spPr>
        <p:txBody>
          <a:bodyPr vert="horz" wrap="none" lIns="50800" tIns="50800" rIns="50800" bIns="50800" numCol="1" spcCol="215900" anchor="ctr"/>
          <a:lstStyle>
            <a:lvl1pPr algn="l" defTabSz="457200">
              <a:lnSpc>
                <a:spcPts val="1900"/>
              </a:lnSpc>
              <a:spcBef>
                <a:spcPts val="400"/>
              </a:spcBef>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continuous gamma density</a:t>
            </a:r>
          </a:p>
        </p:txBody>
      </p:sp>
      <p:pic>
        <p:nvPicPr>
          <p:cNvPr id="12" name="pasted-image.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KocAABQFAAAZCUAALgVAAAQAAAAJgAAAAgAAAD//////////w=="/>
              </a:ext>
            </a:extLst>
          </p:cNvPicPr>
          <p:nvPr/>
        </p:nvPicPr>
        <p:blipFill>
          <a:blip r:embed="rId4"/>
          <a:stretch>
            <a:fillRect/>
          </a:stretch>
        </p:blipFill>
        <p:spPr>
          <a:xfrm>
            <a:off x="4659630" y="3302000"/>
            <a:ext cx="1418590" cy="228600"/>
          </a:xfrm>
          <a:prstGeom prst="rect">
            <a:avLst/>
          </a:prstGeom>
          <a:noFill/>
          <a:ln>
            <a:noFill/>
          </a:ln>
          <a:effectLst/>
        </p:spPr>
      </p:pic>
      <p:sp>
        <p:nvSpPr>
          <p:cNvPr id="13" name="Shape 3052"/>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KwIAACPOwAA5AoAABAgAAAmAAAACAAAAP//////////"/>
              </a:ext>
            </a:extLst>
          </p:cNvSpPr>
          <p:nvPr/>
        </p:nvSpPr>
        <p:spPr>
          <a:xfrm>
            <a:off x="1003300" y="1409700"/>
            <a:ext cx="8678545" cy="36068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The gamma distribution provides a flexible means of accommodating ASRV</a:t>
            </a:r>
          </a:p>
        </p:txBody>
      </p:sp>
      <p:sp>
        <p:nvSpPr>
          <p:cNvPr id="14" name="Shape 3053"/>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IH7jrE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A4LAAAPPwAAeg0AABAgAAAmAAAACAAAAP//////////"/>
              </a:ext>
            </a:extLst>
          </p:cNvSpPr>
          <p:nvPr/>
        </p:nvSpPr>
        <p:spPr>
          <a:xfrm>
            <a:off x="1003300" y="1797050"/>
            <a:ext cx="9247505" cy="3937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algn="l" defTabSz="457200">
              <a:lnSpc>
                <a:spcPts val="23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The gamma distribution is discretized into </a:t>
            </a:r>
            <a:r>
              <a:rPr sz="1900" i="1" cap="none">
                <a:latin typeface="Times" pitchFamily="0" charset="0"/>
                <a:ea typeface="Times" pitchFamily="0" charset="0"/>
                <a:cs typeface="Times" pitchFamily="0" charset="0"/>
              </a:rPr>
              <a:t>k</a:t>
            </a:r>
            <a:r>
              <a:t> discrete bins</a:t>
            </a:r>
          </a:p>
        </p:txBody>
      </p:sp>
      <p:grpSp>
        <p:nvGrpSpPr>
          <p:cNvPr id="15" name="Group 3056"/>
          <p:cNvGrpSpPr>
            <a:extLst>
              <a:ext uri="smNativeData">
                <pr:smNativeData xmlns:pr="smNativeData" xmlns="smNativeData" val="SMDATA_6_trXWYhMAAAAlAAAAAQAAAA8BAAAAkAAAAEgAAACQAAAASAAAAAAAAAAAAAAAAAAAABcAAAAUAAAAAAAAAAAAAAD/fwAA/38AAAAAAAAJAAAABAAAALGYmEUfAAAAVAAAAAAAAAAAAAAAAAAAAAAAAAAAAAAAAAAAAAAAAAAAAAAAAAAAAAAAAAAAAAAAAAAAAAAAAAAAAAAAAAAAAAAAAAAAAAAAAAAAAAAAAAAAAAAAAAAAACEAAAAYAAAAFAAAACwGAACkDQAADz8AANwPAAAQAAAAJgAAAAgAAAD/////AAAAAA=="/>
              </a:ext>
            </a:extLst>
          </p:cNvGrpSpPr>
          <p:nvPr/>
        </p:nvGrpSpPr>
        <p:grpSpPr>
          <a:xfrm>
            <a:off x="1003300" y="2217420"/>
            <a:ext cx="9247505" cy="360680"/>
            <a:chOff x="1003300" y="2217420"/>
            <a:chExt cx="9247505" cy="360680"/>
          </a:xfrm>
        </p:grpSpPr>
        <p:sp>
          <p:nvSpPr>
            <p:cNvPr id="17" name="Shape 3054"/>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AAAAAMvLywDAwP8Af39/AAAAAAAAAAAAAAAAAAAAAAAAAAAAIQAAABgAAAAUAAAALAYAAKQNAAAPPwAA3A8AAAAgAAAmAAAACAAAAP//////////"/>
                </a:ext>
              </a:extLst>
            </p:cNvSpPr>
            <p:nvPr/>
          </p:nvSpPr>
          <p:spPr>
            <a:xfrm>
              <a:off x="1003300" y="2217420"/>
              <a:ext cx="9247505" cy="36068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The degree of ASRV is inversely related to the value of the shape parameter, </a:t>
              </a:r>
            </a:p>
          </p:txBody>
        </p:sp>
        <p:pic>
          <p:nvPicPr>
            <p:cNvPr id="16" name="droppedImage.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AAAA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Kw2AABwDgAArzcAADgPAAAAAAAAJgAAAAgAAAD//////////w=="/>
                </a:ext>
              </a:extLst>
            </p:cNvPicPr>
            <p:nvPr/>
          </p:nvPicPr>
          <p:blipFill>
            <a:blip r:embed="rId5"/>
            <a:stretch>
              <a:fillRect/>
            </a:stretch>
          </p:blipFill>
          <p:spPr>
            <a:xfrm>
              <a:off x="8887460" y="2346960"/>
              <a:ext cx="164465" cy="127000"/>
            </a:xfrm>
            <a:prstGeom prst="rect">
              <a:avLst/>
            </a:prstGeom>
            <a:noFill/>
            <a:ln>
              <a:noFill/>
            </a:ln>
            <a:effectLst>
              <a:outerShdw blurRad="63500" dist="63760" dir="2700000">
                <a:srgbClr val="000000">
                  <a:alpha val="4000"/>
                </a:srgbClr>
              </a:outerShdw>
            </a:effectLst>
          </p:spPr>
        </p:pic>
      </p:grpSp>
    </p:spTree>
  </p:cSld>
  <p:clrMapOvr>
    <a:masterClrMapping/>
  </p:clrMapOvr>
  <p:transition spd="fast" p14:dur="500">
    <p:fade/>
    <p:extLst>
      <p:ext uri="smNativeData">
        <pr:smNativeData xmlns:pr="smNativeData" xmlns="smNativeData" val="trXWYgAAAAD0AQAAAAAAAAYAAAAAAAAAAAAAAAAAAAAAAAAAAQAAAAAAAAAAAAAAAAAAAAAAAAAAAAAA"/>
      </p:ext>
    </p:extLst>
  </p:transition>
  <p:timing>
    <p:tnLst>
      <p:par>
        <p:cTn id="1" dur="indefinite" restart="never" nodeType="tmRoot"/>
      </p:par>
    </p:tnLst>
  </p:timing>
</p:sld>
</file>

<file path=ppt/slides/slide222.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pic>
        <p:nvPicPr>
          <p:cNvPr id="2" name="gamma_0.5_4.png"/>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VR8AABsIAADVAAAAAAAAAAAAAABkAAAAZAAAAAAAAAAjAAAABAAAAGQAAAAXAAAAFAAAAAAAAAAAAAAA/38AAP9/AAAAAAAACQAAAAQAAAALAAg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FoYAAC5FgAAjiYAAMMmAAAQAAAAJgAAAAgAAAD//////////w=="/>
              </a:ext>
            </a:extLst>
          </p:cNvPicPr>
          <p:nvPr/>
        </p:nvPicPr>
        <p:blipFill>
          <a:blip r:embed="rId2"/>
          <a:srcRect l="80210" t="20750" r="2130" b="0"/>
          <a:stretch>
            <a:fillRect/>
          </a:stretch>
        </p:blipFill>
        <p:spPr>
          <a:xfrm>
            <a:off x="3958590" y="3693795"/>
            <a:ext cx="2308860" cy="2607310"/>
          </a:xfrm>
          <a:prstGeom prst="rect">
            <a:avLst/>
          </a:prstGeom>
          <a:noFill/>
          <a:ln>
            <a:noFill/>
          </a:ln>
          <a:effectLst/>
        </p:spPr>
      </p:pic>
      <p:sp>
        <p:nvSpPr>
          <p:cNvPr id="3" name="Shape 3059"/>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1AgAABAgAAAmAAAACAAAAP//////////"/>
              </a:ext>
            </a:extLst>
          </p:cNvSpPr>
          <p:nvPr/>
        </p:nvSpPr>
        <p:spPr>
          <a:xfrm>
            <a:off x="635000" y="1016000"/>
            <a:ext cx="8692515" cy="4191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500"/>
              </a:lnSpc>
              <a:tabLst>
                <a:tab pos="838200" algn="l"/>
              </a:tabLst>
              <a:defRPr sz="2000" cap="none">
                <a:solidFill>
                  <a:srgbClr val="0433FF"/>
                </a:solidFill>
                <a:latin typeface="Arial" pitchFamily="1" charset="0"/>
                <a:ea typeface="Arial" pitchFamily="1" charset="0"/>
                <a:cs typeface="Arial" pitchFamily="1" charset="0"/>
              </a:defRPr>
            </a:pPr>
            <a:r>
              <a:t>The Discrete Gamma Distribution </a:t>
            </a:r>
            <a:r>
              <a:rPr sz="2100" cap="none">
                <a:latin typeface="Times" pitchFamily="0" charset="0"/>
                <a:ea typeface="Times" pitchFamily="0" charset="0"/>
                <a:cs typeface="Times" pitchFamily="0" charset="0"/>
              </a:rPr>
              <a:t>(+G)</a:t>
            </a:r>
            <a:r>
              <a:t> model of ASRV</a:t>
            </a:r>
          </a:p>
        </p:txBody>
      </p:sp>
      <p:sp>
        <p:nvSpPr>
          <p:cNvPr id="4" name="Shape 3060"/>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CB68w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BQcAANwAAAB7NwAATAQAABAgAAAmAAAACAAAAP//////////"/>
              </a:ext>
            </a:extLst>
          </p:cNvSpPr>
          <p:nvPr/>
        </p:nvSpPr>
        <p:spPr>
          <a:xfrm>
            <a:off x="1141095" y="139700"/>
            <a:ext cx="787781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Among Site Rate Variation</a:t>
            </a:r>
          </a:p>
        </p:txBody>
      </p:sp>
      <p:sp>
        <p:nvSpPr>
          <p:cNvPr id="5" name="Shape 3061"/>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GIg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KwIAACPOwAA5AoAABAgAAAmAAAACAAAAP//////////"/>
              </a:ext>
            </a:extLst>
          </p:cNvSpPr>
          <p:nvPr/>
        </p:nvSpPr>
        <p:spPr>
          <a:xfrm>
            <a:off x="1003300" y="1409700"/>
            <a:ext cx="8678545" cy="36068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The gamma distribution provides a flexible means of accommodating ASRV</a:t>
            </a:r>
          </a:p>
        </p:txBody>
      </p:sp>
      <p:sp>
        <p:nvSpPr>
          <p:cNvPr id="6" name="Shape 3062"/>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GIg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A4LAAAPPwAAeg0AABAgAAAmAAAACAAAAP//////////"/>
              </a:ext>
            </a:extLst>
          </p:cNvSpPr>
          <p:nvPr/>
        </p:nvSpPr>
        <p:spPr>
          <a:xfrm>
            <a:off x="1003300" y="1797050"/>
            <a:ext cx="9247505" cy="3937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algn="l" defTabSz="457200">
              <a:lnSpc>
                <a:spcPts val="23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The gamma distribution is discretized into </a:t>
            </a:r>
            <a:r>
              <a:rPr sz="1900" i="1" cap="none">
                <a:latin typeface="Times" pitchFamily="0" charset="0"/>
                <a:ea typeface="Times" pitchFamily="0" charset="0"/>
                <a:cs typeface="Times" pitchFamily="0" charset="0"/>
              </a:rPr>
              <a:t>k</a:t>
            </a:r>
            <a:r>
              <a:t> discrete bins</a:t>
            </a:r>
          </a:p>
        </p:txBody>
      </p:sp>
      <p:sp>
        <p:nvSpPr>
          <p:cNvPr id="7" name="Shape 3063"/>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VhUAANsYAACOFwAA0SQAABAgAAAmAAAACAAAAP//////////"/>
              </a:ext>
            </a:extLst>
          </p:cNvSpPr>
          <p:nvPr/>
        </p:nvSpPr>
        <p:spPr>
          <a:xfrm rot="16200000">
            <a:off x="2676525" y="4832350"/>
            <a:ext cx="1944370" cy="360680"/>
          </a:xfrm>
          <a:prstGeom prst="rect">
            <a:avLst/>
          </a:prstGeom>
          <a:noFill/>
          <a:ln>
            <a:noFill/>
          </a:ln>
          <a:effectLst/>
        </p:spPr>
        <p:txBody>
          <a:bodyPr vert="horz" wrap="none" lIns="50800" tIns="50800" rIns="50800" bIns="50800" numCol="1" spcCol="215900" anchor="ctr"/>
          <a:lstStyle>
            <a:lvl1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probability density</a:t>
            </a:r>
          </a:p>
        </p:txBody>
      </p:sp>
      <p:sp>
        <p:nvSpPr>
          <p:cNvPr id="8" name="Shape 3064"/>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HDTq/w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hR0AAOQoAACmIAAAHSsAABAgAAAmAAAACAAAAP//////////"/>
              </a:ext>
            </a:extLst>
          </p:cNvSpPr>
          <p:nvPr/>
        </p:nvSpPr>
        <p:spPr>
          <a:xfrm>
            <a:off x="4798695" y="6647180"/>
            <a:ext cx="508635" cy="361315"/>
          </a:xfrm>
          <a:prstGeom prst="rect">
            <a:avLst/>
          </a:prstGeom>
          <a:noFill/>
          <a:ln>
            <a:noFill/>
          </a:ln>
          <a:effectLst/>
        </p:spPr>
        <p:txBody>
          <a:bodyPr vert="horz" wrap="none" lIns="50800" tIns="50800" rIns="50800" bIns="50800" numCol="1" spcCol="215900" anchor="ctr"/>
          <a:lstStyle>
            <a:lvl1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rate</a:t>
            </a:r>
          </a:p>
        </p:txBody>
      </p:sp>
      <p:pic>
        <p:nvPicPr>
          <p:cNvPr id="9" name="x-axis.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BG6fN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BcYAACYJgAAmyUAACQpAAAQAAAAJgAAAAgAAAD//////////w=="/>
              </a:ext>
            </a:extLst>
          </p:cNvPicPr>
          <p:nvPr/>
        </p:nvPicPr>
        <p:blipFill>
          <a:blip r:embed="rId3"/>
          <a:stretch>
            <a:fillRect/>
          </a:stretch>
        </p:blipFill>
        <p:spPr>
          <a:xfrm>
            <a:off x="3916045" y="6273800"/>
            <a:ext cx="2197100" cy="414020"/>
          </a:xfrm>
          <a:prstGeom prst="rect">
            <a:avLst/>
          </a:prstGeom>
          <a:noFill/>
          <a:ln>
            <a:noFill/>
          </a:ln>
          <a:effectLst/>
        </p:spPr>
      </p:pic>
      <p:sp>
        <p:nvSpPr>
          <p:cNvPr id="10" name="Shape 3066"/>
          <p:cNvSpPr>
            <a:extLst>
              <a:ext uri="smNativeData">
                <pr:smNativeData xmlns:pr="smNativeData" xmlns="smNativeData" val="SMDATA_15_trXWYhMAAAAlAAAAZAAAAA0AAAAAUAAAAFAAAABQAAAAUAAAAAAAAAABAAAAAAAAAAEAAABQAAAAAAAAAAAA4D8AAAAAAADgPwAAAAAAAOA/AAAAAAAA4D8AAAAAAADgPwAAAAAAAOA/AAAAAAAA4D8AAAAAAADgPwAAAAAAAOA/AAAAAAAA4D8CAAAAjAAAAAEAAAAAAAAAN364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D9LHf0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N364AP///wEAAAAAAAAAAAAAAAAAAAAAAAAAAAAAAAAAAAAAAAAAAAAAAAB/f38AAAAAAMvLywDAwP8Af39/AAAAAAAAAAAAAAAAAAAAAAAAAAAAIQAAABgAAAAUAAAA3CcAAF0bAACQKQAAEh0AABAAAAAmAAAACAAAAP//////////"/>
              </a:ext>
            </a:extLst>
          </p:cNvSpPr>
          <p:nvPr/>
        </p:nvSpPr>
        <p:spPr>
          <a:xfrm>
            <a:off x="6479540" y="4448175"/>
            <a:ext cx="276860" cy="277495"/>
          </a:xfrm>
          <a:prstGeom prst="rect">
            <a:avLst/>
          </a:prstGeom>
          <a:solidFill>
            <a:srgbClr val="377EB8"/>
          </a:solidFill>
          <a:ln>
            <a:noFill/>
          </a:ln>
          <a:effectLst>
            <a:outerShdw blurRad="63500" dist="63760" dir="2700000">
              <a:srgbClr val="000000">
                <a:alpha val="4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1" name="Shape 3067"/>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IbMf8c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kCkAADkbAABJNgAANh0AABAgAAAmAAAACAAAAP//////////"/>
              </a:ext>
            </a:extLst>
          </p:cNvSpPr>
          <p:nvPr/>
        </p:nvSpPr>
        <p:spPr>
          <a:xfrm>
            <a:off x="6756400" y="4425315"/>
            <a:ext cx="2068195" cy="323215"/>
          </a:xfrm>
          <a:prstGeom prst="rect">
            <a:avLst/>
          </a:prstGeom>
          <a:noFill/>
          <a:ln>
            <a:noFill/>
          </a:ln>
          <a:effectLst>
            <a:outerShdw blurRad="63500" dist="63760" dir="2700000">
              <a:srgbClr val="000000">
                <a:alpha val="4000"/>
              </a:srgbClr>
            </a:outerShdw>
          </a:effectLst>
        </p:spPr>
        <p:txBody>
          <a:bodyPr vert="horz" wrap="none" lIns="50800" tIns="50800" rIns="50800" bIns="50800" numCol="1" spcCol="215900" anchor="ctr"/>
          <a:lstStyle>
            <a:lvl1pPr algn="l" defTabSz="457200">
              <a:lnSpc>
                <a:spcPts val="1900"/>
              </a:lnSpc>
              <a:spcBef>
                <a:spcPts val="400"/>
              </a:spcBef>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discrete rate category</a:t>
            </a:r>
          </a:p>
        </p:txBody>
      </p:sp>
      <p:sp>
        <p:nvSpPr>
          <p:cNvPr id="12" name="Shape 3068"/>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9zIAAy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9zIAB/f38AAAAAAMvLywDAwP8Af39/AAAAAAAAAAAAAAAAAAAAAAAAAAAAIQAAABgAAAAUAAAA3CcAAOgZAACQKQAA6BkAABAAAAAmAAAACAAAAP//////////"/>
              </a:ext>
            </a:extLst>
          </p:cNvSpPr>
          <p:nvPr/>
        </p:nvSpPr>
        <p:spPr>
          <a:xfrm flipV="1">
            <a:off x="6479540" y="4211320"/>
            <a:ext cx="276860" cy="0"/>
          </a:xfrm>
          <a:prstGeom prst="line">
            <a:avLst/>
          </a:prstGeom>
          <a:noFill/>
          <a:ln w="31750" cap="flat" cmpd="sng" algn="ctr">
            <a:solidFill>
              <a:srgbClr val="FF7320"/>
            </a:solidFill>
            <a:prstDash val="solid"/>
            <a:headEnd type="none"/>
            <a:tailEnd type="none"/>
          </a:ln>
          <a:effectLst>
            <a:outerShdw blurRad="63500" dist="63760" dir="2700000">
              <a:srgbClr val="000000">
                <a:alpha val="4000"/>
              </a:srgbClr>
            </a:outerShdw>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3" name="Shape 3069"/>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kCkAAOEYAAAjOQAA3hoAABAgAAAmAAAACAAAAP//////////"/>
              </a:ext>
            </a:extLst>
          </p:cNvSpPr>
          <p:nvPr/>
        </p:nvSpPr>
        <p:spPr>
          <a:xfrm>
            <a:off x="6756400" y="4044315"/>
            <a:ext cx="2531745" cy="323215"/>
          </a:xfrm>
          <a:prstGeom prst="rect">
            <a:avLst/>
          </a:prstGeom>
          <a:noFill/>
          <a:ln>
            <a:noFill/>
          </a:ln>
          <a:effectLst>
            <a:outerShdw blurRad="63500" dist="63760" dir="2700000">
              <a:srgbClr val="000000">
                <a:alpha val="4000"/>
              </a:srgbClr>
            </a:outerShdw>
          </a:effectLst>
        </p:spPr>
        <p:txBody>
          <a:bodyPr vert="horz" wrap="none" lIns="50800" tIns="50800" rIns="50800" bIns="50800" numCol="1" spcCol="215900" anchor="ctr"/>
          <a:lstStyle>
            <a:lvl1pPr algn="l" defTabSz="457200">
              <a:lnSpc>
                <a:spcPts val="1900"/>
              </a:lnSpc>
              <a:spcBef>
                <a:spcPts val="400"/>
              </a:spcBef>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continuous gamma density</a:t>
            </a:r>
          </a:p>
        </p:txBody>
      </p:sp>
      <p:pic>
        <p:nvPicPr>
          <p:cNvPr id="14" name="pasted-image.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k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KocAABQFAAAJiYAALgVAAAQAAAAJgAAAAgAAAD//////////w=="/>
              </a:ext>
            </a:extLst>
          </p:cNvPicPr>
          <p:nvPr/>
        </p:nvPicPr>
        <p:blipFill>
          <a:blip r:embed="rId4"/>
          <a:stretch>
            <a:fillRect/>
          </a:stretch>
        </p:blipFill>
        <p:spPr>
          <a:xfrm>
            <a:off x="4659630" y="3302000"/>
            <a:ext cx="1541780" cy="228600"/>
          </a:xfrm>
          <a:prstGeom prst="rect">
            <a:avLst/>
          </a:prstGeom>
          <a:noFill/>
          <a:ln>
            <a:noFill/>
          </a:ln>
          <a:effectLst/>
        </p:spPr>
      </p:pic>
      <p:grpSp>
        <p:nvGrpSpPr>
          <p:cNvPr id="15" name="Group 3073"/>
          <p:cNvGrpSpPr>
            <a:extLst>
              <a:ext uri="smNativeData">
                <pr:smNativeData xmlns:pr="smNativeData" xmlns="smNativeData" val="SMDATA_6_trXWYhMAAAAlAAAAAQAAAA8BAAAAkAAAAEgAAACQAAAASAAAAAAAAAAAAAAAAAAAABcAAAAUAAAAAAAAAAAAAAD/fwAA/38AAAAAAAAJAAAABAAAAAAAAAAfAAAAVAAAAAAAAAAAAAAAAAAAAAAAAAAAAAAAAAAAAAAAAAAAAAAAAAAAAAAAAAAAAAAAAAAAAAAAAAAAAAAAAAAAAAAAAAAAAAAAAAAAAAAAAAAAAAAAAAAAACEAAAAYAAAAFAAAACwGAACkDQAADz8AANwPAAAQAAAAJgAAAAgAAAD/////AAAAAA=="/>
              </a:ext>
            </a:extLst>
          </p:cNvGrpSpPr>
          <p:nvPr/>
        </p:nvGrpSpPr>
        <p:grpSpPr>
          <a:xfrm>
            <a:off x="1003300" y="2217420"/>
            <a:ext cx="9247505" cy="360680"/>
            <a:chOff x="1003300" y="2217420"/>
            <a:chExt cx="9247505" cy="360680"/>
          </a:xfrm>
        </p:grpSpPr>
        <p:sp>
          <p:nvSpPr>
            <p:cNvPr id="17" name="Shape 3071"/>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AAAAAMvLywDAwP8Af39/AAAAAAAAAAAAAAAAAAAAAAAAAAAAIQAAABgAAAAUAAAALAYAAKQNAAAPPwAA3A8AAAAgAAAmAAAACAAAAP//////////"/>
                </a:ext>
              </a:extLst>
            </p:cNvSpPr>
            <p:nvPr/>
          </p:nvSpPr>
          <p:spPr>
            <a:xfrm>
              <a:off x="1003300" y="2217420"/>
              <a:ext cx="9247505" cy="36068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The degree of ASRV is inversely related to the value of the shape parameter, </a:t>
              </a:r>
            </a:p>
          </p:txBody>
        </p:sp>
        <p:pic>
          <p:nvPicPr>
            <p:cNvPr id="16" name="droppedImage.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RBAs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Kw2AABwDgAArzcAADgPAAAAAAAAJgAAAAgAAAD//////////w=="/>
                </a:ext>
              </a:extLst>
            </p:cNvPicPr>
            <p:nvPr/>
          </p:nvPicPr>
          <p:blipFill>
            <a:blip r:embed="rId5"/>
            <a:stretch>
              <a:fillRect/>
            </a:stretch>
          </p:blipFill>
          <p:spPr>
            <a:xfrm>
              <a:off x="8887460" y="2346960"/>
              <a:ext cx="164465" cy="127000"/>
            </a:xfrm>
            <a:prstGeom prst="rect">
              <a:avLst/>
            </a:prstGeom>
            <a:noFill/>
            <a:ln>
              <a:noFill/>
            </a:ln>
            <a:effectLst>
              <a:outerShdw blurRad="63500" dist="63760" dir="2700000">
                <a:srgbClr val="000000">
                  <a:alpha val="4000"/>
                </a:srgbClr>
              </a:outerShdw>
            </a:effectLst>
          </p:spPr>
        </p:pic>
      </p:grpSp>
    </p:spTree>
  </p:cSld>
  <p:clrMapOvr>
    <a:masterClrMapping/>
  </p:clrMapOvr>
  <p:transition spd="fast" p14:dur="500">
    <p:fade/>
    <p:extLst>
      <p:ext uri="smNativeData">
        <pr:smNativeData xmlns:pr="smNativeData" xmlns="smNativeData" val="trXWYgAAAAD0AQAAAAAAAAYAAAAAAAAAAAAAAAAAAAAAAAAAAQAAAAAAAAAAAAAAAAAAAAAAAAAAAAAA"/>
      </p:ext>
    </p:extLst>
  </p:transition>
  <p:timing>
    <p:tnLst>
      <p:par>
        <p:cTn id="1" dur="indefinite" restart="never" nodeType="tmRoot"/>
      </p:par>
    </p:tnLst>
  </p:timing>
</p:sld>
</file>

<file path=ppt/slides/slide223.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3075"/>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BADAw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1AgAABAgAAAmAAAACAAAAP//////////"/>
              </a:ext>
            </a:extLst>
          </p:cNvSpPr>
          <p:nvPr/>
        </p:nvSpPr>
        <p:spPr>
          <a:xfrm>
            <a:off x="635000" y="1016000"/>
            <a:ext cx="8692515" cy="4191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500"/>
              </a:lnSpc>
              <a:tabLst>
                <a:tab pos="838200" algn="l"/>
              </a:tabLst>
              <a:defRPr sz="2000" cap="none">
                <a:solidFill>
                  <a:srgbClr val="0433FF"/>
                </a:solidFill>
                <a:latin typeface="Arial" pitchFamily="1" charset="0"/>
                <a:ea typeface="Arial" pitchFamily="1" charset="0"/>
                <a:cs typeface="Arial" pitchFamily="1" charset="0"/>
              </a:defRPr>
            </a:pPr>
            <a:r>
              <a:t>The Discrete Gamma Distribution </a:t>
            </a:r>
            <a:r>
              <a:rPr sz="2100" cap="none">
                <a:latin typeface="Times" pitchFamily="0" charset="0"/>
                <a:ea typeface="Times" pitchFamily="0" charset="0"/>
                <a:cs typeface="Times" pitchFamily="0" charset="0"/>
              </a:rPr>
              <a:t>(+G)</a:t>
            </a:r>
            <a:r>
              <a:t> model of ASRV</a:t>
            </a:r>
          </a:p>
        </p:txBody>
      </p:sp>
      <p:sp>
        <p:nvSpPr>
          <p:cNvPr id="3" name="Shape 3076"/>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BQcAANwAAAB7NwAATAQAABAgAAAmAAAACAAAAP//////////"/>
              </a:ext>
            </a:extLst>
          </p:cNvSpPr>
          <p:nvPr/>
        </p:nvSpPr>
        <p:spPr>
          <a:xfrm>
            <a:off x="1141095" y="139700"/>
            <a:ext cx="787781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Among Site Rate Variation</a:t>
            </a:r>
          </a:p>
        </p:txBody>
      </p:sp>
      <p:pic>
        <p:nvPicPr>
          <p:cNvPr id="4" name="pasted-image.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AAAA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MkSAAAAEwAAYikAAKAYAAAQAAAAJgAAAAgAAAD//////////w=="/>
              </a:ext>
            </a:extLst>
          </p:cNvPicPr>
          <p:nvPr/>
        </p:nvPicPr>
        <p:blipFill>
          <a:blip r:embed="rId2"/>
          <a:stretch>
            <a:fillRect/>
          </a:stretch>
        </p:blipFill>
        <p:spPr>
          <a:xfrm>
            <a:off x="3053715" y="3088640"/>
            <a:ext cx="3673475" cy="914400"/>
          </a:xfrm>
          <a:prstGeom prst="rect">
            <a:avLst/>
          </a:prstGeom>
          <a:noFill/>
          <a:ln>
            <a:noFill/>
          </a:ln>
          <a:effectLst>
            <a:outerShdw blurRad="63500" dist="63760" dir="2700000">
              <a:srgbClr val="000000">
                <a:alpha val="4000"/>
              </a:srgbClr>
            </a:outerShdw>
          </a:effectLst>
        </p:spPr>
      </p:pic>
      <p:sp>
        <p:nvSpPr>
          <p:cNvPr id="5" name="Shape 3078"/>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PAPAAAPPwAAXBIAABAgAAAmAAAACAAAAP//////////"/>
              </a:ext>
            </a:extLst>
          </p:cNvSpPr>
          <p:nvPr/>
        </p:nvSpPr>
        <p:spPr>
          <a:xfrm>
            <a:off x="1003300" y="2590800"/>
            <a:ext cx="9247505" cy="3937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algn="l" defTabSz="457200">
              <a:lnSpc>
                <a:spcPts val="23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The likelihood of site </a:t>
            </a:r>
            <a:r>
              <a:rPr sz="1900" i="1" cap="none">
                <a:latin typeface="Times New Roman" pitchFamily="1" charset="0"/>
                <a:ea typeface="Times New Roman" pitchFamily="1" charset="0"/>
                <a:cs typeface="Times New Roman" pitchFamily="1" charset="0"/>
              </a:rPr>
              <a:t>i</a:t>
            </a:r>
            <a:r>
              <a:t> is then integrated over the </a:t>
            </a:r>
            <a:r>
              <a:rPr sz="1900" i="1" cap="none">
                <a:latin typeface="Times" pitchFamily="0" charset="0"/>
                <a:ea typeface="Times" pitchFamily="0" charset="0"/>
                <a:cs typeface="Times" pitchFamily="0" charset="0"/>
              </a:rPr>
              <a:t>k</a:t>
            </a:r>
            <a:r>
              <a:t> discrete rate categories:</a:t>
            </a:r>
          </a:p>
        </p:txBody>
      </p:sp>
      <p:sp>
        <p:nvSpPr>
          <p:cNvPr id="6" name="Shape 3079"/>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KwIAACPOwAA5AoAABAgAAAmAAAACAAAAP//////////"/>
              </a:ext>
            </a:extLst>
          </p:cNvSpPr>
          <p:nvPr/>
        </p:nvSpPr>
        <p:spPr>
          <a:xfrm>
            <a:off x="1003300" y="1409700"/>
            <a:ext cx="8678545" cy="36068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The gamma distribution provides a flexible means of accommodating ASRV</a:t>
            </a:r>
          </a:p>
        </p:txBody>
      </p:sp>
      <p:sp>
        <p:nvSpPr>
          <p:cNvPr id="7" name="Shape 3080"/>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A4LAAAPPwAAeg0AABAgAAAmAAAACAAAAP//////////"/>
              </a:ext>
            </a:extLst>
          </p:cNvSpPr>
          <p:nvPr/>
        </p:nvSpPr>
        <p:spPr>
          <a:xfrm>
            <a:off x="1003300" y="1797050"/>
            <a:ext cx="9247505" cy="3937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algn="l" defTabSz="457200">
              <a:lnSpc>
                <a:spcPts val="23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The gamma distribution is discretized into </a:t>
            </a:r>
            <a:r>
              <a:rPr sz="1900" i="1" cap="none">
                <a:latin typeface="Times" pitchFamily="0" charset="0"/>
                <a:ea typeface="Times" pitchFamily="0" charset="0"/>
                <a:cs typeface="Times" pitchFamily="0" charset="0"/>
              </a:rPr>
              <a:t>k</a:t>
            </a:r>
            <a:r>
              <a:t> discrete bins</a:t>
            </a:r>
          </a:p>
        </p:txBody>
      </p:sp>
      <p:grpSp>
        <p:nvGrpSpPr>
          <p:cNvPr id="8" name="Group 3083"/>
          <p:cNvGrpSpPr>
            <a:extLst>
              <a:ext uri="smNativeData">
                <pr:smNativeData xmlns:pr="smNativeData" xmlns="smNativeData" val="SMDATA_6_trXWYhMAAAAlAAAAAQAAAA8BAAAAkAAAAEgAAACQAAAASAAAAAAAAAAAAAAAAAAAABcAAAAUAAAAAAAAAAAAAAD/fwAA/38AAAAAAAAJAAAABAAAAGi9twMfAAAAVAAAAAAAAAAAAAAAAAAAAAAAAAAAAAAAAAAAAAAAAAAAAAAAAAAAAAAAAAAAAAAAAAAAAAAAAAAAAAAAAAAAAAAAAAAAAAAAAAAAAAAAAAAAAAAAAAAAACEAAAAYAAAAFAAAACwGAACkDQAADz8AANwPAAAQAAAAJgAAAAgAAAD/////AAAAAA=="/>
              </a:ext>
            </a:extLst>
          </p:cNvGrpSpPr>
          <p:nvPr/>
        </p:nvGrpSpPr>
        <p:grpSpPr>
          <a:xfrm>
            <a:off x="1003300" y="2217420"/>
            <a:ext cx="9247505" cy="360680"/>
            <a:chOff x="1003300" y="2217420"/>
            <a:chExt cx="9247505" cy="360680"/>
          </a:xfrm>
        </p:grpSpPr>
        <p:sp>
          <p:nvSpPr>
            <p:cNvPr id="10" name="Shape 3081"/>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EyGnQs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AAAAAMvLywDAwP8Af39/AAAAAAAAAAAAAAAAAAAAAAAAAAAAIQAAABgAAAAUAAAALAYAAKQNAAAPPwAA3A8AAAAgAAAmAAAACAAAAP//////////"/>
                </a:ext>
              </a:extLst>
            </p:cNvSpPr>
            <p:nvPr/>
          </p:nvSpPr>
          <p:spPr>
            <a:xfrm>
              <a:off x="1003300" y="2217420"/>
              <a:ext cx="9247505" cy="36068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The degree of ASRV is inversely related to the value of the shape parameter, </a:t>
              </a:r>
            </a:p>
          </p:txBody>
        </p:sp>
        <p:pic>
          <p:nvPicPr>
            <p:cNvPr id="9" name="droppedImage.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6VIKv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Kw2AABwDgAArzcAADgPAAAAAAAAJgAAAAgAAAD//////////w=="/>
                </a:ext>
              </a:extLst>
            </p:cNvPicPr>
            <p:nvPr/>
          </p:nvPicPr>
          <p:blipFill>
            <a:blip r:embed="rId3"/>
            <a:stretch>
              <a:fillRect/>
            </a:stretch>
          </p:blipFill>
          <p:spPr>
            <a:xfrm>
              <a:off x="8887460" y="2346960"/>
              <a:ext cx="164465" cy="127000"/>
            </a:xfrm>
            <a:prstGeom prst="rect">
              <a:avLst/>
            </a:prstGeom>
            <a:noFill/>
            <a:ln>
              <a:noFill/>
            </a:ln>
            <a:effectLst>
              <a:outerShdw blurRad="63500" dist="63760" dir="2700000">
                <a:srgbClr val="000000">
                  <a:alpha val="4000"/>
                </a:srgbClr>
              </a:outerShdw>
            </a:effectLst>
          </p:spPr>
        </p:pic>
      </p:grpSp>
    </p:spTree>
  </p:cSld>
  <p:clrMapOvr>
    <a:masterClrMapping/>
  </p:clrMapOvr>
  <p:transition spd="fast" p14:dur="500">
    <p:fade/>
    <p:extLst>
      <p:ext uri="smNativeData">
        <pr:smNativeData xmlns:pr="smNativeData" xmlns="smNativeData" val="trXWYgAAAAD0AQAAAAAAAAYAAAAAAAAAAAAAAAAAAAAAAAAAAQAAAAAAAAAAAAAAAAAAAAAAAAAAAAAA"/>
      </p:ext>
    </p:extLst>
  </p:transition>
  <p:timing>
    <p:tnLst>
      <p:par>
        <p:cTn id="1" dur="indefinite" restart="never" nodeType="tmRoot"/>
      </p:par>
    </p:tnLst>
  </p:timing>
</p:sld>
</file>

<file path=ppt/slides/slide224.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3085"/>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IZll8g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PAPAAAPPwAAXBIAABAgAAAmAAAACAAAAP//////////"/>
              </a:ext>
            </a:extLst>
          </p:cNvSpPr>
          <p:nvPr/>
        </p:nvSpPr>
        <p:spPr>
          <a:xfrm>
            <a:off x="1003300" y="2590800"/>
            <a:ext cx="9247505" cy="3937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algn="l" defTabSz="457200">
              <a:lnSpc>
                <a:spcPts val="23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The likelihood of site </a:t>
            </a:r>
            <a:r>
              <a:rPr sz="1900" i="1" cap="none">
                <a:latin typeface="Times New Roman" pitchFamily="1" charset="0"/>
                <a:ea typeface="Times New Roman" pitchFamily="1" charset="0"/>
                <a:cs typeface="Times New Roman" pitchFamily="1" charset="0"/>
              </a:rPr>
              <a:t>i</a:t>
            </a:r>
            <a:r>
              <a:t> is then integrated over the </a:t>
            </a:r>
            <a:r>
              <a:rPr sz="1900" i="1" cap="none">
                <a:latin typeface="Times" pitchFamily="0" charset="0"/>
                <a:ea typeface="Times" pitchFamily="0" charset="0"/>
                <a:cs typeface="Times" pitchFamily="0" charset="0"/>
              </a:rPr>
              <a:t>k</a:t>
            </a:r>
            <a:r>
              <a:t> discrete rate categories:</a:t>
            </a:r>
          </a:p>
        </p:txBody>
      </p:sp>
      <p:sp>
        <p:nvSpPr>
          <p:cNvPr id="3" name="Shape 3086"/>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KCr8w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1AgAABAgAAAmAAAACAAAAP//////////"/>
              </a:ext>
            </a:extLst>
          </p:cNvSpPr>
          <p:nvPr/>
        </p:nvSpPr>
        <p:spPr>
          <a:xfrm>
            <a:off x="635000" y="1016000"/>
            <a:ext cx="8692515" cy="4191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500"/>
              </a:lnSpc>
              <a:tabLst>
                <a:tab pos="838200" algn="l"/>
              </a:tabLst>
              <a:defRPr sz="2000" cap="none">
                <a:solidFill>
                  <a:srgbClr val="0433FF"/>
                </a:solidFill>
                <a:latin typeface="Arial" pitchFamily="1" charset="0"/>
                <a:ea typeface="Arial" pitchFamily="1" charset="0"/>
                <a:cs typeface="Arial" pitchFamily="1" charset="0"/>
              </a:defRPr>
            </a:pPr>
            <a:r>
              <a:t>The Discrete Gamma Distribution </a:t>
            </a:r>
            <a:r>
              <a:rPr sz="2100" cap="none">
                <a:latin typeface="Times" pitchFamily="0" charset="0"/>
                <a:ea typeface="Times" pitchFamily="0" charset="0"/>
                <a:cs typeface="Times" pitchFamily="0" charset="0"/>
              </a:rPr>
              <a:t>(+G)</a:t>
            </a:r>
            <a:r>
              <a:t> model of ASRV</a:t>
            </a:r>
          </a:p>
        </p:txBody>
      </p:sp>
      <p:sp>
        <p:nvSpPr>
          <p:cNvPr id="4" name="Shape 3087"/>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MCA8w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BQcAANwAAAB7NwAATAQAABAgAAAmAAAACAAAAP//////////"/>
              </a:ext>
            </a:extLst>
          </p:cNvSpPr>
          <p:nvPr/>
        </p:nvSpPr>
        <p:spPr>
          <a:xfrm>
            <a:off x="1141095" y="139700"/>
            <a:ext cx="787781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Among Site Rate Variation</a:t>
            </a:r>
          </a:p>
        </p:txBody>
      </p:sp>
      <p:sp>
        <p:nvSpPr>
          <p:cNvPr id="5" name="Shape 3088"/>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KCRaQQ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CgZAADuPQAAlBsAABAgAAAmAAAACAAAAP//////////"/>
              </a:ext>
            </a:extLst>
          </p:cNvSpPr>
          <p:nvPr/>
        </p:nvSpPr>
        <p:spPr>
          <a:xfrm>
            <a:off x="1003300" y="4089400"/>
            <a:ext cx="9063990" cy="3937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algn="l" defTabSz="457200">
              <a:lnSpc>
                <a:spcPts val="23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Therefore, the pruning algorithm is iterated </a:t>
            </a:r>
            <a:r>
              <a:rPr sz="1900" i="1" cap="none">
                <a:latin typeface="Times" pitchFamily="0" charset="0"/>
                <a:ea typeface="Times" pitchFamily="0" charset="0"/>
                <a:cs typeface="Times" pitchFamily="0" charset="0"/>
              </a:rPr>
              <a:t>k</a:t>
            </a:r>
            <a:r>
              <a:t> times for each site:</a:t>
            </a:r>
          </a:p>
        </p:txBody>
      </p:sp>
      <p:pic>
        <p:nvPicPr>
          <p:cNvPr id="6" name="pasted-image.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CjFAn3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MkSAAAAEwAAYikAAKAYAAAQAAAAJgAAAAgAAAD//////////w=="/>
              </a:ext>
            </a:extLst>
          </p:cNvPicPr>
          <p:nvPr/>
        </p:nvPicPr>
        <p:blipFill>
          <a:blip r:embed="rId2"/>
          <a:stretch>
            <a:fillRect/>
          </a:stretch>
        </p:blipFill>
        <p:spPr>
          <a:xfrm>
            <a:off x="3053715" y="3088640"/>
            <a:ext cx="3673475" cy="914400"/>
          </a:xfrm>
          <a:prstGeom prst="rect">
            <a:avLst/>
          </a:prstGeom>
          <a:noFill/>
          <a:ln>
            <a:noFill/>
          </a:ln>
          <a:effectLst>
            <a:outerShdw blurRad="63500" dist="63760" dir="2700000">
              <a:srgbClr val="000000">
                <a:alpha val="4000"/>
              </a:srgbClr>
            </a:outerShdw>
          </a:effectLst>
        </p:spPr>
      </p:pic>
      <p:sp>
        <p:nvSpPr>
          <p:cNvPr id="7" name="Shape 3090"/>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MaAMW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KwIAACPOwAA5AoAABAgAAAmAAAACAAAAP//////////"/>
              </a:ext>
            </a:extLst>
          </p:cNvSpPr>
          <p:nvPr/>
        </p:nvSpPr>
        <p:spPr>
          <a:xfrm>
            <a:off x="1003300" y="1409700"/>
            <a:ext cx="8678545" cy="36068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The gamma distribution provides a flexible means of accommodating ASRV</a:t>
            </a:r>
          </a:p>
        </p:txBody>
      </p:sp>
      <p:sp>
        <p:nvSpPr>
          <p:cNvPr id="8" name="Shape 3091"/>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CKaWx0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A4LAAAPPwAAeg0AABAgAAAmAAAACAAAAP//////////"/>
              </a:ext>
            </a:extLst>
          </p:cNvSpPr>
          <p:nvPr/>
        </p:nvSpPr>
        <p:spPr>
          <a:xfrm>
            <a:off x="1003300" y="1797050"/>
            <a:ext cx="9247505" cy="3937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algn="l" defTabSz="457200">
              <a:lnSpc>
                <a:spcPts val="23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The gamma distribution is discretized into </a:t>
            </a:r>
            <a:r>
              <a:rPr sz="1900" i="1" cap="none">
                <a:latin typeface="Times" pitchFamily="0" charset="0"/>
                <a:ea typeface="Times" pitchFamily="0" charset="0"/>
                <a:cs typeface="Times" pitchFamily="0" charset="0"/>
              </a:rPr>
              <a:t>k</a:t>
            </a:r>
            <a:r>
              <a:t> discrete bins</a:t>
            </a:r>
          </a:p>
        </p:txBody>
      </p:sp>
      <p:grpSp>
        <p:nvGrpSpPr>
          <p:cNvPr id="9" name="Group 3094"/>
          <p:cNvGrpSpPr>
            <a:extLst>
              <a:ext uri="smNativeData">
                <pr:smNativeData xmlns:pr="smNativeData" xmlns="smNativeData" val="SMDATA_6_trXWYhMAAAAlAAAAAQAAAA8BAAAAkAAAAEgAAACQAAAASAAAAAAAAAAAAAAAAAAAABcAAAAUAAAAAAAAAAAAAAD/fwAA/38AAAAAAAAJAAAABAAAAP8BAAAfAAAAVAAAAAAAAAAAAAAAAAAAAAAAAAAAAAAAAAAAAAAAAAAAAAAAAAAAAAAAAAAAAAAAAAAAAAAAAAAAAAAAAAAAAAAAAAAAAAAAAAAAAAAAAAAAAAAAAAAAACEAAAAYAAAAFAAAACwGAACkDQAADz8AANwPAAAQAAAAJgAAAAgAAAD/////AAAAAA=="/>
              </a:ext>
            </a:extLst>
          </p:cNvGrpSpPr>
          <p:nvPr/>
        </p:nvGrpSpPr>
        <p:grpSpPr>
          <a:xfrm>
            <a:off x="1003300" y="2217420"/>
            <a:ext cx="9247505" cy="360680"/>
            <a:chOff x="1003300" y="2217420"/>
            <a:chExt cx="9247505" cy="360680"/>
          </a:xfrm>
        </p:grpSpPr>
        <p:sp>
          <p:nvSpPr>
            <p:cNvPr id="11" name="Shape 3092"/>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CI/5IE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AAAAAMvLywDAwP8Af39/AAAAAAAAAAAAAAAAAAAAAAAAAAAAIQAAABgAAAAUAAAALAYAAKQNAAAPPwAA3A8AAAAgAAAmAAAACAAAAP//////////"/>
                </a:ext>
              </a:extLst>
            </p:cNvSpPr>
            <p:nvPr/>
          </p:nvSpPr>
          <p:spPr>
            <a:xfrm>
              <a:off x="1003300" y="2217420"/>
              <a:ext cx="9247505" cy="36068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The degree of ASRV is inversely related to the value of the shape parameter, </a:t>
              </a:r>
            </a:p>
          </p:txBody>
        </p:sp>
        <p:pic>
          <p:nvPicPr>
            <p:cNvPr id="10" name="droppedImage.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QAwM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Kw2AABwDgAArzcAADgPAAAAAAAAJgAAAAgAAAD//////////w=="/>
                </a:ext>
              </a:extLst>
            </p:cNvPicPr>
            <p:nvPr/>
          </p:nvPicPr>
          <p:blipFill>
            <a:blip r:embed="rId3"/>
            <a:stretch>
              <a:fillRect/>
            </a:stretch>
          </p:blipFill>
          <p:spPr>
            <a:xfrm>
              <a:off x="8887460" y="2346960"/>
              <a:ext cx="164465" cy="127000"/>
            </a:xfrm>
            <a:prstGeom prst="rect">
              <a:avLst/>
            </a:prstGeom>
            <a:noFill/>
            <a:ln>
              <a:noFill/>
            </a:ln>
            <a:effectLst>
              <a:outerShdw blurRad="63500" dist="63760" dir="2700000">
                <a:srgbClr val="000000">
                  <a:alpha val="4000"/>
                </a:srgbClr>
              </a:outerShdw>
            </a:effectLst>
          </p:spPr>
        </p:pic>
      </p:grpSp>
    </p:spTree>
  </p:cSld>
  <p:clrMapOvr>
    <a:masterClrMapping/>
  </p:clrMapOvr>
  <p:transition spd="fast" p14:dur="500">
    <p:fade/>
    <p:extLst>
      <p:ext uri="smNativeData">
        <pr:smNativeData xmlns:pr="smNativeData" xmlns="smNativeData" val="trXWYgAAAAD0AQAAAAAAAAYAAAAAAAAAAAAAAAAAAAAAAAAAAQAAAAAAAAAAAAAAAAAAAAAAAAAAAAAA"/>
      </p:ext>
    </p:extLst>
  </p:transition>
  <p:timing>
    <p:tnLst>
      <p:par>
        <p:cTn id="1" dur="indefinite" restart="never" nodeType="tmRoot"/>
      </p:par>
    </p:tnLst>
  </p:timing>
</p:sld>
</file>

<file path=ppt/slides/slide225.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3096"/>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BAEAgE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1AgAABAgAAAmAAAACAAAAP//////////"/>
              </a:ext>
            </a:extLst>
          </p:cNvSpPr>
          <p:nvPr/>
        </p:nvSpPr>
        <p:spPr>
          <a:xfrm>
            <a:off x="635000" y="1016000"/>
            <a:ext cx="8692515" cy="4191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500"/>
              </a:lnSpc>
              <a:tabLst>
                <a:tab pos="838200" algn="l"/>
              </a:tabLst>
              <a:defRPr sz="2000" cap="none">
                <a:solidFill>
                  <a:srgbClr val="0433FF"/>
                </a:solidFill>
                <a:latin typeface="Arial" pitchFamily="1" charset="0"/>
                <a:ea typeface="Arial" pitchFamily="1" charset="0"/>
                <a:cs typeface="Arial" pitchFamily="1" charset="0"/>
              </a:defRPr>
            </a:pPr>
            <a:r>
              <a:t>The Discrete Gamma Distribution </a:t>
            </a:r>
            <a:r>
              <a:rPr sz="2100" cap="none">
                <a:latin typeface="Times" pitchFamily="0" charset="0"/>
                <a:ea typeface="Times" pitchFamily="0" charset="0"/>
                <a:cs typeface="Times" pitchFamily="0" charset="0"/>
              </a:rPr>
              <a:t>(+G)</a:t>
            </a:r>
            <a:r>
              <a:t> model of ASRV</a:t>
            </a:r>
          </a:p>
        </p:txBody>
      </p:sp>
      <p:sp>
        <p:nvSpPr>
          <p:cNvPr id="3" name="Shape 3097"/>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KCr8w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BQcAANwAAAB7NwAATAQAABAgAAAmAAAACAAAAP//////////"/>
              </a:ext>
            </a:extLst>
          </p:cNvSpPr>
          <p:nvPr/>
        </p:nvSpPr>
        <p:spPr>
          <a:xfrm>
            <a:off x="1141095" y="139700"/>
            <a:ext cx="787781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Among Site Rate Variation</a:t>
            </a:r>
          </a:p>
        </p:txBody>
      </p:sp>
      <p:pic>
        <p:nvPicPr>
          <p:cNvPr id="4" name="pasted-image.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DAgPMF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MkSAAAAEwAAYikAAKAYAAAQAAAAJgAAAAgAAAD//////////w=="/>
              </a:ext>
            </a:extLst>
          </p:cNvPicPr>
          <p:nvPr/>
        </p:nvPicPr>
        <p:blipFill>
          <a:blip r:embed="rId2"/>
          <a:stretch>
            <a:fillRect/>
          </a:stretch>
        </p:blipFill>
        <p:spPr>
          <a:xfrm>
            <a:off x="3053715" y="3088640"/>
            <a:ext cx="3673475" cy="914400"/>
          </a:xfrm>
          <a:prstGeom prst="rect">
            <a:avLst/>
          </a:prstGeom>
          <a:noFill/>
          <a:ln>
            <a:noFill/>
          </a:ln>
          <a:effectLst>
            <a:outerShdw blurRad="63500" dist="63760" dir="2700000">
              <a:srgbClr val="000000">
                <a:alpha val="4000"/>
              </a:srgbClr>
            </a:outerShdw>
          </a:effectLst>
        </p:spPr>
      </p:pic>
      <p:sp>
        <p:nvSpPr>
          <p:cNvPr id="5" name="Shape 3099"/>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KCRaQQ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KwIAACPOwAA5AoAABAgAAAmAAAACAAAAP//////////"/>
              </a:ext>
            </a:extLst>
          </p:cNvSpPr>
          <p:nvPr/>
        </p:nvSpPr>
        <p:spPr>
          <a:xfrm>
            <a:off x="1003300" y="1409700"/>
            <a:ext cx="8678545" cy="36068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The gamma distribution provides a flexible means of accommodating ASRV</a:t>
            </a:r>
          </a:p>
        </p:txBody>
      </p:sp>
      <p:sp>
        <p:nvSpPr>
          <p:cNvPr id="6" name="Shape 3100"/>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M3CXw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A4LAAAPPwAAeg0AABAgAAAmAAAACAAAAP//////////"/>
              </a:ext>
            </a:extLst>
          </p:cNvSpPr>
          <p:nvPr/>
        </p:nvSpPr>
        <p:spPr>
          <a:xfrm>
            <a:off x="1003300" y="1797050"/>
            <a:ext cx="9247505" cy="3937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algn="l" defTabSz="457200">
              <a:lnSpc>
                <a:spcPts val="23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The gamma distribution is discretized into </a:t>
            </a:r>
            <a:r>
              <a:rPr sz="1900" i="1" cap="none">
                <a:latin typeface="Times" pitchFamily="0" charset="0"/>
                <a:ea typeface="Times" pitchFamily="0" charset="0"/>
                <a:cs typeface="Times" pitchFamily="0" charset="0"/>
              </a:rPr>
              <a:t>k</a:t>
            </a:r>
            <a:r>
              <a:t> discrete bins</a:t>
            </a:r>
          </a:p>
        </p:txBody>
      </p:sp>
      <p:grpSp>
        <p:nvGrpSpPr>
          <p:cNvPr id="7" name="Group 3103"/>
          <p:cNvGrpSpPr>
            <a:extLst>
              <a:ext uri="smNativeData">
                <pr:smNativeData xmlns:pr="smNativeData" xmlns="smNativeData" val="SMDATA_6_trXWYhMAAAAlAAAAAQAAAA8BAAAAkAAAAEgAAACQAAAASAAAAAAAAAAAAAAAAAAAABcAAAAUAAAAAAAAAAAAAAD/fwAA/38AAAAAAAAJAAAABAAAAAAAAAAfAAAAVAAAAAAAAAAAAAAAAAAAAAAAAAAAAAAAAAAAAAAAAAAAAAAAAAAAAAAAAAAAAAAAAAAAAAAAAAAAAAAAAAAAAAAAAAAAAAAAAAAAAAAAAAAAAAAAAAAAACEAAAAYAAAAFAAAACwGAACkDQAADz8AANwPAAAQAAAAJgAAAAgAAAD/////AAAAAA=="/>
              </a:ext>
            </a:extLst>
          </p:cNvGrpSpPr>
          <p:nvPr/>
        </p:nvGrpSpPr>
        <p:grpSpPr>
          <a:xfrm>
            <a:off x="1003300" y="2217420"/>
            <a:ext cx="9247505" cy="360680"/>
            <a:chOff x="1003300" y="2217420"/>
            <a:chExt cx="9247505" cy="360680"/>
          </a:xfrm>
        </p:grpSpPr>
        <p:sp>
          <p:nvSpPr>
            <p:cNvPr id="9" name="Shape 3101"/>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LoIVwo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AAAAAMvLywDAwP8Af39/AAAAAAAAAAAAAAAAAAAAAAAAAAAAIQAAABgAAAAUAAAALAYAAKQNAAAPPwAA3A8AAAAgAAAmAAAACAAAAP//////////"/>
                </a:ext>
              </a:extLst>
            </p:cNvSpPr>
            <p:nvPr/>
          </p:nvSpPr>
          <p:spPr>
            <a:xfrm>
              <a:off x="1003300" y="2217420"/>
              <a:ext cx="9247505" cy="36068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The degree of ASRV is inversely related to the value of the shape parameter, </a:t>
              </a:r>
            </a:p>
          </p:txBody>
        </p:sp>
        <p:pic>
          <p:nvPicPr>
            <p:cNvPr id="8" name="droppedImage.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CycL/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Kw2AABwDgAArzcAADgPAAAAAAAAJgAAAAgAAAD//////////w=="/>
                </a:ext>
              </a:extLst>
            </p:cNvPicPr>
            <p:nvPr/>
          </p:nvPicPr>
          <p:blipFill>
            <a:blip r:embed="rId3"/>
            <a:stretch>
              <a:fillRect/>
            </a:stretch>
          </p:blipFill>
          <p:spPr>
            <a:xfrm>
              <a:off x="8887460" y="2346960"/>
              <a:ext cx="164465" cy="127000"/>
            </a:xfrm>
            <a:prstGeom prst="rect">
              <a:avLst/>
            </a:prstGeom>
            <a:noFill/>
            <a:ln>
              <a:noFill/>
            </a:ln>
            <a:effectLst>
              <a:outerShdw blurRad="63500" dist="63760" dir="2700000">
                <a:srgbClr val="000000">
                  <a:alpha val="4000"/>
                </a:srgbClr>
              </a:outerShdw>
            </a:effectLst>
          </p:spPr>
        </p:pic>
      </p:grpSp>
      <p:sp>
        <p:nvSpPr>
          <p:cNvPr id="10" name="Shape 3104"/>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INcAsc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CgZAADuPQAAlBsAABAgAAAmAAAACAAAAP//////////"/>
              </a:ext>
            </a:extLst>
          </p:cNvSpPr>
          <p:nvPr/>
        </p:nvSpPr>
        <p:spPr>
          <a:xfrm>
            <a:off x="1003300" y="4089400"/>
            <a:ext cx="9063990" cy="3937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algn="l" defTabSz="457200">
              <a:lnSpc>
                <a:spcPts val="23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Therefore, the pruning algorithm is iterated </a:t>
            </a:r>
            <a:r>
              <a:rPr sz="1900" i="1" cap="none">
                <a:latin typeface="Times" pitchFamily="0" charset="0"/>
                <a:ea typeface="Times" pitchFamily="0" charset="0"/>
                <a:cs typeface="Times" pitchFamily="0" charset="0"/>
              </a:rPr>
              <a:t>k</a:t>
            </a:r>
            <a:r>
              <a:t> times for each site:</a:t>
            </a:r>
          </a:p>
        </p:txBody>
      </p:sp>
      <p:sp>
        <p:nvSpPr>
          <p:cNvPr id="11" name="Shape 3105"/>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Of6Spk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PQaAAA+PQAAeR0AABAgAAAmAAAACAAAAP//////////"/>
              </a:ext>
            </a:extLst>
          </p:cNvSpPr>
          <p:nvPr/>
        </p:nvSpPr>
        <p:spPr>
          <a:xfrm>
            <a:off x="1003300" y="4381500"/>
            <a:ext cx="8952230" cy="409575"/>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228600" indent="-228600" algn="l" defTabSz="457200">
              <a:lnSpc>
                <a:spcPts val="23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Arial" pitchFamily="1" charset="0"/>
                <a:cs typeface="Arial" pitchFamily="1" charset="0"/>
              </a:defRPr>
            </a:pPr>
            <a:r>
              <a:t>where the site rate is multiplied by the relative rate, </a:t>
            </a:r>
            <a:r>
              <a:rPr sz="1900" i="1" cap="none">
                <a:latin typeface="Times" pitchFamily="0" charset="0"/>
                <a:ea typeface="Times" pitchFamily="0" charset="0"/>
                <a:cs typeface="Times" pitchFamily="0" charset="0"/>
              </a:rPr>
              <a:t>r</a:t>
            </a:r>
            <a:r>
              <a:rPr sz="1200" i="1" cap="none" baseline="-24000">
                <a:latin typeface="Times" pitchFamily="0" charset="0"/>
                <a:ea typeface="Times" pitchFamily="0" charset="0"/>
                <a:cs typeface="Times" pitchFamily="0" charset="0"/>
              </a:rPr>
              <a:t>j</a:t>
            </a:r>
            <a:r>
              <a:t>, for each of the </a:t>
            </a:r>
            <a:r>
              <a:rPr sz="1700" i="1" cap="none">
                <a:latin typeface="Times" pitchFamily="0" charset="0"/>
                <a:ea typeface="Times" pitchFamily="0" charset="0"/>
                <a:cs typeface="Times" pitchFamily="0" charset="0"/>
              </a:rPr>
              <a:t>k</a:t>
            </a:r>
            <a:r>
              <a:rPr sz="1900" i="1" cap="none">
                <a:latin typeface="Times" pitchFamily="0" charset="0"/>
                <a:ea typeface="Times" pitchFamily="0" charset="0"/>
                <a:cs typeface="Times" pitchFamily="0" charset="0"/>
              </a:rPr>
              <a:t> </a:t>
            </a:r>
            <a:r>
              <a:t>bins</a:t>
            </a:r>
          </a:p>
        </p:txBody>
      </p:sp>
      <p:sp>
        <p:nvSpPr>
          <p:cNvPr id="12" name="Shape 3106"/>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EgR+iQ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PAPAAAPPwAAXBIAABAgAAAmAAAACAAAAP//////////"/>
              </a:ext>
            </a:extLst>
          </p:cNvSpPr>
          <p:nvPr/>
        </p:nvSpPr>
        <p:spPr>
          <a:xfrm>
            <a:off x="1003300" y="2590800"/>
            <a:ext cx="9247505" cy="3937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algn="l" defTabSz="457200">
              <a:lnSpc>
                <a:spcPts val="23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The likelihood of site </a:t>
            </a:r>
            <a:r>
              <a:rPr sz="1900" i="1" cap="none">
                <a:latin typeface="Times New Roman" pitchFamily="1" charset="0"/>
                <a:ea typeface="Times New Roman" pitchFamily="1" charset="0"/>
                <a:cs typeface="Times New Roman" pitchFamily="1" charset="0"/>
              </a:rPr>
              <a:t>i</a:t>
            </a:r>
            <a:r>
              <a:t> is then integrated over the </a:t>
            </a:r>
            <a:r>
              <a:rPr sz="1900" i="1" cap="none">
                <a:latin typeface="Times" pitchFamily="0" charset="0"/>
                <a:ea typeface="Times" pitchFamily="0" charset="0"/>
                <a:cs typeface="Times" pitchFamily="0" charset="0"/>
              </a:rPr>
              <a:t>k</a:t>
            </a:r>
            <a:r>
              <a:t> discrete rate categories:</a:t>
            </a:r>
          </a:p>
        </p:txBody>
      </p:sp>
    </p:spTree>
  </p:cSld>
  <p:clrMapOvr>
    <a:masterClrMapping/>
  </p:clrMapOvr>
  <p:transition spd="fast" p14:dur="500">
    <p:fade/>
    <p:extLst>
      <p:ext uri="smNativeData">
        <pr:smNativeData xmlns:pr="smNativeData" xmlns="smNativeData" val="trXWYgAAAAD0AQAAAAAAAAYAAAAAAAAAAAAAAAAAAAAAAAAAAQAAAAAAAAAAAAAAAAAAAAAAAAAAAAAA"/>
      </p:ext>
    </p:extLst>
  </p:transition>
  <p:timing>
    <p:tnLst>
      <p:par>
        <p:cTn id="1" dur="indefinite" restart="never" nodeType="tmRoot"/>
      </p:par>
    </p:tnLst>
  </p:timing>
</p:sld>
</file>

<file path=ppt/slides/slide226.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3108"/>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HCoqQ4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1AgAABAgAAAmAAAACAAAAP//////////"/>
              </a:ext>
            </a:extLst>
          </p:cNvSpPr>
          <p:nvPr/>
        </p:nvSpPr>
        <p:spPr>
          <a:xfrm>
            <a:off x="635000" y="1016000"/>
            <a:ext cx="8692515" cy="4191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500"/>
              </a:lnSpc>
              <a:tabLst>
                <a:tab pos="838200" algn="l"/>
              </a:tabLst>
              <a:defRPr sz="2000" cap="none">
                <a:solidFill>
                  <a:srgbClr val="0433FF"/>
                </a:solidFill>
                <a:latin typeface="Arial" pitchFamily="1" charset="0"/>
                <a:ea typeface="Arial" pitchFamily="1" charset="0"/>
                <a:cs typeface="Arial" pitchFamily="1" charset="0"/>
              </a:defRPr>
            </a:pPr>
            <a:r>
              <a:t>The Discrete Gamma Distribution </a:t>
            </a:r>
            <a:r>
              <a:rPr sz="2100" cap="none">
                <a:latin typeface="Times" pitchFamily="0" charset="0"/>
                <a:ea typeface="Times" pitchFamily="0" charset="0"/>
                <a:cs typeface="Times" pitchFamily="0" charset="0"/>
              </a:rPr>
              <a:t>(+G)</a:t>
            </a:r>
            <a:r>
              <a:t> model of ASRV</a:t>
            </a:r>
          </a:p>
        </p:txBody>
      </p:sp>
      <p:sp>
        <p:nvSpPr>
          <p:cNvPr id="3" name="Shape 3109"/>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X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BQcAANwAAAB7NwAATAQAABAgAAAmAAAACAAAAP//////////"/>
              </a:ext>
            </a:extLst>
          </p:cNvSpPr>
          <p:nvPr/>
        </p:nvSpPr>
        <p:spPr>
          <a:xfrm>
            <a:off x="1141095" y="139700"/>
            <a:ext cx="787781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Among Site Rate Variation</a:t>
            </a:r>
          </a:p>
        </p:txBody>
      </p:sp>
      <p:pic>
        <p:nvPicPr>
          <p:cNvPr id="4" name="pasted-image.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AAAA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MkSAAAAEwAAYikAAKAYAAAQAAAAJgAAAAgAAAD//////////w=="/>
              </a:ext>
            </a:extLst>
          </p:cNvPicPr>
          <p:nvPr/>
        </p:nvPicPr>
        <p:blipFill>
          <a:blip r:embed="rId2"/>
          <a:stretch>
            <a:fillRect/>
          </a:stretch>
        </p:blipFill>
        <p:spPr>
          <a:xfrm>
            <a:off x="3053715" y="3088640"/>
            <a:ext cx="3673475" cy="914400"/>
          </a:xfrm>
          <a:prstGeom prst="rect">
            <a:avLst/>
          </a:prstGeom>
          <a:noFill/>
          <a:ln>
            <a:noFill/>
          </a:ln>
          <a:effectLst>
            <a:outerShdw blurRad="63500" dist="63760" dir="2700000">
              <a:srgbClr val="000000">
                <a:alpha val="4000"/>
              </a:srgbClr>
            </a:outerShdw>
          </a:effectLst>
        </p:spPr>
      </p:pic>
      <p:sp>
        <p:nvSpPr>
          <p:cNvPr id="5" name="Shape 3111"/>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E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KwIAACPOwAA5AoAABAgAAAmAAAACAAAAP//////////"/>
              </a:ext>
            </a:extLst>
          </p:cNvSpPr>
          <p:nvPr/>
        </p:nvSpPr>
        <p:spPr>
          <a:xfrm>
            <a:off x="1003300" y="1409700"/>
            <a:ext cx="8678545" cy="36068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The gamma distribution provides a flexible means of accommodating ASRV</a:t>
            </a:r>
          </a:p>
        </p:txBody>
      </p:sp>
      <p:sp>
        <p:nvSpPr>
          <p:cNvPr id="6" name="Shape 3112"/>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A4LAAAPPwAAeg0AABAgAAAmAAAACAAAAP//////////"/>
              </a:ext>
            </a:extLst>
          </p:cNvSpPr>
          <p:nvPr/>
        </p:nvSpPr>
        <p:spPr>
          <a:xfrm>
            <a:off x="1003300" y="1797050"/>
            <a:ext cx="9247505" cy="3937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algn="l" defTabSz="457200">
              <a:lnSpc>
                <a:spcPts val="23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The gamma distribution is discretized into </a:t>
            </a:r>
            <a:r>
              <a:rPr sz="1900" i="1" cap="none">
                <a:latin typeface="Times" pitchFamily="0" charset="0"/>
                <a:ea typeface="Times" pitchFamily="0" charset="0"/>
                <a:cs typeface="Times" pitchFamily="0" charset="0"/>
              </a:rPr>
              <a:t>k</a:t>
            </a:r>
            <a:r>
              <a:t> discrete bins</a:t>
            </a:r>
          </a:p>
        </p:txBody>
      </p:sp>
      <p:grpSp>
        <p:nvGrpSpPr>
          <p:cNvPr id="7" name="Group 3115"/>
          <p:cNvGrpSpPr>
            <a:extLst>
              <a:ext uri="smNativeData">
                <pr:smNativeData xmlns:pr="smNativeData" xmlns="smNativeData" val="SMDATA_6_trXWYhMAAAAlAAAAAQAAAA8BAAAAkAAAAEgAAACQAAAASAAAAAAAAAAAAAAAAAAAABcAAAAUAAAAAAAAAAAAAAD/fwAA/38AAAAAAAAJAAAABAAAAE395F0fAAAAVAAAAAAAAAAAAAAAAAAAAAAAAAAAAAAAAAAAAAAAAAAAAAAAAAAAAAAAAAAAAAAAAAAAAAAAAAAAAAAAAAAAAAAAAAAAAAAAAAAAAAAAAAAAAAAAAAAAACEAAAAYAAAAFAAAACwGAACkDQAADz8AANwPAAAQAAAAJgAAAAgAAAD/////AAAAAA=="/>
              </a:ext>
            </a:extLst>
          </p:cNvGrpSpPr>
          <p:nvPr/>
        </p:nvGrpSpPr>
        <p:grpSpPr>
          <a:xfrm>
            <a:off x="1003300" y="2217420"/>
            <a:ext cx="9247505" cy="360680"/>
            <a:chOff x="1003300" y="2217420"/>
            <a:chExt cx="9247505" cy="360680"/>
          </a:xfrm>
        </p:grpSpPr>
        <p:sp>
          <p:nvSpPr>
            <p:cNvPr id="9" name="Shape 3113"/>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GCp8w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AAAAAMvLywDAwP8Af39/AAAAAAAAAAAAAAAAAAAAAAAAAAAAIQAAABgAAAAUAAAALAYAAKQNAAAPPwAA3A8AAAAgAAAmAAAACAAAAP//////////"/>
                </a:ext>
              </a:extLst>
            </p:cNvSpPr>
            <p:nvPr/>
          </p:nvSpPr>
          <p:spPr>
            <a:xfrm>
              <a:off x="1003300" y="2217420"/>
              <a:ext cx="9247505" cy="36068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The degree of ASRV is inversely related to the value of the shape parameter, </a:t>
              </a:r>
            </a:p>
          </p:txBody>
        </p:sp>
        <p:pic>
          <p:nvPicPr>
            <p:cNvPr id="8" name="droppedImage.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BgefMF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Kw2AABwDgAArzcAADgPAAAAAAAAJgAAAAgAAAD//////////w=="/>
                </a:ext>
              </a:extLst>
            </p:cNvPicPr>
            <p:nvPr/>
          </p:nvPicPr>
          <p:blipFill>
            <a:blip r:embed="rId3"/>
            <a:stretch>
              <a:fillRect/>
            </a:stretch>
          </p:blipFill>
          <p:spPr>
            <a:xfrm>
              <a:off x="8887460" y="2346960"/>
              <a:ext cx="164465" cy="127000"/>
            </a:xfrm>
            <a:prstGeom prst="rect">
              <a:avLst/>
            </a:prstGeom>
            <a:noFill/>
            <a:ln>
              <a:noFill/>
            </a:ln>
            <a:effectLst>
              <a:outerShdw blurRad="63500" dist="63760" dir="2700000">
                <a:srgbClr val="000000">
                  <a:alpha val="4000"/>
                </a:srgbClr>
              </a:outerShdw>
            </a:effectLst>
          </p:spPr>
        </p:pic>
      </p:grpSp>
      <p:sp>
        <p:nvSpPr>
          <p:cNvPr id="10" name="Shape 3116"/>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LDKTAM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CgZAADuPQAAlBsAABAgAAAmAAAACAAAAP//////////"/>
              </a:ext>
            </a:extLst>
          </p:cNvSpPr>
          <p:nvPr/>
        </p:nvSpPr>
        <p:spPr>
          <a:xfrm>
            <a:off x="1003300" y="4089400"/>
            <a:ext cx="9063990" cy="3937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algn="l" defTabSz="457200">
              <a:lnSpc>
                <a:spcPts val="23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Therefore, the pruning algorithm is iterated </a:t>
            </a:r>
            <a:r>
              <a:rPr sz="1900" i="1" cap="none">
                <a:latin typeface="Times" pitchFamily="0" charset="0"/>
                <a:ea typeface="Times" pitchFamily="0" charset="0"/>
                <a:cs typeface="Times" pitchFamily="0" charset="0"/>
              </a:rPr>
              <a:t>k</a:t>
            </a:r>
            <a:r>
              <a:t> times for each site:</a:t>
            </a:r>
          </a:p>
        </p:txBody>
      </p:sp>
      <p:sp>
        <p:nvSpPr>
          <p:cNvPr id="11" name="Shape 3117"/>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GPhg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PQaAAA+PQAAeR0AABAgAAAmAAAACAAAAP//////////"/>
              </a:ext>
            </a:extLst>
          </p:cNvSpPr>
          <p:nvPr/>
        </p:nvSpPr>
        <p:spPr>
          <a:xfrm>
            <a:off x="1003300" y="4381500"/>
            <a:ext cx="8952230" cy="409575"/>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228600" indent="-228600" algn="l" defTabSz="457200">
              <a:lnSpc>
                <a:spcPts val="23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Arial" pitchFamily="1" charset="0"/>
                <a:cs typeface="Arial" pitchFamily="1" charset="0"/>
              </a:defRPr>
            </a:pPr>
            <a:r>
              <a:t>where the site rate is multiplied by the relative rate, </a:t>
            </a:r>
            <a:r>
              <a:rPr sz="1900" i="1" cap="none">
                <a:latin typeface="Times" pitchFamily="0" charset="0"/>
                <a:ea typeface="Times" pitchFamily="0" charset="0"/>
                <a:cs typeface="Times" pitchFamily="0" charset="0"/>
              </a:rPr>
              <a:t>r</a:t>
            </a:r>
            <a:r>
              <a:rPr sz="1200" i="1" cap="none" baseline="-24000">
                <a:latin typeface="Times" pitchFamily="0" charset="0"/>
                <a:ea typeface="Times" pitchFamily="0" charset="0"/>
                <a:cs typeface="Times" pitchFamily="0" charset="0"/>
              </a:rPr>
              <a:t>j</a:t>
            </a:r>
            <a:r>
              <a:t>, for each of the </a:t>
            </a:r>
            <a:r>
              <a:rPr sz="1700" i="1" cap="none">
                <a:latin typeface="Times" pitchFamily="0" charset="0"/>
                <a:ea typeface="Times" pitchFamily="0" charset="0"/>
                <a:cs typeface="Times" pitchFamily="0" charset="0"/>
              </a:rPr>
              <a:t>k</a:t>
            </a:r>
            <a:r>
              <a:rPr sz="1900" i="1" cap="none">
                <a:latin typeface="Times" pitchFamily="0" charset="0"/>
                <a:ea typeface="Times" pitchFamily="0" charset="0"/>
                <a:cs typeface="Times" pitchFamily="0" charset="0"/>
              </a:rPr>
              <a:t> </a:t>
            </a:r>
            <a:r>
              <a:t>bins</a:t>
            </a:r>
          </a:p>
        </p:txBody>
      </p:sp>
      <p:sp>
        <p:nvSpPr>
          <p:cNvPr id="12" name="Shape 3118"/>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GTTQ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PwcAAA+PQAALB8AABAgAAAmAAAACAAAAP//////////"/>
              </a:ext>
            </a:extLst>
          </p:cNvSpPr>
          <p:nvPr/>
        </p:nvSpPr>
        <p:spPr>
          <a:xfrm>
            <a:off x="1003300" y="4711700"/>
            <a:ext cx="8952230" cy="3556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228600" indent="-228600" algn="l" defTabSz="457200">
              <a:lnSpc>
                <a:spcPts val="20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Arial" pitchFamily="1" charset="0"/>
                <a:cs typeface="Arial" pitchFamily="1" charset="0"/>
              </a:defRPr>
            </a:pPr>
            <a:r>
              <a:t>the discrete gamma model therefore incurs a </a:t>
            </a:r>
            <a:r>
              <a:rPr sz="1700" i="1" cap="none">
                <a:latin typeface="Times" pitchFamily="0" charset="0"/>
                <a:ea typeface="Times" pitchFamily="0" charset="0"/>
                <a:cs typeface="Times" pitchFamily="0" charset="0"/>
              </a:rPr>
              <a:t>k</a:t>
            </a:r>
            <a:r>
              <a:t>-fold increase in computational burden</a:t>
            </a:r>
          </a:p>
        </p:txBody>
      </p:sp>
      <p:sp>
        <p:nvSpPr>
          <p:cNvPr id="13" name="Shape 3119"/>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GXrw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PAPAAAPPwAAXBIAABAgAAAmAAAACAAAAP//////////"/>
              </a:ext>
            </a:extLst>
          </p:cNvSpPr>
          <p:nvPr/>
        </p:nvSpPr>
        <p:spPr>
          <a:xfrm>
            <a:off x="1003300" y="2590800"/>
            <a:ext cx="9247505" cy="3937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algn="l" defTabSz="457200">
              <a:lnSpc>
                <a:spcPts val="23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The likelihood of site </a:t>
            </a:r>
            <a:r>
              <a:rPr sz="1900" i="1" cap="none">
                <a:latin typeface="Times New Roman" pitchFamily="1" charset="0"/>
                <a:ea typeface="Times New Roman" pitchFamily="1" charset="0"/>
                <a:cs typeface="Times New Roman" pitchFamily="1" charset="0"/>
              </a:rPr>
              <a:t>i</a:t>
            </a:r>
            <a:r>
              <a:t> is then integrated over the </a:t>
            </a:r>
            <a:r>
              <a:rPr sz="1900" i="1" cap="none">
                <a:latin typeface="Times" pitchFamily="0" charset="0"/>
                <a:ea typeface="Times" pitchFamily="0" charset="0"/>
                <a:cs typeface="Times" pitchFamily="0" charset="0"/>
              </a:rPr>
              <a:t>k</a:t>
            </a:r>
            <a:r>
              <a:t> discrete rate categories:</a:t>
            </a:r>
          </a:p>
        </p:txBody>
      </p:sp>
    </p:spTree>
  </p:cSld>
  <p:clrMapOvr>
    <a:masterClrMapping/>
  </p:clrMapOvr>
  <p:transition spd="fast" p14:dur="500">
    <p:fade/>
    <p:extLst>
      <p:ext uri="smNativeData">
        <pr:smNativeData xmlns:pr="smNativeData" xmlns="smNativeData" val="trXWYgAAAAD0AQAAAAAAAAYAAAAAAAAAAAAAAAAAAAAAAAAAAQAAAAAAAAAAAAAAAAAAAAAAAAAAAAAA"/>
      </p:ext>
    </p:extLst>
  </p:transition>
  <p:timing>
    <p:tnLst>
      <p:par>
        <p:cTn id="1" dur="indefinite" restart="never" nodeType="tmRoot"/>
      </p:par>
    </p:tnLst>
  </p:timing>
</p:sld>
</file>

<file path=ppt/slides/slide227.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pic>
        <p:nvPicPr>
          <p:cNvPr id="2" name="gamma_bins.png"/>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1AcAAAAAAABZGAAAAAAAAAAAAABkAAAAZAAAAAAAAAAjAAAABAAAAGQAAAAXAAAAFAAAAAAAAAAAAAAA/38AAP9/AAAAAAAACQAAAAQAAAAwujAF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FAYAACGEgAAoyYAAMMmAAAQAAAAJgAAAAgAAAD//////////w=="/>
              </a:ext>
            </a:extLst>
          </p:cNvPicPr>
          <p:nvPr/>
        </p:nvPicPr>
        <p:blipFill>
          <a:blip r:embed="rId2"/>
          <a:srcRect l="20040" t="0" r="62330" b="0"/>
          <a:stretch>
            <a:fillRect/>
          </a:stretch>
        </p:blipFill>
        <p:spPr>
          <a:xfrm>
            <a:off x="3952240" y="3011170"/>
            <a:ext cx="2328545" cy="3289935"/>
          </a:xfrm>
          <a:prstGeom prst="rect">
            <a:avLst/>
          </a:prstGeom>
          <a:noFill/>
          <a:ln>
            <a:noFill/>
          </a:ln>
          <a:effectLst/>
        </p:spPr>
      </p:pic>
      <p:sp>
        <p:nvSpPr>
          <p:cNvPr id="3" name="Shape 3122"/>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OB9fQQ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1AgAABAgAAAmAAAACAAAAP//////////"/>
              </a:ext>
            </a:extLst>
          </p:cNvSpPr>
          <p:nvPr/>
        </p:nvSpPr>
        <p:spPr>
          <a:xfrm>
            <a:off x="635000" y="1016000"/>
            <a:ext cx="8692515" cy="4191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500"/>
              </a:lnSpc>
              <a:tabLst>
                <a:tab pos="838200" algn="l"/>
              </a:tabLst>
              <a:defRPr sz="2000" cap="none">
                <a:solidFill>
                  <a:srgbClr val="0433FF"/>
                </a:solidFill>
                <a:latin typeface="Arial" pitchFamily="1" charset="0"/>
                <a:ea typeface="Arial" pitchFamily="1" charset="0"/>
                <a:cs typeface="Arial" pitchFamily="1" charset="0"/>
              </a:defRPr>
            </a:pPr>
            <a:r>
              <a:t>The Discrete Gamma Distribution </a:t>
            </a:r>
            <a:r>
              <a:rPr sz="2100" cap="none">
                <a:latin typeface="Times" pitchFamily="0" charset="0"/>
                <a:ea typeface="Times" pitchFamily="0" charset="0"/>
                <a:cs typeface="Times" pitchFamily="0" charset="0"/>
              </a:rPr>
              <a:t>(+G)</a:t>
            </a:r>
            <a:r>
              <a:t> model of ASRV</a:t>
            </a:r>
          </a:p>
        </p:txBody>
      </p:sp>
      <p:sp>
        <p:nvSpPr>
          <p:cNvPr id="4" name="Shape 3123"/>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8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BQcAANwAAAB7NwAATAQAABAgAAAmAAAACAAAAP//////////"/>
              </a:ext>
            </a:extLst>
          </p:cNvSpPr>
          <p:nvPr/>
        </p:nvSpPr>
        <p:spPr>
          <a:xfrm>
            <a:off x="1141095" y="139700"/>
            <a:ext cx="787781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Among Site Rate Variation</a:t>
            </a:r>
          </a:p>
        </p:txBody>
      </p:sp>
      <p:sp>
        <p:nvSpPr>
          <p:cNvPr id="5" name="Shape 3124"/>
          <p:cNvSpPr>
            <a:extLst>
              <a:ext uri="smNativeData">
                <pr:smNativeData xmlns:pr="smNativeData" xmlns="smNativeData" val="SMDATA_15_trXWYhMAAAAlAAAAZAAAAA0AAAAAUAAAAFAAAABQAAAAUAAAAAAAAAABAAAAAAAAAAEAAABQAAAAAAAAAAAA4D8AAAAAAADgPwAAAAAAAOA/AAAAAAAA4D8AAAAAAADgPwAAAAAAAOA/AAAAAAAA4D8AAAAAAADgPwAAAAAAAOA/AAAAAAAA4D8CAAAAjAAAAAEAAAAAAAAAN364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N364AP///wEAAAAAAAAAAAAAAAAAAAAAAAAAAAAAAAAAAAAAAAAAAAAAAAB/f38AAAAAAMvLywDAwP8Af39/AAAAAAAAAAAAAAAAAAAAAAAAAAAAIQAAABgAAAAUAAAA3CcAAF0bAACQKQAAEh0AABAAAAAmAAAACAAAAP//////////"/>
              </a:ext>
            </a:extLst>
          </p:cNvSpPr>
          <p:nvPr/>
        </p:nvSpPr>
        <p:spPr>
          <a:xfrm>
            <a:off x="6479540" y="4448175"/>
            <a:ext cx="276860" cy="277495"/>
          </a:xfrm>
          <a:prstGeom prst="rect">
            <a:avLst/>
          </a:prstGeom>
          <a:solidFill>
            <a:srgbClr val="377EB8"/>
          </a:solidFill>
          <a:ln>
            <a:noFill/>
          </a:ln>
          <a:effectLst>
            <a:outerShdw blurRad="63500" dist="63760" dir="2700000">
              <a:srgbClr val="000000">
                <a:alpha val="4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6" name="Shape 3125"/>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kCkAADkbAABJNgAANh0AABAgAAAmAAAACAAAAP//////////"/>
              </a:ext>
            </a:extLst>
          </p:cNvSpPr>
          <p:nvPr/>
        </p:nvSpPr>
        <p:spPr>
          <a:xfrm>
            <a:off x="6756400" y="4425315"/>
            <a:ext cx="2068195" cy="323215"/>
          </a:xfrm>
          <a:prstGeom prst="rect">
            <a:avLst/>
          </a:prstGeom>
          <a:noFill/>
          <a:ln>
            <a:noFill/>
          </a:ln>
          <a:effectLst>
            <a:outerShdw blurRad="63500" dist="63760" dir="2700000">
              <a:srgbClr val="000000">
                <a:alpha val="4000"/>
              </a:srgbClr>
            </a:outerShdw>
          </a:effectLst>
        </p:spPr>
        <p:txBody>
          <a:bodyPr vert="horz" wrap="none" lIns="50800" tIns="50800" rIns="50800" bIns="50800" numCol="1" spcCol="215900" anchor="ctr"/>
          <a:lstStyle>
            <a:lvl1pPr algn="l" defTabSz="457200">
              <a:lnSpc>
                <a:spcPts val="1900"/>
              </a:lnSpc>
              <a:spcBef>
                <a:spcPts val="400"/>
              </a:spcBef>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discrete rate category</a:t>
            </a:r>
          </a:p>
        </p:txBody>
      </p:sp>
      <p:sp>
        <p:nvSpPr>
          <p:cNvPr id="7" name="Shape 3126"/>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9zIAAy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9zIAB/f38AAAAAAMvLywDAwP8Af39/AAAAAAAAAAAAAAAAAAAAAAAAAAAAIQAAABgAAAAUAAAA3CcAAOgZAACQKQAA6BkAABAAAAAmAAAACAAAAP//////////"/>
              </a:ext>
            </a:extLst>
          </p:cNvSpPr>
          <p:nvPr/>
        </p:nvSpPr>
        <p:spPr>
          <a:xfrm flipV="1">
            <a:off x="6479540" y="4211320"/>
            <a:ext cx="276860" cy="0"/>
          </a:xfrm>
          <a:prstGeom prst="line">
            <a:avLst/>
          </a:prstGeom>
          <a:noFill/>
          <a:ln w="31750" cap="flat" cmpd="sng" algn="ctr">
            <a:solidFill>
              <a:srgbClr val="FF7320"/>
            </a:solidFill>
            <a:prstDash val="solid"/>
            <a:headEnd type="none"/>
            <a:tailEnd type="none"/>
          </a:ln>
          <a:effectLst>
            <a:outerShdw blurRad="63500" dist="63760" dir="2700000">
              <a:srgbClr val="000000">
                <a:alpha val="4000"/>
              </a:srgbClr>
            </a:outerShdw>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8" name="Shape 3127"/>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HTyW4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kCkAAOEYAAAjOQAA3hoAABAgAAAmAAAACAAAAP//////////"/>
              </a:ext>
            </a:extLst>
          </p:cNvSpPr>
          <p:nvPr/>
        </p:nvSpPr>
        <p:spPr>
          <a:xfrm>
            <a:off x="6756400" y="4044315"/>
            <a:ext cx="2531745" cy="323215"/>
          </a:xfrm>
          <a:prstGeom prst="rect">
            <a:avLst/>
          </a:prstGeom>
          <a:noFill/>
          <a:ln>
            <a:noFill/>
          </a:ln>
          <a:effectLst>
            <a:outerShdw blurRad="63500" dist="63760" dir="2700000">
              <a:srgbClr val="000000">
                <a:alpha val="4000"/>
              </a:srgbClr>
            </a:outerShdw>
          </a:effectLst>
        </p:spPr>
        <p:txBody>
          <a:bodyPr vert="horz" wrap="none" lIns="50800" tIns="50800" rIns="50800" bIns="50800" numCol="1" spcCol="215900" anchor="ctr"/>
          <a:lstStyle>
            <a:lvl1pPr algn="l" defTabSz="457200">
              <a:lnSpc>
                <a:spcPts val="1900"/>
              </a:lnSpc>
              <a:spcBef>
                <a:spcPts val="400"/>
              </a:spcBef>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continuous gamma density</a:t>
            </a:r>
          </a:p>
        </p:txBody>
      </p:sp>
      <p:sp>
        <p:nvSpPr>
          <p:cNvPr id="9" name="Shape 3128"/>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GXbVjg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I4IAAAPPwAA+goAABAgAAAmAAAACAAAAP//////////"/>
              </a:ext>
            </a:extLst>
          </p:cNvSpPr>
          <p:nvPr/>
        </p:nvSpPr>
        <p:spPr>
          <a:xfrm>
            <a:off x="1003300" y="1390650"/>
            <a:ext cx="9247505" cy="3937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algn="l" defTabSz="457200">
              <a:lnSpc>
                <a:spcPts val="23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The gamma distribution is discretized into </a:t>
            </a:r>
            <a:r>
              <a:rPr sz="1900" i="1" cap="none">
                <a:latin typeface="Times" pitchFamily="0" charset="0"/>
                <a:ea typeface="Times" pitchFamily="0" charset="0"/>
                <a:cs typeface="Times" pitchFamily="0" charset="0"/>
              </a:rPr>
              <a:t>k</a:t>
            </a:r>
            <a:r>
              <a:t> discrete bins</a:t>
            </a:r>
          </a:p>
        </p:txBody>
      </p:sp>
      <p:sp>
        <p:nvSpPr>
          <p:cNvPr id="10" name="Shape 3129"/>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EQMAAA+PQAAJhAAABAgAAAmAAAACAAAAP//////////"/>
              </a:ext>
            </a:extLst>
          </p:cNvSpPr>
          <p:nvPr/>
        </p:nvSpPr>
        <p:spPr>
          <a:xfrm>
            <a:off x="1003300" y="1993900"/>
            <a:ext cx="8952230" cy="63119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228600" indent="-228600" algn="l" defTabSz="457200">
              <a:lnSpc>
                <a:spcPts val="23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Arial" pitchFamily="1" charset="0"/>
                <a:cs typeface="Arial" pitchFamily="1" charset="0"/>
              </a:defRPr>
            </a:pPr>
            <a:r>
              <a:t>the approximation of the continuous gamma improves with increasing </a:t>
            </a:r>
            <a:r>
              <a:rPr sz="1900" i="1" cap="none">
                <a:latin typeface="Times" pitchFamily="0" charset="0"/>
                <a:ea typeface="Times" pitchFamily="0" charset="0"/>
                <a:cs typeface="Times" pitchFamily="0" charset="0"/>
              </a:rPr>
              <a:t>k</a:t>
            </a:r>
            <a:r>
              <a:rPr sz="1900" i="1" cap="none"/>
              <a:t>, </a:t>
            </a:r>
            <a:r>
              <a:t>but so does the computational burden</a:t>
            </a:r>
          </a:p>
        </p:txBody>
      </p:sp>
      <p:sp>
        <p:nvSpPr>
          <p:cNvPr id="11" name="Shape 3130"/>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GQKAAAPPwAA0AwAABAgAAAmAAAACAAAAP//////////"/>
              </a:ext>
            </a:extLst>
          </p:cNvSpPr>
          <p:nvPr/>
        </p:nvSpPr>
        <p:spPr>
          <a:xfrm>
            <a:off x="1003300" y="1689100"/>
            <a:ext cx="9247505" cy="3937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228600" indent="-228600" algn="l" defTabSz="457200">
              <a:lnSpc>
                <a:spcPts val="23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Arial" pitchFamily="1" charset="0"/>
                <a:cs typeface="Arial" pitchFamily="1" charset="0"/>
              </a:defRPr>
            </a:pPr>
            <a:r>
              <a:t>there are </a:t>
            </a:r>
            <a:r>
              <a:rPr sz="1900" i="1" cap="none">
                <a:latin typeface="Times" pitchFamily="0" charset="0"/>
                <a:ea typeface="Times" pitchFamily="0" charset="0"/>
                <a:cs typeface="Times" pitchFamily="0" charset="0"/>
              </a:rPr>
              <a:t>k</a:t>
            </a:r>
            <a:r>
              <a:t> relative-rate multipliers; corresponding to the mean or median rate of each bin</a:t>
            </a:r>
          </a:p>
        </p:txBody>
      </p:sp>
      <p:sp>
        <p:nvSpPr>
          <p:cNvPr id="12" name="Shape 3131"/>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VhUAANsYAACOFwAA0SQAABAgAAAmAAAACAAAAP//////////"/>
              </a:ext>
            </a:extLst>
          </p:cNvSpPr>
          <p:nvPr/>
        </p:nvSpPr>
        <p:spPr>
          <a:xfrm rot="16200000">
            <a:off x="2676525" y="4832350"/>
            <a:ext cx="1944370" cy="360680"/>
          </a:xfrm>
          <a:prstGeom prst="rect">
            <a:avLst/>
          </a:prstGeom>
          <a:noFill/>
          <a:ln>
            <a:noFill/>
          </a:ln>
          <a:effectLst/>
        </p:spPr>
        <p:txBody>
          <a:bodyPr vert="horz" wrap="none" lIns="50800" tIns="50800" rIns="50800" bIns="50800" numCol="1" spcCol="215900" anchor="ctr"/>
          <a:lstStyle>
            <a:lvl1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probability density</a:t>
            </a:r>
          </a:p>
        </p:txBody>
      </p:sp>
      <p:sp>
        <p:nvSpPr>
          <p:cNvPr id="13" name="Shape 3132"/>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hR0AAOQoAACmIAAAHSsAABAgAAAmAAAACAAAAP//////////"/>
              </a:ext>
            </a:extLst>
          </p:cNvSpPr>
          <p:nvPr/>
        </p:nvSpPr>
        <p:spPr>
          <a:xfrm>
            <a:off x="4798695" y="6647180"/>
            <a:ext cx="508635" cy="361315"/>
          </a:xfrm>
          <a:prstGeom prst="rect">
            <a:avLst/>
          </a:prstGeom>
          <a:noFill/>
          <a:ln>
            <a:noFill/>
          </a:ln>
          <a:effectLst/>
        </p:spPr>
        <p:txBody>
          <a:bodyPr vert="horz" wrap="none" lIns="50800" tIns="50800" rIns="50800" bIns="50800" numCol="1" spcCol="215900" anchor="ctr"/>
          <a:lstStyle>
            <a:lvl1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rate</a:t>
            </a:r>
          </a:p>
        </p:txBody>
      </p:sp>
      <p:pic>
        <p:nvPicPr>
          <p:cNvPr id="14" name="x-axis.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D/fwD/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BcYAACYJgAAmyUAACQpAAAQAAAAJgAAAAgAAAD//////////w=="/>
              </a:ext>
            </a:extLst>
          </p:cNvPicPr>
          <p:nvPr/>
        </p:nvPicPr>
        <p:blipFill>
          <a:blip r:embed="rId3"/>
          <a:stretch>
            <a:fillRect/>
          </a:stretch>
        </p:blipFill>
        <p:spPr>
          <a:xfrm>
            <a:off x="3916045" y="6273800"/>
            <a:ext cx="2197100" cy="414020"/>
          </a:xfrm>
          <a:prstGeom prst="rect">
            <a:avLst/>
          </a:prstGeom>
          <a:noFill/>
          <a:ln>
            <a:noFill/>
          </a:ln>
          <a:effectLst/>
        </p:spPr>
      </p:pic>
      <p:pic>
        <p:nvPicPr>
          <p:cNvPr id="15" name="pasted-image.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D/fwD/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KocAABQFAAAZCUAALgVAAAQAAAAJgAAAAgAAAD//////////w=="/>
              </a:ext>
            </a:extLst>
          </p:cNvPicPr>
          <p:nvPr/>
        </p:nvPicPr>
        <p:blipFill>
          <a:blip r:embed="rId4"/>
          <a:stretch>
            <a:fillRect/>
          </a:stretch>
        </p:blipFill>
        <p:spPr>
          <a:xfrm>
            <a:off x="4659630" y="3302000"/>
            <a:ext cx="1418590" cy="228600"/>
          </a:xfrm>
          <a:prstGeom prst="rect">
            <a:avLst/>
          </a:prstGeom>
          <a:noFill/>
          <a:ln>
            <a:noFill/>
          </a:ln>
          <a:effectLst/>
        </p:spPr>
      </p:pic>
    </p:spTree>
  </p:cSld>
  <p:clrMapOvr>
    <a:masterClrMapping/>
  </p:clrMapOvr>
  <p:transition spd="fast" p14:dur="500">
    <p:fade/>
    <p:extLst>
      <p:ext uri="smNativeData">
        <pr:smNativeData xmlns:pr="smNativeData" xmlns="smNativeData" val="trXWYgAAAAD0AQAAAAAAAAYAAAAAAAAAAAAAAAAAAAAAAAAAAQAAAAAAAAAAAAAAAAAAAAAAAAAAAAAA"/>
      </p:ext>
    </p:extLst>
  </p:transition>
  <p:timing>
    <p:tnLst>
      <p:par>
        <p:cTn id="1" dur="indefinite" restart="never" nodeType="tmRoot"/>
      </p:par>
    </p:tnLst>
  </p:timing>
</p:sld>
</file>

<file path=ppt/slides/slide228.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pic>
        <p:nvPicPr>
          <p:cNvPr id="2" name="gamma_bins.png"/>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rQ8AAAAAAACAEAAAAAAAAAAAAABkAAAAZAAAAAAAAAAjAAAABAAAAGQAAAAXAAAAFAAAAAAAAAAAAAAA/38AAP9/AAAAAAAACQAAAAQAAACdIQ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FAYAACGEgAAoyYAAMMmAAAQAAAAJgAAAAgAAAD//////////w=="/>
              </a:ext>
            </a:extLst>
          </p:cNvPicPr>
          <p:nvPr/>
        </p:nvPicPr>
        <p:blipFill>
          <a:blip r:embed="rId2"/>
          <a:srcRect l="40130" t="0" r="42240" b="0"/>
          <a:stretch>
            <a:fillRect/>
          </a:stretch>
        </p:blipFill>
        <p:spPr>
          <a:xfrm>
            <a:off x="3952240" y="3011170"/>
            <a:ext cx="2328545" cy="3289935"/>
          </a:xfrm>
          <a:prstGeom prst="rect">
            <a:avLst/>
          </a:prstGeom>
          <a:noFill/>
          <a:ln>
            <a:noFill/>
          </a:ln>
          <a:effectLst/>
        </p:spPr>
      </p:pic>
      <p:sp>
        <p:nvSpPr>
          <p:cNvPr id="3" name="Shape 3137"/>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MAs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1AgAABAgAAAmAAAACAAAAP//////////"/>
              </a:ext>
            </a:extLst>
          </p:cNvSpPr>
          <p:nvPr/>
        </p:nvSpPr>
        <p:spPr>
          <a:xfrm>
            <a:off x="635000" y="1016000"/>
            <a:ext cx="8692515" cy="4191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500"/>
              </a:lnSpc>
              <a:tabLst>
                <a:tab pos="838200" algn="l"/>
              </a:tabLst>
              <a:defRPr sz="2000" cap="none">
                <a:solidFill>
                  <a:srgbClr val="0433FF"/>
                </a:solidFill>
                <a:latin typeface="Arial" pitchFamily="1" charset="0"/>
                <a:ea typeface="Arial" pitchFamily="1" charset="0"/>
                <a:cs typeface="Arial" pitchFamily="1" charset="0"/>
              </a:defRPr>
            </a:pPr>
            <a:r>
              <a:t>The Discrete Gamma Distribution </a:t>
            </a:r>
            <a:r>
              <a:rPr sz="2100" cap="none">
                <a:latin typeface="Times" pitchFamily="0" charset="0"/>
                <a:ea typeface="Times" pitchFamily="0" charset="0"/>
                <a:cs typeface="Times" pitchFamily="0" charset="0"/>
              </a:rPr>
              <a:t>(+G)</a:t>
            </a:r>
            <a:r>
              <a:t> model of ASRV</a:t>
            </a:r>
          </a:p>
        </p:txBody>
      </p:sp>
      <p:sp>
        <p:nvSpPr>
          <p:cNvPr id="4" name="Shape 3138"/>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D48L2E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BQcAANwAAAB7NwAATAQAABAgAAAmAAAACAAAAP//////////"/>
              </a:ext>
            </a:extLst>
          </p:cNvSpPr>
          <p:nvPr/>
        </p:nvSpPr>
        <p:spPr>
          <a:xfrm>
            <a:off x="1141095" y="139700"/>
            <a:ext cx="787781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Among Site Rate Variation</a:t>
            </a:r>
          </a:p>
        </p:txBody>
      </p:sp>
      <p:sp>
        <p:nvSpPr>
          <p:cNvPr id="5" name="Shape 3139"/>
          <p:cNvSpPr>
            <a:extLst>
              <a:ext uri="smNativeData">
                <pr:smNativeData xmlns:pr="smNativeData" xmlns="smNativeData" val="SMDATA_15_trXWYhMAAAAlAAAAZAAAAA0AAAAAUAAAAFAAAABQAAAAUAAAAAAAAAABAAAAAAAAAAEAAABQAAAAAAAAAAAA4D8AAAAAAADgPwAAAAAAAOA/AAAAAAAA4D8AAAAAAADgPwAAAAAAAOA/AAAAAAAA4D8AAAAAAADgPwAAAAAAAOA/AAAAAAAA4D8CAAAAjAAAAAEAAAAAAAAAN364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GVzIi8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N364AP///wEAAAAAAAAAAAAAAAAAAAAAAAAAAAAAAAAAAAAAAAAAAAAAAAB/f38AAAAAAMvLywDAwP8Af39/AAAAAAAAAAAAAAAAAAAAAAAAAAAAIQAAABgAAAAUAAAA3CcAAF0bAACQKQAAEh0AABAAAAAmAAAACAAAAP//////////"/>
              </a:ext>
            </a:extLst>
          </p:cNvSpPr>
          <p:nvPr/>
        </p:nvSpPr>
        <p:spPr>
          <a:xfrm>
            <a:off x="6479540" y="4448175"/>
            <a:ext cx="276860" cy="277495"/>
          </a:xfrm>
          <a:prstGeom prst="rect">
            <a:avLst/>
          </a:prstGeom>
          <a:solidFill>
            <a:srgbClr val="377EB8"/>
          </a:solidFill>
          <a:ln>
            <a:noFill/>
          </a:ln>
          <a:effectLst>
            <a:outerShdw blurRad="63500" dist="63760" dir="2700000">
              <a:srgbClr val="000000">
                <a:alpha val="4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6" name="Shape 3140"/>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kCkAADkbAABJNgAANh0AABAgAAAmAAAACAAAAP//////////"/>
              </a:ext>
            </a:extLst>
          </p:cNvSpPr>
          <p:nvPr/>
        </p:nvSpPr>
        <p:spPr>
          <a:xfrm>
            <a:off x="6756400" y="4425315"/>
            <a:ext cx="2068195" cy="323215"/>
          </a:xfrm>
          <a:prstGeom prst="rect">
            <a:avLst/>
          </a:prstGeom>
          <a:noFill/>
          <a:ln>
            <a:noFill/>
          </a:ln>
          <a:effectLst>
            <a:outerShdw blurRad="63500" dist="63760" dir="2700000">
              <a:srgbClr val="000000">
                <a:alpha val="4000"/>
              </a:srgbClr>
            </a:outerShdw>
          </a:effectLst>
        </p:spPr>
        <p:txBody>
          <a:bodyPr vert="horz" wrap="none" lIns="50800" tIns="50800" rIns="50800" bIns="50800" numCol="1" spcCol="215900" anchor="ctr"/>
          <a:lstStyle>
            <a:lvl1pPr algn="l" defTabSz="457200">
              <a:lnSpc>
                <a:spcPts val="1900"/>
              </a:lnSpc>
              <a:spcBef>
                <a:spcPts val="400"/>
              </a:spcBef>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discrete rate category</a:t>
            </a:r>
          </a:p>
        </p:txBody>
      </p:sp>
      <p:sp>
        <p:nvSpPr>
          <p:cNvPr id="7" name="Shape 3141"/>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9zIAAy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JwF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9zIAB/f38AAAAAAMvLywDAwP8Af39/AAAAAAAAAAAAAAAAAAAAAAAAAAAAIQAAABgAAAAUAAAA3CcAAOgZAACQKQAA6BkAABAAAAAmAAAACAAAAP//////////"/>
              </a:ext>
            </a:extLst>
          </p:cNvSpPr>
          <p:nvPr/>
        </p:nvSpPr>
        <p:spPr>
          <a:xfrm flipV="1">
            <a:off x="6479540" y="4211320"/>
            <a:ext cx="276860" cy="0"/>
          </a:xfrm>
          <a:prstGeom prst="line">
            <a:avLst/>
          </a:prstGeom>
          <a:noFill/>
          <a:ln w="31750" cap="flat" cmpd="sng" algn="ctr">
            <a:solidFill>
              <a:srgbClr val="FF7320"/>
            </a:solidFill>
            <a:prstDash val="solid"/>
            <a:headEnd type="none"/>
            <a:tailEnd type="none"/>
          </a:ln>
          <a:effectLst>
            <a:outerShdw blurRad="63500" dist="63760" dir="2700000">
              <a:srgbClr val="000000">
                <a:alpha val="4000"/>
              </a:srgbClr>
            </a:outerShdw>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8" name="Shape 3142"/>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kCkAAOEYAAAjOQAA3hoAABAgAAAmAAAACAAAAP//////////"/>
              </a:ext>
            </a:extLst>
          </p:cNvSpPr>
          <p:nvPr/>
        </p:nvSpPr>
        <p:spPr>
          <a:xfrm>
            <a:off x="6756400" y="4044315"/>
            <a:ext cx="2531745" cy="323215"/>
          </a:xfrm>
          <a:prstGeom prst="rect">
            <a:avLst/>
          </a:prstGeom>
          <a:noFill/>
          <a:ln>
            <a:noFill/>
          </a:ln>
          <a:effectLst>
            <a:outerShdw blurRad="63500" dist="63760" dir="2700000">
              <a:srgbClr val="000000">
                <a:alpha val="4000"/>
              </a:srgbClr>
            </a:outerShdw>
          </a:effectLst>
        </p:spPr>
        <p:txBody>
          <a:bodyPr vert="horz" wrap="none" lIns="50800" tIns="50800" rIns="50800" bIns="50800" numCol="1" spcCol="215900" anchor="ctr"/>
          <a:lstStyle>
            <a:lvl1pPr algn="l" defTabSz="457200">
              <a:lnSpc>
                <a:spcPts val="1900"/>
              </a:lnSpc>
              <a:spcBef>
                <a:spcPts val="400"/>
              </a:spcBef>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continuous gamma density</a:t>
            </a:r>
          </a:p>
        </p:txBody>
      </p:sp>
      <p:sp>
        <p:nvSpPr>
          <p:cNvPr id="9" name="Shape 3143"/>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I4IAAAPPwAA+goAABAgAAAmAAAACAAAAP//////////"/>
              </a:ext>
            </a:extLst>
          </p:cNvSpPr>
          <p:nvPr/>
        </p:nvSpPr>
        <p:spPr>
          <a:xfrm>
            <a:off x="1003300" y="1390650"/>
            <a:ext cx="9247505" cy="3937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algn="l" defTabSz="457200">
              <a:lnSpc>
                <a:spcPts val="23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The gamma distribution is discretized into </a:t>
            </a:r>
            <a:r>
              <a:rPr sz="1900" i="1" cap="none">
                <a:latin typeface="Times" pitchFamily="0" charset="0"/>
                <a:ea typeface="Times" pitchFamily="0" charset="0"/>
                <a:cs typeface="Times" pitchFamily="0" charset="0"/>
              </a:rPr>
              <a:t>k</a:t>
            </a:r>
            <a:r>
              <a:t> discrete bins</a:t>
            </a:r>
          </a:p>
        </p:txBody>
      </p:sp>
      <p:sp>
        <p:nvSpPr>
          <p:cNvPr id="10" name="Shape 3144"/>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EQMAAA+PQAAJhAAABAgAAAmAAAACAAAAP//////////"/>
              </a:ext>
            </a:extLst>
          </p:cNvSpPr>
          <p:nvPr/>
        </p:nvSpPr>
        <p:spPr>
          <a:xfrm>
            <a:off x="1003300" y="1993900"/>
            <a:ext cx="8952230" cy="63119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228600" indent="-228600" algn="l" defTabSz="457200">
              <a:lnSpc>
                <a:spcPts val="23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Arial" pitchFamily="1" charset="0"/>
                <a:cs typeface="Arial" pitchFamily="1" charset="0"/>
              </a:defRPr>
            </a:pPr>
            <a:r>
              <a:t>the approximation of the continuous gamma improves with increasing </a:t>
            </a:r>
            <a:r>
              <a:rPr sz="1900" i="1" cap="none">
                <a:latin typeface="Times" pitchFamily="0" charset="0"/>
                <a:ea typeface="Times" pitchFamily="0" charset="0"/>
                <a:cs typeface="Times" pitchFamily="0" charset="0"/>
              </a:rPr>
              <a:t>k</a:t>
            </a:r>
            <a:r>
              <a:rPr sz="1900" i="1" cap="none"/>
              <a:t>, </a:t>
            </a:r>
            <a:r>
              <a:t>but so does the computational burden</a:t>
            </a:r>
          </a:p>
        </p:txBody>
      </p:sp>
      <p:sp>
        <p:nvSpPr>
          <p:cNvPr id="11" name="Shape 3145"/>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GQKAAAPPwAA0AwAABAgAAAmAAAACAAAAP//////////"/>
              </a:ext>
            </a:extLst>
          </p:cNvSpPr>
          <p:nvPr/>
        </p:nvSpPr>
        <p:spPr>
          <a:xfrm>
            <a:off x="1003300" y="1689100"/>
            <a:ext cx="9247505" cy="3937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228600" indent="-228600" algn="l" defTabSz="457200">
              <a:lnSpc>
                <a:spcPts val="23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Arial" pitchFamily="1" charset="0"/>
                <a:cs typeface="Arial" pitchFamily="1" charset="0"/>
              </a:defRPr>
            </a:pPr>
            <a:r>
              <a:t>there are </a:t>
            </a:r>
            <a:r>
              <a:rPr sz="1900" i="1" cap="none">
                <a:latin typeface="Times" pitchFamily="0" charset="0"/>
                <a:ea typeface="Times" pitchFamily="0" charset="0"/>
                <a:cs typeface="Times" pitchFamily="0" charset="0"/>
              </a:rPr>
              <a:t>k</a:t>
            </a:r>
            <a:r>
              <a:t> relative-rate multipliers; corresponding to the mean or median rate of each bin</a:t>
            </a:r>
          </a:p>
        </p:txBody>
      </p:sp>
      <p:sp>
        <p:nvSpPr>
          <p:cNvPr id="12" name="Shape 3146"/>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VhUAANsYAACOFwAA0SQAABAgAAAmAAAACAAAAP//////////"/>
              </a:ext>
            </a:extLst>
          </p:cNvSpPr>
          <p:nvPr/>
        </p:nvSpPr>
        <p:spPr>
          <a:xfrm rot="16200000">
            <a:off x="2676525" y="4832350"/>
            <a:ext cx="1944370" cy="360680"/>
          </a:xfrm>
          <a:prstGeom prst="rect">
            <a:avLst/>
          </a:prstGeom>
          <a:noFill/>
          <a:ln>
            <a:noFill/>
          </a:ln>
          <a:effectLst/>
        </p:spPr>
        <p:txBody>
          <a:bodyPr vert="horz" wrap="none" lIns="50800" tIns="50800" rIns="50800" bIns="50800" numCol="1" spcCol="215900" anchor="ctr"/>
          <a:lstStyle>
            <a:lvl1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probability density</a:t>
            </a:r>
          </a:p>
        </p:txBody>
      </p:sp>
      <p:sp>
        <p:nvSpPr>
          <p:cNvPr id="13" name="Shape 3147"/>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hR0AAOQoAACmIAAAHSsAABAgAAAmAAAACAAAAP//////////"/>
              </a:ext>
            </a:extLst>
          </p:cNvSpPr>
          <p:nvPr/>
        </p:nvSpPr>
        <p:spPr>
          <a:xfrm>
            <a:off x="4798695" y="6647180"/>
            <a:ext cx="508635" cy="361315"/>
          </a:xfrm>
          <a:prstGeom prst="rect">
            <a:avLst/>
          </a:prstGeom>
          <a:noFill/>
          <a:ln>
            <a:noFill/>
          </a:ln>
          <a:effectLst/>
        </p:spPr>
        <p:txBody>
          <a:bodyPr vert="horz" wrap="none" lIns="50800" tIns="50800" rIns="50800" bIns="50800" numCol="1" spcCol="215900" anchor="ctr"/>
          <a:lstStyle>
            <a:lvl1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rate</a:t>
            </a:r>
          </a:p>
        </p:txBody>
      </p:sp>
      <p:pic>
        <p:nvPicPr>
          <p:cNvPr id="14" name="x-axis.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BcYAACYJgAAmyUAACQpAAAQAAAAJgAAAAgAAAD//////////w=="/>
              </a:ext>
            </a:extLst>
          </p:cNvPicPr>
          <p:nvPr/>
        </p:nvPicPr>
        <p:blipFill>
          <a:blip r:embed="rId3"/>
          <a:stretch>
            <a:fillRect/>
          </a:stretch>
        </p:blipFill>
        <p:spPr>
          <a:xfrm>
            <a:off x="3916045" y="6273800"/>
            <a:ext cx="2197100" cy="414020"/>
          </a:xfrm>
          <a:prstGeom prst="rect">
            <a:avLst/>
          </a:prstGeom>
          <a:noFill/>
          <a:ln>
            <a:noFill/>
          </a:ln>
          <a:effectLst/>
        </p:spPr>
      </p:pic>
      <p:pic>
        <p:nvPicPr>
          <p:cNvPr id="15" name="pasted-image.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KocAABQFAAAWSUAALgVAAAQAAAAJgAAAAgAAAD//////////w=="/>
              </a:ext>
            </a:extLst>
          </p:cNvPicPr>
          <p:nvPr/>
        </p:nvPicPr>
        <p:blipFill>
          <a:blip r:embed="rId4"/>
          <a:stretch>
            <a:fillRect/>
          </a:stretch>
        </p:blipFill>
        <p:spPr>
          <a:xfrm>
            <a:off x="4659630" y="3302000"/>
            <a:ext cx="1411605" cy="228600"/>
          </a:xfrm>
          <a:prstGeom prst="rect">
            <a:avLst/>
          </a:prstGeom>
          <a:noFill/>
          <a:ln>
            <a:noFill/>
          </a:ln>
          <a:effectLst/>
        </p:spPr>
      </p:pic>
    </p:spTree>
  </p:cSld>
  <p:clrMapOvr>
    <a:masterClrMapping/>
  </p:clrMapOvr>
  <p:transition spd="fast" p14:dur="500">
    <p:fade/>
    <p:extLst>
      <p:ext uri="smNativeData">
        <pr:smNativeData xmlns:pr="smNativeData" xmlns="smNativeData" val="trXWYgAAAAD0AQAAAAAAAAYAAAAAAAAAAAAAAAAAAAAAAAAAAQAAAAAAAAAAAAAAAAAAAAAAAAAAAAAA"/>
      </p:ext>
    </p:extLst>
  </p:transition>
  <p:timing>
    <p:tnLst>
      <p:par>
        <p:cTn id="1" dur="indefinite" restart="never" nodeType="tmRoot"/>
      </p:par>
    </p:tnLst>
  </p:timing>
</p:sld>
</file>

<file path=ppt/slides/slide229.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pic>
        <p:nvPicPr>
          <p:cNvPr id="2" name="gamma_bins.png"/>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hhcAAAAAAACnC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FAYAACGEgAAoyYAAMMmAAAQAAAAJgAAAAgAAAD//////////w=="/>
              </a:ext>
            </a:extLst>
          </p:cNvPicPr>
          <p:nvPr/>
        </p:nvPicPr>
        <p:blipFill>
          <a:blip r:embed="rId2"/>
          <a:srcRect l="60220" t="0" r="22150" b="0"/>
          <a:stretch>
            <a:fillRect/>
          </a:stretch>
        </p:blipFill>
        <p:spPr>
          <a:xfrm>
            <a:off x="3952240" y="3011170"/>
            <a:ext cx="2328545" cy="3289935"/>
          </a:xfrm>
          <a:prstGeom prst="rect">
            <a:avLst/>
          </a:prstGeom>
          <a:noFill/>
          <a:ln>
            <a:noFill/>
          </a:ln>
          <a:effectLst/>
        </p:spPr>
      </p:pic>
      <p:sp>
        <p:nvSpPr>
          <p:cNvPr id="3" name="Shape 3152"/>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1AgAABAgAAAmAAAACAAAAP//////////"/>
              </a:ext>
            </a:extLst>
          </p:cNvSpPr>
          <p:nvPr/>
        </p:nvSpPr>
        <p:spPr>
          <a:xfrm>
            <a:off x="635000" y="1016000"/>
            <a:ext cx="8692515" cy="4191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500"/>
              </a:lnSpc>
              <a:tabLst>
                <a:tab pos="838200" algn="l"/>
              </a:tabLst>
              <a:defRPr sz="2000" cap="none">
                <a:solidFill>
                  <a:srgbClr val="0433FF"/>
                </a:solidFill>
                <a:latin typeface="Arial" pitchFamily="1" charset="0"/>
                <a:ea typeface="Arial" pitchFamily="1" charset="0"/>
                <a:cs typeface="Arial" pitchFamily="1" charset="0"/>
              </a:defRPr>
            </a:pPr>
            <a:r>
              <a:t>The Discrete Gamma Distribution </a:t>
            </a:r>
            <a:r>
              <a:rPr sz="2100" cap="none">
                <a:latin typeface="Times" pitchFamily="0" charset="0"/>
                <a:ea typeface="Times" pitchFamily="0" charset="0"/>
                <a:cs typeface="Times" pitchFamily="0" charset="0"/>
              </a:rPr>
              <a:t>(+G)</a:t>
            </a:r>
            <a:r>
              <a:t> model of ASRV</a:t>
            </a:r>
          </a:p>
        </p:txBody>
      </p:sp>
      <p:sp>
        <p:nvSpPr>
          <p:cNvPr id="4" name="Shape 3153"/>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NMI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BQcAANwAAAB7NwAATAQAABAgAAAmAAAACAAAAP//////////"/>
              </a:ext>
            </a:extLst>
          </p:cNvSpPr>
          <p:nvPr/>
        </p:nvSpPr>
        <p:spPr>
          <a:xfrm>
            <a:off x="1141095" y="139700"/>
            <a:ext cx="787781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Among Site Rate Variation</a:t>
            </a:r>
          </a:p>
        </p:txBody>
      </p:sp>
      <p:sp>
        <p:nvSpPr>
          <p:cNvPr id="5" name="Shape 3154"/>
          <p:cNvSpPr>
            <a:extLst>
              <a:ext uri="smNativeData">
                <pr:smNativeData xmlns:pr="smNativeData" xmlns="smNativeData" val="SMDATA_15_trXWYhMAAAAlAAAAZAAAAA0AAAAAUAAAAFAAAABQAAAAUAAAAAAAAAABAAAAAAAAAAEAAABQAAAAAAAAAAAA4D8AAAAAAADgPwAAAAAAAOA/AAAAAAAA4D8AAAAAAADgPwAAAAAAAOA/AAAAAAAA4D8AAAAAAADgPwAAAAAAAOA/AAAAAAAA4D8CAAAAjAAAAAEAAAAAAAAAN364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PTp76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N364AP///wEAAAAAAAAAAAAAAAAAAAAAAAAAAAAAAAAAAAAAAAAAAAAAAAB/f38AAAAAAMvLywDAwP8Af39/AAAAAAAAAAAAAAAAAAAAAAAAAAAAIQAAABgAAAAUAAAA3CcAAF0bAACQKQAAEh0AABAAAAAmAAAACAAAAP//////////"/>
              </a:ext>
            </a:extLst>
          </p:cNvSpPr>
          <p:nvPr/>
        </p:nvSpPr>
        <p:spPr>
          <a:xfrm>
            <a:off x="6479540" y="4448175"/>
            <a:ext cx="276860" cy="277495"/>
          </a:xfrm>
          <a:prstGeom prst="rect">
            <a:avLst/>
          </a:prstGeom>
          <a:solidFill>
            <a:srgbClr val="377EB8"/>
          </a:solidFill>
          <a:ln>
            <a:noFill/>
          </a:ln>
          <a:effectLst>
            <a:outerShdw blurRad="63500" dist="63760" dir="2700000">
              <a:srgbClr val="000000">
                <a:alpha val="4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6" name="Shape 3155"/>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kCkAADkbAABJNgAANh0AABAgAAAmAAAACAAAAP//////////"/>
              </a:ext>
            </a:extLst>
          </p:cNvSpPr>
          <p:nvPr/>
        </p:nvSpPr>
        <p:spPr>
          <a:xfrm>
            <a:off x="6756400" y="4425315"/>
            <a:ext cx="2068195" cy="323215"/>
          </a:xfrm>
          <a:prstGeom prst="rect">
            <a:avLst/>
          </a:prstGeom>
          <a:noFill/>
          <a:ln>
            <a:noFill/>
          </a:ln>
          <a:effectLst>
            <a:outerShdw blurRad="63500" dist="63760" dir="2700000">
              <a:srgbClr val="000000">
                <a:alpha val="4000"/>
              </a:srgbClr>
            </a:outerShdw>
          </a:effectLst>
        </p:spPr>
        <p:txBody>
          <a:bodyPr vert="horz" wrap="none" lIns="50800" tIns="50800" rIns="50800" bIns="50800" numCol="1" spcCol="215900" anchor="ctr"/>
          <a:lstStyle>
            <a:lvl1pPr algn="l" defTabSz="457200">
              <a:lnSpc>
                <a:spcPts val="1900"/>
              </a:lnSpc>
              <a:spcBef>
                <a:spcPts val="400"/>
              </a:spcBef>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discrete rate category</a:t>
            </a:r>
          </a:p>
        </p:txBody>
      </p:sp>
      <p:sp>
        <p:nvSpPr>
          <p:cNvPr id="7" name="Shape 3156"/>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9zIAAy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MAi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9zIAB/f38AAAAAAMvLywDAwP8Af39/AAAAAAAAAAAAAAAAAAAAAAAAAAAAIQAAABgAAAAUAAAA3CcAAOgZAACQKQAA6BkAABAAAAAmAAAACAAAAP//////////"/>
              </a:ext>
            </a:extLst>
          </p:cNvSpPr>
          <p:nvPr/>
        </p:nvSpPr>
        <p:spPr>
          <a:xfrm flipV="1">
            <a:off x="6479540" y="4211320"/>
            <a:ext cx="276860" cy="0"/>
          </a:xfrm>
          <a:prstGeom prst="line">
            <a:avLst/>
          </a:prstGeom>
          <a:noFill/>
          <a:ln w="31750" cap="flat" cmpd="sng" algn="ctr">
            <a:solidFill>
              <a:srgbClr val="FF7320"/>
            </a:solidFill>
            <a:prstDash val="solid"/>
            <a:headEnd type="none"/>
            <a:tailEnd type="none"/>
          </a:ln>
          <a:effectLst>
            <a:outerShdw blurRad="63500" dist="63760" dir="2700000">
              <a:srgbClr val="000000">
                <a:alpha val="4000"/>
              </a:srgbClr>
            </a:outerShdw>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8" name="Shape 3157"/>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kCkAAOEYAAAjOQAA3hoAABAgAAAmAAAACAAAAP//////////"/>
              </a:ext>
            </a:extLst>
          </p:cNvSpPr>
          <p:nvPr/>
        </p:nvSpPr>
        <p:spPr>
          <a:xfrm>
            <a:off x="6756400" y="4044315"/>
            <a:ext cx="2531745" cy="323215"/>
          </a:xfrm>
          <a:prstGeom prst="rect">
            <a:avLst/>
          </a:prstGeom>
          <a:noFill/>
          <a:ln>
            <a:noFill/>
          </a:ln>
          <a:effectLst>
            <a:outerShdw blurRad="63500" dist="63760" dir="2700000">
              <a:srgbClr val="000000">
                <a:alpha val="4000"/>
              </a:srgbClr>
            </a:outerShdw>
          </a:effectLst>
        </p:spPr>
        <p:txBody>
          <a:bodyPr vert="horz" wrap="none" lIns="50800" tIns="50800" rIns="50800" bIns="50800" numCol="1" spcCol="215900" anchor="ctr"/>
          <a:lstStyle>
            <a:lvl1pPr algn="l" defTabSz="457200">
              <a:lnSpc>
                <a:spcPts val="1900"/>
              </a:lnSpc>
              <a:spcBef>
                <a:spcPts val="400"/>
              </a:spcBef>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continuous gamma density</a:t>
            </a:r>
          </a:p>
        </p:txBody>
      </p:sp>
      <p:sp>
        <p:nvSpPr>
          <p:cNvPr id="9" name="Shape 3158"/>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I4IAAAPPwAA+goAABAgAAAmAAAACAAAAP//////////"/>
              </a:ext>
            </a:extLst>
          </p:cNvSpPr>
          <p:nvPr/>
        </p:nvSpPr>
        <p:spPr>
          <a:xfrm>
            <a:off x="1003300" y="1390650"/>
            <a:ext cx="9247505" cy="3937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algn="l" defTabSz="457200">
              <a:lnSpc>
                <a:spcPts val="23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The gamma distribution is discretized into </a:t>
            </a:r>
            <a:r>
              <a:rPr sz="1900" i="1" cap="none">
                <a:latin typeface="Times" pitchFamily="0" charset="0"/>
                <a:ea typeface="Times" pitchFamily="0" charset="0"/>
                <a:cs typeface="Times" pitchFamily="0" charset="0"/>
              </a:rPr>
              <a:t>k</a:t>
            </a:r>
            <a:r>
              <a:t> discrete bins</a:t>
            </a:r>
          </a:p>
        </p:txBody>
      </p:sp>
      <p:sp>
        <p:nvSpPr>
          <p:cNvPr id="10" name="Shape 3159"/>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GCp8w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EQMAAA+PQAAJhAAABAgAAAmAAAACAAAAP//////////"/>
              </a:ext>
            </a:extLst>
          </p:cNvSpPr>
          <p:nvPr/>
        </p:nvSpPr>
        <p:spPr>
          <a:xfrm>
            <a:off x="1003300" y="1993900"/>
            <a:ext cx="8952230" cy="63119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228600" indent="-228600" algn="l" defTabSz="457200">
              <a:lnSpc>
                <a:spcPts val="23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Arial" pitchFamily="1" charset="0"/>
                <a:cs typeface="Arial" pitchFamily="1" charset="0"/>
              </a:defRPr>
            </a:pPr>
            <a:r>
              <a:t>the approximation of the continuous gamma improves with increasing </a:t>
            </a:r>
            <a:r>
              <a:rPr sz="1900" i="1" cap="none">
                <a:latin typeface="Times" pitchFamily="0" charset="0"/>
                <a:ea typeface="Times" pitchFamily="0" charset="0"/>
                <a:cs typeface="Times" pitchFamily="0" charset="0"/>
              </a:rPr>
              <a:t>k</a:t>
            </a:r>
            <a:r>
              <a:rPr sz="1900" i="1" cap="none"/>
              <a:t>, </a:t>
            </a:r>
            <a:r>
              <a:t>but so does the computational burden</a:t>
            </a:r>
          </a:p>
        </p:txBody>
      </p:sp>
      <p:sp>
        <p:nvSpPr>
          <p:cNvPr id="11" name="Shape 3160"/>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OB38w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GQKAAAPPwAA0AwAABAgAAAmAAAACAAAAP//////////"/>
              </a:ext>
            </a:extLst>
          </p:cNvSpPr>
          <p:nvPr/>
        </p:nvSpPr>
        <p:spPr>
          <a:xfrm>
            <a:off x="1003300" y="1689100"/>
            <a:ext cx="9247505" cy="3937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228600" indent="-228600" algn="l" defTabSz="457200">
              <a:lnSpc>
                <a:spcPts val="23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Arial" pitchFamily="1" charset="0"/>
                <a:cs typeface="Arial" pitchFamily="1" charset="0"/>
              </a:defRPr>
            </a:pPr>
            <a:r>
              <a:t>there are </a:t>
            </a:r>
            <a:r>
              <a:rPr sz="1900" i="1" cap="none">
                <a:latin typeface="Times" pitchFamily="0" charset="0"/>
                <a:ea typeface="Times" pitchFamily="0" charset="0"/>
                <a:cs typeface="Times" pitchFamily="0" charset="0"/>
              </a:rPr>
              <a:t>k</a:t>
            </a:r>
            <a:r>
              <a:t> relative-rate multipliers; corresponding to the mean or median rate of each bin</a:t>
            </a:r>
          </a:p>
        </p:txBody>
      </p:sp>
      <p:sp>
        <p:nvSpPr>
          <p:cNvPr id="12" name="Shape 3161"/>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MBsoAM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VhUAANsYAACOFwAA0SQAABAgAAAmAAAACAAAAP//////////"/>
              </a:ext>
            </a:extLst>
          </p:cNvSpPr>
          <p:nvPr/>
        </p:nvSpPr>
        <p:spPr>
          <a:xfrm rot="16200000">
            <a:off x="2676525" y="4832350"/>
            <a:ext cx="1944370" cy="360680"/>
          </a:xfrm>
          <a:prstGeom prst="rect">
            <a:avLst/>
          </a:prstGeom>
          <a:noFill/>
          <a:ln>
            <a:noFill/>
          </a:ln>
          <a:effectLst/>
        </p:spPr>
        <p:txBody>
          <a:bodyPr vert="horz" wrap="none" lIns="50800" tIns="50800" rIns="50800" bIns="50800" numCol="1" spcCol="215900" anchor="ctr"/>
          <a:lstStyle>
            <a:lvl1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probability density</a:t>
            </a:r>
          </a:p>
        </p:txBody>
      </p:sp>
      <p:sp>
        <p:nvSpPr>
          <p:cNvPr id="13" name="Shape 3162"/>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BIBDQ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hR0AAOQoAACmIAAAHSsAABAgAAAmAAAACAAAAP//////////"/>
              </a:ext>
            </a:extLst>
          </p:cNvSpPr>
          <p:nvPr/>
        </p:nvSpPr>
        <p:spPr>
          <a:xfrm>
            <a:off x="4798695" y="6647180"/>
            <a:ext cx="508635" cy="361315"/>
          </a:xfrm>
          <a:prstGeom prst="rect">
            <a:avLst/>
          </a:prstGeom>
          <a:noFill/>
          <a:ln>
            <a:noFill/>
          </a:ln>
          <a:effectLst/>
        </p:spPr>
        <p:txBody>
          <a:bodyPr vert="horz" wrap="none" lIns="50800" tIns="50800" rIns="50800" bIns="50800" numCol="1" spcCol="215900" anchor="ctr"/>
          <a:lstStyle>
            <a:lvl1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rate</a:t>
            </a:r>
          </a:p>
        </p:txBody>
      </p:sp>
      <p:pic>
        <p:nvPicPr>
          <p:cNvPr id="14" name="x-axis.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BcYAACYJgAAmyUAACQpAAAQAAAAJgAAAAgAAAD//////////w=="/>
              </a:ext>
            </a:extLst>
          </p:cNvPicPr>
          <p:nvPr/>
        </p:nvPicPr>
        <p:blipFill>
          <a:blip r:embed="rId3"/>
          <a:stretch>
            <a:fillRect/>
          </a:stretch>
        </p:blipFill>
        <p:spPr>
          <a:xfrm>
            <a:off x="3916045" y="6273800"/>
            <a:ext cx="2197100" cy="414020"/>
          </a:xfrm>
          <a:prstGeom prst="rect">
            <a:avLst/>
          </a:prstGeom>
          <a:noFill/>
          <a:ln>
            <a:noFill/>
          </a:ln>
          <a:effectLst/>
        </p:spPr>
      </p:pic>
      <p:pic>
        <p:nvPicPr>
          <p:cNvPr id="15" name="pasted-image.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BZwL9G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KocAABQFAAAGyYAALgVAAAQAAAAJgAAAAgAAAD//////////w=="/>
              </a:ext>
            </a:extLst>
          </p:cNvPicPr>
          <p:nvPr/>
        </p:nvPicPr>
        <p:blipFill>
          <a:blip r:embed="rId4"/>
          <a:stretch>
            <a:fillRect/>
          </a:stretch>
        </p:blipFill>
        <p:spPr>
          <a:xfrm>
            <a:off x="4659630" y="3302000"/>
            <a:ext cx="1534795" cy="228600"/>
          </a:xfrm>
          <a:prstGeom prst="rect">
            <a:avLst/>
          </a:prstGeom>
          <a:noFill/>
          <a:ln>
            <a:noFill/>
          </a:ln>
          <a:effectLst/>
        </p:spPr>
      </p:pic>
    </p:spTree>
  </p:cSld>
  <p:clrMapOvr>
    <a:masterClrMapping/>
  </p:clrMapOvr>
  <p:transition spd="fast" p14:dur="500">
    <p:fade/>
    <p:extLst>
      <p:ext uri="smNativeData">
        <pr:smNativeData xmlns:pr="smNativeData" xmlns="smNativeData" val="trXWYgAAAAD0AQAAAAAAAAYAAAAAAAAAAAAAAAAAAAAAAAAAAQAAAAAAAAAAAAAAAAAAAAAAAAAAAAAA"/>
      </p:ext>
    </p:extLst>
  </p:transition>
  <p:timing>
    <p:tnLst>
      <p:par>
        <p:cTn id="1" dur="indefinite" restart="never" nodeType="tmRoot"/>
      </p:par>
    </p:tnLst>
  </p:timing>
</p:sld>
</file>

<file path=ppt/slides/slide23.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408"/>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Bw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7wMAAEAGAABsOQAAoQgAABAgAAAmAAAACAAAAP//////////"/>
              </a:ext>
            </a:extLst>
          </p:cNvSpPr>
          <p:nvPr/>
        </p:nvSpPr>
        <p:spPr>
          <a:xfrm>
            <a:off x="639445" y="1016000"/>
            <a:ext cx="8695055" cy="386715"/>
          </a:xfrm>
          <a:prstGeom prst="rect">
            <a:avLst/>
          </a:prstGeom>
          <a:noFill/>
          <a:ln>
            <a:noFill/>
          </a:ln>
          <a:effectLst/>
        </p:spPr>
        <p:txBody>
          <a:bodyPr vert="horz" wrap="square" lIns="50800" tIns="50800" rIns="50800" bIns="50800" numCol="1" spcCol="215900" anchor="t"/>
          <a:lstStyle/>
          <a:p>
            <a:pPr algn="l" defTabSz="457200">
              <a:lnSpc>
                <a:spcPts val="2400"/>
              </a:lnSpc>
              <a:tabLst>
                <a:tab pos="838200" algn="l"/>
              </a:tabLst>
              <a:defRPr sz="2000" cap="none">
                <a:solidFill>
                  <a:srgbClr val="0433FF"/>
                </a:solidFill>
                <a:latin typeface="Arial" pitchFamily="1" charset="0"/>
                <a:ea typeface="Arial" pitchFamily="1" charset="0"/>
                <a:cs typeface="Arial" pitchFamily="1" charset="0"/>
              </a:defRPr>
            </a:pPr>
            <a:r>
              <a:t>Let</a:t>
            </a:r>
            <a:r>
              <a:rPr cap="none">
                <a:latin typeface="Times New Roman" pitchFamily="1" charset="0"/>
                <a:ea typeface="Times New Roman" pitchFamily="1" charset="0"/>
                <a:cs typeface="Times New Roman" pitchFamily="1" charset="0"/>
              </a:rPr>
              <a:t>’</a:t>
            </a:r>
            <a:r>
              <a:t>s check the scaling of our hypothetical rate matrix</a:t>
            </a:r>
          </a:p>
        </p:txBody>
      </p:sp>
      <p:sp>
        <p:nvSpPr>
          <p:cNvPr id="3" name="Shape 409"/>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BCkLwM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xgkAANwAAAC6NAAATAQAABAgAAAmAAAACAAAAP//////////"/>
              </a:ext>
            </a:extLst>
          </p:cNvSpPr>
          <p:nvPr/>
        </p:nvSpPr>
        <p:spPr>
          <a:xfrm>
            <a:off x="1588770" y="139700"/>
            <a:ext cx="698246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Scaling the Instantaneous Rate Matrix</a:t>
            </a:r>
          </a:p>
        </p:txBody>
      </p:sp>
      <p:pic>
        <p:nvPicPr>
          <p:cNvPr id="4" name="Q-matrix.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BjM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IQIAADICgAA+C0AAHQTAAAQAAAAJgAAAAgAAAD//////////w=="/>
              </a:ext>
            </a:extLst>
          </p:cNvPicPr>
          <p:nvPr/>
        </p:nvPicPr>
        <p:blipFill>
          <a:blip r:embed="rId2"/>
          <a:stretch>
            <a:fillRect/>
          </a:stretch>
        </p:blipFill>
        <p:spPr>
          <a:xfrm>
            <a:off x="1384300" y="1752600"/>
            <a:ext cx="6088380" cy="1409700"/>
          </a:xfrm>
          <a:prstGeom prst="rect">
            <a:avLst/>
          </a:prstGeom>
          <a:noFill/>
          <a:ln>
            <a:noFill/>
          </a:ln>
          <a:effectLst/>
        </p:spPr>
      </p:pic>
      <p:pic>
        <p:nvPicPr>
          <p:cNvPr id="5" name="stationary_freqs.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zgAAAAAAAAAXAQAAAAAAAAAAAABkAAAAZAAAAAAAAAAjAAAABAAAAGQAAAAXAAAAFAAAAAAAAAAAAAAA/38AAP9/AAAAAAAACQAAAAQAAAACJ/bv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KAKAABEFwAA/ScAAHIfAAAQAAAAJgAAAAgAAAD//////////w=="/>
              </a:ext>
            </a:extLst>
          </p:cNvPicPr>
          <p:nvPr/>
        </p:nvPicPr>
        <p:blipFill>
          <a:blip r:embed="rId3"/>
          <a:srcRect l="2060" t="0" r="2790" b="0"/>
          <a:stretch>
            <a:fillRect/>
          </a:stretch>
        </p:blipFill>
        <p:spPr>
          <a:xfrm>
            <a:off x="1727200" y="3782060"/>
            <a:ext cx="4773295" cy="1329690"/>
          </a:xfrm>
          <a:prstGeom prst="rect">
            <a:avLst/>
          </a:prstGeom>
          <a:noFill/>
          <a:ln>
            <a:noFill/>
          </a:ln>
          <a:effectLst/>
        </p:spPr>
      </p:pic>
      <p:sp>
        <p:nvSpPr>
          <p:cNvPr id="6" name="Shape 412"/>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Fcg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GAYAAIgTAADaOgAAwBUAABAgAAAmAAAACAAAAP//////////"/>
              </a:ext>
            </a:extLst>
          </p:cNvSpPr>
          <p:nvPr/>
        </p:nvSpPr>
        <p:spPr>
          <a:xfrm>
            <a:off x="990600" y="3175000"/>
            <a:ext cx="8576310" cy="360680"/>
          </a:xfrm>
          <a:prstGeom prst="rect">
            <a:avLst/>
          </a:prstGeom>
          <a:noFill/>
          <a:ln>
            <a:noFill/>
          </a:ln>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Stationary frequencies...</a:t>
            </a:r>
            <a:endParaRPr cap="none">
              <a:solidFill>
                <a:srgbClr val="424242"/>
              </a:solidFill>
            </a:endParaRPr>
          </a:p>
        </p:txBody>
      </p:sp>
      <p:sp>
        <p:nvSpPr>
          <p:cNvPr id="7" name="Shape 413"/>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Mehio8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GAYAAAggAADaOgAAQCIAABAgAAAmAAAACAAAAP//////////"/>
              </a:ext>
            </a:extLst>
          </p:cNvSpPr>
          <p:nvPr/>
        </p:nvSpPr>
        <p:spPr>
          <a:xfrm>
            <a:off x="990600" y="5207000"/>
            <a:ext cx="8576310" cy="360680"/>
          </a:xfrm>
          <a:prstGeom prst="rect">
            <a:avLst/>
          </a:prstGeom>
          <a:noFill/>
          <a:ln>
            <a:noFill/>
          </a:ln>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The (weighted) average substitution rate:</a:t>
            </a:r>
            <a:endParaRPr cap="none">
              <a:solidFill>
                <a:srgbClr val="424242"/>
              </a:solidFill>
            </a:endParaRPr>
          </a:p>
        </p:txBody>
      </p:sp>
      <p:pic>
        <p:nvPicPr>
          <p:cNvPr id="8" name="avg_rate.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OsEAADkJQAA0zQAADwoAAAQAAAAJgAAAAgAAAD//////////w=="/>
              </a:ext>
            </a:extLst>
          </p:cNvPicPr>
          <p:nvPr/>
        </p:nvPicPr>
        <p:blipFill>
          <a:blip r:embed="rId4"/>
          <a:stretch>
            <a:fillRect/>
          </a:stretch>
        </p:blipFill>
        <p:spPr>
          <a:xfrm>
            <a:off x="799465" y="6159500"/>
            <a:ext cx="7787640" cy="381000"/>
          </a:xfrm>
          <a:prstGeom prst="rect">
            <a:avLst/>
          </a:prstGeom>
          <a:noFill/>
          <a:ln>
            <a:noFill/>
          </a:ln>
          <a:effectLst/>
        </p:spPr>
      </p:pic>
      <p:pic>
        <p:nvPicPr>
          <p:cNvPr id="9" name="pasted-image.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D/////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AMVAAD2FQAAERcAABUXAAAQAAAAJgAAAAgAAAD//////////w=="/>
              </a:ext>
            </a:extLst>
          </p:cNvPicPr>
          <p:nvPr/>
        </p:nvPicPr>
        <p:blipFill>
          <a:blip r:embed="rId5"/>
          <a:stretch>
            <a:fillRect/>
          </a:stretch>
        </p:blipFill>
        <p:spPr>
          <a:xfrm>
            <a:off x="3415665" y="3569970"/>
            <a:ext cx="334010" cy="182245"/>
          </a:xfrm>
          <a:prstGeom prst="rect">
            <a:avLst/>
          </a:prstGeom>
          <a:noFill/>
          <a:ln>
            <a:noFill/>
          </a:ln>
          <a:effectLst/>
        </p:spPr>
      </p:pic>
      <p:pic>
        <p:nvPicPr>
          <p:cNvPr id="10" name="pasted-image.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D/////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LQZAAD2FQAAwhsAAA4XAAAQAAAAJgAAAAgAAAD//////////w=="/>
              </a:ext>
            </a:extLst>
          </p:cNvPicPr>
          <p:nvPr/>
        </p:nvPicPr>
        <p:blipFill>
          <a:blip r:embed="rId6"/>
          <a:stretch>
            <a:fillRect/>
          </a:stretch>
        </p:blipFill>
        <p:spPr>
          <a:xfrm>
            <a:off x="4178300" y="3569970"/>
            <a:ext cx="334010" cy="177800"/>
          </a:xfrm>
          <a:prstGeom prst="rect">
            <a:avLst/>
          </a:prstGeom>
          <a:noFill/>
          <a:ln>
            <a:noFill/>
          </a:ln>
          <a:effectLst/>
        </p:spPr>
      </p:pic>
      <p:pic>
        <p:nvPicPr>
          <p:cNvPr id="11" name="pasted-image.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D/////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GUeAAD2FQAAcyAAAA4XAAAQAAAAJgAAAAgAAAD//////////w=="/>
              </a:ext>
            </a:extLst>
          </p:cNvPicPr>
          <p:nvPr/>
        </p:nvPicPr>
        <p:blipFill>
          <a:blip r:embed="rId7"/>
          <a:stretch>
            <a:fillRect/>
          </a:stretch>
        </p:blipFill>
        <p:spPr>
          <a:xfrm>
            <a:off x="4940935" y="3569970"/>
            <a:ext cx="334010" cy="177800"/>
          </a:xfrm>
          <a:prstGeom prst="rect">
            <a:avLst/>
          </a:prstGeom>
          <a:noFill/>
          <a:ln>
            <a:noFill/>
          </a:ln>
          <a:effectLst/>
        </p:spPr>
      </p:pic>
      <p:pic>
        <p:nvPicPr>
          <p:cNvPr id="12" name="pasted-image.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BghrUH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CMjAAD2FQAAGCUAAA4XAAAQAAAAJgAAAAgAAAD//////////w=="/>
              </a:ext>
            </a:extLst>
          </p:cNvPicPr>
          <p:nvPr/>
        </p:nvPicPr>
        <p:blipFill>
          <a:blip r:embed="rId8"/>
          <a:stretch>
            <a:fillRect/>
          </a:stretch>
        </p:blipFill>
        <p:spPr>
          <a:xfrm>
            <a:off x="5711825" y="3569970"/>
            <a:ext cx="318135" cy="177800"/>
          </a:xfrm>
          <a:prstGeom prst="rect">
            <a:avLst/>
          </a:prstGeom>
          <a:noFill/>
          <a:ln>
            <a:noFill/>
          </a:ln>
          <a:effectLst/>
        </p:spPr>
      </p:pic>
      <p:pic>
        <p:nvPicPr>
          <p:cNvPr id="13" name="pasted-image.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ECAFC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DsWAAAPIwAAlyQAAAUmAAAQAAAAJgAAAAgAAAD//////////w=="/>
              </a:ext>
            </a:extLst>
          </p:cNvPicPr>
          <p:nvPr/>
        </p:nvPicPr>
        <p:blipFill>
          <a:blip r:embed="rId9"/>
          <a:stretch>
            <a:fillRect/>
          </a:stretch>
        </p:blipFill>
        <p:spPr>
          <a:xfrm>
            <a:off x="3613785" y="5699125"/>
            <a:ext cx="2334260" cy="481330"/>
          </a:xfrm>
          <a:prstGeom prst="rect">
            <a:avLst/>
          </a:prstGeom>
          <a:noFill/>
          <a:ln>
            <a:noFill/>
          </a:ln>
          <a:effectLst/>
        </p:spPr>
      </p:pic>
      <p:sp>
        <p:nvSpPr>
          <p:cNvPr id="14" name="Shape 420"/>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GAYAAJgIAADaOgAA0AoAABAgAAAmAAAACAAAAP//////////"/>
              </a:ext>
            </a:extLst>
          </p:cNvSpPr>
          <p:nvPr/>
        </p:nvSpPr>
        <p:spPr>
          <a:xfrm>
            <a:off x="990600" y="1397000"/>
            <a:ext cx="8576310" cy="360680"/>
          </a:xfrm>
          <a:prstGeom prst="rect">
            <a:avLst/>
          </a:prstGeom>
          <a:noFill/>
          <a:ln>
            <a:noFill/>
          </a:ln>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The instantaneous-rate matrix...</a:t>
            </a:r>
            <a:endParaRPr cap="none">
              <a:solidFill>
                <a:srgbClr val="424242"/>
              </a:solidFill>
            </a:endParaRPr>
          </a:p>
        </p:txBody>
      </p:sp>
    </p:spTree>
  </p:cSld>
  <p:clrMapOvr>
    <a:masterClrMapping/>
  </p:clrMapOvr>
  <p:transition spd="fast" p14:dur="500">
    <p:fade/>
    <p:extLst>
      <p:ext uri="smNativeData">
        <pr:smNativeData xmlns:pr="smNativeData" xmlns="smNativeData" val="trXWYgAAAAD0AQAAAAAAAAYAAAAAAAAAAAAAAAAAAAAAAAAAAQAAAAAAAAAAAAAAAAAAAAAAAAAAAAAA"/>
      </p:ext>
    </p:extLst>
  </p:transition>
  <p:timing>
    <p:tnLst>
      <p:par>
        <p:cTn id="1" dur="indefinite" restart="never" nodeType="tmRoot"/>
      </p:par>
    </p:tnLst>
  </p:timing>
</p:sld>
</file>

<file path=ppt/slides/slide230.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pic>
        <p:nvPicPr>
          <p:cNvPr id="2" name="gamma_bins.png"/>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Xx8AAAAAAADOAAAAAAAAAAAAAABkAAAAZAAAAAAAAAAjAAAABAAAAGQAAAAXAAAAFAAAAAAAAAAAAAAA/38AAP9/AAAAAAAACQAAAAQAAADo7H8v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FAYAACGEgAAoyYAAMMmAAAQAAAAJgAAAAgAAAD//////////w=="/>
              </a:ext>
            </a:extLst>
          </p:cNvPicPr>
          <p:nvPr/>
        </p:nvPicPr>
        <p:blipFill>
          <a:blip r:embed="rId2"/>
          <a:srcRect l="80310" t="0" r="2060" b="0"/>
          <a:stretch>
            <a:fillRect/>
          </a:stretch>
        </p:blipFill>
        <p:spPr>
          <a:xfrm>
            <a:off x="3952240" y="3011170"/>
            <a:ext cx="2328545" cy="3289935"/>
          </a:xfrm>
          <a:prstGeom prst="rect">
            <a:avLst/>
          </a:prstGeom>
          <a:noFill/>
          <a:ln>
            <a:noFill/>
          </a:ln>
          <a:effectLst/>
        </p:spPr>
      </p:pic>
      <p:sp>
        <p:nvSpPr>
          <p:cNvPr id="3" name="Shape 3167"/>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1AgAABAgAAAmAAAACAAAAP//////////"/>
              </a:ext>
            </a:extLst>
          </p:cNvSpPr>
          <p:nvPr/>
        </p:nvSpPr>
        <p:spPr>
          <a:xfrm>
            <a:off x="635000" y="1016000"/>
            <a:ext cx="8692515" cy="4191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500"/>
              </a:lnSpc>
              <a:tabLst>
                <a:tab pos="838200" algn="l"/>
              </a:tabLst>
              <a:defRPr sz="2000" cap="none">
                <a:solidFill>
                  <a:srgbClr val="0433FF"/>
                </a:solidFill>
                <a:latin typeface="Arial" pitchFamily="1" charset="0"/>
                <a:ea typeface="Arial" pitchFamily="1" charset="0"/>
                <a:cs typeface="Arial" pitchFamily="1" charset="0"/>
              </a:defRPr>
            </a:pPr>
            <a:r>
              <a:t>The Discrete Gamma Distribution </a:t>
            </a:r>
            <a:r>
              <a:rPr sz="2100" cap="none">
                <a:latin typeface="Times" pitchFamily="0" charset="0"/>
                <a:ea typeface="Times" pitchFamily="0" charset="0"/>
                <a:cs typeface="Times" pitchFamily="0" charset="0"/>
              </a:rPr>
              <a:t>(+G)</a:t>
            </a:r>
            <a:r>
              <a:t> model of ASRV</a:t>
            </a:r>
          </a:p>
        </p:txBody>
      </p:sp>
      <p:sp>
        <p:nvSpPr>
          <p:cNvPr id="4" name="Shape 3168"/>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N/3vtk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BQcAANwAAAB7NwAATAQAABAgAAAmAAAACAAAAP//////////"/>
              </a:ext>
            </a:extLst>
          </p:cNvSpPr>
          <p:nvPr/>
        </p:nvSpPr>
        <p:spPr>
          <a:xfrm>
            <a:off x="1141095" y="139700"/>
            <a:ext cx="787781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Among Site Rate Variation</a:t>
            </a:r>
          </a:p>
        </p:txBody>
      </p:sp>
      <p:sp>
        <p:nvSpPr>
          <p:cNvPr id="5" name="Shape 3169"/>
          <p:cNvSpPr>
            <a:extLst>
              <a:ext uri="smNativeData">
                <pr:smNativeData xmlns:pr="smNativeData" xmlns="smNativeData" val="SMDATA_15_trXWYhMAAAAlAAAAZAAAAA0AAAAAUAAAAFAAAABQAAAAUAAAAAAAAAABAAAAAAAAAAEAAABQAAAAAAAAAAAA4D8AAAAAAADgPwAAAAAAAOA/AAAAAAAA4D8AAAAAAADgPwAAAAAAAOA/AAAAAAAA4D8AAAAAAADgPwAAAAAAAOA/AAAAAAAA4D8CAAAAjAAAAAEAAAAAAAAAN364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NBtRAM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N364AP///wEAAAAAAAAAAAAAAAAAAAAAAAAAAAAAAAAAAAAAAAAAAAAAAAB/f38AAAAAAMvLywDAwP8Af39/AAAAAAAAAAAAAAAAAAAAAAAAAAAAIQAAABgAAAAUAAAA3CcAAF0bAACQKQAAEh0AABAAAAAmAAAACAAAAP//////////"/>
              </a:ext>
            </a:extLst>
          </p:cNvSpPr>
          <p:nvPr/>
        </p:nvSpPr>
        <p:spPr>
          <a:xfrm>
            <a:off x="6479540" y="4448175"/>
            <a:ext cx="276860" cy="277495"/>
          </a:xfrm>
          <a:prstGeom prst="rect">
            <a:avLst/>
          </a:prstGeom>
          <a:solidFill>
            <a:srgbClr val="377EB8"/>
          </a:solidFill>
          <a:ln>
            <a:noFill/>
          </a:ln>
          <a:effectLst>
            <a:outerShdw blurRad="63500" dist="63760" dir="2700000">
              <a:srgbClr val="000000">
                <a:alpha val="4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6" name="Shape 3170"/>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CBreT0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kCkAADkbAABJNgAANh0AABAgAAAmAAAACAAAAP//////////"/>
              </a:ext>
            </a:extLst>
          </p:cNvSpPr>
          <p:nvPr/>
        </p:nvSpPr>
        <p:spPr>
          <a:xfrm>
            <a:off x="6756400" y="4425315"/>
            <a:ext cx="2068195" cy="323215"/>
          </a:xfrm>
          <a:prstGeom prst="rect">
            <a:avLst/>
          </a:prstGeom>
          <a:noFill/>
          <a:ln>
            <a:noFill/>
          </a:ln>
          <a:effectLst>
            <a:outerShdw blurRad="63500" dist="63760" dir="2700000">
              <a:srgbClr val="000000">
                <a:alpha val="4000"/>
              </a:srgbClr>
            </a:outerShdw>
          </a:effectLst>
        </p:spPr>
        <p:txBody>
          <a:bodyPr vert="horz" wrap="none" lIns="50800" tIns="50800" rIns="50800" bIns="50800" numCol="1" spcCol="215900" anchor="ctr"/>
          <a:lstStyle>
            <a:lvl1pPr algn="l" defTabSz="457200">
              <a:lnSpc>
                <a:spcPts val="1900"/>
              </a:lnSpc>
              <a:spcBef>
                <a:spcPts val="400"/>
              </a:spcBef>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discrete rate category</a:t>
            </a:r>
          </a:p>
        </p:txBody>
      </p:sp>
      <p:sp>
        <p:nvSpPr>
          <p:cNvPr id="7" name="Shape 3171"/>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9zIAAy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DpzcGM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9zIAB/f38AAAAAAMvLywDAwP8Af39/AAAAAAAAAAAAAAAAAAAAAAAAAAAAIQAAABgAAAAUAAAA3CcAAOgZAACQKQAA6BkAABAAAAAmAAAACAAAAP//////////"/>
              </a:ext>
            </a:extLst>
          </p:cNvSpPr>
          <p:nvPr/>
        </p:nvSpPr>
        <p:spPr>
          <a:xfrm flipV="1">
            <a:off x="6479540" y="4211320"/>
            <a:ext cx="276860" cy="0"/>
          </a:xfrm>
          <a:prstGeom prst="line">
            <a:avLst/>
          </a:prstGeom>
          <a:noFill/>
          <a:ln w="31750" cap="flat" cmpd="sng" algn="ctr">
            <a:solidFill>
              <a:srgbClr val="FF7320"/>
            </a:solidFill>
            <a:prstDash val="solid"/>
            <a:headEnd type="none"/>
            <a:tailEnd type="none"/>
          </a:ln>
          <a:effectLst>
            <a:outerShdw blurRad="63500" dist="63760" dir="2700000">
              <a:srgbClr val="000000">
                <a:alpha val="4000"/>
              </a:srgbClr>
            </a:outerShdw>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8" name="Shape 3172"/>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HJJbnM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kCkAAOEYAAAjOQAA3hoAABAgAAAmAAAACAAAAP//////////"/>
              </a:ext>
            </a:extLst>
          </p:cNvSpPr>
          <p:nvPr/>
        </p:nvSpPr>
        <p:spPr>
          <a:xfrm>
            <a:off x="6756400" y="4044315"/>
            <a:ext cx="2531745" cy="323215"/>
          </a:xfrm>
          <a:prstGeom prst="rect">
            <a:avLst/>
          </a:prstGeom>
          <a:noFill/>
          <a:ln>
            <a:noFill/>
          </a:ln>
          <a:effectLst>
            <a:outerShdw blurRad="63500" dist="63760" dir="2700000">
              <a:srgbClr val="000000">
                <a:alpha val="4000"/>
              </a:srgbClr>
            </a:outerShdw>
          </a:effectLst>
        </p:spPr>
        <p:txBody>
          <a:bodyPr vert="horz" wrap="none" lIns="50800" tIns="50800" rIns="50800" bIns="50800" numCol="1" spcCol="215900" anchor="ctr"/>
          <a:lstStyle>
            <a:lvl1pPr algn="l" defTabSz="457200">
              <a:lnSpc>
                <a:spcPts val="1900"/>
              </a:lnSpc>
              <a:spcBef>
                <a:spcPts val="400"/>
              </a:spcBef>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continuous gamma density</a:t>
            </a:r>
          </a:p>
        </p:txBody>
      </p:sp>
      <p:sp>
        <p:nvSpPr>
          <p:cNvPr id="9" name="Shape 3173"/>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GRyYXc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I4IAAAPPwAA+goAABAgAAAmAAAACAAAAP//////////"/>
              </a:ext>
            </a:extLst>
          </p:cNvSpPr>
          <p:nvPr/>
        </p:nvSpPr>
        <p:spPr>
          <a:xfrm>
            <a:off x="1003300" y="1390650"/>
            <a:ext cx="9247505" cy="3937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algn="l" defTabSz="457200">
              <a:lnSpc>
                <a:spcPts val="23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The gamma distribution is discretized into </a:t>
            </a:r>
            <a:r>
              <a:rPr sz="1900" i="1" cap="none">
                <a:latin typeface="Times" pitchFamily="0" charset="0"/>
                <a:ea typeface="Times" pitchFamily="0" charset="0"/>
                <a:cs typeface="Times" pitchFamily="0" charset="0"/>
              </a:rPr>
              <a:t>k</a:t>
            </a:r>
            <a:r>
              <a:t> discrete bins</a:t>
            </a:r>
          </a:p>
        </p:txBody>
      </p:sp>
      <p:sp>
        <p:nvSpPr>
          <p:cNvPr id="10" name="Shape 3174"/>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FNoYX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EQMAAA+PQAAJhAAABAgAAAmAAAACAAAAP//////////"/>
              </a:ext>
            </a:extLst>
          </p:cNvSpPr>
          <p:nvPr/>
        </p:nvSpPr>
        <p:spPr>
          <a:xfrm>
            <a:off x="1003300" y="1993900"/>
            <a:ext cx="8952230" cy="63119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228600" indent="-228600" algn="l" defTabSz="457200">
              <a:lnSpc>
                <a:spcPts val="23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Arial" pitchFamily="1" charset="0"/>
                <a:cs typeface="Arial" pitchFamily="1" charset="0"/>
              </a:defRPr>
            </a:pPr>
            <a:r>
              <a:t>the approximation of the continuous gamma improves with increasing </a:t>
            </a:r>
            <a:r>
              <a:rPr sz="1900" i="1" cap="none">
                <a:latin typeface="Times" pitchFamily="0" charset="0"/>
                <a:ea typeface="Times" pitchFamily="0" charset="0"/>
                <a:cs typeface="Times" pitchFamily="0" charset="0"/>
              </a:rPr>
              <a:t>k</a:t>
            </a:r>
            <a:r>
              <a:rPr sz="1900" i="1" cap="none"/>
              <a:t>, </a:t>
            </a:r>
            <a:r>
              <a:t>but so does the computational burden</a:t>
            </a:r>
          </a:p>
        </p:txBody>
      </p:sp>
      <p:sp>
        <p:nvSpPr>
          <p:cNvPr id="11" name="Shape 3175"/>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GltZXM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GQKAAAPPwAA0AwAABAgAAAmAAAACAAAAP//////////"/>
              </a:ext>
            </a:extLst>
          </p:cNvSpPr>
          <p:nvPr/>
        </p:nvSpPr>
        <p:spPr>
          <a:xfrm>
            <a:off x="1003300" y="1689100"/>
            <a:ext cx="9247505" cy="3937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228600" indent="-228600" algn="l" defTabSz="457200">
              <a:lnSpc>
                <a:spcPts val="23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Arial" pitchFamily="1" charset="0"/>
                <a:cs typeface="Arial" pitchFamily="1" charset="0"/>
              </a:defRPr>
            </a:pPr>
            <a:r>
              <a:t>there are </a:t>
            </a:r>
            <a:r>
              <a:rPr sz="1900" i="1" cap="none">
                <a:latin typeface="Times" pitchFamily="0" charset="0"/>
                <a:ea typeface="Times" pitchFamily="0" charset="0"/>
                <a:cs typeface="Times" pitchFamily="0" charset="0"/>
              </a:rPr>
              <a:t>k</a:t>
            </a:r>
            <a:r>
              <a:t> relative-rate multipliers; corresponding to the mean or median rate of each bin</a:t>
            </a:r>
          </a:p>
        </p:txBody>
      </p:sp>
      <p:sp>
        <p:nvSpPr>
          <p:cNvPr id="12" name="Shape 3176"/>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HRhYi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VhUAANsYAACOFwAA0SQAABAgAAAmAAAACAAAAP//////////"/>
              </a:ext>
            </a:extLst>
          </p:cNvSpPr>
          <p:nvPr/>
        </p:nvSpPr>
        <p:spPr>
          <a:xfrm rot="16200000">
            <a:off x="2676525" y="4832350"/>
            <a:ext cx="1944370" cy="360680"/>
          </a:xfrm>
          <a:prstGeom prst="rect">
            <a:avLst/>
          </a:prstGeom>
          <a:noFill/>
          <a:ln>
            <a:noFill/>
          </a:ln>
          <a:effectLst/>
        </p:spPr>
        <p:txBody>
          <a:bodyPr vert="horz" wrap="none" lIns="50800" tIns="50800" rIns="50800" bIns="50800" numCol="1" spcCol="215900" anchor="ctr"/>
          <a:lstStyle>
            <a:lvl1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probability density</a:t>
            </a:r>
          </a:p>
        </p:txBody>
      </p:sp>
      <p:sp>
        <p:nvSpPr>
          <p:cNvPr id="13" name="Shape 3177"/>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I+PGE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hR0AAOQoAACmIAAAHSsAABAgAAAmAAAACAAAAP//////////"/>
              </a:ext>
            </a:extLst>
          </p:cNvSpPr>
          <p:nvPr/>
        </p:nvSpPr>
        <p:spPr>
          <a:xfrm>
            <a:off x="4798695" y="6647180"/>
            <a:ext cx="508635" cy="361315"/>
          </a:xfrm>
          <a:prstGeom prst="rect">
            <a:avLst/>
          </a:prstGeom>
          <a:noFill/>
          <a:ln>
            <a:noFill/>
          </a:ln>
          <a:effectLst/>
        </p:spPr>
        <p:txBody>
          <a:bodyPr vert="horz" wrap="none" lIns="50800" tIns="50800" rIns="50800" bIns="50800" numCol="1" spcCol="215900" anchor="ctr"/>
          <a:lstStyle>
            <a:lvl1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rate</a:t>
            </a:r>
          </a:p>
        </p:txBody>
      </p:sp>
      <p:pic>
        <p:nvPicPr>
          <p:cNvPr id="14" name="x-axis.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BycmVz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BcYAACYJgAAmyUAACQpAAAQAAAAJgAAAAgAAAD//////////w=="/>
              </a:ext>
            </a:extLst>
          </p:cNvPicPr>
          <p:nvPr/>
        </p:nvPicPr>
        <p:blipFill>
          <a:blip r:embed="rId3"/>
          <a:stretch>
            <a:fillRect/>
          </a:stretch>
        </p:blipFill>
        <p:spPr>
          <a:xfrm>
            <a:off x="3916045" y="6273800"/>
            <a:ext cx="2197100" cy="414020"/>
          </a:xfrm>
          <a:prstGeom prst="rect">
            <a:avLst/>
          </a:prstGeom>
          <a:noFill/>
          <a:ln>
            <a:noFill/>
          </a:ln>
          <a:effectLst/>
        </p:spPr>
      </p:pic>
      <p:pic>
        <p:nvPicPr>
          <p:cNvPr id="15" name="pasted-image.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B2YWw9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KocAABQFAAAGyYAALgVAAAQAAAAJgAAAAgAAAD//////////w=="/>
              </a:ext>
            </a:extLst>
          </p:cNvPicPr>
          <p:nvPr/>
        </p:nvPicPr>
        <p:blipFill>
          <a:blip r:embed="rId4"/>
          <a:stretch>
            <a:fillRect/>
          </a:stretch>
        </p:blipFill>
        <p:spPr>
          <a:xfrm>
            <a:off x="4659630" y="3302000"/>
            <a:ext cx="1534795" cy="228600"/>
          </a:xfrm>
          <a:prstGeom prst="rect">
            <a:avLst/>
          </a:prstGeom>
          <a:noFill/>
          <a:ln>
            <a:noFill/>
          </a:ln>
          <a:effectLst/>
        </p:spPr>
      </p:pic>
    </p:spTree>
  </p:cSld>
  <p:clrMapOvr>
    <a:masterClrMapping/>
  </p:clrMapOvr>
  <p:transition spd="fast" p14:dur="500">
    <p:fade/>
    <p:extLst>
      <p:ext uri="smNativeData">
        <pr:smNativeData xmlns:pr="smNativeData" xmlns="smNativeData" val="trXWYgAAAAD0AQAAAAAAAAYAAAAAAAAAAAAAAAAAAAAAAAAAAQAAAAAAAAAAAAAAAAAAAAAAAAAAAAAA"/>
      </p:ext>
    </p:extLst>
  </p:transition>
  <p:timing>
    <p:tnLst>
      <p:par>
        <p:cTn id="1" dur="indefinite" restart="never" nodeType="tmRoot"/>
      </p:par>
    </p:tnLst>
  </p:timing>
</p:sld>
</file>

<file path=ppt/slides/slide231.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3181"/>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D48YTo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nwgAABAgAAAmAAAACAAAAP//////////"/>
              </a:ext>
            </a:extLst>
          </p:cNvSpPr>
          <p:nvPr/>
        </p:nvSpPr>
        <p:spPr>
          <a:xfrm>
            <a:off x="635000" y="1016000"/>
            <a:ext cx="8692515"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Mixture models for accommodating ASRV</a:t>
            </a:r>
          </a:p>
        </p:txBody>
      </p:sp>
      <p:sp>
        <p:nvSpPr>
          <p:cNvPr id="3" name="Shape 3182"/>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BQcAANwAAAB7NwAATAQAABAgAAAmAAAACAAAAP//////////"/>
              </a:ext>
            </a:extLst>
          </p:cNvSpPr>
          <p:nvPr/>
        </p:nvSpPr>
        <p:spPr>
          <a:xfrm>
            <a:off x="1141095" y="139700"/>
            <a:ext cx="787781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Among Site Rate Variation</a:t>
            </a:r>
          </a:p>
        </p:txBody>
      </p:sp>
      <p:sp>
        <p:nvSpPr>
          <p:cNvPr id="4" name="Shape 3183"/>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KwIAAA+PQAAGAsAABAgAAAmAAAACAAAAP//////////"/>
              </a:ext>
            </a:extLst>
          </p:cNvSpPr>
          <p:nvPr/>
        </p:nvSpPr>
        <p:spPr>
          <a:xfrm>
            <a:off x="1003300" y="1409700"/>
            <a:ext cx="8952230" cy="3937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algn="l" defTabSz="457200">
              <a:lnSpc>
                <a:spcPts val="23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Site rates can be modeled as a mixture of the individual ASRV models</a:t>
            </a:r>
            <a:r>
              <a:rPr sz="1900" cap="none">
                <a:latin typeface="Times" pitchFamily="0" charset="0"/>
                <a:ea typeface="Times" pitchFamily="0" charset="0"/>
                <a:cs typeface="Times" pitchFamily="0" charset="0"/>
              </a:rPr>
              <a:t> (SS, I, </a:t>
            </a:r>
            <a:r>
              <a:t>and</a:t>
            </a:r>
            <a:r>
              <a:rPr sz="1900" cap="none">
                <a:latin typeface="Times" pitchFamily="0" charset="0"/>
                <a:ea typeface="Times" pitchFamily="0" charset="0"/>
                <a:cs typeface="Times" pitchFamily="0" charset="0"/>
              </a:rPr>
              <a:t> G)</a:t>
            </a:r>
            <a:r>
              <a:t>:</a:t>
            </a:r>
          </a:p>
        </p:txBody>
      </p:sp>
    </p:spTree>
  </p:cSld>
  <p:clrMapOvr>
    <a:masterClrMapping/>
  </p:clrMapOvr>
  <p:transition spd="fast" p14:dur="500">
    <p:fade/>
    <p:extLst>
      <p:ext uri="smNativeData">
        <pr:smNativeData xmlns:pr="smNativeData" xmlns="smNativeData" val="trXWYgAAAAD0AQAAAAAAAAYAAAAAAAAAAAAAAAAAAAAAAAAAAQAAAAAAAAAAAAAAAAAAAAAAAAAAAAAA"/>
      </p:ext>
    </p:extLst>
  </p:transition>
  <p:timing>
    <p:tnLst>
      <p:par>
        <p:cTn id="1" dur="indefinite" restart="never" nodeType="tmRoot"/>
      </p:par>
    </p:tnLst>
  </p:timing>
</p:sld>
</file>

<file path=ppt/slides/slide232.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3185"/>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HDxsB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nwgAABAgAAAmAAAACAAAAP//////////"/>
              </a:ext>
            </a:extLst>
          </p:cNvSpPr>
          <p:nvPr/>
        </p:nvSpPr>
        <p:spPr>
          <a:xfrm>
            <a:off x="635000" y="1016000"/>
            <a:ext cx="8692515"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Mixture models for accommodating ASRV</a:t>
            </a:r>
          </a:p>
        </p:txBody>
      </p:sp>
      <p:sp>
        <p:nvSpPr>
          <p:cNvPr id="3" name="Shape 3186"/>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BQcAANwAAAB7NwAATAQAABAgAAAmAAAACAAAAP//////////"/>
              </a:ext>
            </a:extLst>
          </p:cNvSpPr>
          <p:nvPr/>
        </p:nvSpPr>
        <p:spPr>
          <a:xfrm>
            <a:off x="1141095" y="139700"/>
            <a:ext cx="787781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Among Site Rate Variation</a:t>
            </a:r>
          </a:p>
        </p:txBody>
      </p:sp>
      <p:sp>
        <p:nvSpPr>
          <p:cNvPr id="4" name="Shape 3187"/>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DCMQ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KwIAAA+PQAAGAsAABAgAAAmAAAACAAAAP//////////"/>
              </a:ext>
            </a:extLst>
          </p:cNvSpPr>
          <p:nvPr/>
        </p:nvSpPr>
        <p:spPr>
          <a:xfrm>
            <a:off x="1003300" y="1409700"/>
            <a:ext cx="8952230" cy="3937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algn="l" defTabSz="457200">
              <a:lnSpc>
                <a:spcPts val="23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Site rates can be modeled as a mixture of the individual ASRV models</a:t>
            </a:r>
            <a:r>
              <a:rPr sz="1900" cap="none">
                <a:latin typeface="Times" pitchFamily="0" charset="0"/>
                <a:ea typeface="Times" pitchFamily="0" charset="0"/>
                <a:cs typeface="Times" pitchFamily="0" charset="0"/>
              </a:rPr>
              <a:t> (SS, I, </a:t>
            </a:r>
            <a:r>
              <a:t>and</a:t>
            </a:r>
            <a:r>
              <a:rPr sz="1900" cap="none">
                <a:latin typeface="Times" pitchFamily="0" charset="0"/>
                <a:ea typeface="Times" pitchFamily="0" charset="0"/>
                <a:cs typeface="Times" pitchFamily="0" charset="0"/>
              </a:rPr>
              <a:t> G)</a:t>
            </a:r>
            <a:r>
              <a:t>:</a:t>
            </a:r>
          </a:p>
        </p:txBody>
      </p:sp>
      <p:sp>
        <p:nvSpPr>
          <p:cNvPr id="5" name="Shape 3188"/>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KAKAAA+PQAA0AwAABAgAAAmAAAACAAAAP//////////"/>
              </a:ext>
            </a:extLst>
          </p:cNvSpPr>
          <p:nvPr/>
        </p:nvSpPr>
        <p:spPr>
          <a:xfrm>
            <a:off x="1003300" y="1727200"/>
            <a:ext cx="8952230" cy="3556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228600" indent="-228600" algn="l" defTabSz="457200">
              <a:lnSpc>
                <a:spcPts val="20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Arial" pitchFamily="1" charset="0"/>
                <a:cs typeface="Arial" pitchFamily="1" charset="0"/>
              </a:defRPr>
            </a:pPr>
            <a:r>
              <a:t>as a mixture of site-specific and proportion of invariable sites </a:t>
            </a:r>
            <a:r>
              <a:rPr sz="1700" cap="none">
                <a:latin typeface="Times" pitchFamily="0" charset="0"/>
                <a:ea typeface="Times" pitchFamily="0" charset="0"/>
                <a:cs typeface="Times" pitchFamily="0" charset="0"/>
              </a:rPr>
              <a:t>(+SS+I)</a:t>
            </a:r>
            <a:endParaRPr sz="1700" cap="none">
              <a:latin typeface="Times" pitchFamily="0" charset="0"/>
              <a:ea typeface="Times" pitchFamily="0" charset="0"/>
              <a:cs typeface="Times" pitchFamily="0" charset="0"/>
            </a:endParaRPr>
          </a:p>
        </p:txBody>
      </p:sp>
    </p:spTree>
  </p:cSld>
  <p:clrMapOvr>
    <a:masterClrMapping/>
  </p:clrMapOvr>
  <p:transition spd="fast" p14:dur="500">
    <p:fade/>
    <p:extLst>
      <p:ext uri="smNativeData">
        <pr:smNativeData xmlns:pr="smNativeData" xmlns="smNativeData" val="trXWYgAAAAD0AQAAAAAAAAYAAAAAAAAAAAAAAAAAAAAAAAAAAQAAAAAAAAAAAAAAAAAAAAAAAAAAAAAA"/>
      </p:ext>
    </p:extLst>
  </p:transition>
  <p:timing>
    <p:tnLst>
      <p:par>
        <p:cTn id="1" dur="indefinite" restart="never" nodeType="tmRoot"/>
      </p:par>
    </p:tnLst>
  </p:timing>
</p:sld>
</file>

<file path=ppt/slides/slide233.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pic>
        <p:nvPicPr>
          <p:cNvPr id="2" name="stem-loop.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AAAAADACAAAgD4AANgqAAAQAAAAJgAAAAgAAAD//////////w=="/>
              </a:ext>
            </a:extLst>
          </p:cNvPicPr>
          <p:nvPr/>
        </p:nvPicPr>
        <p:blipFill>
          <a:blip r:embed="rId2"/>
          <a:stretch>
            <a:fillRect/>
          </a:stretch>
        </p:blipFill>
        <p:spPr>
          <a:xfrm>
            <a:off x="0" y="1422400"/>
            <a:ext cx="10160000" cy="5542280"/>
          </a:xfrm>
          <a:prstGeom prst="rect">
            <a:avLst/>
          </a:prstGeom>
          <a:noFill/>
          <a:ln>
            <a:noFill/>
          </a:ln>
          <a:effectLst/>
        </p:spPr>
      </p:pic>
      <p:sp>
        <p:nvSpPr>
          <p:cNvPr id="3" name="Shape 3191"/>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EAE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7wMAAAwqAACAPgAAcS0AABAgAAAmAAAACAAAAP//////////"/>
              </a:ext>
            </a:extLst>
          </p:cNvSpPr>
          <p:nvPr/>
        </p:nvSpPr>
        <p:spPr>
          <a:xfrm>
            <a:off x="639445" y="6835140"/>
            <a:ext cx="9520555" cy="55181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1900"/>
              </a:lnSpc>
              <a:tabLst>
                <a:tab pos="838200" algn="l"/>
              </a:tabLst>
              <a:defRPr sz="1600" cap="none">
                <a:solidFill>
                  <a:srgbClr val="424242"/>
                </a:solidFill>
                <a:latin typeface="Arial" pitchFamily="1" charset="0"/>
                <a:ea typeface="Arial" pitchFamily="1" charset="0"/>
                <a:cs typeface="Arial" pitchFamily="1" charset="0"/>
              </a:defRPr>
            </a:pPr>
            <a:r>
              <a:t>Each pre-specified subset of sites has an overall relative-rate multiplier, and the rate of each site </a:t>
            </a:r>
            <a:r>
              <a:rPr i="1" u="sng" cap="none"/>
              <a:t>within</a:t>
            </a:r>
            <a:br/>
            <a:r>
              <a:t>    each category is modeled as proportion of invariable sites model</a:t>
            </a:r>
          </a:p>
        </p:txBody>
      </p:sp>
      <p:grpSp>
        <p:nvGrpSpPr>
          <p:cNvPr id="4" name="Group 3196"/>
          <p:cNvGrpSpPr>
            <a:extLst>
              <a:ext uri="smNativeData">
                <pr:smNativeData xmlns:pr="smNativeData" xmlns="smNativeData" val="SMDATA_6_trXWYhMAAAAlAAAAAQAAAA8BAAAAkAAAAEgAAACQAAAASAAAAAAAAAAAAAAAAAAAABcAAAAUAAAAAAAAAAAAAAD/fwAA/38AAAAAAAAJAAAABAAAABDtPBAfAAAAVAAAAAAAAAAAAAAAAAAAAAAAAAAAAAAAAAAAAAAAAAAAAAAAAAAAAAAAAAAAAAAAAAAAAAAAAAAAAAAAAAAAAAAAAAAAAAAAAAAAAAAAAAAAAAAAAAAAACEAAAAYAAAAFAAAAAAKAABTDQAAlCsAAIcnAAAQAAAAJgAAAAgAAAD/////AAAAAA=="/>
              </a:ext>
            </a:extLst>
          </p:cNvGrpSpPr>
          <p:nvPr/>
        </p:nvGrpSpPr>
        <p:grpSpPr>
          <a:xfrm>
            <a:off x="1625600" y="2165985"/>
            <a:ext cx="5458460" cy="4259580"/>
            <a:chOff x="1625600" y="2165985"/>
            <a:chExt cx="5458460" cy="4259580"/>
          </a:xfrm>
        </p:grpSpPr>
        <p:sp>
          <p:nvSpPr>
            <p:cNvPr id="8" name="Shape 3192"/>
            <p:cNvSpPr>
              <a:extLst>
                <a:ext uri="smNativeData">
                  <pr:smNativeData xmlns:pr="smNativeData" xmlns="smNativeData" val="SMDATA_15_trXWYhMAAAAlAAAAZAAAAA0AAAAAUAAAAFAAAABQAAAAUAAAAAAAAAABAAAAAAAAAAEAAABQAAAAAAAAAAAA4D8AAAAAAADgPwAAAAAAAOA/AAAAAAAA4D8AAAAAAADgPwAAAAAAAOA/AAAAAAAA4D8AAAAAAADgPwAAAAAAAOA/AAAAAAAA4D8CAAAAjAAAAAEAAAAAAAAABDP/AP///wg0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k2/+4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BDP/AP///wEAAAAAAAAAAAAAAAAAAAAAAAAAAAAAAAAAAAAAAAAAAAAAAAJ/f38A3N7gA8zMzADAwP8Af39/AAAAAAAAAAAAAAAAAAAAAAAAAAAAIQAAABgAAAAUAAAAAAoAAFMNAACUKwAAhycAAAAAAAAmAAAACAAAAP//////////"/>
                </a:ext>
              </a:extLst>
            </p:cNvSpPr>
            <p:nvPr/>
          </p:nvSpPr>
          <p:spPr>
            <a:xfrm>
              <a:off x="1625600" y="2165985"/>
              <a:ext cx="5458460" cy="4259580"/>
            </a:xfrm>
            <a:prstGeom prst="rect">
              <a:avLst/>
            </a:prstGeom>
            <a:solidFill>
              <a:srgbClr val="0433FF">
                <a:alpha val="48000"/>
              </a:srgbClr>
            </a:solidFill>
            <a:ln>
              <a:noFill/>
            </a:ln>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grpSp>
          <p:nvGrpSpPr>
            <p:cNvPr id="5" name="Group 3195"/>
            <p:cNvGrpSpPr>
              <a:extLst>
                <a:ext uri="smNativeData">
                  <pr:smNativeData xmlns:pr="smNativeData" xmlns="smNativeData" val="SMDATA_6_trXWYhMAAAAlAAAAAQAAAA8BAAAAkAAAAEgAAACQAAAASAAAAAAAAAAAAAAAAAAAABcAAAAUAAAAAAAAAAAAAAD/fwAA/38AAAAAAAAJAAAABAAAAAAAAAAfAAAAVAAAAAAAAAAAAAAAAAAAAAAAAAAAAAAAAAAAAAAAAAAAAAAAAAAAAAAAAAAAAAAAAAAAAAAAAAAAAAAAAAAAAAAAAAAAAAAAAAAAAAAAAAAAAAAAAAAAACEAAAAYAAAAFAAAAOIWAACZGAAAsh4AAJkdAAAAAAAAJgAAAAgAAAD/////AAAAAA=="/>
                </a:ext>
              </a:extLst>
            </p:cNvGrpSpPr>
            <p:nvPr/>
          </p:nvGrpSpPr>
          <p:grpSpPr>
            <a:xfrm>
              <a:off x="3719830" y="3998595"/>
              <a:ext cx="1270000" cy="812800"/>
              <a:chOff x="3719830" y="3998595"/>
              <a:chExt cx="1270000" cy="812800"/>
            </a:xfrm>
          </p:grpSpPr>
          <p:sp>
            <p:nvSpPr>
              <p:cNvPr id="7" name="Shape 3193"/>
              <p:cNvSpPr>
                <a:extLst>
                  <a:ext uri="smNativeData">
                    <pr:smNativeData xmlns:pr="smNativeData" xmlns="smNativeData" val="SMDATA_15_trXWYhMAAAAlAAAAZAAAAA0AAAAAUAAAAFAAAABQAAAAUAAAAAAAAAABAAAAAAAAAAEAAABQAAAAAAAAAAAA4D8AAAAAAADgPwAAAAAAAOA/AAAAAAAA4D8AAAAAAADgPwAAAAAAAOA/AAAAAAAA4D8AAAAAAADgPwAAAAAAAOA/AAAAAAAA4D8CAAAAjAAAAAEAAAAAAAAABDP/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UAAAAAAAAABkAAAAZAAAAGQAAAAAAAAAy8vLAFAAAAAAAAAAZAAAAGQAAABkAAAAAAAAABcAAAAUAAAAAAAAAAAAAAD/fwAA/38AAAAAAAAJAAAABAAAAAnD/+o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BDP/AP///wEAAAAAAAAAAAAAAAAAAAAAAAAAAAAAAAAAAAAAAAAAAAAAAAJ/f38AAAAAAMvLywDAwP8Af39/AAAAAAAAAAAAAAAAAAAAAAAAAAAAIQAAABgAAAAUAAAA4hYAAJkYAACyHgAAmR0AAAAAAAAmAAAACAAAAP//////////"/>
                  </a:ext>
                </a:extLst>
              </p:cNvSpPr>
              <p:nvPr/>
            </p:nvSpPr>
            <p:spPr>
              <a:xfrm>
                <a:off x="3719830" y="3998595"/>
                <a:ext cx="1270000" cy="812800"/>
              </a:xfrm>
              <a:prstGeom prst="rect">
                <a:avLst/>
              </a:prstGeom>
              <a:solidFill>
                <a:srgbClr val="0433FF"/>
              </a:solidFill>
              <a:ln>
                <a:noFill/>
              </a:ln>
              <a:effectLst>
                <a:outerShdw blurRad="63500" dist="63500" dir="5400000">
                  <a:srgbClr val="000000">
                    <a:alpha val="20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6" name="Shape 3194"/>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oABw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OxcAALAYAABZHgAAMBsAAAAgAAAmAAAACAAAAP//////////"/>
                  </a:ext>
                </a:extLst>
              </p:cNvSpPr>
              <p:nvPr/>
            </p:nvSpPr>
            <p:spPr>
              <a:xfrm>
                <a:off x="3776345" y="4013200"/>
                <a:ext cx="1156970" cy="406400"/>
              </a:xfrm>
              <a:prstGeom prst="rect">
                <a:avLst/>
              </a:prstGeom>
              <a:noFill/>
              <a:ln>
                <a:noFill/>
              </a:ln>
              <a:effectLst/>
            </p:spPr>
            <p:txBody>
              <a:bodyPr vert="horz" wrap="none" lIns="50800" tIns="50800" rIns="50800" bIns="50800" numCol="1" spcCol="215900" anchor="ctr"/>
              <a:lstStyle>
                <a:lvl1pPr defTabSz="457200">
                  <a:lnSpc>
                    <a:spcPts val="2800"/>
                  </a:lnSpc>
                  <a:tabLst>
                    <a:tab pos="838200" algn="l"/>
                  </a:tabLst>
                  <a:defRPr sz="2400" cap="none">
                    <a:solidFill>
                      <a:srgbClr val="FFFFFF"/>
                    </a:solidFill>
                    <a:latin typeface="蘋果儷中黑" pitchFamily="0" charset="0"/>
                    <a:ea typeface="Gill Sans" pitchFamily="0" charset="0"/>
                    <a:cs typeface="Gill Sans" pitchFamily="0" charset="0"/>
                  </a:defRPr>
                </a:lvl1pPr>
              </a:lstStyle>
              <a:p>
                <a:pPr/>
                <a:r>
                  <a:t>stem sites</a:t>
                </a:r>
              </a:p>
            </p:txBody>
          </p:sp>
        </p:grpSp>
      </p:grpSp>
      <p:grpSp>
        <p:nvGrpSpPr>
          <p:cNvPr id="9" name="Group 3201"/>
          <p:cNvGrpSpPr>
            <a:extLst>
              <a:ext uri="smNativeData">
                <pr:smNativeData xmlns:pr="smNativeData" xmlns="smNativeData" val="SMDATA_6_trXWYhMAAAAlAAAAAQAAAA8BAAAAkAAAAEgAAACQAAAASAAAAAAAAAAAAAAAAAAAABcAAAAUAAAAAAAAAAAAAAD/fwAA/38AAAAAAAAJAAAABAAAAAAAAAAfAAAAVAAAAAAAAAAAAAAAAAAAAAAAAAAAAAAAAAAAAAAAAAAAAAAAAAAAAAAAAAAAAAAAAAAAAAAAAAAAAAAAAAAAAAAAAAAAAAAAAAAAAAAAAAAAAAAAAAAAACEAAAAYAAAAFAAAAJQrAABTDQAAJDwAAIcnAAAQAAAAJgAAAAgAAAD/////AAAAAA=="/>
              </a:ext>
            </a:extLst>
          </p:cNvGrpSpPr>
          <p:nvPr/>
        </p:nvGrpSpPr>
        <p:grpSpPr>
          <a:xfrm>
            <a:off x="7084060" y="2165985"/>
            <a:ext cx="2692400" cy="4259580"/>
            <a:chOff x="7084060" y="2165985"/>
            <a:chExt cx="2692400" cy="4259580"/>
          </a:xfrm>
        </p:grpSpPr>
        <p:sp>
          <p:nvSpPr>
            <p:cNvPr id="13" name="Shape 3197"/>
            <p:cNvSpPr>
              <a:extLst>
                <a:ext uri="smNativeData">
                  <pr:smNativeData xmlns:pr="smNativeData" xmlns="smNativeData" val="SMDATA_15_trXWYhMAAAAlAAAAZAAAAA0AAAAAUAAAAFAAAABQAAAAUAAAAAAAAAABAAAAAAAAAAEAAABQAAAAAAAAAAAA4D8AAAAAAADgPwAAAAAAAOA/AAAAAAAA4D8AAAAAAADgPwAAAAAAAOA/AAAAAAAA4D8AAAAAAADgPwAAAAAAAOA/AAAAAAAA4D8CAAAAjAAAAAEAAAAAAAAA/5MAAP///wg0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J/f38A3N7gA8zMzADAwP8Af39/AAAAAAAAAAAAAAAAAAAAAAAAAAAAIQAAABgAAAAUAAAAlCsAAFMNAAAkPAAAhycAAAAAAAAmAAAACAAAAP//////////"/>
                </a:ext>
              </a:extLst>
            </p:cNvSpPr>
            <p:nvPr/>
          </p:nvSpPr>
          <p:spPr>
            <a:xfrm>
              <a:off x="7084060" y="2165985"/>
              <a:ext cx="2692400" cy="4259580"/>
            </a:xfrm>
            <a:prstGeom prst="rect">
              <a:avLst/>
            </a:prstGeom>
            <a:solidFill>
              <a:srgbClr val="FF9300">
                <a:alpha val="48000"/>
              </a:srgbClr>
            </a:solidFill>
            <a:ln>
              <a:noFill/>
            </a:ln>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grpSp>
          <p:nvGrpSpPr>
            <p:cNvPr id="10" name="Group 3200"/>
            <p:cNvGrpSpPr>
              <a:extLst>
                <a:ext uri="smNativeData">
                  <pr:smNativeData xmlns:pr="smNativeData" xmlns="smNativeData" val="SMDATA_6_trXWYhMAAAAlAAAAAQAAAA8BAAAAkAAAAEgAAACQAAAASAAAAAAAAAAAAAAAAAAAABcAAAAUAAAAAAAAAAAAAAD/fwAA/38AAAAAAAAJAAAABAAAAAAAAAAfAAAAVAAAAAAAAAAAAAAAAAAAAAAAAAAAAAAAAAAAAAAAAAAAAAAAAAAAAAAAAAAAAAAAAAAAAAAAAAAAAAAAAAAAAAAAAAAAAAAAAAAAAAAAAAAAAAAAAAAAACEAAAAYAAAAFAAAAPkvAACZGAAAyTcAAJkdAAAAAAAAJgAAAAgAAAD/////AAAAAA=="/>
                </a:ext>
              </a:extLst>
            </p:cNvGrpSpPr>
            <p:nvPr/>
          </p:nvGrpSpPr>
          <p:grpSpPr>
            <a:xfrm>
              <a:off x="7798435" y="3998595"/>
              <a:ext cx="1270000" cy="812800"/>
              <a:chOff x="7798435" y="3998595"/>
              <a:chExt cx="1270000" cy="812800"/>
            </a:xfrm>
          </p:grpSpPr>
          <p:sp>
            <p:nvSpPr>
              <p:cNvPr id="12" name="Shape 3198"/>
              <p:cNvSpPr>
                <a:extLst>
                  <a:ext uri="smNativeData">
                    <pr:smNativeData xmlns:pr="smNativeData" xmlns="smNativeData" val="SMDATA_15_trXWYhMAAAAlAAAAZAAAAA0AAAAAUAAAAFAAAABQAAAAUAAAAAAAAAABAAAAAAAAAAEAAABQAAAAAAAAAAAA4D8AAAAAAADg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UAAAAAAAAABkAAAAZAAAAGQAAAAAAAAAy8vLAFAAAAAAAAAAZAAAAGQAAABkAAAAAAAAABcAAAAUAAAAAAAAAAAAAAD/fwAA/38AAAAAAAAJAAAABAAAAAAFcg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J/f38AAAAAAMvLywDAwP8Af39/AAAAAAAAAAAAAAAAAAAAAAAAAAAAIQAAABgAAAAUAAAA+S8AAJkYAADJNwAAmR0AAAAAAAAmAAAACAAAAP//////////"/>
                  </a:ext>
                </a:extLst>
              </p:cNvSpPr>
              <p:nvPr/>
            </p:nvSpPr>
            <p:spPr>
              <a:xfrm>
                <a:off x="7798435" y="3998595"/>
                <a:ext cx="1270000" cy="812800"/>
              </a:xfrm>
              <a:prstGeom prst="rect">
                <a:avLst/>
              </a:prstGeom>
              <a:solidFill>
                <a:srgbClr val="FF9300"/>
              </a:solidFill>
              <a:ln>
                <a:noFill/>
              </a:ln>
              <a:effectLst>
                <a:outerShdw blurRad="63500" dist="63500" dir="5400000">
                  <a:srgbClr val="000000">
                    <a:alpha val="20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1" name="Shape 3199"/>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BOw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YzAAALAYAABfNwAAMBsAAAAgAAAmAAAACAAAAP//////////"/>
                  </a:ext>
                </a:extLst>
              </p:cNvSpPr>
              <p:nvPr/>
            </p:nvSpPr>
            <p:spPr>
              <a:xfrm>
                <a:off x="7865745" y="4013200"/>
                <a:ext cx="1135380" cy="406400"/>
              </a:xfrm>
              <a:prstGeom prst="rect">
                <a:avLst/>
              </a:prstGeom>
              <a:noFill/>
              <a:ln>
                <a:noFill/>
              </a:ln>
              <a:effectLst/>
            </p:spPr>
            <p:txBody>
              <a:bodyPr vert="horz" wrap="none" lIns="50800" tIns="50800" rIns="50800" bIns="50800" numCol="1" spcCol="215900" anchor="ctr"/>
              <a:lstStyle>
                <a:lvl1pPr defTabSz="457200">
                  <a:lnSpc>
                    <a:spcPts val="2800"/>
                  </a:lnSpc>
                  <a:tabLst>
                    <a:tab pos="838200" algn="l"/>
                  </a:tabLst>
                  <a:defRPr sz="2400" cap="none">
                    <a:solidFill>
                      <a:srgbClr val="FFFFFF"/>
                    </a:solidFill>
                    <a:latin typeface="蘋果儷中黑" pitchFamily="0" charset="0"/>
                    <a:ea typeface="Gill Sans" pitchFamily="0" charset="0"/>
                    <a:cs typeface="Gill Sans" pitchFamily="0" charset="0"/>
                  </a:defRPr>
                </a:lvl1pPr>
              </a:lstStyle>
              <a:p>
                <a:pPr/>
                <a:r>
                  <a:t>loop sites</a:t>
                </a:r>
              </a:p>
            </p:txBody>
          </p:sp>
        </p:grpSp>
      </p:grpSp>
      <p:pic>
        <p:nvPicPr>
          <p:cNvPr id="14" name="pasted-image.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BypZgz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NswAACFGwAAQzcAAM0cAAAQAAAAJgAAAAgAAAD//////////w=="/>
              </a:ext>
            </a:extLst>
          </p:cNvPicPr>
          <p:nvPr/>
        </p:nvPicPr>
        <p:blipFill>
          <a:blip r:embed="rId3"/>
          <a:stretch>
            <a:fillRect/>
          </a:stretch>
        </p:blipFill>
        <p:spPr>
          <a:xfrm>
            <a:off x="7941945" y="4473575"/>
            <a:ext cx="1041400" cy="208280"/>
          </a:xfrm>
          <a:prstGeom prst="rect">
            <a:avLst/>
          </a:prstGeom>
          <a:noFill/>
          <a:ln>
            <a:noFill/>
          </a:ln>
          <a:effectLst/>
        </p:spPr>
      </p:pic>
      <p:pic>
        <p:nvPicPr>
          <p:cNvPr id="15" name="pasted-image.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B5kWwk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O4WAACFGwAAVh4AAMEcAAAQAAAAJgAAAAgAAAD//////////w=="/>
              </a:ext>
            </a:extLst>
          </p:cNvPicPr>
          <p:nvPr/>
        </p:nvPicPr>
        <p:blipFill>
          <a:blip r:embed="rId4"/>
          <a:stretch>
            <a:fillRect/>
          </a:stretch>
        </p:blipFill>
        <p:spPr>
          <a:xfrm>
            <a:off x="3727450" y="4473575"/>
            <a:ext cx="1203960" cy="200660"/>
          </a:xfrm>
          <a:prstGeom prst="rect">
            <a:avLst/>
          </a:prstGeom>
          <a:noFill/>
          <a:ln>
            <a:noFill/>
          </a:ln>
          <a:effectLst/>
        </p:spPr>
      </p:pic>
      <p:sp>
        <p:nvSpPr>
          <p:cNvPr id="16" name="Shape 3204"/>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Op8mg0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nwgAABAgAAAmAAAACAAAAP//////////"/>
              </a:ext>
            </a:extLst>
          </p:cNvSpPr>
          <p:nvPr/>
        </p:nvSpPr>
        <p:spPr>
          <a:xfrm>
            <a:off x="635000" y="1016000"/>
            <a:ext cx="8692515"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Mixture models for accommodating ASRV</a:t>
            </a:r>
          </a:p>
        </p:txBody>
      </p:sp>
      <p:sp>
        <p:nvSpPr>
          <p:cNvPr id="17" name="Shape 3205"/>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CsFpmk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BQcAANwAAAB7NwAATAQAABAgAAAmAAAACAAAAP//////////"/>
              </a:ext>
            </a:extLst>
          </p:cNvSpPr>
          <p:nvPr/>
        </p:nvSpPr>
        <p:spPr>
          <a:xfrm>
            <a:off x="1141095" y="139700"/>
            <a:ext cx="787781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Among Site Rate Variation</a:t>
            </a:r>
          </a:p>
        </p:txBody>
      </p:sp>
    </p:spTree>
  </p:cSld>
  <p:clrMapOvr>
    <a:masterClrMapping/>
  </p:clrMapOvr>
  <p:transition spd="fast" p14:dur="500">
    <p:fade/>
    <p:extLst>
      <p:ext uri="smNativeData">
        <pr:smNativeData xmlns:pr="smNativeData" xmlns="smNativeData" val="trXWYgAAAAD0AQAAAAAAAAYAAAAAAAAAAAAAAAAAAAAAAAAAAQAAAAAAAAAAAAAAAAAAAAAAAAAAAAAA"/>
      </p:ext>
    </p:extLst>
  </p:transition>
  <p:timing>
    <p:tnLst>
      <p:par>
        <p:cTn id="1" dur="indefinite" restart="never" nodeType="tmRoot"/>
      </p:par>
    </p:tnLst>
  </p:timing>
</p:sld>
</file>

<file path=ppt/slides/slide234.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3207"/>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o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nwgAABAgAAAmAAAACAAAAP//////////"/>
              </a:ext>
            </a:extLst>
          </p:cNvSpPr>
          <p:nvPr/>
        </p:nvSpPr>
        <p:spPr>
          <a:xfrm>
            <a:off x="635000" y="1016000"/>
            <a:ext cx="8692515"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Mixture models for accommodating ASRV</a:t>
            </a:r>
          </a:p>
        </p:txBody>
      </p:sp>
      <p:sp>
        <p:nvSpPr>
          <p:cNvPr id="3" name="Shape 3208"/>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M8H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BQcAANwAAAB7NwAATAQAABAgAAAmAAAACAAAAP//////////"/>
              </a:ext>
            </a:extLst>
          </p:cNvSpPr>
          <p:nvPr/>
        </p:nvSpPr>
        <p:spPr>
          <a:xfrm>
            <a:off x="1141095" y="139700"/>
            <a:ext cx="787781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Among Site Rate Variation</a:t>
            </a:r>
          </a:p>
        </p:txBody>
      </p:sp>
      <p:sp>
        <p:nvSpPr>
          <p:cNvPr id="4" name="Shape 3209"/>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FM8dY8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KwIAAA+PQAAGAsAABAgAAAmAAAACAAAAP//////////"/>
              </a:ext>
            </a:extLst>
          </p:cNvSpPr>
          <p:nvPr/>
        </p:nvSpPr>
        <p:spPr>
          <a:xfrm>
            <a:off x="1003300" y="1409700"/>
            <a:ext cx="8952230" cy="3937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algn="l" defTabSz="457200">
              <a:lnSpc>
                <a:spcPts val="23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Site rates can be model as a mixture of the individual ASRV models</a:t>
            </a:r>
            <a:r>
              <a:rPr sz="1900" cap="none">
                <a:latin typeface="Times" pitchFamily="0" charset="0"/>
                <a:ea typeface="Times" pitchFamily="0" charset="0"/>
                <a:cs typeface="Times" pitchFamily="0" charset="0"/>
              </a:rPr>
              <a:t> (SS, I, </a:t>
            </a:r>
            <a:r>
              <a:t>and</a:t>
            </a:r>
            <a:r>
              <a:rPr sz="1900" cap="none">
                <a:latin typeface="Times" pitchFamily="0" charset="0"/>
                <a:ea typeface="Times" pitchFamily="0" charset="0"/>
                <a:cs typeface="Times" pitchFamily="0" charset="0"/>
              </a:rPr>
              <a:t> G)</a:t>
            </a:r>
            <a:r>
              <a:t>:</a:t>
            </a:r>
          </a:p>
        </p:txBody>
      </p:sp>
      <p:sp>
        <p:nvSpPr>
          <p:cNvPr id="5" name="Shape 3210"/>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E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KAKAAA+PQAA0AwAABAgAAAmAAAACAAAAP//////////"/>
              </a:ext>
            </a:extLst>
          </p:cNvSpPr>
          <p:nvPr/>
        </p:nvSpPr>
        <p:spPr>
          <a:xfrm>
            <a:off x="1003300" y="1727200"/>
            <a:ext cx="8952230" cy="3556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228600" indent="-228600" algn="l" defTabSz="457200">
              <a:lnSpc>
                <a:spcPts val="20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Arial" pitchFamily="1" charset="0"/>
                <a:cs typeface="Arial" pitchFamily="1" charset="0"/>
              </a:defRPr>
            </a:pPr>
            <a:r>
              <a:t>as a mixture of site-specific and proportion of invariable sites </a:t>
            </a:r>
            <a:r>
              <a:rPr sz="1700" cap="none">
                <a:latin typeface="Times" pitchFamily="0" charset="0"/>
                <a:ea typeface="Times" pitchFamily="0" charset="0"/>
                <a:cs typeface="Times" pitchFamily="0" charset="0"/>
              </a:rPr>
              <a:t>(+SS+I)</a:t>
            </a:r>
            <a:endParaRPr sz="1700" cap="none">
              <a:latin typeface="Times" pitchFamily="0" charset="0"/>
              <a:ea typeface="Times" pitchFamily="0" charset="0"/>
              <a:cs typeface="Times" pitchFamily="0" charset="0"/>
            </a:endParaRPr>
          </a:p>
        </p:txBody>
      </p:sp>
      <p:sp>
        <p:nvSpPr>
          <p:cNvPr id="6" name="Shape 3211"/>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GwMAAA+PQAAnA4AABAgAAAmAAAACAAAAP//////////"/>
              </a:ext>
            </a:extLst>
          </p:cNvSpPr>
          <p:nvPr/>
        </p:nvSpPr>
        <p:spPr>
          <a:xfrm>
            <a:off x="1003300" y="2019300"/>
            <a:ext cx="8952230" cy="3556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228600" indent="-228600" algn="l" defTabSz="457200">
              <a:lnSpc>
                <a:spcPts val="20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Arial" pitchFamily="1" charset="0"/>
                <a:cs typeface="Arial" pitchFamily="1" charset="0"/>
              </a:defRPr>
            </a:pPr>
            <a:r>
              <a:t>as a mixture of site-specific and discrete-gamma distributed rates </a:t>
            </a:r>
            <a:r>
              <a:rPr sz="1700" cap="none">
                <a:latin typeface="Times" pitchFamily="0" charset="0"/>
                <a:ea typeface="Times" pitchFamily="0" charset="0"/>
                <a:cs typeface="Times" pitchFamily="0" charset="0"/>
              </a:rPr>
              <a:t>(+SS+G)</a:t>
            </a:r>
            <a:endParaRPr sz="1700" cap="none">
              <a:latin typeface="Times" pitchFamily="0" charset="0"/>
              <a:ea typeface="Times" pitchFamily="0" charset="0"/>
              <a:cs typeface="Times" pitchFamily="0" charset="0"/>
            </a:endParaRPr>
          </a:p>
        </p:txBody>
      </p:sp>
    </p:spTree>
  </p:cSld>
  <p:clrMapOvr>
    <a:masterClrMapping/>
  </p:clrMapOvr>
  <p:transition spd="fast" p14:dur="500">
    <p:fade/>
    <p:extLst>
      <p:ext uri="smNativeData">
        <pr:smNativeData xmlns:pr="smNativeData" xmlns="smNativeData" val="trXWYgAAAAD0AQAAAAAAAAYAAAAAAAAAAAAAAAAAAAAAAAAAAQAAAAAAAAAAAAAAAAAAAAAAAAAAAAAA"/>
      </p:ext>
    </p:extLst>
  </p:transition>
  <p:timing>
    <p:tnLst>
      <p:par>
        <p:cTn id="1" dur="indefinite" restart="never" nodeType="tmRoot"/>
      </p:par>
    </p:tnLst>
  </p:timing>
</p:sld>
</file>

<file path=ppt/slides/slide235.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pic>
        <p:nvPicPr>
          <p:cNvPr id="2" name="stem-loop.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BxDQ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AAAAADACAAAgD4AANgqAAAQAAAAJgAAAAgAAAD//////////w=="/>
              </a:ext>
            </a:extLst>
          </p:cNvPicPr>
          <p:nvPr/>
        </p:nvPicPr>
        <p:blipFill>
          <a:blip r:embed="rId2"/>
          <a:stretch>
            <a:fillRect/>
          </a:stretch>
        </p:blipFill>
        <p:spPr>
          <a:xfrm>
            <a:off x="0" y="1422400"/>
            <a:ext cx="10160000" cy="5542280"/>
          </a:xfrm>
          <a:prstGeom prst="rect">
            <a:avLst/>
          </a:prstGeom>
          <a:noFill/>
          <a:ln>
            <a:noFill/>
          </a:ln>
          <a:effectLst/>
        </p:spPr>
      </p:pic>
      <p:sp>
        <p:nvSpPr>
          <p:cNvPr id="3" name="Shape 3214"/>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NDuNBI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7wMAAAwqAACAPgAAcS0AABAgAAAmAAAACAAAAP//////////"/>
              </a:ext>
            </a:extLst>
          </p:cNvSpPr>
          <p:nvPr/>
        </p:nvSpPr>
        <p:spPr>
          <a:xfrm>
            <a:off x="639445" y="6835140"/>
            <a:ext cx="9520555" cy="55181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1900"/>
              </a:lnSpc>
              <a:tabLst>
                <a:tab pos="838200" algn="l"/>
              </a:tabLst>
              <a:defRPr sz="1600" cap="none">
                <a:solidFill>
                  <a:srgbClr val="424242"/>
                </a:solidFill>
                <a:latin typeface="Arial" pitchFamily="1" charset="0"/>
                <a:ea typeface="Arial" pitchFamily="1" charset="0"/>
                <a:cs typeface="Arial" pitchFamily="1" charset="0"/>
              </a:defRPr>
            </a:pPr>
            <a:r>
              <a:t>Each pre-specified subset of sites has an overall relative-rate multiplier, and the rate of each site </a:t>
            </a:r>
            <a:r>
              <a:rPr i="1" u="sng" cap="none"/>
              <a:t>within</a:t>
            </a:r>
            <a:br/>
            <a:r>
              <a:t>    each category is modeled as discrete-gamma distributed random variables</a:t>
            </a:r>
          </a:p>
        </p:txBody>
      </p:sp>
      <p:grpSp>
        <p:nvGrpSpPr>
          <p:cNvPr id="4" name="Group 3219"/>
          <p:cNvGrpSpPr>
            <a:extLst>
              <a:ext uri="smNativeData">
                <pr:smNativeData xmlns:pr="smNativeData" xmlns="smNativeData" val="SMDATA_6_trXWYhMAAAAlAAAAAQAAAA8BAAAAkAAAAEgAAACQAAAASAAAAAAAAAAAAAAAAAAAABcAAAAUAAAAAAAAAAAAAAD/fwAA/38AAAAAAAAJAAAABAAAABDtPBAfAAAAVAAAAAAAAAAAAAAAAAAAAAAAAAAAAAAAAAAAAAAAAAAAAAAAAAAAAAAAAAAAAAAAAAAAAAAAAAAAAAAAAAAAAAAAAAAAAAAAAAAAAAAAAAAAAAAAAAAAACEAAAAYAAAAFAAAAAAKAABTDQAAlCsAAIcnAAAQAAAAJgAAAAgAAAD/////AAAAAA=="/>
              </a:ext>
            </a:extLst>
          </p:cNvGrpSpPr>
          <p:nvPr/>
        </p:nvGrpSpPr>
        <p:grpSpPr>
          <a:xfrm>
            <a:off x="1625600" y="2165985"/>
            <a:ext cx="5458460" cy="4259580"/>
            <a:chOff x="1625600" y="2165985"/>
            <a:chExt cx="5458460" cy="4259580"/>
          </a:xfrm>
        </p:grpSpPr>
        <p:sp>
          <p:nvSpPr>
            <p:cNvPr id="8" name="Shape 3215"/>
            <p:cNvSpPr>
              <a:extLst>
                <a:ext uri="smNativeData">
                  <pr:smNativeData xmlns:pr="smNativeData" xmlns="smNativeData" val="SMDATA_15_trXWYhMAAAAlAAAAZAAAAA0AAAAAUAAAAFAAAABQAAAAUAAAAAAAAAABAAAAAAAAAAEAAABQAAAAAAAAAAAA4D8AAAAAAADgPwAAAAAAAOA/AAAAAAAA4D8AAAAAAADgPwAAAAAAAOA/AAAAAAAA4D8AAAAAAADgPwAAAAAAAOA/AAAAAAAA4D8CAAAAjAAAAAEAAAAAAAAABDP/AP///wg0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Ojx6OE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BDP/AP///wEAAAAAAAAAAAAAAAAAAAAAAAAAAAAAAAAAAAAAAAAAAAAAAAJ/f38A3N7gA8zMzADAwP8Af39/AAAAAAAAAAAAAAAAAAAAAAAAAAAAIQAAABgAAAAUAAAAAAoAAFMNAACUKwAAhycAAAAAAAAmAAAACAAAAP//////////"/>
                </a:ext>
              </a:extLst>
            </p:cNvSpPr>
            <p:nvPr/>
          </p:nvSpPr>
          <p:spPr>
            <a:xfrm>
              <a:off x="1625600" y="2165985"/>
              <a:ext cx="5458460" cy="4259580"/>
            </a:xfrm>
            <a:prstGeom prst="rect">
              <a:avLst/>
            </a:prstGeom>
            <a:solidFill>
              <a:srgbClr val="0433FF">
                <a:alpha val="48000"/>
              </a:srgbClr>
            </a:solidFill>
            <a:ln>
              <a:noFill/>
            </a:ln>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grpSp>
          <p:nvGrpSpPr>
            <p:cNvPr id="5" name="Group 3218"/>
            <p:cNvGrpSpPr>
              <a:extLst>
                <a:ext uri="smNativeData">
                  <pr:smNativeData xmlns:pr="smNativeData" xmlns="smNativeData" val="SMDATA_6_trXWYhMAAAAlAAAAAQAAAA8BAAAAkAAAAEgAAACQAAAASAAAAAAAAAAAAAAAAAAAABcAAAAUAAAAAAAAAAAAAAD/fwAA/38AAAAAAAAJAAAABAAAALBPzQIfAAAAVAAAAAAAAAAAAAAAAAAAAAAAAAAAAAAAAAAAAAAAAAAAAAAAAAAAAAAAAAAAAAAAAAAAAAAAAAAAAAAAAAAAAAAAAAAAAAAAAAAAAAAAAAAAAAAAAAAAACEAAAAYAAAAFAAAAOIWAACZGAAAsh4AAJQdAAAAAAAAJgAAAAgAAAD/////AAAAAA=="/>
                </a:ext>
              </a:extLst>
            </p:cNvGrpSpPr>
            <p:nvPr/>
          </p:nvGrpSpPr>
          <p:grpSpPr>
            <a:xfrm>
              <a:off x="3719830" y="3998595"/>
              <a:ext cx="1270000" cy="809625"/>
              <a:chOff x="3719830" y="3998595"/>
              <a:chExt cx="1270000" cy="809625"/>
            </a:xfrm>
          </p:grpSpPr>
          <p:sp>
            <p:nvSpPr>
              <p:cNvPr id="7" name="Shape 3216"/>
              <p:cNvSpPr>
                <a:extLst>
                  <a:ext uri="smNativeData">
                    <pr:smNativeData xmlns:pr="smNativeData" xmlns="smNativeData" val="SMDATA_15_trXWYhMAAAAlAAAAZAAAAA0AAAAAUAAAAFAAAABQAAAAUAAAAAAAAAABAAAAAAAAAAEAAABQAAAAAAAAAAAA4D8AAAAAAADgPwAAAAAAAOA/AAAAAAAA4D8AAAAAAADgPwAAAAAAAOA/AAAAAAAA4D8AAAAAAADgPwAAAAAAAOA/AAAAAAAA4D8CAAAAjAAAAAEAAAAAAAAABDP/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UAAAAAAAAABkAAAAZAAAAGQAAAAAAAAAy8vLAFAAAAAAAAAAZAAAAGQAAABkAAAAAAAAABcAAAAUAAAAAAAAAAAAAAD/fwAA/38AAAAAAAAJAAAABAAAADwg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BDP/AP///wEAAAAAAAAAAAAAAAAAAAAAAAAAAAAAAAAAAAAAAAAAAAAAAAJ/f38AAAAAAMvLywDAwP8Af39/AAAAAAAAAAAAAAAAAAAAAAAAAAAAIQAAABgAAAAUAAAA4hYAAJkYAACyHgAAlB0AAAAAAAAmAAAACAAAAP//////////"/>
                  </a:ext>
                </a:extLst>
              </p:cNvSpPr>
              <p:nvPr/>
            </p:nvSpPr>
            <p:spPr>
              <a:xfrm>
                <a:off x="3719830" y="3998595"/>
                <a:ext cx="1270000" cy="809625"/>
              </a:xfrm>
              <a:prstGeom prst="rect">
                <a:avLst/>
              </a:prstGeom>
              <a:solidFill>
                <a:srgbClr val="0433FF"/>
              </a:solidFill>
              <a:ln>
                <a:noFill/>
              </a:ln>
              <a:effectLst>
                <a:outerShdw blurRad="63500" dist="63500" dir="5400000">
                  <a:srgbClr val="000000">
                    <a:alpha val="20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6" name="Shape 3217"/>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CUAJo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OxcAALAYAABZHgAAMBsAAAAgAAAmAAAACAAAAP//////////"/>
                  </a:ext>
                </a:extLst>
              </p:cNvSpPr>
              <p:nvPr/>
            </p:nvSpPr>
            <p:spPr>
              <a:xfrm>
                <a:off x="3776345" y="4013200"/>
                <a:ext cx="1156970" cy="406400"/>
              </a:xfrm>
              <a:prstGeom prst="rect">
                <a:avLst/>
              </a:prstGeom>
              <a:noFill/>
              <a:ln>
                <a:noFill/>
              </a:ln>
              <a:effectLst/>
            </p:spPr>
            <p:txBody>
              <a:bodyPr vert="horz" wrap="none" lIns="50800" tIns="50800" rIns="50800" bIns="50800" numCol="1" spcCol="215900" anchor="ctr"/>
              <a:lstStyle>
                <a:lvl1pPr defTabSz="457200">
                  <a:lnSpc>
                    <a:spcPts val="2800"/>
                  </a:lnSpc>
                  <a:tabLst>
                    <a:tab pos="838200" algn="l"/>
                  </a:tabLst>
                  <a:defRPr sz="2400" cap="none">
                    <a:solidFill>
                      <a:srgbClr val="FFFFFF"/>
                    </a:solidFill>
                    <a:latin typeface="蘋果儷中黑" pitchFamily="0" charset="0"/>
                    <a:ea typeface="Gill Sans" pitchFamily="0" charset="0"/>
                    <a:cs typeface="Gill Sans" pitchFamily="0" charset="0"/>
                  </a:defRPr>
                </a:lvl1pPr>
              </a:lstStyle>
              <a:p>
                <a:pPr/>
                <a:r>
                  <a:t>stem sites</a:t>
                </a:r>
              </a:p>
            </p:txBody>
          </p:sp>
        </p:grpSp>
      </p:grpSp>
      <p:grpSp>
        <p:nvGrpSpPr>
          <p:cNvPr id="9" name="Group 3224"/>
          <p:cNvGrpSpPr>
            <a:extLst>
              <a:ext uri="smNativeData">
                <pr:smNativeData xmlns:pr="smNativeData" xmlns="smNativeData" val="SMDATA_6_trXWYhMAAAAlAAAAAQAAAA8BAAAAkAAAAEgAAACQAAAASAAAAAAAAAAAAAAAAAAAABcAAAAUAAAAAAAAAAAAAAD/fwAA/38AAAAAAAAJAAAABAAAAAgAAAAfAAAAVAAAAAAAAAAAAAAAAAAAAAAAAAAAAAAAAAAAAAAAAAAAAAAAAAAAAAAAAAAAAAAAAAAAAAAAAAAAAAAAAAAAAAAAAAAAAAAAAAAAAAAAAAAAAAAAAAAAACEAAAAYAAAAFAAAAJQrAABTDQAAJDwAAIcnAAAQAAAAJgAAAAgAAAD/////AAAAAA=="/>
              </a:ext>
            </a:extLst>
          </p:cNvGrpSpPr>
          <p:nvPr/>
        </p:nvGrpSpPr>
        <p:grpSpPr>
          <a:xfrm>
            <a:off x="7084060" y="2165985"/>
            <a:ext cx="2692400" cy="4259580"/>
            <a:chOff x="7084060" y="2165985"/>
            <a:chExt cx="2692400" cy="4259580"/>
          </a:xfrm>
        </p:grpSpPr>
        <p:sp>
          <p:nvSpPr>
            <p:cNvPr id="13" name="Shape 3220"/>
            <p:cNvSpPr>
              <a:extLst>
                <a:ext uri="smNativeData">
                  <pr:smNativeData xmlns:pr="smNativeData" xmlns="smNativeData" val="SMDATA_15_trXWYhMAAAAlAAAAZAAAAA0AAAAAUAAAAFAAAABQAAAAUAAAAAAAAAABAAAAAAAAAAEAAABQAAAAAAAAAAAA4D8AAAAAAADgPwAAAAAAAOA/AAAAAAAA4D8AAAAAAADgPwAAAAAAAOA/AAAAAAAA4D8AAAAAAADgPwAAAAAAAOA/AAAAAAAA4D8CAAAAjAAAAAEAAAAAAAAA/5MAAP///wg0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J/f38A3N7gA8zMzADAwP8Af39/AAAAAAAAAAAAAAAAAAAAAAAAAAAAIQAAABgAAAAUAAAAlCsAAFMNAAAkPAAAhycAAAAAAAAmAAAACAAAAP//////////"/>
                </a:ext>
              </a:extLst>
            </p:cNvSpPr>
            <p:nvPr/>
          </p:nvSpPr>
          <p:spPr>
            <a:xfrm>
              <a:off x="7084060" y="2165985"/>
              <a:ext cx="2692400" cy="4259580"/>
            </a:xfrm>
            <a:prstGeom prst="rect">
              <a:avLst/>
            </a:prstGeom>
            <a:solidFill>
              <a:srgbClr val="FF9300">
                <a:alpha val="48000"/>
              </a:srgbClr>
            </a:solidFill>
            <a:ln>
              <a:noFill/>
            </a:ln>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grpSp>
          <p:nvGrpSpPr>
            <p:cNvPr id="10" name="Group 3223"/>
            <p:cNvGrpSpPr>
              <a:extLst>
                <a:ext uri="smNativeData">
                  <pr:smNativeData xmlns:pr="smNativeData" xmlns="smNativeData" val="SMDATA_6_trXWYhMAAAAlAAAAAQAAAA8BAAAAkAAAAEgAAACQAAAASAAAAAAAAAAAAAAAAAAAABcAAAAUAAAAAAAAAAAAAAD/fwAA/38AAAAAAAAJAAAABAAAAAAAAAAfAAAAVAAAAAAAAAAAAAAAAAAAAAAAAAAAAAAAAAAAAAAAAAAAAAAAAAAAAAAAAAAAAAAAAAAAAAAAAAAAAAAAAAAAAAAAAAAAAAAAAAAAAAAAAAAAAAAAAAAAACEAAAAYAAAAFAAAAPkvAACZGAAAyTcAAJkdAAAAAAAAJgAAAAgAAAD/////AAAAAA=="/>
                </a:ext>
              </a:extLst>
            </p:cNvGrpSpPr>
            <p:nvPr/>
          </p:nvGrpSpPr>
          <p:grpSpPr>
            <a:xfrm>
              <a:off x="7798435" y="3998595"/>
              <a:ext cx="1270000" cy="812800"/>
              <a:chOff x="7798435" y="3998595"/>
              <a:chExt cx="1270000" cy="812800"/>
            </a:xfrm>
          </p:grpSpPr>
          <p:sp>
            <p:nvSpPr>
              <p:cNvPr id="12" name="Shape 3221"/>
              <p:cNvSpPr>
                <a:extLst>
                  <a:ext uri="smNativeData">
                    <pr:smNativeData xmlns:pr="smNativeData" xmlns="smNativeData" val="SMDATA_15_trXWYhMAAAAlAAAAZAAAAA0AAAAAUAAAAFAAAABQAAAAUAAAAAAAAAABAAAAAAAAAAEAAABQAAAAAAAAAAAA4D8AAAAAAADg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UAAAAAAAAABkAAAAZAAAAGQAAAAAAAAAy8vLAFAAAAAAAAAAZAAAAGQAAABkAAAAAAAAABcAAAAUAAAAAAAAAAAAAAD/fwAA/38AAAAAAAAJAAAABAAAAAAC9EE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J/f38AAAAAAMvLywDAwP8Af39/AAAAAAAAAAAAAAAAAAAAAAAAAAAAIQAAABgAAAAUAAAA+S8AAJkYAADJNwAAmR0AAAAAAAAmAAAACAAAAP//////////"/>
                  </a:ext>
                </a:extLst>
              </p:cNvSpPr>
              <p:nvPr/>
            </p:nvSpPr>
            <p:spPr>
              <a:xfrm>
                <a:off x="7798435" y="3998595"/>
                <a:ext cx="1270000" cy="812800"/>
              </a:xfrm>
              <a:prstGeom prst="rect">
                <a:avLst/>
              </a:prstGeom>
              <a:solidFill>
                <a:srgbClr val="FF9300"/>
              </a:solidFill>
              <a:ln>
                <a:noFill/>
              </a:ln>
              <a:effectLst>
                <a:outerShdw blurRad="63500" dist="63500" dir="5400000">
                  <a:srgbClr val="000000">
                    <a:alpha val="20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1" name="Shape 3222"/>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YzAAALAYAABfNwAAMBsAAAAgAAAmAAAACAAAAP//////////"/>
                  </a:ext>
                </a:extLst>
              </p:cNvSpPr>
              <p:nvPr/>
            </p:nvSpPr>
            <p:spPr>
              <a:xfrm>
                <a:off x="7865745" y="4013200"/>
                <a:ext cx="1135380" cy="406400"/>
              </a:xfrm>
              <a:prstGeom prst="rect">
                <a:avLst/>
              </a:prstGeom>
              <a:noFill/>
              <a:ln>
                <a:noFill/>
              </a:ln>
              <a:effectLst/>
            </p:spPr>
            <p:txBody>
              <a:bodyPr vert="horz" wrap="none" lIns="50800" tIns="50800" rIns="50800" bIns="50800" numCol="1" spcCol="215900" anchor="ctr"/>
              <a:lstStyle>
                <a:lvl1pPr defTabSz="457200">
                  <a:lnSpc>
                    <a:spcPts val="2800"/>
                  </a:lnSpc>
                  <a:tabLst>
                    <a:tab pos="838200" algn="l"/>
                  </a:tabLst>
                  <a:defRPr sz="2400" cap="none">
                    <a:solidFill>
                      <a:srgbClr val="FFFFFF"/>
                    </a:solidFill>
                    <a:latin typeface="蘋果儷中黑" pitchFamily="0" charset="0"/>
                    <a:ea typeface="Gill Sans" pitchFamily="0" charset="0"/>
                    <a:cs typeface="Gill Sans" pitchFamily="0" charset="0"/>
                  </a:defRPr>
                </a:lvl1pPr>
              </a:lstStyle>
              <a:p>
                <a:pPr/>
                <a:r>
                  <a:t>loop sites</a:t>
                </a:r>
              </a:p>
            </p:txBody>
          </p:sp>
        </p:grpSp>
      </p:grpSp>
      <p:pic>
        <p:nvPicPr>
          <p:cNvPr id="14" name="pasted-image.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D8XAACPGwAAVB4AALccAAAQAAAAJgAAAAgAAAD//////////w=="/>
              </a:ext>
            </a:extLst>
          </p:cNvPicPr>
          <p:nvPr/>
        </p:nvPicPr>
        <p:blipFill>
          <a:blip r:embed="rId3"/>
          <a:stretch>
            <a:fillRect/>
          </a:stretch>
        </p:blipFill>
        <p:spPr>
          <a:xfrm>
            <a:off x="3778885" y="4479925"/>
            <a:ext cx="1151255" cy="187960"/>
          </a:xfrm>
          <a:prstGeom prst="rect">
            <a:avLst/>
          </a:prstGeom>
          <a:noFill/>
          <a:ln>
            <a:noFill/>
          </a:ln>
          <a:effectLst/>
        </p:spPr>
      </p:pic>
      <p:pic>
        <p:nvPicPr>
          <p:cNvPr id="15" name="pasted-image.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GMwAAB1GwAAVTcAANEcAAAQAAAAJgAAAAgAAAD//////////w=="/>
              </a:ext>
            </a:extLst>
          </p:cNvPicPr>
          <p:nvPr/>
        </p:nvPicPr>
        <p:blipFill>
          <a:blip r:embed="rId4"/>
          <a:stretch>
            <a:fillRect/>
          </a:stretch>
        </p:blipFill>
        <p:spPr>
          <a:xfrm>
            <a:off x="7865745" y="4463415"/>
            <a:ext cx="1129030" cy="220980"/>
          </a:xfrm>
          <a:prstGeom prst="rect">
            <a:avLst/>
          </a:prstGeom>
          <a:noFill/>
          <a:ln>
            <a:noFill/>
          </a:ln>
          <a:effectLst/>
        </p:spPr>
      </p:pic>
      <p:sp>
        <p:nvSpPr>
          <p:cNvPr id="16" name="Shape 3227"/>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nwgAABAgAAAmAAAACAAAAP//////////"/>
              </a:ext>
            </a:extLst>
          </p:cNvSpPr>
          <p:nvPr/>
        </p:nvSpPr>
        <p:spPr>
          <a:xfrm>
            <a:off x="635000" y="1016000"/>
            <a:ext cx="8692515"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Mixture models for accommodating ASRV</a:t>
            </a:r>
          </a:p>
        </p:txBody>
      </p:sp>
      <p:sp>
        <p:nvSpPr>
          <p:cNvPr id="17" name="Shape 3228"/>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T5Fx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BQcAANwAAAB7NwAATAQAABAgAAAmAAAACAAAAP//////////"/>
              </a:ext>
            </a:extLst>
          </p:cNvSpPr>
          <p:nvPr/>
        </p:nvSpPr>
        <p:spPr>
          <a:xfrm>
            <a:off x="1141095" y="139700"/>
            <a:ext cx="787781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Among Site Rate Variation</a:t>
            </a:r>
          </a:p>
        </p:txBody>
      </p:sp>
    </p:spTree>
  </p:cSld>
  <p:clrMapOvr>
    <a:masterClrMapping/>
  </p:clrMapOvr>
  <p:transition spd="fast" p14:dur="500">
    <p:fade/>
    <p:extLst>
      <p:ext uri="smNativeData">
        <pr:smNativeData xmlns:pr="smNativeData" xmlns="smNativeData" val="trXWYgAAAAD0AQAAAAAAAAYAAAAAAAAAAAAAAAAAAAAAAAAAAQAAAAAAAAAAAAAAAAAAAAAAAAAAAAAA"/>
      </p:ext>
    </p:extLst>
  </p:transition>
  <p:timing>
    <p:tnLst>
      <p:par>
        <p:cTn id="1" dur="indefinite" restart="never" nodeType="tmRoot"/>
      </p:par>
    </p:tnLst>
  </p:timing>
</p:sld>
</file>

<file path=ppt/slides/slide236.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3230"/>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PuX108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nwgAABAgAAAmAAAACAAAAP//////////"/>
              </a:ext>
            </a:extLst>
          </p:cNvSpPr>
          <p:nvPr/>
        </p:nvSpPr>
        <p:spPr>
          <a:xfrm>
            <a:off x="635000" y="1016000"/>
            <a:ext cx="8692515"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Mixture models for accommodating ASRV</a:t>
            </a:r>
          </a:p>
        </p:txBody>
      </p:sp>
      <p:sp>
        <p:nvSpPr>
          <p:cNvPr id="3" name="Shape 3231"/>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BQcAANwAAAB7NwAATAQAABAgAAAmAAAACAAAAP//////////"/>
              </a:ext>
            </a:extLst>
          </p:cNvSpPr>
          <p:nvPr/>
        </p:nvSpPr>
        <p:spPr>
          <a:xfrm>
            <a:off x="1141095" y="139700"/>
            <a:ext cx="787781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Among Site Rate Variation</a:t>
            </a:r>
          </a:p>
        </p:txBody>
      </p:sp>
      <p:sp>
        <p:nvSpPr>
          <p:cNvPr id="4" name="Shape 3232"/>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KwIAAA+PQAAGAsAABAgAAAmAAAACAAAAP//////////"/>
              </a:ext>
            </a:extLst>
          </p:cNvSpPr>
          <p:nvPr/>
        </p:nvSpPr>
        <p:spPr>
          <a:xfrm>
            <a:off x="1003300" y="1409700"/>
            <a:ext cx="8952230" cy="3937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algn="l" defTabSz="457200">
              <a:lnSpc>
                <a:spcPts val="23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Site rates can be model as a mixture of the individual ASRV models</a:t>
            </a:r>
            <a:r>
              <a:rPr sz="1900" cap="none">
                <a:latin typeface="Times" pitchFamily="0" charset="0"/>
                <a:ea typeface="Times" pitchFamily="0" charset="0"/>
                <a:cs typeface="Times" pitchFamily="0" charset="0"/>
              </a:rPr>
              <a:t> (SS, I, </a:t>
            </a:r>
            <a:r>
              <a:t>and</a:t>
            </a:r>
            <a:r>
              <a:rPr sz="1900" cap="none">
                <a:latin typeface="Times" pitchFamily="0" charset="0"/>
                <a:ea typeface="Times" pitchFamily="0" charset="0"/>
                <a:cs typeface="Times" pitchFamily="0" charset="0"/>
              </a:rPr>
              <a:t> G)</a:t>
            </a:r>
            <a:r>
              <a:t>:</a:t>
            </a:r>
          </a:p>
        </p:txBody>
      </p:sp>
      <p:sp>
        <p:nvSpPr>
          <p:cNvPr id="5" name="Shape 3233"/>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ko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KAKAAA+PQAA0AwAABAgAAAmAAAACAAAAP//////////"/>
              </a:ext>
            </a:extLst>
          </p:cNvSpPr>
          <p:nvPr/>
        </p:nvSpPr>
        <p:spPr>
          <a:xfrm>
            <a:off x="1003300" y="1727200"/>
            <a:ext cx="8952230" cy="3556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228600" indent="-228600" algn="l" defTabSz="457200">
              <a:lnSpc>
                <a:spcPts val="20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Arial" pitchFamily="1" charset="0"/>
                <a:cs typeface="Arial" pitchFamily="1" charset="0"/>
              </a:defRPr>
            </a:pPr>
            <a:r>
              <a:t>as a mixture of site-specific and proportion of invariable sites </a:t>
            </a:r>
            <a:r>
              <a:rPr sz="1700" cap="none">
                <a:latin typeface="Times" pitchFamily="0" charset="0"/>
                <a:ea typeface="Times" pitchFamily="0" charset="0"/>
                <a:cs typeface="Times" pitchFamily="0" charset="0"/>
              </a:rPr>
              <a:t>(+SS+I)</a:t>
            </a:r>
            <a:endParaRPr sz="1700" cap="none">
              <a:latin typeface="Times" pitchFamily="0" charset="0"/>
              <a:ea typeface="Times" pitchFamily="0" charset="0"/>
              <a:cs typeface="Times" pitchFamily="0" charset="0"/>
            </a:endParaRPr>
          </a:p>
        </p:txBody>
      </p:sp>
      <p:sp>
        <p:nvSpPr>
          <p:cNvPr id="6" name="Shape 3234"/>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MPP6Dg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GwMAAA+PQAAnA4AABAgAAAmAAAACAAAAP//////////"/>
              </a:ext>
            </a:extLst>
          </p:cNvSpPr>
          <p:nvPr/>
        </p:nvSpPr>
        <p:spPr>
          <a:xfrm>
            <a:off x="1003300" y="2019300"/>
            <a:ext cx="8952230" cy="3556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228600" indent="-228600" algn="l" defTabSz="457200">
              <a:lnSpc>
                <a:spcPts val="20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Arial" pitchFamily="1" charset="0"/>
                <a:cs typeface="Arial" pitchFamily="1" charset="0"/>
              </a:defRPr>
            </a:pPr>
            <a:r>
              <a:t>as a mixture of site-specific and discrete-gamma distributed rates </a:t>
            </a:r>
            <a:r>
              <a:rPr sz="1700" cap="none">
                <a:latin typeface="Times" pitchFamily="0" charset="0"/>
                <a:ea typeface="Times" pitchFamily="0" charset="0"/>
                <a:cs typeface="Times" pitchFamily="0" charset="0"/>
              </a:rPr>
              <a:t>(+SS+G)</a:t>
            </a:r>
            <a:endParaRPr sz="1700" cap="none">
              <a:latin typeface="Times" pitchFamily="0" charset="0"/>
              <a:ea typeface="Times" pitchFamily="0" charset="0"/>
              <a:cs typeface="Times" pitchFamily="0" charset="0"/>
            </a:endParaRPr>
          </a:p>
        </p:txBody>
      </p:sp>
      <p:sp>
        <p:nvSpPr>
          <p:cNvPr id="7" name="Shape 3235"/>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Gmk3AM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DgOAAA+PQAAaBAAABAgAAAmAAAACAAAAP//////////"/>
              </a:ext>
            </a:extLst>
          </p:cNvSpPr>
          <p:nvPr/>
        </p:nvSpPr>
        <p:spPr>
          <a:xfrm>
            <a:off x="1003300" y="2311400"/>
            <a:ext cx="8952230" cy="3556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228600" indent="-228600" algn="l" defTabSz="457200">
              <a:lnSpc>
                <a:spcPts val="20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Arial" pitchFamily="1" charset="0"/>
                <a:cs typeface="Arial" pitchFamily="1" charset="0"/>
              </a:defRPr>
            </a:pPr>
            <a:r>
              <a:t>as a mixture of proportion of invariable sites and discrete-gamma distributed rates </a:t>
            </a:r>
            <a:r>
              <a:rPr sz="1700" cap="none">
                <a:latin typeface="Times" pitchFamily="0" charset="0"/>
                <a:ea typeface="Times" pitchFamily="0" charset="0"/>
                <a:cs typeface="Times" pitchFamily="0" charset="0"/>
              </a:rPr>
              <a:t>(+I+G)</a:t>
            </a:r>
            <a:endParaRPr sz="1700" cap="none">
              <a:latin typeface="Times" pitchFamily="0" charset="0"/>
              <a:ea typeface="Times" pitchFamily="0" charset="0"/>
              <a:cs typeface="Times" pitchFamily="0" charset="0"/>
            </a:endParaRPr>
          </a:p>
        </p:txBody>
      </p:sp>
    </p:spTree>
  </p:cSld>
  <p:clrMapOvr>
    <a:masterClrMapping/>
  </p:clrMapOvr>
  <p:transition spd="fast" p14:dur="500">
    <p:fade/>
    <p:extLst>
      <p:ext uri="smNativeData">
        <pr:smNativeData xmlns:pr="smNativeData" xmlns="smNativeData" val="trXWYgAAAAD0AQAAAAAAAAYAAAAAAAAAAAAAAAAAAAAAAAAAAQAAAAAAAAAAAAAAAAAAAAAAAAAAAAAA"/>
      </p:ext>
    </p:extLst>
  </p:transition>
  <p:timing>
    <p:tnLst>
      <p:par>
        <p:cTn id="1" dur="indefinite" restart="never" nodeType="tmRoot"/>
      </p:par>
    </p:tnLst>
  </p:timing>
</p:sld>
</file>

<file path=ppt/slides/slide237.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pic>
        <p:nvPicPr>
          <p:cNvPr id="2" name="stem-loop.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AAAAADACAAAgD4AANgqAAAQAAAAJgAAAAgAAAD//////////w=="/>
              </a:ext>
            </a:extLst>
          </p:cNvPicPr>
          <p:nvPr/>
        </p:nvPicPr>
        <p:blipFill>
          <a:blip r:embed="rId2"/>
          <a:stretch>
            <a:fillRect/>
          </a:stretch>
        </p:blipFill>
        <p:spPr>
          <a:xfrm>
            <a:off x="0" y="1422400"/>
            <a:ext cx="10160000" cy="5542280"/>
          </a:xfrm>
          <a:prstGeom prst="rect">
            <a:avLst/>
          </a:prstGeom>
          <a:noFill/>
          <a:ln>
            <a:noFill/>
          </a:ln>
          <a:effectLst/>
        </p:spPr>
      </p:pic>
      <p:sp>
        <p:nvSpPr>
          <p:cNvPr id="3" name="Shape 3238"/>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7wMAAAwqAACAPgAAcS0AABAgAAAmAAAACAAAAP//////////"/>
              </a:ext>
            </a:extLst>
          </p:cNvSpPr>
          <p:nvPr/>
        </p:nvSpPr>
        <p:spPr>
          <a:xfrm>
            <a:off x="639445" y="6835140"/>
            <a:ext cx="9520555" cy="55181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1900"/>
              </a:lnSpc>
              <a:tabLst>
                <a:tab pos="838200" algn="l"/>
              </a:tabLst>
              <a:defRPr sz="1600" cap="none">
                <a:solidFill>
                  <a:srgbClr val="424242"/>
                </a:solidFill>
                <a:latin typeface="Arial" pitchFamily="1" charset="0"/>
                <a:ea typeface="Arial" pitchFamily="1" charset="0"/>
                <a:cs typeface="Arial" pitchFamily="1" charset="0"/>
              </a:defRPr>
            </a:pPr>
            <a:r>
              <a:t>The rate of each site is modeled as a random variable drawn from a mixture of the discrete-gamma and</a:t>
            </a:r>
            <a:br/>
            <a:r>
              <a:t>    proportion of invariable sites</a:t>
            </a:r>
          </a:p>
        </p:txBody>
      </p:sp>
      <p:sp>
        <p:nvSpPr>
          <p:cNvPr id="4" name="Shape 3239"/>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F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nwgAABAgAAAmAAAACAAAAP//////////"/>
              </a:ext>
            </a:extLst>
          </p:cNvSpPr>
          <p:nvPr/>
        </p:nvSpPr>
        <p:spPr>
          <a:xfrm>
            <a:off x="635000" y="1016000"/>
            <a:ext cx="8692515"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Mixture models for accommodating ASRV</a:t>
            </a:r>
          </a:p>
        </p:txBody>
      </p:sp>
      <p:sp>
        <p:nvSpPr>
          <p:cNvPr id="5" name="Shape 3240"/>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GCp8w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BQcAANwAAAB7NwAATAQAABAgAAAmAAAACAAAAP//////////"/>
              </a:ext>
            </a:extLst>
          </p:cNvSpPr>
          <p:nvPr/>
        </p:nvSpPr>
        <p:spPr>
          <a:xfrm>
            <a:off x="1141095" y="139700"/>
            <a:ext cx="787781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Among Site Rate Variation</a:t>
            </a:r>
          </a:p>
        </p:txBody>
      </p:sp>
      <p:grpSp>
        <p:nvGrpSpPr>
          <p:cNvPr id="6" name="Group 3247"/>
          <p:cNvGrpSpPr>
            <a:extLst>
              <a:ext uri="smNativeData">
                <pr:smNativeData xmlns:pr="smNativeData" xmlns="smNativeData" val="SMDATA_6_trXWYhMAAAAlAAAAAQAAAA8BAAAAkAAAAEgAAACQAAAASAAAAAAAAAAAAAAAAAAAABcAAAAUAAAAAAAAAAAAAAD/fwAA/38AAAAAAAAJAAAABAAAAAAAAAAfAAAAVAAAAAAAAAAAAAAAAAAAAAAAAAAAAAAAAAAAAAAAAAAAAAAAAAAAAAAAAAAAAAAAAAAAAAAAAAAAAAAAAAAAAAAAAAAAAAAAAAAAAAAAAAAAAAAAAAAAACEAAAAYAAAAFAAAAAAKAABTDQAALzwAAIcnAAAQAAAAJgAAAAgAAAD/////AAAAAA=="/>
              </a:ext>
            </a:extLst>
          </p:cNvGrpSpPr>
          <p:nvPr/>
        </p:nvGrpSpPr>
        <p:grpSpPr>
          <a:xfrm>
            <a:off x="1625600" y="2165985"/>
            <a:ext cx="8157845" cy="4259580"/>
            <a:chOff x="1625600" y="2165985"/>
            <a:chExt cx="8157845" cy="4259580"/>
          </a:xfrm>
        </p:grpSpPr>
        <p:sp>
          <p:nvSpPr>
            <p:cNvPr id="12" name="Shape 3241"/>
            <p:cNvSpPr>
              <a:extLst>
                <a:ext uri="smNativeData">
                  <pr:smNativeData xmlns:pr="smNativeData" xmlns="smNativeData" val="SMDATA_15_trXWYhMAAAAlAAAAZAAAAA0AAAAAUAAAAFAAAABQAAAAUAAAAAAAAAABAAAAAAAAAAEAAABQAAAAAAAAAAAA4D8AAAAAAADgPwAAAAAAAOA/AAAAAAAA4D8AAAAAAADgPwAAAAAAAOA/AAAAAAAA4D8AAAAAAADgPwAAAAAAAOA/AAAAAAAA4D8CAAAAjAAAAAEAAAAAAAAABDP/AP///wg0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OB38wU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BDP/AP///wEAAAAAAAAAAAAAAAAAAAAAAAAAAAAAAAAAAAAAAAAAAAAAAAJ/f38A3N7gA8zMzADAwP8Af39/AAAAAAAAAAAAAAAAAAAAAAAAAAAAIQAAABgAAAAUAAAAAAoAAFMNAAAvPAAAhycAAAAAAAAmAAAACAAAAP//////////"/>
                </a:ext>
              </a:extLst>
            </p:cNvSpPr>
            <p:nvPr/>
          </p:nvSpPr>
          <p:spPr>
            <a:xfrm>
              <a:off x="1625600" y="2165985"/>
              <a:ext cx="8157845" cy="4259580"/>
            </a:xfrm>
            <a:prstGeom prst="rect">
              <a:avLst/>
            </a:prstGeom>
            <a:solidFill>
              <a:srgbClr val="0433FF">
                <a:alpha val="48000"/>
              </a:srgbClr>
            </a:solidFill>
            <a:ln>
              <a:noFill/>
            </a:ln>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grpSp>
          <p:nvGrpSpPr>
            <p:cNvPr id="7" name="Group 3246"/>
            <p:cNvGrpSpPr>
              <a:extLst>
                <a:ext uri="smNativeData">
                  <pr:smNativeData xmlns:pr="smNativeData" xmlns="smNativeData" val="SMDATA_6_trXWYhMAAAAlAAAAAQAAAA8BAAAAkAAAAEgAAACQAAAASAAAAAAAAAAAAAAAAAAAABcAAAAUAAAAAAAAAAAAAAD/fwAA/38AAAAAAAAJAAAABAAAAAgAAAAfAAAAVAAAAAAAAAAAAAAAAAAAAAAAAAAAAAAAAAAAAAAAAAAAAAAAAAAAAAAAAAAAAAAAAAAAAAAAAAAAAAAAAAAAAAAAAAAAAAAAAAAAAAAAAAAAAAAAAAAAACEAAAAYAAAAFAAAADAfAACuFgAA/yYAACweAAAAAAAAJgAAAAgAAAD/////AAAAAA=="/>
                </a:ext>
              </a:extLst>
            </p:cNvGrpSpPr>
            <p:nvPr/>
          </p:nvGrpSpPr>
          <p:grpSpPr>
            <a:xfrm>
              <a:off x="5069840" y="3686810"/>
              <a:ext cx="1269365" cy="1217930"/>
              <a:chOff x="5069840" y="3686810"/>
              <a:chExt cx="1269365" cy="1217930"/>
            </a:xfrm>
          </p:grpSpPr>
          <p:sp>
            <p:nvSpPr>
              <p:cNvPr id="11" name="Shape 3242"/>
              <p:cNvSpPr>
                <a:extLst>
                  <a:ext uri="smNativeData">
                    <pr:smNativeData xmlns:pr="smNativeData" xmlns="smNativeData" val="SMDATA_15_trXWYhMAAAAlAAAAZAAAAA0AAAAAUAAAAFAAAABQAAAAUAAAAAAAAAABAAAAAAAAAAEAAABQAAAAAAAAAAAA4D8AAAAAAADgPwAAAAAAAOA/AAAAAAAA4D8AAAAAAADgPwAAAAAAAOA/AAAAAAAA4D8AAAAAAADgPwAAAAAAAOA/AAAAAAAA4D8CAAAAjAAAAAEAAAAAAAAABDP/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UAAAAAAAAABkAAAAZAAAAGQAAAAAAAAAy8vLAFAAAAAAAAAAZAAAAGQAAABkAAAAAAAAABcAAAAUAAAAAAAAAAAAAAD/fwAA/38AAAAAAAAJAAAABAAAAMBsoAM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BDP/AP///wEAAAAAAAAAAAAAAAAAAAAAAAAAAAAAAAAAAAAAAAAAAAAAAAJ/f38AAAAAAMvLywDAwP8Af39/AAAAAAAAAAAAAAAAAAAAAAAAAAAAIQAAABgAAAAUAAAAMB8AAK4WAAD/JgAALB4AAAAAAAAmAAAACAAAAP//////////"/>
                  </a:ext>
                </a:extLst>
              </p:cNvSpPr>
              <p:nvPr/>
            </p:nvSpPr>
            <p:spPr>
              <a:xfrm>
                <a:off x="5069840" y="3686810"/>
                <a:ext cx="1269365" cy="1217930"/>
              </a:xfrm>
              <a:prstGeom prst="rect">
                <a:avLst/>
              </a:prstGeom>
              <a:solidFill>
                <a:srgbClr val="0433FF"/>
              </a:solidFill>
              <a:ln>
                <a:noFill/>
              </a:ln>
              <a:effectLst>
                <a:outerShdw blurRad="63500" dist="63500" dir="5400000">
                  <a:srgbClr val="000000">
                    <a:alpha val="20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grpSp>
            <p:nvGrpSpPr>
              <p:cNvPr id="8" name="Group 3245"/>
              <p:cNvGrpSpPr>
                <a:extLst>
                  <a:ext uri="smNativeData">
                    <pr:smNativeData xmlns:pr="smNativeData" xmlns="smNativeData" val="SMDATA_6_trXWYhMAAAAlAAAAAQAAAA8BAAAAkAAAAEgAAACQAAAASAAAAAAAAAAAAAAAAAAAABcAAAAUAAAAAAAAAAAAAAD/fwAA/38AAAAAAAAJAAAABAAAAEEAQQAfAAAAVAAAAAAAAAAAAAAAAAAAAAAAAAAAAAAAAAAAAAAAAAAAAAAAAAAAAAAAAAAAAAAAAAAAAAAAAAAAAAAAAAAAAAAAAAAAAAAAAAAAAAAAAAAAAAAAAAAAACEAAAAYAAAAFAAAAD8gAABPFwAA8CUAAIsdAAAAAAAAJgAAAAgAAAD/////AAAAAA=="/>
                  </a:ext>
                </a:extLst>
              </p:cNvGrpSpPr>
              <p:nvPr/>
            </p:nvGrpSpPr>
            <p:grpSpPr>
              <a:xfrm>
                <a:off x="5241925" y="3789045"/>
                <a:ext cx="925195" cy="1013460"/>
                <a:chOff x="5241925" y="3789045"/>
                <a:chExt cx="925195" cy="1013460"/>
              </a:xfrm>
            </p:grpSpPr>
            <p:sp>
              <p:nvSpPr>
                <p:cNvPr id="10" name="Shape 3243"/>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GPP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PyAAAE8XAADwJQAAzxkAAAAgAAAmAAAACAAAAP//////////"/>
                    </a:ext>
                  </a:extLst>
                </p:cNvSpPr>
                <p:nvPr/>
              </p:nvSpPr>
              <p:spPr>
                <a:xfrm>
                  <a:off x="5241925" y="3789045"/>
                  <a:ext cx="925195" cy="406400"/>
                </a:xfrm>
                <a:prstGeom prst="rect">
                  <a:avLst/>
                </a:prstGeom>
                <a:noFill/>
                <a:ln>
                  <a:noFill/>
                </a:ln>
                <a:effectLst/>
              </p:spPr>
              <p:txBody>
                <a:bodyPr vert="horz" wrap="none" lIns="50800" tIns="50800" rIns="50800" bIns="50800" numCol="1" spcCol="215900" anchor="ctr"/>
                <a:lstStyle>
                  <a:lvl1pPr defTabSz="457200">
                    <a:lnSpc>
                      <a:spcPts val="2800"/>
                    </a:lnSpc>
                    <a:tabLst>
                      <a:tab pos="838200" algn="l"/>
                    </a:tabLst>
                    <a:defRPr sz="2400" cap="none">
                      <a:solidFill>
                        <a:srgbClr val="FFFFFF"/>
                      </a:solidFill>
                      <a:latin typeface="蘋果儷中黑" pitchFamily="0" charset="0"/>
                      <a:ea typeface="Gill Sans" pitchFamily="0" charset="0"/>
                      <a:cs typeface="Gill Sans" pitchFamily="0" charset="0"/>
                    </a:defRPr>
                  </a:lvl1pPr>
                </a:lstStyle>
                <a:p>
                  <a:pPr/>
                  <a:r>
                    <a:t>all sites</a:t>
                  </a:r>
                </a:p>
              </p:txBody>
            </p:sp>
            <p:pic>
              <p:nvPicPr>
                <p:cNvPr id="9" name="pasted-image.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PkM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CYhAADZGQAACSUAAIsdAAAAAAAAJgAAAAgAAAD//////////w=="/>
                    </a:ext>
                  </a:extLst>
                </p:cNvPicPr>
                <p:nvPr/>
              </p:nvPicPr>
              <p:blipFill>
                <a:blip r:embed="rId3"/>
                <a:srcRect l="0" t="33210" r="0" b="0"/>
                <a:stretch>
                  <a:fillRect/>
                </a:stretch>
              </p:blipFill>
              <p:spPr>
                <a:xfrm>
                  <a:off x="5388610" y="4201795"/>
                  <a:ext cx="631825" cy="600710"/>
                </a:xfrm>
                <a:prstGeom prst="rect">
                  <a:avLst/>
                </a:prstGeom>
                <a:noFill/>
                <a:ln>
                  <a:noFill/>
                </a:ln>
                <a:effectLst/>
              </p:spPr>
            </p:pic>
          </p:grpSp>
        </p:grpSp>
      </p:grpSp>
    </p:spTree>
  </p:cSld>
  <p:clrMapOvr>
    <a:masterClrMapping/>
  </p:clrMapOvr>
  <p:transition spd="fast" p14:dur="500">
    <p:fade/>
    <p:extLst>
      <p:ext uri="smNativeData">
        <pr:smNativeData xmlns:pr="smNativeData" xmlns="smNativeData" val="trXWYgAAAAD0AQAAAAAAAAYAAAAAAAAAAAAAAAAAAAAAAAAAAQAAAAAAAAAAAAAAAAAAAAAAAAAAAAAA"/>
      </p:ext>
    </p:extLst>
  </p:transition>
  <p:timing>
    <p:tnLst>
      <p:par>
        <p:cTn id="1" dur="indefinite" restart="never" nodeType="tmRoot"/>
      </p:par>
    </p:tnLst>
  </p:timing>
</p:sld>
</file>

<file path=ppt/slides/slide238.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3249"/>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nwgAABAgAAAmAAAACAAAAP//////////"/>
              </a:ext>
            </a:extLst>
          </p:cNvSpPr>
          <p:nvPr/>
        </p:nvSpPr>
        <p:spPr>
          <a:xfrm>
            <a:off x="635000" y="1016000"/>
            <a:ext cx="8692515"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Mixture models for accommodating ASRV</a:t>
            </a:r>
          </a:p>
        </p:txBody>
      </p:sp>
      <p:sp>
        <p:nvSpPr>
          <p:cNvPr id="3" name="Shape 3250"/>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BQcAANwAAAB7NwAATAQAABAgAAAmAAAACAAAAP//////////"/>
              </a:ext>
            </a:extLst>
          </p:cNvSpPr>
          <p:nvPr/>
        </p:nvSpPr>
        <p:spPr>
          <a:xfrm>
            <a:off x="1141095" y="139700"/>
            <a:ext cx="787781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Among Site Rate Variation</a:t>
            </a:r>
          </a:p>
        </p:txBody>
      </p:sp>
      <p:sp>
        <p:nvSpPr>
          <p:cNvPr id="4" name="Shape 3251"/>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F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KwIAAA+PQAAGAsAABAgAAAmAAAACAAAAP//////////"/>
              </a:ext>
            </a:extLst>
          </p:cNvSpPr>
          <p:nvPr/>
        </p:nvSpPr>
        <p:spPr>
          <a:xfrm>
            <a:off x="1003300" y="1409700"/>
            <a:ext cx="8952230" cy="3937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algn="l" defTabSz="457200">
              <a:lnSpc>
                <a:spcPts val="23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Site rates can be model as a mixture of the individual ASRV models</a:t>
            </a:r>
            <a:r>
              <a:rPr sz="1900" cap="none">
                <a:latin typeface="Times" pitchFamily="0" charset="0"/>
                <a:ea typeface="Times" pitchFamily="0" charset="0"/>
                <a:cs typeface="Times" pitchFamily="0" charset="0"/>
              </a:rPr>
              <a:t> (SS, I, </a:t>
            </a:r>
            <a:r>
              <a:t>and</a:t>
            </a:r>
            <a:r>
              <a:rPr sz="1900" cap="none">
                <a:latin typeface="Times" pitchFamily="0" charset="0"/>
                <a:ea typeface="Times" pitchFamily="0" charset="0"/>
                <a:cs typeface="Times" pitchFamily="0" charset="0"/>
              </a:rPr>
              <a:t> G)</a:t>
            </a:r>
            <a:r>
              <a:t>:</a:t>
            </a:r>
          </a:p>
        </p:txBody>
      </p:sp>
      <p:sp>
        <p:nvSpPr>
          <p:cNvPr id="5" name="Shape 3252"/>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KAKAAA+PQAA0AwAABAgAAAmAAAACAAAAP//////////"/>
              </a:ext>
            </a:extLst>
          </p:cNvSpPr>
          <p:nvPr/>
        </p:nvSpPr>
        <p:spPr>
          <a:xfrm>
            <a:off x="1003300" y="1727200"/>
            <a:ext cx="8952230" cy="3556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228600" indent="-228600" algn="l" defTabSz="457200">
              <a:lnSpc>
                <a:spcPts val="20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Arial" pitchFamily="1" charset="0"/>
                <a:cs typeface="Arial" pitchFamily="1" charset="0"/>
              </a:defRPr>
            </a:pPr>
            <a:r>
              <a:t>as a mixture of site-specific and proportion of invariable sites </a:t>
            </a:r>
            <a:r>
              <a:rPr sz="1700" cap="none">
                <a:latin typeface="Times" pitchFamily="0" charset="0"/>
                <a:ea typeface="Times" pitchFamily="0" charset="0"/>
                <a:cs typeface="Times" pitchFamily="0" charset="0"/>
              </a:rPr>
              <a:t>(+SS+I)</a:t>
            </a:r>
            <a:endParaRPr sz="1700" cap="none">
              <a:latin typeface="Times" pitchFamily="0" charset="0"/>
              <a:ea typeface="Times" pitchFamily="0" charset="0"/>
              <a:cs typeface="Times" pitchFamily="0" charset="0"/>
            </a:endParaRPr>
          </a:p>
        </p:txBody>
      </p:sp>
      <p:sp>
        <p:nvSpPr>
          <p:cNvPr id="6" name="Shape 3253"/>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GwMAAA+PQAAnA4AABAgAAAmAAAACAAAAP//////////"/>
              </a:ext>
            </a:extLst>
          </p:cNvSpPr>
          <p:nvPr/>
        </p:nvSpPr>
        <p:spPr>
          <a:xfrm>
            <a:off x="1003300" y="2019300"/>
            <a:ext cx="8952230" cy="3556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228600" indent="-228600" algn="l" defTabSz="457200">
              <a:lnSpc>
                <a:spcPts val="20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Arial" pitchFamily="1" charset="0"/>
                <a:cs typeface="Arial" pitchFamily="1" charset="0"/>
              </a:defRPr>
            </a:pPr>
            <a:r>
              <a:t>as a mixture of site-specific and discrete-gamma distributed rates </a:t>
            </a:r>
            <a:r>
              <a:rPr sz="1700" cap="none">
                <a:latin typeface="Times" pitchFamily="0" charset="0"/>
                <a:ea typeface="Times" pitchFamily="0" charset="0"/>
                <a:cs typeface="Times" pitchFamily="0" charset="0"/>
              </a:rPr>
              <a:t>(+SS+G)</a:t>
            </a:r>
            <a:endParaRPr sz="1700" cap="none">
              <a:latin typeface="Times" pitchFamily="0" charset="0"/>
              <a:ea typeface="Times" pitchFamily="0" charset="0"/>
              <a:cs typeface="Times" pitchFamily="0" charset="0"/>
            </a:endParaRPr>
          </a:p>
        </p:txBody>
      </p:sp>
      <p:sp>
        <p:nvSpPr>
          <p:cNvPr id="7" name="Shape 3254"/>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CUAJo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DgOAAA+PQAAaBAAABAgAAAmAAAACAAAAP//////////"/>
              </a:ext>
            </a:extLst>
          </p:cNvSpPr>
          <p:nvPr/>
        </p:nvSpPr>
        <p:spPr>
          <a:xfrm>
            <a:off x="1003300" y="2311400"/>
            <a:ext cx="8952230" cy="3556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228600" indent="-228600" algn="l" defTabSz="457200">
              <a:lnSpc>
                <a:spcPts val="20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Arial" pitchFamily="1" charset="0"/>
                <a:cs typeface="Arial" pitchFamily="1" charset="0"/>
              </a:defRPr>
            </a:pPr>
            <a:r>
              <a:t>as a mixture of proportion of invariable sites and discrete-gamma distributed rates </a:t>
            </a:r>
            <a:r>
              <a:rPr sz="1700" cap="none">
                <a:latin typeface="Times" pitchFamily="0" charset="0"/>
                <a:ea typeface="Times" pitchFamily="0" charset="0"/>
                <a:cs typeface="Times" pitchFamily="0" charset="0"/>
              </a:rPr>
              <a:t>(+I+G)</a:t>
            </a:r>
            <a:endParaRPr sz="1700" cap="none">
              <a:latin typeface="Times" pitchFamily="0" charset="0"/>
              <a:ea typeface="Times" pitchFamily="0" charset="0"/>
              <a:cs typeface="Times" pitchFamily="0" charset="0"/>
            </a:endParaRPr>
          </a:p>
        </p:txBody>
      </p:sp>
      <p:sp>
        <p:nvSpPr>
          <p:cNvPr id="8" name="Shape 3255"/>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AQQAAA+PQAANBIAABAgAAAmAAAACAAAAP//////////"/>
              </a:ext>
            </a:extLst>
          </p:cNvSpPr>
          <p:nvPr/>
        </p:nvSpPr>
        <p:spPr>
          <a:xfrm>
            <a:off x="1003300" y="2603500"/>
            <a:ext cx="8952230" cy="3556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228600" indent="-228600" algn="l" defTabSz="457200">
              <a:lnSpc>
                <a:spcPts val="20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Arial" pitchFamily="1" charset="0"/>
                <a:cs typeface="Arial" pitchFamily="1" charset="0"/>
              </a:defRPr>
            </a:pPr>
            <a:r>
              <a:t>as a mixture of all three models </a:t>
            </a:r>
            <a:r>
              <a:rPr sz="1700" cap="none">
                <a:latin typeface="Times" pitchFamily="0" charset="0"/>
                <a:ea typeface="Times" pitchFamily="0" charset="0"/>
                <a:cs typeface="Times" pitchFamily="0" charset="0"/>
              </a:rPr>
              <a:t>(+SS+I+G)</a:t>
            </a:r>
            <a:endParaRPr sz="1700" cap="none">
              <a:latin typeface="Times" pitchFamily="0" charset="0"/>
              <a:ea typeface="Times" pitchFamily="0" charset="0"/>
              <a:cs typeface="Times" pitchFamily="0" charset="0"/>
            </a:endParaRPr>
          </a:p>
        </p:txBody>
      </p:sp>
    </p:spTree>
  </p:cSld>
  <p:clrMapOvr>
    <a:masterClrMapping/>
  </p:clrMapOvr>
  <p:transition spd="fast" p14:dur="500">
    <p:fade/>
    <p:extLst>
      <p:ext uri="smNativeData">
        <pr:smNativeData xmlns:pr="smNativeData" xmlns="smNativeData" val="trXWYgAAAAD0AQAAAAAAAAYAAAAAAAAAAAAAAAAAAAAAAAAAAQAAAAAAAAAAAAAAAAAAAAAAAAAAAAAA"/>
      </p:ext>
    </p:extLst>
  </p:transition>
  <p:timing>
    <p:tnLst>
      <p:par>
        <p:cTn id="1" dur="indefinite" restart="never" nodeType="tmRoot"/>
      </p:par>
    </p:tnLst>
  </p:timing>
</p:sld>
</file>

<file path=ppt/slides/slide239.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pic>
        <p:nvPicPr>
          <p:cNvPr id="2" name="stem-loop.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9IjU1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AAAAADACAAAgD4AANgqAAAQAAAAJgAAAAgAAAD//////////w=="/>
              </a:ext>
            </a:extLst>
          </p:cNvPicPr>
          <p:nvPr/>
        </p:nvPicPr>
        <p:blipFill>
          <a:blip r:embed="rId2"/>
          <a:stretch>
            <a:fillRect/>
          </a:stretch>
        </p:blipFill>
        <p:spPr>
          <a:xfrm>
            <a:off x="0" y="1422400"/>
            <a:ext cx="10160000" cy="5542280"/>
          </a:xfrm>
          <a:prstGeom prst="rect">
            <a:avLst/>
          </a:prstGeom>
          <a:noFill/>
          <a:ln>
            <a:noFill/>
          </a:ln>
          <a:effectLst/>
        </p:spPr>
      </p:pic>
      <p:sp>
        <p:nvSpPr>
          <p:cNvPr id="3" name="Shape 3258"/>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GQ+PH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7wMAAAwqAACAPgAAcS0AABAgAAAmAAAACAAAAP//////////"/>
              </a:ext>
            </a:extLst>
          </p:cNvSpPr>
          <p:nvPr/>
        </p:nvSpPr>
        <p:spPr>
          <a:xfrm>
            <a:off x="639445" y="6835140"/>
            <a:ext cx="9520555" cy="55181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1900"/>
              </a:lnSpc>
              <a:tabLst>
                <a:tab pos="838200" algn="l"/>
              </a:tabLst>
              <a:defRPr sz="1600" cap="none">
                <a:solidFill>
                  <a:srgbClr val="424242"/>
                </a:solidFill>
                <a:latin typeface="Arial" pitchFamily="1" charset="0"/>
                <a:ea typeface="Arial" pitchFamily="1" charset="0"/>
                <a:cs typeface="Arial" pitchFamily="1" charset="0"/>
              </a:defRPr>
            </a:pPr>
            <a:r>
              <a:t>Each pre-specified subset of sites has an overall relative-rate multiplier, and the rate of each site </a:t>
            </a:r>
            <a:r>
              <a:rPr i="1" u="sng" cap="none"/>
              <a:t>within</a:t>
            </a:r>
            <a:br/>
            <a:r>
              <a:t>    each category is modeled as mixture of invariable and discrete-gamma distributed random variables</a:t>
            </a:r>
          </a:p>
        </p:txBody>
      </p:sp>
      <p:grpSp>
        <p:nvGrpSpPr>
          <p:cNvPr id="4" name="Group 3263"/>
          <p:cNvGrpSpPr>
            <a:extLst>
              <a:ext uri="smNativeData">
                <pr:smNativeData xmlns:pr="smNativeData" xmlns="smNativeData" val="SMDATA_6_trXWYhMAAAAlAAAAAQAAAA8BAAAAkAAAAEgAAACQAAAASAAAAAAAAAAAAAAAAAAAABcAAAAUAAAAAAAAAAAAAAD/fwAA/38AAAAAAAAJAAAABAAAAAJo/+kfAAAAVAAAAAAAAAAAAAAAAAAAAAAAAAAAAAAAAAAAAAAAAAAAAAAAAAAAAAAAAAAAAAAAAAAAAAAAAAAAAAAAAAAAAAAAAAAAAAAAAAAAAAAAAAAAAAAAAAAAACEAAAAYAAAAFAAAAAAKAABTDQAAlCsAAIcnAAAQAAAAJgAAAAgAAAD/////AAAAAA=="/>
              </a:ext>
            </a:extLst>
          </p:cNvGrpSpPr>
          <p:nvPr/>
        </p:nvGrpSpPr>
        <p:grpSpPr>
          <a:xfrm>
            <a:off x="1625600" y="2165985"/>
            <a:ext cx="5458460" cy="4259580"/>
            <a:chOff x="1625600" y="2165985"/>
            <a:chExt cx="5458460" cy="4259580"/>
          </a:xfrm>
        </p:grpSpPr>
        <p:sp>
          <p:nvSpPr>
            <p:cNvPr id="8" name="Shape 3259"/>
            <p:cNvSpPr>
              <a:extLst>
                <a:ext uri="smNativeData">
                  <pr:smNativeData xmlns:pr="smNativeData" xmlns="smNativeData" val="SMDATA_15_trXWYhMAAAAlAAAAZAAAAA0AAAAAUAAAAFAAAABQAAAAUAAAAAAAAAABAAAAAAAAAAEAAABQAAAAAAAAAAAA4D8AAAAAAADgPwAAAAAAAOA/AAAAAAAA4D8AAAAAAADgPwAAAAAAAOA/AAAAAAAA4D8AAAAAAADgPwAAAAAAAOA/AAAAAAAA4D8CAAAAjAAAAAEAAAAAAAAABDP/AP///wg0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BDP/AP///wEAAAAAAAAAAAAAAAAAAAAAAAAAAAAAAAAAAAAAAAAAAAAAAAJ/f38A3N7gA8zMzADAwP8Af39/AAAAAAAAAAAAAAAAAAAAAAAAAAAAIQAAABgAAAAUAAAAAAoAAFMNAACUKwAAhycAAAAAAAAmAAAACAAAAP//////////"/>
                </a:ext>
              </a:extLst>
            </p:cNvSpPr>
            <p:nvPr/>
          </p:nvSpPr>
          <p:spPr>
            <a:xfrm>
              <a:off x="1625600" y="2165985"/>
              <a:ext cx="5458460" cy="4259580"/>
            </a:xfrm>
            <a:prstGeom prst="rect">
              <a:avLst/>
            </a:prstGeom>
            <a:solidFill>
              <a:srgbClr val="0433FF">
                <a:alpha val="48000"/>
              </a:srgbClr>
            </a:solidFill>
            <a:ln>
              <a:noFill/>
            </a:ln>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grpSp>
          <p:nvGrpSpPr>
            <p:cNvPr id="5" name="Group 3262"/>
            <p:cNvGrpSpPr>
              <a:extLst>
                <a:ext uri="smNativeData">
                  <pr:smNativeData xmlns:pr="smNativeData" xmlns="smNativeData" val="SMDATA_6_trXWYhMAAAAlAAAAAQAAAA8BAAAAkAAAAEgAAACQAAAASAAAAAAAAAAAAAAAAAAAABcAAAAUAAAAAAAAAAAAAAD/fwAA/38AAAAAAAAJAAAABAAAAAgAAAAfAAAAVAAAAAAAAAAAAAAAAAAAAAAAAAAAAAAAAAAAAAAAAAAAAAAAAAAAAAAAAAAAAAAAAAAAAAAAAAAAAAAAAAAAAAAAAAAAAAAAAAAAAAAAAAAAAAAAAAAAACEAAAAYAAAAFAAAAOIWAACZGAAAsh4AALshAAAAAAAAJgAAAAgAAAD/////AAAAAA=="/>
                </a:ext>
              </a:extLst>
            </p:cNvGrpSpPr>
            <p:nvPr/>
          </p:nvGrpSpPr>
          <p:grpSpPr>
            <a:xfrm>
              <a:off x="3719830" y="3998595"/>
              <a:ext cx="1270000" cy="1484630"/>
              <a:chOff x="3719830" y="3998595"/>
              <a:chExt cx="1270000" cy="1484630"/>
            </a:xfrm>
          </p:grpSpPr>
          <p:sp>
            <p:nvSpPr>
              <p:cNvPr id="7" name="Shape 3260"/>
              <p:cNvSpPr>
                <a:extLst>
                  <a:ext uri="smNativeData">
                    <pr:smNativeData xmlns:pr="smNativeData" xmlns="smNativeData" val="SMDATA_15_trXWYhMAAAAlAAAAZAAAAA0AAAAAUAAAAFAAAABQAAAAUAAAAAAAAAABAAAAAAAAAAEAAABQAAAAAAAAAAAA4D8AAAAAAADgPwAAAAAAAOA/AAAAAAAA4D8AAAAAAADgPwAAAAAAAOA/AAAAAAAA4D8AAAAAAADgPwAAAAAAAOA/AAAAAAAA4D8CAAAAjAAAAAEAAAAAAAAABDP/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UAAAAAAAAABkAAAAZAAAAGQAAAAAAAAAy8vLAFAAAAAAAAAAZA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BDP/AP///wEAAAAAAAAAAAAAAAAAAAAAAAAAAAAAAAAAAAAAAAAAAAAAAAJ/f38AAAAAAMvLywDAwP8Af39/AAAAAAAAAAAAAAAAAAAAAAAAAAAAIQAAABgAAAAUAAAA4hYAAJkYAACyHgAAuyEAAAAAAAAmAAAACAAAAP//////////"/>
                  </a:ext>
                </a:extLst>
              </p:cNvSpPr>
              <p:nvPr/>
            </p:nvSpPr>
            <p:spPr>
              <a:xfrm>
                <a:off x="3719830" y="3998595"/>
                <a:ext cx="1270000" cy="1484630"/>
              </a:xfrm>
              <a:prstGeom prst="rect">
                <a:avLst/>
              </a:prstGeom>
              <a:solidFill>
                <a:srgbClr val="0433FF"/>
              </a:solidFill>
              <a:ln>
                <a:noFill/>
              </a:ln>
              <a:effectLst>
                <a:outerShdw blurRad="63500" dist="63500" dir="5400000">
                  <a:srgbClr val="000000">
                    <a:alpha val="20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6" name="Shape 3261"/>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OxcAALAYAABZHgAAMBsAAAAgAAAmAAAACAAAAP//////////"/>
                  </a:ext>
                </a:extLst>
              </p:cNvSpPr>
              <p:nvPr/>
            </p:nvSpPr>
            <p:spPr>
              <a:xfrm>
                <a:off x="3776345" y="4013200"/>
                <a:ext cx="1156970" cy="406400"/>
              </a:xfrm>
              <a:prstGeom prst="rect">
                <a:avLst/>
              </a:prstGeom>
              <a:noFill/>
              <a:ln>
                <a:noFill/>
              </a:ln>
              <a:effectLst/>
            </p:spPr>
            <p:txBody>
              <a:bodyPr vert="horz" wrap="none" lIns="50800" tIns="50800" rIns="50800" bIns="50800" numCol="1" spcCol="215900" anchor="ctr"/>
              <a:lstStyle>
                <a:lvl1pPr defTabSz="457200">
                  <a:lnSpc>
                    <a:spcPts val="2800"/>
                  </a:lnSpc>
                  <a:tabLst>
                    <a:tab pos="838200" algn="l"/>
                  </a:tabLst>
                  <a:defRPr sz="2400" cap="none">
                    <a:solidFill>
                      <a:srgbClr val="FFFFFF"/>
                    </a:solidFill>
                    <a:latin typeface="蘋果儷中黑" pitchFamily="0" charset="0"/>
                    <a:ea typeface="Gill Sans" pitchFamily="0" charset="0"/>
                    <a:cs typeface="Gill Sans" pitchFamily="0" charset="0"/>
                  </a:defRPr>
                </a:lvl1pPr>
              </a:lstStyle>
              <a:p>
                <a:pPr/>
                <a:r>
                  <a:t>stem sites</a:t>
                </a:r>
              </a:p>
            </p:txBody>
          </p:sp>
        </p:grpSp>
      </p:grpSp>
      <p:grpSp>
        <p:nvGrpSpPr>
          <p:cNvPr id="9" name="Group 3268"/>
          <p:cNvGrpSpPr>
            <a:extLst>
              <a:ext uri="smNativeData">
                <pr:smNativeData xmlns:pr="smNativeData" xmlns="smNativeData" val="SMDATA_6_trXWYhMAAAAlAAAAAQAAAA8BAAAAkAAAAEgAAACQAAAASAAAAAAAAAAAAAAAAAAAABcAAAAUAAAAAAAAAAAAAAD/fwAA/38AAAAAAAAJAAAABAAAAAAAAAAfAAAAVAAAAAAAAAAAAAAAAAAAAAAAAAAAAAAAAAAAAAAAAAAAAAAAAAAAAAAAAAAAAAAAAAAAAAAAAAAAAAAAAAAAAAAAAAAAAAAAAAAAAAAAAAAAAAAAAAAAACEAAAAYAAAAFAAAAJQrAABTDQAAJDwAAIcnAAAQAAAAJgAAAAgAAAD/////AAAAAA=="/>
              </a:ext>
            </a:extLst>
          </p:cNvGrpSpPr>
          <p:nvPr/>
        </p:nvGrpSpPr>
        <p:grpSpPr>
          <a:xfrm>
            <a:off x="7084060" y="2165985"/>
            <a:ext cx="2692400" cy="4259580"/>
            <a:chOff x="7084060" y="2165985"/>
            <a:chExt cx="2692400" cy="4259580"/>
          </a:xfrm>
        </p:grpSpPr>
        <p:sp>
          <p:nvSpPr>
            <p:cNvPr id="13" name="Shape 3264"/>
            <p:cNvSpPr>
              <a:extLst>
                <a:ext uri="smNativeData">
                  <pr:smNativeData xmlns:pr="smNativeData" xmlns="smNativeData" val="SMDATA_15_trXWYhMAAAAlAAAAZAAAAA0AAAAAUAAAAFAAAABQAAAAUAAAAAAAAAABAAAAAAAAAAEAAABQAAAAAAAAAAAA4D8AAAAAAADgPwAAAAAAAOA/AAAAAAAA4D8AAAAAAADgPwAAAAAAAOA/AAAAAAAA4D8AAAAAAADgPwAAAAAAAOA/AAAAAAAA4D8CAAAAjAAAAAEAAAAAAAAA/5MAAP///wg0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J/f38A3N7gA8zMzADAwP8Af39/AAAAAAAAAAAAAAAAAAAAAAAAAAAAIQAAABgAAAAUAAAAlCsAAFMNAAAkPAAAhycAAAAAAAAmAAAACAAAAP//////////"/>
                </a:ext>
              </a:extLst>
            </p:cNvSpPr>
            <p:nvPr/>
          </p:nvSpPr>
          <p:spPr>
            <a:xfrm>
              <a:off x="7084060" y="2165985"/>
              <a:ext cx="2692400" cy="4259580"/>
            </a:xfrm>
            <a:prstGeom prst="rect">
              <a:avLst/>
            </a:prstGeom>
            <a:solidFill>
              <a:srgbClr val="FF9300">
                <a:alpha val="48000"/>
              </a:srgbClr>
            </a:solidFill>
            <a:ln>
              <a:noFill/>
            </a:ln>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grpSp>
          <p:nvGrpSpPr>
            <p:cNvPr id="10" name="Group 3267"/>
            <p:cNvGrpSpPr>
              <a:extLst>
                <a:ext uri="smNativeData">
                  <pr:smNativeData xmlns:pr="smNativeData" xmlns="smNativeData" val="SMDATA_6_trXWYhMAAAAlAAAAAQAAAA8BAAAAkAAAAEgAAACQAAAASAAAAAAAAAAAAAAAAAAAABcAAAAUAAAAAAAAAAAAAAD/fwAA/38AAAAAAAAJAAAABAAAAAAAAAAfAAAAVAAAAAAAAAAAAAAAAAAAAAAAAAAAAAAAAAAAAAAAAAAAAAAAAAAAAAAAAAAAAAAAAAAAAAAAAAAAAAAAAAAAAAAAAAAAAAAAAAAAAAAAAAAAAAAAAAAAACEAAAAYAAAAFAAAAPkvAACZGAAAyTcAAL0hAAAAAAAAJgAAAAgAAAD/////AAAAAA=="/>
                </a:ext>
              </a:extLst>
            </p:cNvGrpSpPr>
            <p:nvPr/>
          </p:nvGrpSpPr>
          <p:grpSpPr>
            <a:xfrm>
              <a:off x="7798435" y="3998595"/>
              <a:ext cx="1270000" cy="1485900"/>
              <a:chOff x="7798435" y="3998595"/>
              <a:chExt cx="1270000" cy="1485900"/>
            </a:xfrm>
          </p:grpSpPr>
          <p:sp>
            <p:nvSpPr>
              <p:cNvPr id="12" name="Shape 3265"/>
              <p:cNvSpPr>
                <a:extLst>
                  <a:ext uri="smNativeData">
                    <pr:smNativeData xmlns:pr="smNativeData" xmlns="smNativeData" val="SMDATA_15_trXWYhMAAAAlAAAAZAAAAA0AAAAAUAAAAFAAAABQAAAAUAAAAAAAAAABAAAAAAAAAAEAAABQAAAAAAAAAAAA4D8AAAAAAADg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UAAAAAAAAABkAAAAZAAAAGQAAAAAAAAAy8vLAFAAAAAAAAAAZA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J/f38AAAAAAMvLywDAwP8Af39/AAAAAAAAAAAAAAAAAAAAAAAAAAAAIQAAABgAAAAUAAAA+S8AAJkYAADJNwAAvSEAAAAAAAAmAAAACAAAAP//////////"/>
                  </a:ext>
                </a:extLst>
              </p:cNvSpPr>
              <p:nvPr/>
            </p:nvSpPr>
            <p:spPr>
              <a:xfrm>
                <a:off x="7798435" y="3998595"/>
                <a:ext cx="1270000" cy="1485900"/>
              </a:xfrm>
              <a:prstGeom prst="rect">
                <a:avLst/>
              </a:prstGeom>
              <a:solidFill>
                <a:srgbClr val="FF9300"/>
              </a:solidFill>
              <a:ln>
                <a:noFill/>
              </a:ln>
              <a:effectLst>
                <a:outerShdw blurRad="63500" dist="63500" dir="5400000">
                  <a:srgbClr val="000000">
                    <a:alpha val="20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1" name="Shape 3266"/>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YzAAALAYAABfNwAAMBsAAAAgAAAmAAAACAAAAP//////////"/>
                  </a:ext>
                </a:extLst>
              </p:cNvSpPr>
              <p:nvPr/>
            </p:nvSpPr>
            <p:spPr>
              <a:xfrm>
                <a:off x="7865745" y="4013200"/>
                <a:ext cx="1135380" cy="406400"/>
              </a:xfrm>
              <a:prstGeom prst="rect">
                <a:avLst/>
              </a:prstGeom>
              <a:noFill/>
              <a:ln>
                <a:noFill/>
              </a:ln>
              <a:effectLst/>
            </p:spPr>
            <p:txBody>
              <a:bodyPr vert="horz" wrap="none" lIns="50800" tIns="50800" rIns="50800" bIns="50800" numCol="1" spcCol="215900" anchor="ctr"/>
              <a:lstStyle>
                <a:lvl1pPr defTabSz="457200">
                  <a:lnSpc>
                    <a:spcPts val="2800"/>
                  </a:lnSpc>
                  <a:tabLst>
                    <a:tab pos="838200" algn="l"/>
                  </a:tabLst>
                  <a:defRPr sz="2400" cap="none">
                    <a:solidFill>
                      <a:srgbClr val="FFFFFF"/>
                    </a:solidFill>
                    <a:latin typeface="蘋果儷中黑" pitchFamily="0" charset="0"/>
                    <a:ea typeface="Gill Sans" pitchFamily="0" charset="0"/>
                    <a:cs typeface="Gill Sans" pitchFamily="0" charset="0"/>
                  </a:defRPr>
                </a:lvl1pPr>
              </a:lstStyle>
              <a:p>
                <a:pPr/>
                <a:r>
                  <a:t>loop sites</a:t>
                </a:r>
              </a:p>
            </p:txBody>
          </p:sp>
        </p:grpSp>
      </p:grpSp>
      <p:pic>
        <p:nvPicPr>
          <p:cNvPr id="14" name="pasted-image.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FIYAABYGwAANhwAAOEgAAAQAAAAJgAAAAgAAAD//////////w=="/>
              </a:ext>
            </a:extLst>
          </p:cNvPicPr>
          <p:nvPr/>
        </p:nvPicPr>
        <p:blipFill>
          <a:blip r:embed="rId3"/>
          <a:stretch>
            <a:fillRect/>
          </a:stretch>
        </p:blipFill>
        <p:spPr>
          <a:xfrm>
            <a:off x="3953510" y="4445000"/>
            <a:ext cx="632460" cy="899795"/>
          </a:xfrm>
          <a:prstGeom prst="rect">
            <a:avLst/>
          </a:prstGeom>
          <a:noFill/>
          <a:ln>
            <a:noFill/>
          </a:ln>
          <a:effectLst/>
        </p:spPr>
      </p:pic>
      <p:pic>
        <p:nvPicPr>
          <p:cNvPr id="15" name="pasted-image.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PQxAABYGwAAXjUAAOQgAAAQAAAAJgAAAAgAAAD//////////w=="/>
              </a:ext>
            </a:extLst>
          </p:cNvPicPr>
          <p:nvPr/>
        </p:nvPicPr>
        <p:blipFill>
          <a:blip r:embed="rId4"/>
          <a:stretch>
            <a:fillRect/>
          </a:stretch>
        </p:blipFill>
        <p:spPr>
          <a:xfrm>
            <a:off x="8120380" y="4445000"/>
            <a:ext cx="554990" cy="901700"/>
          </a:xfrm>
          <a:prstGeom prst="rect">
            <a:avLst/>
          </a:prstGeom>
          <a:noFill/>
          <a:ln>
            <a:noFill/>
          </a:ln>
          <a:effectLst/>
        </p:spPr>
      </p:pic>
      <p:sp>
        <p:nvSpPr>
          <p:cNvPr id="16" name="Shape 3271"/>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nwgAABAgAAAmAAAACAAAAP//////////"/>
              </a:ext>
            </a:extLst>
          </p:cNvSpPr>
          <p:nvPr/>
        </p:nvSpPr>
        <p:spPr>
          <a:xfrm>
            <a:off x="635000" y="1016000"/>
            <a:ext cx="8692515"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Mixture models for accommodating ASRV</a:t>
            </a:r>
          </a:p>
        </p:txBody>
      </p:sp>
      <p:sp>
        <p:nvSpPr>
          <p:cNvPr id="17" name="Shape 3272"/>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gACw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BQcAANwAAAB7NwAATAQAABAgAAAmAAAACAAAAP//////////"/>
              </a:ext>
            </a:extLst>
          </p:cNvSpPr>
          <p:nvPr/>
        </p:nvSpPr>
        <p:spPr>
          <a:xfrm>
            <a:off x="1141095" y="139700"/>
            <a:ext cx="787781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Among Site Rate Variation</a:t>
            </a:r>
          </a:p>
        </p:txBody>
      </p:sp>
    </p:spTree>
  </p:cSld>
  <p:clrMapOvr>
    <a:masterClrMapping/>
  </p:clrMapOvr>
  <p:transition spd="fast" p14:dur="500">
    <p:fade/>
    <p:extLst>
      <p:ext uri="smNativeData">
        <pr:smNativeData xmlns:pr="smNativeData" xmlns="smNativeData" val="trXWYgAAAAD0AQAAAAAAAAYAAAAAAAAAAAAAAAAAAAAAAAAAAQAAAAAAAAAAAAAAAAAAAAAAAAAAAAAA"/>
      </p:ext>
    </p:extLst>
  </p:transition>
  <p:timing>
    <p:tnLst>
      <p:par>
        <p:cTn id="1" dur="indefinite" restart="never" nodeType="tmRoot"/>
      </p:par>
    </p:tnLst>
  </p:timing>
</p:sld>
</file>

<file path=ppt/slides/slide24.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422"/>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MVPvLk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7wMAAEAGAABsOQAAoQgAABAgAAAmAAAACAAAAP//////////"/>
              </a:ext>
            </a:extLst>
          </p:cNvSpPr>
          <p:nvPr/>
        </p:nvSpPr>
        <p:spPr>
          <a:xfrm>
            <a:off x="639445" y="1016000"/>
            <a:ext cx="8695055" cy="386715"/>
          </a:xfrm>
          <a:prstGeom prst="rect">
            <a:avLst/>
          </a:prstGeom>
          <a:noFill/>
          <a:ln>
            <a:noFill/>
          </a:ln>
          <a:effectLst/>
        </p:spPr>
        <p:txBody>
          <a:bodyPr vert="horz" wrap="square" lIns="50800" tIns="50800" rIns="50800" bIns="50800" numCol="1" spcCol="215900" anchor="t"/>
          <a:lstStyle/>
          <a:p>
            <a:pPr algn="l" defTabSz="457200">
              <a:lnSpc>
                <a:spcPts val="2400"/>
              </a:lnSpc>
              <a:tabLst>
                <a:tab pos="838200" algn="l"/>
              </a:tabLst>
              <a:defRPr sz="2000" cap="none">
                <a:solidFill>
                  <a:srgbClr val="0433FF"/>
                </a:solidFill>
                <a:latin typeface="Arial" pitchFamily="1" charset="0"/>
                <a:ea typeface="Arial" pitchFamily="1" charset="0"/>
                <a:cs typeface="Arial" pitchFamily="1" charset="0"/>
              </a:defRPr>
            </a:pPr>
            <a:r>
              <a:t>Let</a:t>
            </a:r>
            <a:r>
              <a:rPr cap="none">
                <a:latin typeface="Times New Roman" pitchFamily="1" charset="0"/>
                <a:ea typeface="Times New Roman" pitchFamily="1" charset="0"/>
                <a:cs typeface="Times New Roman" pitchFamily="1" charset="0"/>
              </a:rPr>
              <a:t>’</a:t>
            </a:r>
            <a:r>
              <a:t>s check the scaling of our hypothetical rate matrix</a:t>
            </a:r>
          </a:p>
        </p:txBody>
      </p:sp>
      <p:sp>
        <p:nvSpPr>
          <p:cNvPr id="3" name="Shape 423"/>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EH8ppo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xgkAANwAAAC6NAAATAQAABAgAAAmAAAACAAAAP//////////"/>
              </a:ext>
            </a:extLst>
          </p:cNvSpPr>
          <p:nvPr/>
        </p:nvSpPr>
        <p:spPr>
          <a:xfrm>
            <a:off x="1588770" y="139700"/>
            <a:ext cx="698246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Scaling the Instantaneous Rate Matrix</a:t>
            </a:r>
          </a:p>
        </p:txBody>
      </p:sp>
      <p:pic>
        <p:nvPicPr>
          <p:cNvPr id="4" name="Q-matrix.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BgmxAF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IQIAADICgAA+C0AAHQTAAAQAAAAJgAAAAgAAAD//////////w=="/>
              </a:ext>
            </a:extLst>
          </p:cNvPicPr>
          <p:nvPr/>
        </p:nvPicPr>
        <p:blipFill>
          <a:blip r:embed="rId2"/>
          <a:stretch>
            <a:fillRect/>
          </a:stretch>
        </p:blipFill>
        <p:spPr>
          <a:xfrm>
            <a:off x="1384300" y="1752600"/>
            <a:ext cx="6088380" cy="1409700"/>
          </a:xfrm>
          <a:prstGeom prst="rect">
            <a:avLst/>
          </a:prstGeom>
          <a:noFill/>
          <a:ln>
            <a:noFill/>
          </a:ln>
          <a:effectLst/>
        </p:spPr>
      </p:pic>
      <p:pic>
        <p:nvPicPr>
          <p:cNvPr id="5" name="stationary_freqs.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zgAAAAAAAAAXAQAAAAAAAAAAAABkAAAAZAAAAAAAAAAjAAAABAAAAGQAAAAXAAAAFAAAAAAAAAAAAAAA/38AAP9/AAAAAAAACQAAAAQAAACO7nHp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KAKAABEFwAA/ScAAHIfAAAQAAAAJgAAAAgAAAD//////////w=="/>
              </a:ext>
            </a:extLst>
          </p:cNvPicPr>
          <p:nvPr/>
        </p:nvPicPr>
        <p:blipFill>
          <a:blip r:embed="rId3"/>
          <a:srcRect l="2060" t="0" r="2790" b="0"/>
          <a:stretch>
            <a:fillRect/>
          </a:stretch>
        </p:blipFill>
        <p:spPr>
          <a:xfrm>
            <a:off x="1727200" y="3782060"/>
            <a:ext cx="4773295" cy="1329690"/>
          </a:xfrm>
          <a:prstGeom prst="rect">
            <a:avLst/>
          </a:prstGeom>
          <a:noFill/>
          <a:ln>
            <a:noFill/>
          </a:ln>
          <a:effectLst/>
        </p:spPr>
      </p:pic>
      <p:sp>
        <p:nvSpPr>
          <p:cNvPr id="6" name="Shape 426"/>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LEa8pQ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GAYAAIgTAADaOgAAwBUAABAgAAAmAAAACAAAAP//////////"/>
              </a:ext>
            </a:extLst>
          </p:cNvSpPr>
          <p:nvPr/>
        </p:nvSpPr>
        <p:spPr>
          <a:xfrm>
            <a:off x="990600" y="3175000"/>
            <a:ext cx="8576310" cy="360680"/>
          </a:xfrm>
          <a:prstGeom prst="rect">
            <a:avLst/>
          </a:prstGeom>
          <a:noFill/>
          <a:ln>
            <a:noFill/>
          </a:ln>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Stationary frequencies...</a:t>
            </a:r>
            <a:endParaRPr cap="none">
              <a:solidFill>
                <a:srgbClr val="424242"/>
              </a:solidFill>
            </a:endParaRPr>
          </a:p>
        </p:txBody>
      </p:sp>
      <p:pic>
        <p:nvPicPr>
          <p:cNvPr id="7" name="avg_rate.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D++Uks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OsEAADkJQAA0zQAADwoAAAQAAAAJgAAAAgAAAD//////////w=="/>
              </a:ext>
            </a:extLst>
          </p:cNvPicPr>
          <p:nvPr/>
        </p:nvPicPr>
        <p:blipFill>
          <a:blip r:embed="rId4"/>
          <a:stretch>
            <a:fillRect/>
          </a:stretch>
        </p:blipFill>
        <p:spPr>
          <a:xfrm>
            <a:off x="799465" y="6159500"/>
            <a:ext cx="7787640" cy="381000"/>
          </a:xfrm>
          <a:prstGeom prst="rect">
            <a:avLst/>
          </a:prstGeom>
          <a:noFill/>
          <a:ln>
            <a:noFill/>
          </a:ln>
          <a:effectLst/>
        </p:spPr>
      </p:pic>
      <p:pic>
        <p:nvPicPr>
          <p:cNvPr id="8" name="pasted-image.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DhUVK2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AMVAAD2FQAAERcAABUXAAAQAAAAJgAAAAgAAAD//////////w=="/>
              </a:ext>
            </a:extLst>
          </p:cNvPicPr>
          <p:nvPr/>
        </p:nvPicPr>
        <p:blipFill>
          <a:blip r:embed="rId5"/>
          <a:stretch>
            <a:fillRect/>
          </a:stretch>
        </p:blipFill>
        <p:spPr>
          <a:xfrm>
            <a:off x="3415665" y="3569970"/>
            <a:ext cx="334010" cy="182245"/>
          </a:xfrm>
          <a:prstGeom prst="rect">
            <a:avLst/>
          </a:prstGeom>
          <a:noFill/>
          <a:ln>
            <a:noFill/>
          </a:ln>
          <a:effectLst/>
        </p:spPr>
      </p:pic>
      <p:pic>
        <p:nvPicPr>
          <p:cNvPr id="9" name="pasted-image.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DhggbM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LQZAAD2FQAAwhsAAA4XAAAQAAAAJgAAAAgAAAD//////////w=="/>
              </a:ext>
            </a:extLst>
          </p:cNvPicPr>
          <p:nvPr/>
        </p:nvPicPr>
        <p:blipFill>
          <a:blip r:embed="rId6"/>
          <a:stretch>
            <a:fillRect/>
          </a:stretch>
        </p:blipFill>
        <p:spPr>
          <a:xfrm>
            <a:off x="4178300" y="3569970"/>
            <a:ext cx="334010" cy="177800"/>
          </a:xfrm>
          <a:prstGeom prst="rect">
            <a:avLst/>
          </a:prstGeom>
          <a:noFill/>
          <a:ln>
            <a:noFill/>
          </a:ln>
          <a:effectLst/>
        </p:spPr>
      </p:pic>
      <p:pic>
        <p:nvPicPr>
          <p:cNvPr id="10" name="pasted-image.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pHrK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GUeAAD2FQAAcyAAAA4XAAAQAAAAJgAAAAgAAAD//////////w=="/>
              </a:ext>
            </a:extLst>
          </p:cNvPicPr>
          <p:nvPr/>
        </p:nvPicPr>
        <p:blipFill>
          <a:blip r:embed="rId7"/>
          <a:stretch>
            <a:fillRect/>
          </a:stretch>
        </p:blipFill>
        <p:spPr>
          <a:xfrm>
            <a:off x="4940935" y="3569970"/>
            <a:ext cx="334010" cy="177800"/>
          </a:xfrm>
          <a:prstGeom prst="rect">
            <a:avLst/>
          </a:prstGeom>
          <a:noFill/>
          <a:ln>
            <a:noFill/>
          </a:ln>
          <a:effectLst/>
        </p:spPr>
      </p:pic>
      <p:pic>
        <p:nvPicPr>
          <p:cNvPr id="11" name="pasted-image.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CEwNJF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CMjAAD2FQAAGCUAAA4XAAAQAAAAJgAAAAgAAAD//////////w=="/>
              </a:ext>
            </a:extLst>
          </p:cNvPicPr>
          <p:nvPr/>
        </p:nvPicPr>
        <p:blipFill>
          <a:blip r:embed="rId8"/>
          <a:stretch>
            <a:fillRect/>
          </a:stretch>
        </p:blipFill>
        <p:spPr>
          <a:xfrm>
            <a:off x="5711825" y="3569970"/>
            <a:ext cx="318135" cy="177800"/>
          </a:xfrm>
          <a:prstGeom prst="rect">
            <a:avLst/>
          </a:prstGeom>
          <a:noFill/>
          <a:ln>
            <a:noFill/>
          </a:ln>
          <a:effectLst/>
        </p:spPr>
      </p:pic>
      <p:sp>
        <p:nvSpPr>
          <p:cNvPr id="12" name="Shape 432"/>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C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M0F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KAkAANonAAAoCQAAqykAABAAAAAmAAAACAAAAP//////////"/>
              </a:ext>
            </a:extLst>
          </p:cNvSpPr>
          <p:nvPr/>
        </p:nvSpPr>
        <p:spPr>
          <a:xfrm flipV="1">
            <a:off x="1488440" y="6478270"/>
            <a:ext cx="0" cy="295275"/>
          </a:xfrm>
          <a:prstGeom prst="line">
            <a:avLst/>
          </a:prstGeom>
          <a:noFill/>
          <a:ln w="25400" cap="flat" cmpd="sng" algn="ctr">
            <a:solidFill>
              <a:srgbClr val="FF9300"/>
            </a:solidFill>
            <a:prstDash val="solid"/>
            <a:headEnd type="none"/>
            <a:tailEnd type="triangle" w="med" len="med"/>
          </a:ln>
          <a:effectLst>
            <a:outerShdw blurRad="63500" dist="63760" dir="2700000">
              <a:srgbClr val="000000">
                <a:alpha val="15000"/>
              </a:srgbClr>
            </a:outerShdw>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3" name="Shape 433"/>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LT66mo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kAEAAEcpAADBEAAAYCwAABAgAAAmAAAACAAAAP//////////"/>
              </a:ext>
            </a:extLst>
          </p:cNvSpPr>
          <p:nvPr/>
        </p:nvSpPr>
        <p:spPr>
          <a:xfrm>
            <a:off x="254000" y="6710045"/>
            <a:ext cx="2469515" cy="503555"/>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ctr"/>
          <a:lstStyle/>
          <a:p>
            <a:pPr defTabSz="457200">
              <a:lnSpc>
                <a:spcPts val="1600"/>
              </a:lnSpc>
              <a:tabLst>
                <a:tab pos="838200" algn="l"/>
              </a:tabLst>
              <a:defRPr sz="1400" cap="none">
                <a:solidFill>
                  <a:srgbClr val="424242"/>
                </a:solidFill>
                <a:latin typeface="Arial" pitchFamily="1" charset="0"/>
                <a:ea typeface="Arial" pitchFamily="1" charset="0"/>
                <a:cs typeface="Arial" pitchFamily="1" charset="0"/>
              </a:defRPr>
            </a:pPr>
            <a:r>
              <a:t>probability of </a:t>
            </a:r>
            <a:br/>
            <a:r>
              <a:t>starting in </a:t>
            </a:r>
            <a:r>
              <a:rPr cap="none">
                <a:latin typeface="Times New Roman" pitchFamily="1" charset="0"/>
                <a:ea typeface="Times New Roman" pitchFamily="1" charset="0"/>
                <a:cs typeface="Times New Roman" pitchFamily="1" charset="0"/>
              </a:rPr>
              <a:t>A</a:t>
            </a:r>
            <a:r>
              <a:t> </a:t>
            </a:r>
          </a:p>
        </p:txBody>
      </p:sp>
      <p:sp>
        <p:nvSpPr>
          <p:cNvPr id="14" name="Shape 434"/>
          <p:cNvSpPr>
            <a:extLst>
              <a:ext uri="smNativeData">
                <pr:smNativeData xmlns:pr="smNativeData" xmlns="smNativeData" val="SMDATA_15_trXW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VQAAAAAAAABQAAAAZAAAAGQAAAAAAAAAy8vLAFUAAAAAAAAAUA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iBMAAHAXAACPGAAAgBkAABAAAAAmAAAACAAAAP//////////"/>
              </a:ext>
            </a:extLst>
          </p:cNvSpPr>
          <p:nvPr/>
        </p:nvSpPr>
        <p:spPr>
          <a:xfrm>
            <a:off x="3175000" y="3810000"/>
            <a:ext cx="817245" cy="335280"/>
          </a:xfrm>
          <a:prstGeom prst="rect">
            <a:avLst/>
          </a:prstGeom>
          <a:noFill/>
          <a:ln w="25400" cap="flat" cmpd="sng" algn="ctr">
            <a:solidFill>
              <a:srgbClr val="FF9300"/>
            </a:solidFill>
            <a:prstDash val="solid"/>
            <a:headEnd type="none"/>
            <a:tailEnd type="none"/>
          </a:ln>
          <a:effectLst>
            <a:outerShdw blurRad="63500" dist="50800" dir="54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5" name="Shape 435"/>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GAYAAAggAADaOgAAQCIAABAgAAAmAAAACAAAAP//////////"/>
              </a:ext>
            </a:extLst>
          </p:cNvSpPr>
          <p:nvPr/>
        </p:nvSpPr>
        <p:spPr>
          <a:xfrm>
            <a:off x="990600" y="5207000"/>
            <a:ext cx="8576310" cy="360680"/>
          </a:xfrm>
          <a:prstGeom prst="rect">
            <a:avLst/>
          </a:prstGeom>
          <a:noFill/>
          <a:ln>
            <a:noFill/>
          </a:ln>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The (weighted) average substitution rate:</a:t>
            </a:r>
            <a:endParaRPr cap="none">
              <a:solidFill>
                <a:srgbClr val="424242"/>
              </a:solidFill>
            </a:endParaRPr>
          </a:p>
        </p:txBody>
      </p:sp>
      <p:pic>
        <p:nvPicPr>
          <p:cNvPr id="16" name="pasted-image.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DsWAAAPIwAAlyQAAAUmAAAQAAAAJgAAAAgAAAD//////////w=="/>
              </a:ext>
            </a:extLst>
          </p:cNvPicPr>
          <p:nvPr/>
        </p:nvPicPr>
        <p:blipFill>
          <a:blip r:embed="rId9"/>
          <a:stretch>
            <a:fillRect/>
          </a:stretch>
        </p:blipFill>
        <p:spPr>
          <a:xfrm>
            <a:off x="3613785" y="5699125"/>
            <a:ext cx="2334260" cy="481330"/>
          </a:xfrm>
          <a:prstGeom prst="rect">
            <a:avLst/>
          </a:prstGeom>
          <a:noFill/>
          <a:ln>
            <a:noFill/>
          </a:ln>
          <a:effectLst/>
        </p:spPr>
      </p:pic>
      <p:sp>
        <p:nvSpPr>
          <p:cNvPr id="17" name="Shape 437"/>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IDUUgg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GAYAAJgIAADaOgAA0AoAABAgAAAmAAAACAAAAP//////////"/>
              </a:ext>
            </a:extLst>
          </p:cNvSpPr>
          <p:nvPr/>
        </p:nvSpPr>
        <p:spPr>
          <a:xfrm>
            <a:off x="990600" y="1397000"/>
            <a:ext cx="8576310" cy="360680"/>
          </a:xfrm>
          <a:prstGeom prst="rect">
            <a:avLst/>
          </a:prstGeom>
          <a:noFill/>
          <a:ln>
            <a:noFill/>
          </a:ln>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The instantaneous-rate matrix...</a:t>
            </a:r>
            <a:endParaRPr cap="none">
              <a:solidFill>
                <a:srgbClr val="424242"/>
              </a:solidFill>
            </a:endParaRPr>
          </a:p>
        </p:txBody>
      </p:sp>
    </p:spTree>
  </p:cSld>
  <p:clrMapOvr>
    <a:masterClrMapping/>
  </p:clrMapOvr>
  <p:transition spd="fast" p14:dur="500">
    <p:fade/>
    <p:extLst>
      <p:ext uri="smNativeData">
        <pr:smNativeData xmlns:pr="smNativeData" xmlns="smNativeData" val="trXWYgAAAAD0AQAAAAAAAAYAAAAAAAAAAAAAAAAAAAAAAAAAAQAAAAAAAAAAAAAAAAAAAAAAAAAAAAAA"/>
      </p:ext>
    </p:extLst>
  </p:transition>
  <p:timing>
    <p:tnLst>
      <p:par>
        <p:cTn id="1" dur="indefinite" restart="never" nodeType="tmRoot"/>
      </p:par>
    </p:tnLst>
  </p:timing>
</p:sld>
</file>

<file path=ppt/slides/slide240.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3274"/>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nwgAABAgAAAmAAAACAAAAP//////////"/>
              </a:ext>
            </a:extLst>
          </p:cNvSpPr>
          <p:nvPr/>
        </p:nvSpPr>
        <p:spPr>
          <a:xfrm>
            <a:off x="635000" y="1016000"/>
            <a:ext cx="8692515"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Mixture models for accommodating ASRV</a:t>
            </a:r>
          </a:p>
        </p:txBody>
      </p:sp>
      <p:sp>
        <p:nvSpPr>
          <p:cNvPr id="3" name="Shape 3275"/>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BQcAANwAAAB7NwAATAQAABAgAAAmAAAACAAAAP//////////"/>
              </a:ext>
            </a:extLst>
          </p:cNvSpPr>
          <p:nvPr/>
        </p:nvSpPr>
        <p:spPr>
          <a:xfrm>
            <a:off x="1141095" y="139700"/>
            <a:ext cx="787781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Among Site Rate Variation</a:t>
            </a:r>
          </a:p>
        </p:txBody>
      </p:sp>
      <p:sp>
        <p:nvSpPr>
          <p:cNvPr id="4" name="Shape 3276"/>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KwIAAA+PQAAGAsAABAgAAAmAAAACAAAAP//////////"/>
              </a:ext>
            </a:extLst>
          </p:cNvSpPr>
          <p:nvPr/>
        </p:nvSpPr>
        <p:spPr>
          <a:xfrm>
            <a:off x="1003300" y="1409700"/>
            <a:ext cx="8952230" cy="3937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algn="l" defTabSz="457200">
              <a:lnSpc>
                <a:spcPts val="23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Site rates can be model as a mixture of the individual ASRV models</a:t>
            </a:r>
            <a:r>
              <a:rPr sz="1900" cap="none">
                <a:latin typeface="Times" pitchFamily="0" charset="0"/>
                <a:ea typeface="Times" pitchFamily="0" charset="0"/>
                <a:cs typeface="Times" pitchFamily="0" charset="0"/>
              </a:rPr>
              <a:t> (SS, I, </a:t>
            </a:r>
            <a:r>
              <a:t>and</a:t>
            </a:r>
            <a:r>
              <a:rPr sz="1900" cap="none">
                <a:latin typeface="Times" pitchFamily="0" charset="0"/>
                <a:ea typeface="Times" pitchFamily="0" charset="0"/>
                <a:cs typeface="Times" pitchFamily="0" charset="0"/>
              </a:rPr>
              <a:t> G)</a:t>
            </a:r>
            <a:r>
              <a:t>:</a:t>
            </a:r>
          </a:p>
        </p:txBody>
      </p:sp>
      <p:sp>
        <p:nvSpPr>
          <p:cNvPr id="5" name="Shape 3277"/>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E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KAKAAA+PQAA0AwAABAgAAAmAAAACAAAAP//////////"/>
              </a:ext>
            </a:extLst>
          </p:cNvSpPr>
          <p:nvPr/>
        </p:nvSpPr>
        <p:spPr>
          <a:xfrm>
            <a:off x="1003300" y="1727200"/>
            <a:ext cx="8952230" cy="3556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228600" indent="-228600" algn="l" defTabSz="457200">
              <a:lnSpc>
                <a:spcPts val="20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Arial" pitchFamily="1" charset="0"/>
                <a:cs typeface="Arial" pitchFamily="1" charset="0"/>
              </a:defRPr>
            </a:pPr>
            <a:r>
              <a:t>as a mixture of site-specific and proportion of invariable sites </a:t>
            </a:r>
            <a:r>
              <a:rPr sz="1700" cap="none">
                <a:latin typeface="Times" pitchFamily="0" charset="0"/>
                <a:ea typeface="Times" pitchFamily="0" charset="0"/>
                <a:cs typeface="Times" pitchFamily="0" charset="0"/>
              </a:rPr>
              <a:t>(+SS+I)</a:t>
            </a:r>
            <a:endParaRPr sz="1700" cap="none">
              <a:latin typeface="Times" pitchFamily="0" charset="0"/>
              <a:ea typeface="Times" pitchFamily="0" charset="0"/>
              <a:cs typeface="Times" pitchFamily="0" charset="0"/>
            </a:endParaRPr>
          </a:p>
        </p:txBody>
      </p:sp>
      <p:sp>
        <p:nvSpPr>
          <p:cNvPr id="6" name="Shape 3278"/>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FjvKwM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GwMAAA+PQAAnA4AABAgAAAmAAAACAAAAP//////////"/>
              </a:ext>
            </a:extLst>
          </p:cNvSpPr>
          <p:nvPr/>
        </p:nvSpPr>
        <p:spPr>
          <a:xfrm>
            <a:off x="1003300" y="2019300"/>
            <a:ext cx="8952230" cy="3556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228600" indent="-228600" algn="l" defTabSz="457200">
              <a:lnSpc>
                <a:spcPts val="20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Arial" pitchFamily="1" charset="0"/>
                <a:cs typeface="Arial" pitchFamily="1" charset="0"/>
              </a:defRPr>
            </a:pPr>
            <a:r>
              <a:t>as a mixture of site-specific and discrete-gamma distributed rates </a:t>
            </a:r>
            <a:r>
              <a:rPr sz="1700" cap="none">
                <a:latin typeface="Times" pitchFamily="0" charset="0"/>
                <a:ea typeface="Times" pitchFamily="0" charset="0"/>
                <a:cs typeface="Times" pitchFamily="0" charset="0"/>
              </a:rPr>
              <a:t>(+SS+G)</a:t>
            </a:r>
            <a:endParaRPr sz="1700" cap="none">
              <a:latin typeface="Times" pitchFamily="0" charset="0"/>
              <a:ea typeface="Times" pitchFamily="0" charset="0"/>
              <a:cs typeface="Times" pitchFamily="0" charset="0"/>
            </a:endParaRPr>
          </a:p>
        </p:txBody>
      </p:sp>
      <p:sp>
        <p:nvSpPr>
          <p:cNvPr id="7" name="Shape 3279"/>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HADMAM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DgOAAA+PQAAaBAAABAgAAAmAAAACAAAAP//////////"/>
              </a:ext>
            </a:extLst>
          </p:cNvSpPr>
          <p:nvPr/>
        </p:nvSpPr>
        <p:spPr>
          <a:xfrm>
            <a:off x="1003300" y="2311400"/>
            <a:ext cx="8952230" cy="3556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228600" indent="-228600" algn="l" defTabSz="457200">
              <a:lnSpc>
                <a:spcPts val="20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Arial" pitchFamily="1" charset="0"/>
                <a:cs typeface="Arial" pitchFamily="1" charset="0"/>
              </a:defRPr>
            </a:pPr>
            <a:r>
              <a:t>as a mixture of proportion of invariable sites and discrete-gamma distributed rates </a:t>
            </a:r>
            <a:r>
              <a:rPr sz="1700" cap="none">
                <a:latin typeface="Times" pitchFamily="0" charset="0"/>
                <a:ea typeface="Times" pitchFamily="0" charset="0"/>
                <a:cs typeface="Times" pitchFamily="0" charset="0"/>
              </a:rPr>
              <a:t>(+I+G)</a:t>
            </a:r>
            <a:endParaRPr sz="1700" cap="none">
              <a:latin typeface="Times" pitchFamily="0" charset="0"/>
              <a:ea typeface="Times" pitchFamily="0" charset="0"/>
              <a:cs typeface="Times" pitchFamily="0" charset="0"/>
            </a:endParaRPr>
          </a:p>
        </p:txBody>
      </p:sp>
      <p:sp>
        <p:nvSpPr>
          <p:cNvPr id="8" name="Shape 3280"/>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BCkLwM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AQQAAA+PQAANBIAABAgAAAmAAAACAAAAP//////////"/>
              </a:ext>
            </a:extLst>
          </p:cNvSpPr>
          <p:nvPr/>
        </p:nvSpPr>
        <p:spPr>
          <a:xfrm>
            <a:off x="1003300" y="2603500"/>
            <a:ext cx="8952230" cy="3556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228600" indent="-228600" algn="l" defTabSz="457200">
              <a:lnSpc>
                <a:spcPts val="20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Arial" pitchFamily="1" charset="0"/>
                <a:cs typeface="Arial" pitchFamily="1" charset="0"/>
              </a:defRPr>
            </a:pPr>
            <a:r>
              <a:t>as a mixture of all three models </a:t>
            </a:r>
            <a:r>
              <a:rPr sz="1700" cap="none">
                <a:latin typeface="Times" pitchFamily="0" charset="0"/>
                <a:ea typeface="Times" pitchFamily="0" charset="0"/>
                <a:cs typeface="Times" pitchFamily="0" charset="0"/>
              </a:rPr>
              <a:t>(+SS+I+G)</a:t>
            </a:r>
            <a:endParaRPr sz="1700" cap="none">
              <a:latin typeface="Times" pitchFamily="0" charset="0"/>
              <a:ea typeface="Times" pitchFamily="0" charset="0"/>
              <a:cs typeface="Times" pitchFamily="0" charset="0"/>
            </a:endParaRPr>
          </a:p>
        </p:txBody>
      </p:sp>
      <p:sp>
        <p:nvSpPr>
          <p:cNvPr id="9" name="Shape 3281"/>
          <p:cNvSpPr>
            <a:extLst>
              <a:ext uri="smNativeData">
                <pr:smNativeData xmlns:pr="smNativeData" xmlns="smNativeData" val="SMDATA_15_trXW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VQAAAAAAAABkAAAAZAAAAGQAAAAAAAAAy8vLAFUAAAAAAAAAZA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QAYAAF4OAAAqPQAARhIAABAAAAAmAAAACAAAAP//////////"/>
              </a:ext>
            </a:extLst>
          </p:cNvSpPr>
          <p:nvPr/>
        </p:nvSpPr>
        <p:spPr>
          <a:xfrm>
            <a:off x="1016000" y="2335530"/>
            <a:ext cx="8926830" cy="635000"/>
          </a:xfrm>
          <a:prstGeom prst="rect">
            <a:avLst/>
          </a:prstGeom>
          <a:noFill/>
          <a:ln w="25400" cap="flat" cmpd="sng" algn="ctr">
            <a:solidFill>
              <a:srgbClr val="FF9300"/>
            </a:solidFill>
            <a:prstDash val="solid"/>
            <a:headEnd type="none"/>
            <a:tailEnd type="none"/>
          </a:ln>
          <a:effectLst>
            <a:outerShdw blurRad="63500" dist="63500" dir="54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pic>
        <p:nvPicPr>
          <p:cNvPr id="10" name="2000px-Biohazard_symbol.svg.png"/>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AAAA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IYAAAAQDgAApgUAADATAAAQAAAAJgAAAAgAAAD//////////w=="/>
              </a:ext>
            </a:extLst>
          </p:cNvPicPr>
          <p:nvPr/>
        </p:nvPicPr>
        <p:blipFill>
          <a:blip r:embed="rId2"/>
          <a:stretch>
            <a:fillRect/>
          </a:stretch>
        </p:blipFill>
        <p:spPr>
          <a:xfrm>
            <a:off x="85090" y="2286000"/>
            <a:ext cx="833120" cy="833120"/>
          </a:xfrm>
          <a:prstGeom prst="rect">
            <a:avLst/>
          </a:prstGeom>
          <a:noFill/>
          <a:ln>
            <a:noFill/>
          </a:ln>
          <a:effectLst>
            <a:outerShdw blurRad="63500" dist="63760" dir="2700000">
              <a:srgbClr val="000000">
                <a:alpha val="4000"/>
              </a:srgbClr>
            </a:outerShdw>
          </a:effectLst>
        </p:spPr>
      </p:pic>
      <p:sp>
        <p:nvSpPr>
          <p:cNvPr id="11" name="Shape 3283"/>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JwTAAA+PQAA3RUAABAgAAAmAAAACAAAAP//////////"/>
              </a:ext>
            </a:extLst>
          </p:cNvSpPr>
          <p:nvPr/>
        </p:nvSpPr>
        <p:spPr>
          <a:xfrm>
            <a:off x="1003300" y="3187700"/>
            <a:ext cx="8952230" cy="366395"/>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Mixtures of </a:t>
            </a:r>
            <a:r>
              <a:rPr sz="1700" cap="none">
                <a:latin typeface="Times" pitchFamily="0" charset="0"/>
                <a:ea typeface="Times" pitchFamily="0" charset="0"/>
                <a:cs typeface="Times" pitchFamily="0" charset="0"/>
              </a:rPr>
              <a:t>I+G </a:t>
            </a:r>
            <a:r>
              <a:t>are potentially 'toxic'</a:t>
            </a:r>
          </a:p>
        </p:txBody>
      </p:sp>
      <p:sp>
        <p:nvSpPr>
          <p:cNvPr id="12" name="Shape 3284"/>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JAVAAA+PQAAAhkAABAgAAAmAAAACAAAAP//////////"/>
              </a:ext>
            </a:extLst>
          </p:cNvSpPr>
          <p:nvPr/>
        </p:nvSpPr>
        <p:spPr>
          <a:xfrm>
            <a:off x="1003300" y="3505200"/>
            <a:ext cx="8952230" cy="56007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Arial" pitchFamily="1" charset="0"/>
                <a:cs typeface="Arial" pitchFamily="1" charset="0"/>
              </a:defRPr>
            </a:pPr>
            <a:r>
              <a:t>this mixture model is often 'non-identifiable', where there are an infinite number of parameter values for which the data are equally likely to be observed; </a:t>
            </a:r>
            <a:r>
              <a:rPr i="1" cap="none"/>
              <a:t>e.g.</a:t>
            </a:r>
            <a:r>
              <a:t>,</a:t>
            </a:r>
          </a:p>
        </p:txBody>
      </p:sp>
    </p:spTree>
  </p:cSld>
  <p:clrMapOvr>
    <a:masterClrMapping/>
  </p:clrMapOvr>
  <p:transition spd="fast" p14:dur="500">
    <p:fade/>
    <p:extLst>
      <p:ext uri="smNativeData">
        <pr:smNativeData xmlns:pr="smNativeData" xmlns="smNativeData" val="trXWYgAAAAD0AQAAAAAAAAYAAAAAAAAAAAAAAAAAAAAAAAAAAQAAAAAAAAAAAAAAAAAAAAAAAAAAAAAA"/>
      </p:ext>
    </p:extLst>
  </p:transition>
  <p:timing>
    <p:tnLst>
      <p:par>
        <p:cTn id="1" dur="indefinite" restart="never" nodeType="tmRoot"/>
      </p:par>
    </p:tnLst>
  </p:timing>
</p:sld>
</file>

<file path=ppt/slides/slide241.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3286"/>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GE6cGk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nwgAABAgAAAmAAAACAAAAP//////////"/>
              </a:ext>
            </a:extLst>
          </p:cNvSpPr>
          <p:nvPr/>
        </p:nvSpPr>
        <p:spPr>
          <a:xfrm>
            <a:off x="635000" y="1016000"/>
            <a:ext cx="8692515"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Mixture models for accommodating ASRV</a:t>
            </a:r>
          </a:p>
        </p:txBody>
      </p:sp>
      <p:sp>
        <p:nvSpPr>
          <p:cNvPr id="3" name="Shape 3287"/>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BQcAANwAAAB7NwAATAQAABAgAAAmAAAACAAAAP//////////"/>
              </a:ext>
            </a:extLst>
          </p:cNvSpPr>
          <p:nvPr/>
        </p:nvSpPr>
        <p:spPr>
          <a:xfrm>
            <a:off x="1141095" y="139700"/>
            <a:ext cx="787781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Among Site Rate Variation</a:t>
            </a:r>
          </a:p>
        </p:txBody>
      </p:sp>
      <p:sp>
        <p:nvSpPr>
          <p:cNvPr id="4" name="Shape 3288"/>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KwIAAA+PQAAGAsAABAgAAAmAAAACAAAAP//////////"/>
              </a:ext>
            </a:extLst>
          </p:cNvSpPr>
          <p:nvPr/>
        </p:nvSpPr>
        <p:spPr>
          <a:xfrm>
            <a:off x="1003300" y="1409700"/>
            <a:ext cx="8952230" cy="3937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algn="l" defTabSz="457200">
              <a:lnSpc>
                <a:spcPts val="23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Site rates can be model as a mixture of the individual ASRV models</a:t>
            </a:r>
            <a:r>
              <a:rPr sz="1900" cap="none">
                <a:latin typeface="Times" pitchFamily="0" charset="0"/>
                <a:ea typeface="Times" pitchFamily="0" charset="0"/>
                <a:cs typeface="Times" pitchFamily="0" charset="0"/>
              </a:rPr>
              <a:t> (SS, I, </a:t>
            </a:r>
            <a:r>
              <a:t>and</a:t>
            </a:r>
            <a:r>
              <a:rPr sz="1900" cap="none">
                <a:latin typeface="Times" pitchFamily="0" charset="0"/>
                <a:ea typeface="Times" pitchFamily="0" charset="0"/>
                <a:cs typeface="Times" pitchFamily="0" charset="0"/>
              </a:rPr>
              <a:t> G)</a:t>
            </a:r>
            <a:r>
              <a:t>:</a:t>
            </a:r>
          </a:p>
        </p:txBody>
      </p:sp>
      <p:sp>
        <p:nvSpPr>
          <p:cNvPr id="5" name="Shape 3289"/>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KAKAAA+PQAA0AwAABAgAAAmAAAACAAAAP//////////"/>
              </a:ext>
            </a:extLst>
          </p:cNvSpPr>
          <p:nvPr/>
        </p:nvSpPr>
        <p:spPr>
          <a:xfrm>
            <a:off x="1003300" y="1727200"/>
            <a:ext cx="8952230" cy="3556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228600" indent="-228600" algn="l" defTabSz="457200">
              <a:lnSpc>
                <a:spcPts val="20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Arial" pitchFamily="1" charset="0"/>
                <a:cs typeface="Arial" pitchFamily="1" charset="0"/>
              </a:defRPr>
            </a:pPr>
            <a:r>
              <a:t>as a mixture of site-specific and proportion of invariable sites </a:t>
            </a:r>
            <a:r>
              <a:rPr sz="1700" cap="none">
                <a:latin typeface="Times" pitchFamily="0" charset="0"/>
                <a:ea typeface="Times" pitchFamily="0" charset="0"/>
                <a:cs typeface="Times" pitchFamily="0" charset="0"/>
              </a:rPr>
              <a:t>(+SS+I)</a:t>
            </a:r>
            <a:endParaRPr sz="1700" cap="none">
              <a:latin typeface="Times" pitchFamily="0" charset="0"/>
              <a:ea typeface="Times" pitchFamily="0" charset="0"/>
              <a:cs typeface="Times" pitchFamily="0" charset="0"/>
            </a:endParaRPr>
          </a:p>
        </p:txBody>
      </p:sp>
      <p:sp>
        <p:nvSpPr>
          <p:cNvPr id="6" name="Shape 3290"/>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GwMAAA+PQAAnA4AABAgAAAmAAAACAAAAP//////////"/>
              </a:ext>
            </a:extLst>
          </p:cNvSpPr>
          <p:nvPr/>
        </p:nvSpPr>
        <p:spPr>
          <a:xfrm>
            <a:off x="1003300" y="2019300"/>
            <a:ext cx="8952230" cy="3556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228600" indent="-228600" algn="l" defTabSz="457200">
              <a:lnSpc>
                <a:spcPts val="20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Arial" pitchFamily="1" charset="0"/>
                <a:cs typeface="Arial" pitchFamily="1" charset="0"/>
              </a:defRPr>
            </a:pPr>
            <a:r>
              <a:t>as a mixture of site-specific and discrete-gamma distributed rates </a:t>
            </a:r>
            <a:r>
              <a:rPr sz="1700" cap="none">
                <a:latin typeface="Times" pitchFamily="0" charset="0"/>
                <a:ea typeface="Times" pitchFamily="0" charset="0"/>
                <a:cs typeface="Times" pitchFamily="0" charset="0"/>
              </a:rPr>
              <a:t>(+SS+G)</a:t>
            </a:r>
            <a:endParaRPr sz="1700" cap="none">
              <a:latin typeface="Times" pitchFamily="0" charset="0"/>
              <a:ea typeface="Times" pitchFamily="0" charset="0"/>
              <a:cs typeface="Times" pitchFamily="0" charset="0"/>
            </a:endParaRPr>
          </a:p>
        </p:txBody>
      </p:sp>
      <p:sp>
        <p:nvSpPr>
          <p:cNvPr id="7" name="Shape 3291"/>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DgOAAA+PQAAaBAAABAgAAAmAAAACAAAAP//////////"/>
              </a:ext>
            </a:extLst>
          </p:cNvSpPr>
          <p:nvPr/>
        </p:nvSpPr>
        <p:spPr>
          <a:xfrm>
            <a:off x="1003300" y="2311400"/>
            <a:ext cx="8952230" cy="3556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228600" indent="-228600" algn="l" defTabSz="457200">
              <a:lnSpc>
                <a:spcPts val="20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Arial" pitchFamily="1" charset="0"/>
                <a:cs typeface="Arial" pitchFamily="1" charset="0"/>
              </a:defRPr>
            </a:pPr>
            <a:r>
              <a:t>as a mixture of proportion of invariable sites and discrete-gamma distributed rates </a:t>
            </a:r>
            <a:r>
              <a:rPr sz="1700" cap="none">
                <a:latin typeface="Times" pitchFamily="0" charset="0"/>
                <a:ea typeface="Times" pitchFamily="0" charset="0"/>
                <a:cs typeface="Times" pitchFamily="0" charset="0"/>
              </a:rPr>
              <a:t>(+I+G)</a:t>
            </a:r>
            <a:endParaRPr sz="1700" cap="none">
              <a:latin typeface="Times" pitchFamily="0" charset="0"/>
              <a:ea typeface="Times" pitchFamily="0" charset="0"/>
              <a:cs typeface="Times" pitchFamily="0" charset="0"/>
            </a:endParaRPr>
          </a:p>
        </p:txBody>
      </p:sp>
      <p:sp>
        <p:nvSpPr>
          <p:cNvPr id="8" name="Shape 3292"/>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AQQAAA+PQAANBIAABAgAAAmAAAACAAAAP//////////"/>
              </a:ext>
            </a:extLst>
          </p:cNvSpPr>
          <p:nvPr/>
        </p:nvSpPr>
        <p:spPr>
          <a:xfrm>
            <a:off x="1003300" y="2603500"/>
            <a:ext cx="8952230" cy="3556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228600" indent="-228600" algn="l" defTabSz="457200">
              <a:lnSpc>
                <a:spcPts val="20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Arial" pitchFamily="1" charset="0"/>
                <a:cs typeface="Arial" pitchFamily="1" charset="0"/>
              </a:defRPr>
            </a:pPr>
            <a:r>
              <a:t>as a mixture of all three models </a:t>
            </a:r>
            <a:r>
              <a:rPr sz="1700" cap="none">
                <a:latin typeface="Times" pitchFamily="0" charset="0"/>
                <a:ea typeface="Times" pitchFamily="0" charset="0"/>
                <a:cs typeface="Times" pitchFamily="0" charset="0"/>
              </a:rPr>
              <a:t>(+SS+I+G)</a:t>
            </a:r>
            <a:endParaRPr sz="1700" cap="none">
              <a:latin typeface="Times" pitchFamily="0" charset="0"/>
              <a:ea typeface="Times" pitchFamily="0" charset="0"/>
              <a:cs typeface="Times" pitchFamily="0" charset="0"/>
            </a:endParaRPr>
          </a:p>
        </p:txBody>
      </p:sp>
      <p:sp>
        <p:nvSpPr>
          <p:cNvPr id="9" name="Shape 3293"/>
          <p:cNvSpPr>
            <a:extLst>
              <a:ext uri="smNativeData">
                <pr:smNativeData xmlns:pr="smNativeData" xmlns="smNativeData" val="SMDATA_15_trXW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VQAAAAAAAABkAAAAZAAAAGQAAAAAAAAAy8vLAFUAAAAAAAAAZA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QAYAAF4OAAAqPQAARhIAABAAAAAmAAAACAAAAP//////////"/>
              </a:ext>
            </a:extLst>
          </p:cNvSpPr>
          <p:nvPr/>
        </p:nvSpPr>
        <p:spPr>
          <a:xfrm>
            <a:off x="1016000" y="2335530"/>
            <a:ext cx="8926830" cy="635000"/>
          </a:xfrm>
          <a:prstGeom prst="rect">
            <a:avLst/>
          </a:prstGeom>
          <a:noFill/>
          <a:ln w="25400" cap="flat" cmpd="sng" algn="ctr">
            <a:solidFill>
              <a:srgbClr val="FF9300"/>
            </a:solidFill>
            <a:prstDash val="solid"/>
            <a:headEnd type="none"/>
            <a:tailEnd type="none"/>
          </a:ln>
          <a:effectLst>
            <a:outerShdw blurRad="63500" dist="63500" dir="54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pic>
        <p:nvPicPr>
          <p:cNvPr id="10" name="2000px-Biohazard_symbol.svg.png"/>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AAAA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IYAAAAQDgAApgUAADATAAAQAAAAJgAAAAgAAAD//////////w=="/>
              </a:ext>
            </a:extLst>
          </p:cNvPicPr>
          <p:nvPr/>
        </p:nvPicPr>
        <p:blipFill>
          <a:blip r:embed="rId2"/>
          <a:stretch>
            <a:fillRect/>
          </a:stretch>
        </p:blipFill>
        <p:spPr>
          <a:xfrm>
            <a:off x="85090" y="2286000"/>
            <a:ext cx="833120" cy="833120"/>
          </a:xfrm>
          <a:prstGeom prst="rect">
            <a:avLst/>
          </a:prstGeom>
          <a:noFill/>
          <a:ln>
            <a:noFill/>
          </a:ln>
          <a:effectLst>
            <a:outerShdw blurRad="63500" dist="63760" dir="2700000">
              <a:srgbClr val="000000">
                <a:alpha val="4000"/>
              </a:srgbClr>
            </a:outerShdw>
          </a:effectLst>
        </p:spPr>
      </p:pic>
      <p:sp>
        <p:nvSpPr>
          <p:cNvPr id="11" name="Shape 3295"/>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JwTAAA+PQAA3RUAABAgAAAmAAAACAAAAP//////////"/>
              </a:ext>
            </a:extLst>
          </p:cNvSpPr>
          <p:nvPr/>
        </p:nvSpPr>
        <p:spPr>
          <a:xfrm>
            <a:off x="1003300" y="3187700"/>
            <a:ext cx="8952230" cy="366395"/>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Mixtures of </a:t>
            </a:r>
            <a:r>
              <a:rPr sz="1700" cap="none">
                <a:latin typeface="Times" pitchFamily="0" charset="0"/>
                <a:ea typeface="Times" pitchFamily="0" charset="0"/>
                <a:cs typeface="Times" pitchFamily="0" charset="0"/>
              </a:rPr>
              <a:t>I+G </a:t>
            </a:r>
            <a:r>
              <a:t>are potentially 'toxic'</a:t>
            </a:r>
          </a:p>
        </p:txBody>
      </p:sp>
      <p:sp>
        <p:nvSpPr>
          <p:cNvPr id="12" name="Shape 3296"/>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JAVAAA+PQAAAhkAABAgAAAmAAAACAAAAP//////////"/>
              </a:ext>
            </a:extLst>
          </p:cNvSpPr>
          <p:nvPr/>
        </p:nvSpPr>
        <p:spPr>
          <a:xfrm>
            <a:off x="1003300" y="3505200"/>
            <a:ext cx="8952230" cy="56007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Arial" pitchFamily="1" charset="0"/>
                <a:cs typeface="Arial" pitchFamily="1" charset="0"/>
              </a:defRPr>
            </a:pPr>
            <a:r>
              <a:t>this mixture model is often 'non-identifiable', where there are an infinite number of parameter values for which the data are equally likely to be observed; </a:t>
            </a:r>
            <a:r>
              <a:rPr i="1" cap="none"/>
              <a:t>e.g.</a:t>
            </a:r>
            <a:r>
              <a:t>,</a:t>
            </a:r>
          </a:p>
        </p:txBody>
      </p:sp>
      <p:sp>
        <p:nvSpPr>
          <p:cNvPr id="13" name="Shape 3297"/>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hAgAANgYAACWPwAA+hoAABAgAAAmAAAACAAAAP//////////"/>
              </a:ext>
            </a:extLst>
          </p:cNvSpPr>
          <p:nvPr/>
        </p:nvSpPr>
        <p:spPr>
          <a:xfrm>
            <a:off x="1384300" y="4038600"/>
            <a:ext cx="8952230" cy="34671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228600" indent="-228600" algn="l" defTabSz="457200">
              <a:lnSpc>
                <a:spcPts val="20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Arial" pitchFamily="1" charset="0"/>
                <a:cs typeface="Arial" pitchFamily="1" charset="0"/>
              </a:defRPr>
            </a:pPr>
            <a:r>
              <a:t>relatively large values of </a:t>
            </a:r>
            <a:r>
              <a:rPr sz="1700" i="1" cap="none">
                <a:latin typeface="Times New Roman" pitchFamily="1" charset="0"/>
                <a:ea typeface="Times New Roman" pitchFamily="1" charset="0"/>
                <a:cs typeface="Times New Roman" pitchFamily="1" charset="0"/>
              </a:rPr>
              <a:t>p</a:t>
            </a:r>
            <a:r>
              <a:t> and </a:t>
            </a:r>
          </a:p>
        </p:txBody>
      </p:sp>
      <p:pic>
        <p:nvPicPr>
          <p:cNvPr id="14" name="droppedImage.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AAAA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HsbAACtGQAAZBwAAGEaAAAQAAAAJgAAAAgAAAD//////////w=="/>
              </a:ext>
            </a:extLst>
          </p:cNvPicPr>
          <p:nvPr/>
        </p:nvPicPr>
        <p:blipFill>
          <a:blip r:embed="rId3"/>
          <a:stretch>
            <a:fillRect/>
          </a:stretch>
        </p:blipFill>
        <p:spPr>
          <a:xfrm>
            <a:off x="4467225" y="4173855"/>
            <a:ext cx="147955" cy="114300"/>
          </a:xfrm>
          <a:prstGeom prst="rect">
            <a:avLst/>
          </a:prstGeom>
          <a:noFill/>
          <a:ln>
            <a:noFill/>
          </a:ln>
          <a:effectLst>
            <a:outerShdw blurRad="63500" dist="63760" dir="2700000">
              <a:srgbClr val="000000">
                <a:alpha val="4000"/>
              </a:srgbClr>
            </a:outerShdw>
          </a:effectLst>
        </p:spPr>
      </p:pic>
    </p:spTree>
  </p:cSld>
  <p:clrMapOvr>
    <a:masterClrMapping/>
  </p:clrMapOvr>
  <p:transition spd="fast" p14:dur="500">
    <p:fade/>
    <p:extLst>
      <p:ext uri="smNativeData">
        <pr:smNativeData xmlns:pr="smNativeData" xmlns="smNativeData" val="trXWYgAAAAD0AQAAAAAAAAYAAAAAAAAAAAAAAAAAAAAAAAAAAQAAAAAAAAAAAAAAAAAAAAAAAAAAAAAA"/>
      </p:ext>
    </p:extLst>
  </p:transition>
  <p:timing>
    <p:tnLst>
      <p:par>
        <p:cTn id="1" dur="indefinite" restart="never" nodeType="tmRoot"/>
      </p:par>
    </p:tnLst>
  </p:timing>
</p:sld>
</file>

<file path=ppt/slides/slide242.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3300"/>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nwgAABAgAAAmAAAACAAAAP//////////"/>
              </a:ext>
            </a:extLst>
          </p:cNvSpPr>
          <p:nvPr/>
        </p:nvSpPr>
        <p:spPr>
          <a:xfrm>
            <a:off x="635000" y="1016000"/>
            <a:ext cx="8692515"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Mixture models for accommodating ASRV</a:t>
            </a:r>
          </a:p>
        </p:txBody>
      </p:sp>
      <p:sp>
        <p:nvSpPr>
          <p:cNvPr id="3" name="Shape 3301"/>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BQcAANwAAAB7NwAATAQAABAgAAAmAAAACAAAAP//////////"/>
              </a:ext>
            </a:extLst>
          </p:cNvSpPr>
          <p:nvPr/>
        </p:nvSpPr>
        <p:spPr>
          <a:xfrm>
            <a:off x="1141095" y="139700"/>
            <a:ext cx="787781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Among Site Rate Variation</a:t>
            </a:r>
          </a:p>
        </p:txBody>
      </p:sp>
      <p:sp>
        <p:nvSpPr>
          <p:cNvPr id="4" name="Shape 3302"/>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KwIAAA+PQAAGAsAABAgAAAmAAAACAAAAP//////////"/>
              </a:ext>
            </a:extLst>
          </p:cNvSpPr>
          <p:nvPr/>
        </p:nvSpPr>
        <p:spPr>
          <a:xfrm>
            <a:off x="1003300" y="1409700"/>
            <a:ext cx="8952230" cy="3937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algn="l" defTabSz="457200">
              <a:lnSpc>
                <a:spcPts val="23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Site rates can be model as a mixture of the individual ASRV models</a:t>
            </a:r>
            <a:r>
              <a:rPr sz="1900" cap="none">
                <a:latin typeface="Times" pitchFamily="0" charset="0"/>
                <a:ea typeface="Times" pitchFamily="0" charset="0"/>
                <a:cs typeface="Times" pitchFamily="0" charset="0"/>
              </a:rPr>
              <a:t> (SS, I, </a:t>
            </a:r>
            <a:r>
              <a:t>and</a:t>
            </a:r>
            <a:r>
              <a:rPr sz="1900" cap="none">
                <a:latin typeface="Times" pitchFamily="0" charset="0"/>
                <a:ea typeface="Times" pitchFamily="0" charset="0"/>
                <a:cs typeface="Times" pitchFamily="0" charset="0"/>
              </a:rPr>
              <a:t> G)</a:t>
            </a:r>
            <a:r>
              <a:t>:</a:t>
            </a:r>
          </a:p>
        </p:txBody>
      </p:sp>
      <p:sp>
        <p:nvSpPr>
          <p:cNvPr id="5" name="Shape 3303"/>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KAKAAA+PQAA0AwAABAgAAAmAAAACAAAAP//////////"/>
              </a:ext>
            </a:extLst>
          </p:cNvSpPr>
          <p:nvPr/>
        </p:nvSpPr>
        <p:spPr>
          <a:xfrm>
            <a:off x="1003300" y="1727200"/>
            <a:ext cx="8952230" cy="3556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228600" indent="-228600" algn="l" defTabSz="457200">
              <a:lnSpc>
                <a:spcPts val="20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Arial" pitchFamily="1" charset="0"/>
                <a:cs typeface="Arial" pitchFamily="1" charset="0"/>
              </a:defRPr>
            </a:pPr>
            <a:r>
              <a:t>as a mixture of site-specific and proportion of invariable sites </a:t>
            </a:r>
            <a:r>
              <a:rPr sz="1700" cap="none">
                <a:latin typeface="Times" pitchFamily="0" charset="0"/>
                <a:ea typeface="Times" pitchFamily="0" charset="0"/>
                <a:cs typeface="Times" pitchFamily="0" charset="0"/>
              </a:rPr>
              <a:t>(+SS+I)</a:t>
            </a:r>
            <a:endParaRPr sz="1700" cap="none">
              <a:latin typeface="Times" pitchFamily="0" charset="0"/>
              <a:ea typeface="Times" pitchFamily="0" charset="0"/>
              <a:cs typeface="Times" pitchFamily="0" charset="0"/>
            </a:endParaRPr>
          </a:p>
        </p:txBody>
      </p:sp>
      <p:sp>
        <p:nvSpPr>
          <p:cNvPr id="6" name="Shape 3304"/>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GwMAAA+PQAAnA4AABAgAAAmAAAACAAAAP//////////"/>
              </a:ext>
            </a:extLst>
          </p:cNvSpPr>
          <p:nvPr/>
        </p:nvSpPr>
        <p:spPr>
          <a:xfrm>
            <a:off x="1003300" y="2019300"/>
            <a:ext cx="8952230" cy="3556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228600" indent="-228600" algn="l" defTabSz="457200">
              <a:lnSpc>
                <a:spcPts val="20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Arial" pitchFamily="1" charset="0"/>
                <a:cs typeface="Arial" pitchFamily="1" charset="0"/>
              </a:defRPr>
            </a:pPr>
            <a:r>
              <a:t>as a mixture of site-specific and discrete-gamma distributed rates </a:t>
            </a:r>
            <a:r>
              <a:rPr sz="1700" cap="none">
                <a:latin typeface="Times" pitchFamily="0" charset="0"/>
                <a:ea typeface="Times" pitchFamily="0" charset="0"/>
                <a:cs typeface="Times" pitchFamily="0" charset="0"/>
              </a:rPr>
              <a:t>(+SS+G)</a:t>
            </a:r>
            <a:endParaRPr sz="1700" cap="none">
              <a:latin typeface="Times" pitchFamily="0" charset="0"/>
              <a:ea typeface="Times" pitchFamily="0" charset="0"/>
              <a:cs typeface="Times" pitchFamily="0" charset="0"/>
            </a:endParaRPr>
          </a:p>
        </p:txBody>
      </p:sp>
      <p:sp>
        <p:nvSpPr>
          <p:cNvPr id="7" name="Shape 3305"/>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DgOAAA+PQAAaBAAABAgAAAmAAAACAAAAP//////////"/>
              </a:ext>
            </a:extLst>
          </p:cNvSpPr>
          <p:nvPr/>
        </p:nvSpPr>
        <p:spPr>
          <a:xfrm>
            <a:off x="1003300" y="2311400"/>
            <a:ext cx="8952230" cy="3556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228600" indent="-228600" algn="l" defTabSz="457200">
              <a:lnSpc>
                <a:spcPts val="20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Arial" pitchFamily="1" charset="0"/>
                <a:cs typeface="Arial" pitchFamily="1" charset="0"/>
              </a:defRPr>
            </a:pPr>
            <a:r>
              <a:t>as a mixture of proportion of invariable sites and discrete-gamma distributed rates </a:t>
            </a:r>
            <a:r>
              <a:rPr sz="1700" cap="none">
                <a:latin typeface="Times" pitchFamily="0" charset="0"/>
                <a:ea typeface="Times" pitchFamily="0" charset="0"/>
                <a:cs typeface="Times" pitchFamily="0" charset="0"/>
              </a:rPr>
              <a:t>(+I+G)</a:t>
            </a:r>
            <a:endParaRPr sz="1700" cap="none">
              <a:latin typeface="Times" pitchFamily="0" charset="0"/>
              <a:ea typeface="Times" pitchFamily="0" charset="0"/>
              <a:cs typeface="Times" pitchFamily="0" charset="0"/>
            </a:endParaRPr>
          </a:p>
        </p:txBody>
      </p:sp>
      <p:sp>
        <p:nvSpPr>
          <p:cNvPr id="8" name="Shape 3306"/>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AQQAAA+PQAANBIAABAgAAAmAAAACAAAAP//////////"/>
              </a:ext>
            </a:extLst>
          </p:cNvSpPr>
          <p:nvPr/>
        </p:nvSpPr>
        <p:spPr>
          <a:xfrm>
            <a:off x="1003300" y="2603500"/>
            <a:ext cx="8952230" cy="3556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228600" indent="-228600" algn="l" defTabSz="457200">
              <a:lnSpc>
                <a:spcPts val="20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Arial" pitchFamily="1" charset="0"/>
                <a:cs typeface="Arial" pitchFamily="1" charset="0"/>
              </a:defRPr>
            </a:pPr>
            <a:r>
              <a:t>as a mixture of all three models </a:t>
            </a:r>
            <a:r>
              <a:rPr sz="1700" cap="none">
                <a:latin typeface="Times" pitchFamily="0" charset="0"/>
                <a:ea typeface="Times" pitchFamily="0" charset="0"/>
                <a:cs typeface="Times" pitchFamily="0" charset="0"/>
              </a:rPr>
              <a:t>(+SS+I+G)</a:t>
            </a:r>
            <a:endParaRPr sz="1700" cap="none">
              <a:latin typeface="Times" pitchFamily="0" charset="0"/>
              <a:ea typeface="Times" pitchFamily="0" charset="0"/>
              <a:cs typeface="Times" pitchFamily="0" charset="0"/>
            </a:endParaRPr>
          </a:p>
        </p:txBody>
      </p:sp>
      <p:sp>
        <p:nvSpPr>
          <p:cNvPr id="9" name="Shape 3307"/>
          <p:cNvSpPr>
            <a:extLst>
              <a:ext uri="smNativeData">
                <pr:smNativeData xmlns:pr="smNativeData" xmlns="smNativeData" val="SMDATA_15_trXW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VQAAAAAAAABkAAAAZAAAAGQAAAAAAAAAy8vLAFUAAAAAAAAAZA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QAYAAF4OAAAqPQAARhIAABAAAAAmAAAACAAAAP//////////"/>
              </a:ext>
            </a:extLst>
          </p:cNvSpPr>
          <p:nvPr/>
        </p:nvSpPr>
        <p:spPr>
          <a:xfrm>
            <a:off x="1016000" y="2335530"/>
            <a:ext cx="8926830" cy="635000"/>
          </a:xfrm>
          <a:prstGeom prst="rect">
            <a:avLst/>
          </a:prstGeom>
          <a:noFill/>
          <a:ln w="25400" cap="flat" cmpd="sng" algn="ctr">
            <a:solidFill>
              <a:srgbClr val="FF9300"/>
            </a:solidFill>
            <a:prstDash val="solid"/>
            <a:headEnd type="none"/>
            <a:tailEnd type="none"/>
          </a:ln>
          <a:effectLst>
            <a:outerShdw blurRad="63500" dist="63500" dir="54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pic>
        <p:nvPicPr>
          <p:cNvPr id="10" name="2000px-Biohazard_symbol.svg.png"/>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AAAA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IYAAAAQDgAApgUAADATAAAQAAAAJgAAAAgAAAD//////////w=="/>
              </a:ext>
            </a:extLst>
          </p:cNvPicPr>
          <p:nvPr/>
        </p:nvPicPr>
        <p:blipFill>
          <a:blip r:embed="rId2"/>
          <a:stretch>
            <a:fillRect/>
          </a:stretch>
        </p:blipFill>
        <p:spPr>
          <a:xfrm>
            <a:off x="85090" y="2286000"/>
            <a:ext cx="833120" cy="833120"/>
          </a:xfrm>
          <a:prstGeom prst="rect">
            <a:avLst/>
          </a:prstGeom>
          <a:noFill/>
          <a:ln>
            <a:noFill/>
          </a:ln>
          <a:effectLst>
            <a:outerShdw blurRad="63500" dist="63760" dir="2700000">
              <a:srgbClr val="000000">
                <a:alpha val="4000"/>
              </a:srgbClr>
            </a:outerShdw>
          </a:effectLst>
        </p:spPr>
      </p:pic>
      <p:sp>
        <p:nvSpPr>
          <p:cNvPr id="11" name="Shape 3309"/>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JwTAAA+PQAA3RUAABAgAAAmAAAACAAAAP//////////"/>
              </a:ext>
            </a:extLst>
          </p:cNvSpPr>
          <p:nvPr/>
        </p:nvSpPr>
        <p:spPr>
          <a:xfrm>
            <a:off x="1003300" y="3187700"/>
            <a:ext cx="8952230" cy="366395"/>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Mixtures of </a:t>
            </a:r>
            <a:r>
              <a:rPr sz="1700" cap="none">
                <a:latin typeface="Times" pitchFamily="0" charset="0"/>
                <a:ea typeface="Times" pitchFamily="0" charset="0"/>
                <a:cs typeface="Times" pitchFamily="0" charset="0"/>
              </a:rPr>
              <a:t>I+G </a:t>
            </a:r>
            <a:r>
              <a:t>are potentially 'toxic'</a:t>
            </a:r>
          </a:p>
        </p:txBody>
      </p:sp>
      <p:sp>
        <p:nvSpPr>
          <p:cNvPr id="12" name="Shape 3310"/>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JAVAAA+PQAAAhkAABAgAAAmAAAACAAAAP//////////"/>
              </a:ext>
            </a:extLst>
          </p:cNvSpPr>
          <p:nvPr/>
        </p:nvSpPr>
        <p:spPr>
          <a:xfrm>
            <a:off x="1003300" y="3505200"/>
            <a:ext cx="8952230" cy="56007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Arial" pitchFamily="1" charset="0"/>
                <a:cs typeface="Arial" pitchFamily="1" charset="0"/>
              </a:defRPr>
            </a:pPr>
            <a:r>
              <a:t>this mixture model is often 'non-identifiable', where there are an infinite number of parameter values for which the data are equally likely to be observed; </a:t>
            </a:r>
            <a:r>
              <a:rPr i="1" cap="none"/>
              <a:t>e.g.</a:t>
            </a:r>
            <a:r>
              <a:t>,</a:t>
            </a:r>
          </a:p>
        </p:txBody>
      </p:sp>
      <p:sp>
        <p:nvSpPr>
          <p:cNvPr id="13" name="Shape 3311"/>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hAgAANgYAACWPwAA+hoAABAgAAAmAAAACAAAAP//////////"/>
              </a:ext>
            </a:extLst>
          </p:cNvSpPr>
          <p:nvPr/>
        </p:nvSpPr>
        <p:spPr>
          <a:xfrm>
            <a:off x="1384300" y="4038600"/>
            <a:ext cx="8952230" cy="34671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228600" indent="-228600" algn="l" defTabSz="457200">
              <a:lnSpc>
                <a:spcPts val="20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Arial" pitchFamily="1" charset="0"/>
                <a:cs typeface="Arial" pitchFamily="1" charset="0"/>
              </a:defRPr>
            </a:pPr>
            <a:r>
              <a:t>relatively large values of </a:t>
            </a:r>
            <a:r>
              <a:rPr sz="1700" i="1" cap="none">
                <a:latin typeface="Times New Roman" pitchFamily="1" charset="0"/>
                <a:ea typeface="Times New Roman" pitchFamily="1" charset="0"/>
                <a:cs typeface="Times New Roman" pitchFamily="1" charset="0"/>
              </a:rPr>
              <a:t>p</a:t>
            </a:r>
            <a:r>
              <a:t> and </a:t>
            </a:r>
          </a:p>
        </p:txBody>
      </p:sp>
      <p:pic>
        <p:nvPicPr>
          <p:cNvPr id="14" name="droppedImage.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AAAA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HsbAACtGQAAZBwAAGEaAAAQAAAAJgAAAAgAAAD//////////w=="/>
              </a:ext>
            </a:extLst>
          </p:cNvPicPr>
          <p:nvPr/>
        </p:nvPicPr>
        <p:blipFill>
          <a:blip r:embed="rId3"/>
          <a:stretch>
            <a:fillRect/>
          </a:stretch>
        </p:blipFill>
        <p:spPr>
          <a:xfrm>
            <a:off x="4467225" y="4173855"/>
            <a:ext cx="147955" cy="114300"/>
          </a:xfrm>
          <a:prstGeom prst="rect">
            <a:avLst/>
          </a:prstGeom>
          <a:noFill/>
          <a:ln>
            <a:noFill/>
          </a:ln>
          <a:effectLst>
            <a:outerShdw blurRad="63500" dist="63760" dir="2700000">
              <a:srgbClr val="000000">
                <a:alpha val="4000"/>
              </a:srgbClr>
            </a:outerShdw>
          </a:effectLst>
        </p:spPr>
      </p:pic>
      <p:sp>
        <p:nvSpPr>
          <p:cNvPr id="15" name="Shape 3313"/>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DEwMTY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hAgAAKQaAACWPwAAxhwAABAgAAAmAAAACAAAAP//////////"/>
              </a:ext>
            </a:extLst>
          </p:cNvSpPr>
          <p:nvPr/>
        </p:nvSpPr>
        <p:spPr>
          <a:xfrm>
            <a:off x="1384300" y="4330700"/>
            <a:ext cx="8952230" cy="34671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228600" indent="-228600" algn="l" defTabSz="457200">
              <a:lnSpc>
                <a:spcPts val="20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Arial" pitchFamily="1" charset="0"/>
                <a:cs typeface="Arial" pitchFamily="1" charset="0"/>
              </a:defRPr>
            </a:pPr>
            <a:r>
              <a:t>relatively small values of </a:t>
            </a:r>
            <a:r>
              <a:rPr sz="1700" i="1" cap="none">
                <a:latin typeface="Times New Roman" pitchFamily="1" charset="0"/>
                <a:ea typeface="Times New Roman" pitchFamily="1" charset="0"/>
                <a:cs typeface="Times New Roman" pitchFamily="1" charset="0"/>
              </a:rPr>
              <a:t>p</a:t>
            </a:r>
            <a:r>
              <a:t> and </a:t>
            </a:r>
          </a:p>
        </p:txBody>
      </p:sp>
      <p:pic>
        <p:nvPicPr>
          <p:cNvPr id="16" name="droppedImage.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9IkFy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KMbAAB5GwAAjBwAAC0cAAAQAAAAJgAAAAgAAAD//////////w=="/>
              </a:ext>
            </a:extLst>
          </p:cNvPicPr>
          <p:nvPr/>
        </p:nvPicPr>
        <p:blipFill>
          <a:blip r:embed="rId3"/>
          <a:stretch>
            <a:fillRect/>
          </a:stretch>
        </p:blipFill>
        <p:spPr>
          <a:xfrm>
            <a:off x="4492625" y="4465955"/>
            <a:ext cx="147955" cy="114300"/>
          </a:xfrm>
          <a:prstGeom prst="rect">
            <a:avLst/>
          </a:prstGeom>
          <a:noFill/>
          <a:ln>
            <a:noFill/>
          </a:ln>
          <a:effectLst>
            <a:outerShdw blurRad="63500" dist="63760" dir="2700000">
              <a:srgbClr val="000000">
                <a:alpha val="4000"/>
              </a:srgbClr>
            </a:outerShdw>
          </a:effectLst>
        </p:spPr>
      </p:pic>
    </p:spTree>
  </p:cSld>
  <p:clrMapOvr>
    <a:masterClrMapping/>
  </p:clrMapOvr>
  <p:transition spd="fast" p14:dur="500">
    <p:fade/>
    <p:extLst>
      <p:ext uri="smNativeData">
        <pr:smNativeData xmlns:pr="smNativeData" xmlns="smNativeData" val="trXWYgAAAAD0AQAAAAAAAAYAAAAAAAAAAAAAAAAAAAAAAAAAAQAAAAAAAAAAAAAAAAAAAAAAAAAAAAAA"/>
      </p:ext>
    </p:extLst>
  </p:transition>
  <p:timing>
    <p:tnLst>
      <p:par>
        <p:cTn id="1" dur="indefinite" restart="never" nodeType="tmRoot"/>
      </p:par>
    </p:tnLst>
  </p:timing>
</p:sld>
</file>

<file path=ppt/slides/slide243.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pic>
        <p:nvPicPr>
          <p:cNvPr id="2" name="I+G alpha.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KAAk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MgAAABwDQAAcBwAABAiAAAQAAAAJgAAAAgAAAD//////////w=="/>
              </a:ext>
            </a:extLst>
          </p:cNvPicPr>
          <p:nvPr/>
        </p:nvPicPr>
        <p:blipFill>
          <a:blip r:embed="rId2"/>
          <a:stretch>
            <a:fillRect/>
          </a:stretch>
        </p:blipFill>
        <p:spPr>
          <a:xfrm>
            <a:off x="127000" y="2184400"/>
            <a:ext cx="4495800" cy="3352800"/>
          </a:xfrm>
          <a:prstGeom prst="rect">
            <a:avLst/>
          </a:prstGeom>
          <a:noFill/>
          <a:ln>
            <a:noFill/>
          </a:ln>
          <a:effectLst/>
        </p:spPr>
      </p:pic>
      <p:sp>
        <p:nvSpPr>
          <p:cNvPr id="3" name="Shape 3317"/>
          <p:cNvSpPr>
            <a:extLst>
              <a:ext uri="smNativeData">
                <pr:smNativeData xmlns:pr="smNativeData" xmlns="smNativeData" val="SMDATA_15_trXWYhMAAAAlAAAAZAAAAA0AAAAAUAAAAFAAAABQAAAAUAAAAAAAAAABAAAAAAAAAAEAAABQAAAAAAAAAAAA4D8AAAAAAADgPwAAAAAAAOA/AAAAAAAA4D8AAAAAAADgPwAAAAAAAOA/AAAAAAAA4D8AAAAAAADgPwAAAAAAAOA/AAAAAAAA4D8CAAAAjAAAAAE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RGaWw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4AsAAEIhAACwEwAAdiQAABAAAAAmAAAACAAAAP//////////"/>
              </a:ext>
            </a:extLst>
          </p:cNvSpPr>
          <p:nvPr/>
        </p:nvSpPr>
        <p:spPr>
          <a:xfrm>
            <a:off x="1930400" y="5406390"/>
            <a:ext cx="1270000" cy="520700"/>
          </a:xfrm>
          <a:prstGeom prst="rect">
            <a:avLst/>
          </a:prstGeom>
          <a:solidFill>
            <a:srgbClr val="FFFFFF"/>
          </a:solidFill>
          <a:ln>
            <a:noFill/>
          </a:ln>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pic>
        <p:nvPicPr>
          <p:cNvPr id="4" name="I+G pInv.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NgdAABwDQAAgDkAABAiAAAQAAAAJgAAAAgAAAD//////////w=="/>
              </a:ext>
            </a:extLst>
          </p:cNvPicPr>
          <p:nvPr/>
        </p:nvPicPr>
        <p:blipFill>
          <a:blip r:embed="rId3"/>
          <a:stretch>
            <a:fillRect/>
          </a:stretch>
        </p:blipFill>
        <p:spPr>
          <a:xfrm>
            <a:off x="4851400" y="2184400"/>
            <a:ext cx="4495800" cy="3352800"/>
          </a:xfrm>
          <a:prstGeom prst="rect">
            <a:avLst/>
          </a:prstGeom>
          <a:noFill/>
          <a:ln>
            <a:noFill/>
          </a:ln>
          <a:effectLst/>
        </p:spPr>
      </p:pic>
      <p:grpSp>
        <p:nvGrpSpPr>
          <p:cNvPr id="5" name="Group 3324"/>
          <p:cNvGrpSpPr>
            <a:extLst>
              <a:ext uri="smNativeData">
                <pr:smNativeData xmlns:pr="smNativeData" xmlns="smNativeData" val="SMDATA_6_trXWYhMAAAAlAAAAAQAAAA8BAAAAkAAAAEgAAACQAAAASAAAAAAAAAAAAAAAAAAAABcAAAAUAAAAAAAAAAAAAAD/fwAA/38AAAAAAAAJAAAABAAAAAgAAAAfAAAAVAAAAAAAAAAAAAAAAAAAAAAAAAAAAAAAAAAAAAAAAAAAAAAAAAAAAAAAAAAAAAAAAAAAAAAAAAAAAAAAAAAAAAAAAAAAAAAAAAAAAAAAAAAAAAAAAAAAACEAAAAYAAAAFAAAALwRAADQEQAAJEUAALwbAAAQAAAAJgAAAAgAAAD/////AAAAAA=="/>
              </a:ext>
            </a:extLst>
          </p:cNvGrpSpPr>
          <p:nvPr/>
        </p:nvGrpSpPr>
        <p:grpSpPr>
          <a:xfrm>
            <a:off x="2882900" y="2895600"/>
            <a:ext cx="8356600" cy="1612900"/>
            <a:chOff x="2882900" y="2895600"/>
            <a:chExt cx="8356600" cy="1612900"/>
          </a:xfrm>
        </p:grpSpPr>
        <p:grpSp>
          <p:nvGrpSpPr>
            <p:cNvPr id="7" name="Group 3322"/>
            <p:cNvGrpSpPr>
              <a:extLst>
                <a:ext uri="smNativeData">
                  <pr:smNativeData xmlns:pr="smNativeData" xmlns="smNativeData" val="SMDATA_6_trXWYhMAAAAlAAAAAQAAAA8BAAAAkAAAAEgAAACQAAAASAAAAAAAAAAAAAAAAAAAABcAAAAUAAAAAAAAAAAAAAD/fwAA/38AAAAAAAAJAAAABAAAALAlYxUfAAAAVAAAAAAAAAAAAAAAAAAAAAAAAAAAAAAAAAAAAAAAAAAAAAAAAAAAAAAAAAAAAAAAAAAAAAAAAAAAAAAAAAAAAAAAAAAAAAAAAAAAAAAAAAAAAAAAAAAAACEAAAAYAAAAFAAAALwRAADQEQAAJEUAALwbAAAAAAAAJgAAAAgAAAD/////AAAAAA=="/>
                </a:ext>
              </a:extLst>
            </p:cNvGrpSpPr>
            <p:nvPr/>
          </p:nvGrpSpPr>
          <p:grpSpPr>
            <a:xfrm>
              <a:off x="2882900" y="2895600"/>
              <a:ext cx="8356600" cy="1612900"/>
              <a:chOff x="2882900" y="2895600"/>
              <a:chExt cx="8356600" cy="1612900"/>
            </a:xfrm>
          </p:grpSpPr>
          <p:sp>
            <p:nvSpPr>
              <p:cNvPr id="10" name="Shape 3319"/>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AAAAAMvLywDAwP8Af39/AAAAAAAAAAAAAAAAAAAAAAAAAAAAIQAAABgAAAAUAAAAzBUAANARAAAkRQAAzxMAAAAgAAAmAAAACAAAAP//////////"/>
                  </a:ext>
                </a:extLst>
              </p:cNvSpPr>
              <p:nvPr/>
            </p:nvSpPr>
            <p:spPr>
              <a:xfrm>
                <a:off x="3543300" y="2895600"/>
                <a:ext cx="7696200" cy="324485"/>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algn="l" defTabSz="457200">
                  <a:lnSpc>
                    <a:spcPts val="1900"/>
                  </a:lnSpc>
                  <a:spcBef>
                    <a:spcPts val="400"/>
                  </a:spcBef>
                  <a:tabLst>
                    <a:tab pos="838200" algn="l"/>
                    <a:tab pos="914400" algn="l"/>
                    <a:tab pos="1828800" algn="l"/>
                    <a:tab pos="2387600" algn="l"/>
                  </a:tabLst>
                  <a:defRPr sz="1600" cap="none">
                    <a:solidFill>
                      <a:srgbClr val="424242"/>
                    </a:solidFill>
                    <a:latin typeface="Arial" pitchFamily="1" charset="0"/>
                    <a:ea typeface="Arial" pitchFamily="1" charset="0"/>
                    <a:cs typeface="Arial" pitchFamily="1" charset="0"/>
                  </a:defRPr>
                </a:pPr>
                <a:r>
                  <a:t>a relatively large </a:t>
                </a:r>
                <a:r>
                  <a:rPr i="1" cap="none">
                    <a:latin typeface="Times New Roman" pitchFamily="1" charset="0"/>
                    <a:ea typeface="Times New Roman" pitchFamily="1" charset="0"/>
                    <a:cs typeface="Times New Roman" pitchFamily="1" charset="0"/>
                  </a:rPr>
                  <a:t>p</a:t>
                </a:r>
                <a:r>
                  <a:t> a large value of </a:t>
                </a:r>
              </a:p>
            </p:txBody>
          </p:sp>
          <p:sp>
            <p:nvSpPr>
              <p:cNvPr id="9" name="Shape 3320"/>
              <p:cNvSpPr>
                <a:extLst>
                  <a:ext uri="smNativeData">
                    <pr:smNativeData xmlns:pr="smNativeData" xmlns="smNativeData" val="SMDATA_15_trXWYhMAAAAlAAAACg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P+TAAB/f38AAAAAAMvLywDAwP8Af39/AAAAAAAAAAAAAAAAAAAAAAAAAAAAIQAAABgAAAAUAAAAZCgAAOwTAAA0MAAAvBsAAAAAAAAmAAAACAAAAP//////////"/>
                  </a:ext>
                </a:extLst>
              </p:cNvSpPr>
              <p:nvPr/>
            </p:nvSpPr>
            <p:spPr>
              <a:xfrm>
                <a:off x="6565900" y="3238500"/>
                <a:ext cx="1270000" cy="1270000"/>
              </a:xfrm>
              <a:prstGeom prst="line">
                <a:avLst/>
              </a:prstGeom>
              <a:noFill/>
              <a:ln w="25400" cap="flat" cmpd="sng" algn="ctr">
                <a:solidFill>
                  <a:srgbClr val="FF9300"/>
                </a:solidFill>
                <a:prstDash val="solid"/>
                <a:headEnd type="none"/>
                <a:tailEnd type="none"/>
              </a:ln>
              <a:effectLst>
                <a:outerShdw blurRad="63500" dist="63760" dir="2700000">
                  <a:srgbClr val="000000">
                    <a:alpha val="35000"/>
                  </a:srgbClr>
                </a:outerShdw>
              </a:effectLst>
            </p:spPr>
            <p:txBody>
              <a:bodyPr vert="horz" wrap="square" lIns="50800" tIns="50800" rIns="50800" bIns="50800" numCol="1" spcCol="215900" anchor="ctr"/>
              <a:lstStyle/>
              <a:p>
                <a:pPr algn="l" defTabSz="457200">
                  <a:lnSpc>
                    <a:spcPct val="100000"/>
                  </a:lnSpc>
                  <a:tabLst>
                    <a:tab pos="838200" algn="l"/>
                  </a:tabLst>
                  <a:defRPr sz="1200" cap="none">
                    <a:latin typeface="Helvetica" pitchFamily="0" charset="0"/>
                    <a:ea typeface="Helvetica" pitchFamily="0" charset="0"/>
                    <a:cs typeface="Helvetica" pitchFamily="0" charset="0"/>
                  </a:defRPr>
                </a:pPr>
              </a:p>
            </p:txBody>
          </p:sp>
          <p:sp>
            <p:nvSpPr>
              <p:cNvPr id="8" name="Shape 3321"/>
              <p:cNvSpPr>
                <a:extLst>
                  <a:ext uri="smNativeData">
                    <pr:smNativeData xmlns:pr="smNativeData" xmlns="smNativeData" val="SMDATA_15_trXWYhMAAAAlAAAACg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P+TAAB/f38AAAAAAMvLywDAwP8Af39/AAAAAAAAAAAAAAAAAAAAAAAAAAAAIQAAABgAAAAUAAAAvBEAAOwTAACMGQAAvBsAAAAAAAAmAAAACAAAAP//////////"/>
                  </a:ext>
                </a:extLst>
              </p:cNvSpPr>
              <p:nvPr/>
            </p:nvSpPr>
            <p:spPr>
              <a:xfrm flipH="1">
                <a:off x="2882900" y="3238500"/>
                <a:ext cx="1270000" cy="1270000"/>
              </a:xfrm>
              <a:prstGeom prst="line">
                <a:avLst/>
              </a:prstGeom>
              <a:noFill/>
              <a:ln w="25400" cap="flat" cmpd="sng" algn="ctr">
                <a:solidFill>
                  <a:srgbClr val="FF9300"/>
                </a:solidFill>
                <a:prstDash val="solid"/>
                <a:headEnd type="none"/>
                <a:tailEnd type="none"/>
              </a:ln>
              <a:effectLst>
                <a:outerShdw blurRad="63500" dist="63760" dir="2700000">
                  <a:srgbClr val="000000">
                    <a:alpha val="35000"/>
                  </a:srgbClr>
                </a:outerShdw>
              </a:effectLst>
            </p:spPr>
            <p:txBody>
              <a:bodyPr vert="horz" wrap="square" lIns="50800" tIns="50800" rIns="50800" bIns="50800" numCol="1" spcCol="215900" anchor="ctr"/>
              <a:lstStyle/>
              <a:p>
                <a:pPr algn="l" defTabSz="457200">
                  <a:lnSpc>
                    <a:spcPct val="100000"/>
                  </a:lnSpc>
                  <a:tabLst>
                    <a:tab pos="838200" algn="l"/>
                  </a:tabLst>
                  <a:defRPr sz="1200" cap="none">
                    <a:latin typeface="Helvetica" pitchFamily="0" charset="0"/>
                    <a:ea typeface="Helvetica" pitchFamily="0" charset="0"/>
                    <a:cs typeface="Helvetica" pitchFamily="0" charset="0"/>
                  </a:defRPr>
                </a:pPr>
              </a:p>
            </p:txBody>
          </p:sp>
        </p:grpSp>
        <p:pic>
          <p:nvPicPr>
            <p:cNvPr id="6" name="droppedImage.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AAAA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FspAACjEgAAKioAAEMTAAAAAAAAJgAAAAgAAAD//////////w=="/>
                </a:ext>
              </a:extLst>
            </p:cNvPicPr>
            <p:nvPr/>
          </p:nvPicPr>
          <p:blipFill>
            <a:blip r:embed="rId4"/>
            <a:stretch>
              <a:fillRect/>
            </a:stretch>
          </p:blipFill>
          <p:spPr>
            <a:xfrm>
              <a:off x="6722745" y="3029585"/>
              <a:ext cx="131445" cy="101600"/>
            </a:xfrm>
            <a:prstGeom prst="rect">
              <a:avLst/>
            </a:prstGeom>
            <a:noFill/>
            <a:ln>
              <a:noFill/>
            </a:ln>
            <a:effectLst>
              <a:outerShdw blurRad="63500" dist="63760" dir="2700000">
                <a:srgbClr val="000000">
                  <a:alpha val="4000"/>
                </a:srgbClr>
              </a:outerShdw>
            </a:effectLst>
          </p:spPr>
        </p:pic>
      </p:grpSp>
      <p:pic>
        <p:nvPicPr>
          <p:cNvPr id="11" name="droppedImage.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AAAA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JwOAAAuIQAATBAAAJYiAAAQAAAAJgAAAAgAAAD//////////w=="/>
              </a:ext>
            </a:extLst>
          </p:cNvPicPr>
          <p:nvPr/>
        </p:nvPicPr>
        <p:blipFill>
          <a:blip r:embed="rId5"/>
          <a:stretch>
            <a:fillRect/>
          </a:stretch>
        </p:blipFill>
        <p:spPr>
          <a:xfrm>
            <a:off x="2374900" y="5393690"/>
            <a:ext cx="274320" cy="228600"/>
          </a:xfrm>
          <a:prstGeom prst="rect">
            <a:avLst/>
          </a:prstGeom>
          <a:noFill/>
          <a:ln>
            <a:noFill/>
          </a:ln>
          <a:effectLst>
            <a:outerShdw blurRad="63500" dist="63760" dir="2700000">
              <a:srgbClr val="000000">
                <a:alpha val="4000"/>
              </a:srgbClr>
            </a:outerShdw>
          </a:effectLst>
        </p:spPr>
      </p:pic>
      <p:grpSp>
        <p:nvGrpSpPr>
          <p:cNvPr id="12" name="Group 3331"/>
          <p:cNvGrpSpPr>
            <a:extLst>
              <a:ext uri="smNativeData">
                <pr:smNativeData xmlns:pr="smNativeData" xmlns="smNativeData" val="SMDATA_6_trXWYhMAAAAlAAAAAQAAAA8BAAAAkAAAAEgAAACQAAAASAAAAAAAAAAAAAAAAAAAABcAAAAUAAAAAAAAAAAAAAD/fwAA/38AAAAAAAAJAAAABAAAAAAAAAAfAAAAVAAAAAAAAAAAAAAAAAAAAAAAAAAAAAAAAAAAAAAAAAAAAAAAAAAAAAAAAAAAAAAAAAAAAAAAAAAAAAAAAAAAAAAAAAAAAAAAAAAAAAAAAAAAAAAAAAAAACEAAAAYAAAAFAAAACQJAABQFAAAUDwAABQeAAAQAAAAJgAAAAgAAAD/////AAAAAA=="/>
              </a:ext>
            </a:extLst>
          </p:cNvGrpSpPr>
          <p:nvPr/>
        </p:nvGrpSpPr>
        <p:grpSpPr>
          <a:xfrm>
            <a:off x="1485900" y="3302000"/>
            <a:ext cx="8318500" cy="1587500"/>
            <a:chOff x="1485900" y="3302000"/>
            <a:chExt cx="8318500" cy="1587500"/>
          </a:xfrm>
        </p:grpSpPr>
        <p:grpSp>
          <p:nvGrpSpPr>
            <p:cNvPr id="14" name="Group 3329"/>
            <p:cNvGrpSpPr>
              <a:extLst>
                <a:ext uri="smNativeData">
                  <pr:smNativeData xmlns:pr="smNativeData" xmlns="smNativeData" val="SMDATA_6_trXWYhMAAAAlAAAAAQAAAA8BAAAAkAAAAEgAAACQAAAASAAAAAAAAAAAAAAAAAAAABcAAAAUAAAAAAAAAAAAAAD/fwAA/38AAAAAAAAJAAAABAAAAAAAAAAfAAAAVAAAAAAAAAAAAAAAAAAAAAAAAAAAAAAAAAAAAAAAAAAAAAAAAAAAAAAAAAAAAAAAAAAAAAAAAAAAAAAAAAAAAAAAAAAAAAAAAAAAAAAAAAAAAAAAAAAAACEAAAAYAAAAFAAAACQJAABQFAAAUDwAABQeAAAAAAAAJgAAAAgAAAD/////AAAAAA=="/>
                </a:ext>
              </a:extLst>
            </p:cNvGrpSpPr>
            <p:nvPr/>
          </p:nvGrpSpPr>
          <p:grpSpPr>
            <a:xfrm>
              <a:off x="1485900" y="3302000"/>
              <a:ext cx="8318500" cy="1587500"/>
              <a:chOff x="1485900" y="3302000"/>
              <a:chExt cx="8318500" cy="1587500"/>
            </a:xfrm>
          </p:grpSpPr>
          <p:sp>
            <p:nvSpPr>
              <p:cNvPr id="17" name="Shape 3326"/>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oACQ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AAAAAMvLywDAwP8Af39/AAAAAAAAAAAAAAAAAAAAAAAAAAAAIQAAABgAAAAUAAAA+AwAAFAUAABQPAAATxYAAAAgAAAmAAAACAAAAP//////////"/>
                  </a:ext>
                </a:extLst>
              </p:cNvSpPr>
              <p:nvPr/>
            </p:nvSpPr>
            <p:spPr>
              <a:xfrm>
                <a:off x="2108200" y="3302000"/>
                <a:ext cx="7696200" cy="324485"/>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algn="l" defTabSz="457200">
                  <a:lnSpc>
                    <a:spcPts val="1900"/>
                  </a:lnSpc>
                  <a:spcBef>
                    <a:spcPts val="400"/>
                  </a:spcBef>
                  <a:tabLst>
                    <a:tab pos="838200" algn="l"/>
                    <a:tab pos="914400" algn="l"/>
                    <a:tab pos="1828800" algn="l"/>
                    <a:tab pos="2387600" algn="l"/>
                  </a:tabLst>
                  <a:defRPr sz="1600" cap="none">
                    <a:solidFill>
                      <a:srgbClr val="424242"/>
                    </a:solidFill>
                    <a:latin typeface="Arial" pitchFamily="1" charset="0"/>
                    <a:ea typeface="Arial" pitchFamily="1" charset="0"/>
                    <a:cs typeface="Arial" pitchFamily="1" charset="0"/>
                  </a:defRPr>
                </a:pPr>
                <a:r>
                  <a:t>a relatively small </a:t>
                </a:r>
                <a:r>
                  <a:rPr i="1" cap="none">
                    <a:latin typeface="Times New Roman" pitchFamily="1" charset="0"/>
                    <a:ea typeface="Times New Roman" pitchFamily="1" charset="0"/>
                    <a:cs typeface="Times New Roman" pitchFamily="1" charset="0"/>
                  </a:rPr>
                  <a:t>p</a:t>
                </a:r>
                <a:r>
                  <a:t> a small value of </a:t>
                </a:r>
              </a:p>
            </p:txBody>
          </p:sp>
          <p:sp>
            <p:nvSpPr>
              <p:cNvPr id="16" name="Shape 3327"/>
              <p:cNvSpPr>
                <a:extLst>
                  <a:ext uri="smNativeData">
                    <pr:smNativeData xmlns:pr="smNativeData" xmlns="smNativeData" val="SMDATA_15_trXWYhMAAAAlAAAACg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ipMh0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P+TAAB/f38AAAAAAMvLywDAwP8Af39/AAAAAAAAAAAAAAAAAAAAAAAAAAAAIQAAABgAAAAUAAAAzB8AAEQWAACcJwAAFB4AAAAAAAAmAAAACAAAAP//////////"/>
                  </a:ext>
                </a:extLst>
              </p:cNvSpPr>
              <p:nvPr/>
            </p:nvSpPr>
            <p:spPr>
              <a:xfrm>
                <a:off x="5168900" y="3619500"/>
                <a:ext cx="1270000" cy="1270000"/>
              </a:xfrm>
              <a:prstGeom prst="line">
                <a:avLst/>
              </a:prstGeom>
              <a:noFill/>
              <a:ln w="25400" cap="flat" cmpd="sng" algn="ctr">
                <a:solidFill>
                  <a:srgbClr val="FF9300"/>
                </a:solidFill>
                <a:prstDash val="solid"/>
                <a:headEnd type="none"/>
                <a:tailEnd type="none"/>
              </a:ln>
              <a:effectLst>
                <a:outerShdw blurRad="63500" dist="63760" dir="2700000">
                  <a:srgbClr val="000000">
                    <a:alpha val="35000"/>
                  </a:srgbClr>
                </a:outerShdw>
              </a:effectLst>
            </p:spPr>
            <p:txBody>
              <a:bodyPr vert="horz" wrap="square" lIns="50800" tIns="50800" rIns="50800" bIns="50800" numCol="1" spcCol="215900" anchor="ctr"/>
              <a:lstStyle/>
              <a:p>
                <a:pPr algn="l" defTabSz="457200">
                  <a:lnSpc>
                    <a:spcPct val="100000"/>
                  </a:lnSpc>
                  <a:tabLst>
                    <a:tab pos="838200" algn="l"/>
                  </a:tabLst>
                  <a:defRPr sz="1200" cap="none">
                    <a:latin typeface="Helvetica" pitchFamily="0" charset="0"/>
                    <a:ea typeface="Helvetica" pitchFamily="0" charset="0"/>
                    <a:cs typeface="Helvetica" pitchFamily="0" charset="0"/>
                  </a:defRPr>
                </a:pPr>
              </a:p>
            </p:txBody>
          </p:sp>
          <p:sp>
            <p:nvSpPr>
              <p:cNvPr id="15" name="Shape 3328"/>
              <p:cNvSpPr>
                <a:extLst>
                  <a:ext uri="smNativeData">
                    <pr:smNativeData xmlns:pr="smNativeData" xmlns="smNativeData" val="SMDATA_15_trXWYhMAAAAlAAAACg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LKBTO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P+TAAB/f38AAAAAAMvLywDAwP8Af39/AAAAAAAAAAAAAAAAAAAAAAAAAAAAIQAAABgAAAAUAAAAJAkAAEQWAAD0EAAAFB4AAAAAAAAmAAAACAAAAP//////////"/>
                  </a:ext>
                </a:extLst>
              </p:cNvSpPr>
              <p:nvPr/>
            </p:nvSpPr>
            <p:spPr>
              <a:xfrm flipH="1">
                <a:off x="1485900" y="3619500"/>
                <a:ext cx="1270000" cy="1270000"/>
              </a:xfrm>
              <a:prstGeom prst="line">
                <a:avLst/>
              </a:prstGeom>
              <a:noFill/>
              <a:ln w="25400" cap="flat" cmpd="sng" algn="ctr">
                <a:solidFill>
                  <a:srgbClr val="FF9300"/>
                </a:solidFill>
                <a:prstDash val="solid"/>
                <a:headEnd type="none"/>
                <a:tailEnd type="none"/>
              </a:ln>
              <a:effectLst>
                <a:outerShdw blurRad="63500" dist="63760" dir="2700000">
                  <a:srgbClr val="000000">
                    <a:alpha val="35000"/>
                  </a:srgbClr>
                </a:outerShdw>
              </a:effectLst>
            </p:spPr>
            <p:txBody>
              <a:bodyPr vert="horz" wrap="square" lIns="50800" tIns="50800" rIns="50800" bIns="50800" numCol="1" spcCol="215900" anchor="ctr"/>
              <a:lstStyle/>
              <a:p>
                <a:pPr algn="l" defTabSz="457200">
                  <a:lnSpc>
                    <a:spcPct val="100000"/>
                  </a:lnSpc>
                  <a:tabLst>
                    <a:tab pos="838200" algn="l"/>
                  </a:tabLst>
                  <a:defRPr sz="1200" cap="none">
                    <a:latin typeface="Helvetica" pitchFamily="0" charset="0"/>
                    <a:ea typeface="Helvetica" pitchFamily="0" charset="0"/>
                    <a:cs typeface="Helvetica" pitchFamily="0" charset="0"/>
                  </a:defRPr>
                </a:pPr>
              </a:p>
            </p:txBody>
          </p:sp>
        </p:grpSp>
        <p:pic>
          <p:nvPicPr>
            <p:cNvPr id="13" name="droppedImage.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C6Mwbv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NcgAAAPFQAApiEAAK8VAAAAAAAAJgAAAAgAAAD//////////w=="/>
                </a:ext>
              </a:extLst>
            </p:cNvPicPr>
            <p:nvPr/>
          </p:nvPicPr>
          <p:blipFill>
            <a:blip r:embed="rId4"/>
            <a:stretch>
              <a:fillRect/>
            </a:stretch>
          </p:blipFill>
          <p:spPr>
            <a:xfrm>
              <a:off x="5338445" y="3423285"/>
              <a:ext cx="131445" cy="101600"/>
            </a:xfrm>
            <a:prstGeom prst="rect">
              <a:avLst/>
            </a:prstGeom>
            <a:noFill/>
            <a:ln>
              <a:noFill/>
            </a:ln>
            <a:effectLst>
              <a:outerShdw blurRad="63500" dist="63760" dir="2700000">
                <a:srgbClr val="000000">
                  <a:alpha val="4000"/>
                </a:srgbClr>
              </a:outerShdw>
            </a:effectLst>
          </p:spPr>
        </p:pic>
      </p:grpSp>
      <p:sp>
        <p:nvSpPr>
          <p:cNvPr id="18" name="Shape 3332"/>
          <p:cNvSpPr>
            <a:extLst>
              <a:ext uri="smNativeData">
                <pr:smNativeData xmlns:pr="smNativeData" xmlns="smNativeData" val="SMDATA_15_trXWYhMAAAAlAAAAZAAAAA0AAAAAUAAAAFAAAABQAAAAUAAAAAAAAAABAAAAAAAAAAEAAABQAAAAAAAAAAAA4D8AAAAAAADgPwAAAAAAAOA/AAAAAAAA4D8AAAAAAADgPwAAAAAAAOA/AAAAAAAA4D8AAAAAAADgPwAAAAAAAOA/AAAAAAAA4D8CAAAAjAAAAAE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PwH04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ACgAAFYhAADQLwAAiiQAABAAAAAmAAAACAAAAP//////////"/>
              </a:ext>
            </a:extLst>
          </p:cNvSpPr>
          <p:nvPr/>
        </p:nvSpPr>
        <p:spPr>
          <a:xfrm>
            <a:off x="6502400" y="5419090"/>
            <a:ext cx="1270000" cy="520700"/>
          </a:xfrm>
          <a:prstGeom prst="rect">
            <a:avLst/>
          </a:prstGeom>
          <a:solidFill>
            <a:srgbClr val="FFFFFF"/>
          </a:solidFill>
          <a:ln>
            <a:noFill/>
          </a:ln>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9" name="Shape 3333"/>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HYxKF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DCsAAFggAACIMQAAACMAABAgAAAmAAAACAAAAP//////////"/>
              </a:ext>
            </a:extLst>
          </p:cNvSpPr>
          <p:nvPr/>
        </p:nvSpPr>
        <p:spPr>
          <a:xfrm>
            <a:off x="6997700" y="5257800"/>
            <a:ext cx="1054100" cy="4318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algn="l" defTabSz="457200">
              <a:lnSpc>
                <a:spcPts val="2900"/>
              </a:lnSpc>
              <a:spcBef>
                <a:spcPts val="400"/>
              </a:spcBef>
              <a:tabLst>
                <a:tab pos="838200" algn="l"/>
                <a:tab pos="914400" algn="l"/>
                <a:tab pos="1828800" algn="l"/>
                <a:tab pos="2387600" algn="l"/>
              </a:tabLst>
              <a:defRPr sz="2400" b="1" i="1" cap="none">
                <a:solidFill>
                  <a:srgbClr val="424242"/>
                </a:solidFill>
                <a:latin typeface="Times New Roman" pitchFamily="1" charset="0"/>
                <a:ea typeface="Gill Sans" pitchFamily="0" charset="0"/>
                <a:cs typeface="Gill Sans" pitchFamily="0" charset="0"/>
              </a:defRPr>
            </a:lvl1pPr>
          </a:lstStyle>
          <a:p>
            <a:pPr>
              <a:defRPr sz="1800" b="0" i="0" cap="none">
                <a:latin typeface="蘋果儷中黑" pitchFamily="0" charset="0"/>
                <a:ea typeface="蘋果儷中黑" pitchFamily="0" charset="0"/>
                <a:cs typeface="蘋果儷中黑" pitchFamily="0" charset="0"/>
              </a:defRPr>
            </a:pPr>
            <a:r>
              <a:rPr sz="2400" b="1" i="1" cap="none">
                <a:latin typeface="Times New Roman" pitchFamily="1" charset="0"/>
                <a:ea typeface="Times New Roman" pitchFamily="1" charset="0"/>
                <a:cs typeface="Times New Roman" pitchFamily="1" charset="0"/>
              </a:rPr>
              <a:t>p</a:t>
            </a:r>
            <a:endParaRPr sz="2400" b="1" i="1" cap="none">
              <a:latin typeface="Times New Roman" pitchFamily="1" charset="0"/>
              <a:ea typeface="Times New Roman" pitchFamily="1" charset="0"/>
              <a:cs typeface="Times New Roman" pitchFamily="1" charset="0"/>
            </a:endParaRPr>
          </a:p>
        </p:txBody>
      </p:sp>
      <p:sp>
        <p:nvSpPr>
          <p:cNvPr id="20" name="Shape 3334"/>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LktzCM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9AYAAMgjAACMNwAAYCcAAAAgAAAmAAAACAAAAP//////////"/>
              </a:ext>
            </a:extLst>
          </p:cNvSpPr>
          <p:nvPr/>
        </p:nvSpPr>
        <p:spPr>
          <a:xfrm>
            <a:off x="1130300" y="5816600"/>
            <a:ext cx="7899400" cy="5842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algn="l" defTabSz="457200">
              <a:lnSpc>
                <a:spcPts val="1900"/>
              </a:lnSpc>
              <a:spcBef>
                <a:spcPts val="400"/>
              </a:spcBef>
              <a:tabLst>
                <a:tab pos="838200" algn="l"/>
                <a:tab pos="914400" algn="l"/>
                <a:tab pos="1828800" algn="l"/>
                <a:tab pos="2387600" algn="l"/>
              </a:tabLst>
              <a:defRPr sz="1600" cap="none">
                <a:solidFill>
                  <a:srgbClr val="424242"/>
                </a:solidFill>
                <a:latin typeface="Arial" pitchFamily="1" charset="0"/>
                <a:ea typeface="Arial" pitchFamily="1" charset="0"/>
                <a:cs typeface="Arial" pitchFamily="1" charset="0"/>
              </a:defRPr>
            </a:pPr>
            <a:r>
              <a:t>These parameter interactions may cause pathologies that impact estimates of other</a:t>
            </a:r>
            <a:br/>
            <a:r>
              <a:t>     model parameters, and make convergence difficult.</a:t>
            </a:r>
          </a:p>
        </p:txBody>
      </p:sp>
      <p:sp>
        <p:nvSpPr>
          <p:cNvPr id="21" name="Shape 3335"/>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CeVONQ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1AgAABAgAAAmAAAACAAAAP//////////"/>
              </a:ext>
            </a:extLst>
          </p:cNvSpPr>
          <p:nvPr/>
        </p:nvSpPr>
        <p:spPr>
          <a:xfrm>
            <a:off x="635000" y="1016000"/>
            <a:ext cx="8692515" cy="4191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500"/>
              </a:lnSpc>
              <a:tabLst>
                <a:tab pos="838200" algn="l"/>
              </a:tabLst>
              <a:defRPr sz="2000" cap="none">
                <a:solidFill>
                  <a:srgbClr val="0433FF"/>
                </a:solidFill>
                <a:latin typeface="Arial" pitchFamily="1" charset="0"/>
                <a:ea typeface="Arial" pitchFamily="1" charset="0"/>
                <a:cs typeface="Arial" pitchFamily="1" charset="0"/>
              </a:defRPr>
            </a:pPr>
            <a:r>
              <a:t>Mixture models of </a:t>
            </a:r>
            <a:r>
              <a:rPr sz="2100" cap="none">
                <a:latin typeface="Times" pitchFamily="0" charset="0"/>
                <a:ea typeface="Times" pitchFamily="0" charset="0"/>
                <a:cs typeface="Times" pitchFamily="0" charset="0"/>
              </a:rPr>
              <a:t>(I+G)</a:t>
            </a:r>
            <a:r>
              <a:t> for accommodating ASRV may be non-identifiable</a:t>
            </a:r>
          </a:p>
        </p:txBody>
      </p:sp>
      <p:sp>
        <p:nvSpPr>
          <p:cNvPr id="22" name="Shape 3336"/>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MZfWuo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BQcAANwAAAB7NwAATAQAABAgAAAmAAAACAAAAP//////////"/>
              </a:ext>
            </a:extLst>
          </p:cNvSpPr>
          <p:nvPr/>
        </p:nvSpPr>
        <p:spPr>
          <a:xfrm>
            <a:off x="1141095" y="139700"/>
            <a:ext cx="787781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Among Site Rate Variation</a:t>
            </a:r>
          </a:p>
        </p:txBody>
      </p:sp>
    </p:spTree>
  </p:cSld>
  <p:clrMapOvr>
    <a:masterClrMapping/>
  </p:clrMapOvr>
  <p:transition spd="fast" p14:dur="500">
    <p:fade/>
    <p:extLst>
      <p:ext uri="smNativeData">
        <pr:smNativeData xmlns:pr="smNativeData" xmlns="smNativeData" val="trXWYgAAAAD0AQAAAAAAAAYAAAAAAAAAAAAAAAAAAAAAAAAAAQAAAAAAAAAAAAAAAAAAAAAAAAAAAAAA"/>
      </p:ext>
    </p:extLs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iterate type="lt">
                                    <p:tmAbs val="0"/>
                                  </p:iterate>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ppt_x</p:attrName>
                                        </p:attrNameLst>
                                      </p:cBhvr>
                                      <p:tavLst>
                                        <p:tav tm="0">
                                          <p:val>
                                            <p:strVal val="#ppt_x"/>
                                          </p:val>
                                        </p:tav>
                                        <p:tav tm="100000">
                                          <p:val>
                                            <p:strVal val="#ppt_x"/>
                                          </p:val>
                                        </p:tav>
                                      </p:tavLst>
                                    </p:anim>
                                    <p:anim calcmode="lin" valueType="num">
                                      <p:cBhvr>
                                        <p:cTn id="8" dur="1000" fill="hold"/>
                                        <p:tgtEl>
                                          <p:spTgt spid="5"/>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 fill="hold" grpId="0" nodeType="clickEffect">
                                  <p:stCondLst>
                                    <p:cond delay="0"/>
                                  </p:stCondLst>
                                  <p:iterate type="lt">
                                    <p:tmAbs val="0"/>
                                  </p:iterate>
                                  <p:childTnLst>
                                    <p:set>
                                      <p:cBhvr>
                                        <p:cTn id="12" dur="1" fill="hold">
                                          <p:stCondLst>
                                            <p:cond delay="0"/>
                                          </p:stCondLst>
                                        </p:cTn>
                                        <p:tgtEl>
                                          <p:spTgt spid="12"/>
                                        </p:tgtEl>
                                        <p:attrNameLst>
                                          <p:attrName>style.visibility</p:attrName>
                                        </p:attrNameLst>
                                      </p:cBhvr>
                                      <p:to>
                                        <p:strVal val="visible"/>
                                      </p:to>
                                    </p:set>
                                    <p:anim calcmode="lin" valueType="num">
                                      <p:cBhvr>
                                        <p:cTn id="13" dur="1000" fill="hold"/>
                                        <p:tgtEl>
                                          <p:spTgt spid="12"/>
                                        </p:tgtEl>
                                        <p:attrNameLst>
                                          <p:attrName>ppt_x</p:attrName>
                                        </p:attrNameLst>
                                      </p:cBhvr>
                                      <p:tavLst>
                                        <p:tav tm="0">
                                          <p:val>
                                            <p:strVal val="#ppt_x"/>
                                          </p:val>
                                        </p:tav>
                                        <p:tav tm="100000">
                                          <p:val>
                                            <p:strVal val="#ppt_x"/>
                                          </p:val>
                                        </p:tav>
                                      </p:tavLst>
                                    </p:anim>
                                    <p:anim calcmode="lin" valueType="num">
                                      <p:cBhvr>
                                        <p:cTn id="14" dur="1000" fill="hold"/>
                                        <p:tgtEl>
                                          <p:spTgt spid="1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advAuto="0"/>
      <p:bldP spid="12" grpId="0" animBg="1" advAuto="0"/>
    </p:bldLst>
    <p:extLst>
      <p:ext uri="smNativeData">
        <pr:smNativeData xmlns:pr="smNativeData" xmlns="smNativeData" val="trXWYgIAAAAFAAAA/f///wEAAAACAAAAAQAAAAAAAAAAAAAAAAAAAAsAAAD9////AQAAAAIAAAABAAAAAAAAAAAAAAAAAAAA"/>
      </p:ext>
    </p:extLst>
  </p:timing>
</p:sld>
</file>

<file path=ppt/slides/slide244.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pic>
        <p:nvPicPr>
          <p:cNvPr id="2" name="pasted-image.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EsUAACEDQAANSoAAH8gAAAQAAAAJgAAAAgAAAD//////////w=="/>
              </a:ext>
            </a:extLst>
          </p:cNvPicPr>
          <p:nvPr/>
        </p:nvPicPr>
        <p:blipFill>
          <a:blip r:embed="rId2"/>
          <a:stretch>
            <a:fillRect/>
          </a:stretch>
        </p:blipFill>
        <p:spPr>
          <a:xfrm>
            <a:off x="3298825" y="2197100"/>
            <a:ext cx="3562350" cy="3085465"/>
          </a:xfrm>
          <a:prstGeom prst="rect">
            <a:avLst/>
          </a:prstGeom>
          <a:noFill/>
          <a:ln>
            <a:noFill/>
          </a:ln>
          <a:effectLst/>
        </p:spPr>
      </p:pic>
      <p:pic>
        <p:nvPicPr>
          <p:cNvPr id="3" name="droppedImage.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AAAA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BIeAAD4IAAAwh8AAGAiAAAQAAAAJgAAAAgAAAD//////////w=="/>
              </a:ext>
            </a:extLst>
          </p:cNvPicPr>
          <p:nvPr/>
        </p:nvPicPr>
        <p:blipFill>
          <a:blip r:embed="rId3"/>
          <a:stretch>
            <a:fillRect/>
          </a:stretch>
        </p:blipFill>
        <p:spPr>
          <a:xfrm>
            <a:off x="4888230" y="5359400"/>
            <a:ext cx="274320" cy="228600"/>
          </a:xfrm>
          <a:prstGeom prst="rect">
            <a:avLst/>
          </a:prstGeom>
          <a:noFill/>
          <a:ln>
            <a:noFill/>
          </a:ln>
          <a:effectLst>
            <a:outerShdw blurRad="63500" dist="63760" dir="2700000">
              <a:srgbClr val="000000">
                <a:alpha val="4000"/>
              </a:srgbClr>
            </a:outerShdw>
          </a:effectLst>
        </p:spPr>
      </p:pic>
      <p:sp>
        <p:nvSpPr>
          <p:cNvPr id="4" name="Shape 3340"/>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C4uLi4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nREAAMgUAAAZGAAAcBcAABAgAAAmAAAACAAAAP//////////"/>
              </a:ext>
            </a:extLst>
          </p:cNvSpPr>
          <p:nvPr/>
        </p:nvSpPr>
        <p:spPr>
          <a:xfrm>
            <a:off x="2863215" y="3378200"/>
            <a:ext cx="1054100" cy="4318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algn="l" defTabSz="457200">
              <a:lnSpc>
                <a:spcPts val="2900"/>
              </a:lnSpc>
              <a:spcBef>
                <a:spcPts val="400"/>
              </a:spcBef>
              <a:tabLst>
                <a:tab pos="838200" algn="l"/>
                <a:tab pos="914400" algn="l"/>
                <a:tab pos="1828800" algn="l"/>
                <a:tab pos="2387600" algn="l"/>
              </a:tabLst>
              <a:defRPr sz="2400" b="1" i="1" cap="none">
                <a:solidFill>
                  <a:srgbClr val="424242"/>
                </a:solidFill>
                <a:latin typeface="Times New Roman" pitchFamily="1" charset="0"/>
                <a:ea typeface="Gill Sans" pitchFamily="0" charset="0"/>
                <a:cs typeface="Gill Sans" pitchFamily="0" charset="0"/>
              </a:defRPr>
            </a:lvl1pPr>
          </a:lstStyle>
          <a:p>
            <a:pPr>
              <a:defRPr sz="1800" b="0" i="0" cap="none">
                <a:latin typeface="蘋果儷中黑" pitchFamily="0" charset="0"/>
                <a:ea typeface="蘋果儷中黑" pitchFamily="0" charset="0"/>
                <a:cs typeface="蘋果儷中黑" pitchFamily="0" charset="0"/>
              </a:defRPr>
            </a:pPr>
            <a:r>
              <a:rPr sz="2400" b="1" i="1" cap="none">
                <a:latin typeface="Times New Roman" pitchFamily="1" charset="0"/>
                <a:ea typeface="Times New Roman" pitchFamily="1" charset="0"/>
                <a:cs typeface="Times New Roman" pitchFamily="1" charset="0"/>
              </a:rPr>
              <a:t>p</a:t>
            </a:r>
            <a:endParaRPr sz="2400" b="1" i="1" cap="none">
              <a:latin typeface="Times New Roman" pitchFamily="1" charset="0"/>
              <a:ea typeface="Times New Roman" pitchFamily="1" charset="0"/>
              <a:cs typeface="Times New Roman" pitchFamily="1" charset="0"/>
            </a:endParaRPr>
          </a:p>
        </p:txBody>
      </p:sp>
      <p:sp>
        <p:nvSpPr>
          <p:cNvPr id="5" name="Shape 3341"/>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D48YTo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9AYAAMgjAACPOwAAsCcAABAgAAAmAAAACAAAAP//////////"/>
              </a:ext>
            </a:extLst>
          </p:cNvSpPr>
          <p:nvPr/>
        </p:nvSpPr>
        <p:spPr>
          <a:xfrm>
            <a:off x="1130300" y="5816600"/>
            <a:ext cx="8551545" cy="6350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algn="l" defTabSz="457200">
              <a:lnSpc>
                <a:spcPts val="1900"/>
              </a:lnSpc>
              <a:spcBef>
                <a:spcPts val="400"/>
              </a:spcBef>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We can identify parameter interactions by plotting their joint posterior probability distribution</a:t>
            </a:r>
          </a:p>
          <a:p>
            <a:pPr/>
            <a:r>
              <a:t>(see Bayesian MCMC presentations!)</a:t>
            </a:r>
          </a:p>
        </p:txBody>
      </p:sp>
      <p:sp>
        <p:nvSpPr>
          <p:cNvPr id="6" name="Shape 3342"/>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CIgbWE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1AgAABAgAAAmAAAACAAAAP//////////"/>
              </a:ext>
            </a:extLst>
          </p:cNvSpPr>
          <p:nvPr/>
        </p:nvSpPr>
        <p:spPr>
          <a:xfrm>
            <a:off x="635000" y="1016000"/>
            <a:ext cx="8692515" cy="4191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500"/>
              </a:lnSpc>
              <a:tabLst>
                <a:tab pos="838200" algn="l"/>
              </a:tabLst>
              <a:defRPr sz="2000" cap="none">
                <a:solidFill>
                  <a:srgbClr val="0433FF"/>
                </a:solidFill>
                <a:latin typeface="Arial" pitchFamily="1" charset="0"/>
                <a:ea typeface="Arial" pitchFamily="1" charset="0"/>
                <a:cs typeface="Arial" pitchFamily="1" charset="0"/>
              </a:defRPr>
            </a:pPr>
            <a:r>
              <a:t>Mixture models of </a:t>
            </a:r>
            <a:r>
              <a:rPr sz="2100" cap="none">
                <a:latin typeface="Times" pitchFamily="0" charset="0"/>
                <a:ea typeface="Times" pitchFamily="0" charset="0"/>
                <a:cs typeface="Times" pitchFamily="0" charset="0"/>
              </a:rPr>
              <a:t>(I+G)</a:t>
            </a:r>
            <a:r>
              <a:t> for accommodating ASRV may be non-identifiable</a:t>
            </a:r>
          </a:p>
        </p:txBody>
      </p:sp>
      <p:sp>
        <p:nvSpPr>
          <p:cNvPr id="7" name="Shape 3343"/>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BQcAANwAAAB7NwAATAQAABAgAAAmAAAACAAAAP//////////"/>
              </a:ext>
            </a:extLst>
          </p:cNvSpPr>
          <p:nvPr/>
        </p:nvSpPr>
        <p:spPr>
          <a:xfrm>
            <a:off x="1141095" y="139700"/>
            <a:ext cx="787781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Among Site Rate Variation</a:t>
            </a:r>
          </a:p>
        </p:txBody>
      </p:sp>
    </p:spTree>
  </p:cSld>
  <p:clrMapOvr>
    <a:masterClrMapping/>
  </p:clrMapOvr>
  <p:transition spd="fast" p14:dur="500">
    <p:fade/>
    <p:extLst>
      <p:ext uri="smNativeData">
        <pr:smNativeData xmlns:pr="smNativeData" xmlns="smNativeData" val="trXWYgAAAAD0AQAAAAAAAAYAAAAAAAAAAAAAAAAAAAAAAAAAAQAAAAAAAAAAAAAAAAAAAAAAAAAAAAAA"/>
      </p:ext>
    </p:extLst>
  </p:transition>
  <p:timing>
    <p:tnLst>
      <p:par>
        <p:cTn id="1" dur="indefinite" restart="never" nodeType="tmRoot"/>
      </p:par>
    </p:tnLst>
  </p:timing>
</p:sld>
</file>

<file path=ppt/slides/slide245.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3341"/>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MAD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QMAAHgKAACUOAAAXCYAAAAgAAAmAAAACAAAAP//////////"/>
              </a:ext>
            </a:extLst>
          </p:cNvSpPr>
          <p:nvPr/>
        </p:nvSpPr>
        <p:spPr>
          <a:xfrm>
            <a:off x="645795" y="1701800"/>
            <a:ext cx="8551545" cy="45339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algn="l" defTabSz="457200">
              <a:lnSpc>
                <a:spcPts val="1900"/>
              </a:lnSpc>
              <a:spcBef>
                <a:spcPts val="400"/>
              </a:spcBef>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spcBef>
                <a:spcPts val="2000"/>
              </a:spcBef>
            </a:pPr>
            <a:r>
              <a:t>ASRV can be due to a variety of processes (mutation, bGC, selection, epistatic interactions...).</a:t>
            </a:r>
          </a:p>
          <a:p>
            <a:pPr>
              <a:spcBef>
                <a:spcPts val="2000"/>
              </a:spcBef>
            </a:pPr>
          </a:p>
          <a:p>
            <a:pPr>
              <a:spcBef>
                <a:spcPts val="2000"/>
              </a:spcBef>
            </a:pPr>
          </a:p>
          <a:p>
            <a:pPr>
              <a:spcBef>
                <a:spcPts val="2000"/>
              </a:spcBef>
            </a:pPr>
            <a:r>
              <a:t>ASRV models do not help us understand the data, they help us deal with its complexities to study another aspect of the data.</a:t>
            </a:r>
          </a:p>
          <a:p>
            <a:pPr>
              <a:spcBef>
                <a:spcPts val="2000"/>
              </a:spcBef>
            </a:pPr>
          </a:p>
          <a:p>
            <a:pPr>
              <a:spcBef>
                <a:spcPts val="2000"/>
              </a:spcBef>
            </a:pPr>
            <a:r>
              <a:t>We model ASRV in this way because we do not use a mechanistic model of the processes creating ASRV.</a:t>
            </a:r>
          </a:p>
          <a:p>
            <a:pPr>
              <a:spcBef>
                <a:spcPts val="2000"/>
              </a:spcBef>
            </a:pPr>
          </a:p>
          <a:p>
            <a:pPr>
              <a:spcBef>
                <a:spcPts val="2000"/>
              </a:spcBef>
            </a:pPr>
            <a:r>
              <a:t>ASRV is a phenomenological model.</a:t>
            </a:r>
          </a:p>
        </p:txBody>
      </p:sp>
      <p:sp>
        <p:nvSpPr>
          <p:cNvPr id="3" name="Shape 3342"/>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b9//8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1AgAABAgAAAmAAAACAAAAP//////////"/>
              </a:ext>
            </a:extLst>
          </p:cNvSpPr>
          <p:nvPr/>
        </p:nvSpPr>
        <p:spPr>
          <a:xfrm>
            <a:off x="635000" y="1016000"/>
            <a:ext cx="8692515" cy="4191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500"/>
              </a:lnSpc>
              <a:tabLst>
                <a:tab pos="838200" algn="l"/>
              </a:tabLst>
              <a:defRPr sz="2000" cap="none">
                <a:solidFill>
                  <a:srgbClr val="0433FF"/>
                </a:solidFill>
                <a:latin typeface="Arial" pitchFamily="1" charset="0"/>
                <a:ea typeface="Arial" pitchFamily="1" charset="0"/>
                <a:cs typeface="Arial" pitchFamily="1" charset="0"/>
              </a:defRPr>
            </a:pPr>
            <a:r>
              <a:t>Why do we model ASRV?</a:t>
            </a:r>
          </a:p>
        </p:txBody>
      </p:sp>
      <p:sp>
        <p:nvSpPr>
          <p:cNvPr id="4" name="Shape 3343"/>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BQcAANwAAAB7NwAATAQAABAgAAAmAAAACAAAAP//////////"/>
              </a:ext>
            </a:extLst>
          </p:cNvSpPr>
          <p:nvPr/>
        </p:nvSpPr>
        <p:spPr>
          <a:xfrm>
            <a:off x="1141095" y="139700"/>
            <a:ext cx="787781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Among Site Rate Variation</a:t>
            </a:r>
          </a:p>
        </p:txBody>
      </p:sp>
    </p:spTree>
  </p:cSld>
  <p:clrMapOvr>
    <a:masterClrMapping/>
  </p:clrMapOvr>
  <p:transition spd="fast" p14:dur="500">
    <p:fade/>
    <p:extLst>
      <p:ext uri="smNativeData">
        <pr:smNativeData xmlns:pr="smNativeData" xmlns="smNativeData" val="trXWYgAAAAD0AQAAAAAAAAYAAAAAAAAAAAAAAAAAAAAAAAAAAQAAAAAAAAAAAAAAAAAAAAAAAAAAAAAA"/>
      </p:ext>
    </p:extLst>
  </p:transition>
  <p:timing>
    <p:tnLst>
      <p:par>
        <p:cTn id="1" dur="indefinite" restart="never" nodeType="tmRoot"/>
      </p:par>
    </p:tnLst>
  </p:timing>
</p:sld>
</file>

<file path=ppt/slides/slide246.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3345"/>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8BoAANwAAACQIwAATAQAABAgAAAmAAAACAAAAP//////////"/>
              </a:ext>
            </a:extLst>
          </p:cNvSpPr>
          <p:nvPr/>
        </p:nvSpPr>
        <p:spPr>
          <a:xfrm>
            <a:off x="4378960" y="139700"/>
            <a:ext cx="140208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Outline</a:t>
            </a:r>
          </a:p>
        </p:txBody>
      </p:sp>
      <p:sp>
        <p:nvSpPr>
          <p:cNvPr id="3" name="Shape 3346"/>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P/qCso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7wMAAEAGAAAnNQAAwAgAABAgAAAmAAAACAAAAP//////////"/>
              </a:ext>
            </a:extLst>
          </p:cNvSpPr>
          <p:nvPr/>
        </p:nvSpPr>
        <p:spPr>
          <a:xfrm>
            <a:off x="639445" y="101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I. A brief review of Continuous-Time Markov models</a:t>
            </a:r>
          </a:p>
        </p:txBody>
      </p:sp>
      <p:sp>
        <p:nvSpPr>
          <p:cNvPr id="4" name="Shape 3347"/>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CkW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GAJAAAgNQAA4AsAABAgAAAmAAAACAAAAP//////////"/>
              </a:ext>
            </a:extLst>
          </p:cNvSpPr>
          <p:nvPr/>
        </p:nvSpPr>
        <p:spPr>
          <a:xfrm>
            <a:off x="635000" y="1524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II. Stochastic models of nucleotide substitution</a:t>
            </a:r>
          </a:p>
        </p:txBody>
      </p:sp>
      <p:sp>
        <p:nvSpPr>
          <p:cNvPr id="5" name="Shape 3348"/>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DMr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LgLAACgMgAA8A0AABAgAAAmAAAACAAAAP//////////"/>
              </a:ext>
            </a:extLst>
          </p:cNvSpPr>
          <p:nvPr/>
        </p:nvSpPr>
        <p:spPr>
          <a:xfrm>
            <a:off x="990600" y="1905000"/>
            <a:ext cx="7239000"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What’s the deal with time reversibility</a:t>
            </a:r>
            <a:endParaRPr cap="none">
              <a:solidFill>
                <a:srgbClr val="424242"/>
              </a:solidFill>
            </a:endParaRPr>
          </a:p>
        </p:txBody>
      </p:sp>
      <p:sp>
        <p:nvSpPr>
          <p:cNvPr id="6" name="Shape 3349"/>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DARAACAOQAAjxMAABAgAAAmAAAACAAAAP//////////"/>
              </a:ext>
            </a:extLst>
          </p:cNvSpPr>
          <p:nvPr/>
        </p:nvSpPr>
        <p:spPr>
          <a:xfrm>
            <a:off x="635000" y="2794000"/>
            <a:ext cx="8712200"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III. Accommodating among-site heterogeneity in the substitution process</a:t>
            </a:r>
          </a:p>
        </p:txBody>
      </p:sp>
      <p:sp>
        <p:nvSpPr>
          <p:cNvPr id="7" name="Shape 3350"/>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IgTAABQNwAAwBUAABAgAAAmAAAACAAAAP//////////"/>
              </a:ext>
            </a:extLst>
          </p:cNvSpPr>
          <p:nvPr/>
        </p:nvSpPr>
        <p:spPr>
          <a:xfrm>
            <a:off x="990600" y="3175000"/>
            <a:ext cx="8001000"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Among-site variation in substitution rates</a:t>
            </a:r>
            <a:endParaRPr cap="none">
              <a:solidFill>
                <a:srgbClr val="424242"/>
              </a:solidFill>
            </a:endParaRPr>
          </a:p>
        </p:txBody>
      </p:sp>
      <p:sp>
        <p:nvSpPr>
          <p:cNvPr id="8" name="Shape 3351"/>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OAVAABQNwAAGBgAABAgAAAmAAAACAAAAP//////////"/>
              </a:ext>
            </a:extLst>
          </p:cNvSpPr>
          <p:nvPr/>
        </p:nvSpPr>
        <p:spPr>
          <a:xfrm>
            <a:off x="990600" y="3556000"/>
            <a:ext cx="8001000"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Among-site variation in substitution process</a:t>
            </a:r>
            <a:endParaRPr cap="none">
              <a:solidFill>
                <a:srgbClr val="424242"/>
              </a:solidFill>
            </a:endParaRPr>
          </a:p>
        </p:txBody>
      </p:sp>
      <p:sp>
        <p:nvSpPr>
          <p:cNvPr id="9" name="Shape 3352"/>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BAOAACgMgAASBAAABAgAAAmAAAACAAAAP//////////"/>
              </a:ext>
            </a:extLst>
          </p:cNvSpPr>
          <p:nvPr/>
        </p:nvSpPr>
        <p:spPr>
          <a:xfrm>
            <a:off x="990600" y="2286000"/>
            <a:ext cx="7239000"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Meet the GTR family</a:t>
            </a:r>
            <a:endParaRPr cap="none">
              <a:solidFill>
                <a:srgbClr val="424242"/>
              </a:solidFill>
            </a:endParaRPr>
          </a:p>
        </p:txBody>
      </p:sp>
      <p:sp>
        <p:nvSpPr>
          <p:cNvPr id="10" name="Shape 3355"/>
          <p:cNvSpPr>
            <a:extLst>
              <a:ext uri="smNativeData">
                <pr:smNativeData xmlns:pr="smNativeData" xmlns="smNativeData" val="SMDATA_15_trXWYhMAAAAlAAAAyAAAAA0AAAAAPAAAADwAAAA8AAAAPAAAAAAAAAABAAAAAAAAAAEAAABQAAAAVX+dzoa53z+kU1c+y/Ph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FDlLAM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ggMAAHQTAAAGBgAAzBUAABAAAAAmAAAACAAAAP//////////"/>
              </a:ext>
            </a:extLst>
          </p:cNvSpPr>
          <p:nvPr/>
        </p:nvSpPr>
        <p:spPr>
          <a:xfrm>
            <a:off x="570230" y="3162300"/>
            <a:ext cx="408940" cy="381000"/>
          </a:xfrm>
          <a:prstGeom prst="rightArrow">
            <a:avLst>
              <a:gd name="adj1" fmla="val 56101"/>
              <a:gd name="adj2" fmla="val 54128"/>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11" name="Rectangle1"/>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PQp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MQYAACAOAAARBsAABAgAAAmAAAACAAAAP//////////"/>
              </a:ext>
            </a:extLst>
          </p:cNvSpPr>
          <p:nvPr/>
        </p:nvSpPr>
        <p:spPr>
          <a:xfrm>
            <a:off x="635000" y="4025900"/>
            <a:ext cx="854964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a:lnSpc>
                <a:spcPts val="2400"/>
              </a:lnSpc>
              <a:defRPr sz="2000" cap="none">
                <a:solidFill>
                  <a:srgbClr val="0433FF"/>
                </a:solidFill>
                <a:latin typeface="Arial" pitchFamily="1" charset="0"/>
                <a:ea typeface="Gill Sans" pitchFamily="0" charset="0"/>
                <a:cs typeface="Gill Sans" pitchFamily="0" charset="0"/>
              </a:defRPr>
            </a:pPr>
            <a:r>
              <a:t>IV. Accommodating heterogeneity in the substitution process along the tree</a:t>
            </a:r>
          </a:p>
        </p:txBody>
      </p:sp>
    </p:spTree>
  </p:cSld>
  <p:clrMapOvr>
    <a:masterClrMapping/>
  </p:clrMapOvr>
  <p:transition spd="fast" p14:dur="500">
    <p:fade/>
    <p:extLst>
      <p:ext uri="smNativeData">
        <pr:smNativeData xmlns:pr="smNativeData" xmlns="smNativeData" val="trXWYgAAAAD0AQAAAAAAAAYAAAAAAAAAAAAAAAAAAAAAAAAAAQAAAAAAAAAAAAAAAAAAAAAAAAAAAAAA"/>
      </p:ext>
    </p:extLst>
  </p:transition>
  <p:timing>
    <p:tnLst>
      <p:par>
        <p:cTn id="1" dur="indefinite" restart="never" nodeType="tmRoot"/>
      </p:par>
    </p:tnLst>
  </p:timing>
</p:sld>
</file>

<file path=ppt/slides/slide247.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3357"/>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GCp8w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8BoAANwAAACQIwAATAQAABAgAAAmAAAACAAAAP//////////"/>
              </a:ext>
            </a:extLst>
          </p:cNvSpPr>
          <p:nvPr/>
        </p:nvSpPr>
        <p:spPr>
          <a:xfrm>
            <a:off x="4378960" y="139700"/>
            <a:ext cx="140208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Outline</a:t>
            </a:r>
          </a:p>
        </p:txBody>
      </p:sp>
      <p:sp>
        <p:nvSpPr>
          <p:cNvPr id="3" name="Shape 3358"/>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IB+8w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7wMAAEAGAAAnNQAAwAgAABAgAAAmAAAACAAAAP//////////"/>
              </a:ext>
            </a:extLst>
          </p:cNvSpPr>
          <p:nvPr/>
        </p:nvSpPr>
        <p:spPr>
          <a:xfrm>
            <a:off x="639445" y="101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I. A brief review of Continuous-Time Markov models</a:t>
            </a:r>
          </a:p>
        </p:txBody>
      </p:sp>
      <p:sp>
        <p:nvSpPr>
          <p:cNvPr id="4" name="Shape 3359"/>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GCbEA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GAJAAAgNQAA4AsAABAgAAAmAAAACAAAAP//////////"/>
              </a:ext>
            </a:extLst>
          </p:cNvSpPr>
          <p:nvPr/>
        </p:nvSpPr>
        <p:spPr>
          <a:xfrm>
            <a:off x="635000" y="1524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II. Stochastic models of nucleotide substitution</a:t>
            </a:r>
          </a:p>
        </p:txBody>
      </p:sp>
      <p:sp>
        <p:nvSpPr>
          <p:cNvPr id="5" name="Shape 3360"/>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FFZQ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LgLAACgMgAA8A0AABAgAAAmAAAACAAAAP//////////"/>
              </a:ext>
            </a:extLst>
          </p:cNvSpPr>
          <p:nvPr/>
        </p:nvSpPr>
        <p:spPr>
          <a:xfrm>
            <a:off x="990600" y="1905000"/>
            <a:ext cx="7239000"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What’s the deal with time reversibility</a:t>
            </a:r>
            <a:endParaRPr cap="none">
              <a:solidFill>
                <a:srgbClr val="424242"/>
              </a:solidFill>
            </a:endParaRPr>
          </a:p>
        </p:txBody>
      </p:sp>
      <p:sp>
        <p:nvSpPr>
          <p:cNvPr id="6" name="Shape 3361"/>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DARAACAOQAAjxMAABAgAAAmAAAACAAAAP//////////"/>
              </a:ext>
            </a:extLst>
          </p:cNvSpPr>
          <p:nvPr/>
        </p:nvSpPr>
        <p:spPr>
          <a:xfrm>
            <a:off x="635000" y="2794000"/>
            <a:ext cx="8712200"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III. Accommodating among-site heterogeneity in the substitution process</a:t>
            </a:r>
          </a:p>
        </p:txBody>
      </p:sp>
      <p:sp>
        <p:nvSpPr>
          <p:cNvPr id="7" name="Shape 3362"/>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IgTAABQNwAAwBUAABAgAAAmAAAACAAAAP//////////"/>
              </a:ext>
            </a:extLst>
          </p:cNvSpPr>
          <p:nvPr/>
        </p:nvSpPr>
        <p:spPr>
          <a:xfrm>
            <a:off x="990600" y="3175000"/>
            <a:ext cx="8001000"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Among-site variation in substitution rates</a:t>
            </a:r>
            <a:endParaRPr cap="none">
              <a:solidFill>
                <a:srgbClr val="424242"/>
              </a:solidFill>
            </a:endParaRPr>
          </a:p>
        </p:txBody>
      </p:sp>
      <p:sp>
        <p:nvSpPr>
          <p:cNvPr id="8" name="Shape 3363"/>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OAVAABQNwAAGBgAABAgAAAmAAAACAAAAP//////////"/>
              </a:ext>
            </a:extLst>
          </p:cNvSpPr>
          <p:nvPr/>
        </p:nvSpPr>
        <p:spPr>
          <a:xfrm>
            <a:off x="990600" y="3556000"/>
            <a:ext cx="8001000"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Among-site variation in substitution process</a:t>
            </a:r>
            <a:endParaRPr cap="none">
              <a:solidFill>
                <a:srgbClr val="424242"/>
              </a:solidFill>
            </a:endParaRPr>
          </a:p>
        </p:txBody>
      </p:sp>
      <p:sp>
        <p:nvSpPr>
          <p:cNvPr id="9" name="Shape 3364"/>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BAOAACgMgAASBAAABAgAAAmAAAACAAAAP//////////"/>
              </a:ext>
            </a:extLst>
          </p:cNvSpPr>
          <p:nvPr/>
        </p:nvSpPr>
        <p:spPr>
          <a:xfrm>
            <a:off x="990600" y="2286000"/>
            <a:ext cx="7239000"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Meet the GTR family</a:t>
            </a:r>
            <a:endParaRPr cap="none">
              <a:solidFill>
                <a:srgbClr val="424242"/>
              </a:solidFill>
            </a:endParaRPr>
          </a:p>
        </p:txBody>
      </p:sp>
      <p:sp>
        <p:nvSpPr>
          <p:cNvPr id="10" name="Shape 3367"/>
          <p:cNvSpPr>
            <a:extLst>
              <a:ext uri="smNativeData">
                <pr:smNativeData xmlns:pr="smNativeData" xmlns="smNativeData" val="SMDATA_15_trXWYhMAAAAlAAAAyAAAAA0AAAAAPAAAADwAAAA8AAAAPAAAAAAAAAABAAAAAAAAAAEAAABQAAAAVX+dzoa53z+kU1c+y/Ph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ggMAAMwVAAAGBgAAJBgAABAAAAAmAAAACAAAAP//////////"/>
              </a:ext>
            </a:extLst>
          </p:cNvSpPr>
          <p:nvPr/>
        </p:nvSpPr>
        <p:spPr>
          <a:xfrm>
            <a:off x="570230" y="3543300"/>
            <a:ext cx="408940" cy="381000"/>
          </a:xfrm>
          <a:prstGeom prst="rightArrow">
            <a:avLst>
              <a:gd name="adj1" fmla="val 56101"/>
              <a:gd name="adj2" fmla="val 54128"/>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11" name="Rectangle1"/>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L9H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MQYAACAOAAARBsAABAgAAAmAAAACAAAAP//////////"/>
              </a:ext>
            </a:extLst>
          </p:cNvSpPr>
          <p:nvPr/>
        </p:nvSpPr>
        <p:spPr>
          <a:xfrm>
            <a:off x="635000" y="4025900"/>
            <a:ext cx="854964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a:lnSpc>
                <a:spcPts val="2400"/>
              </a:lnSpc>
              <a:defRPr sz="2000" cap="none">
                <a:solidFill>
                  <a:srgbClr val="0433FF"/>
                </a:solidFill>
                <a:latin typeface="Arial" pitchFamily="1" charset="0"/>
                <a:ea typeface="Gill Sans" pitchFamily="0" charset="0"/>
                <a:cs typeface="Gill Sans" pitchFamily="0" charset="0"/>
              </a:defRPr>
            </a:pPr>
            <a:r>
              <a:t>IV. Accommodating heterogeneity in the substitution process along the tree</a:t>
            </a:r>
          </a:p>
        </p:txBody>
      </p:sp>
    </p:spTree>
  </p:cSld>
  <p:clrMapOvr>
    <a:masterClrMapping/>
  </p:clrMapOvr>
  <p:transition spd="fast" p14:dur="500">
    <p:fade/>
    <p:extLst>
      <p:ext uri="smNativeData">
        <pr:smNativeData xmlns:pr="smNativeData" xmlns="smNativeData" val="trXWYgAAAAD0AQAAAAAAAAYAAAAAAAAAAAAAAAAAAAAAAAAAAQAAAAAAAAAAAAAAAAAAAAAAAAAAAAAA"/>
      </p:ext>
    </p:extLst>
  </p:transition>
  <p:timing>
    <p:tnLst>
      <p:par>
        <p:cTn id="1" dur="indefinite" restart="never" nodeType="tmRoot"/>
      </p:par>
    </p:tnLst>
  </p:timing>
</p:sld>
</file>

<file path=ppt/slides/slide248.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pic>
        <p:nvPicPr>
          <p:cNvPr id="2" name="alignment.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wujAF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AAAAADJCAAAgD4AAEoeAAAQAAAAJgAAAAgAAAD//////////w=="/>
              </a:ext>
            </a:extLst>
          </p:cNvPicPr>
          <p:nvPr/>
        </p:nvPicPr>
        <p:blipFill>
          <a:blip r:embed="rId2"/>
          <a:stretch>
            <a:fillRect/>
          </a:stretch>
        </p:blipFill>
        <p:spPr>
          <a:xfrm>
            <a:off x="0" y="1428115"/>
            <a:ext cx="10160000" cy="3495675"/>
          </a:xfrm>
          <a:prstGeom prst="rect">
            <a:avLst/>
          </a:prstGeom>
          <a:noFill/>
          <a:ln>
            <a:noFill/>
          </a:ln>
          <a:effectLst/>
        </p:spPr>
      </p:pic>
      <p:sp>
        <p:nvSpPr>
          <p:cNvPr id="3" name="Shape 3370"/>
          <p:cNvSpPr>
            <a:extLst>
              <a:ext uri="smNativeData">
                <pr:smNativeData xmlns:pr="smNativeData" xmlns="smNativeData" val="SMDATA_15_trXWYhMAAAAlAAAAZAAAAA0AAAAAUAAAAFAAAABQAAAAUAAAAAAAAAABAAAAAAAAAAEAAABQAAAAAAAAAAAA4D8AAAAAAADgPwAAAAAAAOA/AAAAAAAA4D8AAAAAAADgPwAAAAAAAOA/AAAAAAAA4D8AAAAAAADgPwAAAAAAAOA/AAAAAAAA4D8CAAAAjAAAAAEAAAAAAAAABDP/AP///wg0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BDP/AP///wEAAAAAAAAAAAAAAAAAAAAAAAAAAAAAAAAAAAAAAAAAAAAAAAB/f38A3N7gA8zMzADAwP8Af39/AAAAAAAAAAAAAAAAAAAAAAAAAAAAIQAAABgAAAAUAAAAAAoAAFMNAAApIgAA4BoAABAAAAAmAAAACAAAAP//////////"/>
              </a:ext>
            </a:extLst>
          </p:cNvSpPr>
          <p:nvPr/>
        </p:nvSpPr>
        <p:spPr>
          <a:xfrm>
            <a:off x="1625600" y="2165985"/>
            <a:ext cx="3927475" cy="2202815"/>
          </a:xfrm>
          <a:prstGeom prst="rect">
            <a:avLst/>
          </a:prstGeom>
          <a:solidFill>
            <a:srgbClr val="0433FF">
              <a:alpha val="48000"/>
            </a:srgbClr>
          </a:solidFill>
          <a:ln>
            <a:noFill/>
          </a:ln>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4" name="Shape 3371"/>
          <p:cNvSpPr>
            <a:extLst>
              <a:ext uri="smNativeData">
                <pr:smNativeData xmlns:pr="smNativeData" xmlns="smNativeData" val="SMDATA_15_trXWYhMAAAAlAAAAZAAAAA0AAAAAUAAAAFAAAABQAAAAUAAAAAAAAAABAAAAAAAAAAEAAABQAAAAAAAAAAAA4D8AAAAAAADgPwAAAAAAAOA/AAAAAAAA4D8AAAAAAADgPwAAAAAAAOA/AAAAAAAA4D8AAAAAAADgPwAAAAAAAOA/AAAAAAAA4D8CAAAAjAAAAAEAAAAAAAAA/5MAAP///wg0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3N7gA8zMzADAwP8Af39/AAAAAAAAAAAAAAAAAAAAAAAAAAAAIQAAABgAAAAUAAAAKSIAAFMNAAAkPAAA4BoAABAAAAAmAAAACAAAAP//////////"/>
              </a:ext>
            </a:extLst>
          </p:cNvSpPr>
          <p:nvPr/>
        </p:nvSpPr>
        <p:spPr>
          <a:xfrm>
            <a:off x="5553075" y="2165985"/>
            <a:ext cx="4223385" cy="2202815"/>
          </a:xfrm>
          <a:prstGeom prst="rect">
            <a:avLst/>
          </a:prstGeom>
          <a:solidFill>
            <a:srgbClr val="FF9300">
              <a:alpha val="48000"/>
            </a:srgbClr>
          </a:solidFill>
          <a:ln>
            <a:noFill/>
          </a:ln>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grpSp>
        <p:nvGrpSpPr>
          <p:cNvPr id="5" name="Group 3374"/>
          <p:cNvGrpSpPr>
            <a:extLst>
              <a:ext uri="smNativeData">
                <pr:smNativeData xmlns:pr="smNativeData" xmlns="smNativeData" val="SMDATA_6_trXWYhMAAAAlAAAAAQAAAA8BAAAAkAAAAEgAAACQAAAASAAAAAAAAAAAAAAAAAAAABcAAAAUAAAAAAAAAAAAAAD/fwAA/38AAAAAAAAJAAAABAAAAE395F0fAAAAVAAAAAAAAAAAAAAAAAAAAAAAAAAAAAAAAAAAAAAAAAAAAAAAAAAAAAAAAAAAAAAAAAAAAAAAAAAAAAAAAAAAAAAAAAAAAAAAAAAAAAAAAAAAAAAAAAAAACEAAAAYAAAAFAAAAD4rAACsEgAADjMAAKkVAAAQAAAAJgAAAAgAAAD/////AAAAAA=="/>
              </a:ext>
            </a:extLst>
          </p:cNvGrpSpPr>
          <p:nvPr/>
        </p:nvGrpSpPr>
        <p:grpSpPr>
          <a:xfrm>
            <a:off x="7029450" y="3035300"/>
            <a:ext cx="1270000" cy="485775"/>
            <a:chOff x="7029450" y="3035300"/>
            <a:chExt cx="1270000" cy="485775"/>
          </a:xfrm>
        </p:grpSpPr>
        <p:sp>
          <p:nvSpPr>
            <p:cNvPr id="7" name="Shape 3372"/>
            <p:cNvSpPr>
              <a:extLst>
                <a:ext uri="smNativeData">
                  <pr:smNativeData xmlns:pr="smNativeData" xmlns="smNativeData" val="SMDATA_15_trXWYhMAAAAlAAAAZAAAAA0AAAAAUAAAAFAAAABQAAAAUAAAAAAAAAABAAAAAAAAAAEAAABQAAAAAAAAAAAA4D8AAAAAAADg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UAAAAAAAAABkAAAAZAAAAGQAAAAAAAAAy8vLAFAAAAAAAAAAZA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J/f38AAAAAAMvLywDAwP8Af39/AAAAAAAAAAAAAAAAAAAAAAAAAAAAIQAAABgAAAAUAAAAPisAAKwSAAAOMwAAqRUAAAAAAAAmAAAACAAAAP//////////"/>
                </a:ext>
              </a:extLst>
            </p:cNvSpPr>
            <p:nvPr/>
          </p:nvSpPr>
          <p:spPr>
            <a:xfrm>
              <a:off x="7029450" y="3035300"/>
              <a:ext cx="1270000" cy="485775"/>
            </a:xfrm>
            <a:prstGeom prst="rect">
              <a:avLst/>
            </a:prstGeom>
            <a:solidFill>
              <a:srgbClr val="FF9300"/>
            </a:solidFill>
            <a:ln>
              <a:noFill/>
            </a:ln>
            <a:effectLst>
              <a:outerShdw blurRad="63500" dist="63500" dir="5400000">
                <a:srgbClr val="000000">
                  <a:alpha val="20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6" name="Shape 3373"/>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diwAAMMSAADWMQAAQhUAAAAgAAAmAAAACAAAAP//////////"/>
                </a:ext>
              </a:extLst>
            </p:cNvSpPr>
            <p:nvPr/>
          </p:nvSpPr>
          <p:spPr>
            <a:xfrm>
              <a:off x="7227570" y="3049905"/>
              <a:ext cx="873760" cy="405765"/>
            </a:xfrm>
            <a:prstGeom prst="rect">
              <a:avLst/>
            </a:prstGeom>
            <a:noFill/>
            <a:ln>
              <a:noFill/>
            </a:ln>
            <a:effectLst/>
          </p:spPr>
          <p:txBody>
            <a:bodyPr vert="horz" wrap="none" lIns="50800" tIns="50800" rIns="50800" bIns="50800" numCol="1" spcCol="215900" anchor="ctr"/>
            <a:lstStyle>
              <a:lvl1pPr defTabSz="457200">
                <a:lnSpc>
                  <a:spcPts val="2800"/>
                </a:lnSpc>
                <a:tabLst>
                  <a:tab pos="838200" algn="l"/>
                </a:tabLst>
                <a:defRPr sz="2400" cap="none">
                  <a:solidFill>
                    <a:srgbClr val="FFFFFF"/>
                  </a:solidFill>
                  <a:latin typeface="蘋果儷中黑" pitchFamily="0" charset="0"/>
                  <a:ea typeface="Gill Sans" pitchFamily="0" charset="0"/>
                  <a:cs typeface="Gill Sans" pitchFamily="0" charset="0"/>
                </a:defRPr>
              </a:lvl1pPr>
            </a:lstStyle>
            <a:p>
              <a:pPr/>
              <a:r>
                <a:t>gene 2</a:t>
              </a:r>
            </a:p>
          </p:txBody>
        </p:sp>
      </p:grpSp>
      <p:grpSp>
        <p:nvGrpSpPr>
          <p:cNvPr id="8" name="Group 3377"/>
          <p:cNvGrpSpPr>
            <a:extLst>
              <a:ext uri="smNativeData">
                <pr:smNativeData xmlns:pr="smNativeData" xmlns="smNativeData" val="SMDATA_6_trXWYhMAAAAlAAAAAQAAAA8BAAAAkAAAAEgAAACQAAAASAAAAAAAAAAAAAAAAAAAABcAAAAUAAAAAAAAAAAAAAD/fwAA/38AAAAAAAAJAAAABAAAALBPzQIfAAAAVAAAAAAAAAAAAAAAAAAAAAAAAAAAAAAAAAAAAAAAAAAAAAAAAAAAAAAAAAAAAAAAAAAAAAAAAAAAAAAAAAAAAAAAAAAAAAAAAAAAAAAAAAAAAAAAAAAAACEAAAAYAAAAFAAAACwSAACsEgAA/BkAAKkVAAAQAAAAJgAAAAgAAAD/////AAAAAA=="/>
              </a:ext>
            </a:extLst>
          </p:cNvGrpSpPr>
          <p:nvPr/>
        </p:nvGrpSpPr>
        <p:grpSpPr>
          <a:xfrm>
            <a:off x="2954020" y="3035300"/>
            <a:ext cx="1270000" cy="485775"/>
            <a:chOff x="2954020" y="3035300"/>
            <a:chExt cx="1270000" cy="485775"/>
          </a:xfrm>
        </p:grpSpPr>
        <p:sp>
          <p:nvSpPr>
            <p:cNvPr id="10" name="Shape 3375"/>
            <p:cNvSpPr>
              <a:extLst>
                <a:ext uri="smNativeData">
                  <pr:smNativeData xmlns:pr="smNativeData" xmlns="smNativeData" val="SMDATA_15_trXWYhMAAAAlAAAAZAAAAA0AAAAAUAAAAFAAAABQAAAAUAAAAAAAAAABAAAAAAAAAAEAAABQAAAAAAAAAAAA4D8AAAAAAADgPwAAAAAAAOA/AAAAAAAA4D8AAAAAAADgPwAAAAAAAOA/AAAAAAAA4D8AAAAAAADgPwAAAAAAAOA/AAAAAAAA4D8CAAAAjAAAAAEAAAAAAAAABDP/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UAAAAAAAAABkAAAAZAAAAGQAAAAAAAAAy8vLAFAAAAAAAAAAZA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BDP/AP///wEAAAAAAAAAAAAAAAAAAAAAAAAAAAAAAAAAAAAAAAAAAAAAAAJ/f38AAAAAAMvLywDAwP8Af39/AAAAAAAAAAAAAAAAAAAAAAAAAAAAIQAAABgAAAAUAAAALBIAAKwSAAD8GQAAqRUAAAAAAAAmAAAACAAAAP//////////"/>
                </a:ext>
              </a:extLst>
            </p:cNvSpPr>
            <p:nvPr/>
          </p:nvSpPr>
          <p:spPr>
            <a:xfrm>
              <a:off x="2954020" y="3035300"/>
              <a:ext cx="1270000" cy="485775"/>
            </a:xfrm>
            <a:prstGeom prst="rect">
              <a:avLst/>
            </a:prstGeom>
            <a:solidFill>
              <a:srgbClr val="0433FF"/>
            </a:solidFill>
            <a:ln>
              <a:noFill/>
            </a:ln>
            <a:effectLst>
              <a:outerShdw blurRad="63500" dist="63500" dir="5400000">
                <a:srgbClr val="000000">
                  <a:alpha val="20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9" name="Shape 3376"/>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ZBMAAMMSAADEGAAAQhUAAAAgAAAmAAAACAAAAP//////////"/>
                </a:ext>
              </a:extLst>
            </p:cNvSpPr>
            <p:nvPr/>
          </p:nvSpPr>
          <p:spPr>
            <a:xfrm>
              <a:off x="3152140" y="3049905"/>
              <a:ext cx="873760" cy="405765"/>
            </a:xfrm>
            <a:prstGeom prst="rect">
              <a:avLst/>
            </a:prstGeom>
            <a:noFill/>
            <a:ln>
              <a:noFill/>
            </a:ln>
            <a:effectLst/>
          </p:spPr>
          <p:txBody>
            <a:bodyPr vert="horz" wrap="none" lIns="50800" tIns="50800" rIns="50800" bIns="50800" numCol="1" spcCol="215900" anchor="ctr"/>
            <a:lstStyle>
              <a:lvl1pPr defTabSz="457200">
                <a:lnSpc>
                  <a:spcPts val="2800"/>
                </a:lnSpc>
                <a:tabLst>
                  <a:tab pos="838200" algn="l"/>
                </a:tabLst>
                <a:defRPr sz="2400" cap="none">
                  <a:solidFill>
                    <a:srgbClr val="FFFFFF"/>
                  </a:solidFill>
                  <a:latin typeface="蘋果儷中黑" pitchFamily="0" charset="0"/>
                  <a:ea typeface="Gill Sans" pitchFamily="0" charset="0"/>
                  <a:cs typeface="Gill Sans" pitchFamily="0" charset="0"/>
                </a:defRPr>
              </a:lvl1pPr>
            </a:lstStyle>
            <a:p>
              <a:pPr/>
              <a:r>
                <a:t>gene 1</a:t>
              </a:r>
            </a:p>
          </p:txBody>
        </p:sp>
      </p:grpSp>
      <p:sp>
        <p:nvSpPr>
          <p:cNvPr id="11" name="Shape 3378"/>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j6Gh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7wMAAFQeAACyOwAAjCAAABAgAAAmAAAACAAAAP//////////"/>
              </a:ext>
            </a:extLst>
          </p:cNvSpPr>
          <p:nvPr/>
        </p:nvSpPr>
        <p:spPr>
          <a:xfrm>
            <a:off x="639445" y="4930140"/>
            <a:ext cx="9064625"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r>
              <a:t>Alignments may be composed of (subsets of) sites from different:</a:t>
            </a:r>
          </a:p>
        </p:txBody>
      </p:sp>
      <p:sp>
        <p:nvSpPr>
          <p:cNvPr id="12" name="Shape 3379"/>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BCQkIAYAAAAEcAAABHAAAAZAAAAGQAAAAAAAAAy8vLAGAAAABHAAAARwAAAGQAAABkAAAAAAAAABcAAAAUAAAAAAAAAAAAAAD/fwAA/38AAAAAAAAJAAAABAAAAGgeDh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QkJCAMvLywDAwP8Af39/AAAAAAAAAAAAAAAAAAAAAAAAAAAAIQAAABgAAAAUAAAALAYAAEQgAAA+PQAAQiIAABAgAAAmAAAACAAAAP//////////"/>
              </a:ext>
            </a:extLst>
          </p:cNvSpPr>
          <p:nvPr/>
        </p:nvSpPr>
        <p:spPr>
          <a:xfrm>
            <a:off x="1003300" y="5245100"/>
            <a:ext cx="8952230" cy="323850"/>
          </a:xfrm>
          <a:prstGeom prst="rect">
            <a:avLst/>
          </a:prstGeom>
          <a:noFill/>
          <a:ln>
            <a:noFill/>
          </a:ln>
          <a:effectLst>
            <a:outerShdw blurRad="63500" dist="63760" dir="2700000">
              <a:srgbClr val="424242">
                <a:alpha val="4000"/>
              </a:srgbClr>
            </a:outerShdw>
          </a:effectLst>
        </p:spPr>
        <p:txBody>
          <a:bodyPr vert="horz" wrap="square" lIns="50800" tIns="50800" rIns="50800" bIns="50800" numCol="1" spcCol="215900" anchor="t"/>
          <a:lstStyle/>
          <a:p>
            <a: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Arial" pitchFamily="1" charset="0"/>
                <a:cs typeface="Arial" pitchFamily="1" charset="0"/>
              </a:defRPr>
            </a:pPr>
            <a:r>
              <a:t>genes (</a:t>
            </a:r>
            <a:r>
              <a:rPr i="1" cap="none"/>
              <a:t>e.g.</a:t>
            </a:r>
            <a:r>
              <a:t>, cytb, COI)</a:t>
            </a:r>
          </a:p>
        </p:txBody>
      </p:sp>
      <p:sp>
        <p:nvSpPr>
          <p:cNvPr id="13" name="Shape 3380"/>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MhCAR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nwgAABAgAAAmAAAACAAAAP//////////"/>
              </a:ext>
            </a:extLst>
          </p:cNvSpPr>
          <p:nvPr/>
        </p:nvSpPr>
        <p:spPr>
          <a:xfrm>
            <a:off x="635000" y="1016000"/>
            <a:ext cx="8692515"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The substitution process may vary qualitatively across the alignment</a:t>
            </a:r>
          </a:p>
        </p:txBody>
      </p:sp>
      <p:sp>
        <p:nvSpPr>
          <p:cNvPr id="14" name="Shape 3381"/>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Chn9BQ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2wEAANwAAAClPAAATAQAABAgAAAmAAAACAAAAP//////////"/>
              </a:ext>
            </a:extLst>
          </p:cNvSpPr>
          <p:nvPr/>
        </p:nvSpPr>
        <p:spPr>
          <a:xfrm>
            <a:off x="301625" y="139700"/>
            <a:ext cx="95567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Among Site Process Heterogeneity </a:t>
            </a:r>
          </a:p>
        </p:txBody>
      </p:sp>
    </p:spTree>
  </p:cSld>
  <p:clrMapOvr>
    <a:masterClrMapping/>
  </p:clrMapOvr>
  <p:transition spd="fast" p14:dur="500">
    <p:fade/>
    <p:extLst>
      <p:ext uri="smNativeData">
        <pr:smNativeData xmlns:pr="smNativeData" xmlns="smNativeData" val="trXWYgAAAAD0AQAAAAAAAAYAAAAAAAAAAAAAAAAAAAAAAAAAAQAAAAAAAAAAAAAAAAAAAAAAAAAAAAAA"/>
      </p:ext>
    </p:extLst>
  </p:transition>
  <p:timing>
    <p:tnLst>
      <p:par>
        <p:cTn id="1" dur="indefinite" restart="never" nodeType="tmRoot"/>
      </p:par>
    </p:tnLst>
  </p:timing>
</p:sld>
</file>

<file path=ppt/slides/slide249.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pic>
        <p:nvPicPr>
          <p:cNvPr id="2" name="alignment.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iLz48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AAAAADJCAAAgD4AAEoeAAAQAAAAJgAAAAgAAAD//////////w=="/>
              </a:ext>
            </a:extLst>
          </p:cNvPicPr>
          <p:nvPr/>
        </p:nvPicPr>
        <p:blipFill>
          <a:blip r:embed="rId2"/>
          <a:stretch>
            <a:fillRect/>
          </a:stretch>
        </p:blipFill>
        <p:spPr>
          <a:xfrm>
            <a:off x="0" y="1428115"/>
            <a:ext cx="10160000" cy="3495675"/>
          </a:xfrm>
          <a:prstGeom prst="rect">
            <a:avLst/>
          </a:prstGeom>
          <a:noFill/>
          <a:ln>
            <a:noFill/>
          </a:ln>
          <a:effectLst/>
        </p:spPr>
      </p:pic>
      <p:sp>
        <p:nvSpPr>
          <p:cNvPr id="3" name="Shape 3384"/>
          <p:cNvSpPr>
            <a:extLst>
              <a:ext uri="smNativeData">
                <pr:smNativeData xmlns:pr="smNativeData" xmlns="smNativeData" val="SMDATA_15_trXWYhMAAAAlAAAAZAAAAA0AAAAAUAAAAFAAAABQAAAAUAAAAAAAAAABAAAAAAAAAAEAAABQAAAAAAAAAAAA4D8AAAAAAADgPwAAAAAAAOA/AAAAAAAA4D8AAAAAAADgPwAAAAAAAOA/AAAAAAAA4D8AAAAAAADgPwAAAAAAAOA/AAAAAAAA4D8CAAAAjAAAAAEAAAAAAAAABDP/AP///wg0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EwAaQ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BDP/AP///wEAAAAAAAAAAAAAAAAAAAAAAAAAAAAAAAAAAAAAAAAAAAAAAAB/f38A3N7gA8zMzADAwP8Af39/AAAAAAAAAAAAAAAAAAAAAAAAAAAAIQAAABgAAAAUAAAAAAoAAFMNAAApIgAA4BoAABAAAAAmAAAACAAAAP//////////"/>
              </a:ext>
            </a:extLst>
          </p:cNvSpPr>
          <p:nvPr/>
        </p:nvSpPr>
        <p:spPr>
          <a:xfrm>
            <a:off x="1625600" y="2165985"/>
            <a:ext cx="3927475" cy="2202815"/>
          </a:xfrm>
          <a:prstGeom prst="rect">
            <a:avLst/>
          </a:prstGeom>
          <a:solidFill>
            <a:srgbClr val="0433FF">
              <a:alpha val="48000"/>
            </a:srgbClr>
          </a:solidFill>
          <a:ln>
            <a:noFill/>
          </a:ln>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4" name="Shape 3385"/>
          <p:cNvSpPr>
            <a:extLst>
              <a:ext uri="smNativeData">
                <pr:smNativeData xmlns:pr="smNativeData" xmlns="smNativeData" val="SMDATA_15_trXWYhMAAAAlAAAAZAAAAA0AAAAAUAAAAFAAAABQAAAAUAAAAAAAAAABAAAAAAAAAAEAAABQAAAAAAAAAAAA4D8AAAAAAADgPwAAAAAAAOA/AAAAAAAA4D8AAAAAAADgPwAAAAAAAOA/AAAAAAAA4D8AAAAAAADgPwAAAAAAAOA/AAAAAAAA4D8CAAAAjAAAAAEAAAAAAAAA/5MAAP///wg0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EwMD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3N7gA8zMzADAwP8Af39/AAAAAAAAAAAAAAAAAAAAAAAAAAAAIQAAABgAAAAUAAAAKSIAAFMNAAAkPAAA4BoAABAAAAAmAAAACAAAAP//////////"/>
              </a:ext>
            </a:extLst>
          </p:cNvSpPr>
          <p:nvPr/>
        </p:nvSpPr>
        <p:spPr>
          <a:xfrm>
            <a:off x="5553075" y="2165985"/>
            <a:ext cx="4223385" cy="2202815"/>
          </a:xfrm>
          <a:prstGeom prst="rect">
            <a:avLst/>
          </a:prstGeom>
          <a:solidFill>
            <a:srgbClr val="FF9300">
              <a:alpha val="48000"/>
            </a:srgbClr>
          </a:solidFill>
          <a:ln>
            <a:noFill/>
          </a:ln>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grpSp>
        <p:nvGrpSpPr>
          <p:cNvPr id="5" name="Group 3388"/>
          <p:cNvGrpSpPr>
            <a:extLst>
              <a:ext uri="smNativeData">
                <pr:smNativeData xmlns:pr="smNativeData" xmlns="smNativeData" val="SMDATA_6_trXWYhMAAAAlAAAAAQAAAA8BAAAAkAAAAEgAAACQAAAASAAAAAAAAAAAAAAAAAAAABcAAAAUAAAAAAAAAAAAAAD/fwAA/38AAAAAAAAJAAAABAAAAAAAAAAfAAAAVAAAAAAAAAAAAAAAAAAAAAAAAAAAAAAAAAAAAAAAAAAAAAAAAAAAAAAAAAAAAAAAAAAAAAAAAAAAAAAAAAAAAAAAAAAAAAAAAAAAAAAAAAAAAAAAAAAAACEAAAAYAAAAFAAAAD4rAACsEgAADjMAAKkVAAAQAAAAJgAAAAgAAAD/////AAAAAA=="/>
              </a:ext>
            </a:extLst>
          </p:cNvGrpSpPr>
          <p:nvPr/>
        </p:nvGrpSpPr>
        <p:grpSpPr>
          <a:xfrm>
            <a:off x="7029450" y="3035300"/>
            <a:ext cx="1270000" cy="485775"/>
            <a:chOff x="7029450" y="3035300"/>
            <a:chExt cx="1270000" cy="485775"/>
          </a:xfrm>
        </p:grpSpPr>
        <p:sp>
          <p:nvSpPr>
            <p:cNvPr id="7" name="Shape 3386"/>
            <p:cNvSpPr>
              <a:extLst>
                <a:ext uri="smNativeData">
                  <pr:smNativeData xmlns:pr="smNativeData" xmlns="smNativeData" val="SMDATA_15_trXWYhMAAAAlAAAAZAAAAA0AAAAAUAAAAFAAAABQAAAAUAAAAAAAAAABAAAAAAAAAAEAAABQAAAAAAAAAAAA4D8AAAAAAADg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UAAAAAAAAABkAAAAZAAAAGQAAAAAAAAAy8vLAFAAAAAAAAAAZAAAAGQAAABkAAAAAAAAABcAAAAUAAAAAAAAAAAAAAD/fwAA/38AAAAAAAAJAAAABAAAAGE6c3k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J/f38AAAAAAMvLywDAwP8Af39/AAAAAAAAAAAAAAAAAAAAAAAAAAAAIQAAABgAAAAUAAAAPisAAKwSAAAOMwAAqRUAAAAAAAAmAAAACAAAAP//////////"/>
                </a:ext>
              </a:extLst>
            </p:cNvSpPr>
            <p:nvPr/>
          </p:nvSpPr>
          <p:spPr>
            <a:xfrm>
              <a:off x="7029450" y="3035300"/>
              <a:ext cx="1270000" cy="485775"/>
            </a:xfrm>
            <a:prstGeom prst="rect">
              <a:avLst/>
            </a:prstGeom>
            <a:solidFill>
              <a:srgbClr val="FF9300"/>
            </a:solidFill>
            <a:ln>
              <a:noFill/>
            </a:ln>
            <a:effectLst>
              <a:outerShdw blurRad="63500" dist="63500" dir="5400000">
                <a:srgbClr val="000000">
                  <a:alpha val="20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6" name="Shape 3387"/>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diwAAMMSAADWMQAAQhUAAAAgAAAmAAAACAAAAP//////////"/>
                </a:ext>
              </a:extLst>
            </p:cNvSpPr>
            <p:nvPr/>
          </p:nvSpPr>
          <p:spPr>
            <a:xfrm>
              <a:off x="7227570" y="3049905"/>
              <a:ext cx="873760" cy="405765"/>
            </a:xfrm>
            <a:prstGeom prst="rect">
              <a:avLst/>
            </a:prstGeom>
            <a:noFill/>
            <a:ln>
              <a:noFill/>
            </a:ln>
            <a:effectLst/>
          </p:spPr>
          <p:txBody>
            <a:bodyPr vert="horz" wrap="none" lIns="50800" tIns="50800" rIns="50800" bIns="50800" numCol="1" spcCol="215900" anchor="ctr"/>
            <a:lstStyle>
              <a:lvl1pPr defTabSz="457200">
                <a:lnSpc>
                  <a:spcPts val="2800"/>
                </a:lnSpc>
                <a:tabLst>
                  <a:tab pos="838200" algn="l"/>
                </a:tabLst>
                <a:defRPr sz="2400" cap="none">
                  <a:solidFill>
                    <a:srgbClr val="FFFFFF"/>
                  </a:solidFill>
                  <a:latin typeface="蘋果儷中黑" pitchFamily="0" charset="0"/>
                  <a:ea typeface="Gill Sans" pitchFamily="0" charset="0"/>
                  <a:cs typeface="Gill Sans" pitchFamily="0" charset="0"/>
                </a:defRPr>
              </a:lvl1pPr>
            </a:lstStyle>
            <a:p>
              <a:pPr/>
              <a:r>
                <a:t>gene 2</a:t>
              </a:r>
            </a:p>
          </p:txBody>
        </p:sp>
      </p:grpSp>
      <p:grpSp>
        <p:nvGrpSpPr>
          <p:cNvPr id="8" name="Group 3391"/>
          <p:cNvGrpSpPr>
            <a:extLst>
              <a:ext uri="smNativeData">
                <pr:smNativeData xmlns:pr="smNativeData" xmlns="smNativeData" val="SMDATA_6_trXWYhMAAAAlAAAAAQAAAA8BAAAAkAAAAEgAAACQAAAASAAAAAAAAAAAAAAAAAAAABcAAAAUAAAAAAAAAAAAAAD/fwAA/38AAAAAAAAJAAAABAAAALBPzQIfAAAAVAAAAAAAAAAAAAAAAAAAAAAAAAAAAAAAAAAAAAAAAAAAAAAAAAAAAAAAAAAAAAAAAAAAAAAAAAAAAAAAAAAAAAAAAAAAAAAAAAAAAAAAAAAAAAAAAAAAACEAAAAYAAAAFAAAACwSAACsEgAA/BkAAKkVAAAQAAAAJgAAAAgAAAD/////AAAAAA=="/>
              </a:ext>
            </a:extLst>
          </p:cNvGrpSpPr>
          <p:nvPr/>
        </p:nvGrpSpPr>
        <p:grpSpPr>
          <a:xfrm>
            <a:off x="2954020" y="3035300"/>
            <a:ext cx="1270000" cy="485775"/>
            <a:chOff x="2954020" y="3035300"/>
            <a:chExt cx="1270000" cy="485775"/>
          </a:xfrm>
        </p:grpSpPr>
        <p:sp>
          <p:nvSpPr>
            <p:cNvPr id="10" name="Shape 3389"/>
            <p:cNvSpPr>
              <a:extLst>
                <a:ext uri="smNativeData">
                  <pr:smNativeData xmlns:pr="smNativeData" xmlns="smNativeData" val="SMDATA_15_trXWYhMAAAAlAAAAZAAAAA0AAAAAUAAAAFAAAABQAAAAUAAAAAAAAAABAAAAAAAAAAEAAABQAAAAAAAAAAAA4D8AAAAAAADgPwAAAAAAAOA/AAAAAAAA4D8AAAAAAADgPwAAAAAAAOA/AAAAAAAA4D8AAAAAAADgPwAAAAAAAOA/AAAAAAAA4D8CAAAAjAAAAAEAAAAAAAAABDP/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UAAAAAAAAABkAAAAZAAAAGQAAAAAAAAAy8vLAFAAAAAAAAAAZA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BDP/AP///wEAAAAAAAAAAAAAAAAAAAAAAAAAAAAAAAAAAAAAAAAAAAAAAAJ/f38AAAAAAMvLywDAwP8Af39/AAAAAAAAAAAAAAAAAAAAAAAAAAAAIQAAABgAAAAUAAAALBIAAKwSAAD8GQAAqRUAAAAAAAAmAAAACAAAAP//////////"/>
                </a:ext>
              </a:extLst>
            </p:cNvSpPr>
            <p:nvPr/>
          </p:nvSpPr>
          <p:spPr>
            <a:xfrm>
              <a:off x="2954020" y="3035300"/>
              <a:ext cx="1270000" cy="485775"/>
            </a:xfrm>
            <a:prstGeom prst="rect">
              <a:avLst/>
            </a:prstGeom>
            <a:solidFill>
              <a:srgbClr val="0433FF"/>
            </a:solidFill>
            <a:ln>
              <a:noFill/>
            </a:ln>
            <a:effectLst>
              <a:outerShdw blurRad="63500" dist="63500" dir="5400000">
                <a:srgbClr val="000000">
                  <a:alpha val="20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9" name="Shape 3390"/>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ZBMAAMMSAADEGAAAQhUAAAAgAAAmAAAACAAAAP//////////"/>
                </a:ext>
              </a:extLst>
            </p:cNvSpPr>
            <p:nvPr/>
          </p:nvSpPr>
          <p:spPr>
            <a:xfrm>
              <a:off x="3152140" y="3049905"/>
              <a:ext cx="873760" cy="405765"/>
            </a:xfrm>
            <a:prstGeom prst="rect">
              <a:avLst/>
            </a:prstGeom>
            <a:noFill/>
            <a:ln>
              <a:noFill/>
            </a:ln>
            <a:effectLst/>
          </p:spPr>
          <p:txBody>
            <a:bodyPr vert="horz" wrap="none" lIns="50800" tIns="50800" rIns="50800" bIns="50800" numCol="1" spcCol="215900" anchor="ctr"/>
            <a:lstStyle>
              <a:lvl1pPr defTabSz="457200">
                <a:lnSpc>
                  <a:spcPts val="2800"/>
                </a:lnSpc>
                <a:tabLst>
                  <a:tab pos="838200" algn="l"/>
                </a:tabLst>
                <a:defRPr sz="2400" cap="none">
                  <a:solidFill>
                    <a:srgbClr val="FFFFFF"/>
                  </a:solidFill>
                  <a:latin typeface="蘋果儷中黑" pitchFamily="0" charset="0"/>
                  <a:ea typeface="Gill Sans" pitchFamily="0" charset="0"/>
                  <a:cs typeface="Gill Sans" pitchFamily="0" charset="0"/>
                </a:defRPr>
              </a:lvl1pPr>
            </a:lstStyle>
            <a:p>
              <a:pPr/>
              <a:r>
                <a:t>gene 1</a:t>
              </a:r>
            </a:p>
          </p:txBody>
        </p:sp>
      </p:grpSp>
      <p:sp>
        <p:nvSpPr>
          <p:cNvPr id="11" name="Shape 3392"/>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7wMAAFQeAACyOwAAjCAAABAgAAAmAAAACAAAAP//////////"/>
              </a:ext>
            </a:extLst>
          </p:cNvSpPr>
          <p:nvPr/>
        </p:nvSpPr>
        <p:spPr>
          <a:xfrm>
            <a:off x="639445" y="4930140"/>
            <a:ext cx="9064625"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r>
              <a:t>Alignments may be composed of (subsets of) sites from different:</a:t>
            </a:r>
          </a:p>
        </p:txBody>
      </p:sp>
      <p:sp>
        <p:nvSpPr>
          <p:cNvPr id="12" name="Shape 3393"/>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BCQkI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QkJCAMvLywDAwP8Af39/AAAAAAAAAAAAAAAAAAAAAAAAAAAAIQAAABgAAAAUAAAALAYAAEQgAAA+PQAAQiIAABAgAAAmAAAACAAAAP//////////"/>
              </a:ext>
            </a:extLst>
          </p:cNvSpPr>
          <p:nvPr/>
        </p:nvSpPr>
        <p:spPr>
          <a:xfrm>
            <a:off x="1003300" y="5245100"/>
            <a:ext cx="8952230" cy="323850"/>
          </a:xfrm>
          <a:prstGeom prst="rect">
            <a:avLst/>
          </a:prstGeom>
          <a:noFill/>
          <a:ln>
            <a:noFill/>
          </a:ln>
          <a:effectLst>
            <a:outerShdw blurRad="63500" dist="63760" dir="2700000">
              <a:srgbClr val="424242">
                <a:alpha val="4000"/>
              </a:srgbClr>
            </a:outerShdw>
          </a:effectLst>
        </p:spPr>
        <p:txBody>
          <a:bodyPr vert="horz" wrap="square" lIns="50800" tIns="50800" rIns="50800" bIns="50800" numCol="1" spcCol="215900" anchor="t"/>
          <a:lstStyle/>
          <a:p>
            <a: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Arial" pitchFamily="1" charset="0"/>
                <a:cs typeface="Arial" pitchFamily="1" charset="0"/>
              </a:defRPr>
            </a:pPr>
            <a:r>
              <a:t>genes (</a:t>
            </a:r>
            <a:r>
              <a:rPr i="1" cap="none"/>
              <a:t>e.g.</a:t>
            </a:r>
            <a:r>
              <a:t>, cytb, COI)</a:t>
            </a:r>
          </a:p>
        </p:txBody>
      </p:sp>
      <p:sp>
        <p:nvSpPr>
          <p:cNvPr id="13" name="Shape 3394"/>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nwgAABAgAAAmAAAACAAAAP//////////"/>
              </a:ext>
            </a:extLst>
          </p:cNvSpPr>
          <p:nvPr/>
        </p:nvSpPr>
        <p:spPr>
          <a:xfrm>
            <a:off x="635000" y="1016000"/>
            <a:ext cx="8692515"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The substitution process may vary qualitatively across the alignment</a:t>
            </a:r>
          </a:p>
        </p:txBody>
      </p:sp>
      <p:sp>
        <p:nvSpPr>
          <p:cNvPr id="14" name="Shape 3395"/>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2wEAANwAAAClPAAATAQAABAgAAAmAAAACAAAAP//////////"/>
              </a:ext>
            </a:extLst>
          </p:cNvSpPr>
          <p:nvPr/>
        </p:nvSpPr>
        <p:spPr>
          <a:xfrm>
            <a:off x="301625" y="139700"/>
            <a:ext cx="95567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Among Site Process Heterogeneity </a:t>
            </a:r>
          </a:p>
        </p:txBody>
      </p:sp>
      <p:sp>
        <p:nvSpPr>
          <p:cNvPr id="15" name="Shape 3396"/>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BCQkI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QkJCAMvLywDAwP8Af39/AAAAAAAAAAAAAAAAAAAAAAAAAAAAIQAAABgAAAAUAAAALAYAANQhAAA+PQAA0iMAABAgAAAmAAAACAAAAP//////////"/>
              </a:ext>
            </a:extLst>
          </p:cNvSpPr>
          <p:nvPr/>
        </p:nvSpPr>
        <p:spPr>
          <a:xfrm>
            <a:off x="1003300" y="5499100"/>
            <a:ext cx="8952230" cy="323850"/>
          </a:xfrm>
          <a:prstGeom prst="rect">
            <a:avLst/>
          </a:prstGeom>
          <a:noFill/>
          <a:ln>
            <a:noFill/>
          </a:ln>
          <a:effectLst>
            <a:outerShdw blurRad="63500" dist="63760" dir="2700000">
              <a:srgbClr val="424242">
                <a:alpha val="4000"/>
              </a:srgbClr>
            </a:outerShdw>
          </a:effectLst>
        </p:spPr>
        <p:txBody>
          <a:bodyPr vert="horz" wrap="square" lIns="50800" tIns="50800" rIns="50800" bIns="50800" numCol="1" spcCol="215900" anchor="t"/>
          <a:lstStyle/>
          <a:p>
            <a: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Arial" pitchFamily="1" charset="0"/>
                <a:cs typeface="Arial" pitchFamily="1" charset="0"/>
              </a:defRPr>
            </a:pPr>
            <a:r>
              <a:t>genomes (</a:t>
            </a:r>
            <a:r>
              <a:rPr i="1" cap="none"/>
              <a:t>e.g</a:t>
            </a:r>
            <a:r>
              <a:t>., nuclear, mitochondrial, chloroplast)</a:t>
            </a:r>
          </a:p>
        </p:txBody>
      </p:sp>
    </p:spTree>
  </p:cSld>
  <p:clrMapOvr>
    <a:masterClrMapping/>
  </p:clrMapOvr>
  <p:transition spd="fast" p14:dur="500">
    <p:fade/>
    <p:extLst>
      <p:ext uri="smNativeData">
        <pr:smNativeData xmlns:pr="smNativeData" xmlns="smNativeData" val="trXWYgAAAAD0AQAAAAAAAAYAAAAAAAAAAAAAAAAAAAAAAAAAAQAAAAAAAAAAAAAAAAAAAAAAAAAAAAAA"/>
      </p:ext>
    </p:extLst>
  </p:transition>
  <p:timing>
    <p:tnLst>
      <p:par>
        <p:cTn id="1" dur="indefinite" restart="never" nodeType="tmRoot"/>
      </p:par>
    </p:tnLst>
  </p:timing>
</p:sld>
</file>

<file path=ppt/slides/slide25.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439"/>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MUT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7wMAAEAGAABsOQAAoQgAABAgAAAmAAAACAAAAP//////////"/>
              </a:ext>
            </a:extLst>
          </p:cNvSpPr>
          <p:nvPr/>
        </p:nvSpPr>
        <p:spPr>
          <a:xfrm>
            <a:off x="639445" y="1016000"/>
            <a:ext cx="8695055" cy="386715"/>
          </a:xfrm>
          <a:prstGeom prst="rect">
            <a:avLst/>
          </a:prstGeom>
          <a:noFill/>
          <a:ln>
            <a:noFill/>
          </a:ln>
          <a:effectLst/>
        </p:spPr>
        <p:txBody>
          <a:bodyPr vert="horz" wrap="square" lIns="50800" tIns="50800" rIns="50800" bIns="50800" numCol="1" spcCol="215900" anchor="t"/>
          <a:lstStyle/>
          <a:p>
            <a:pPr algn="l" defTabSz="457200">
              <a:lnSpc>
                <a:spcPts val="2400"/>
              </a:lnSpc>
              <a:tabLst>
                <a:tab pos="838200" algn="l"/>
              </a:tabLst>
              <a:defRPr sz="2000" cap="none">
                <a:solidFill>
                  <a:srgbClr val="0433FF"/>
                </a:solidFill>
                <a:latin typeface="Arial" pitchFamily="1" charset="0"/>
                <a:ea typeface="Arial" pitchFamily="1" charset="0"/>
                <a:cs typeface="Arial" pitchFamily="1" charset="0"/>
              </a:defRPr>
            </a:pPr>
            <a:r>
              <a:t>Let</a:t>
            </a:r>
            <a:r>
              <a:rPr cap="none">
                <a:latin typeface="Times New Roman" pitchFamily="1" charset="0"/>
                <a:ea typeface="Times New Roman" pitchFamily="1" charset="0"/>
                <a:cs typeface="Times New Roman" pitchFamily="1" charset="0"/>
              </a:rPr>
              <a:t>’</a:t>
            </a:r>
            <a:r>
              <a:t>s check the scaling of our hypothetical rate matrix</a:t>
            </a:r>
          </a:p>
        </p:txBody>
      </p:sp>
      <p:sp>
        <p:nvSpPr>
          <p:cNvPr id="3" name="Shape 440"/>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xgkAANwAAAC6NAAATAQAABAgAAAmAAAACAAAAP//////////"/>
              </a:ext>
            </a:extLst>
          </p:cNvSpPr>
          <p:nvPr/>
        </p:nvSpPr>
        <p:spPr>
          <a:xfrm>
            <a:off x="1588770" y="139700"/>
            <a:ext cx="698246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Scaling the Instantaneous Rate Matrix</a:t>
            </a:r>
          </a:p>
        </p:txBody>
      </p:sp>
      <p:pic>
        <p:nvPicPr>
          <p:cNvPr id="4" name="Q-matrix.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CrYvmT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IQIAADICgAA+C0AAHQTAAAQAAAAJgAAAAgAAAD//////////w=="/>
              </a:ext>
            </a:extLst>
          </p:cNvPicPr>
          <p:nvPr/>
        </p:nvPicPr>
        <p:blipFill>
          <a:blip r:embed="rId2"/>
          <a:stretch>
            <a:fillRect/>
          </a:stretch>
        </p:blipFill>
        <p:spPr>
          <a:xfrm>
            <a:off x="1384300" y="1752600"/>
            <a:ext cx="6088380" cy="1409700"/>
          </a:xfrm>
          <a:prstGeom prst="rect">
            <a:avLst/>
          </a:prstGeom>
          <a:noFill/>
          <a:ln>
            <a:noFill/>
          </a:ln>
          <a:effectLst/>
        </p:spPr>
      </p:pic>
      <p:pic>
        <p:nvPicPr>
          <p:cNvPr id="5" name="stationary_freqs.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zgAAAAAAAAAXAQAAAAAAAAAAAABkAAAAZAAAAAAAAAAjAAAABAAAAGQAAAAXAAAAFAAAAAAAAAAAAAAA/38AAP9/AAAAAAAACQAAAAQAAACwNscE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KAKAABEFwAA/ScAAHIfAAAQAAAAJgAAAAgAAAD//////////w=="/>
              </a:ext>
            </a:extLst>
          </p:cNvPicPr>
          <p:nvPr/>
        </p:nvPicPr>
        <p:blipFill>
          <a:blip r:embed="rId3"/>
          <a:srcRect l="2060" t="0" r="2790" b="0"/>
          <a:stretch>
            <a:fillRect/>
          </a:stretch>
        </p:blipFill>
        <p:spPr>
          <a:xfrm>
            <a:off x="1727200" y="3782060"/>
            <a:ext cx="4773295" cy="1329690"/>
          </a:xfrm>
          <a:prstGeom prst="rect">
            <a:avLst/>
          </a:prstGeom>
          <a:noFill/>
          <a:ln>
            <a:noFill/>
          </a:ln>
          <a:effectLst/>
        </p:spPr>
      </p:pic>
      <p:sp>
        <p:nvSpPr>
          <p:cNvPr id="6" name="Shape 443"/>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Pn5+VE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GAYAAIgTAADaOgAAwBUAABAgAAAmAAAACAAAAP//////////"/>
              </a:ext>
            </a:extLst>
          </p:cNvSpPr>
          <p:nvPr/>
        </p:nvSpPr>
        <p:spPr>
          <a:xfrm>
            <a:off x="990600" y="3175000"/>
            <a:ext cx="8576310" cy="360680"/>
          </a:xfrm>
          <a:prstGeom prst="rect">
            <a:avLst/>
          </a:prstGeom>
          <a:noFill/>
          <a:ln>
            <a:noFill/>
          </a:ln>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Stationary frequencies...</a:t>
            </a:r>
            <a:endParaRPr cap="none">
              <a:solidFill>
                <a:srgbClr val="424242"/>
              </a:solidFill>
            </a:endParaRPr>
          </a:p>
        </p:txBody>
      </p:sp>
      <p:pic>
        <p:nvPicPr>
          <p:cNvPr id="7" name="avg_rate.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OsEAADkJQAA0zQAADwoAAAQAAAAJgAAAAgAAAD//////////w=="/>
              </a:ext>
            </a:extLst>
          </p:cNvPicPr>
          <p:nvPr/>
        </p:nvPicPr>
        <p:blipFill>
          <a:blip r:embed="rId4"/>
          <a:stretch>
            <a:fillRect/>
          </a:stretch>
        </p:blipFill>
        <p:spPr>
          <a:xfrm>
            <a:off x="799465" y="6159500"/>
            <a:ext cx="7787640" cy="381000"/>
          </a:xfrm>
          <a:prstGeom prst="rect">
            <a:avLst/>
          </a:prstGeom>
          <a:noFill/>
          <a:ln>
            <a:noFill/>
          </a:ln>
          <a:effectLst/>
        </p:spPr>
      </p:pic>
      <p:pic>
        <p:nvPicPr>
          <p:cNvPr id="8" name="pasted-image.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AMVAAD2FQAAERcAABUXAAAQAAAAJgAAAAgAAAD//////////w=="/>
              </a:ext>
            </a:extLst>
          </p:cNvPicPr>
          <p:nvPr/>
        </p:nvPicPr>
        <p:blipFill>
          <a:blip r:embed="rId5"/>
          <a:stretch>
            <a:fillRect/>
          </a:stretch>
        </p:blipFill>
        <p:spPr>
          <a:xfrm>
            <a:off x="3415665" y="3569970"/>
            <a:ext cx="334010" cy="182245"/>
          </a:xfrm>
          <a:prstGeom prst="rect">
            <a:avLst/>
          </a:prstGeom>
          <a:noFill/>
          <a:ln>
            <a:noFill/>
          </a:ln>
          <a:effectLst/>
        </p:spPr>
      </p:pic>
      <p:pic>
        <p:nvPicPr>
          <p:cNvPr id="9" name="pasted-image.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BD1eHV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LQZAAD2FQAAwhsAAA4XAAAQAAAAJgAAAAgAAAD//////////w=="/>
              </a:ext>
            </a:extLst>
          </p:cNvPicPr>
          <p:nvPr/>
        </p:nvPicPr>
        <p:blipFill>
          <a:blip r:embed="rId6"/>
          <a:stretch>
            <a:fillRect/>
          </a:stretch>
        </p:blipFill>
        <p:spPr>
          <a:xfrm>
            <a:off x="4178300" y="3569970"/>
            <a:ext cx="334010" cy="177800"/>
          </a:xfrm>
          <a:prstGeom prst="rect">
            <a:avLst/>
          </a:prstGeom>
          <a:noFill/>
          <a:ln>
            <a:noFill/>
          </a:ln>
          <a:effectLst/>
        </p:spPr>
      </p:pic>
      <p:pic>
        <p:nvPicPr>
          <p:cNvPr id="10" name="pasted-image.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S2ov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GUeAAD2FQAAcyAAAA4XAAAQAAAAJgAAAAgAAAD//////////w=="/>
              </a:ext>
            </a:extLst>
          </p:cNvPicPr>
          <p:nvPr/>
        </p:nvPicPr>
        <p:blipFill>
          <a:blip r:embed="rId7"/>
          <a:stretch>
            <a:fillRect/>
          </a:stretch>
        </p:blipFill>
        <p:spPr>
          <a:xfrm>
            <a:off x="4940935" y="3569970"/>
            <a:ext cx="334010" cy="177800"/>
          </a:xfrm>
          <a:prstGeom prst="rect">
            <a:avLst/>
          </a:prstGeom>
          <a:noFill/>
          <a:ln>
            <a:noFill/>
          </a:ln>
          <a:effectLst/>
        </p:spPr>
      </p:pic>
      <p:pic>
        <p:nvPicPr>
          <p:cNvPr id="11" name="pasted-image.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DQzBZ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CMjAAD2FQAAGCUAAA4XAAAQAAAAJgAAAAgAAAD//////////w=="/>
              </a:ext>
            </a:extLst>
          </p:cNvPicPr>
          <p:nvPr/>
        </p:nvPicPr>
        <p:blipFill>
          <a:blip r:embed="rId8"/>
          <a:stretch>
            <a:fillRect/>
          </a:stretch>
        </p:blipFill>
        <p:spPr>
          <a:xfrm>
            <a:off x="5711825" y="3569970"/>
            <a:ext cx="318135" cy="177800"/>
          </a:xfrm>
          <a:prstGeom prst="rect">
            <a:avLst/>
          </a:prstGeom>
          <a:noFill/>
          <a:ln>
            <a:noFill/>
          </a:ln>
          <a:effectLst/>
        </p:spPr>
      </p:pic>
      <p:sp>
        <p:nvSpPr>
          <p:cNvPr id="12" name="Shape 449"/>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C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EAL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KAkAANonAAAoCQAAqykAABAAAAAmAAAACAAAAP//////////"/>
              </a:ext>
            </a:extLst>
          </p:cNvSpPr>
          <p:nvPr/>
        </p:nvSpPr>
        <p:spPr>
          <a:xfrm flipV="1">
            <a:off x="1488440" y="6478270"/>
            <a:ext cx="0" cy="295275"/>
          </a:xfrm>
          <a:prstGeom prst="line">
            <a:avLst/>
          </a:prstGeom>
          <a:noFill/>
          <a:ln w="25400" cap="flat" cmpd="sng" algn="ctr">
            <a:solidFill>
              <a:srgbClr val="FF9300"/>
            </a:solidFill>
            <a:prstDash val="solid"/>
            <a:headEnd type="none"/>
            <a:tailEnd type="triangle" w="med" len="med"/>
          </a:ln>
          <a:effectLst>
            <a:outerShdw blurRad="63500" dist="63760" dir="2700000">
              <a:srgbClr val="000000">
                <a:alpha val="15000"/>
              </a:srgbClr>
            </a:outerShdw>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3" name="Shape 450"/>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kAEAAEcpAADBEAAAYCwAABAgAAAmAAAACAAAAP//////////"/>
              </a:ext>
            </a:extLst>
          </p:cNvSpPr>
          <p:nvPr/>
        </p:nvSpPr>
        <p:spPr>
          <a:xfrm>
            <a:off x="254000" y="6710045"/>
            <a:ext cx="2469515" cy="503555"/>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ctr"/>
          <a:lstStyle/>
          <a:p>
            <a:pPr defTabSz="457200">
              <a:lnSpc>
                <a:spcPts val="1600"/>
              </a:lnSpc>
              <a:tabLst>
                <a:tab pos="838200" algn="l"/>
              </a:tabLst>
              <a:defRPr sz="1400" cap="none">
                <a:solidFill>
                  <a:srgbClr val="424242"/>
                </a:solidFill>
                <a:latin typeface="Arial" pitchFamily="1" charset="0"/>
                <a:ea typeface="Arial" pitchFamily="1" charset="0"/>
                <a:cs typeface="Arial" pitchFamily="1" charset="0"/>
              </a:defRPr>
            </a:pPr>
            <a:r>
              <a:t>probability of </a:t>
            </a:r>
            <a:br/>
            <a:r>
              <a:t>starting in </a:t>
            </a:r>
            <a:r>
              <a:rPr cap="none">
                <a:latin typeface="Times New Roman" pitchFamily="1" charset="0"/>
                <a:ea typeface="Times New Roman" pitchFamily="1" charset="0"/>
                <a:cs typeface="Times New Roman" pitchFamily="1" charset="0"/>
              </a:rPr>
              <a:t>A</a:t>
            </a:r>
            <a:r>
              <a:t> </a:t>
            </a:r>
          </a:p>
        </p:txBody>
      </p:sp>
      <p:sp>
        <p:nvSpPr>
          <p:cNvPr id="14" name="Shape 451"/>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C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ItX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aA8AANonAABoDwAAfSsAABAAAAAmAAAACAAAAP//////////"/>
              </a:ext>
            </a:extLst>
          </p:cNvSpPr>
          <p:nvPr/>
        </p:nvSpPr>
        <p:spPr>
          <a:xfrm flipV="1">
            <a:off x="2504440" y="6478270"/>
            <a:ext cx="0" cy="591185"/>
          </a:xfrm>
          <a:prstGeom prst="line">
            <a:avLst/>
          </a:prstGeom>
          <a:noFill/>
          <a:ln w="25400" cap="flat" cmpd="sng" algn="ctr">
            <a:solidFill>
              <a:srgbClr val="FF9300"/>
            </a:solidFill>
            <a:prstDash val="solid"/>
            <a:headEnd type="none"/>
            <a:tailEnd type="triangle" w="med" len="med"/>
          </a:ln>
          <a:effectLst>
            <a:outerShdw blurRad="63500" dist="63760" dir="2700000">
              <a:srgbClr val="000000">
                <a:alpha val="15000"/>
              </a:srgbClr>
            </a:outerShdw>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5" name="Shape 452"/>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IMeWPE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0AcAAE8rAAABFwAAaC4AABAgAAAmAAAACAAAAP//////////"/>
              </a:ext>
            </a:extLst>
          </p:cNvSpPr>
          <p:nvPr/>
        </p:nvSpPr>
        <p:spPr>
          <a:xfrm>
            <a:off x="1270000" y="7040245"/>
            <a:ext cx="2469515" cy="503555"/>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ctr"/>
          <a:lstStyle/>
          <a:p>
            <a:pPr defTabSz="457200">
              <a:lnSpc>
                <a:spcPts val="1600"/>
              </a:lnSpc>
              <a:tabLst>
                <a:tab pos="838200" algn="l"/>
              </a:tabLst>
              <a:defRPr sz="1400" cap="none">
                <a:solidFill>
                  <a:srgbClr val="424242"/>
                </a:solidFill>
                <a:latin typeface="Arial" pitchFamily="1" charset="0"/>
                <a:ea typeface="Arial" pitchFamily="1" charset="0"/>
                <a:cs typeface="Arial" pitchFamily="1" charset="0"/>
              </a:defRPr>
            </a:pPr>
            <a:r>
              <a:t>overall rate of </a:t>
            </a:r>
            <a:br/>
            <a:r>
              <a:t>change away from </a:t>
            </a:r>
            <a:r>
              <a:rPr cap="none">
                <a:latin typeface="Times New Roman" pitchFamily="1" charset="0"/>
                <a:ea typeface="Times New Roman" pitchFamily="1" charset="0"/>
                <a:cs typeface="Times New Roman" pitchFamily="1" charset="0"/>
              </a:rPr>
              <a:t>A</a:t>
            </a:r>
            <a:r>
              <a:t> </a:t>
            </a:r>
          </a:p>
        </p:txBody>
      </p:sp>
      <p:sp>
        <p:nvSpPr>
          <p:cNvPr id="16" name="Shape 453"/>
          <p:cNvSpPr>
            <a:extLst>
              <a:ext uri="smNativeData">
                <pr:smNativeData xmlns:pr="smNativeData" xmlns="smNativeData" val="SMDATA_15_trXW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VQAAAAAAAABQAAAAZAAAAGQAAAAAAAAAy8vLAFUAAAAAAAAAUAAAAGQAAABkAAAAAAAAABcAAAAUAAAAAAAAAAAAAAD/fwAA/38AAAAAAAAJAAAABAAAAG5Z8TE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iBMAAHAXAACPGAAAgBkAABAAAAAmAAAACAAAAP//////////"/>
              </a:ext>
            </a:extLst>
          </p:cNvSpPr>
          <p:nvPr/>
        </p:nvSpPr>
        <p:spPr>
          <a:xfrm>
            <a:off x="3175000" y="3810000"/>
            <a:ext cx="817245" cy="335280"/>
          </a:xfrm>
          <a:prstGeom prst="rect">
            <a:avLst/>
          </a:prstGeom>
          <a:noFill/>
          <a:ln w="25400" cap="flat" cmpd="sng" algn="ctr">
            <a:solidFill>
              <a:srgbClr val="FF9300"/>
            </a:solidFill>
            <a:prstDash val="solid"/>
            <a:headEnd type="none"/>
            <a:tailEnd type="none"/>
          </a:ln>
          <a:effectLst>
            <a:outerShdw blurRad="63500" dist="50800" dir="54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7" name="Shape 454"/>
          <p:cNvSpPr>
            <a:extLst>
              <a:ext uri="smNativeData">
                <pr:smNativeData xmlns:pr="smNativeData" xmlns="smNativeData" val="SMDATA_15_trXW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VQAAAAAAAABQAAAAZAAAAGQAAAAAAAAAy8vLAFUAAAAAAAAAUAAAAGQAAABkAAAAAAAAABcAAAAUAAAAAAAAAAAAAAD/fwAA/38AAAAAAAAJAAAABAAAAIrq/VI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sBMAALgLAAC3GAAAyA0AABAAAAAmAAAACAAAAP//////////"/>
              </a:ext>
            </a:extLst>
          </p:cNvSpPr>
          <p:nvPr/>
        </p:nvSpPr>
        <p:spPr>
          <a:xfrm>
            <a:off x="3200400" y="1905000"/>
            <a:ext cx="817245" cy="335280"/>
          </a:xfrm>
          <a:prstGeom prst="rect">
            <a:avLst/>
          </a:prstGeom>
          <a:noFill/>
          <a:ln w="25400" cap="flat" cmpd="sng" algn="ctr">
            <a:solidFill>
              <a:srgbClr val="FF9300"/>
            </a:solidFill>
            <a:prstDash val="solid"/>
            <a:headEnd type="none"/>
            <a:tailEnd type="none"/>
          </a:ln>
          <a:effectLst>
            <a:outerShdw blurRad="63500" dist="50800" dir="54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8" name="Shape 455"/>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NTfyZI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GAYAAAggAADaOgAAQCIAABAgAAAmAAAACAAAAP//////////"/>
              </a:ext>
            </a:extLst>
          </p:cNvSpPr>
          <p:nvPr/>
        </p:nvSpPr>
        <p:spPr>
          <a:xfrm>
            <a:off x="990600" y="5207000"/>
            <a:ext cx="8576310" cy="360680"/>
          </a:xfrm>
          <a:prstGeom prst="rect">
            <a:avLst/>
          </a:prstGeom>
          <a:noFill/>
          <a:ln>
            <a:noFill/>
          </a:ln>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The (weighted) average substitution rate:</a:t>
            </a:r>
            <a:endParaRPr cap="none">
              <a:solidFill>
                <a:srgbClr val="424242"/>
              </a:solidFill>
            </a:endParaRPr>
          </a:p>
        </p:txBody>
      </p:sp>
      <p:pic>
        <p:nvPicPr>
          <p:cNvPr id="19" name="pasted-image.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B7Grfd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DsWAAAPIwAAlyQAAAUmAAAQAAAAJgAAAAgAAAD//////////w=="/>
              </a:ext>
            </a:extLst>
          </p:cNvPicPr>
          <p:nvPr/>
        </p:nvPicPr>
        <p:blipFill>
          <a:blip r:embed="rId9"/>
          <a:stretch>
            <a:fillRect/>
          </a:stretch>
        </p:blipFill>
        <p:spPr>
          <a:xfrm>
            <a:off x="3613785" y="5699125"/>
            <a:ext cx="2334260" cy="481330"/>
          </a:xfrm>
          <a:prstGeom prst="rect">
            <a:avLst/>
          </a:prstGeom>
          <a:noFill/>
          <a:ln>
            <a:noFill/>
          </a:ln>
          <a:effectLst/>
        </p:spPr>
      </p:pic>
      <p:sp>
        <p:nvSpPr>
          <p:cNvPr id="20" name="Shape 457"/>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BQLK8c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GAYAAJgIAADaOgAA0AoAABAgAAAmAAAACAAAAP//////////"/>
              </a:ext>
            </a:extLst>
          </p:cNvSpPr>
          <p:nvPr/>
        </p:nvSpPr>
        <p:spPr>
          <a:xfrm>
            <a:off x="990600" y="1397000"/>
            <a:ext cx="8576310" cy="360680"/>
          </a:xfrm>
          <a:prstGeom prst="rect">
            <a:avLst/>
          </a:prstGeom>
          <a:noFill/>
          <a:ln>
            <a:noFill/>
          </a:ln>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The instantaneous-rate matrix...</a:t>
            </a:r>
            <a:endParaRPr cap="none">
              <a:solidFill>
                <a:srgbClr val="424242"/>
              </a:solidFill>
            </a:endParaRPr>
          </a:p>
        </p:txBody>
      </p:sp>
    </p:spTree>
  </p:cSld>
  <p:clrMapOvr>
    <a:masterClrMapping/>
  </p:clrMapOvr>
  <p:transition spd="fast" p14:dur="500">
    <p:fade/>
    <p:extLst>
      <p:ext uri="smNativeData">
        <pr:smNativeData xmlns:pr="smNativeData" xmlns="smNativeData" val="trXWYgAAAAD0AQAAAAAAAAYAAAAAAAAAAAAAAAAAAAAAAAAAAQAAAAAAAAAAAAAAAAAAAAAAAAAAAAAA"/>
      </p:ext>
    </p:extLst>
  </p:transition>
  <p:timing>
    <p:tnLst>
      <p:par>
        <p:cTn id="1" dur="indefinite" restart="never" nodeType="tmRoot"/>
      </p:par>
    </p:tnLst>
  </p:timing>
</p:sld>
</file>

<file path=ppt/slides/slide250.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pic>
        <p:nvPicPr>
          <p:cNvPr id="2" name="alignment.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dBw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AAAAADJCAAAgD4AAEoeAAAQAAAAJgAAAAgAAAD//////////w=="/>
              </a:ext>
            </a:extLst>
          </p:cNvPicPr>
          <p:nvPr/>
        </p:nvPicPr>
        <p:blipFill>
          <a:blip r:embed="rId2"/>
          <a:stretch>
            <a:fillRect/>
          </a:stretch>
        </p:blipFill>
        <p:spPr>
          <a:xfrm>
            <a:off x="0" y="1428115"/>
            <a:ext cx="10160000" cy="3495675"/>
          </a:xfrm>
          <a:prstGeom prst="rect">
            <a:avLst/>
          </a:prstGeom>
          <a:noFill/>
          <a:ln>
            <a:noFill/>
          </a:ln>
          <a:effectLst/>
        </p:spPr>
      </p:pic>
      <p:sp>
        <p:nvSpPr>
          <p:cNvPr id="3" name="Shape 3399"/>
          <p:cNvSpPr>
            <a:extLst>
              <a:ext uri="smNativeData">
                <pr:smNativeData xmlns:pr="smNativeData" xmlns="smNativeData" val="SMDATA_15_trXWYhMAAAAlAAAAZAAAAA0AAAAAUAAAAFAAAABQAAAAUAAAAAAAAAABAAAAAAAAAAEAAABQAAAAAAAAAAAA4D8AAAAAAADgPwAAAAAAAOA/AAAAAAAA4D8AAAAAAADgPwAAAAAAAOA/AAAAAAAA4D8AAAAAAADgPwAAAAAAAOA/AAAAAAAA4D8CAAAAjAAAAAEAAAAAAAAABDP/AP///wg0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LVfW38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BDP/AP///wEAAAAAAAAAAAAAAAAAAAAAAAAAAAAAAAAAAAAAAAAAAAAAAAB/f38A3N7gA8zMzADAwP8Af39/AAAAAAAAAAAAAAAAAAAAAAAAAAAAIQAAABgAAAAUAAAAAAoAAFMNAAApIgAA4BoAABAAAAAmAAAACAAAAP//////////"/>
              </a:ext>
            </a:extLst>
          </p:cNvSpPr>
          <p:nvPr/>
        </p:nvSpPr>
        <p:spPr>
          <a:xfrm>
            <a:off x="1625600" y="2165985"/>
            <a:ext cx="3927475" cy="2202815"/>
          </a:xfrm>
          <a:prstGeom prst="rect">
            <a:avLst/>
          </a:prstGeom>
          <a:solidFill>
            <a:srgbClr val="0433FF">
              <a:alpha val="48000"/>
            </a:srgbClr>
          </a:solidFill>
          <a:ln>
            <a:noFill/>
          </a:ln>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4" name="Shape 3400"/>
          <p:cNvSpPr>
            <a:extLst>
              <a:ext uri="smNativeData">
                <pr:smNativeData xmlns:pr="smNativeData" xmlns="smNativeData" val="SMDATA_15_trXWYhMAAAAlAAAAZAAAAA0AAAAAUAAAAFAAAABQAAAAUAAAAAAAAAABAAAAAAAAAAEAAABQAAAAAAAAAAAA4D8AAAAAAADgPwAAAAAAAOA/AAAAAAAA4D8AAAAAAADgPwAAAAAAAOA/AAAAAAAA4D8AAAAAAADgPwAAAAAAAOA/AAAAAAAA4D8CAAAAjAAAAAEAAAAAAAAA/5MAAP///wg0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3N7gA8zMzADAwP8Af39/AAAAAAAAAAAAAAAAAAAAAAAAAAAAIQAAABgAAAAUAAAAKSIAAFMNAAAkPAAA4BoAABAAAAAmAAAACAAAAP//////////"/>
              </a:ext>
            </a:extLst>
          </p:cNvSpPr>
          <p:nvPr/>
        </p:nvSpPr>
        <p:spPr>
          <a:xfrm>
            <a:off x="5553075" y="2165985"/>
            <a:ext cx="4223385" cy="2202815"/>
          </a:xfrm>
          <a:prstGeom prst="rect">
            <a:avLst/>
          </a:prstGeom>
          <a:solidFill>
            <a:srgbClr val="FF9300">
              <a:alpha val="48000"/>
            </a:srgbClr>
          </a:solidFill>
          <a:ln>
            <a:noFill/>
          </a:ln>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grpSp>
        <p:nvGrpSpPr>
          <p:cNvPr id="5" name="Group 3403"/>
          <p:cNvGrpSpPr>
            <a:extLst>
              <a:ext uri="smNativeData">
                <pr:smNativeData xmlns:pr="smNativeData" xmlns="smNativeData" val="SMDATA_6_trXWYhMAAAAlAAAAAQAAAA8BAAAAkAAAAEgAAACQAAAASAAAAAAAAAAAAAAAAAAAABcAAAAUAAAAAAAAAAAAAAD/fwAA/38AAAAAAAAJAAAABAAAAAB5zhYfAAAAVAAAAAAAAAAAAAAAAAAAAAAAAAAAAAAAAAAAAAAAAAAAAAAAAAAAAAAAAAAAAAAAAAAAAAAAAAAAAAAAAAAAAAAAAAAAAAAAAAAAAAAAAAAAAAAAAAAAACEAAAAYAAAAFAAAAD4rAACsEgAADjMAAKkVAAAQAAAAJgAAAAgAAAD/////AAAAAA=="/>
              </a:ext>
            </a:extLst>
          </p:cNvGrpSpPr>
          <p:nvPr/>
        </p:nvGrpSpPr>
        <p:grpSpPr>
          <a:xfrm>
            <a:off x="7029450" y="3035300"/>
            <a:ext cx="1270000" cy="485775"/>
            <a:chOff x="7029450" y="3035300"/>
            <a:chExt cx="1270000" cy="485775"/>
          </a:xfrm>
        </p:grpSpPr>
        <p:sp>
          <p:nvSpPr>
            <p:cNvPr id="7" name="Shape 3401"/>
            <p:cNvSpPr>
              <a:extLst>
                <a:ext uri="smNativeData">
                  <pr:smNativeData xmlns:pr="smNativeData" xmlns="smNativeData" val="SMDATA_15_trXWYhMAAAAlAAAAZAAAAA0AAAAAUAAAAFAAAABQAAAAUAAAAAAAAAABAAAAAAAAAAEAAABQAAAAAAAAAAAA4D8AAAAAAADg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UAAAAAAAAABkAAAAZAAAAGQAAAAAAAAAy8vLAFAAAAAAAAAAZA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J/f38AAAAAAMvLywDAwP8Af39/AAAAAAAAAAAAAAAAAAAAAAAAAAAAIQAAABgAAAAUAAAAPisAAKwSAAAOMwAAqRUAAAAAAAAmAAAACAAAAP//////////"/>
                </a:ext>
              </a:extLst>
            </p:cNvSpPr>
            <p:nvPr/>
          </p:nvSpPr>
          <p:spPr>
            <a:xfrm>
              <a:off x="7029450" y="3035300"/>
              <a:ext cx="1270000" cy="485775"/>
            </a:xfrm>
            <a:prstGeom prst="rect">
              <a:avLst/>
            </a:prstGeom>
            <a:solidFill>
              <a:srgbClr val="FF9300"/>
            </a:solidFill>
            <a:ln>
              <a:noFill/>
            </a:ln>
            <a:effectLst>
              <a:outerShdw blurRad="63500" dist="63500" dir="5400000">
                <a:srgbClr val="000000">
                  <a:alpha val="20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6" name="Shape 3402"/>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diwAAMMSAADWMQAAQhUAAAAgAAAmAAAACAAAAP//////////"/>
                </a:ext>
              </a:extLst>
            </p:cNvSpPr>
            <p:nvPr/>
          </p:nvSpPr>
          <p:spPr>
            <a:xfrm>
              <a:off x="7227570" y="3049905"/>
              <a:ext cx="873760" cy="405765"/>
            </a:xfrm>
            <a:prstGeom prst="rect">
              <a:avLst/>
            </a:prstGeom>
            <a:noFill/>
            <a:ln>
              <a:noFill/>
            </a:ln>
            <a:effectLst/>
          </p:spPr>
          <p:txBody>
            <a:bodyPr vert="horz" wrap="none" lIns="50800" tIns="50800" rIns="50800" bIns="50800" numCol="1" spcCol="215900" anchor="ctr"/>
            <a:lstStyle>
              <a:lvl1pPr defTabSz="457200">
                <a:lnSpc>
                  <a:spcPts val="2800"/>
                </a:lnSpc>
                <a:tabLst>
                  <a:tab pos="838200" algn="l"/>
                </a:tabLst>
                <a:defRPr sz="2400" cap="none">
                  <a:solidFill>
                    <a:srgbClr val="FFFFFF"/>
                  </a:solidFill>
                  <a:latin typeface="蘋果儷中黑" pitchFamily="0" charset="0"/>
                  <a:ea typeface="Gill Sans" pitchFamily="0" charset="0"/>
                  <a:cs typeface="Gill Sans" pitchFamily="0" charset="0"/>
                </a:defRPr>
              </a:lvl1pPr>
            </a:lstStyle>
            <a:p>
              <a:pPr/>
              <a:r>
                <a:t>gene 2</a:t>
              </a:r>
            </a:p>
          </p:txBody>
        </p:sp>
      </p:grpSp>
      <p:grpSp>
        <p:nvGrpSpPr>
          <p:cNvPr id="8" name="Group 3406"/>
          <p:cNvGrpSpPr>
            <a:extLst>
              <a:ext uri="smNativeData">
                <pr:smNativeData xmlns:pr="smNativeData" xmlns="smNativeData" val="SMDATA_6_trXWYhMAAAAlAAAAAQAAAA8BAAAAkAAAAEgAAACQAAAASAAAAAAAAAAAAAAAAAAAABcAAAAUAAAAAAAAAAAAAAD/fwAA/38AAAAAAAAJAAAABAAAAPyyHZcfAAAAVAAAAAAAAAAAAAAAAAAAAAAAAAAAAAAAAAAAAAAAAAAAAAAAAAAAAAAAAAAAAAAAAAAAAAAAAAAAAAAAAAAAAAAAAAAAAAAAAAAAAAAAAAAAAAAAAAAAACEAAAAYAAAAFAAAACwSAACsEgAA/BkAAKkVAAAQAAAAJgAAAAgAAAD/////AAAAAA=="/>
              </a:ext>
            </a:extLst>
          </p:cNvGrpSpPr>
          <p:nvPr/>
        </p:nvGrpSpPr>
        <p:grpSpPr>
          <a:xfrm>
            <a:off x="2954020" y="3035300"/>
            <a:ext cx="1270000" cy="485775"/>
            <a:chOff x="2954020" y="3035300"/>
            <a:chExt cx="1270000" cy="485775"/>
          </a:xfrm>
        </p:grpSpPr>
        <p:sp>
          <p:nvSpPr>
            <p:cNvPr id="10" name="Shape 3404"/>
            <p:cNvSpPr>
              <a:extLst>
                <a:ext uri="smNativeData">
                  <pr:smNativeData xmlns:pr="smNativeData" xmlns="smNativeData" val="SMDATA_15_trXWYhMAAAAlAAAAZAAAAA0AAAAAUAAAAFAAAABQAAAAUAAAAAAAAAABAAAAAAAAAAEAAABQAAAAAAAAAAAA4D8AAAAAAADgPwAAAAAAAOA/AAAAAAAA4D8AAAAAAADgPwAAAAAAAOA/AAAAAAAA4D8AAAAAAADgPwAAAAAAAOA/AAAAAAAA4D8CAAAAjAAAAAEAAAAAAAAABDP/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UAAAAAAAAABkAAAAZAAAAGQAAAAAAAAAy8vLAFAAAAAAAAAAZAAAAGQAAABkAAAAAAAAABcAAAAUAAAAAAAAAAAAAAD/fwAA/38AAAAAAAAJAAAABAAAAHDZEAw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BDP/AP///wEAAAAAAAAAAAAAAAAAAAAAAAAAAAAAAAAAAAAAAAAAAAAAAAJ/f38AAAAAAMvLywDAwP8Af39/AAAAAAAAAAAAAAAAAAAAAAAAAAAAIQAAABgAAAAUAAAALBIAAKwSAAD8GQAAqRUAAAAAAAAmAAAACAAAAP//////////"/>
                </a:ext>
              </a:extLst>
            </p:cNvSpPr>
            <p:nvPr/>
          </p:nvSpPr>
          <p:spPr>
            <a:xfrm>
              <a:off x="2954020" y="3035300"/>
              <a:ext cx="1270000" cy="485775"/>
            </a:xfrm>
            <a:prstGeom prst="rect">
              <a:avLst/>
            </a:prstGeom>
            <a:solidFill>
              <a:srgbClr val="0433FF"/>
            </a:solidFill>
            <a:ln>
              <a:noFill/>
            </a:ln>
            <a:effectLst>
              <a:outerShdw blurRad="63500" dist="63500" dir="5400000">
                <a:srgbClr val="000000">
                  <a:alpha val="20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9" name="Shape 3405"/>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ZBMAAMMSAADEGAAAQhUAAAAgAAAmAAAACAAAAP//////////"/>
                </a:ext>
              </a:extLst>
            </p:cNvSpPr>
            <p:nvPr/>
          </p:nvSpPr>
          <p:spPr>
            <a:xfrm>
              <a:off x="3152140" y="3049905"/>
              <a:ext cx="873760" cy="405765"/>
            </a:xfrm>
            <a:prstGeom prst="rect">
              <a:avLst/>
            </a:prstGeom>
            <a:noFill/>
            <a:ln>
              <a:noFill/>
            </a:ln>
            <a:effectLst/>
          </p:spPr>
          <p:txBody>
            <a:bodyPr vert="horz" wrap="none" lIns="50800" tIns="50800" rIns="50800" bIns="50800" numCol="1" spcCol="215900" anchor="ctr"/>
            <a:lstStyle>
              <a:lvl1pPr defTabSz="457200">
                <a:lnSpc>
                  <a:spcPts val="2800"/>
                </a:lnSpc>
                <a:tabLst>
                  <a:tab pos="838200" algn="l"/>
                </a:tabLst>
                <a:defRPr sz="2400" cap="none">
                  <a:solidFill>
                    <a:srgbClr val="FFFFFF"/>
                  </a:solidFill>
                  <a:latin typeface="蘋果儷中黑" pitchFamily="0" charset="0"/>
                  <a:ea typeface="Gill Sans" pitchFamily="0" charset="0"/>
                  <a:cs typeface="Gill Sans" pitchFamily="0" charset="0"/>
                </a:defRPr>
              </a:lvl1pPr>
            </a:lstStyle>
            <a:p>
              <a:pPr/>
              <a:r>
                <a:t>gene 1</a:t>
              </a:r>
            </a:p>
          </p:txBody>
        </p:sp>
      </p:grpSp>
      <p:sp>
        <p:nvSpPr>
          <p:cNvPr id="11" name="Shape 3407"/>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7wMAAFQeAACyOwAAjCAAABAgAAAmAAAACAAAAP//////////"/>
              </a:ext>
            </a:extLst>
          </p:cNvSpPr>
          <p:nvPr/>
        </p:nvSpPr>
        <p:spPr>
          <a:xfrm>
            <a:off x="639445" y="4930140"/>
            <a:ext cx="9064625"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r>
              <a:t>Alignments may be composed of (subsets of) sites from different:</a:t>
            </a:r>
          </a:p>
        </p:txBody>
      </p:sp>
      <p:sp>
        <p:nvSpPr>
          <p:cNvPr id="12" name="Shape 3408"/>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BCQkI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QkJCAMvLywDAwP8Af39/AAAAAAAAAAAAAAAAAAAAAAAAAAAAIQAAABgAAAAUAAAALAYAAEQgAAA+PQAAQiIAABAgAAAmAAAACAAAAP//////////"/>
              </a:ext>
            </a:extLst>
          </p:cNvSpPr>
          <p:nvPr/>
        </p:nvSpPr>
        <p:spPr>
          <a:xfrm>
            <a:off x="1003300" y="5245100"/>
            <a:ext cx="8952230" cy="323850"/>
          </a:xfrm>
          <a:prstGeom prst="rect">
            <a:avLst/>
          </a:prstGeom>
          <a:noFill/>
          <a:ln>
            <a:noFill/>
          </a:ln>
          <a:effectLst>
            <a:outerShdw blurRad="63500" dist="63760" dir="2700000">
              <a:srgbClr val="424242">
                <a:alpha val="4000"/>
              </a:srgbClr>
            </a:outerShdw>
          </a:effectLst>
        </p:spPr>
        <p:txBody>
          <a:bodyPr vert="horz" wrap="square" lIns="50800" tIns="50800" rIns="50800" bIns="50800" numCol="1" spcCol="215900" anchor="t"/>
          <a:lstStyle/>
          <a:p>
            <a: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Arial" pitchFamily="1" charset="0"/>
                <a:cs typeface="Arial" pitchFamily="1" charset="0"/>
              </a:defRPr>
            </a:pPr>
            <a:r>
              <a:t>genes (</a:t>
            </a:r>
            <a:r>
              <a:rPr i="1" cap="none"/>
              <a:t>e.g.</a:t>
            </a:r>
            <a:r>
              <a:t>, cytb, COI)</a:t>
            </a:r>
          </a:p>
        </p:txBody>
      </p:sp>
      <p:sp>
        <p:nvSpPr>
          <p:cNvPr id="13" name="Shape 3409"/>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nwgAABAgAAAmAAAACAAAAP//////////"/>
              </a:ext>
            </a:extLst>
          </p:cNvSpPr>
          <p:nvPr/>
        </p:nvSpPr>
        <p:spPr>
          <a:xfrm>
            <a:off x="635000" y="1016000"/>
            <a:ext cx="8692515"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The substitution process may vary qualitatively across the alignment</a:t>
            </a:r>
          </a:p>
        </p:txBody>
      </p:sp>
      <p:sp>
        <p:nvSpPr>
          <p:cNvPr id="14" name="Shape 3410"/>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2wEAANwAAAClPAAATAQAABAgAAAmAAAACAAAAP//////////"/>
              </a:ext>
            </a:extLst>
          </p:cNvSpPr>
          <p:nvPr/>
        </p:nvSpPr>
        <p:spPr>
          <a:xfrm>
            <a:off x="301625" y="139700"/>
            <a:ext cx="95567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Among Site Process Heterogeneity </a:t>
            </a:r>
          </a:p>
        </p:txBody>
      </p:sp>
      <p:sp>
        <p:nvSpPr>
          <p:cNvPr id="15" name="Shape 3411"/>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BCQkI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QkJCAMvLywDAwP8Af39/AAAAAAAAAAAAAAAAAAAAAAAAAAAAIQAAABgAAAAUAAAALAYAAGQjAAA+PQAAYiUAABAgAAAmAAAACAAAAP//////////"/>
              </a:ext>
            </a:extLst>
          </p:cNvSpPr>
          <p:nvPr/>
        </p:nvSpPr>
        <p:spPr>
          <a:xfrm>
            <a:off x="1003300" y="5753100"/>
            <a:ext cx="8952230" cy="323850"/>
          </a:xfrm>
          <a:prstGeom prst="rect">
            <a:avLst/>
          </a:prstGeom>
          <a:noFill/>
          <a:ln>
            <a:noFill/>
          </a:ln>
          <a:effectLst>
            <a:outerShdw blurRad="63500" dist="63760" dir="2700000">
              <a:srgbClr val="424242">
                <a:alpha val="4000"/>
              </a:srgbClr>
            </a:outerShdw>
          </a:effectLst>
        </p:spPr>
        <p:txBody>
          <a:bodyPr vert="horz" wrap="square" lIns="50800" tIns="50800" rIns="50800" bIns="50800" numCol="1" spcCol="215900" anchor="t"/>
          <a:lstStyle>
            <a:lvl1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codon positions of protein-coding genes</a:t>
            </a:r>
          </a:p>
        </p:txBody>
      </p:sp>
      <p:sp>
        <p:nvSpPr>
          <p:cNvPr id="16" name="Shape 3412"/>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BCQkI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QkJCAMvLywDAwP8Af39/AAAAAAAAAAAAAAAAAAAAAAAAAAAAIQAAABgAAAAUAAAALAYAANQhAAA+PQAA0iMAABAgAAAmAAAACAAAAP//////////"/>
              </a:ext>
            </a:extLst>
          </p:cNvSpPr>
          <p:nvPr/>
        </p:nvSpPr>
        <p:spPr>
          <a:xfrm>
            <a:off x="1003300" y="5499100"/>
            <a:ext cx="8952230" cy="323850"/>
          </a:xfrm>
          <a:prstGeom prst="rect">
            <a:avLst/>
          </a:prstGeom>
          <a:noFill/>
          <a:ln>
            <a:noFill/>
          </a:ln>
          <a:effectLst>
            <a:outerShdw blurRad="63500" dist="63760" dir="2700000">
              <a:srgbClr val="424242">
                <a:alpha val="4000"/>
              </a:srgbClr>
            </a:outerShdw>
          </a:effectLst>
        </p:spPr>
        <p:txBody>
          <a:bodyPr vert="horz" wrap="square" lIns="50800" tIns="50800" rIns="50800" bIns="50800" numCol="1" spcCol="215900" anchor="t"/>
          <a:lstStyle/>
          <a:p>
            <a: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Arial" pitchFamily="1" charset="0"/>
                <a:cs typeface="Arial" pitchFamily="1" charset="0"/>
              </a:defRPr>
            </a:pPr>
            <a:r>
              <a:t>genomes (</a:t>
            </a:r>
            <a:r>
              <a:rPr i="1" cap="none"/>
              <a:t>e.g</a:t>
            </a:r>
            <a:r>
              <a:t>., nuclear, mitochondrial, chloroplast)</a:t>
            </a:r>
          </a:p>
        </p:txBody>
      </p:sp>
    </p:spTree>
  </p:cSld>
  <p:clrMapOvr>
    <a:masterClrMapping/>
  </p:clrMapOvr>
  <p:transition spd="fast" p14:dur="500">
    <p:fade/>
    <p:extLst>
      <p:ext uri="smNativeData">
        <pr:smNativeData xmlns:pr="smNativeData" xmlns="smNativeData" val="trXWYgAAAAD0AQAAAAAAAAYAAAAAAAAAAAAAAAAAAAAAAAAAAQAAAAAAAAAAAAAAAAAAAAAAAAAAAAAA"/>
      </p:ext>
    </p:extLst>
  </p:transition>
  <p:timing>
    <p:tnLst>
      <p:par>
        <p:cTn id="1" dur="indefinite" restart="never" nodeType="tmRoot"/>
      </p:par>
    </p:tnLst>
  </p:timing>
</p:sld>
</file>

<file path=ppt/slides/slide251.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pic>
        <p:nvPicPr>
          <p:cNvPr id="2" name="alignment.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BgqfMF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AAAAADJCAAAgD4AAEoeAAAQAAAAJgAAAAgAAAD//////////w=="/>
              </a:ext>
            </a:extLst>
          </p:cNvPicPr>
          <p:nvPr/>
        </p:nvPicPr>
        <p:blipFill>
          <a:blip r:embed="rId2"/>
          <a:stretch>
            <a:fillRect/>
          </a:stretch>
        </p:blipFill>
        <p:spPr>
          <a:xfrm>
            <a:off x="0" y="1428115"/>
            <a:ext cx="10160000" cy="3495675"/>
          </a:xfrm>
          <a:prstGeom prst="rect">
            <a:avLst/>
          </a:prstGeom>
          <a:noFill/>
          <a:ln>
            <a:noFill/>
          </a:ln>
          <a:effectLst/>
        </p:spPr>
      </p:pic>
      <p:sp>
        <p:nvSpPr>
          <p:cNvPr id="3" name="Shape 3415"/>
          <p:cNvSpPr>
            <a:extLst>
              <a:ext uri="smNativeData">
                <pr:smNativeData xmlns:pr="smNativeData" xmlns="smNativeData" val="SMDATA_15_trXWYhMAAAAlAAAAZAAAAA0AAAAAUAAAAFAAAABQAAAAUAAAAAAAAAABAAAAAAAAAAEAAABQAAAAAAAAAAAA4D8AAAAAAADgPwAAAAAAAOA/AAAAAAAA4D8AAAAAAADgPwAAAAAAAOA/AAAAAAAA4D8AAAAAAADgPwAAAAAAAOA/AAAAAAAA4D8CAAAAjAAAAAEAAAAAAAAABDP/AP///wg0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B68wU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BDP/AP///wEAAAAAAAAAAAAAAAAAAAAAAAAAAAAAAAAAAAAAAAAAAAAAAAB/f38A3N7gA8zMzADAwP8Af39/AAAAAAAAAAAAAAAAAAAAAAAAAAAAIQAAABgAAAAUAAAAAAoAAFMNAAApIgAA4BoAABAAAAAmAAAACAAAAP//////////"/>
              </a:ext>
            </a:extLst>
          </p:cNvSpPr>
          <p:nvPr/>
        </p:nvSpPr>
        <p:spPr>
          <a:xfrm>
            <a:off x="1625600" y="2165985"/>
            <a:ext cx="3927475" cy="2202815"/>
          </a:xfrm>
          <a:prstGeom prst="rect">
            <a:avLst/>
          </a:prstGeom>
          <a:solidFill>
            <a:srgbClr val="0433FF">
              <a:alpha val="48000"/>
            </a:srgbClr>
          </a:solidFill>
          <a:ln>
            <a:noFill/>
          </a:ln>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4" name="Shape 3416"/>
          <p:cNvSpPr>
            <a:extLst>
              <a:ext uri="smNativeData">
                <pr:smNativeData xmlns:pr="smNativeData" xmlns="smNativeData" val="SMDATA_15_trXWYhMAAAAlAAAAZAAAAA0AAAAAUAAAAFAAAABQAAAAUAAAAAAAAAABAAAAAAAAAAEAAABQAAAAAAAAAAAA4D8AAAAAAADgPwAAAAAAAOA/AAAAAAAA4D8AAAAAAADgPwAAAAAAAOA/AAAAAAAA4D8AAAAAAADgPwAAAAAAAOA/AAAAAAAA4D8CAAAAjAAAAAEAAAAAAAAA/5MAAP///wg0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LA2xwQ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3N7gA8zMzADAwP8Af39/AAAAAAAAAAAAAAAAAAAAAAAAAAAAIQAAABgAAAAUAAAAKSIAAFMNAAAkPAAA4BoAABAAAAAmAAAACAAAAP//////////"/>
              </a:ext>
            </a:extLst>
          </p:cNvSpPr>
          <p:nvPr/>
        </p:nvSpPr>
        <p:spPr>
          <a:xfrm>
            <a:off x="5553075" y="2165985"/>
            <a:ext cx="4223385" cy="2202815"/>
          </a:xfrm>
          <a:prstGeom prst="rect">
            <a:avLst/>
          </a:prstGeom>
          <a:solidFill>
            <a:srgbClr val="FF9300">
              <a:alpha val="48000"/>
            </a:srgbClr>
          </a:solidFill>
          <a:ln>
            <a:noFill/>
          </a:ln>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grpSp>
        <p:nvGrpSpPr>
          <p:cNvPr id="5" name="Group 3419"/>
          <p:cNvGrpSpPr>
            <a:extLst>
              <a:ext uri="smNativeData">
                <pr:smNativeData xmlns:pr="smNativeData" xmlns="smNativeData" val="SMDATA_6_trXWYhMAAAAlAAAAAQAAAA8BAAAAkAAAAEgAAACQAAAASAAAAAAAAAAAAAAAAAAAABcAAAAUAAAAAAAAAAAAAAD/fwAA/38AAAAAAAAJAAAABAAAAAAAAAAfAAAAVAAAAAAAAAAAAAAAAAAAAAAAAAAAAAAAAAAAAAAAAAAAAAAAAAAAAAAAAAAAAAAAAAAAAAAAAAAAAAAAAAAAAAAAAAAAAAAAAAAAAAAAAAAAAAAAAAAAACEAAAAYAAAAFAAAAD4rAACsEgAADjMAAKkVAAAQAAAAJgAAAAgAAAD/////AAAAAA=="/>
              </a:ext>
            </a:extLst>
          </p:cNvGrpSpPr>
          <p:nvPr/>
        </p:nvGrpSpPr>
        <p:grpSpPr>
          <a:xfrm>
            <a:off x="7029450" y="3035300"/>
            <a:ext cx="1270000" cy="485775"/>
            <a:chOff x="7029450" y="3035300"/>
            <a:chExt cx="1270000" cy="485775"/>
          </a:xfrm>
        </p:grpSpPr>
        <p:sp>
          <p:nvSpPr>
            <p:cNvPr id="7" name="Shape 3417"/>
            <p:cNvSpPr>
              <a:extLst>
                <a:ext uri="smNativeData">
                  <pr:smNativeData xmlns:pr="smNativeData" xmlns="smNativeData" val="SMDATA_15_trXWYhMAAAAlAAAAZAAAAA0AAAAAUAAAAFAAAABQAAAAUAAAAAAAAAABAAAAAAAAAAEAAABQAAAAAAAAAAAA4D8AAAAAAADg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UAAAAAAAAABkAAAAZAAAAGQAAAAAAAAAy8vLAFAAAAAAAAAAZAAAAGQAAABkAAAAAAAAABcAAAAUAAAAAAAAAAAAAAD/fwAA/38AAAAAAAAJAAAABAAAAHsUrkc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J/f38AAAAAAMvLywDAwP8Af39/AAAAAAAAAAAAAAAAAAAAAAAAAAAAIQAAABgAAAAUAAAAPisAAKwSAAAOMwAAqRUAAAAAAAAmAAAACAAAAP//////////"/>
                </a:ext>
              </a:extLst>
            </p:cNvSpPr>
            <p:nvPr/>
          </p:nvSpPr>
          <p:spPr>
            <a:xfrm>
              <a:off x="7029450" y="3035300"/>
              <a:ext cx="1270000" cy="485775"/>
            </a:xfrm>
            <a:prstGeom prst="rect">
              <a:avLst/>
            </a:prstGeom>
            <a:solidFill>
              <a:srgbClr val="FF9300"/>
            </a:solidFill>
            <a:ln>
              <a:noFill/>
            </a:ln>
            <a:effectLst>
              <a:outerShdw blurRad="63500" dist="63500" dir="5400000">
                <a:srgbClr val="000000">
                  <a:alpha val="20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6" name="Shape 3418"/>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diwAAMMSAADWMQAAQhUAAAAgAAAmAAAACAAAAP//////////"/>
                </a:ext>
              </a:extLst>
            </p:cNvSpPr>
            <p:nvPr/>
          </p:nvSpPr>
          <p:spPr>
            <a:xfrm>
              <a:off x="7227570" y="3049905"/>
              <a:ext cx="873760" cy="405765"/>
            </a:xfrm>
            <a:prstGeom prst="rect">
              <a:avLst/>
            </a:prstGeom>
            <a:noFill/>
            <a:ln>
              <a:noFill/>
            </a:ln>
            <a:effectLst/>
          </p:spPr>
          <p:txBody>
            <a:bodyPr vert="horz" wrap="none" lIns="50800" tIns="50800" rIns="50800" bIns="50800" numCol="1" spcCol="215900" anchor="ctr"/>
            <a:lstStyle>
              <a:lvl1pPr defTabSz="457200">
                <a:lnSpc>
                  <a:spcPts val="2800"/>
                </a:lnSpc>
                <a:tabLst>
                  <a:tab pos="838200" algn="l"/>
                </a:tabLst>
                <a:defRPr sz="2400" cap="none">
                  <a:solidFill>
                    <a:srgbClr val="FFFFFF"/>
                  </a:solidFill>
                  <a:latin typeface="蘋果儷中黑" pitchFamily="0" charset="0"/>
                  <a:ea typeface="Gill Sans" pitchFamily="0" charset="0"/>
                  <a:cs typeface="Gill Sans" pitchFamily="0" charset="0"/>
                </a:defRPr>
              </a:lvl1pPr>
            </a:lstStyle>
            <a:p>
              <a:pPr/>
              <a:r>
                <a:t>gene 2</a:t>
              </a:r>
            </a:p>
          </p:txBody>
        </p:sp>
      </p:grpSp>
      <p:grpSp>
        <p:nvGrpSpPr>
          <p:cNvPr id="8" name="Group 3422"/>
          <p:cNvGrpSpPr>
            <a:extLst>
              <a:ext uri="smNativeData">
                <pr:smNativeData xmlns:pr="smNativeData" xmlns="smNativeData" val="SMDATA_6_trXWYhMAAAAlAAAAAQAAAA8BAAAAkAAAAEgAAACQAAAASAAAAAAAAAAAAAAAAAAAABcAAAAUAAAAAAAAAAAAAAD/fwAA/38AAAAAAAAJAAAABAAAAAAAAAAfAAAAVAAAAAAAAAAAAAAAAAAAAAAAAAAAAAAAAAAAAAAAAAAAAAAAAAAAAAAAAAAAAAAAAAAAAAAAAAAAAAAAAAAAAAAAAAAAAAAAAAAAAAAAAAAAAAAAAAAAACEAAAAYAAAAFAAAACwSAACsEgAA/BkAAKkVAAAQAAAAJgAAAAgAAAD/////AAAAAA=="/>
              </a:ext>
            </a:extLst>
          </p:cNvGrpSpPr>
          <p:nvPr/>
        </p:nvGrpSpPr>
        <p:grpSpPr>
          <a:xfrm>
            <a:off x="2954020" y="3035300"/>
            <a:ext cx="1270000" cy="485775"/>
            <a:chOff x="2954020" y="3035300"/>
            <a:chExt cx="1270000" cy="485775"/>
          </a:xfrm>
        </p:grpSpPr>
        <p:sp>
          <p:nvSpPr>
            <p:cNvPr id="10" name="Shape 3420"/>
            <p:cNvSpPr>
              <a:extLst>
                <a:ext uri="smNativeData">
                  <pr:smNativeData xmlns:pr="smNativeData" xmlns="smNativeData" val="SMDATA_15_trXWYhMAAAAlAAAAZAAAAA0AAAAAUAAAAFAAAABQAAAAUAAAAAAAAAABAAAAAAAAAAEAAABQAAAAAAAAAAAA4D8AAAAAAADgPwAAAAAAAOA/AAAAAAAA4D8AAAAAAADgPwAAAAAAAOA/AAAAAAAA4D8AAAAAAADgPwAAAAAAAOA/AAAAAAAA4D8CAAAAjAAAAAEAAAAAAAAABDP/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UAAAAAAAAABkAAAAZAAAAGQAAAAAAAAAy8vLAFAAAAAAAAAAZAAAAGQAAABkAAAAAAAAABcAAAAUAAAAAAAAAAAAAAD/fwAA/38AAAAAAAAJAAAABAAAAHkpTPY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BDP/AP///wEAAAAAAAAAAAAAAAAAAAAAAAAAAAAAAAAAAAAAAAAAAAAAAAJ/f38AAAAAAMvLywDAwP8Af39/AAAAAAAAAAAAAAAAAAAAAAAAAAAAIQAAABgAAAAUAAAALBIAAKwSAAD8GQAAqRUAAAAAAAAmAAAACAAAAP//////////"/>
                </a:ext>
              </a:extLst>
            </p:cNvSpPr>
            <p:nvPr/>
          </p:nvSpPr>
          <p:spPr>
            <a:xfrm>
              <a:off x="2954020" y="3035300"/>
              <a:ext cx="1270000" cy="485775"/>
            </a:xfrm>
            <a:prstGeom prst="rect">
              <a:avLst/>
            </a:prstGeom>
            <a:solidFill>
              <a:srgbClr val="0433FF"/>
            </a:solidFill>
            <a:ln>
              <a:noFill/>
            </a:ln>
            <a:effectLst>
              <a:outerShdw blurRad="63500" dist="63500" dir="5400000">
                <a:srgbClr val="000000">
                  <a:alpha val="20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9" name="Shape 3421"/>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w2vBg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ZBMAAMMSAADEGAAAQhUAAAAgAAAmAAAACAAAAP//////////"/>
                </a:ext>
              </a:extLst>
            </p:cNvSpPr>
            <p:nvPr/>
          </p:nvSpPr>
          <p:spPr>
            <a:xfrm>
              <a:off x="3152140" y="3049905"/>
              <a:ext cx="873760" cy="405765"/>
            </a:xfrm>
            <a:prstGeom prst="rect">
              <a:avLst/>
            </a:prstGeom>
            <a:noFill/>
            <a:ln>
              <a:noFill/>
            </a:ln>
            <a:effectLst/>
          </p:spPr>
          <p:txBody>
            <a:bodyPr vert="horz" wrap="none" lIns="50800" tIns="50800" rIns="50800" bIns="50800" numCol="1" spcCol="215900" anchor="ctr"/>
            <a:lstStyle>
              <a:lvl1pPr defTabSz="457200">
                <a:lnSpc>
                  <a:spcPts val="2800"/>
                </a:lnSpc>
                <a:tabLst>
                  <a:tab pos="838200" algn="l"/>
                </a:tabLst>
                <a:defRPr sz="2400" cap="none">
                  <a:solidFill>
                    <a:srgbClr val="FFFFFF"/>
                  </a:solidFill>
                  <a:latin typeface="蘋果儷中黑" pitchFamily="0" charset="0"/>
                  <a:ea typeface="Gill Sans" pitchFamily="0" charset="0"/>
                  <a:cs typeface="Gill Sans" pitchFamily="0" charset="0"/>
                </a:defRPr>
              </a:lvl1pPr>
            </a:lstStyle>
            <a:p>
              <a:pPr/>
              <a:r>
                <a:t>gene 1</a:t>
              </a:r>
            </a:p>
          </p:txBody>
        </p:sp>
      </p:grpSp>
      <p:sp>
        <p:nvSpPr>
          <p:cNvPr id="11" name="Shape 3423"/>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CcEA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7wMAAFQeAACyOwAAjCAAABAgAAAmAAAACAAAAP//////////"/>
              </a:ext>
            </a:extLst>
          </p:cNvSpPr>
          <p:nvPr/>
        </p:nvSpPr>
        <p:spPr>
          <a:xfrm>
            <a:off x="639445" y="4930140"/>
            <a:ext cx="9064625"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r>
              <a:t>Alignments may be composed of (subsets of) sites from different:</a:t>
            </a:r>
          </a:p>
        </p:txBody>
      </p:sp>
      <p:sp>
        <p:nvSpPr>
          <p:cNvPr id="12" name="Shape 3424"/>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BCQkI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QkJCAMvLywDAwP8Af39/AAAAAAAAAAAAAAAAAAAAAAAAAAAAIQAAABgAAAAUAAAALAYAAEQgAAA+PQAAQiIAABAgAAAmAAAACAAAAP//////////"/>
              </a:ext>
            </a:extLst>
          </p:cNvSpPr>
          <p:nvPr/>
        </p:nvSpPr>
        <p:spPr>
          <a:xfrm>
            <a:off x="1003300" y="5245100"/>
            <a:ext cx="8952230" cy="323850"/>
          </a:xfrm>
          <a:prstGeom prst="rect">
            <a:avLst/>
          </a:prstGeom>
          <a:noFill/>
          <a:ln>
            <a:noFill/>
          </a:ln>
          <a:effectLst>
            <a:outerShdw blurRad="63500" dist="63760" dir="2700000">
              <a:srgbClr val="424242">
                <a:alpha val="4000"/>
              </a:srgbClr>
            </a:outerShdw>
          </a:effectLst>
        </p:spPr>
        <p:txBody>
          <a:bodyPr vert="horz" wrap="square" lIns="50800" tIns="50800" rIns="50800" bIns="50800" numCol="1" spcCol="215900" anchor="t"/>
          <a:lstStyle/>
          <a:p>
            <a: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Arial" pitchFamily="1" charset="0"/>
                <a:cs typeface="Arial" pitchFamily="1" charset="0"/>
              </a:defRPr>
            </a:pPr>
            <a:r>
              <a:t>genes (</a:t>
            </a:r>
            <a:r>
              <a:rPr i="1" cap="none"/>
              <a:t>e.g.</a:t>
            </a:r>
            <a:r>
              <a:t>, cytb, COI)</a:t>
            </a:r>
          </a:p>
        </p:txBody>
      </p:sp>
      <p:sp>
        <p:nvSpPr>
          <p:cNvPr id="13" name="Shape 3425"/>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MAAE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nwgAABAgAAAmAAAACAAAAP//////////"/>
              </a:ext>
            </a:extLst>
          </p:cNvSpPr>
          <p:nvPr/>
        </p:nvSpPr>
        <p:spPr>
          <a:xfrm>
            <a:off x="635000" y="1016000"/>
            <a:ext cx="8692515"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The substitution process may vary qualitatively across the alignment</a:t>
            </a:r>
          </a:p>
        </p:txBody>
      </p:sp>
      <p:sp>
        <p:nvSpPr>
          <p:cNvPr id="14" name="Shape 3426"/>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2wEAANwAAAClPAAATAQAABAgAAAmAAAACAAAAP//////////"/>
              </a:ext>
            </a:extLst>
          </p:cNvSpPr>
          <p:nvPr/>
        </p:nvSpPr>
        <p:spPr>
          <a:xfrm>
            <a:off x="301625" y="139700"/>
            <a:ext cx="95567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Among Site Process Heterogeneity </a:t>
            </a:r>
          </a:p>
        </p:txBody>
      </p:sp>
      <p:sp>
        <p:nvSpPr>
          <p:cNvPr id="15" name="Shape 3427"/>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BCQkI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QkJCAMvLywDAwP8Af39/AAAAAAAAAAAAAAAAAAAAAAAAAAAAIQAAABgAAAAUAAAALAYAANQhAAA+PQAA0iMAABAgAAAmAAAACAAAAP//////////"/>
              </a:ext>
            </a:extLst>
          </p:cNvSpPr>
          <p:nvPr/>
        </p:nvSpPr>
        <p:spPr>
          <a:xfrm>
            <a:off x="1003300" y="5499100"/>
            <a:ext cx="8952230" cy="323850"/>
          </a:xfrm>
          <a:prstGeom prst="rect">
            <a:avLst/>
          </a:prstGeom>
          <a:noFill/>
          <a:ln>
            <a:noFill/>
          </a:ln>
          <a:effectLst>
            <a:outerShdw blurRad="63500" dist="63760" dir="2700000">
              <a:srgbClr val="424242">
                <a:alpha val="4000"/>
              </a:srgbClr>
            </a:outerShdw>
          </a:effectLst>
        </p:spPr>
        <p:txBody>
          <a:bodyPr vert="horz" wrap="square" lIns="50800" tIns="50800" rIns="50800" bIns="50800" numCol="1" spcCol="215900" anchor="t"/>
          <a:lstStyle>
            <a:lvl1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genomes (e.g., nuclear, mitochondrial, chloroplast)</a:t>
            </a:r>
          </a:p>
        </p:txBody>
      </p:sp>
      <p:sp>
        <p:nvSpPr>
          <p:cNvPr id="16" name="Shape 3428"/>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BCQkIAYAAAAEcAAABHAAAAZAAAAGQAAAAAAAAAy8vLAGAAAABHAAAARwAAAGQAAABkAAAAAAAAABcAAAAUAAAAAAAAAAAAAAD/fwAA/38AAAAAAAAJAAAABAAAAMvLyw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QkJCAMvLywDAwP8Af39/AAAAAAAAAAAAAAAAAAAAAAAAAAAAIQAAABgAAAAUAAAALAYAAGQjAAA+PQAAYiUAABAgAAAmAAAACAAAAP//////////"/>
              </a:ext>
            </a:extLst>
          </p:cNvSpPr>
          <p:nvPr/>
        </p:nvSpPr>
        <p:spPr>
          <a:xfrm>
            <a:off x="1003300" y="5753100"/>
            <a:ext cx="8952230" cy="323850"/>
          </a:xfrm>
          <a:prstGeom prst="rect">
            <a:avLst/>
          </a:prstGeom>
          <a:noFill/>
          <a:ln>
            <a:noFill/>
          </a:ln>
          <a:effectLst>
            <a:outerShdw blurRad="63500" dist="63760" dir="2700000">
              <a:srgbClr val="424242">
                <a:alpha val="4000"/>
              </a:srgbClr>
            </a:outerShdw>
          </a:effectLst>
        </p:spPr>
        <p:txBody>
          <a:bodyPr vert="horz" wrap="square" lIns="50800" tIns="50800" rIns="50800" bIns="50800" numCol="1" spcCol="215900" anchor="t"/>
          <a:lstStyle>
            <a:lvl1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codon positions of protein-coding genes</a:t>
            </a:r>
          </a:p>
        </p:txBody>
      </p:sp>
      <p:sp>
        <p:nvSpPr>
          <p:cNvPr id="17" name="Shape 3429"/>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BCQkI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QkJCAMvLywDAwP8Af39/AAAAAAAAAAAAAAAAAAAAAAAAAAAAIQAAABgAAAAUAAAALAYAAPQkAAA+PQAA8iYAABAgAAAmAAAACAAAAP//////////"/>
              </a:ext>
            </a:extLst>
          </p:cNvSpPr>
          <p:nvPr/>
        </p:nvSpPr>
        <p:spPr>
          <a:xfrm>
            <a:off x="1003300" y="6007100"/>
            <a:ext cx="8952230" cy="323850"/>
          </a:xfrm>
          <a:prstGeom prst="rect">
            <a:avLst/>
          </a:prstGeom>
          <a:noFill/>
          <a:ln>
            <a:noFill/>
          </a:ln>
          <a:effectLst>
            <a:outerShdw blurRad="63500" dist="63760" dir="2700000">
              <a:srgbClr val="424242">
                <a:alpha val="4000"/>
              </a:srgbClr>
            </a:outerShdw>
          </a:effectLst>
        </p:spPr>
        <p:txBody>
          <a:bodyPr vert="horz" wrap="square" lIns="50800" tIns="50800" rIns="50800" bIns="50800" numCol="1" spcCol="215900" anchor="t"/>
          <a:lstStyle>
            <a:lvl1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stem/loop regions of ribosomal genes</a:t>
            </a:r>
          </a:p>
        </p:txBody>
      </p:sp>
    </p:spTree>
  </p:cSld>
  <p:clrMapOvr>
    <a:masterClrMapping/>
  </p:clrMapOvr>
  <p:transition spd="fast" p14:dur="500">
    <p:fade/>
    <p:extLst>
      <p:ext uri="smNativeData">
        <pr:smNativeData xmlns:pr="smNativeData" xmlns="smNativeData" val="trXWYgAAAAD0AQAAAAAAAAYAAAAAAAAAAAAAAAAAAAAAAAAAAQAAAAAAAAAAAAAAAAAAAAAAAAAAAAAA"/>
      </p:ext>
    </p:extLst>
  </p:transition>
  <p:timing>
    <p:tnLst>
      <p:par>
        <p:cTn id="1" dur="indefinite" restart="never" nodeType="tmRoot"/>
      </p:par>
    </p:tnLst>
  </p:timing>
</p:sld>
</file>

<file path=ppt/slides/slide252.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pic>
        <p:nvPicPr>
          <p:cNvPr id="2" name="alignment.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QBQQ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AAAAADJCAAAgD4AAEoeAAAQAAAAJgAAAAgAAAD//////////w=="/>
              </a:ext>
            </a:extLst>
          </p:cNvPicPr>
          <p:nvPr/>
        </p:nvPicPr>
        <p:blipFill>
          <a:blip r:embed="rId2"/>
          <a:stretch>
            <a:fillRect/>
          </a:stretch>
        </p:blipFill>
        <p:spPr>
          <a:xfrm>
            <a:off x="0" y="1428115"/>
            <a:ext cx="10160000" cy="3495675"/>
          </a:xfrm>
          <a:prstGeom prst="rect">
            <a:avLst/>
          </a:prstGeom>
          <a:noFill/>
          <a:ln>
            <a:noFill/>
          </a:ln>
          <a:effectLst/>
        </p:spPr>
      </p:pic>
      <p:sp>
        <p:nvSpPr>
          <p:cNvPr id="3" name="Shape 3432"/>
          <p:cNvSpPr>
            <a:extLst>
              <a:ext uri="smNativeData">
                <pr:smNativeData xmlns:pr="smNativeData" xmlns="smNativeData" val="SMDATA_15_trXWYhMAAAAlAAAAZAAAAA0AAAAAUAAAAFAAAABQAAAAUAAAAAAAAAABAAAAAAAAAAEAAABQAAAAAAAAAAAA4D8AAAAAAADgPwAAAAAAAOA/AAAAAAAA4D8AAAAAAADgPwAAAAAAAOA/AAAAAAAA4D8AAAAAAADgPwAAAAAAAOA/AAAAAAAA4D8CAAAAjAAAAAEAAAAAAAAABDP/AP///wg0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GNQ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BDP/AP///wEAAAAAAAAAAAAAAAAAAAAAAAAAAAAAAAAAAAAAAAAAAAAAAAB/f38A3N7gA8zMzADAwP8Af39/AAAAAAAAAAAAAAAAAAAAAAAAAAAAIQAAABgAAAAUAAAAAAoAAFMNAAApIgAA4BoAABAAAAAmAAAACAAAAP//////////"/>
              </a:ext>
            </a:extLst>
          </p:cNvSpPr>
          <p:nvPr/>
        </p:nvSpPr>
        <p:spPr>
          <a:xfrm>
            <a:off x="1625600" y="2165985"/>
            <a:ext cx="3927475" cy="2202815"/>
          </a:xfrm>
          <a:prstGeom prst="rect">
            <a:avLst/>
          </a:prstGeom>
          <a:solidFill>
            <a:srgbClr val="0433FF">
              <a:alpha val="48000"/>
            </a:srgbClr>
          </a:solidFill>
          <a:ln>
            <a:noFill/>
          </a:ln>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4" name="Shape 3433"/>
          <p:cNvSpPr>
            <a:extLst>
              <a:ext uri="smNativeData">
                <pr:smNativeData xmlns:pr="smNativeData" xmlns="smNativeData" val="SMDATA_15_trXWYhMAAAAlAAAAZAAAAA0AAAAAUAAAAFAAAABQAAAAUAAAAAAAAAABAAAAAAAAAAEAAABQAAAAAAAAAAAA4D8AAAAAAADgPwAAAAAAAOA/AAAAAAAA4D8AAAAAAADgPwAAAAAAAOA/AAAAAAAA4D8AAAAAAADgPwAAAAAAAOA/AAAAAAAA4D8CAAAAjAAAAAEAAAAAAAAA/5MAAP///wg0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HCU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3N7gA8zMzADAwP8Af39/AAAAAAAAAAAAAAAAAAAAAAAAAAAAIQAAABgAAAAUAAAAKSIAAFMNAAAkPAAA4BoAABAAAAAmAAAACAAAAP//////////"/>
              </a:ext>
            </a:extLst>
          </p:cNvSpPr>
          <p:nvPr/>
        </p:nvSpPr>
        <p:spPr>
          <a:xfrm>
            <a:off x="5553075" y="2165985"/>
            <a:ext cx="4223385" cy="2202815"/>
          </a:xfrm>
          <a:prstGeom prst="rect">
            <a:avLst/>
          </a:prstGeom>
          <a:solidFill>
            <a:srgbClr val="FF9300">
              <a:alpha val="48000"/>
            </a:srgbClr>
          </a:solidFill>
          <a:ln>
            <a:noFill/>
          </a:ln>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grpSp>
        <p:nvGrpSpPr>
          <p:cNvPr id="5" name="Group 3436"/>
          <p:cNvGrpSpPr>
            <a:extLst>
              <a:ext uri="smNativeData">
                <pr:smNativeData xmlns:pr="smNativeData" xmlns="smNativeData" val="SMDATA_6_trXWYhMAAAAlAAAAAQAAAA8BAAAAkAAAAEgAAACQAAAASAAAAAAAAAAAAAAAAAAAABcAAAAUAAAAAAAAAAAAAAD/fwAA/38AAAAAAAAJAAAABAAAAAgAAAAfAAAAVAAAAAAAAAAAAAAAAAAAAAAAAAAAAAAAAAAAAAAAAAAAAAAAAAAAAAAAAAAAAAAAAAAAAAAAAAAAAAAAAAAAAAAAAAAAAAAAAAAAAAAAAAAAAAAAAAAAACEAAAAYAAAAFAAAAD4rAACsEgAADjMAAKkVAAAQAAAAJgAAAAgAAAD/////AAAAAA=="/>
              </a:ext>
            </a:extLst>
          </p:cNvGrpSpPr>
          <p:nvPr/>
        </p:nvGrpSpPr>
        <p:grpSpPr>
          <a:xfrm>
            <a:off x="7029450" y="3035300"/>
            <a:ext cx="1270000" cy="485775"/>
            <a:chOff x="7029450" y="3035300"/>
            <a:chExt cx="1270000" cy="485775"/>
          </a:xfrm>
        </p:grpSpPr>
        <p:sp>
          <p:nvSpPr>
            <p:cNvPr id="7" name="Shape 3434"/>
            <p:cNvSpPr>
              <a:extLst>
                <a:ext uri="smNativeData">
                  <pr:smNativeData xmlns:pr="smNativeData" xmlns="smNativeData" val="SMDATA_15_trXWYhMAAAAlAAAAZAAAAA0AAAAAUAAAAFAAAABQAAAAUAAAAAAAAAABAAAAAAAAAAEAAABQAAAAAAAAAAAA4D8AAAAAAADg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UAAAAAAAAABkAAAAZAAAAGQAAAAAAAAAy8vLAFAAAAAAAAAAZA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J/f38AAAAAAMvLywDAwP8Af39/AAAAAAAAAAAAAAAAAAAAAAAAAAAAIQAAABgAAAAUAAAAPisAAKwSAAAOMwAAqRUAAAAAAAAmAAAACAAAAP//////////"/>
                </a:ext>
              </a:extLst>
            </p:cNvSpPr>
            <p:nvPr/>
          </p:nvSpPr>
          <p:spPr>
            <a:xfrm>
              <a:off x="7029450" y="3035300"/>
              <a:ext cx="1270000" cy="485775"/>
            </a:xfrm>
            <a:prstGeom prst="rect">
              <a:avLst/>
            </a:prstGeom>
            <a:solidFill>
              <a:srgbClr val="FF9300"/>
            </a:solidFill>
            <a:ln>
              <a:noFill/>
            </a:ln>
            <a:effectLst>
              <a:outerShdw blurRad="63500" dist="63500" dir="5400000">
                <a:srgbClr val="000000">
                  <a:alpha val="20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6" name="Shape 3435"/>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P////8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diwAAMMSAADWMQAAQhUAAAAgAAAmAAAACAAAAP//////////"/>
                </a:ext>
              </a:extLst>
            </p:cNvSpPr>
            <p:nvPr/>
          </p:nvSpPr>
          <p:spPr>
            <a:xfrm>
              <a:off x="7227570" y="3049905"/>
              <a:ext cx="873760" cy="405765"/>
            </a:xfrm>
            <a:prstGeom prst="rect">
              <a:avLst/>
            </a:prstGeom>
            <a:noFill/>
            <a:ln>
              <a:noFill/>
            </a:ln>
            <a:effectLst/>
          </p:spPr>
          <p:txBody>
            <a:bodyPr vert="horz" wrap="none" lIns="50800" tIns="50800" rIns="50800" bIns="50800" numCol="1" spcCol="215900" anchor="ctr"/>
            <a:lstStyle>
              <a:lvl1pPr defTabSz="457200">
                <a:lnSpc>
                  <a:spcPts val="2800"/>
                </a:lnSpc>
                <a:tabLst>
                  <a:tab pos="838200" algn="l"/>
                </a:tabLst>
                <a:defRPr sz="2400" cap="none">
                  <a:solidFill>
                    <a:srgbClr val="FFFFFF"/>
                  </a:solidFill>
                  <a:latin typeface="蘋果儷中黑" pitchFamily="0" charset="0"/>
                  <a:ea typeface="Gill Sans" pitchFamily="0" charset="0"/>
                  <a:cs typeface="Gill Sans" pitchFamily="0" charset="0"/>
                </a:defRPr>
              </a:lvl1pPr>
            </a:lstStyle>
            <a:p>
              <a:pPr/>
              <a:r>
                <a:t>gene 2</a:t>
              </a:r>
            </a:p>
          </p:txBody>
        </p:sp>
      </p:grpSp>
      <p:grpSp>
        <p:nvGrpSpPr>
          <p:cNvPr id="8" name="Group 3439"/>
          <p:cNvGrpSpPr>
            <a:extLst>
              <a:ext uri="smNativeData">
                <pr:smNativeData xmlns:pr="smNativeData" xmlns="smNativeData" val="SMDATA_6_trXWYhMAAAAlAAAAAQAAAA8BAAAAkAAAAEgAAACQAAAASAAAAAAAAAAAAAAAAAAAABcAAAAUAAAAAAAAAAAAAAD/fwAA/38AAAAAAAAJAAAABAAAAAAAAAAfAAAAVAAAAAAAAAAAAAAAAAAAAAAAAAAAAAAAAAAAAAAAAAAAAAAAAAAAAAAAAAAAAAAAAAAAAAAAAAAAAAAAAAAAAAAAAAAAAAAAAAAAAAAAAAAAAAAAAAAAACEAAAAYAAAAFAAAACwSAACsEgAA/BkAAKkVAAAQAAAAJgAAAAgAAAD/////AAAAAA=="/>
              </a:ext>
            </a:extLst>
          </p:cNvGrpSpPr>
          <p:nvPr/>
        </p:nvGrpSpPr>
        <p:grpSpPr>
          <a:xfrm>
            <a:off x="2954020" y="3035300"/>
            <a:ext cx="1270000" cy="485775"/>
            <a:chOff x="2954020" y="3035300"/>
            <a:chExt cx="1270000" cy="485775"/>
          </a:xfrm>
        </p:grpSpPr>
        <p:sp>
          <p:nvSpPr>
            <p:cNvPr id="10" name="Shape 3437"/>
            <p:cNvSpPr>
              <a:extLst>
                <a:ext uri="smNativeData">
                  <pr:smNativeData xmlns:pr="smNativeData" xmlns="smNativeData" val="SMDATA_15_trXWYhMAAAAlAAAAZAAAAA0AAAAAUAAAAFAAAABQAAAAUAAAAAAAAAABAAAAAAAAAAEAAABQAAAAAAAAAAAA4D8AAAAAAADgPwAAAAAAAOA/AAAAAAAA4D8AAAAAAADgPwAAAAAAAOA/AAAAAAAA4D8AAAAAAADgPwAAAAAAAOA/AAAAAAAA4D8CAAAAjAAAAAEAAAAAAAAABDP/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UAAAAAAAAABkAAAAZAAAAGQAAAAAAAAAy8vLAFAAAAAAAAAAZA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BDP/AP///wEAAAAAAAAAAAAAAAAAAAAAAAAAAAAAAAAAAAAAAAAAAAAAAAJ/f38AAAAAAMvLywDAwP8Af39/AAAAAAAAAAAAAAAAAAAAAAAAAAAAIQAAABgAAAAUAAAALBIAAKwSAAD8GQAAqRUAAAAAAAAmAAAACAAAAP//////////"/>
                </a:ext>
              </a:extLst>
            </p:cNvSpPr>
            <p:nvPr/>
          </p:nvSpPr>
          <p:spPr>
            <a:xfrm>
              <a:off x="2954020" y="3035300"/>
              <a:ext cx="1270000" cy="485775"/>
            </a:xfrm>
            <a:prstGeom prst="rect">
              <a:avLst/>
            </a:prstGeom>
            <a:solidFill>
              <a:srgbClr val="0433FF"/>
            </a:solidFill>
            <a:ln>
              <a:noFill/>
            </a:ln>
            <a:effectLst>
              <a:outerShdw blurRad="63500" dist="63500" dir="5400000">
                <a:srgbClr val="000000">
                  <a:alpha val="20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9" name="Shape 3438"/>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ZBMAAMMSAADEGAAAQhUAAAAgAAAmAAAACAAAAP//////////"/>
                </a:ext>
              </a:extLst>
            </p:cNvSpPr>
            <p:nvPr/>
          </p:nvSpPr>
          <p:spPr>
            <a:xfrm>
              <a:off x="3152140" y="3049905"/>
              <a:ext cx="873760" cy="405765"/>
            </a:xfrm>
            <a:prstGeom prst="rect">
              <a:avLst/>
            </a:prstGeom>
            <a:noFill/>
            <a:ln>
              <a:noFill/>
            </a:ln>
            <a:effectLst/>
          </p:spPr>
          <p:txBody>
            <a:bodyPr vert="horz" wrap="none" lIns="50800" tIns="50800" rIns="50800" bIns="50800" numCol="1" spcCol="215900" anchor="ctr"/>
            <a:lstStyle>
              <a:lvl1pPr defTabSz="457200">
                <a:lnSpc>
                  <a:spcPts val="2800"/>
                </a:lnSpc>
                <a:tabLst>
                  <a:tab pos="838200" algn="l"/>
                </a:tabLst>
                <a:defRPr sz="2400" cap="none">
                  <a:solidFill>
                    <a:srgbClr val="FFFFFF"/>
                  </a:solidFill>
                  <a:latin typeface="蘋果儷中黑" pitchFamily="0" charset="0"/>
                  <a:ea typeface="Gill Sans" pitchFamily="0" charset="0"/>
                  <a:cs typeface="Gill Sans" pitchFamily="0" charset="0"/>
                </a:defRPr>
              </a:lvl1pPr>
            </a:lstStyle>
            <a:p>
              <a:pPr/>
              <a:r>
                <a:t>gene 1</a:t>
              </a:r>
            </a:p>
          </p:txBody>
        </p:sp>
      </p:grpSp>
      <p:sp>
        <p:nvSpPr>
          <p:cNvPr id="11" name="Shape 3440"/>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7wMAAFQeAACyOwAAjCAAABAgAAAmAAAACAAAAP//////////"/>
              </a:ext>
            </a:extLst>
          </p:cNvSpPr>
          <p:nvPr/>
        </p:nvSpPr>
        <p:spPr>
          <a:xfrm>
            <a:off x="639445" y="4930140"/>
            <a:ext cx="9064625"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100"/>
              </a:lnSpc>
              <a:tabLst>
                <a:tab pos="838200" algn="l"/>
              </a:tabLst>
              <a:defRPr sz="1800" cap="none">
                <a:solidFill>
                  <a:srgbClr val="424242"/>
                </a:solidFill>
                <a:latin typeface="Arial" pitchFamily="1" charset="0"/>
                <a:ea typeface="Arial" pitchFamily="1" charset="0"/>
                <a:cs typeface="Arial" pitchFamily="1" charset="0"/>
              </a:defRPr>
            </a:pPr>
            <a:r>
              <a:t>The </a:t>
            </a:r>
            <a:r>
              <a:rPr u="sng"/>
              <a:t>nature</a:t>
            </a:r>
            <a:r>
              <a:t> of the substitution process for these (subsets of) sites may differ in terms of:</a:t>
            </a:r>
          </a:p>
        </p:txBody>
      </p:sp>
      <p:sp>
        <p:nvSpPr>
          <p:cNvPr id="12" name="Shape 3441"/>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BCQkI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QkJCAMvLywDAwP8Af39/AAAAAAAAAAAAAAAAAAAAAAAAAAAAIQAAABgAAAAUAAAALAYAAEQgAAA+PQAAYCIAABAgAAAmAAAACAAAAP//////////"/>
              </a:ext>
            </a:extLst>
          </p:cNvSpPr>
          <p:nvPr/>
        </p:nvSpPr>
        <p:spPr>
          <a:xfrm>
            <a:off x="1003300" y="5245100"/>
            <a:ext cx="8952230" cy="342900"/>
          </a:xfrm>
          <a:prstGeom prst="rect">
            <a:avLst/>
          </a:prstGeom>
          <a:noFill/>
          <a:ln>
            <a:noFill/>
          </a:ln>
          <a:effectLst>
            <a:outerShdw blurRad="63500" dist="63760" dir="2700000">
              <a:srgbClr val="424242">
                <a:alpha val="4000"/>
              </a:srgbClr>
            </a:outerShdw>
          </a:effectLst>
        </p:spPr>
        <p:txBody>
          <a:bodyPr vert="horz" wrap="square" lIns="50800" tIns="50800" rIns="50800" bIns="50800" numCol="1" spcCol="215900" anchor="t"/>
          <a:lstStyle/>
          <a:p>
            <a: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Arial" pitchFamily="1" charset="0"/>
                <a:cs typeface="Arial" pitchFamily="1" charset="0"/>
              </a:defRPr>
            </a:pPr>
            <a:r>
              <a:t>tree topology </a:t>
            </a:r>
            <a:r>
              <a:rPr cap="none">
                <a:latin typeface="Times" pitchFamily="0" charset="0"/>
                <a:ea typeface="Times" pitchFamily="0" charset="0"/>
                <a:cs typeface="Times" pitchFamily="0" charset="0"/>
              </a:rPr>
              <a:t>(</a:t>
            </a:r>
            <a:r>
              <a:t>'gene-tree conflict'</a:t>
            </a:r>
            <a:r>
              <a:rPr cap="none">
                <a:latin typeface="Times" pitchFamily="0" charset="0"/>
                <a:ea typeface="Times" pitchFamily="0" charset="0"/>
                <a:cs typeface="Times" pitchFamily="0" charset="0"/>
              </a:rPr>
              <a:t>)</a:t>
            </a:r>
            <a:endParaRPr cap="none">
              <a:latin typeface="Times" pitchFamily="0" charset="0"/>
              <a:ea typeface="Times" pitchFamily="0" charset="0"/>
              <a:cs typeface="Times" pitchFamily="0" charset="0"/>
            </a:endParaRPr>
          </a:p>
        </p:txBody>
      </p:sp>
      <p:sp>
        <p:nvSpPr>
          <p:cNvPr id="13" name="Shape 3442"/>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nwgAABAgAAAmAAAACAAAAP//////////"/>
              </a:ext>
            </a:extLst>
          </p:cNvSpPr>
          <p:nvPr/>
        </p:nvSpPr>
        <p:spPr>
          <a:xfrm>
            <a:off x="635000" y="1016000"/>
            <a:ext cx="8692515"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The substitution process may vary qualitatively across the alignment</a:t>
            </a:r>
          </a:p>
        </p:txBody>
      </p:sp>
      <p:sp>
        <p:nvSpPr>
          <p:cNvPr id="14" name="Shape 3443"/>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2wEAANwAAAClPAAATAQAABAgAAAmAAAACAAAAP//////////"/>
              </a:ext>
            </a:extLst>
          </p:cNvSpPr>
          <p:nvPr/>
        </p:nvSpPr>
        <p:spPr>
          <a:xfrm>
            <a:off x="301625" y="139700"/>
            <a:ext cx="95567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Among Site Process Heterogeneity </a:t>
            </a:r>
          </a:p>
        </p:txBody>
      </p:sp>
    </p:spTree>
  </p:cSld>
  <p:clrMapOvr>
    <a:masterClrMapping/>
  </p:clrMapOvr>
  <p:transition spd="fast" p14:dur="500">
    <p:fade/>
    <p:extLst>
      <p:ext uri="smNativeData">
        <pr:smNativeData xmlns:pr="smNativeData" xmlns="smNativeData" val="trXWYgAAAAD0AQAAAAAAAAYAAAAAAAAAAAAAAAAAAAAAAAAAAQAAAAAAAAAAAAAAAAAAAAAAAAAAAAAA"/>
      </p:ext>
    </p:extLst>
  </p:transition>
  <p:timing>
    <p:tnLst>
      <p:par>
        <p:cTn id="1" dur="indefinite" restart="never" nodeType="tmRoot"/>
      </p:par>
    </p:tnLst>
  </p:timing>
</p:sld>
</file>

<file path=ppt/slides/slide253.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pic>
        <p:nvPicPr>
          <p:cNvPr id="2" name="alignment.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DQ7bYQ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AAAAADJCAAAgD4AAEoeAAAQAAAAJgAAAAgAAAD//////////w=="/>
              </a:ext>
            </a:extLst>
          </p:cNvPicPr>
          <p:nvPr/>
        </p:nvPicPr>
        <p:blipFill>
          <a:blip r:embed="rId2"/>
          <a:stretch>
            <a:fillRect/>
          </a:stretch>
        </p:blipFill>
        <p:spPr>
          <a:xfrm>
            <a:off x="0" y="1428115"/>
            <a:ext cx="10160000" cy="3495675"/>
          </a:xfrm>
          <a:prstGeom prst="rect">
            <a:avLst/>
          </a:prstGeom>
          <a:noFill/>
          <a:ln>
            <a:noFill/>
          </a:ln>
          <a:effectLst/>
        </p:spPr>
      </p:pic>
      <p:sp>
        <p:nvSpPr>
          <p:cNvPr id="3" name="Shape 3446"/>
          <p:cNvSpPr>
            <a:extLst>
              <a:ext uri="smNativeData">
                <pr:smNativeData xmlns:pr="smNativeData" xmlns="smNativeData" val="SMDATA_15_trXWYhMAAAAlAAAAZAAAAA0AAAAAUAAAAFAAAABQAAAAUAAAAAAAAAABAAAAAAAAAAEAAABQAAAAAAAAAAAA4D8AAAAAAADgPwAAAAAAAOA/AAAAAAAA4D8AAAAAAADgPwAAAAAAAOA/AAAAAAAA4D8AAAAAAADgPwAAAAAAAOA/AAAAAAAA4D8CAAAAjAAAAAEAAAAAAAAABDP/AP///wg0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PJamOw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BDP/AP///wEAAAAAAAAAAAAAAAAAAAAAAAAAAAAAAAAAAAAAAAAAAAAAAAB/f38A3N7gA8zMzADAwP8Af39/AAAAAAAAAAAAAAAAAAAAAAAAAAAAIQAAABgAAAAUAAAAAAoAAFMNAAApIgAA4BoAABAAAAAmAAAACAAAAP//////////"/>
              </a:ext>
            </a:extLst>
          </p:cNvSpPr>
          <p:nvPr/>
        </p:nvSpPr>
        <p:spPr>
          <a:xfrm>
            <a:off x="1625600" y="2165985"/>
            <a:ext cx="3927475" cy="2202815"/>
          </a:xfrm>
          <a:prstGeom prst="rect">
            <a:avLst/>
          </a:prstGeom>
          <a:solidFill>
            <a:srgbClr val="0433FF">
              <a:alpha val="48000"/>
            </a:srgbClr>
          </a:solidFill>
          <a:ln>
            <a:noFill/>
          </a:ln>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4" name="Shape 3447"/>
          <p:cNvSpPr>
            <a:extLst>
              <a:ext uri="smNativeData">
                <pr:smNativeData xmlns:pr="smNativeData" xmlns="smNativeData" val="SMDATA_15_trXWYhMAAAAlAAAAZAAAAA0AAAAAUAAAAFAAAABQAAAAUAAAAAAAAAABAAAAAAAAAAEAAABQAAAAAAAAAAAA4D8AAAAAAADgPwAAAAAAAOA/AAAAAAAA4D8AAAAAAADgPwAAAAAAAOA/AAAAAAAA4D8AAAAAAADgPwAAAAAAAOA/AAAAAAAA4D8CAAAAjAAAAAEAAAAAAAAA/5MAAP///wg0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KsMucg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3N7gA8zMzADAwP8Af39/AAAAAAAAAAAAAAAAAAAAAAAAAAAAIQAAABgAAAAUAAAAKSIAAFMNAAAkPAAA4BoAABAAAAAmAAAACAAAAP//////////"/>
              </a:ext>
            </a:extLst>
          </p:cNvSpPr>
          <p:nvPr/>
        </p:nvSpPr>
        <p:spPr>
          <a:xfrm>
            <a:off x="5553075" y="2165985"/>
            <a:ext cx="4223385" cy="2202815"/>
          </a:xfrm>
          <a:prstGeom prst="rect">
            <a:avLst/>
          </a:prstGeom>
          <a:solidFill>
            <a:srgbClr val="FF9300">
              <a:alpha val="48000"/>
            </a:srgbClr>
          </a:solidFill>
          <a:ln>
            <a:noFill/>
          </a:ln>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grpSp>
        <p:nvGrpSpPr>
          <p:cNvPr id="5" name="Group 3450"/>
          <p:cNvGrpSpPr>
            <a:extLst>
              <a:ext uri="smNativeData">
                <pr:smNativeData xmlns:pr="smNativeData" xmlns="smNativeData" val="SMDATA_6_trXWYhMAAAAlAAAAAQAAAA8BAAAAkAAAAEgAAACQAAAASAAAAAAAAAAAAAAAAAAAABcAAAAUAAAAAAAAAAAAAAD/fwAA/38AAAAAAAAJAAAABAAAAAAAAAAfAAAAVAAAAAAAAAAAAAAAAAAAAAAAAAAAAAAAAAAAAAAAAAAAAAAAAAAAAAAAAAAAAAAAAAAAAAAAAAAAAAAAAAAAAAAAAAAAAAAAAAAAAAAAAAAAAAAAAAAAACEAAAAYAAAAFAAAAD4rAACsEgAADjMAAKkVAAAQAAAAJgAAAAgAAAD/////AAAAAA=="/>
              </a:ext>
            </a:extLst>
          </p:cNvGrpSpPr>
          <p:nvPr/>
        </p:nvGrpSpPr>
        <p:grpSpPr>
          <a:xfrm>
            <a:off x="7029450" y="3035300"/>
            <a:ext cx="1270000" cy="485775"/>
            <a:chOff x="7029450" y="3035300"/>
            <a:chExt cx="1270000" cy="485775"/>
          </a:xfrm>
        </p:grpSpPr>
        <p:sp>
          <p:nvSpPr>
            <p:cNvPr id="7" name="Shape 3448"/>
            <p:cNvSpPr>
              <a:extLst>
                <a:ext uri="smNativeData">
                  <pr:smNativeData xmlns:pr="smNativeData" xmlns="smNativeData" val="SMDATA_15_trXWYhMAAAAlAAAAZAAAAA0AAAAAUAAAAFAAAABQAAAAUAAAAAAAAAABAAAAAAAAAAEAAABQAAAAAAAAAAAA4D8AAAAAAADg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UAAAAAAAAABkAAAAZAAAAGQAAAAAAAAAy8vLAFAAAAAAAAAAZAAAAGQAAABkAAAAAAAAABcAAAAUAAAAAAAAAAAAAAD/fwAA/38AAAAAAAAJAAAABAAAALB/SQM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J/f38AAAAAAMvLywDAwP8Af39/AAAAAAAAAAAAAAAAAAAAAAAAAAAAIQAAABgAAAAUAAAAPisAAKwSAAAOMwAAqRUAAAAAAAAmAAAACAAAAP//////////"/>
                </a:ext>
              </a:extLst>
            </p:cNvSpPr>
            <p:nvPr/>
          </p:nvSpPr>
          <p:spPr>
            <a:xfrm>
              <a:off x="7029450" y="3035300"/>
              <a:ext cx="1270000" cy="485775"/>
            </a:xfrm>
            <a:prstGeom prst="rect">
              <a:avLst/>
            </a:prstGeom>
            <a:solidFill>
              <a:srgbClr val="FF9300"/>
            </a:solidFill>
            <a:ln>
              <a:noFill/>
            </a:ln>
            <a:effectLst>
              <a:outerShdw blurRad="63500" dist="63500" dir="5400000">
                <a:srgbClr val="000000">
                  <a:alpha val="20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6" name="Shape 3449"/>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diwAAMMSAADWMQAAQhUAAAAgAAAmAAAACAAAAP//////////"/>
                </a:ext>
              </a:extLst>
            </p:cNvSpPr>
            <p:nvPr/>
          </p:nvSpPr>
          <p:spPr>
            <a:xfrm>
              <a:off x="7227570" y="3049905"/>
              <a:ext cx="873760" cy="405765"/>
            </a:xfrm>
            <a:prstGeom prst="rect">
              <a:avLst/>
            </a:prstGeom>
            <a:noFill/>
            <a:ln>
              <a:noFill/>
            </a:ln>
            <a:effectLst/>
          </p:spPr>
          <p:txBody>
            <a:bodyPr vert="horz" wrap="none" lIns="50800" tIns="50800" rIns="50800" bIns="50800" numCol="1" spcCol="215900" anchor="ctr"/>
            <a:lstStyle>
              <a:lvl1pPr defTabSz="457200">
                <a:lnSpc>
                  <a:spcPts val="2800"/>
                </a:lnSpc>
                <a:tabLst>
                  <a:tab pos="838200" algn="l"/>
                </a:tabLst>
                <a:defRPr sz="2400" cap="none">
                  <a:solidFill>
                    <a:srgbClr val="FFFFFF"/>
                  </a:solidFill>
                  <a:latin typeface="蘋果儷中黑" pitchFamily="0" charset="0"/>
                  <a:ea typeface="Gill Sans" pitchFamily="0" charset="0"/>
                  <a:cs typeface="Gill Sans" pitchFamily="0" charset="0"/>
                </a:defRPr>
              </a:lvl1pPr>
            </a:lstStyle>
            <a:p>
              <a:pPr/>
              <a:r>
                <a:t>gene 2</a:t>
              </a:r>
            </a:p>
          </p:txBody>
        </p:sp>
      </p:grpSp>
      <p:grpSp>
        <p:nvGrpSpPr>
          <p:cNvPr id="8" name="Group 3453"/>
          <p:cNvGrpSpPr>
            <a:extLst>
              <a:ext uri="smNativeData">
                <pr:smNativeData xmlns:pr="smNativeData" xmlns="smNativeData" val="SMDATA_6_trXWYhMAAAAlAAAAAQAAAA8BAAAAkAAAAEgAAACQAAAASAAAAAAAAAAAAAAAAAAAABcAAAAUAAAAAAAAAAAAAAD/fwAA/38AAAAAAAAJAAAABAAAAEQAYwAfAAAAVAAAAAAAAAAAAAAAAAAAAAAAAAAAAAAAAAAAAAAAAAAAAAAAAAAAAAAAAAAAAAAAAAAAAAAAAAAAAAAAAAAAAAAAAAAAAAAAAAAAAAAAAAAAAAAAAAAAACEAAAAYAAAAFAAAACwSAACsEgAA/BkAAKkVAAAQAAAAJgAAAAgAAAD/////AAAAAA=="/>
              </a:ext>
            </a:extLst>
          </p:cNvGrpSpPr>
          <p:nvPr/>
        </p:nvGrpSpPr>
        <p:grpSpPr>
          <a:xfrm>
            <a:off x="2954020" y="3035300"/>
            <a:ext cx="1270000" cy="485775"/>
            <a:chOff x="2954020" y="3035300"/>
            <a:chExt cx="1270000" cy="485775"/>
          </a:xfrm>
        </p:grpSpPr>
        <p:sp>
          <p:nvSpPr>
            <p:cNvPr id="10" name="Shape 3451"/>
            <p:cNvSpPr>
              <a:extLst>
                <a:ext uri="smNativeData">
                  <pr:smNativeData xmlns:pr="smNativeData" xmlns="smNativeData" val="SMDATA_15_trXWYhMAAAAlAAAAZAAAAA0AAAAAUAAAAFAAAABQAAAAUAAAAAAAAAABAAAAAAAAAAEAAABQAAAAAAAAAAAA4D8AAAAAAADgPwAAAAAAAOA/AAAAAAAA4D8AAAAAAADgPwAAAAAAAOA/AAAAAAAA4D8AAAAAAADgPwAAAAAAAOA/AAAAAAAA4D8CAAAAjAAAAAEAAAAAAAAABDP/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UAAAAAAAAABkAAAAZAAAAGQAAAAAAAAAy8vLAFAAAAAAAAAAZA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BDP/AP///wEAAAAAAAAAAAAAAAAAAAAAAAAAAAAAAAAAAAAAAAAAAAAAAAJ/f38AAAAAAMvLywDAwP8Af39/AAAAAAAAAAAAAAAAAAAAAAAAAAAAIQAAABgAAAAUAAAALBIAAKwSAAD8GQAAqRUAAAAAAAAmAAAACAAAAP//////////"/>
                </a:ext>
              </a:extLst>
            </p:cNvSpPr>
            <p:nvPr/>
          </p:nvSpPr>
          <p:spPr>
            <a:xfrm>
              <a:off x="2954020" y="3035300"/>
              <a:ext cx="1270000" cy="485775"/>
            </a:xfrm>
            <a:prstGeom prst="rect">
              <a:avLst/>
            </a:prstGeom>
            <a:solidFill>
              <a:srgbClr val="0433FF"/>
            </a:solidFill>
            <a:ln>
              <a:noFill/>
            </a:ln>
            <a:effectLst>
              <a:outerShdw blurRad="63500" dist="63500" dir="5400000">
                <a:srgbClr val="000000">
                  <a:alpha val="20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9" name="Shape 3452"/>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EoHDQE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ZBMAAMMSAADEGAAAQhUAAAAgAAAmAAAACAAAAP//////////"/>
                </a:ext>
              </a:extLst>
            </p:cNvSpPr>
            <p:nvPr/>
          </p:nvSpPr>
          <p:spPr>
            <a:xfrm>
              <a:off x="3152140" y="3049905"/>
              <a:ext cx="873760" cy="405765"/>
            </a:xfrm>
            <a:prstGeom prst="rect">
              <a:avLst/>
            </a:prstGeom>
            <a:noFill/>
            <a:ln>
              <a:noFill/>
            </a:ln>
            <a:effectLst/>
          </p:spPr>
          <p:txBody>
            <a:bodyPr vert="horz" wrap="none" lIns="50800" tIns="50800" rIns="50800" bIns="50800" numCol="1" spcCol="215900" anchor="ctr"/>
            <a:lstStyle>
              <a:lvl1pPr defTabSz="457200">
                <a:lnSpc>
                  <a:spcPts val="2800"/>
                </a:lnSpc>
                <a:tabLst>
                  <a:tab pos="838200" algn="l"/>
                </a:tabLst>
                <a:defRPr sz="2400" cap="none">
                  <a:solidFill>
                    <a:srgbClr val="FFFFFF"/>
                  </a:solidFill>
                  <a:latin typeface="蘋果儷中黑" pitchFamily="0" charset="0"/>
                  <a:ea typeface="Gill Sans" pitchFamily="0" charset="0"/>
                  <a:cs typeface="Gill Sans" pitchFamily="0" charset="0"/>
                </a:defRPr>
              </a:lvl1pPr>
            </a:lstStyle>
            <a:p>
              <a:pPr/>
              <a:r>
                <a:t>gene 1</a:t>
              </a:r>
            </a:p>
          </p:txBody>
        </p:sp>
      </p:grpSp>
      <p:sp>
        <p:nvSpPr>
          <p:cNvPr id="11" name="Shape 3454"/>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7wMAAFQeAACyOwAAjCAAABAgAAAmAAAACAAAAP//////////"/>
              </a:ext>
            </a:extLst>
          </p:cNvSpPr>
          <p:nvPr/>
        </p:nvSpPr>
        <p:spPr>
          <a:xfrm>
            <a:off x="639445" y="4930140"/>
            <a:ext cx="9064625"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100"/>
              </a:lnSpc>
              <a:tabLst>
                <a:tab pos="838200" algn="l"/>
              </a:tabLst>
              <a:defRPr sz="1800" cap="none">
                <a:solidFill>
                  <a:srgbClr val="424242"/>
                </a:solidFill>
                <a:latin typeface="Arial" pitchFamily="1" charset="0"/>
                <a:ea typeface="Arial" pitchFamily="1" charset="0"/>
                <a:cs typeface="Arial" pitchFamily="1" charset="0"/>
              </a:defRPr>
            </a:pPr>
            <a:r>
              <a:t>The </a:t>
            </a:r>
            <a:r>
              <a:rPr u="sng"/>
              <a:t>nature</a:t>
            </a:r>
            <a:r>
              <a:t> of the substitution process for these (subsets of) sites may differ in terms of:</a:t>
            </a:r>
          </a:p>
        </p:txBody>
      </p:sp>
      <p:sp>
        <p:nvSpPr>
          <p:cNvPr id="12" name="Shape 3455"/>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BCQkI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QkJCAMvLywDAwP8Af39/AAAAAAAAAAAAAAAAAAAAAAAAAAAAIQAAABgAAAAUAAAALAYAAEQgAAA+PQAAYCIAABAgAAAmAAAACAAAAP//////////"/>
              </a:ext>
            </a:extLst>
          </p:cNvSpPr>
          <p:nvPr/>
        </p:nvSpPr>
        <p:spPr>
          <a:xfrm>
            <a:off x="1003300" y="5245100"/>
            <a:ext cx="8952230" cy="342900"/>
          </a:xfrm>
          <a:prstGeom prst="rect">
            <a:avLst/>
          </a:prstGeom>
          <a:noFill/>
          <a:ln>
            <a:noFill/>
          </a:ln>
          <a:effectLst>
            <a:outerShdw blurRad="63500" dist="63760" dir="2700000">
              <a:srgbClr val="424242">
                <a:alpha val="4000"/>
              </a:srgbClr>
            </a:outerShdw>
          </a:effectLst>
        </p:spPr>
        <p:txBody>
          <a:bodyPr vert="horz" wrap="square" lIns="50800" tIns="50800" rIns="50800" bIns="50800" numCol="1" spcCol="215900" anchor="t"/>
          <a:lstStyle/>
          <a:p>
            <a: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Arial" pitchFamily="1" charset="0"/>
                <a:cs typeface="Arial" pitchFamily="1" charset="0"/>
              </a:defRPr>
            </a:pPr>
            <a:r>
              <a:t>tree topology </a:t>
            </a:r>
            <a:r>
              <a:rPr cap="none">
                <a:latin typeface="Times" pitchFamily="0" charset="0"/>
                <a:ea typeface="Times" pitchFamily="0" charset="0"/>
                <a:cs typeface="Times" pitchFamily="0" charset="0"/>
              </a:rPr>
              <a:t>(</a:t>
            </a:r>
            <a:r>
              <a:t>'gene-tree conflict'</a:t>
            </a:r>
            <a:r>
              <a:rPr cap="none">
                <a:latin typeface="Times" pitchFamily="0" charset="0"/>
                <a:ea typeface="Times" pitchFamily="0" charset="0"/>
                <a:cs typeface="Times" pitchFamily="0" charset="0"/>
              </a:rPr>
              <a:t>)</a:t>
            </a:r>
            <a:endParaRPr cap="none">
              <a:latin typeface="Times" pitchFamily="0" charset="0"/>
              <a:ea typeface="Times" pitchFamily="0" charset="0"/>
              <a:cs typeface="Times" pitchFamily="0" charset="0"/>
            </a:endParaRPr>
          </a:p>
        </p:txBody>
      </p:sp>
      <p:sp>
        <p:nvSpPr>
          <p:cNvPr id="13" name="Shape 3456"/>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nwgAABAgAAAmAAAACAAAAP//////////"/>
              </a:ext>
            </a:extLst>
          </p:cNvSpPr>
          <p:nvPr/>
        </p:nvSpPr>
        <p:spPr>
          <a:xfrm>
            <a:off x="635000" y="1016000"/>
            <a:ext cx="8692515"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The substitution process may vary qualitatively across the alignment</a:t>
            </a:r>
          </a:p>
        </p:txBody>
      </p:sp>
      <p:sp>
        <p:nvSpPr>
          <p:cNvPr id="14" name="Shape 3457"/>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2wEAANwAAAClPAAATAQAABAgAAAmAAAACAAAAP//////////"/>
              </a:ext>
            </a:extLst>
          </p:cNvSpPr>
          <p:nvPr/>
        </p:nvSpPr>
        <p:spPr>
          <a:xfrm>
            <a:off x="301625" y="139700"/>
            <a:ext cx="95567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Among Site Process Heterogeneity </a:t>
            </a:r>
          </a:p>
        </p:txBody>
      </p:sp>
      <p:sp>
        <p:nvSpPr>
          <p:cNvPr id="15" name="Shape 3458"/>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BCQkI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QkJCAMvLywDAwP8Af39/AAAAAAAAAAAAAAAAAAAAAAAAAAAAIQAAABgAAAAUAAAALAYAANQhAAA+PQAA8CMAABAgAAAmAAAACAAAAP//////////"/>
              </a:ext>
            </a:extLst>
          </p:cNvSpPr>
          <p:nvPr/>
        </p:nvSpPr>
        <p:spPr>
          <a:xfrm>
            <a:off x="1003300" y="5499100"/>
            <a:ext cx="8952230" cy="342900"/>
          </a:xfrm>
          <a:prstGeom prst="rect">
            <a:avLst/>
          </a:prstGeom>
          <a:noFill/>
          <a:ln>
            <a:noFill/>
          </a:ln>
          <a:effectLst>
            <a:outerShdw blurRad="63500" dist="63760" dir="2700000">
              <a:srgbClr val="424242">
                <a:alpha val="4000"/>
              </a:srgbClr>
            </a:outerShdw>
          </a:effectLst>
        </p:spPr>
        <p:txBody>
          <a:bodyPr vert="horz" wrap="square" lIns="50800" tIns="50800" rIns="50800" bIns="50800" numCol="1" spcCol="215900" anchor="t"/>
          <a:lstStyle/>
          <a:p>
            <a: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Arial" pitchFamily="1" charset="0"/>
                <a:cs typeface="Arial" pitchFamily="1" charset="0"/>
              </a:defRPr>
            </a:pPr>
            <a:r>
              <a:t>branch-length proportions </a:t>
            </a:r>
            <a:r>
              <a:rPr cap="none">
                <a:latin typeface="Times" pitchFamily="0" charset="0"/>
                <a:ea typeface="Times" pitchFamily="0" charset="0"/>
                <a:cs typeface="Times" pitchFamily="0" charset="0"/>
              </a:rPr>
              <a:t>(</a:t>
            </a:r>
            <a:r>
              <a:t>'heterotachy'</a:t>
            </a:r>
            <a:r>
              <a:rPr cap="none">
                <a:latin typeface="Times" pitchFamily="0" charset="0"/>
                <a:ea typeface="Times" pitchFamily="0" charset="0"/>
                <a:cs typeface="Times" pitchFamily="0" charset="0"/>
              </a:rPr>
              <a:t>)</a:t>
            </a:r>
            <a:endParaRPr cap="none">
              <a:latin typeface="Times" pitchFamily="0" charset="0"/>
              <a:ea typeface="Times" pitchFamily="0" charset="0"/>
              <a:cs typeface="Times" pitchFamily="0" charset="0"/>
            </a:endParaRPr>
          </a:p>
        </p:txBody>
      </p:sp>
    </p:spTree>
  </p:cSld>
  <p:clrMapOvr>
    <a:masterClrMapping/>
  </p:clrMapOvr>
  <p:transition spd="fast" p14:dur="500">
    <p:fade/>
    <p:extLst>
      <p:ext uri="smNativeData">
        <pr:smNativeData xmlns:pr="smNativeData" xmlns="smNativeData" val="trXWYgAAAAD0AQAAAAAAAAYAAAAAAAAAAAAAAAAAAAAAAAAAAQAAAAAAAAAAAAAAAAAAAAAAAAAAAAAA"/>
      </p:ext>
    </p:extLst>
  </p:transition>
  <p:timing>
    <p:tnLst>
      <p:par>
        <p:cTn id="1" dur="indefinite" restart="never" nodeType="tmRoot"/>
      </p:par>
    </p:tnLst>
  </p:timing>
</p:sld>
</file>

<file path=ppt/slides/slide254.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pic>
        <p:nvPicPr>
          <p:cNvPr id="2" name="alignment.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c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AAAAADJCAAAgD4AAEoeAAAQAAAAJgAAAAgAAAD//////////w=="/>
              </a:ext>
            </a:extLst>
          </p:cNvPicPr>
          <p:nvPr/>
        </p:nvPicPr>
        <p:blipFill>
          <a:blip r:embed="rId2"/>
          <a:stretch>
            <a:fillRect/>
          </a:stretch>
        </p:blipFill>
        <p:spPr>
          <a:xfrm>
            <a:off x="0" y="1428115"/>
            <a:ext cx="10160000" cy="3495675"/>
          </a:xfrm>
          <a:prstGeom prst="rect">
            <a:avLst/>
          </a:prstGeom>
          <a:noFill/>
          <a:ln>
            <a:noFill/>
          </a:ln>
          <a:effectLst/>
        </p:spPr>
      </p:pic>
      <p:sp>
        <p:nvSpPr>
          <p:cNvPr id="3" name="Shape 3461"/>
          <p:cNvSpPr>
            <a:extLst>
              <a:ext uri="smNativeData">
                <pr:smNativeData xmlns:pr="smNativeData" xmlns="smNativeData" val="SMDATA_15_trXWYhMAAAAlAAAAZAAAAA0AAAAAUAAAAFAAAABQAAAAUAAAAAAAAAABAAAAAAAAAAEAAABQAAAAAAAAAAAA4D8AAAAAAADgPwAAAAAAAOA/AAAAAAAA4D8AAAAAAADgPwAAAAAAAOA/AAAAAAAA4D8AAAAAAADgPwAAAAAAAOA/AAAAAAAA4D8CAAAAjAAAAAEAAAAAAAAABDP/AP///wg0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OB9fQQ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BDP/AP///wEAAAAAAAAAAAAAAAAAAAAAAAAAAAAAAAAAAAAAAAAAAAAAAAB/f38A3N7gA8zMzADAwP8Af39/AAAAAAAAAAAAAAAAAAAAAAAAAAAAIQAAABgAAAAUAAAAAAoAAFMNAAApIgAA4BoAABAAAAAmAAAACAAAAP//////////"/>
              </a:ext>
            </a:extLst>
          </p:cNvSpPr>
          <p:nvPr/>
        </p:nvSpPr>
        <p:spPr>
          <a:xfrm>
            <a:off x="1625600" y="2165985"/>
            <a:ext cx="3927475" cy="2202815"/>
          </a:xfrm>
          <a:prstGeom prst="rect">
            <a:avLst/>
          </a:prstGeom>
          <a:solidFill>
            <a:srgbClr val="0433FF">
              <a:alpha val="48000"/>
            </a:srgbClr>
          </a:solidFill>
          <a:ln>
            <a:noFill/>
          </a:ln>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4" name="Shape 3462"/>
          <p:cNvSpPr>
            <a:extLst>
              <a:ext uri="smNativeData">
                <pr:smNativeData xmlns:pr="smNativeData" xmlns="smNativeData" val="SMDATA_15_trXWYhMAAAAlAAAAZAAAAA0AAAAAUAAAAFAAAABQAAAAUAAAAAAAAAABAAAAAAAAAAEAAABQAAAAAAAAAAAA4D8AAAAAAADgPwAAAAAAAOA/AAAAAAAA4D8AAAAAAADgPwAAAAAAAOA/AAAAAAAA4D8AAAAAAADgPwAAAAAAAOA/AAAAAAAA4D8CAAAAjAAAAAEAAAAAAAAA/5MAAP///wg0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GMg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3N7gA8zMzADAwP8Af39/AAAAAAAAAAAAAAAAAAAAAAAAAAAAIQAAABgAAAAUAAAAKSIAAFMNAAAkPAAA4BoAABAAAAAmAAAACAAAAP//////////"/>
              </a:ext>
            </a:extLst>
          </p:cNvSpPr>
          <p:nvPr/>
        </p:nvSpPr>
        <p:spPr>
          <a:xfrm>
            <a:off x="5553075" y="2165985"/>
            <a:ext cx="4223385" cy="2202815"/>
          </a:xfrm>
          <a:prstGeom prst="rect">
            <a:avLst/>
          </a:prstGeom>
          <a:solidFill>
            <a:srgbClr val="FF9300">
              <a:alpha val="48000"/>
            </a:srgbClr>
          </a:solidFill>
          <a:ln>
            <a:noFill/>
          </a:ln>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grpSp>
        <p:nvGrpSpPr>
          <p:cNvPr id="5" name="Group 3465"/>
          <p:cNvGrpSpPr>
            <a:extLst>
              <a:ext uri="smNativeData">
                <pr:smNativeData xmlns:pr="smNativeData" xmlns="smNativeData" val="SMDATA_6_trXWYhMAAAAlAAAAAQAAAA8BAAAAkAAAAEgAAACQAAAASAAAAAAAAAAAAAAAAAAAABcAAAAUAAAAAAAAAAAAAAD/fwAA/38AAAAAAAAJAAAABAAAAAAAAAAfAAAAVAAAAAAAAAAAAAAAAAAAAAAAAAAAAAAAAAAAAAAAAAAAAAAAAAAAAAAAAAAAAAAAAAAAAAAAAAAAAAAAAAAAAAAAAAAAAAAAAAAAAAAAAAAAAAAAAAAAACEAAAAYAAAAFAAAAD4rAACsEgAADjMAAKkVAAAQAAAAJgAAAAgAAAD/////AAAAAA=="/>
              </a:ext>
            </a:extLst>
          </p:cNvGrpSpPr>
          <p:nvPr/>
        </p:nvGrpSpPr>
        <p:grpSpPr>
          <a:xfrm>
            <a:off x="7029450" y="3035300"/>
            <a:ext cx="1270000" cy="485775"/>
            <a:chOff x="7029450" y="3035300"/>
            <a:chExt cx="1270000" cy="485775"/>
          </a:xfrm>
        </p:grpSpPr>
        <p:sp>
          <p:nvSpPr>
            <p:cNvPr id="7" name="Shape 3463"/>
            <p:cNvSpPr>
              <a:extLst>
                <a:ext uri="smNativeData">
                  <pr:smNativeData xmlns:pr="smNativeData" xmlns="smNativeData" val="SMDATA_15_trXWYhMAAAAlAAAAZAAAAA0AAAAAUAAAAFAAAABQAAAAUAAAAAAAAAABAAAAAAAAAAEAAABQAAAAAAAAAAAA4D8AAAAAAADg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UAAAAAAAAABkAAAAZAAAAGQAAAAAAAAAy8vLAFAAAAAAAAAAZAAAAGQAAABkAAAAAAAAABcAAAAUAAAAAAAAAAAAAAD/fwAA/38AAAAAAAAJAAAABAAAABYEgQ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J/f38AAAAAAMvLywDAwP8Af39/AAAAAAAAAAAAAAAAAAAAAAAAAAAAIQAAABgAAAAUAAAAPisAAKwSAAAOMwAAqRUAAAAAAAAmAAAACAAAAP//////////"/>
                </a:ext>
              </a:extLst>
            </p:cNvSpPr>
            <p:nvPr/>
          </p:nvSpPr>
          <p:spPr>
            <a:xfrm>
              <a:off x="7029450" y="3035300"/>
              <a:ext cx="1270000" cy="485775"/>
            </a:xfrm>
            <a:prstGeom prst="rect">
              <a:avLst/>
            </a:prstGeom>
            <a:solidFill>
              <a:srgbClr val="FF9300"/>
            </a:solidFill>
            <a:ln>
              <a:noFill/>
            </a:ln>
            <a:effectLst>
              <a:outerShdw blurRad="63500" dist="63500" dir="5400000">
                <a:srgbClr val="000000">
                  <a:alpha val="20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6" name="Shape 3464"/>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diwAAMMSAADWMQAAQhUAAAAgAAAmAAAACAAAAP//////////"/>
                </a:ext>
              </a:extLst>
            </p:cNvSpPr>
            <p:nvPr/>
          </p:nvSpPr>
          <p:spPr>
            <a:xfrm>
              <a:off x="7227570" y="3049905"/>
              <a:ext cx="873760" cy="405765"/>
            </a:xfrm>
            <a:prstGeom prst="rect">
              <a:avLst/>
            </a:prstGeom>
            <a:noFill/>
            <a:ln>
              <a:noFill/>
            </a:ln>
            <a:effectLst/>
          </p:spPr>
          <p:txBody>
            <a:bodyPr vert="horz" wrap="none" lIns="50800" tIns="50800" rIns="50800" bIns="50800" numCol="1" spcCol="215900" anchor="ctr"/>
            <a:lstStyle>
              <a:lvl1pPr defTabSz="457200">
                <a:lnSpc>
                  <a:spcPts val="2800"/>
                </a:lnSpc>
                <a:tabLst>
                  <a:tab pos="838200" algn="l"/>
                </a:tabLst>
                <a:defRPr sz="2400" cap="none">
                  <a:solidFill>
                    <a:srgbClr val="FFFFFF"/>
                  </a:solidFill>
                  <a:latin typeface="蘋果儷中黑" pitchFamily="0" charset="0"/>
                  <a:ea typeface="Gill Sans" pitchFamily="0" charset="0"/>
                  <a:cs typeface="Gill Sans" pitchFamily="0" charset="0"/>
                </a:defRPr>
              </a:lvl1pPr>
            </a:lstStyle>
            <a:p>
              <a:pPr/>
              <a:r>
                <a:t>gene 2</a:t>
              </a:r>
            </a:p>
          </p:txBody>
        </p:sp>
      </p:grpSp>
      <p:grpSp>
        <p:nvGrpSpPr>
          <p:cNvPr id="8" name="Group 3468"/>
          <p:cNvGrpSpPr>
            <a:extLst>
              <a:ext uri="smNativeData">
                <pr:smNativeData xmlns:pr="smNativeData" xmlns="smNativeData" val="SMDATA_6_trXWYhMAAAAlAAAAAQAAAA8BAAAAkAAAAEgAAACQAAAASAAAAAAAAAAAAAAAAAAAABcAAAAUAAAAAAAAAAAAAAD/fwAA/38AAAAAAAAJAAAABAAAAAAAAAAfAAAAVAAAAAAAAAAAAAAAAAAAAAAAAAAAAAAAAAAAAAAAAAAAAAAAAAAAAAAAAAAAAAAAAAAAAAAAAAAAAAAAAAAAAAAAAAAAAAAAAAAAAAAAAAAAAAAAAAAAACEAAAAYAAAAFAAAACwSAACsEgAA/BkAAKkVAAAQAAAAJgAAAAgAAAD/////AAAAAA=="/>
              </a:ext>
            </a:extLst>
          </p:cNvGrpSpPr>
          <p:nvPr/>
        </p:nvGrpSpPr>
        <p:grpSpPr>
          <a:xfrm>
            <a:off x="2954020" y="3035300"/>
            <a:ext cx="1270000" cy="485775"/>
            <a:chOff x="2954020" y="3035300"/>
            <a:chExt cx="1270000" cy="485775"/>
          </a:xfrm>
        </p:grpSpPr>
        <p:sp>
          <p:nvSpPr>
            <p:cNvPr id="10" name="Shape 3466"/>
            <p:cNvSpPr>
              <a:extLst>
                <a:ext uri="smNativeData">
                  <pr:smNativeData xmlns:pr="smNativeData" xmlns="smNativeData" val="SMDATA_15_trXWYhMAAAAlAAAAZAAAAA0AAAAAUAAAAFAAAABQAAAAUAAAAAAAAAABAAAAAAAAAAEAAABQAAAAAAAAAAAA4D8AAAAAAADgPwAAAAAAAOA/AAAAAAAA4D8AAAAAAADgPwAAAAAAAOA/AAAAAAAA4D8AAAAAAADgPwAAAAAAAOA/AAAAAAAA4D8CAAAAjAAAAAEAAAAAAAAABDP/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UAAAAAAAAABkAAAAZAAAAGQAAAAAAAAAy8vLAFAAAAAAAAAAZA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BDP/AP///wEAAAAAAAAAAAAAAAAAAAAAAAAAAAAAAAAAAAAAAAAAAAAAAAJ/f38AAAAAAMvLywDAwP8Af39/AAAAAAAAAAAAAAAAAAAAAAAAAAAAIQAAABgAAAAUAAAALBIAAKwSAAD8GQAAqRUAAAAAAAAmAAAACAAAAP//////////"/>
                </a:ext>
              </a:extLst>
            </p:cNvSpPr>
            <p:nvPr/>
          </p:nvSpPr>
          <p:spPr>
            <a:xfrm>
              <a:off x="2954020" y="3035300"/>
              <a:ext cx="1270000" cy="485775"/>
            </a:xfrm>
            <a:prstGeom prst="rect">
              <a:avLst/>
            </a:prstGeom>
            <a:solidFill>
              <a:srgbClr val="0433FF"/>
            </a:solidFill>
            <a:ln>
              <a:noFill/>
            </a:ln>
            <a:effectLst>
              <a:outerShdw blurRad="63500" dist="63500" dir="5400000">
                <a:srgbClr val="000000">
                  <a:alpha val="20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9" name="Shape 3467"/>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MDQq/w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ZBMAAMMSAADEGAAAQhUAAAAgAAAmAAAACAAAAP//////////"/>
                </a:ext>
              </a:extLst>
            </p:cNvSpPr>
            <p:nvPr/>
          </p:nvSpPr>
          <p:spPr>
            <a:xfrm>
              <a:off x="3152140" y="3049905"/>
              <a:ext cx="873760" cy="405765"/>
            </a:xfrm>
            <a:prstGeom prst="rect">
              <a:avLst/>
            </a:prstGeom>
            <a:noFill/>
            <a:ln>
              <a:noFill/>
            </a:ln>
            <a:effectLst/>
          </p:spPr>
          <p:txBody>
            <a:bodyPr vert="horz" wrap="none" lIns="50800" tIns="50800" rIns="50800" bIns="50800" numCol="1" spcCol="215900" anchor="ctr"/>
            <a:lstStyle>
              <a:lvl1pPr defTabSz="457200">
                <a:lnSpc>
                  <a:spcPts val="2800"/>
                </a:lnSpc>
                <a:tabLst>
                  <a:tab pos="838200" algn="l"/>
                </a:tabLst>
                <a:defRPr sz="2400" cap="none">
                  <a:solidFill>
                    <a:srgbClr val="FFFFFF"/>
                  </a:solidFill>
                  <a:latin typeface="蘋果儷中黑" pitchFamily="0" charset="0"/>
                  <a:ea typeface="Gill Sans" pitchFamily="0" charset="0"/>
                  <a:cs typeface="Gill Sans" pitchFamily="0" charset="0"/>
                </a:defRPr>
              </a:lvl1pPr>
            </a:lstStyle>
            <a:p>
              <a:pPr/>
              <a:r>
                <a:t>gene 1</a:t>
              </a:r>
            </a:p>
          </p:txBody>
        </p:sp>
      </p:grpSp>
      <p:sp>
        <p:nvSpPr>
          <p:cNvPr id="11" name="Shape 3469"/>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7wMAAFQeAACyOwAAjCAAABAgAAAmAAAACAAAAP//////////"/>
              </a:ext>
            </a:extLst>
          </p:cNvSpPr>
          <p:nvPr/>
        </p:nvSpPr>
        <p:spPr>
          <a:xfrm>
            <a:off x="639445" y="4930140"/>
            <a:ext cx="9064625"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100"/>
              </a:lnSpc>
              <a:tabLst>
                <a:tab pos="838200" algn="l"/>
              </a:tabLst>
              <a:defRPr sz="1800" cap="none">
                <a:solidFill>
                  <a:srgbClr val="424242"/>
                </a:solidFill>
                <a:latin typeface="Arial" pitchFamily="1" charset="0"/>
                <a:ea typeface="Arial" pitchFamily="1" charset="0"/>
                <a:cs typeface="Arial" pitchFamily="1" charset="0"/>
              </a:defRPr>
            </a:pPr>
            <a:r>
              <a:t>The </a:t>
            </a:r>
            <a:r>
              <a:rPr u="sng"/>
              <a:t>nature</a:t>
            </a:r>
            <a:r>
              <a:t> of the substitution process for these (subsets of) sites may differ in terms of:</a:t>
            </a:r>
          </a:p>
        </p:txBody>
      </p:sp>
      <p:sp>
        <p:nvSpPr>
          <p:cNvPr id="12" name="Shape 3470"/>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BCQkI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QkJCAMvLywDAwP8Af39/AAAAAAAAAAAAAAAAAAAAAAAAAAAAIQAAABgAAAAUAAAALAYAAEQgAAA+PQAAYCIAABAgAAAmAAAACAAAAP//////////"/>
              </a:ext>
            </a:extLst>
          </p:cNvSpPr>
          <p:nvPr/>
        </p:nvSpPr>
        <p:spPr>
          <a:xfrm>
            <a:off x="1003300" y="5245100"/>
            <a:ext cx="8952230" cy="342900"/>
          </a:xfrm>
          <a:prstGeom prst="rect">
            <a:avLst/>
          </a:prstGeom>
          <a:noFill/>
          <a:ln>
            <a:noFill/>
          </a:ln>
          <a:effectLst>
            <a:outerShdw blurRad="63500" dist="63760" dir="2700000">
              <a:srgbClr val="424242">
                <a:alpha val="4000"/>
              </a:srgbClr>
            </a:outerShdw>
          </a:effectLst>
        </p:spPr>
        <p:txBody>
          <a:bodyPr vert="horz" wrap="square" lIns="50800" tIns="50800" rIns="50800" bIns="50800" numCol="1" spcCol="215900" anchor="t"/>
          <a:lstStyle/>
          <a:p>
            <a: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Arial" pitchFamily="1" charset="0"/>
                <a:cs typeface="Arial" pitchFamily="1" charset="0"/>
              </a:defRPr>
            </a:pPr>
            <a:r>
              <a:t>tree topology </a:t>
            </a:r>
            <a:r>
              <a:rPr cap="none">
                <a:latin typeface="Times" pitchFamily="0" charset="0"/>
                <a:ea typeface="Times" pitchFamily="0" charset="0"/>
                <a:cs typeface="Times" pitchFamily="0" charset="0"/>
              </a:rPr>
              <a:t>(</a:t>
            </a:r>
            <a:r>
              <a:t>'gene-tree conflict'</a:t>
            </a:r>
            <a:r>
              <a:rPr cap="none">
                <a:latin typeface="Times" pitchFamily="0" charset="0"/>
                <a:ea typeface="Times" pitchFamily="0" charset="0"/>
                <a:cs typeface="Times" pitchFamily="0" charset="0"/>
              </a:rPr>
              <a:t>)</a:t>
            </a:r>
            <a:endParaRPr cap="none">
              <a:latin typeface="Times" pitchFamily="0" charset="0"/>
              <a:ea typeface="Times" pitchFamily="0" charset="0"/>
              <a:cs typeface="Times" pitchFamily="0" charset="0"/>
            </a:endParaRPr>
          </a:p>
        </p:txBody>
      </p:sp>
      <p:sp>
        <p:nvSpPr>
          <p:cNvPr id="13" name="Shape 3471"/>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nwgAABAgAAAmAAAACAAAAP//////////"/>
              </a:ext>
            </a:extLst>
          </p:cNvSpPr>
          <p:nvPr/>
        </p:nvSpPr>
        <p:spPr>
          <a:xfrm>
            <a:off x="635000" y="1016000"/>
            <a:ext cx="8692515"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The substitution process may vary qualitatively across the alignment</a:t>
            </a:r>
          </a:p>
        </p:txBody>
      </p:sp>
      <p:sp>
        <p:nvSpPr>
          <p:cNvPr id="14" name="Shape 3472"/>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2wEAANwAAAClPAAATAQAABAgAAAmAAAACAAAAP//////////"/>
              </a:ext>
            </a:extLst>
          </p:cNvSpPr>
          <p:nvPr/>
        </p:nvSpPr>
        <p:spPr>
          <a:xfrm>
            <a:off x="301625" y="139700"/>
            <a:ext cx="95567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Among Site Process Heterogeneity </a:t>
            </a:r>
          </a:p>
        </p:txBody>
      </p:sp>
      <p:sp>
        <p:nvSpPr>
          <p:cNvPr id="15" name="Shape 3473"/>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BCQkI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QkJCAMvLywDAwP8Af39/AAAAAAAAAAAAAAAAAAAAAAAAAAAAIQAAABgAAAAUAAAALAYAANQhAAA+PQAA8CMAABAgAAAmAAAACAAAAP//////////"/>
              </a:ext>
            </a:extLst>
          </p:cNvSpPr>
          <p:nvPr/>
        </p:nvSpPr>
        <p:spPr>
          <a:xfrm>
            <a:off x="1003300" y="5499100"/>
            <a:ext cx="8952230" cy="342900"/>
          </a:xfrm>
          <a:prstGeom prst="rect">
            <a:avLst/>
          </a:prstGeom>
          <a:noFill/>
          <a:ln>
            <a:noFill/>
          </a:ln>
          <a:effectLst>
            <a:outerShdw blurRad="63500" dist="63760" dir="2700000">
              <a:srgbClr val="424242">
                <a:alpha val="4000"/>
              </a:srgbClr>
            </a:outerShdw>
          </a:effectLst>
        </p:spPr>
        <p:txBody>
          <a:bodyPr vert="horz" wrap="square" lIns="50800" tIns="50800" rIns="50800" bIns="50800" numCol="1" spcCol="215900" anchor="t"/>
          <a:lstStyle/>
          <a:p>
            <a: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Arial" pitchFamily="1" charset="0"/>
                <a:cs typeface="Arial" pitchFamily="1" charset="0"/>
              </a:defRPr>
            </a:pPr>
            <a:r>
              <a:t>branch-length proportions </a:t>
            </a:r>
            <a:r>
              <a:rPr cap="none">
                <a:latin typeface="Times" pitchFamily="0" charset="0"/>
                <a:ea typeface="Times" pitchFamily="0" charset="0"/>
                <a:cs typeface="Times" pitchFamily="0" charset="0"/>
              </a:rPr>
              <a:t>(</a:t>
            </a:r>
            <a:r>
              <a:t>'heterotachy'</a:t>
            </a:r>
            <a:r>
              <a:rPr cap="none">
                <a:latin typeface="Times" pitchFamily="0" charset="0"/>
                <a:ea typeface="Times" pitchFamily="0" charset="0"/>
                <a:cs typeface="Times" pitchFamily="0" charset="0"/>
              </a:rPr>
              <a:t>)</a:t>
            </a:r>
            <a:endParaRPr cap="none">
              <a:latin typeface="Times" pitchFamily="0" charset="0"/>
              <a:ea typeface="Times" pitchFamily="0" charset="0"/>
              <a:cs typeface="Times" pitchFamily="0" charset="0"/>
            </a:endParaRPr>
          </a:p>
        </p:txBody>
      </p:sp>
      <p:sp>
        <p:nvSpPr>
          <p:cNvPr id="16" name="Shape 3474"/>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BCQkI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QkJCAMvLywDAwP8Af39/AAAAAAAAAAAAAAAAAAAAAAAAAAAAIQAAABgAAAAUAAAALAYAAGQjAAA+PQAAgCUAABAgAAAmAAAACAAAAP//////////"/>
              </a:ext>
            </a:extLst>
          </p:cNvSpPr>
          <p:nvPr/>
        </p:nvSpPr>
        <p:spPr>
          <a:xfrm>
            <a:off x="1003300" y="5753100"/>
            <a:ext cx="8952230" cy="342900"/>
          </a:xfrm>
          <a:prstGeom prst="rect">
            <a:avLst/>
          </a:prstGeom>
          <a:noFill/>
          <a:ln>
            <a:noFill/>
          </a:ln>
          <a:effectLst>
            <a:outerShdw blurRad="63500" dist="63760" dir="2700000">
              <a:srgbClr val="424242">
                <a:alpha val="4000"/>
              </a:srgbClr>
            </a:outerShdw>
          </a:effectLst>
        </p:spPr>
        <p:txBody>
          <a:bodyPr vert="horz" wrap="square" lIns="50800" tIns="50800" rIns="50800" bIns="50800" numCol="1" spcCol="215900" anchor="t"/>
          <a:lstStyle/>
          <a:p>
            <a: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Arial" pitchFamily="1" charset="0"/>
                <a:cs typeface="Arial" pitchFamily="1" charset="0"/>
              </a:defRPr>
            </a:pPr>
            <a:r>
              <a:t>stationary frequencies </a:t>
            </a:r>
            <a:r>
              <a:rPr cap="none">
                <a:latin typeface="Times" pitchFamily="0" charset="0"/>
                <a:ea typeface="Times" pitchFamily="0" charset="0"/>
                <a:cs typeface="Times" pitchFamily="0" charset="0"/>
              </a:rPr>
              <a:t>(</a:t>
            </a:r>
            <a:r>
              <a:t>   </a:t>
            </a:r>
            <a:r>
              <a:rPr cap="none">
                <a:latin typeface="Times" pitchFamily="0" charset="0"/>
                <a:ea typeface="Times" pitchFamily="0" charset="0"/>
                <a:cs typeface="Times" pitchFamily="0" charset="0"/>
              </a:rPr>
              <a:t>)</a:t>
            </a:r>
            <a:endParaRPr cap="none">
              <a:latin typeface="Times" pitchFamily="0" charset="0"/>
              <a:ea typeface="Times" pitchFamily="0" charset="0"/>
              <a:cs typeface="Times" pitchFamily="0" charset="0"/>
            </a:endParaRPr>
          </a:p>
        </p:txBody>
      </p:sp>
      <p:pic>
        <p:nvPicPr>
          <p:cNvPr id="17" name="pasted-image.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wpVkE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LgUAAA3JAAA5xUAACclAAAQAAAAJgAAAAgAAAD//////////w=="/>
              </a:ext>
            </a:extLst>
          </p:cNvPicPr>
          <p:nvPr/>
        </p:nvPicPr>
        <p:blipFill>
          <a:blip r:embed="rId3"/>
          <a:stretch>
            <a:fillRect/>
          </a:stretch>
        </p:blipFill>
        <p:spPr>
          <a:xfrm>
            <a:off x="3368040" y="5887085"/>
            <a:ext cx="192405" cy="152400"/>
          </a:xfrm>
          <a:prstGeom prst="rect">
            <a:avLst/>
          </a:prstGeom>
          <a:noFill/>
          <a:ln>
            <a:noFill/>
          </a:ln>
          <a:effectLst/>
        </p:spPr>
      </p:pic>
    </p:spTree>
  </p:cSld>
  <p:clrMapOvr>
    <a:masterClrMapping/>
  </p:clrMapOvr>
  <p:transition spd="fast" p14:dur="500">
    <p:fade/>
    <p:extLst>
      <p:ext uri="smNativeData">
        <pr:smNativeData xmlns:pr="smNativeData" xmlns="smNativeData" val="trXWYgAAAAD0AQAAAAAAAAYAAAAAAAAAAAAAAAAAAAAAAAAAAQAAAAAAAAAAAAAAAAAAAAAAAAAAAAAA"/>
      </p:ext>
    </p:extLst>
  </p:transition>
  <p:timing>
    <p:tnLst>
      <p:par>
        <p:cTn id="1" dur="indefinite" restart="never" nodeType="tmRoot"/>
      </p:par>
    </p:tnLst>
  </p:timing>
</p:sld>
</file>

<file path=ppt/slides/slide255.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pic>
        <p:nvPicPr>
          <p:cNvPr id="2" name="alignment.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Cgq/MF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AAAAADJCAAAgD4AAEoeAAAQAAAAJgAAAAgAAAD//////////w=="/>
              </a:ext>
            </a:extLst>
          </p:cNvPicPr>
          <p:nvPr/>
        </p:nvPicPr>
        <p:blipFill>
          <a:blip r:embed="rId2"/>
          <a:stretch>
            <a:fillRect/>
          </a:stretch>
        </p:blipFill>
        <p:spPr>
          <a:xfrm>
            <a:off x="0" y="1428115"/>
            <a:ext cx="10160000" cy="3495675"/>
          </a:xfrm>
          <a:prstGeom prst="rect">
            <a:avLst/>
          </a:prstGeom>
          <a:noFill/>
          <a:ln>
            <a:noFill/>
          </a:ln>
          <a:effectLst/>
        </p:spPr>
      </p:pic>
      <p:sp>
        <p:nvSpPr>
          <p:cNvPr id="3" name="Shape 3478"/>
          <p:cNvSpPr>
            <a:extLst>
              <a:ext uri="smNativeData">
                <pr:smNativeData xmlns:pr="smNativeData" xmlns="smNativeData" val="SMDATA_15_trXWYhMAAAAlAAAAZAAAAA0AAAAAUAAAAFAAAABQAAAAUAAAAAAAAAABAAAAAAAAAAEAAABQAAAAAAAAAAAA4D8AAAAAAADgPwAAAAAAAOA/AAAAAAAA4D8AAAAAAADgPwAAAAAAAOA/AAAAAAAA4D8AAAAAAADgPwAAAAAAAOA/AAAAAAAA4D8CAAAAjAAAAAEAAAAAAAAABDP/AP///wg0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U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BDP/AP///wEAAAAAAAAAAAAAAAAAAAAAAAAAAAAAAAAAAAAAAAAAAAAAAAB/f38A3N7gA8zMzADAwP8Af39/AAAAAAAAAAAAAAAAAAAAAAAAAAAAIQAAABgAAAAUAAAAAAoAAFMNAAApIgAA4BoAABAAAAAmAAAACAAAAP//////////"/>
              </a:ext>
            </a:extLst>
          </p:cNvSpPr>
          <p:nvPr/>
        </p:nvSpPr>
        <p:spPr>
          <a:xfrm>
            <a:off x="1625600" y="2165985"/>
            <a:ext cx="3927475" cy="2202815"/>
          </a:xfrm>
          <a:prstGeom prst="rect">
            <a:avLst/>
          </a:prstGeom>
          <a:solidFill>
            <a:srgbClr val="0433FF">
              <a:alpha val="48000"/>
            </a:srgbClr>
          </a:solidFill>
          <a:ln>
            <a:noFill/>
          </a:ln>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4" name="Shape 3479"/>
          <p:cNvSpPr>
            <a:extLst>
              <a:ext uri="smNativeData">
                <pr:smNativeData xmlns:pr="smNativeData" xmlns="smNativeData" val="SMDATA_15_trXWYhMAAAAlAAAAZAAAAA0AAAAAUAAAAFAAAABQAAAAUAAAAAAAAAABAAAAAAAAAAEAAABQAAAAAAAAAAAA4D8AAAAAAADgPwAAAAAAAOA/AAAAAAAA4D8AAAAAAADgPwAAAAAAAOA/AAAAAAAA4D8AAAAAAADgPwAAAAAAAOA/AAAAAAAA4D8CAAAAjAAAAAEAAAAAAAAA/5MAAP///wg0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B88wU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3N7gA8zMzADAwP8Af39/AAAAAAAAAAAAAAAAAAAAAAAAAAAAIQAAABgAAAAUAAAAKSIAAFMNAAAkPAAA4BoAABAAAAAmAAAACAAAAP//////////"/>
              </a:ext>
            </a:extLst>
          </p:cNvSpPr>
          <p:nvPr/>
        </p:nvSpPr>
        <p:spPr>
          <a:xfrm>
            <a:off x="5553075" y="2165985"/>
            <a:ext cx="4223385" cy="2202815"/>
          </a:xfrm>
          <a:prstGeom prst="rect">
            <a:avLst/>
          </a:prstGeom>
          <a:solidFill>
            <a:srgbClr val="FF9300">
              <a:alpha val="48000"/>
            </a:srgbClr>
          </a:solidFill>
          <a:ln>
            <a:noFill/>
          </a:ln>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grpSp>
        <p:nvGrpSpPr>
          <p:cNvPr id="5" name="Group 3482"/>
          <p:cNvGrpSpPr>
            <a:extLst>
              <a:ext uri="smNativeData">
                <pr:smNativeData xmlns:pr="smNativeData" xmlns="smNativeData" val="SMDATA_6_trXWYhMAAAAlAAAAAQAAAA8BAAAAkAAAAEgAAACQAAAASAAAAAAAAAAAAAAAAAAAABcAAAAUAAAAAAAAAAAAAAD/fwAA/38AAAAAAAAJAAAABAAAAEEAQQAfAAAAVAAAAAAAAAAAAAAAAAAAAAAAAAAAAAAAAAAAAAAAAAAAAAAAAAAAAAAAAAAAAAAAAAAAAAAAAAAAAAAAAAAAAAAAAAAAAAAAAAAAAAAAAAAAAAAAAAAAACEAAAAYAAAAFAAAAD4rAACsEgAADjMAAKkVAAAQAAAAJgAAAAgAAAD/////AAAAAA=="/>
              </a:ext>
            </a:extLst>
          </p:cNvGrpSpPr>
          <p:nvPr/>
        </p:nvGrpSpPr>
        <p:grpSpPr>
          <a:xfrm>
            <a:off x="7029450" y="3035300"/>
            <a:ext cx="1270000" cy="485775"/>
            <a:chOff x="7029450" y="3035300"/>
            <a:chExt cx="1270000" cy="485775"/>
          </a:xfrm>
        </p:grpSpPr>
        <p:sp>
          <p:nvSpPr>
            <p:cNvPr id="7" name="Shape 3480"/>
            <p:cNvSpPr>
              <a:extLst>
                <a:ext uri="smNativeData">
                  <pr:smNativeData xmlns:pr="smNativeData" xmlns="smNativeData" val="SMDATA_15_trXWYhMAAAAlAAAAZAAAAA0AAAAAUAAAAFAAAABQAAAAUAAAAAAAAAABAAAAAAAAAAEAAABQAAAAAAAAAAAA4D8AAAAAAADg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UAAAAAAAAABkAAAAZAAAAGQAAAAAAAAAy8vLAFAAAAAAAAAAZAAAAGQAAABkAAAAAAAAABcAAAAUAAAAAAAAAAAAAAD/fwAA/38AAAAAAAAJAAAABAAAALA2xwQ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J/f38AAAAAAMvLywDAwP8Af39/AAAAAAAAAAAAAAAAAAAAAAAAAAAAIQAAABgAAAAUAAAAPisAAKwSAAAOMwAAqRUAAAAAAAAmAAAACAAAAP//////////"/>
                </a:ext>
              </a:extLst>
            </p:cNvSpPr>
            <p:nvPr/>
          </p:nvSpPr>
          <p:spPr>
            <a:xfrm>
              <a:off x="7029450" y="3035300"/>
              <a:ext cx="1270000" cy="485775"/>
            </a:xfrm>
            <a:prstGeom prst="rect">
              <a:avLst/>
            </a:prstGeom>
            <a:solidFill>
              <a:srgbClr val="FF9300"/>
            </a:solidFill>
            <a:ln>
              <a:noFill/>
            </a:ln>
            <a:effectLst>
              <a:outerShdw blurRad="63500" dist="63500" dir="5400000">
                <a:srgbClr val="000000">
                  <a:alpha val="20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6" name="Shape 3481"/>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diwAAMMSAADWMQAAQhUAAAAgAAAmAAAACAAAAP//////////"/>
                </a:ext>
              </a:extLst>
            </p:cNvSpPr>
            <p:nvPr/>
          </p:nvSpPr>
          <p:spPr>
            <a:xfrm>
              <a:off x="7227570" y="3049905"/>
              <a:ext cx="873760" cy="405765"/>
            </a:xfrm>
            <a:prstGeom prst="rect">
              <a:avLst/>
            </a:prstGeom>
            <a:noFill/>
            <a:ln>
              <a:noFill/>
            </a:ln>
            <a:effectLst/>
          </p:spPr>
          <p:txBody>
            <a:bodyPr vert="horz" wrap="none" lIns="50800" tIns="50800" rIns="50800" bIns="50800" numCol="1" spcCol="215900" anchor="ctr"/>
            <a:lstStyle>
              <a:lvl1pPr defTabSz="457200">
                <a:lnSpc>
                  <a:spcPts val="2800"/>
                </a:lnSpc>
                <a:tabLst>
                  <a:tab pos="838200" algn="l"/>
                </a:tabLst>
                <a:defRPr sz="2400" cap="none">
                  <a:solidFill>
                    <a:srgbClr val="FFFFFF"/>
                  </a:solidFill>
                  <a:latin typeface="蘋果儷中黑" pitchFamily="0" charset="0"/>
                  <a:ea typeface="Gill Sans" pitchFamily="0" charset="0"/>
                  <a:cs typeface="Gill Sans" pitchFamily="0" charset="0"/>
                </a:defRPr>
              </a:lvl1pPr>
            </a:lstStyle>
            <a:p>
              <a:pPr/>
              <a:r>
                <a:t>gene 2</a:t>
              </a:r>
            </a:p>
          </p:txBody>
        </p:sp>
      </p:grpSp>
      <p:grpSp>
        <p:nvGrpSpPr>
          <p:cNvPr id="8" name="Group 3485"/>
          <p:cNvGrpSpPr>
            <a:extLst>
              <a:ext uri="smNativeData">
                <pr:smNativeData xmlns:pr="smNativeData" xmlns="smNativeData" val="SMDATA_6_trXWYhMAAAAlAAAAAQAAAA8BAAAAkAAAAEgAAACQAAAASAAAAAAAAAAAAAAAAAAAABcAAAAUAAAAAAAAAAAAAAD/fwAA/38AAAAAAAAJAAAABAAAAAAAAAAfAAAAVAAAAAAAAAAAAAAAAAAAAAAAAAAAAAAAAAAAAAAAAAAAAAAAAAAAAAAAAAAAAAAAAAAAAAAAAAAAAAAAAAAAAAAAAAAAAAAAAAAAAAAAAAAAAAAAAAAAACEAAAAYAAAAFAAAACwSAACsEgAA/BkAAKkVAAAQAAAAJgAAAAgAAAD/////AAAAAA=="/>
              </a:ext>
            </a:extLst>
          </p:cNvGrpSpPr>
          <p:nvPr/>
        </p:nvGrpSpPr>
        <p:grpSpPr>
          <a:xfrm>
            <a:off x="2954020" y="3035300"/>
            <a:ext cx="1270000" cy="485775"/>
            <a:chOff x="2954020" y="3035300"/>
            <a:chExt cx="1270000" cy="485775"/>
          </a:xfrm>
        </p:grpSpPr>
        <p:sp>
          <p:nvSpPr>
            <p:cNvPr id="10" name="Shape 3483"/>
            <p:cNvSpPr>
              <a:extLst>
                <a:ext uri="smNativeData">
                  <pr:smNativeData xmlns:pr="smNativeData" xmlns="smNativeData" val="SMDATA_15_trXWYhMAAAAlAAAAZAAAAA0AAAAAUAAAAFAAAABQAAAAUAAAAAAAAAABAAAAAAAAAAEAAABQAAAAAAAAAAAA4D8AAAAAAADgPwAAAAAAAOA/AAAAAAAA4D8AAAAAAADgPwAAAAAAAOA/AAAAAAAA4D8AAAAAAADgPwAAAAAAAOA/AAAAAAAA4D8CAAAAjAAAAAEAAAAAAAAABDP/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UAAAAAAAAABkAAAAZAAAAGQAAAAAAAAAy8vLAFAAAAAAAAAAZA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BDP/AP///wEAAAAAAAAAAAAAAAAAAAAAAAAAAAAAAAAAAAAAAAAAAAAAAAJ/f38AAAAAAMvLywDAwP8Af39/AAAAAAAAAAAAAAAAAAAAAAAAAAAAIQAAABgAAAAUAAAALBIAAKwSAAD8GQAAqRUAAAAAAAAmAAAACAAAAP//////////"/>
                </a:ext>
              </a:extLst>
            </p:cNvSpPr>
            <p:nvPr/>
          </p:nvSpPr>
          <p:spPr>
            <a:xfrm>
              <a:off x="2954020" y="3035300"/>
              <a:ext cx="1270000" cy="485775"/>
            </a:xfrm>
            <a:prstGeom prst="rect">
              <a:avLst/>
            </a:prstGeom>
            <a:solidFill>
              <a:srgbClr val="0433FF"/>
            </a:solidFill>
            <a:ln>
              <a:noFill/>
            </a:ln>
            <a:effectLst>
              <a:outerShdw blurRad="63500" dist="63500" dir="5400000">
                <a:srgbClr val="000000">
                  <a:alpha val="20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9" name="Shape 3484"/>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ZBMAAMMSAADEGAAAQhUAAAAgAAAmAAAACAAAAP//////////"/>
                </a:ext>
              </a:extLst>
            </p:cNvSpPr>
            <p:nvPr/>
          </p:nvSpPr>
          <p:spPr>
            <a:xfrm>
              <a:off x="3152140" y="3049905"/>
              <a:ext cx="873760" cy="405765"/>
            </a:xfrm>
            <a:prstGeom prst="rect">
              <a:avLst/>
            </a:prstGeom>
            <a:noFill/>
            <a:ln>
              <a:noFill/>
            </a:ln>
            <a:effectLst/>
          </p:spPr>
          <p:txBody>
            <a:bodyPr vert="horz" wrap="none" lIns="50800" tIns="50800" rIns="50800" bIns="50800" numCol="1" spcCol="215900" anchor="ctr"/>
            <a:lstStyle>
              <a:lvl1pPr defTabSz="457200">
                <a:lnSpc>
                  <a:spcPts val="2800"/>
                </a:lnSpc>
                <a:tabLst>
                  <a:tab pos="838200" algn="l"/>
                </a:tabLst>
                <a:defRPr sz="2400" cap="none">
                  <a:solidFill>
                    <a:srgbClr val="FFFFFF"/>
                  </a:solidFill>
                  <a:latin typeface="蘋果儷中黑" pitchFamily="0" charset="0"/>
                  <a:ea typeface="Gill Sans" pitchFamily="0" charset="0"/>
                  <a:cs typeface="Gill Sans" pitchFamily="0" charset="0"/>
                </a:defRPr>
              </a:lvl1pPr>
            </a:lstStyle>
            <a:p>
              <a:pPr/>
              <a:r>
                <a:t>gene 1</a:t>
              </a:r>
            </a:p>
          </p:txBody>
        </p:sp>
      </p:grpSp>
      <p:sp>
        <p:nvSpPr>
          <p:cNvPr id="11" name="Shape 3486"/>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7wMAAFQeAACyOwAAjCAAABAgAAAmAAAACAAAAP//////////"/>
              </a:ext>
            </a:extLst>
          </p:cNvSpPr>
          <p:nvPr/>
        </p:nvSpPr>
        <p:spPr>
          <a:xfrm>
            <a:off x="639445" y="4930140"/>
            <a:ext cx="9064625"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100"/>
              </a:lnSpc>
              <a:tabLst>
                <a:tab pos="838200" algn="l"/>
              </a:tabLst>
              <a:defRPr sz="1800" cap="none">
                <a:solidFill>
                  <a:srgbClr val="424242"/>
                </a:solidFill>
                <a:latin typeface="Arial" pitchFamily="1" charset="0"/>
                <a:ea typeface="Arial" pitchFamily="1" charset="0"/>
                <a:cs typeface="Arial" pitchFamily="1" charset="0"/>
              </a:defRPr>
            </a:pPr>
            <a:r>
              <a:t>The </a:t>
            </a:r>
            <a:r>
              <a:rPr u="sng"/>
              <a:t>nature</a:t>
            </a:r>
            <a:r>
              <a:t> of the substitution process for these (subsets of) sites may differ in terms of:</a:t>
            </a:r>
          </a:p>
        </p:txBody>
      </p:sp>
      <p:sp>
        <p:nvSpPr>
          <p:cNvPr id="12" name="Shape 3487"/>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BCQkI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QkJCAMvLywDAwP8Af39/AAAAAAAAAAAAAAAAAAAAAAAAAAAAIQAAABgAAAAUAAAALAYAAEQgAAA+PQAAYCIAABAgAAAmAAAACAAAAP//////////"/>
              </a:ext>
            </a:extLst>
          </p:cNvSpPr>
          <p:nvPr/>
        </p:nvSpPr>
        <p:spPr>
          <a:xfrm>
            <a:off x="1003300" y="5245100"/>
            <a:ext cx="8952230" cy="342900"/>
          </a:xfrm>
          <a:prstGeom prst="rect">
            <a:avLst/>
          </a:prstGeom>
          <a:noFill/>
          <a:ln>
            <a:noFill/>
          </a:ln>
          <a:effectLst>
            <a:outerShdw blurRad="63500" dist="63760" dir="2700000">
              <a:srgbClr val="424242">
                <a:alpha val="4000"/>
              </a:srgbClr>
            </a:outerShdw>
          </a:effectLst>
        </p:spPr>
        <p:txBody>
          <a:bodyPr vert="horz" wrap="square" lIns="50800" tIns="50800" rIns="50800" bIns="50800" numCol="1" spcCol="215900" anchor="t"/>
          <a:lstStyle/>
          <a:p>
            <a: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Arial" pitchFamily="1" charset="0"/>
                <a:cs typeface="Arial" pitchFamily="1" charset="0"/>
              </a:defRPr>
            </a:pPr>
            <a:r>
              <a:t>tree topology </a:t>
            </a:r>
            <a:r>
              <a:rPr cap="none">
                <a:latin typeface="Times" pitchFamily="0" charset="0"/>
                <a:ea typeface="Times" pitchFamily="0" charset="0"/>
                <a:cs typeface="Times" pitchFamily="0" charset="0"/>
              </a:rPr>
              <a:t>(</a:t>
            </a:r>
            <a:r>
              <a:t>'gene-tree conflict'</a:t>
            </a:r>
            <a:r>
              <a:rPr cap="none">
                <a:latin typeface="Times" pitchFamily="0" charset="0"/>
                <a:ea typeface="Times" pitchFamily="0" charset="0"/>
                <a:cs typeface="Times" pitchFamily="0" charset="0"/>
              </a:rPr>
              <a:t>)</a:t>
            </a:r>
            <a:endParaRPr cap="none">
              <a:latin typeface="Times" pitchFamily="0" charset="0"/>
              <a:ea typeface="Times" pitchFamily="0" charset="0"/>
              <a:cs typeface="Times" pitchFamily="0" charset="0"/>
            </a:endParaRPr>
          </a:p>
        </p:txBody>
      </p:sp>
      <p:sp>
        <p:nvSpPr>
          <p:cNvPr id="13" name="Shape 3488"/>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nwgAABAgAAAmAAAACAAAAP//////////"/>
              </a:ext>
            </a:extLst>
          </p:cNvSpPr>
          <p:nvPr/>
        </p:nvSpPr>
        <p:spPr>
          <a:xfrm>
            <a:off x="635000" y="1016000"/>
            <a:ext cx="8692515"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The substitution process may vary qualitatively across the alignment</a:t>
            </a:r>
          </a:p>
        </p:txBody>
      </p:sp>
      <p:sp>
        <p:nvSpPr>
          <p:cNvPr id="14" name="Shape 3489"/>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2wEAANwAAAClPAAATAQAABAgAAAmAAAACAAAAP//////////"/>
              </a:ext>
            </a:extLst>
          </p:cNvSpPr>
          <p:nvPr/>
        </p:nvSpPr>
        <p:spPr>
          <a:xfrm>
            <a:off x="301625" y="139700"/>
            <a:ext cx="95567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Among Site Process Heterogeneity </a:t>
            </a:r>
          </a:p>
        </p:txBody>
      </p:sp>
      <p:sp>
        <p:nvSpPr>
          <p:cNvPr id="15" name="Shape 3490"/>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BCQkI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QkJCAMvLywDAwP8Af39/AAAAAAAAAAAAAAAAAAAAAAAAAAAAIQAAABgAAAAUAAAALAYAANQhAAA+PQAA8CMAABAgAAAmAAAACAAAAP//////////"/>
              </a:ext>
            </a:extLst>
          </p:cNvSpPr>
          <p:nvPr/>
        </p:nvSpPr>
        <p:spPr>
          <a:xfrm>
            <a:off x="1003300" y="5499100"/>
            <a:ext cx="8952230" cy="342900"/>
          </a:xfrm>
          <a:prstGeom prst="rect">
            <a:avLst/>
          </a:prstGeom>
          <a:noFill/>
          <a:ln>
            <a:noFill/>
          </a:ln>
          <a:effectLst>
            <a:outerShdw blurRad="63500" dist="63760" dir="2700000">
              <a:srgbClr val="424242">
                <a:alpha val="4000"/>
              </a:srgbClr>
            </a:outerShdw>
          </a:effectLst>
        </p:spPr>
        <p:txBody>
          <a:bodyPr vert="horz" wrap="square" lIns="50800" tIns="50800" rIns="50800" bIns="50800" numCol="1" spcCol="215900" anchor="t"/>
          <a:lstStyle/>
          <a:p>
            <a: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Arial" pitchFamily="1" charset="0"/>
                <a:cs typeface="Arial" pitchFamily="1" charset="0"/>
              </a:defRPr>
            </a:pPr>
            <a:r>
              <a:t>branch-length proportions </a:t>
            </a:r>
            <a:r>
              <a:rPr cap="none">
                <a:latin typeface="Times" pitchFamily="0" charset="0"/>
                <a:ea typeface="Times" pitchFamily="0" charset="0"/>
                <a:cs typeface="Times" pitchFamily="0" charset="0"/>
              </a:rPr>
              <a:t>(</a:t>
            </a:r>
            <a:r>
              <a:t>'heterotachy'</a:t>
            </a:r>
            <a:r>
              <a:rPr cap="none">
                <a:latin typeface="Times" pitchFamily="0" charset="0"/>
                <a:ea typeface="Times" pitchFamily="0" charset="0"/>
                <a:cs typeface="Times" pitchFamily="0" charset="0"/>
              </a:rPr>
              <a:t>)</a:t>
            </a:r>
            <a:endParaRPr cap="none">
              <a:latin typeface="Times" pitchFamily="0" charset="0"/>
              <a:ea typeface="Times" pitchFamily="0" charset="0"/>
              <a:cs typeface="Times" pitchFamily="0" charset="0"/>
            </a:endParaRPr>
          </a:p>
        </p:txBody>
      </p:sp>
      <p:sp>
        <p:nvSpPr>
          <p:cNvPr id="16" name="Shape 3491"/>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BCQkI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QkJCAMvLywDAwP8Af39/AAAAAAAAAAAAAAAAAAAAAAAAAAAAIQAAABgAAAAUAAAALAYAAGQjAAA+PQAAgCUAABAgAAAmAAAACAAAAP//////////"/>
              </a:ext>
            </a:extLst>
          </p:cNvSpPr>
          <p:nvPr/>
        </p:nvSpPr>
        <p:spPr>
          <a:xfrm>
            <a:off x="1003300" y="5753100"/>
            <a:ext cx="8952230" cy="342900"/>
          </a:xfrm>
          <a:prstGeom prst="rect">
            <a:avLst/>
          </a:prstGeom>
          <a:noFill/>
          <a:ln>
            <a:noFill/>
          </a:ln>
          <a:effectLst>
            <a:outerShdw blurRad="63500" dist="63760" dir="2700000">
              <a:srgbClr val="424242">
                <a:alpha val="4000"/>
              </a:srgbClr>
            </a:outerShdw>
          </a:effectLst>
        </p:spPr>
        <p:txBody>
          <a:bodyPr vert="horz" wrap="square" lIns="50800" tIns="50800" rIns="50800" bIns="50800" numCol="1" spcCol="215900" anchor="t"/>
          <a:lstStyle/>
          <a:p>
            <a: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Arial" pitchFamily="1" charset="0"/>
                <a:cs typeface="Arial" pitchFamily="1" charset="0"/>
              </a:defRPr>
            </a:pPr>
            <a:r>
              <a:t>stationary frequencies </a:t>
            </a:r>
            <a:r>
              <a:rPr cap="none">
                <a:latin typeface="Times" pitchFamily="0" charset="0"/>
                <a:ea typeface="Times" pitchFamily="0" charset="0"/>
                <a:cs typeface="Times" pitchFamily="0" charset="0"/>
              </a:rPr>
              <a:t>(</a:t>
            </a:r>
            <a:r>
              <a:t>   </a:t>
            </a:r>
            <a:r>
              <a:rPr cap="none">
                <a:latin typeface="Times" pitchFamily="0" charset="0"/>
                <a:ea typeface="Times" pitchFamily="0" charset="0"/>
                <a:cs typeface="Times" pitchFamily="0" charset="0"/>
              </a:rPr>
              <a:t>)</a:t>
            </a:r>
            <a:endParaRPr cap="none">
              <a:latin typeface="Times" pitchFamily="0" charset="0"/>
              <a:ea typeface="Times" pitchFamily="0" charset="0"/>
              <a:cs typeface="Times" pitchFamily="0" charset="0"/>
            </a:endParaRPr>
          </a:p>
        </p:txBody>
      </p:sp>
      <p:sp>
        <p:nvSpPr>
          <p:cNvPr id="17" name="Shape 3492"/>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BCQkIAYAAAAEcAAABHAAAAZAAAAGQAAAAAAAAAy8vLAGAAAABHAAAARwAAAGQAAABkAAAAAAAAABcAAAAUAAAAAAAAAAAAAAD/fwAA/38AAAAAAAAJAAAABAAAAGwiLz4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QkJCAMvLywDAwP8Af39/AAAAAAAAAAAAAAAAAAAAAAAAAAAAIQAAABgAAAAUAAAALAYAAPQkAAA+PQAAJCcAABAgAAAmAAAACAAAAP//////////"/>
              </a:ext>
            </a:extLst>
          </p:cNvSpPr>
          <p:nvPr/>
        </p:nvSpPr>
        <p:spPr>
          <a:xfrm>
            <a:off x="1003300" y="6007100"/>
            <a:ext cx="8952230" cy="355600"/>
          </a:xfrm>
          <a:prstGeom prst="rect">
            <a:avLst/>
          </a:prstGeom>
          <a:noFill/>
          <a:ln>
            <a:noFill/>
          </a:ln>
          <a:effectLst>
            <a:outerShdw blurRad="63500" dist="63760" dir="2700000">
              <a:srgbClr val="424242">
                <a:alpha val="4000"/>
              </a:srgbClr>
            </a:outerShdw>
          </a:effectLst>
        </p:spPr>
        <p:txBody>
          <a:bodyPr vert="horz" wrap="square" lIns="50800" tIns="50800" rIns="50800" bIns="50800" numCol="1" spcCol="215900" anchor="t"/>
          <a:lstStyle/>
          <a:p>
            <a:pPr marL="228600" indent="-228600" algn="l" defTabSz="457200">
              <a:lnSpc>
                <a:spcPts val="20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Arial" pitchFamily="1" charset="0"/>
                <a:cs typeface="Arial" pitchFamily="1" charset="0"/>
              </a:defRPr>
            </a:pPr>
            <a:r>
              <a:t>relative rates </a:t>
            </a:r>
            <a:r>
              <a:rPr cap="none">
                <a:latin typeface="Times" pitchFamily="0" charset="0"/>
                <a:ea typeface="Times" pitchFamily="0" charset="0"/>
                <a:cs typeface="Times" pitchFamily="0" charset="0"/>
              </a:rPr>
              <a:t>(</a:t>
            </a:r>
            <a:r>
              <a:rPr sz="1700" i="1" cap="none">
                <a:latin typeface="Times" pitchFamily="0" charset="0"/>
                <a:ea typeface="Times" pitchFamily="0" charset="0"/>
                <a:cs typeface="Times" pitchFamily="0" charset="0"/>
              </a:rPr>
              <a:t>a–f</a:t>
            </a:r>
            <a:r>
              <a:rPr cap="none">
                <a:latin typeface="Times" pitchFamily="0" charset="0"/>
                <a:ea typeface="Times" pitchFamily="0" charset="0"/>
                <a:cs typeface="Times" pitchFamily="0" charset="0"/>
              </a:rPr>
              <a:t>)</a:t>
            </a:r>
            <a:r>
              <a:t> </a:t>
            </a:r>
          </a:p>
        </p:txBody>
      </p:sp>
      <p:pic>
        <p:nvPicPr>
          <p:cNvPr id="18" name="pasted-image.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8cDp0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LgUAAA3JAAA5xUAACclAAAQAAAAJgAAAAgAAAD//////////w=="/>
              </a:ext>
            </a:extLst>
          </p:cNvPicPr>
          <p:nvPr/>
        </p:nvPicPr>
        <p:blipFill>
          <a:blip r:embed="rId3"/>
          <a:stretch>
            <a:fillRect/>
          </a:stretch>
        </p:blipFill>
        <p:spPr>
          <a:xfrm>
            <a:off x="3368040" y="5887085"/>
            <a:ext cx="192405" cy="152400"/>
          </a:xfrm>
          <a:prstGeom prst="rect">
            <a:avLst/>
          </a:prstGeom>
          <a:noFill/>
          <a:ln>
            <a:noFill/>
          </a:ln>
          <a:effectLst/>
        </p:spPr>
      </p:pic>
    </p:spTree>
  </p:cSld>
  <p:clrMapOvr>
    <a:masterClrMapping/>
  </p:clrMapOvr>
  <p:transition spd="fast" p14:dur="500">
    <p:fade/>
    <p:extLst>
      <p:ext uri="smNativeData">
        <pr:smNativeData xmlns:pr="smNativeData" xmlns="smNativeData" val="trXWYgAAAAD0AQAAAAAAAAYAAAAAAAAAAAAAAAAAAAAAAAAAAQAAAAAAAAAAAAAAAAAAAAAAAAAAAAAA"/>
      </p:ext>
    </p:extLst>
  </p:transition>
  <p:timing>
    <p:tnLst>
      <p:par>
        <p:cTn id="1" dur="indefinite" restart="never" nodeType="tmRoot"/>
      </p:par>
    </p:tnLst>
  </p:timing>
</p:sld>
</file>

<file path=ppt/slides/slide256.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pic>
        <p:nvPicPr>
          <p:cNvPr id="2" name="alignment.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DAAQ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AAAAADJCAAAgD4AAEoeAAAQAAAAJgAAAAgAAAD//////////w=="/>
              </a:ext>
            </a:extLst>
          </p:cNvPicPr>
          <p:nvPr/>
        </p:nvPicPr>
        <p:blipFill>
          <a:blip r:embed="rId2"/>
          <a:stretch>
            <a:fillRect/>
          </a:stretch>
        </p:blipFill>
        <p:spPr>
          <a:xfrm>
            <a:off x="0" y="1428115"/>
            <a:ext cx="10160000" cy="3495675"/>
          </a:xfrm>
          <a:prstGeom prst="rect">
            <a:avLst/>
          </a:prstGeom>
          <a:noFill/>
          <a:ln>
            <a:noFill/>
          </a:ln>
          <a:effectLst/>
        </p:spPr>
      </p:pic>
      <p:sp>
        <p:nvSpPr>
          <p:cNvPr id="3" name="Shape 3496"/>
          <p:cNvSpPr>
            <a:extLst>
              <a:ext uri="smNativeData">
                <pr:smNativeData xmlns:pr="smNativeData" xmlns="smNativeData" val="SMDATA_15_trXWYhMAAAAlAAAAZAAAAA0AAAAAUAAAAFAAAABQAAAAUAAAAAAAAAABAAAAAAAAAAEAAABQAAAAAAAAAAAA4D8AAAAAAADgPwAAAAAAAOA/AAAAAAAA4D8AAAAAAADgPwAAAAAAAOA/AAAAAAAA4D8AAAAAAADgPwAAAAAAAOA/AAAAAAAA4D8CAAAAjAAAAAEAAAAAAAAABDP/AP///wg0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Ojx6OE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BDP/AP///wEAAAAAAAAAAAAAAAAAAAAAAAAAAAAAAAAAAAAAAAAAAAAAAAB/f38A3N7gA8zMzADAwP8Af39/AAAAAAAAAAAAAAAAAAAAAAAAAAAAIQAAABgAAAAUAAAAAAoAAFMNAAApIgAA4BoAABAAAAAmAAAACAAAAP//////////"/>
              </a:ext>
            </a:extLst>
          </p:cNvSpPr>
          <p:nvPr/>
        </p:nvSpPr>
        <p:spPr>
          <a:xfrm>
            <a:off x="1625600" y="2165985"/>
            <a:ext cx="3927475" cy="2202815"/>
          </a:xfrm>
          <a:prstGeom prst="rect">
            <a:avLst/>
          </a:prstGeom>
          <a:solidFill>
            <a:srgbClr val="0433FF">
              <a:alpha val="48000"/>
            </a:srgbClr>
          </a:solidFill>
          <a:ln>
            <a:noFill/>
          </a:ln>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4" name="Shape 3497"/>
          <p:cNvSpPr>
            <a:extLst>
              <a:ext uri="smNativeData">
                <pr:smNativeData xmlns:pr="smNativeData" xmlns="smNativeData" val="SMDATA_15_trXWYhMAAAAlAAAAZAAAAA0AAAAAUAAAAFAAAABQAAAAUAAAAAAAAAABAAAAAAAAAAEAAABQAAAAAAAAAAAA4D8AAAAAAADgPwAAAAAAAOA/AAAAAAAA4D8AAAAAAADgPwAAAAAAAOA/AAAAAAAA4D8AAAAAAADgPwAAAAAAAOA/AAAAAAAA4D8CAAAAjAAAAAEAAAAAAAAA/5MAAP///wg0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Mf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3N7gA8zMzADAwP8Af39/AAAAAAAAAAAAAAAAAAAAAAAAAAAAIQAAABgAAAAUAAAAKSIAAFMNAAAkPAAA4BoAABAAAAAmAAAACAAAAP//////////"/>
              </a:ext>
            </a:extLst>
          </p:cNvSpPr>
          <p:nvPr/>
        </p:nvSpPr>
        <p:spPr>
          <a:xfrm>
            <a:off x="5553075" y="2165985"/>
            <a:ext cx="4223385" cy="2202815"/>
          </a:xfrm>
          <a:prstGeom prst="rect">
            <a:avLst/>
          </a:prstGeom>
          <a:solidFill>
            <a:srgbClr val="FF9300">
              <a:alpha val="48000"/>
            </a:srgbClr>
          </a:solidFill>
          <a:ln>
            <a:noFill/>
          </a:ln>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grpSp>
        <p:nvGrpSpPr>
          <p:cNvPr id="5" name="Group 3500"/>
          <p:cNvGrpSpPr>
            <a:extLst>
              <a:ext uri="smNativeData">
                <pr:smNativeData xmlns:pr="smNativeData" xmlns="smNativeData" val="SMDATA_6_trXWYhMAAAAlAAAAAQAAAA8BAAAAkAAAAEgAAACQAAAASAAAAAAAAAAAAAAAAAAAABcAAAAUAAAAAAAAAAAAAAD/fwAA/38AAAAAAAAJAAAABAAAAAgAAAAfAAAAVAAAAAAAAAAAAAAAAAAAAAAAAAAAAAAAAAAAAAAAAAAAAAAAAAAAAAAAAAAAAAAAAAAAAAAAAAAAAAAAAAAAAAAAAAAAAAAAAAAAAAAAAAAAAAAAAAAAACEAAAAYAAAAFAAAAD4rAACsEgAADjMAAKkVAAAQAAAAJgAAAAgAAAD/////AAAAAA=="/>
              </a:ext>
            </a:extLst>
          </p:cNvGrpSpPr>
          <p:nvPr/>
        </p:nvGrpSpPr>
        <p:grpSpPr>
          <a:xfrm>
            <a:off x="7029450" y="3035300"/>
            <a:ext cx="1270000" cy="485775"/>
            <a:chOff x="7029450" y="3035300"/>
            <a:chExt cx="1270000" cy="485775"/>
          </a:xfrm>
        </p:grpSpPr>
        <p:sp>
          <p:nvSpPr>
            <p:cNvPr id="7" name="Shape 3498"/>
            <p:cNvSpPr>
              <a:extLst>
                <a:ext uri="smNativeData">
                  <pr:smNativeData xmlns:pr="smNativeData" xmlns="smNativeData" val="SMDATA_15_trXWYhMAAAAlAAAAZAAAAA0AAAAAUAAAAFAAAABQAAAAUAAAAAAAAAABAAAAAAAAAAEAAABQAAAAAAAAAAAA4D8AAAAAAADg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UAAAAAAAAABkAAAAZAAAAGQAAAAAAAAAy8vLAFAAAAAAAAAAZAAAAGQAAABkAAAAAAAAABcAAAAUAAAAAAAAAAAAAAD/fwAA/38AAAAAAAAJAAAABAAAAHkAIw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J/f38AAAAAAMvLywDAwP8Af39/AAAAAAAAAAAAAAAAAAAAAAAAAAAAIQAAABgAAAAUAAAAPisAAKwSAAAOMwAAqRUAAAAAAAAmAAAACAAAAP//////////"/>
                </a:ext>
              </a:extLst>
            </p:cNvSpPr>
            <p:nvPr/>
          </p:nvSpPr>
          <p:spPr>
            <a:xfrm>
              <a:off x="7029450" y="3035300"/>
              <a:ext cx="1270000" cy="485775"/>
            </a:xfrm>
            <a:prstGeom prst="rect">
              <a:avLst/>
            </a:prstGeom>
            <a:solidFill>
              <a:srgbClr val="FF9300"/>
            </a:solidFill>
            <a:ln>
              <a:noFill/>
            </a:ln>
            <a:effectLst>
              <a:outerShdw blurRad="63500" dist="63500" dir="5400000">
                <a:srgbClr val="000000">
                  <a:alpha val="20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6" name="Shape 3499"/>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diwAAMMSAADWMQAAQhUAAAAgAAAmAAAACAAAAP//////////"/>
                </a:ext>
              </a:extLst>
            </p:cNvSpPr>
            <p:nvPr/>
          </p:nvSpPr>
          <p:spPr>
            <a:xfrm>
              <a:off x="7227570" y="3049905"/>
              <a:ext cx="873760" cy="405765"/>
            </a:xfrm>
            <a:prstGeom prst="rect">
              <a:avLst/>
            </a:prstGeom>
            <a:noFill/>
            <a:ln>
              <a:noFill/>
            </a:ln>
            <a:effectLst/>
          </p:spPr>
          <p:txBody>
            <a:bodyPr vert="horz" wrap="none" lIns="50800" tIns="50800" rIns="50800" bIns="50800" numCol="1" spcCol="215900" anchor="ctr"/>
            <a:lstStyle>
              <a:lvl1pPr defTabSz="457200">
                <a:lnSpc>
                  <a:spcPts val="2800"/>
                </a:lnSpc>
                <a:tabLst>
                  <a:tab pos="838200" algn="l"/>
                </a:tabLst>
                <a:defRPr sz="2400" cap="none">
                  <a:solidFill>
                    <a:srgbClr val="FFFFFF"/>
                  </a:solidFill>
                  <a:latin typeface="蘋果儷中黑" pitchFamily="0" charset="0"/>
                  <a:ea typeface="Gill Sans" pitchFamily="0" charset="0"/>
                  <a:cs typeface="Gill Sans" pitchFamily="0" charset="0"/>
                </a:defRPr>
              </a:lvl1pPr>
            </a:lstStyle>
            <a:p>
              <a:pPr/>
              <a:r>
                <a:t>gene 2</a:t>
              </a:r>
            </a:p>
          </p:txBody>
        </p:sp>
      </p:grpSp>
      <p:grpSp>
        <p:nvGrpSpPr>
          <p:cNvPr id="8" name="Group 3503"/>
          <p:cNvGrpSpPr>
            <a:extLst>
              <a:ext uri="smNativeData">
                <pr:smNativeData xmlns:pr="smNativeData" xmlns="smNativeData" val="SMDATA_6_trXWYhMAAAAlAAAAAQAAAA8BAAAAkAAAAEgAAACQAAAASAAAAAAAAAAAAAAAAAAAABcAAAAUAAAAAAAAAAAAAAD/fwAA/38AAAAAAAAJAAAABAAAAAAAAAAfAAAAVAAAAAAAAAAAAAAAAAAAAAAAAAAAAAAAAAAAAAAAAAAAAAAAAAAAAAAAAAAAAAAAAAAAAAAAAAAAAAAAAAAAAAAAAAAAAAAAAAAAAAAAAAAAAAAAAAAAACEAAAAYAAAAFAAAACwSAACsEgAA/BkAAKkVAAAQAAAAJgAAAAgAAAD/////AAAAAA=="/>
              </a:ext>
            </a:extLst>
          </p:cNvGrpSpPr>
          <p:nvPr/>
        </p:nvGrpSpPr>
        <p:grpSpPr>
          <a:xfrm>
            <a:off x="2954020" y="3035300"/>
            <a:ext cx="1270000" cy="485775"/>
            <a:chOff x="2954020" y="3035300"/>
            <a:chExt cx="1270000" cy="485775"/>
          </a:xfrm>
        </p:grpSpPr>
        <p:sp>
          <p:nvSpPr>
            <p:cNvPr id="10" name="Shape 3501"/>
            <p:cNvSpPr>
              <a:extLst>
                <a:ext uri="smNativeData">
                  <pr:smNativeData xmlns:pr="smNativeData" xmlns="smNativeData" val="SMDATA_15_trXWYhMAAAAlAAAAZAAAAA0AAAAAUAAAAFAAAABQAAAAUAAAAAAAAAABAAAAAAAAAAEAAABQAAAAAAAAAAAA4D8AAAAAAADgPwAAAAAAAOA/AAAAAAAA4D8AAAAAAADgPwAAAAAAAOA/AAAAAAAA4D8AAAAAAADgPwAAAAAAAOA/AAAAAAAA4D8CAAAAjAAAAAEAAAAAAAAABDP/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UAAAAAAAAABkAAAAZAAAAGQAAAAAAAAAy8vLAFAAAAAAAAAAZAAAAGQAAABkAAAAAAAAABcAAAAUAAAAAAAAAAAAAAD/fwAA/38AAAAAAAAJAAAABAAAAGCp8w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BDP/AP///wEAAAAAAAAAAAAAAAAAAAAAAAAAAAAAAAAAAAAAAAAAAAAAAAJ/f38AAAAAAMvLywDAwP8Af39/AAAAAAAAAAAAAAAAAAAAAAAAAAAAIQAAABgAAAAUAAAALBIAAKwSAAD8GQAAqRUAAAAAAAAmAAAACAAAAP//////////"/>
                </a:ext>
              </a:extLst>
            </p:cNvSpPr>
            <p:nvPr/>
          </p:nvSpPr>
          <p:spPr>
            <a:xfrm>
              <a:off x="2954020" y="3035300"/>
              <a:ext cx="1270000" cy="485775"/>
            </a:xfrm>
            <a:prstGeom prst="rect">
              <a:avLst/>
            </a:prstGeom>
            <a:solidFill>
              <a:srgbClr val="0433FF"/>
            </a:solidFill>
            <a:ln>
              <a:noFill/>
            </a:ln>
            <a:effectLst>
              <a:outerShdw blurRad="63500" dist="63500" dir="5400000">
                <a:srgbClr val="000000">
                  <a:alpha val="20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9" name="Shape 3502"/>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OB38wU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ZBMAAMMSAADEGAAAQhUAAAAgAAAmAAAACAAAAP//////////"/>
                </a:ext>
              </a:extLst>
            </p:cNvSpPr>
            <p:nvPr/>
          </p:nvSpPr>
          <p:spPr>
            <a:xfrm>
              <a:off x="3152140" y="3049905"/>
              <a:ext cx="873760" cy="405765"/>
            </a:xfrm>
            <a:prstGeom prst="rect">
              <a:avLst/>
            </a:prstGeom>
            <a:noFill/>
            <a:ln>
              <a:noFill/>
            </a:ln>
            <a:effectLst/>
          </p:spPr>
          <p:txBody>
            <a:bodyPr vert="horz" wrap="none" lIns="50800" tIns="50800" rIns="50800" bIns="50800" numCol="1" spcCol="215900" anchor="ctr"/>
            <a:lstStyle>
              <a:lvl1pPr defTabSz="457200">
                <a:lnSpc>
                  <a:spcPts val="2800"/>
                </a:lnSpc>
                <a:tabLst>
                  <a:tab pos="838200" algn="l"/>
                </a:tabLst>
                <a:defRPr sz="2400" cap="none">
                  <a:solidFill>
                    <a:srgbClr val="FFFFFF"/>
                  </a:solidFill>
                  <a:latin typeface="蘋果儷中黑" pitchFamily="0" charset="0"/>
                  <a:ea typeface="Gill Sans" pitchFamily="0" charset="0"/>
                  <a:cs typeface="Gill Sans" pitchFamily="0" charset="0"/>
                </a:defRPr>
              </a:lvl1pPr>
            </a:lstStyle>
            <a:p>
              <a:pPr/>
              <a:r>
                <a:t>gene 1</a:t>
              </a:r>
            </a:p>
          </p:txBody>
        </p:sp>
      </p:grpSp>
      <p:sp>
        <p:nvSpPr>
          <p:cNvPr id="11" name="Shape 3504"/>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LDKTAM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7wMAAFQeAACyOwAAjCAAABAgAAAmAAAACAAAAP//////////"/>
              </a:ext>
            </a:extLst>
          </p:cNvSpPr>
          <p:nvPr/>
        </p:nvSpPr>
        <p:spPr>
          <a:xfrm>
            <a:off x="639445" y="4930140"/>
            <a:ext cx="9064625"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100"/>
              </a:lnSpc>
              <a:tabLst>
                <a:tab pos="838200" algn="l"/>
              </a:tabLst>
              <a:defRPr sz="1800" cap="none">
                <a:solidFill>
                  <a:srgbClr val="424242"/>
                </a:solidFill>
                <a:latin typeface="Arial" pitchFamily="1" charset="0"/>
                <a:ea typeface="Arial" pitchFamily="1" charset="0"/>
                <a:cs typeface="Arial" pitchFamily="1" charset="0"/>
              </a:defRPr>
            </a:pPr>
            <a:r>
              <a:t>The </a:t>
            </a:r>
            <a:r>
              <a:rPr u="sng"/>
              <a:t>nature</a:t>
            </a:r>
            <a:r>
              <a:t> of the substitution process for these (subsets of) sites may differ in terms of:</a:t>
            </a:r>
          </a:p>
        </p:txBody>
      </p:sp>
      <p:sp>
        <p:nvSpPr>
          <p:cNvPr id="12" name="Shape 3505"/>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BCQkIAYAAAAEcAAABHAAAAZAAAAGQAAAAAAAAAy8vLAGAAAABHAAAARwAAAGQAAABkAAAAAAAAABcAAAAUAAAAAAAAAAAAAAD/fwAA/38AAAAAAAAJAAAABAAAAAAFFkQ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QkJCAMvLywDAwP8Af39/AAAAAAAAAAAAAAAAAAAAAAAAAAAAIQAAABgAAAAUAAAALAYAAEQgAAA+PQAAYCIAABAgAAAmAAAACAAAAP//////////"/>
              </a:ext>
            </a:extLst>
          </p:cNvSpPr>
          <p:nvPr/>
        </p:nvSpPr>
        <p:spPr>
          <a:xfrm>
            <a:off x="1003300" y="5245100"/>
            <a:ext cx="8952230" cy="342900"/>
          </a:xfrm>
          <a:prstGeom prst="rect">
            <a:avLst/>
          </a:prstGeom>
          <a:noFill/>
          <a:ln>
            <a:noFill/>
          </a:ln>
          <a:effectLst>
            <a:outerShdw blurRad="63500" dist="63760" dir="2700000">
              <a:srgbClr val="424242">
                <a:alpha val="4000"/>
              </a:srgbClr>
            </a:outerShdw>
          </a:effectLst>
        </p:spPr>
        <p:txBody>
          <a:bodyPr vert="horz" wrap="square" lIns="50800" tIns="50800" rIns="50800" bIns="50800" numCol="1" spcCol="215900" anchor="t"/>
          <a:lstStyle/>
          <a:p>
            <a: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Arial" pitchFamily="1" charset="0"/>
                <a:cs typeface="Arial" pitchFamily="1" charset="0"/>
              </a:defRPr>
            </a:pPr>
            <a:r>
              <a:t>tree topology </a:t>
            </a:r>
            <a:r>
              <a:rPr cap="none">
                <a:latin typeface="Times" pitchFamily="0" charset="0"/>
                <a:ea typeface="Times" pitchFamily="0" charset="0"/>
                <a:cs typeface="Times" pitchFamily="0" charset="0"/>
              </a:rPr>
              <a:t>(</a:t>
            </a:r>
            <a:r>
              <a:t>'gene-tree conflict'</a:t>
            </a:r>
            <a:r>
              <a:rPr cap="none">
                <a:latin typeface="Times" pitchFamily="0" charset="0"/>
                <a:ea typeface="Times" pitchFamily="0" charset="0"/>
                <a:cs typeface="Times" pitchFamily="0" charset="0"/>
              </a:rPr>
              <a:t>)</a:t>
            </a:r>
            <a:endParaRPr cap="none">
              <a:latin typeface="Times" pitchFamily="0" charset="0"/>
              <a:ea typeface="Times" pitchFamily="0" charset="0"/>
              <a:cs typeface="Times" pitchFamily="0" charset="0"/>
            </a:endParaRPr>
          </a:p>
        </p:txBody>
      </p:sp>
      <p:sp>
        <p:nvSpPr>
          <p:cNvPr id="13" name="Shape 3506"/>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8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nwgAABAgAAAmAAAACAAAAP//////////"/>
              </a:ext>
            </a:extLst>
          </p:cNvSpPr>
          <p:nvPr/>
        </p:nvSpPr>
        <p:spPr>
          <a:xfrm>
            <a:off x="635000" y="1016000"/>
            <a:ext cx="8692515"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The substitution process may vary qualitatively across the alignment</a:t>
            </a:r>
          </a:p>
        </p:txBody>
      </p:sp>
      <p:sp>
        <p:nvSpPr>
          <p:cNvPr id="14" name="Shape 3507"/>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2wEAANwAAAClPAAATAQAABAgAAAmAAAACAAAAP//////////"/>
              </a:ext>
            </a:extLst>
          </p:cNvSpPr>
          <p:nvPr/>
        </p:nvSpPr>
        <p:spPr>
          <a:xfrm>
            <a:off x="301625" y="139700"/>
            <a:ext cx="95567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Among Site Process Heterogeneity </a:t>
            </a:r>
          </a:p>
        </p:txBody>
      </p:sp>
      <p:sp>
        <p:nvSpPr>
          <p:cNvPr id="15" name="Shape 3508"/>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BCQkI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QkJCAMvLywDAwP8Af39/AAAAAAAAAAAAAAAAAAAAAAAAAAAAIQAAABgAAAAUAAAALAYAANQhAAA+PQAA8CMAABAgAAAmAAAACAAAAP//////////"/>
              </a:ext>
            </a:extLst>
          </p:cNvSpPr>
          <p:nvPr/>
        </p:nvSpPr>
        <p:spPr>
          <a:xfrm>
            <a:off x="1003300" y="5499100"/>
            <a:ext cx="8952230" cy="342900"/>
          </a:xfrm>
          <a:prstGeom prst="rect">
            <a:avLst/>
          </a:prstGeom>
          <a:noFill/>
          <a:ln>
            <a:noFill/>
          </a:ln>
          <a:effectLst>
            <a:outerShdw blurRad="63500" dist="63760" dir="2700000">
              <a:srgbClr val="424242">
                <a:alpha val="4000"/>
              </a:srgbClr>
            </a:outerShdw>
          </a:effectLst>
        </p:spPr>
        <p:txBody>
          <a:bodyPr vert="horz" wrap="square" lIns="50800" tIns="50800" rIns="50800" bIns="50800" numCol="1" spcCol="215900" anchor="t"/>
          <a:lstStyle/>
          <a:p>
            <a: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Arial" pitchFamily="1" charset="0"/>
                <a:cs typeface="Arial" pitchFamily="1" charset="0"/>
              </a:defRPr>
            </a:pPr>
            <a:r>
              <a:t>branch-length proportions </a:t>
            </a:r>
            <a:r>
              <a:rPr cap="none">
                <a:latin typeface="Times" pitchFamily="0" charset="0"/>
                <a:ea typeface="Times" pitchFamily="0" charset="0"/>
                <a:cs typeface="Times" pitchFamily="0" charset="0"/>
              </a:rPr>
              <a:t>(</a:t>
            </a:r>
            <a:r>
              <a:t>'heterotachy'</a:t>
            </a:r>
            <a:r>
              <a:rPr cap="none">
                <a:latin typeface="Times" pitchFamily="0" charset="0"/>
                <a:ea typeface="Times" pitchFamily="0" charset="0"/>
                <a:cs typeface="Times" pitchFamily="0" charset="0"/>
              </a:rPr>
              <a:t>)</a:t>
            </a:r>
            <a:endParaRPr cap="none">
              <a:latin typeface="Times" pitchFamily="0" charset="0"/>
              <a:ea typeface="Times" pitchFamily="0" charset="0"/>
              <a:cs typeface="Times" pitchFamily="0" charset="0"/>
            </a:endParaRPr>
          </a:p>
        </p:txBody>
      </p:sp>
      <p:sp>
        <p:nvSpPr>
          <p:cNvPr id="16" name="Shape 3509"/>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BCQkI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QkJCAMvLywDAwP8Af39/AAAAAAAAAAAAAAAAAAAAAAAAAAAAIQAAABgAAAAUAAAALAYAAGQjAAA+PQAAgCUAABAgAAAmAAAACAAAAP//////////"/>
              </a:ext>
            </a:extLst>
          </p:cNvSpPr>
          <p:nvPr/>
        </p:nvSpPr>
        <p:spPr>
          <a:xfrm>
            <a:off x="1003300" y="5753100"/>
            <a:ext cx="8952230" cy="342900"/>
          </a:xfrm>
          <a:prstGeom prst="rect">
            <a:avLst/>
          </a:prstGeom>
          <a:noFill/>
          <a:ln>
            <a:noFill/>
          </a:ln>
          <a:effectLst>
            <a:outerShdw blurRad="63500" dist="63760" dir="2700000">
              <a:srgbClr val="424242">
                <a:alpha val="4000"/>
              </a:srgbClr>
            </a:outerShdw>
          </a:effectLst>
        </p:spPr>
        <p:txBody>
          <a:bodyPr vert="horz" wrap="square" lIns="50800" tIns="50800" rIns="50800" bIns="50800" numCol="1" spcCol="215900" anchor="t"/>
          <a:lstStyle/>
          <a:p>
            <a: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Arial" pitchFamily="1" charset="0"/>
                <a:cs typeface="Arial" pitchFamily="1" charset="0"/>
              </a:defRPr>
            </a:pPr>
            <a:r>
              <a:t>stationary frequencies </a:t>
            </a:r>
            <a:r>
              <a:rPr cap="none">
                <a:latin typeface="Times" pitchFamily="0" charset="0"/>
                <a:ea typeface="Times" pitchFamily="0" charset="0"/>
                <a:cs typeface="Times" pitchFamily="0" charset="0"/>
              </a:rPr>
              <a:t>(</a:t>
            </a:r>
            <a:r>
              <a:t>   </a:t>
            </a:r>
            <a:r>
              <a:rPr cap="none">
                <a:latin typeface="Times" pitchFamily="0" charset="0"/>
                <a:ea typeface="Times" pitchFamily="0" charset="0"/>
                <a:cs typeface="Times" pitchFamily="0" charset="0"/>
              </a:rPr>
              <a:t>)</a:t>
            </a:r>
            <a:endParaRPr cap="none">
              <a:latin typeface="Times" pitchFamily="0" charset="0"/>
              <a:ea typeface="Times" pitchFamily="0" charset="0"/>
              <a:cs typeface="Times" pitchFamily="0" charset="0"/>
            </a:endParaRPr>
          </a:p>
        </p:txBody>
      </p:sp>
      <p:sp>
        <p:nvSpPr>
          <p:cNvPr id="17" name="Shape 3510"/>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BCQkI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QkJCAMvLywDAwP8Af39/AAAAAAAAAAAAAAAAAAAAAAAAAAAAIQAAABgAAAAUAAAALAYAAPQkAAA+PQAAJCcAABAgAAAmAAAACAAAAP//////////"/>
              </a:ext>
            </a:extLst>
          </p:cNvSpPr>
          <p:nvPr/>
        </p:nvSpPr>
        <p:spPr>
          <a:xfrm>
            <a:off x="1003300" y="6007100"/>
            <a:ext cx="8952230" cy="355600"/>
          </a:xfrm>
          <a:prstGeom prst="rect">
            <a:avLst/>
          </a:prstGeom>
          <a:noFill/>
          <a:ln>
            <a:noFill/>
          </a:ln>
          <a:effectLst>
            <a:outerShdw blurRad="63500" dist="63760" dir="2700000">
              <a:srgbClr val="424242">
                <a:alpha val="4000"/>
              </a:srgbClr>
            </a:outerShdw>
          </a:effectLst>
        </p:spPr>
        <p:txBody>
          <a:bodyPr vert="horz" wrap="square" lIns="50800" tIns="50800" rIns="50800" bIns="50800" numCol="1" spcCol="215900" anchor="t"/>
          <a:lstStyle/>
          <a:p>
            <a:pPr marL="228600" indent="-228600" algn="l" defTabSz="457200">
              <a:lnSpc>
                <a:spcPts val="20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Arial" pitchFamily="1" charset="0"/>
                <a:cs typeface="Arial" pitchFamily="1" charset="0"/>
              </a:defRPr>
            </a:pPr>
            <a:r>
              <a:t>relative rates </a:t>
            </a:r>
            <a:r>
              <a:rPr cap="none">
                <a:latin typeface="Times" pitchFamily="0" charset="0"/>
                <a:ea typeface="Times" pitchFamily="0" charset="0"/>
                <a:cs typeface="Times" pitchFamily="0" charset="0"/>
              </a:rPr>
              <a:t>(</a:t>
            </a:r>
            <a:r>
              <a:rPr sz="1700" i="1" cap="none">
                <a:latin typeface="Times" pitchFamily="0" charset="0"/>
                <a:ea typeface="Times" pitchFamily="0" charset="0"/>
                <a:cs typeface="Times" pitchFamily="0" charset="0"/>
              </a:rPr>
              <a:t>a–f</a:t>
            </a:r>
            <a:r>
              <a:rPr cap="none">
                <a:latin typeface="Times" pitchFamily="0" charset="0"/>
                <a:ea typeface="Times" pitchFamily="0" charset="0"/>
                <a:cs typeface="Times" pitchFamily="0" charset="0"/>
              </a:rPr>
              <a:t>)</a:t>
            </a:r>
            <a:r>
              <a:t> </a:t>
            </a:r>
          </a:p>
        </p:txBody>
      </p:sp>
      <p:pic>
        <p:nvPicPr>
          <p:cNvPr id="18" name="droppedImage.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AAAA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MsYAAB0JwAAmhkAABQoAAAQAAAAJgAAAAgAAAD//////////w=="/>
              </a:ext>
            </a:extLst>
          </p:cNvPicPr>
          <p:nvPr/>
        </p:nvPicPr>
        <p:blipFill>
          <a:blip r:embed="rId3"/>
          <a:stretch>
            <a:fillRect/>
          </a:stretch>
        </p:blipFill>
        <p:spPr>
          <a:xfrm>
            <a:off x="4030345" y="6413500"/>
            <a:ext cx="131445" cy="101600"/>
          </a:xfrm>
          <a:prstGeom prst="rect">
            <a:avLst/>
          </a:prstGeom>
          <a:noFill/>
          <a:ln>
            <a:noFill/>
          </a:ln>
          <a:effectLst>
            <a:outerShdw blurRad="63500" dist="63760" dir="2700000">
              <a:srgbClr val="000000">
                <a:alpha val="4000"/>
              </a:srgbClr>
            </a:outerShdw>
          </a:effectLst>
        </p:spPr>
      </p:pic>
      <p:sp>
        <p:nvSpPr>
          <p:cNvPr id="19" name="Shape 3512"/>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BCQkI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QkJCAMvLywDAwP8Af39/AAAAAAAAAAAAAAAAAAAAAAAAAAAAIQAAABgAAAAUAAAALAYAAIQmAAA+PQAAtigAABAgAAAmAAAACAAAAP//////////"/>
              </a:ext>
            </a:extLst>
          </p:cNvSpPr>
          <p:nvPr/>
        </p:nvSpPr>
        <p:spPr>
          <a:xfrm>
            <a:off x="1003300" y="6261100"/>
            <a:ext cx="8952230" cy="356870"/>
          </a:xfrm>
          <a:prstGeom prst="rect">
            <a:avLst/>
          </a:prstGeom>
          <a:noFill/>
          <a:ln>
            <a:noFill/>
          </a:ln>
          <a:effectLst>
            <a:outerShdw blurRad="63500" dist="63760" dir="2700000">
              <a:srgbClr val="424242">
                <a:alpha val="4000"/>
              </a:srgbClr>
            </a:outerShdw>
          </a:effectLst>
        </p:spPr>
        <p:txBody>
          <a:bodyPr vert="horz" wrap="square" lIns="50800" tIns="50800" rIns="50800" bIns="50800" numCol="1" spcCol="215900" anchor="t"/>
          <a:lstStyle/>
          <a:p>
            <a:pPr marL="228600" indent="-228600" algn="l" defTabSz="457200">
              <a:lnSpc>
                <a:spcPts val="20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Arial" pitchFamily="1" charset="0"/>
                <a:cs typeface="Arial" pitchFamily="1" charset="0"/>
              </a:defRPr>
            </a:pPr>
            <a:r>
              <a:t>the nature/degree of ASRV </a:t>
            </a:r>
            <a:r>
              <a:rPr cap="none">
                <a:latin typeface="Times" pitchFamily="0" charset="0"/>
                <a:ea typeface="Times" pitchFamily="0" charset="0"/>
                <a:cs typeface="Times" pitchFamily="0" charset="0"/>
              </a:rPr>
              <a:t>(</a:t>
            </a:r>
            <a:r>
              <a:rPr sz="1700" i="1" cap="none">
                <a:latin typeface="Times" pitchFamily="0" charset="0"/>
                <a:ea typeface="Times" pitchFamily="0" charset="0"/>
                <a:cs typeface="Times" pitchFamily="0" charset="0"/>
              </a:rPr>
              <a:t>p</a:t>
            </a:r>
            <a:r>
              <a:rPr sz="1700" i="1" cap="none"/>
              <a:t>,   </a:t>
            </a:r>
            <a:r>
              <a:rPr cap="none">
                <a:latin typeface="Times" pitchFamily="0" charset="0"/>
                <a:ea typeface="Times" pitchFamily="0" charset="0"/>
                <a:cs typeface="Times" pitchFamily="0" charset="0"/>
              </a:rPr>
              <a:t>)</a:t>
            </a:r>
            <a:r>
              <a:t> </a:t>
            </a:r>
          </a:p>
        </p:txBody>
      </p:sp>
      <p:pic>
        <p:nvPicPr>
          <p:cNvPr id="20" name="pasted-image.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LgUAAA3JAAA5xUAACclAAAQAAAAJgAAAAgAAAD//////////w=="/>
              </a:ext>
            </a:extLst>
          </p:cNvPicPr>
          <p:nvPr/>
        </p:nvPicPr>
        <p:blipFill>
          <a:blip r:embed="rId4"/>
          <a:stretch>
            <a:fillRect/>
          </a:stretch>
        </p:blipFill>
        <p:spPr>
          <a:xfrm>
            <a:off x="3368040" y="5887085"/>
            <a:ext cx="192405" cy="152400"/>
          </a:xfrm>
          <a:prstGeom prst="rect">
            <a:avLst/>
          </a:prstGeom>
          <a:noFill/>
          <a:ln>
            <a:noFill/>
          </a:ln>
          <a:effectLst/>
        </p:spPr>
      </p:pic>
    </p:spTree>
  </p:cSld>
  <p:clrMapOvr>
    <a:masterClrMapping/>
  </p:clrMapOvr>
  <p:transition spd="fast" p14:dur="500">
    <p:fade/>
    <p:extLst>
      <p:ext uri="smNativeData">
        <pr:smNativeData xmlns:pr="smNativeData" xmlns="smNativeData" val="trXWYgAAAAD0AQAAAAAAAAYAAAAAAAAAAAAAAAAAAAAAAAAAAQAAAAAAAAAAAAAAAAAAAAAAAAAAAAAA"/>
      </p:ext>
    </p:extLst>
  </p:transition>
  <p:timing>
    <p:tnLst>
      <p:par>
        <p:cTn id="1" dur="indefinite" restart="never" nodeType="tmRoot"/>
      </p:par>
    </p:tnLst>
  </p:timing>
</p:sld>
</file>

<file path=ppt/slides/slide257.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3515"/>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KwIAAD4PQAA5AoAABAgAAAmAAAACAAAAP//////////"/>
              </a:ext>
            </a:extLst>
          </p:cNvSpPr>
          <p:nvPr/>
        </p:nvSpPr>
        <p:spPr>
          <a:xfrm>
            <a:off x="1003300" y="1409700"/>
            <a:ext cx="9070340" cy="36068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Variation in substitution process across sites is a prevalent feature of empirical datasets </a:t>
            </a:r>
          </a:p>
        </p:txBody>
      </p:sp>
      <p:sp>
        <p:nvSpPr>
          <p:cNvPr id="3" name="Shape 3516"/>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nwgAABAgAAAmAAAACAAAAP//////////"/>
              </a:ext>
            </a:extLst>
          </p:cNvSpPr>
          <p:nvPr/>
        </p:nvSpPr>
        <p:spPr>
          <a:xfrm>
            <a:off x="635000" y="1016000"/>
            <a:ext cx="8692515"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Biology motivates the extension of models</a:t>
            </a:r>
          </a:p>
        </p:txBody>
      </p:sp>
      <p:sp>
        <p:nvSpPr>
          <p:cNvPr id="4" name="Shape 3517"/>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2wEAANwAAAClPAAATAQAABAgAAAmAAAACAAAAP//////////"/>
              </a:ext>
            </a:extLst>
          </p:cNvSpPr>
          <p:nvPr/>
        </p:nvSpPr>
        <p:spPr>
          <a:xfrm>
            <a:off x="301625" y="139700"/>
            <a:ext cx="95567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Among Site Process Heterogeneity </a:t>
            </a:r>
          </a:p>
        </p:txBody>
      </p:sp>
    </p:spTree>
  </p:cSld>
  <p:clrMapOvr>
    <a:masterClrMapping/>
  </p:clrMapOvr>
  <p:transition spd="fast" p14:dur="500">
    <p:fade/>
    <p:extLst>
      <p:ext uri="smNativeData">
        <pr:smNativeData xmlns:pr="smNativeData" xmlns="smNativeData" val="trXWYgAAAAD0AQAAAAAAAAYAAAAAAAAAAAAAAAAAAAAAAAAAAQAAAAAAAAAAAAAAAAAAAAAAAAAAAAAA"/>
      </p:ext>
    </p:extLst>
  </p:transition>
  <p:timing>
    <p:tnLst>
      <p:par>
        <p:cTn id="1" dur="indefinite" restart="never" nodeType="tmRoot"/>
      </p:par>
    </p:tnLst>
  </p:timing>
</p:sld>
</file>

<file path=ppt/slides/slide258.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3519"/>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KwIAAD4PQAA5AoAABAgAAAmAAAACAAAAP//////////"/>
              </a:ext>
            </a:extLst>
          </p:cNvSpPr>
          <p:nvPr/>
        </p:nvSpPr>
        <p:spPr>
          <a:xfrm>
            <a:off x="1003300" y="1409700"/>
            <a:ext cx="9070340" cy="36068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Variation in substitution process across sites is a prevalent feature of empirical datasets </a:t>
            </a:r>
          </a:p>
        </p:txBody>
      </p:sp>
      <p:sp>
        <p:nvSpPr>
          <p:cNvPr id="3" name="Shape 3520"/>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nwgAABAgAAAmAAAACAAAAP//////////"/>
              </a:ext>
            </a:extLst>
          </p:cNvSpPr>
          <p:nvPr/>
        </p:nvSpPr>
        <p:spPr>
          <a:xfrm>
            <a:off x="635000" y="1016000"/>
            <a:ext cx="8692515"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Biology motivates the extension of models</a:t>
            </a:r>
          </a:p>
        </p:txBody>
      </p:sp>
      <p:sp>
        <p:nvSpPr>
          <p:cNvPr id="4" name="Shape 3521"/>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2wEAANwAAAClPAAATAQAABAgAAAmAAAACAAAAP//////////"/>
              </a:ext>
            </a:extLst>
          </p:cNvSpPr>
          <p:nvPr/>
        </p:nvSpPr>
        <p:spPr>
          <a:xfrm>
            <a:off x="301625" y="139700"/>
            <a:ext cx="95567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Among Site Process Heterogeneity </a:t>
            </a:r>
          </a:p>
        </p:txBody>
      </p:sp>
      <p:sp>
        <p:nvSpPr>
          <p:cNvPr id="5" name="Shape 3522"/>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Bw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AQLAAD4PQAAQA0AABAgAAAmAAAACAAAAP//////////"/>
              </a:ext>
            </a:extLst>
          </p:cNvSpPr>
          <p:nvPr/>
        </p:nvSpPr>
        <p:spPr>
          <a:xfrm>
            <a:off x="1003300" y="1790700"/>
            <a:ext cx="9070340" cy="36322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The tree topology may vary across the alignment ('gene-tree conflict')</a:t>
            </a:r>
            <a:r>
              <a:rPr sz="1600" cap="none">
                <a:latin typeface="Times" pitchFamily="0" charset="0"/>
                <a:ea typeface="Times" pitchFamily="0" charset="0"/>
                <a:cs typeface="Times" pitchFamily="0" charset="0"/>
              </a:rPr>
              <a:t> </a:t>
            </a:r>
            <a:r>
              <a:t>because of:</a:t>
            </a:r>
          </a:p>
        </p:txBody>
      </p:sp>
    </p:spTree>
  </p:cSld>
  <p:clrMapOvr>
    <a:masterClrMapping/>
  </p:clrMapOvr>
  <p:transition spd="fast" p14:dur="500">
    <p:fade/>
    <p:extLst>
      <p:ext uri="smNativeData">
        <pr:smNativeData xmlns:pr="smNativeData" xmlns="smNativeData" val="trXWYgAAAAD0AQAAAAAAAAYAAAAAAAAAAAAAAAAAAAAAAAAAAQAAAAAAAAAAAAAAAAAAAAAAAAAAAAAA"/>
      </p:ext>
    </p:extLst>
  </p:transition>
  <p:timing>
    <p:tnLst>
      <p:par>
        <p:cTn id="1" dur="indefinite" restart="never" nodeType="tmRoot"/>
      </p:par>
    </p:tnLst>
  </p:timing>
</p:sld>
</file>

<file path=ppt/slides/slide259.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3524"/>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Bw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KwIAAD4PQAA5AoAABAgAAAmAAAACAAAAP//////////"/>
              </a:ext>
            </a:extLst>
          </p:cNvSpPr>
          <p:nvPr/>
        </p:nvSpPr>
        <p:spPr>
          <a:xfrm>
            <a:off x="1003300" y="1409700"/>
            <a:ext cx="9070340" cy="36068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Variation in substitution process across sites is a prevalent feature of empirical datasets </a:t>
            </a:r>
          </a:p>
        </p:txBody>
      </p:sp>
      <p:sp>
        <p:nvSpPr>
          <p:cNvPr id="3" name="Shape 3525"/>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EAcRQM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nwgAABAgAAAmAAAACAAAAP//////////"/>
              </a:ext>
            </a:extLst>
          </p:cNvSpPr>
          <p:nvPr/>
        </p:nvSpPr>
        <p:spPr>
          <a:xfrm>
            <a:off x="635000" y="1016000"/>
            <a:ext cx="8692515"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Biology motivates the extension of models</a:t>
            </a:r>
          </a:p>
        </p:txBody>
      </p:sp>
      <p:sp>
        <p:nvSpPr>
          <p:cNvPr id="4" name="Shape 3526"/>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Fd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2wEAANwAAAClPAAATAQAABAgAAAmAAAACAAAAP//////////"/>
              </a:ext>
            </a:extLst>
          </p:cNvSpPr>
          <p:nvPr/>
        </p:nvSpPr>
        <p:spPr>
          <a:xfrm>
            <a:off x="301625" y="139700"/>
            <a:ext cx="95567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Among Site Process Heterogeneity </a:t>
            </a:r>
          </a:p>
        </p:txBody>
      </p:sp>
      <p:sp>
        <p:nvSpPr>
          <p:cNvPr id="5" name="Shape 3527"/>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Fcg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PgMAAA+PQAA9g4AABAgAAAmAAAACAAAAP//////////"/>
              </a:ext>
            </a:extLst>
          </p:cNvSpPr>
          <p:nvPr/>
        </p:nvSpPr>
        <p:spPr>
          <a:xfrm>
            <a:off x="1003300" y="2108200"/>
            <a:ext cx="8952230" cy="32385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horizontal gene transfer/introgression</a:t>
            </a:r>
          </a:p>
        </p:txBody>
      </p:sp>
      <p:sp>
        <p:nvSpPr>
          <p:cNvPr id="6" name="Shape 3528"/>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thAKE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AQLAAD4PQAAQA0AABAgAAAmAAAACAAAAP//////////"/>
              </a:ext>
            </a:extLst>
          </p:cNvSpPr>
          <p:nvPr/>
        </p:nvSpPr>
        <p:spPr>
          <a:xfrm>
            <a:off x="1003300" y="1790700"/>
            <a:ext cx="9070340" cy="36322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The tree topology may vary across the alignment ('gene-tree conflict')</a:t>
            </a:r>
            <a:r>
              <a:rPr sz="1600" cap="none">
                <a:latin typeface="Times" pitchFamily="0" charset="0"/>
                <a:ea typeface="Times" pitchFamily="0" charset="0"/>
                <a:cs typeface="Times" pitchFamily="0" charset="0"/>
              </a:rPr>
              <a:t> </a:t>
            </a:r>
            <a:r>
              <a:t>because of:</a:t>
            </a:r>
          </a:p>
        </p:txBody>
      </p:sp>
      <p:pic>
        <p:nvPicPr>
          <p:cNvPr id="7" name="pasted-image.tif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VQAAAEcAAABHAAAAZAAAAGQAAAAAAAAAy8vLAFUAAABHAAAARwAAAGQAAABkAAAAAAAAAAcAAAA4AAAAAAAAAAAAAAAAAAAA////AAAAAAAAAAAAAAAAAAAAAAAAAAAAAAAAAAAAAABkAAAAZAAAAAAAAAAjAAAABAAAAGQAAAAXAAAAFAAAAAAAAAAAAAAA/38AAP9/AAAAAAAACQAAAAQAAABDEQA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N0QAADHEgAAoy0AAOsmAAAQAAAAJgAAAAgAAAD//////////w=="/>
              </a:ext>
            </a:extLst>
          </p:cNvPicPr>
          <p:nvPr/>
        </p:nvPicPr>
        <p:blipFill>
          <a:blip r:embed="rId2"/>
          <a:stretch>
            <a:fillRect/>
          </a:stretch>
        </p:blipFill>
        <p:spPr>
          <a:xfrm>
            <a:off x="2741295" y="3052445"/>
            <a:ext cx="4677410" cy="3274060"/>
          </a:xfrm>
          <a:prstGeom prst="rect">
            <a:avLst/>
          </a:prstGeom>
          <a:noFill/>
          <a:ln>
            <a:noFill/>
          </a:ln>
          <a:effectLst>
            <a:outerShdw blurRad="63500" dist="63760" dir="2700000">
              <a:srgbClr val="000000">
                <a:alpha val="15000"/>
              </a:srgbClr>
            </a:outerShdw>
          </a:effectLst>
        </p:spPr>
      </p:pic>
      <p:sp>
        <p:nvSpPr>
          <p:cNvPr id="8" name="Shape 3530"/>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BhEQE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KSkAANobAACALAAA2B0AABAgAAAmAAAACAAAAP//////////"/>
              </a:ext>
            </a:extLst>
          </p:cNvSpPr>
          <p:nvPr/>
        </p:nvSpPr>
        <p:spPr>
          <a:xfrm>
            <a:off x="6690995" y="4527550"/>
            <a:ext cx="542925" cy="323850"/>
          </a:xfrm>
          <a:prstGeom prst="rect">
            <a:avLst/>
          </a:prstGeom>
          <a:noFill/>
          <a:ln>
            <a:noFill/>
          </a:ln>
          <a:effectLst/>
        </p:spPr>
        <p:txBody>
          <a:bodyPr vert="horz" wrap="none" lIns="50800" tIns="50800" rIns="50800" bIns="50800" numCol="1" spcCol="215900" anchor="ctr"/>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r>
              <a:t>HGT</a:t>
            </a:r>
          </a:p>
        </p:txBody>
      </p:sp>
    </p:spTree>
  </p:cSld>
  <p:clrMapOvr>
    <a:masterClrMapping/>
  </p:clrMapOvr>
  <p:transition spd="fast" p14:dur="500">
    <p:fade/>
    <p:extLst>
      <p:ext uri="smNativeData">
        <pr:smNativeData xmlns:pr="smNativeData" xmlns="smNativeData" val="trXWYgAAAAD0AQAAAAAAAAYAAAAAAAAAAAAAAAAAAAAAAAAAAQAAAAAAAAAAAAAAAAAAAAAAAAAAAAAA"/>
      </p:ext>
    </p:extLst>
  </p:transition>
  <p:timing>
    <p:tnLst>
      <p:par>
        <p:cTn id="1" dur="indefinite" restart="never" nodeType="tmRoot"/>
      </p:par>
    </p:tnLst>
  </p:timing>
</p:sld>
</file>

<file path=ppt/slides/slide26.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459"/>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C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7wMAAEAGAABsOQAAoQgAABAgAAAmAAAACAAAAP//////////"/>
              </a:ext>
            </a:extLst>
          </p:cNvSpPr>
          <p:nvPr/>
        </p:nvSpPr>
        <p:spPr>
          <a:xfrm>
            <a:off x="639445" y="1016000"/>
            <a:ext cx="8695055" cy="386715"/>
          </a:xfrm>
          <a:prstGeom prst="rect">
            <a:avLst/>
          </a:prstGeom>
          <a:noFill/>
          <a:ln>
            <a:noFill/>
          </a:ln>
          <a:effectLst/>
        </p:spPr>
        <p:txBody>
          <a:bodyPr vert="horz" wrap="square" lIns="50800" tIns="50800" rIns="50800" bIns="50800" numCol="1" spcCol="215900" anchor="t"/>
          <a:lstStyle/>
          <a:p>
            <a:pPr algn="l" defTabSz="457200">
              <a:lnSpc>
                <a:spcPts val="2400"/>
              </a:lnSpc>
              <a:tabLst>
                <a:tab pos="838200" algn="l"/>
              </a:tabLst>
              <a:defRPr sz="2000" cap="none">
                <a:solidFill>
                  <a:srgbClr val="0433FF"/>
                </a:solidFill>
                <a:latin typeface="Arial" pitchFamily="1" charset="0"/>
                <a:ea typeface="Arial" pitchFamily="1" charset="0"/>
                <a:cs typeface="Arial" pitchFamily="1" charset="0"/>
              </a:defRPr>
            </a:pPr>
            <a:r>
              <a:t>Let</a:t>
            </a:r>
            <a:r>
              <a:rPr cap="none">
                <a:latin typeface="Times New Roman" pitchFamily="1" charset="0"/>
                <a:ea typeface="Times New Roman" pitchFamily="1" charset="0"/>
                <a:cs typeface="Times New Roman" pitchFamily="1" charset="0"/>
              </a:rPr>
              <a:t>’</a:t>
            </a:r>
            <a:r>
              <a:t>s check the scaling of our hypothetical rate matrix</a:t>
            </a:r>
          </a:p>
        </p:txBody>
      </p:sp>
      <p:sp>
        <p:nvSpPr>
          <p:cNvPr id="3" name="Shape 460"/>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ECC8w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xgkAANwAAAC6NAAATAQAABAgAAAmAAAACAAAAP//////////"/>
              </a:ext>
            </a:extLst>
          </p:cNvSpPr>
          <p:nvPr/>
        </p:nvSpPr>
        <p:spPr>
          <a:xfrm>
            <a:off x="1588770" y="139700"/>
            <a:ext cx="698246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Scaling the Instantaneous Rate Matrix</a:t>
            </a:r>
          </a:p>
        </p:txBody>
      </p:sp>
      <p:pic>
        <p:nvPicPr>
          <p:cNvPr id="4" name="Q-matrix.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BjM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IQIAADICgAA+C0AAHQTAAAQAAAAJgAAAAgAAAD//////////w=="/>
              </a:ext>
            </a:extLst>
          </p:cNvPicPr>
          <p:nvPr/>
        </p:nvPicPr>
        <p:blipFill>
          <a:blip r:embed="rId2"/>
          <a:stretch>
            <a:fillRect/>
          </a:stretch>
        </p:blipFill>
        <p:spPr>
          <a:xfrm>
            <a:off x="1384300" y="1752600"/>
            <a:ext cx="6088380" cy="1409700"/>
          </a:xfrm>
          <a:prstGeom prst="rect">
            <a:avLst/>
          </a:prstGeom>
          <a:noFill/>
          <a:ln>
            <a:noFill/>
          </a:ln>
          <a:effectLst/>
        </p:spPr>
      </p:pic>
      <p:pic>
        <p:nvPicPr>
          <p:cNvPr id="5" name="stationary_freqs.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zgAAAAAAAAAXAQAAAAAAAAAAAABkAAAAZAAAAAAAAAAjAAAABAAAAGQAAAAXAAAAFAAAAAAAAAAAAAAA/38AAP9/AAAAAAAACQAAAAQAAAAABjM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KAKAABEFwAA/ScAAHIfAAAQAAAAJgAAAAgAAAD//////////w=="/>
              </a:ext>
            </a:extLst>
          </p:cNvPicPr>
          <p:nvPr/>
        </p:nvPicPr>
        <p:blipFill>
          <a:blip r:embed="rId3"/>
          <a:srcRect l="2060" t="0" r="2790" b="0"/>
          <a:stretch>
            <a:fillRect/>
          </a:stretch>
        </p:blipFill>
        <p:spPr>
          <a:xfrm>
            <a:off x="1727200" y="3782060"/>
            <a:ext cx="4773295" cy="1329690"/>
          </a:xfrm>
          <a:prstGeom prst="rect">
            <a:avLst/>
          </a:prstGeom>
          <a:noFill/>
          <a:ln>
            <a:noFill/>
          </a:ln>
          <a:effectLst/>
        </p:spPr>
      </p:pic>
      <p:sp>
        <p:nvSpPr>
          <p:cNvPr id="6" name="Shape 463"/>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Fcg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GAYAAIgTAADaOgAAwBUAABAgAAAmAAAACAAAAP//////////"/>
              </a:ext>
            </a:extLst>
          </p:cNvSpPr>
          <p:nvPr/>
        </p:nvSpPr>
        <p:spPr>
          <a:xfrm>
            <a:off x="990600" y="3175000"/>
            <a:ext cx="8576310" cy="360680"/>
          </a:xfrm>
          <a:prstGeom prst="rect">
            <a:avLst/>
          </a:prstGeom>
          <a:noFill/>
          <a:ln>
            <a:noFill/>
          </a:ln>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Stationary frequencies...</a:t>
            </a:r>
            <a:endParaRPr cap="none">
              <a:solidFill>
                <a:srgbClr val="424242"/>
              </a:solidFill>
            </a:endParaRPr>
          </a:p>
        </p:txBody>
      </p:sp>
      <p:pic>
        <p:nvPicPr>
          <p:cNvPr id="7" name="avg_rate.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D/////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OsEAADkJQAA0zQAADwoAAAQAAAAJgAAAAgAAAD//////////w=="/>
              </a:ext>
            </a:extLst>
          </p:cNvPicPr>
          <p:nvPr/>
        </p:nvPicPr>
        <p:blipFill>
          <a:blip r:embed="rId4"/>
          <a:stretch>
            <a:fillRect/>
          </a:stretch>
        </p:blipFill>
        <p:spPr>
          <a:xfrm>
            <a:off x="799465" y="6159500"/>
            <a:ext cx="7787640" cy="381000"/>
          </a:xfrm>
          <a:prstGeom prst="rect">
            <a:avLst/>
          </a:prstGeom>
          <a:noFill/>
          <a:ln>
            <a:noFill/>
          </a:ln>
          <a:effectLst/>
        </p:spPr>
      </p:pic>
      <p:pic>
        <p:nvPicPr>
          <p:cNvPr id="8" name="pasted-image.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AMVAAD2FQAAERcAABUXAAAQAAAAJgAAAAgAAAD//////////w=="/>
              </a:ext>
            </a:extLst>
          </p:cNvPicPr>
          <p:nvPr/>
        </p:nvPicPr>
        <p:blipFill>
          <a:blip r:embed="rId5"/>
          <a:stretch>
            <a:fillRect/>
          </a:stretch>
        </p:blipFill>
        <p:spPr>
          <a:xfrm>
            <a:off x="3415665" y="3569970"/>
            <a:ext cx="334010" cy="182245"/>
          </a:xfrm>
          <a:prstGeom prst="rect">
            <a:avLst/>
          </a:prstGeom>
          <a:noFill/>
          <a:ln>
            <a:noFill/>
          </a:ln>
          <a:effectLst/>
        </p:spPr>
      </p:pic>
      <p:pic>
        <p:nvPicPr>
          <p:cNvPr id="9" name="pasted-image.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LQZAAD2FQAAwhsAAA4XAAAQAAAAJgAAAAgAAAD//////////w=="/>
              </a:ext>
            </a:extLst>
          </p:cNvPicPr>
          <p:nvPr/>
        </p:nvPicPr>
        <p:blipFill>
          <a:blip r:embed="rId6"/>
          <a:stretch>
            <a:fillRect/>
          </a:stretch>
        </p:blipFill>
        <p:spPr>
          <a:xfrm>
            <a:off x="4178300" y="3569970"/>
            <a:ext cx="334010" cy="177800"/>
          </a:xfrm>
          <a:prstGeom prst="rect">
            <a:avLst/>
          </a:prstGeom>
          <a:noFill/>
          <a:ln>
            <a:noFill/>
          </a:ln>
          <a:effectLst/>
        </p:spPr>
      </p:pic>
      <p:pic>
        <p:nvPicPr>
          <p:cNvPr id="10" name="pasted-image.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GUeAAD2FQAAcyAAAA4XAAAQAAAAJgAAAAgAAAD//////////w=="/>
              </a:ext>
            </a:extLst>
          </p:cNvPicPr>
          <p:nvPr/>
        </p:nvPicPr>
        <p:blipFill>
          <a:blip r:embed="rId7"/>
          <a:stretch>
            <a:fillRect/>
          </a:stretch>
        </p:blipFill>
        <p:spPr>
          <a:xfrm>
            <a:off x="4940935" y="3569970"/>
            <a:ext cx="334010" cy="177800"/>
          </a:xfrm>
          <a:prstGeom prst="rect">
            <a:avLst/>
          </a:prstGeom>
          <a:noFill/>
          <a:ln>
            <a:noFill/>
          </a:ln>
          <a:effectLst/>
        </p:spPr>
      </p:pic>
      <p:pic>
        <p:nvPicPr>
          <p:cNvPr id="11" name="pasted-image.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CMjAAD2FQAAGCUAAA4XAAAQAAAAJgAAAAgAAAD//////////w=="/>
              </a:ext>
            </a:extLst>
          </p:cNvPicPr>
          <p:nvPr/>
        </p:nvPicPr>
        <p:blipFill>
          <a:blip r:embed="rId8"/>
          <a:stretch>
            <a:fillRect/>
          </a:stretch>
        </p:blipFill>
        <p:spPr>
          <a:xfrm>
            <a:off x="5711825" y="3569970"/>
            <a:ext cx="318135" cy="177800"/>
          </a:xfrm>
          <a:prstGeom prst="rect">
            <a:avLst/>
          </a:prstGeom>
          <a:noFill/>
          <a:ln>
            <a:noFill/>
          </a:ln>
          <a:effectLst/>
        </p:spPr>
      </p:pic>
      <p:sp>
        <p:nvSpPr>
          <p:cNvPr id="12" name="Shape 469"/>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C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IAO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3BMAANonAADcEwAAqykAABAAAAAmAAAACAAAAP//////////"/>
              </a:ext>
            </a:extLst>
          </p:cNvSpPr>
          <p:nvPr/>
        </p:nvSpPr>
        <p:spPr>
          <a:xfrm flipV="1">
            <a:off x="3228340" y="6478270"/>
            <a:ext cx="0" cy="295275"/>
          </a:xfrm>
          <a:prstGeom prst="line">
            <a:avLst/>
          </a:prstGeom>
          <a:noFill/>
          <a:ln w="25400" cap="flat" cmpd="sng" algn="ctr">
            <a:solidFill>
              <a:srgbClr val="FF9300"/>
            </a:solidFill>
            <a:prstDash val="solid"/>
            <a:headEnd type="none"/>
            <a:tailEnd type="triangle" w="med" len="med"/>
          </a:ln>
          <a:effectLst>
            <a:outerShdw blurRad="63500" dist="63760" dir="2700000">
              <a:srgbClr val="000000">
                <a:alpha val="15000"/>
              </a:srgbClr>
            </a:outerShdw>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3" name="Shape 470"/>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P////8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RAwAAEcpAAB1GwAAYCwAABAgAAAmAAAACAAAAP//////////"/>
              </a:ext>
            </a:extLst>
          </p:cNvSpPr>
          <p:nvPr/>
        </p:nvSpPr>
        <p:spPr>
          <a:xfrm>
            <a:off x="1993900" y="6710045"/>
            <a:ext cx="2469515" cy="503555"/>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ctr"/>
          <a:lstStyle/>
          <a:p>
            <a:pPr defTabSz="457200">
              <a:lnSpc>
                <a:spcPts val="1600"/>
              </a:lnSpc>
              <a:tabLst>
                <a:tab pos="838200" algn="l"/>
              </a:tabLst>
              <a:defRPr sz="1400" cap="none">
                <a:solidFill>
                  <a:srgbClr val="424242"/>
                </a:solidFill>
                <a:latin typeface="Arial" pitchFamily="1" charset="0"/>
                <a:ea typeface="Arial" pitchFamily="1" charset="0"/>
                <a:cs typeface="Arial" pitchFamily="1" charset="0"/>
              </a:defRPr>
            </a:pPr>
            <a:r>
              <a:t>probability of </a:t>
            </a:r>
            <a:br/>
            <a:r>
              <a:t>starting in </a:t>
            </a:r>
            <a:r>
              <a:rPr cap="none">
                <a:latin typeface="Times New Roman" pitchFamily="1" charset="0"/>
                <a:ea typeface="Times New Roman" pitchFamily="1" charset="0"/>
                <a:cs typeface="Times New Roman" pitchFamily="1" charset="0"/>
              </a:rPr>
              <a:t>C</a:t>
            </a:r>
            <a:r>
              <a:t> </a:t>
            </a:r>
          </a:p>
        </p:txBody>
      </p:sp>
      <p:sp>
        <p:nvSpPr>
          <p:cNvPr id="14" name="Shape 471"/>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C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HBoAANonAAAcGgAAfSsAABAAAAAmAAAACAAAAP//////////"/>
              </a:ext>
            </a:extLst>
          </p:cNvSpPr>
          <p:nvPr/>
        </p:nvSpPr>
        <p:spPr>
          <a:xfrm flipV="1">
            <a:off x="4244340" y="6478270"/>
            <a:ext cx="0" cy="591185"/>
          </a:xfrm>
          <a:prstGeom prst="line">
            <a:avLst/>
          </a:prstGeom>
          <a:noFill/>
          <a:ln w="25400" cap="flat" cmpd="sng" algn="ctr">
            <a:solidFill>
              <a:srgbClr val="FF9300"/>
            </a:solidFill>
            <a:prstDash val="solid"/>
            <a:headEnd type="none"/>
            <a:tailEnd type="triangle" w="med" len="med"/>
          </a:ln>
          <a:effectLst>
            <a:outerShdw blurRad="63500" dist="63760" dir="2700000">
              <a:srgbClr val="000000">
                <a:alpha val="15000"/>
              </a:srgbClr>
            </a:outerShdw>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5" name="Shape 472"/>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hBIAAE8rAAC1IQAAaC4AABAgAAAmAAAACAAAAP//////////"/>
              </a:ext>
            </a:extLst>
          </p:cNvSpPr>
          <p:nvPr/>
        </p:nvSpPr>
        <p:spPr>
          <a:xfrm>
            <a:off x="3009900" y="7040245"/>
            <a:ext cx="2469515" cy="503555"/>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ctr"/>
          <a:lstStyle/>
          <a:p>
            <a:pPr defTabSz="457200">
              <a:lnSpc>
                <a:spcPts val="1600"/>
              </a:lnSpc>
              <a:tabLst>
                <a:tab pos="838200" algn="l"/>
              </a:tabLst>
              <a:defRPr sz="1400" cap="none">
                <a:solidFill>
                  <a:srgbClr val="424242"/>
                </a:solidFill>
                <a:latin typeface="Arial" pitchFamily="1" charset="0"/>
                <a:ea typeface="Arial" pitchFamily="1" charset="0"/>
                <a:cs typeface="Arial" pitchFamily="1" charset="0"/>
              </a:defRPr>
            </a:pPr>
            <a:r>
              <a:t>overall rate of </a:t>
            </a:r>
            <a:br/>
            <a:r>
              <a:t>change away from </a:t>
            </a:r>
            <a:r>
              <a:rPr cap="none">
                <a:latin typeface="Times New Roman" pitchFamily="1" charset="0"/>
                <a:ea typeface="Times New Roman" pitchFamily="1" charset="0"/>
                <a:cs typeface="Times New Roman" pitchFamily="1" charset="0"/>
              </a:rPr>
              <a:t>C</a:t>
            </a:r>
            <a:r>
              <a:t> </a:t>
            </a:r>
          </a:p>
        </p:txBody>
      </p:sp>
      <p:sp>
        <p:nvSpPr>
          <p:cNvPr id="16" name="Shape 473"/>
          <p:cNvSpPr>
            <a:extLst>
              <a:ext uri="smNativeData">
                <pr:smNativeData xmlns:pr="smNativeData" xmlns="smNativeData" val="SMDATA_15_trXW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VQAAAAAAAABQAAAAZAAAAGQAAAAAAAAAy8vLAFUAAAAAAAAAUA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EBgAAHAXAAAXHQAAgBkAABAAAAAmAAAACAAAAP//////////"/>
              </a:ext>
            </a:extLst>
          </p:cNvSpPr>
          <p:nvPr/>
        </p:nvSpPr>
        <p:spPr>
          <a:xfrm>
            <a:off x="3911600" y="3810000"/>
            <a:ext cx="817245" cy="335280"/>
          </a:xfrm>
          <a:prstGeom prst="rect">
            <a:avLst/>
          </a:prstGeom>
          <a:noFill/>
          <a:ln w="25400" cap="flat" cmpd="sng" algn="ctr">
            <a:solidFill>
              <a:srgbClr val="FF9300"/>
            </a:solidFill>
            <a:prstDash val="solid"/>
            <a:headEnd type="none"/>
            <a:tailEnd type="none"/>
          </a:ln>
          <a:effectLst>
            <a:outerShdw blurRad="63500" dist="50800" dir="54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7" name="Shape 474"/>
          <p:cNvSpPr>
            <a:extLst>
              <a:ext uri="smNativeData">
                <pr:smNativeData xmlns:pr="smNativeData" xmlns="smNativeData" val="SMDATA_15_trXW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VQAAAAAAAABQAAAAZAAAAGQAAAAAAAAAy8vLAFUAAAAAAAAAUA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ZBkAAEgNAABrHgAAWA8AABAAAAAmAAAACAAAAP//////////"/>
              </a:ext>
            </a:extLst>
          </p:cNvSpPr>
          <p:nvPr/>
        </p:nvSpPr>
        <p:spPr>
          <a:xfrm>
            <a:off x="4127500" y="2159000"/>
            <a:ext cx="817245" cy="335280"/>
          </a:xfrm>
          <a:prstGeom prst="rect">
            <a:avLst/>
          </a:prstGeom>
          <a:noFill/>
          <a:ln w="25400" cap="flat" cmpd="sng" algn="ctr">
            <a:solidFill>
              <a:srgbClr val="FF9300"/>
            </a:solidFill>
            <a:prstDash val="solid"/>
            <a:headEnd type="none"/>
            <a:tailEnd type="none"/>
          </a:ln>
          <a:effectLst>
            <a:outerShdw blurRad="63500" dist="50800" dir="54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8" name="Shape 475"/>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GAYAAAggAADaOgAAQCIAABAgAAAmAAAACAAAAP//////////"/>
              </a:ext>
            </a:extLst>
          </p:cNvSpPr>
          <p:nvPr/>
        </p:nvSpPr>
        <p:spPr>
          <a:xfrm>
            <a:off x="990600" y="5207000"/>
            <a:ext cx="8576310" cy="360680"/>
          </a:xfrm>
          <a:prstGeom prst="rect">
            <a:avLst/>
          </a:prstGeom>
          <a:noFill/>
          <a:ln>
            <a:noFill/>
          </a:ln>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The (weighted) average substitution rate:</a:t>
            </a:r>
            <a:endParaRPr cap="none">
              <a:solidFill>
                <a:srgbClr val="424242"/>
              </a:solidFill>
            </a:endParaRPr>
          </a:p>
        </p:txBody>
      </p:sp>
      <p:pic>
        <p:nvPicPr>
          <p:cNvPr id="19" name="pasted-image.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DsWAAAPIwAAlyQAAAUmAAAQAAAAJgAAAAgAAAD//////////w=="/>
              </a:ext>
            </a:extLst>
          </p:cNvPicPr>
          <p:nvPr/>
        </p:nvPicPr>
        <p:blipFill>
          <a:blip r:embed="rId9"/>
          <a:stretch>
            <a:fillRect/>
          </a:stretch>
        </p:blipFill>
        <p:spPr>
          <a:xfrm>
            <a:off x="3613785" y="5699125"/>
            <a:ext cx="2334260" cy="481330"/>
          </a:xfrm>
          <a:prstGeom prst="rect">
            <a:avLst/>
          </a:prstGeom>
          <a:noFill/>
          <a:ln>
            <a:noFill/>
          </a:ln>
          <a:effectLst/>
        </p:spPr>
      </p:pic>
      <p:sp>
        <p:nvSpPr>
          <p:cNvPr id="20" name="Shape 477"/>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GAYAAJgIAADaOgAA0AoAABAgAAAmAAAACAAAAP//////////"/>
              </a:ext>
            </a:extLst>
          </p:cNvSpPr>
          <p:nvPr/>
        </p:nvSpPr>
        <p:spPr>
          <a:xfrm>
            <a:off x="990600" y="1397000"/>
            <a:ext cx="8576310" cy="360680"/>
          </a:xfrm>
          <a:prstGeom prst="rect">
            <a:avLst/>
          </a:prstGeom>
          <a:noFill/>
          <a:ln>
            <a:noFill/>
          </a:ln>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The instantaneous-rate matrix...</a:t>
            </a:r>
            <a:endParaRPr cap="none">
              <a:solidFill>
                <a:srgbClr val="424242"/>
              </a:solidFill>
            </a:endParaRPr>
          </a:p>
        </p:txBody>
      </p:sp>
    </p:spTree>
  </p:cSld>
  <p:clrMapOvr>
    <a:masterClrMapping/>
  </p:clrMapOvr>
  <p:transition spd="fast" p14:dur="500">
    <p:fade/>
    <p:extLst>
      <p:ext uri="smNativeData">
        <pr:smNativeData xmlns:pr="smNativeData" xmlns="smNativeData" val="trXWYgAAAAD0AQAAAAAAAAYAAAAAAAAAAAAAAAAAAAAAAAAAAQAAAAAAAAAAAAAAAAAAAAAAAAAAAAAA"/>
      </p:ext>
    </p:extLst>
  </p:transition>
  <p:timing>
    <p:tnLst>
      <p:par>
        <p:cTn id="1" dur="indefinite" restart="never" nodeType="tmRoot"/>
      </p:par>
    </p:tnLst>
  </p:timing>
</p:sld>
</file>

<file path=ppt/slides/slide260.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3532"/>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DuFWOk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KwIAAD4PQAA5AoAABAgAAAmAAAACAAAAP//////////"/>
              </a:ext>
            </a:extLst>
          </p:cNvSpPr>
          <p:nvPr/>
        </p:nvSpPr>
        <p:spPr>
          <a:xfrm>
            <a:off x="1003300" y="1409700"/>
            <a:ext cx="9070340" cy="36068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Variation in substitution process across sites is a prevalent feature of empirical datasets </a:t>
            </a:r>
          </a:p>
        </p:txBody>
      </p:sp>
      <p:sp>
        <p:nvSpPr>
          <p:cNvPr id="3" name="Shape 3533"/>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N3hCeo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nwgAABAgAAAmAAAACAAAAP//////////"/>
              </a:ext>
            </a:extLst>
          </p:cNvSpPr>
          <p:nvPr/>
        </p:nvSpPr>
        <p:spPr>
          <a:xfrm>
            <a:off x="635000" y="1016000"/>
            <a:ext cx="8692515"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Biology motivates the extension of models</a:t>
            </a:r>
          </a:p>
        </p:txBody>
      </p:sp>
      <p:sp>
        <p:nvSpPr>
          <p:cNvPr id="4" name="Shape 3534"/>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GCbEA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2wEAANwAAAClPAAATAQAABAgAAAmAAAACAAAAP//////////"/>
              </a:ext>
            </a:extLst>
          </p:cNvSpPr>
          <p:nvPr/>
        </p:nvSpPr>
        <p:spPr>
          <a:xfrm>
            <a:off x="301625" y="139700"/>
            <a:ext cx="95567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Among Site Process Heterogeneity </a:t>
            </a:r>
          </a:p>
        </p:txBody>
      </p:sp>
      <p:sp>
        <p:nvSpPr>
          <p:cNvPr id="5" name="Shape 3535"/>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KDMq/w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PgMAAA+PQAA9g4AABAgAAAmAAAACAAAAP//////////"/>
              </a:ext>
            </a:extLst>
          </p:cNvSpPr>
          <p:nvPr/>
        </p:nvSpPr>
        <p:spPr>
          <a:xfrm>
            <a:off x="1003300" y="2108200"/>
            <a:ext cx="8952230" cy="32385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horizontal gene transfer/introgression</a:t>
            </a:r>
          </a:p>
        </p:txBody>
      </p:sp>
      <p:sp>
        <p:nvSpPr>
          <p:cNvPr id="6" name="Shape 3536"/>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G1w9Fg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AQLAAD4PQAAQA0AABAgAAAmAAAACAAAAP//////////"/>
              </a:ext>
            </a:extLst>
          </p:cNvSpPr>
          <p:nvPr/>
        </p:nvSpPr>
        <p:spPr>
          <a:xfrm>
            <a:off x="1003300" y="1790700"/>
            <a:ext cx="9070340" cy="36322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The tree topology may vary across the alignment ('gene-tree conflict')</a:t>
            </a:r>
            <a:r>
              <a:rPr sz="1600" cap="none">
                <a:latin typeface="Times" pitchFamily="0" charset="0"/>
                <a:ea typeface="Times" pitchFamily="0" charset="0"/>
                <a:cs typeface="Times" pitchFamily="0" charset="0"/>
              </a:rPr>
              <a:t> </a:t>
            </a:r>
            <a:r>
              <a:t>because of:</a:t>
            </a:r>
          </a:p>
        </p:txBody>
      </p:sp>
      <p:sp>
        <p:nvSpPr>
          <p:cNvPr id="7" name="Shape 3537"/>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Pzs3D4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IgOAAA+PQAAhhAAABAgAAAmAAAACAAAAP//////////"/>
              </a:ext>
            </a:extLst>
          </p:cNvSpPr>
          <p:nvPr/>
        </p:nvSpPr>
        <p:spPr>
          <a:xfrm>
            <a:off x="1003300" y="2362200"/>
            <a:ext cx="8952230" cy="32385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deep coalescence (incomplete lineage sorting)</a:t>
            </a:r>
          </a:p>
        </p:txBody>
      </p:sp>
      <p:pic>
        <p:nvPicPr>
          <p:cNvPr id="8" name="pasted-image.tif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VQAAAEcAAABHAAAAZAAAAGQAAAAAAAAAy8vLAFUAAABHAAAARwAAAGQAAABkAAAAAAAAAAcAAAA4AAAAAAAAAAAAAAAAAAAA////AAAAAAAAAAAAAAAAAAAAAAAAAAAAAAAAAAAAAABkAAAAZAAAAAAAAAAjAAAABAAAAGQAAAAXAAAAFAAAAAAAAAAAAAAA/38AAP9/AAAAAAAACQAAAAQAAADIDQA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N0QAADHEgAAoy0AAOsmAAAQAAAAJgAAAAgAAAD//////////w=="/>
              </a:ext>
            </a:extLst>
          </p:cNvPicPr>
          <p:nvPr/>
        </p:nvPicPr>
        <p:blipFill>
          <a:blip r:embed="rId2"/>
          <a:stretch>
            <a:fillRect/>
          </a:stretch>
        </p:blipFill>
        <p:spPr>
          <a:xfrm>
            <a:off x="2741295" y="3052445"/>
            <a:ext cx="4677410" cy="3274060"/>
          </a:xfrm>
          <a:prstGeom prst="rect">
            <a:avLst/>
          </a:prstGeom>
          <a:noFill/>
          <a:ln>
            <a:noFill/>
          </a:ln>
          <a:effectLst>
            <a:outerShdw blurRad="63500" dist="63760" dir="2700000">
              <a:srgbClr val="000000">
                <a:alpha val="15000"/>
              </a:srgbClr>
            </a:outerShdw>
          </a:effectLst>
        </p:spPr>
      </p:pic>
      <p:sp>
        <p:nvSpPr>
          <p:cNvPr id="9" name="Shape 3539"/>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PIqlmU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KSkAANobAACALAAA2B0AABAgAAAmAAAACAAAAP//////////"/>
              </a:ext>
            </a:extLst>
          </p:cNvSpPr>
          <p:nvPr/>
        </p:nvSpPr>
        <p:spPr>
          <a:xfrm>
            <a:off x="6690995" y="4527550"/>
            <a:ext cx="542925" cy="323850"/>
          </a:xfrm>
          <a:prstGeom prst="rect">
            <a:avLst/>
          </a:prstGeom>
          <a:noFill/>
          <a:ln>
            <a:noFill/>
          </a:ln>
          <a:effectLst/>
        </p:spPr>
        <p:txBody>
          <a:bodyPr vert="horz" wrap="none" lIns="50800" tIns="50800" rIns="50800" bIns="50800" numCol="1" spcCol="215900" anchor="ctr"/>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r>
              <a:t>HGT</a:t>
            </a:r>
          </a:p>
        </p:txBody>
      </p:sp>
      <p:sp>
        <p:nvSpPr>
          <p:cNvPr id="10" name="Shape 3540"/>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Sdn8g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KSkAAFIhAAC9KwAAUCMAABAgAAAmAAAACAAAAP//////////"/>
              </a:ext>
            </a:extLst>
          </p:cNvSpPr>
          <p:nvPr/>
        </p:nvSpPr>
        <p:spPr>
          <a:xfrm>
            <a:off x="6690995" y="5416550"/>
            <a:ext cx="419100" cy="323850"/>
          </a:xfrm>
          <a:prstGeom prst="rect">
            <a:avLst/>
          </a:prstGeom>
          <a:noFill/>
          <a:ln>
            <a:noFill/>
          </a:ln>
          <a:effectLst/>
        </p:spPr>
        <p:txBody>
          <a:bodyPr vert="horz" wrap="none" lIns="50800" tIns="50800" rIns="50800" bIns="50800" numCol="1" spcCol="215900" anchor="ctr"/>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r>
              <a:t>ILS</a:t>
            </a:r>
          </a:p>
        </p:txBody>
      </p:sp>
    </p:spTree>
  </p:cSld>
  <p:clrMapOvr>
    <a:masterClrMapping/>
  </p:clrMapOvr>
  <p:transition spd="fast" p14:dur="500">
    <p:fade/>
    <p:extLst>
      <p:ext uri="smNativeData">
        <pr:smNativeData xmlns:pr="smNativeData" xmlns="smNativeData" val="trXWYgAAAAD0AQAAAAAAAAYAAAAAAAAAAAAAAAAAAAAAAAAAAQAAAAAAAAAAAAAAAAAAAAAAAAAAAAAA"/>
      </p:ext>
    </p:extLst>
  </p:transition>
  <p:timing>
    <p:tnLst>
      <p:par>
        <p:cTn id="1" dur="indefinite" restart="never" nodeType="tmRoot"/>
      </p:par>
    </p:tnLst>
  </p:timing>
</p:sld>
</file>

<file path=ppt/slides/slide261.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3542"/>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E4ills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KwIAAD4PQAA5AoAABAgAAAmAAAACAAAAP//////////"/>
              </a:ext>
            </a:extLst>
          </p:cNvSpPr>
          <p:nvPr/>
        </p:nvSpPr>
        <p:spPr>
          <a:xfrm>
            <a:off x="1003300" y="1409700"/>
            <a:ext cx="9070340" cy="36068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Variation in substitution process across sites is a prevalent feature of empirical datasets </a:t>
            </a:r>
          </a:p>
        </p:txBody>
      </p:sp>
      <p:sp>
        <p:nvSpPr>
          <p:cNvPr id="3" name="Shape 3543"/>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BqoOz4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nwgAABAgAAAmAAAACAAAAP//////////"/>
              </a:ext>
            </a:extLst>
          </p:cNvSpPr>
          <p:nvPr/>
        </p:nvSpPr>
        <p:spPr>
          <a:xfrm>
            <a:off x="635000" y="1016000"/>
            <a:ext cx="8692515"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Biology motivates the extension of models</a:t>
            </a:r>
          </a:p>
        </p:txBody>
      </p:sp>
      <p:sp>
        <p:nvSpPr>
          <p:cNvPr id="4" name="Shape 3544"/>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GCbEA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2wEAANwAAAClPAAATAQAABAgAAAmAAAACAAAAP//////////"/>
              </a:ext>
            </a:extLst>
          </p:cNvSpPr>
          <p:nvPr/>
        </p:nvSpPr>
        <p:spPr>
          <a:xfrm>
            <a:off x="301625" y="139700"/>
            <a:ext cx="95567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Among Site Process Heterogeneity </a:t>
            </a:r>
          </a:p>
        </p:txBody>
      </p:sp>
      <p:sp>
        <p:nvSpPr>
          <p:cNvPr id="5" name="Shape 3545"/>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LO85ko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PgMAAA+PQAA9g4AABAgAAAmAAAACAAAAP//////////"/>
              </a:ext>
            </a:extLst>
          </p:cNvSpPr>
          <p:nvPr/>
        </p:nvSpPr>
        <p:spPr>
          <a:xfrm>
            <a:off x="1003300" y="2108200"/>
            <a:ext cx="8952230" cy="32385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horizontal gene transfer/introgression</a:t>
            </a:r>
          </a:p>
        </p:txBody>
      </p:sp>
      <p:sp>
        <p:nvSpPr>
          <p:cNvPr id="6" name="Shape 3546"/>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GvUxOM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AQLAAD4PQAAQA0AABAgAAAmAAAACAAAAP//////////"/>
              </a:ext>
            </a:extLst>
          </p:cNvSpPr>
          <p:nvPr/>
        </p:nvSpPr>
        <p:spPr>
          <a:xfrm>
            <a:off x="1003300" y="1790700"/>
            <a:ext cx="9070340" cy="36322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The tree topology may vary across the alignment ('gene-tree conflict')</a:t>
            </a:r>
            <a:r>
              <a:rPr sz="1600" cap="none">
                <a:latin typeface="Times" pitchFamily="0" charset="0"/>
                <a:ea typeface="Times" pitchFamily="0" charset="0"/>
                <a:cs typeface="Times" pitchFamily="0" charset="0"/>
              </a:rPr>
              <a:t> </a:t>
            </a:r>
            <a:r>
              <a:t>because of:</a:t>
            </a:r>
          </a:p>
        </p:txBody>
      </p:sp>
      <p:sp>
        <p:nvSpPr>
          <p:cNvPr id="7" name="Shape 3547"/>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JzZy1Q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IgOAAA+PQAAhhAAABAgAAAmAAAACAAAAP//////////"/>
              </a:ext>
            </a:extLst>
          </p:cNvSpPr>
          <p:nvPr/>
        </p:nvSpPr>
        <p:spPr>
          <a:xfrm>
            <a:off x="1003300" y="2362200"/>
            <a:ext cx="8952230" cy="32385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deep coalescence (incomplete lineage sorting)</a:t>
            </a:r>
          </a:p>
        </p:txBody>
      </p:sp>
      <p:pic>
        <p:nvPicPr>
          <p:cNvPr id="8" name="pasted-image.tif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VQAAAEcAAABHAAAAZAAAAGQAAAAAAAAAy8vLAFUAAABHAAAARwAAAGQAAABkAAAAAAAAAAcAAAA4AAAAAAAAAAAAAAAAAAAA////AAAAAAAAAAAAAAAAAAAAAAAAAAAAAAAAAAAAAABkAAAAZAAAAAAAAAAjAAAABAAAAGQAAAAXAAAAFAAAAAAAAAAAAAAA/38AAP9/AAAAAAAACQAAAAQAAAA8X6mS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N0QAADHEgAAoy0AAOsmAAAQAAAAJgAAAAgAAAD//////////w=="/>
              </a:ext>
            </a:extLst>
          </p:cNvPicPr>
          <p:nvPr/>
        </p:nvPicPr>
        <p:blipFill>
          <a:blip r:embed="rId2"/>
          <a:stretch>
            <a:fillRect/>
          </a:stretch>
        </p:blipFill>
        <p:spPr>
          <a:xfrm>
            <a:off x="2741295" y="3052445"/>
            <a:ext cx="4677410" cy="3274060"/>
          </a:xfrm>
          <a:prstGeom prst="rect">
            <a:avLst/>
          </a:prstGeom>
          <a:noFill/>
          <a:ln>
            <a:noFill/>
          </a:ln>
          <a:effectLst>
            <a:outerShdw blurRad="63500" dist="63760" dir="2700000">
              <a:srgbClr val="000000">
                <a:alpha val="15000"/>
              </a:srgbClr>
            </a:outerShdw>
          </a:effectLst>
        </p:spPr>
      </p:pic>
      <p:sp>
        <p:nvSpPr>
          <p:cNvPr id="9" name="Shape 3549"/>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KSkAANobAACALAAA2B0AABAgAAAmAAAACAAAAP//////////"/>
              </a:ext>
            </a:extLst>
          </p:cNvSpPr>
          <p:nvPr/>
        </p:nvSpPr>
        <p:spPr>
          <a:xfrm>
            <a:off x="6690995" y="4527550"/>
            <a:ext cx="542925" cy="323850"/>
          </a:xfrm>
          <a:prstGeom prst="rect">
            <a:avLst/>
          </a:prstGeom>
          <a:noFill/>
          <a:ln>
            <a:noFill/>
          </a:ln>
          <a:effectLst/>
        </p:spPr>
        <p:txBody>
          <a:bodyPr vert="horz" wrap="none" lIns="50800" tIns="50800" rIns="50800" bIns="50800" numCol="1" spcCol="215900" anchor="ctr"/>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r>
              <a:t>HGT</a:t>
            </a:r>
          </a:p>
        </p:txBody>
      </p:sp>
      <p:sp>
        <p:nvSpPr>
          <p:cNvPr id="10" name="Shape 3550"/>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KSkAAFIhAAC9KwAAUCMAABAgAAAmAAAACAAAAP//////////"/>
              </a:ext>
            </a:extLst>
          </p:cNvSpPr>
          <p:nvPr/>
        </p:nvSpPr>
        <p:spPr>
          <a:xfrm>
            <a:off x="6690995" y="5416550"/>
            <a:ext cx="419100" cy="323850"/>
          </a:xfrm>
          <a:prstGeom prst="rect">
            <a:avLst/>
          </a:prstGeom>
          <a:noFill/>
          <a:ln>
            <a:noFill/>
          </a:ln>
          <a:effectLst/>
        </p:spPr>
        <p:txBody>
          <a:bodyPr vert="horz" wrap="none" lIns="50800" tIns="50800" rIns="50800" bIns="50800" numCol="1" spcCol="215900" anchor="ctr"/>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r>
              <a:t>ILS</a:t>
            </a:r>
          </a:p>
        </p:txBody>
      </p:sp>
      <p:sp>
        <p:nvSpPr>
          <p:cNvPr id="11" name="Shape 3551"/>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LgQAAD4PQAA8BIAABAgAAAmAAAACAAAAP//////////"/>
              </a:ext>
            </a:extLst>
          </p:cNvSpPr>
          <p:nvPr/>
        </p:nvSpPr>
        <p:spPr>
          <a:xfrm>
            <a:off x="1003300" y="2717800"/>
            <a:ext cx="9070340" cy="36068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There are 'species-tree' methods that allow the tree topology to vary across sites</a:t>
            </a:r>
          </a:p>
        </p:txBody>
      </p:sp>
    </p:spTree>
  </p:cSld>
  <p:clrMapOvr>
    <a:masterClrMapping/>
  </p:clrMapOvr>
  <p:transition spd="fast" p14:dur="500">
    <p:fade/>
    <p:extLst>
      <p:ext uri="smNativeData">
        <pr:smNativeData xmlns:pr="smNativeData" xmlns="smNativeData" val="trXWYgAAAAD0AQAAAAAAAAYAAAAAAAAAAAAAAAAAAAAAAAAAAQAAAAAAAAAAAAAAAAAAAAAAAAAAAAAA"/>
      </p:ext>
    </p:extLst>
  </p:transition>
  <p:timing>
    <p:tnLst>
      <p:par>
        <p:cTn id="1" dur="indefinite" restart="never" nodeType="tmRoot"/>
      </p:par>
    </p:tnLst>
  </p:timing>
</p:sld>
</file>

<file path=ppt/slides/slide262.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3553"/>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KwIAAD4PQAAvAwAAAAgAAAmAAAACAAAAP//////////"/>
              </a:ext>
            </a:extLst>
          </p:cNvSpPr>
          <p:nvPr/>
        </p:nvSpPr>
        <p:spPr>
          <a:xfrm>
            <a:off x="1003300" y="1409700"/>
            <a:ext cx="9070340" cy="6604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Even when all the sites share the same tree topology, other aspects of the substitution</a:t>
            </a:r>
            <a:br/>
            <a:r>
              <a:t>   process may vary across (subsets of) sites in the alignment</a:t>
            </a:r>
          </a:p>
        </p:txBody>
      </p:sp>
      <p:sp>
        <p:nvSpPr>
          <p:cNvPr id="3" name="Shape 3554"/>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GCp8w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nwgAABAgAAAmAAAACAAAAP//////////"/>
              </a:ext>
            </a:extLst>
          </p:cNvSpPr>
          <p:nvPr/>
        </p:nvSpPr>
        <p:spPr>
          <a:xfrm>
            <a:off x="635000" y="1016000"/>
            <a:ext cx="8692515"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Biology motivates the extension of models</a:t>
            </a:r>
          </a:p>
        </p:txBody>
      </p:sp>
      <p:sp>
        <p:nvSpPr>
          <p:cNvPr id="4" name="Shape 3555"/>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IB+8w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2wEAANwAAAClPAAATAQAABAgAAAmAAAACAAAAP//////////"/>
              </a:ext>
            </a:extLst>
          </p:cNvSpPr>
          <p:nvPr/>
        </p:nvSpPr>
        <p:spPr>
          <a:xfrm>
            <a:off x="301625" y="139700"/>
            <a:ext cx="95567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Among Site Process Heterogeneity </a:t>
            </a:r>
          </a:p>
        </p:txBody>
      </p:sp>
    </p:spTree>
  </p:cSld>
  <p:clrMapOvr>
    <a:masterClrMapping/>
  </p:clrMapOvr>
  <p:transition spd="fast" p14:dur="500">
    <p:fade/>
    <p:extLst>
      <p:ext uri="smNativeData">
        <pr:smNativeData xmlns:pr="smNativeData" xmlns="smNativeData" val="trXWYgAAAAD0AQAAAAAAAAYAAAAAAAAAAAAAAAAAAAAAAAAAAQAAAAAAAAAAAAAAAAAAAAAAAAAAAAAA"/>
      </p:ext>
    </p:extLst>
  </p:transition>
  <p:timing>
    <p:tnLst>
      <p:par>
        <p:cTn id="1" dur="indefinite" restart="never" nodeType="tmRoot"/>
      </p:par>
    </p:tnLst>
  </p:timing>
</p:sld>
</file>

<file path=ppt/slides/slide263.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3558"/>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HRzLm8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nwgAABAgAAAmAAAACAAAAP//////////"/>
              </a:ext>
            </a:extLst>
          </p:cNvSpPr>
          <p:nvPr/>
        </p:nvSpPr>
        <p:spPr>
          <a:xfrm>
            <a:off x="635000" y="1016000"/>
            <a:ext cx="8692515"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Biology motivates the extension of models</a:t>
            </a:r>
          </a:p>
        </p:txBody>
      </p:sp>
      <p:sp>
        <p:nvSpPr>
          <p:cNvPr id="3" name="Shape 3559"/>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HI+PH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2wEAANwAAAClPAAATAQAABAgAAAmAAAACAAAAP//////////"/>
              </a:ext>
            </a:extLst>
          </p:cNvSpPr>
          <p:nvPr/>
        </p:nvSpPr>
        <p:spPr>
          <a:xfrm>
            <a:off x="301625" y="139700"/>
            <a:ext cx="95567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Among Site Process Heterogeneity </a:t>
            </a:r>
          </a:p>
        </p:txBody>
      </p:sp>
      <p:sp>
        <p:nvSpPr>
          <p:cNvPr id="4" name="Shape 3560"/>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D0iMT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LwMAAD4PQAApBAAABAgAAAmAAAACAAAAP//////////"/>
              </a:ext>
            </a:extLst>
          </p:cNvSpPr>
          <p:nvPr/>
        </p:nvSpPr>
        <p:spPr>
          <a:xfrm>
            <a:off x="1003300" y="2070100"/>
            <a:ext cx="9070340" cy="6350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Under simulation, failure to accommodate substitution process heterogeneity can </a:t>
            </a:r>
            <a:br/>
            <a:r>
              <a:t>   cause biased estimates of:</a:t>
            </a:r>
          </a:p>
        </p:txBody>
      </p:sp>
      <p:sp>
        <p:nvSpPr>
          <p:cNvPr id="5" name="Rectangle1"/>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C8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KwIAAD4PQAAvAwAAAAgAAAmAAAACAAAAP//////////"/>
              </a:ext>
            </a:extLst>
          </p:cNvSpPr>
          <p:nvPr/>
        </p:nvSpPr>
        <p:spPr>
          <a:xfrm>
            <a:off x="1003300" y="1409700"/>
            <a:ext cx="9070340" cy="6604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Even when all the sites share the same tree topology, other aspects of the substitution</a:t>
            </a:r>
            <a:br/>
            <a:r>
              <a:t>   process may vary across (subsets of) sites in the alignment</a:t>
            </a:r>
          </a:p>
        </p:txBody>
      </p:sp>
    </p:spTree>
  </p:cSld>
  <p:clrMapOvr>
    <a:masterClrMapping/>
  </p:clrMapOvr>
  <p:transition spd="fast" p14:dur="500">
    <p:fade/>
    <p:extLst>
      <p:ext uri="smNativeData">
        <pr:smNativeData xmlns:pr="smNativeData" xmlns="smNativeData" val="trXWYgAAAAD0AQAAAAAAAAYAAAAAAAAAAAAAAAAAAAAAAAAAAQAAAAAAAAAAAAAAAAAAAAAAAAAAAAAA"/>
      </p:ext>
    </p:extLst>
  </p:transition>
  <p:timing>
    <p:tnLst>
      <p:par>
        <p:cTn id="1" dur="indefinite" restart="never" nodeType="tmRoot"/>
      </p:par>
    </p:tnLst>
  </p:timing>
</p:sld>
</file>

<file path=ppt/slides/slide264.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3563"/>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P///w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nwgAABAgAAAmAAAACAAAAP//////////"/>
              </a:ext>
            </a:extLst>
          </p:cNvSpPr>
          <p:nvPr/>
        </p:nvSpPr>
        <p:spPr>
          <a:xfrm>
            <a:off x="635000" y="1016000"/>
            <a:ext cx="8692515"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Biology motivates the extension of models</a:t>
            </a:r>
          </a:p>
        </p:txBody>
      </p:sp>
      <p:sp>
        <p:nvSpPr>
          <p:cNvPr id="3" name="Shape 3564"/>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P///w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2wEAANwAAAClPAAATAQAABAgAAAmAAAACAAAAP//////////"/>
              </a:ext>
            </a:extLst>
          </p:cNvSpPr>
          <p:nvPr/>
        </p:nvSpPr>
        <p:spPr>
          <a:xfrm>
            <a:off x="301625" y="139700"/>
            <a:ext cx="95567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Among Site Process Heterogeneity </a:t>
            </a:r>
          </a:p>
        </p:txBody>
      </p:sp>
      <p:sp>
        <p:nvSpPr>
          <p:cNvPr id="4" name="Shape 3565"/>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CwQAAA+PQAAKhIAABAgAAAmAAAACAAAAP//////////"/>
              </a:ext>
            </a:extLst>
          </p:cNvSpPr>
          <p:nvPr/>
        </p:nvSpPr>
        <p:spPr>
          <a:xfrm>
            <a:off x="1003300" y="2628900"/>
            <a:ext cx="8952230" cy="32385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tree topology and nodal support</a:t>
            </a:r>
          </a:p>
        </p:txBody>
      </p:sp>
      <p:sp>
        <p:nvSpPr>
          <p:cNvPr id="5" name="Shape 3566"/>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LwMAAD4PQAApBAAABAgAAAmAAAACAAAAP//////////"/>
              </a:ext>
            </a:extLst>
          </p:cNvSpPr>
          <p:nvPr/>
        </p:nvSpPr>
        <p:spPr>
          <a:xfrm>
            <a:off x="1003300" y="2070100"/>
            <a:ext cx="9070340" cy="6350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Under simulation, failure to accommodate substitution process heterogeneity can </a:t>
            </a:r>
            <a:br/>
            <a:r>
              <a:t>   cause biased estimates of:</a:t>
            </a:r>
          </a:p>
        </p:txBody>
      </p:sp>
      <p:sp>
        <p:nvSpPr>
          <p:cNvPr id="6" name="Rectangle1"/>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C8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KwIAAD4PQAAvAwAAAAgAAAmAAAACAAAAP//////////"/>
              </a:ext>
            </a:extLst>
          </p:cNvSpPr>
          <p:nvPr/>
        </p:nvSpPr>
        <p:spPr>
          <a:xfrm>
            <a:off x="1003300" y="1409700"/>
            <a:ext cx="9070340" cy="6604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Even when all the sites share the same tree topology, other aspects of the substitution</a:t>
            </a:r>
            <a:br/>
            <a:r>
              <a:t>   process may vary across (subsets of) sites in the alignment</a:t>
            </a:r>
          </a:p>
        </p:txBody>
      </p:sp>
    </p:spTree>
  </p:cSld>
  <p:clrMapOvr>
    <a:masterClrMapping/>
  </p:clrMapOvr>
  <p:transition spd="fast" p14:dur="500">
    <p:fade/>
    <p:extLst>
      <p:ext uri="smNativeData">
        <pr:smNativeData xmlns:pr="smNativeData" xmlns="smNativeData" val="trXWYgAAAAD0AQAAAAAAAAYAAAAAAAAAAAAAAAAAAAAAAAAAAQAAAAAAAAAAAAAAAAAAAAAAAAAAAAAA"/>
      </p:ext>
    </p:extLst>
  </p:transition>
  <p:timing>
    <p:tnLst>
      <p:par>
        <p:cTn id="1" dur="indefinite" restart="never" nodeType="tmRoot"/>
      </p:par>
    </p:tnLst>
  </p:timing>
</p:sld>
</file>

<file path=ppt/slides/slide265.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3569"/>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nwgAABAgAAAmAAAACAAAAP//////////"/>
              </a:ext>
            </a:extLst>
          </p:cNvSpPr>
          <p:nvPr/>
        </p:nvSpPr>
        <p:spPr>
          <a:xfrm>
            <a:off x="635000" y="1016000"/>
            <a:ext cx="8692515"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Biology motivates the extension of models</a:t>
            </a:r>
          </a:p>
        </p:txBody>
      </p:sp>
      <p:sp>
        <p:nvSpPr>
          <p:cNvPr id="3" name="Shape 3570"/>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2wEAANwAAAClPAAATAQAABAgAAAmAAAACAAAAP//////////"/>
              </a:ext>
            </a:extLst>
          </p:cNvSpPr>
          <p:nvPr/>
        </p:nvSpPr>
        <p:spPr>
          <a:xfrm>
            <a:off x="301625" y="139700"/>
            <a:ext cx="95567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Among Site Process Heterogeneity </a:t>
            </a:r>
          </a:p>
        </p:txBody>
      </p:sp>
      <p:sp>
        <p:nvSpPr>
          <p:cNvPr id="4" name="Shape 3571"/>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NAMKBI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CwQAAA+PQAAKhIAABAgAAAmAAAACAAAAP//////////"/>
              </a:ext>
            </a:extLst>
          </p:cNvSpPr>
          <p:nvPr/>
        </p:nvSpPr>
        <p:spPr>
          <a:xfrm>
            <a:off x="1003300" y="2628900"/>
            <a:ext cx="8952230" cy="32385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tree topology and nodal support</a:t>
            </a:r>
          </a:p>
        </p:txBody>
      </p:sp>
      <p:sp>
        <p:nvSpPr>
          <p:cNvPr id="5" name="Shape 3572"/>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LwMAAD4PQAApBAAABAgAAAmAAAACAAAAP//////////"/>
              </a:ext>
            </a:extLst>
          </p:cNvSpPr>
          <p:nvPr/>
        </p:nvSpPr>
        <p:spPr>
          <a:xfrm>
            <a:off x="1003300" y="2070100"/>
            <a:ext cx="9070340" cy="6350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Under simulation, failure to accommodate substitution process heterogeneity can </a:t>
            </a:r>
            <a:br/>
            <a:r>
              <a:t>   cause biased estimates of:</a:t>
            </a:r>
          </a:p>
        </p:txBody>
      </p:sp>
      <p:sp>
        <p:nvSpPr>
          <p:cNvPr id="6" name="Shape 3573"/>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LwRAAA+PQAAuhMAABAgAAAmAAAACAAAAP//////////"/>
              </a:ext>
            </a:extLst>
          </p:cNvSpPr>
          <p:nvPr/>
        </p:nvSpPr>
        <p:spPr>
          <a:xfrm>
            <a:off x="1003300" y="2882900"/>
            <a:ext cx="8952230" cy="32385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branch lengths</a:t>
            </a:r>
          </a:p>
        </p:txBody>
      </p:sp>
      <p:sp>
        <p:nvSpPr>
          <p:cNvPr id="7" name="Rectangle1"/>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C8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KwIAAD4PQAAvAwAAAAgAAAmAAAACAAAAP//////////"/>
              </a:ext>
            </a:extLst>
          </p:cNvSpPr>
          <p:nvPr/>
        </p:nvSpPr>
        <p:spPr>
          <a:xfrm>
            <a:off x="1003300" y="1409700"/>
            <a:ext cx="9070340" cy="6604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Even when all the sites share the same tree topology, other aspects of the substitution</a:t>
            </a:r>
            <a:br/>
            <a:r>
              <a:t>   process may vary across (subsets of) sites in the alignment</a:t>
            </a:r>
          </a:p>
        </p:txBody>
      </p:sp>
    </p:spTree>
  </p:cSld>
  <p:clrMapOvr>
    <a:masterClrMapping/>
  </p:clrMapOvr>
  <p:transition spd="fast" p14:dur="500">
    <p:fade/>
    <p:extLst>
      <p:ext uri="smNativeData">
        <pr:smNativeData xmlns:pr="smNativeData" xmlns="smNativeData" val="trXWYgAAAAD0AQAAAAAAAAYAAAAAAAAAAAAAAAAAAAAAAAAAAQAAAAAAAAAAAAAAAAAAAAAAAAAAAAAA"/>
      </p:ext>
    </p:extLst>
  </p:transition>
  <p:timing>
    <p:tnLst>
      <p:par>
        <p:cTn id="1" dur="indefinite" restart="never" nodeType="tmRoot"/>
      </p:par>
    </p:tnLst>
  </p:timing>
</p:sld>
</file>

<file path=ppt/slides/slide266.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3576"/>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nwgAABAgAAAmAAAACAAAAP//////////"/>
              </a:ext>
            </a:extLst>
          </p:cNvSpPr>
          <p:nvPr/>
        </p:nvSpPr>
        <p:spPr>
          <a:xfrm>
            <a:off x="635000" y="1016000"/>
            <a:ext cx="8692515"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Biology motivates the extension of models</a:t>
            </a:r>
          </a:p>
        </p:txBody>
      </p:sp>
      <p:sp>
        <p:nvSpPr>
          <p:cNvPr id="3" name="Shape 3577"/>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2wEAANwAAAClPAAATAQAABAgAAAmAAAACAAAAP//////////"/>
              </a:ext>
            </a:extLst>
          </p:cNvSpPr>
          <p:nvPr/>
        </p:nvSpPr>
        <p:spPr>
          <a:xfrm>
            <a:off x="301625" y="139700"/>
            <a:ext cx="95567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Among Site Process Heterogeneity </a:t>
            </a:r>
          </a:p>
        </p:txBody>
      </p:sp>
      <p:sp>
        <p:nvSpPr>
          <p:cNvPr id="4" name="Shape 3578"/>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CwQAAA+PQAAKhIAABAgAAAmAAAACAAAAP//////////"/>
              </a:ext>
            </a:extLst>
          </p:cNvSpPr>
          <p:nvPr/>
        </p:nvSpPr>
        <p:spPr>
          <a:xfrm>
            <a:off x="1003300" y="2628900"/>
            <a:ext cx="8952230" cy="32385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tree topology and nodal support</a:t>
            </a:r>
          </a:p>
        </p:txBody>
      </p:sp>
      <p:sp>
        <p:nvSpPr>
          <p:cNvPr id="5" name="Shape 3579"/>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LwMAAD4PQAApBAAABAgAAAmAAAACAAAAP//////////"/>
              </a:ext>
            </a:extLst>
          </p:cNvSpPr>
          <p:nvPr/>
        </p:nvSpPr>
        <p:spPr>
          <a:xfrm>
            <a:off x="1003300" y="2070100"/>
            <a:ext cx="9070340" cy="6350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Under simulation, failure to accommodate substitution process heterogeneity can </a:t>
            </a:r>
            <a:br/>
            <a:r>
              <a:t>   cause biased estimates of:</a:t>
            </a:r>
          </a:p>
        </p:txBody>
      </p:sp>
      <p:sp>
        <p:nvSpPr>
          <p:cNvPr id="6" name="Shape 3580"/>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LwRAAA+PQAAuhMAABAgAAAmAAAACAAAAP//////////"/>
              </a:ext>
            </a:extLst>
          </p:cNvSpPr>
          <p:nvPr/>
        </p:nvSpPr>
        <p:spPr>
          <a:xfrm>
            <a:off x="1003300" y="2882900"/>
            <a:ext cx="8952230" cy="32385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branch lengths</a:t>
            </a:r>
          </a:p>
        </p:txBody>
      </p:sp>
      <p:sp>
        <p:nvSpPr>
          <p:cNvPr id="7" name="Shape 3581"/>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EwTAAA+PQAAShUAABAgAAAmAAAACAAAAP//////////"/>
              </a:ext>
            </a:extLst>
          </p:cNvSpPr>
          <p:nvPr/>
        </p:nvSpPr>
        <p:spPr>
          <a:xfrm>
            <a:off x="1003300" y="3136900"/>
            <a:ext cx="8952230" cy="32385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divergence times</a:t>
            </a:r>
          </a:p>
        </p:txBody>
      </p:sp>
      <p:sp>
        <p:nvSpPr>
          <p:cNvPr id="8" name="Rectangle1"/>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C8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KwIAAD4PQAAvAwAAAAgAAAmAAAACAAAAP//////////"/>
              </a:ext>
            </a:extLst>
          </p:cNvSpPr>
          <p:nvPr/>
        </p:nvSpPr>
        <p:spPr>
          <a:xfrm>
            <a:off x="1003300" y="1409700"/>
            <a:ext cx="9070340" cy="6604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Even when all the sites share the same tree topology, other aspects of the substitution</a:t>
            </a:r>
            <a:br/>
            <a:r>
              <a:t>   process may vary across (subsets of) sites in the alignment</a:t>
            </a:r>
          </a:p>
        </p:txBody>
      </p:sp>
    </p:spTree>
  </p:cSld>
  <p:clrMapOvr>
    <a:masterClrMapping/>
  </p:clrMapOvr>
  <p:transition spd="fast" p14:dur="500">
    <p:fade/>
    <p:extLst>
      <p:ext uri="smNativeData">
        <pr:smNativeData xmlns:pr="smNativeData" xmlns="smNativeData" val="trXWYgAAAAD0AQAAAAAAAAYAAAAAAAAAAAAAAAAAAAAAAAAAAQAAAAAAAAAAAAAAAAAAAAAAAAAAAAAA"/>
      </p:ext>
    </p:extLst>
  </p:transition>
  <p:timing>
    <p:tnLst>
      <p:par>
        <p:cTn id="1" dur="indefinite" restart="never" nodeType="tmRoot"/>
      </p:par>
    </p:tnLst>
  </p:timing>
</p:sld>
</file>

<file path=ppt/slides/slide267.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3584"/>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GCp8w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nwgAABAgAAAmAAAACAAAAP//////////"/>
              </a:ext>
            </a:extLst>
          </p:cNvSpPr>
          <p:nvPr/>
        </p:nvSpPr>
        <p:spPr>
          <a:xfrm>
            <a:off x="635000" y="1016000"/>
            <a:ext cx="8692515"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marL="0" marR="0" indent="0" algn="l" defTabSz="457200">
              <a:lnSpc>
                <a:spcPts val="2400"/>
              </a:lnSpc>
              <a:spcBef>
                <a:spcPts val="0"/>
              </a:spcBef>
              <a:spcAft>
                <a:spcPts val="0"/>
              </a:spcAft>
              <a:buNone/>
              <a:tabLst>
                <a:tab pos="838200" algn="l"/>
              </a:tabLst>
              <a:defRPr sz="2000" b="0" i="0" u="none" strike="noStrike" kern="1" cap="none" spc="0" baseline="0">
                <a:solidFill>
                  <a:srgbClr val="0433FF"/>
                </a:solidFill>
                <a:effectLst/>
                <a:latin typeface="Arial" pitchFamily="1" charset="0"/>
                <a:ea typeface="Arial" pitchFamily="1" charset="0"/>
                <a:cs typeface="Arial" pitchFamily="1" charset="0"/>
              </a:defRPr>
            </a:pPr>
            <a:r>
              <a:t>Biology motivates the extension of models</a:t>
            </a:r>
          </a:p>
        </p:txBody>
      </p:sp>
      <p:sp>
        <p:nvSpPr>
          <p:cNvPr id="3" name="Shape 3585"/>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OB38w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2wEAANwAAAClPAAATAQAABAgAAAmAAAACAAAAP//////////"/>
              </a:ext>
            </a:extLst>
          </p:cNvSpPr>
          <p:nvPr/>
        </p:nvSpPr>
        <p:spPr>
          <a:xfrm>
            <a:off x="301625" y="139700"/>
            <a:ext cx="95567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p>
            <a:pPr marL="0" marR="0" indent="0" algn="ctr" defTabSz="457200">
              <a:lnSpc>
                <a:spcPts val="3800"/>
              </a:lnSpc>
              <a:spcBef>
                <a:spcPts val="0"/>
              </a:spcBef>
              <a:spcAft>
                <a:spcPts val="0"/>
              </a:spcAft>
              <a:buNone/>
              <a:tabLst>
                <a:tab pos="838200" algn="l"/>
              </a:tabLst>
              <a:defRPr sz="3200" b="0" i="0" u="none" strike="noStrike" kern="1" cap="none" spc="0" baseline="0">
                <a:solidFill>
                  <a:srgbClr val="0433FF"/>
                </a:solidFill>
                <a:effectLst/>
                <a:latin typeface="Arial" pitchFamily="1" charset="0"/>
                <a:ea typeface="Arial" pitchFamily="1" charset="0"/>
                <a:cs typeface="Arial" pitchFamily="1" charset="0"/>
              </a:defRPr>
            </a:pPr>
            <a:r>
              <a:t>Accommodating Among Site Process Heterogeneity </a:t>
            </a:r>
          </a:p>
        </p:txBody>
      </p:sp>
      <p:sp>
        <p:nvSpPr>
          <p:cNvPr id="4" name="Shape 3586"/>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MBsoAM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CwQAAA+PQAAKhIAABAgAAAmAAAACAAAAP//////////"/>
              </a:ext>
            </a:extLst>
          </p:cNvSpPr>
          <p:nvPr/>
        </p:nvSpPr>
        <p:spPr>
          <a:xfrm>
            <a:off x="1003300" y="2628900"/>
            <a:ext cx="8952230" cy="32385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228600" marR="0" indent="-228600" algn="l" defTabSz="457200">
              <a:lnSpc>
                <a:spcPts val="1900"/>
              </a:lnSpc>
              <a:spcBef>
                <a:spcPts val="400"/>
              </a:spcBef>
              <a:spcAft>
                <a:spcPts val="0"/>
              </a:spcAft>
              <a:buClrTx/>
              <a:buSzTx/>
              <a:buFontTx/>
              <a:buChar char="•"/>
              <a:tabLst>
                <a:tab pos="838200" algn="l"/>
                <a:tab pos="914400" algn="l"/>
                <a:tab pos="1828800" algn="l"/>
                <a:tab pos="2387600" algn="l"/>
              </a:tabLst>
              <a:defRPr sz="1600" b="0" i="0" u="none" strike="noStrike" kern="1" cap="none" spc="0" baseline="0">
                <a:solidFill>
                  <a:srgbClr val="424242"/>
                </a:solidFill>
                <a:effectLst/>
                <a:latin typeface="Arial" pitchFamily="1" charset="0"/>
                <a:ea typeface="Arial" pitchFamily="1" charset="0"/>
                <a:cs typeface="Arial" pitchFamily="1" charset="0"/>
              </a:defRPr>
            </a:pPr>
            <a:r>
              <a:t>tree topology and nodal support</a:t>
            </a:r>
          </a:p>
        </p:txBody>
      </p:sp>
      <p:sp>
        <p:nvSpPr>
          <p:cNvPr id="5" name="Shape 3587"/>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LwMAAD4PQAApBAAABAgAAAmAAAACAAAAP//////////"/>
              </a:ext>
            </a:extLst>
          </p:cNvSpPr>
          <p:nvPr/>
        </p:nvSpPr>
        <p:spPr>
          <a:xfrm>
            <a:off x="1003300" y="2070100"/>
            <a:ext cx="9070340" cy="6350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pPr>
            <a:r>
              <a:t>Under simulation, failure to accommodate substitution process heterogeneity can </a:t>
            </a:r>
            <a:br/>
            <a:r>
              <a:t>   cause biased estimates of:</a:t>
            </a:r>
          </a:p>
        </p:txBody>
      </p:sp>
      <p:sp>
        <p:nvSpPr>
          <p:cNvPr id="6" name="Shape 3588"/>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LwRAAA+PQAAuhMAABAgAAAmAAAACAAAAP//////////"/>
              </a:ext>
            </a:extLst>
          </p:cNvSpPr>
          <p:nvPr/>
        </p:nvSpPr>
        <p:spPr>
          <a:xfrm>
            <a:off x="1003300" y="2882900"/>
            <a:ext cx="8952230" cy="32385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228600" marR="0" indent="-228600" algn="l" defTabSz="457200">
              <a:lnSpc>
                <a:spcPts val="1900"/>
              </a:lnSpc>
              <a:spcBef>
                <a:spcPts val="400"/>
              </a:spcBef>
              <a:spcAft>
                <a:spcPts val="0"/>
              </a:spcAft>
              <a:buClrTx/>
              <a:buSzTx/>
              <a:buFontTx/>
              <a:buChar char="•"/>
              <a:tabLst>
                <a:tab pos="838200" algn="l"/>
                <a:tab pos="914400" algn="l"/>
                <a:tab pos="1828800" algn="l"/>
                <a:tab pos="2387600" algn="l"/>
              </a:tabLst>
              <a:defRPr sz="1600" b="0" i="0" u="none" strike="noStrike" kern="1" cap="none" spc="0" baseline="0">
                <a:solidFill>
                  <a:srgbClr val="424242"/>
                </a:solidFill>
                <a:effectLst/>
                <a:latin typeface="Arial" pitchFamily="1" charset="0"/>
                <a:ea typeface="Arial" pitchFamily="1" charset="0"/>
                <a:cs typeface="Arial" pitchFamily="1" charset="0"/>
              </a:defRPr>
            </a:pPr>
            <a:r>
              <a:t>branch lengths</a:t>
            </a:r>
          </a:p>
        </p:txBody>
      </p:sp>
      <p:sp>
        <p:nvSpPr>
          <p:cNvPr id="7" name="Shape 3589"/>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EwTAAA+PQAAShUAABAgAAAmAAAACAAAAP//////////"/>
              </a:ext>
            </a:extLst>
          </p:cNvSpPr>
          <p:nvPr/>
        </p:nvSpPr>
        <p:spPr>
          <a:xfrm>
            <a:off x="1003300" y="3136900"/>
            <a:ext cx="8952230" cy="32385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228600" marR="0" indent="-228600" algn="l" defTabSz="457200">
              <a:lnSpc>
                <a:spcPts val="1900"/>
              </a:lnSpc>
              <a:spcBef>
                <a:spcPts val="400"/>
              </a:spcBef>
              <a:spcAft>
                <a:spcPts val="0"/>
              </a:spcAft>
              <a:buClrTx/>
              <a:buSzTx/>
              <a:buFontTx/>
              <a:buChar char="•"/>
              <a:tabLst>
                <a:tab pos="838200" algn="l"/>
                <a:tab pos="914400" algn="l"/>
                <a:tab pos="1828800" algn="l"/>
                <a:tab pos="2387600" algn="l"/>
              </a:tabLst>
              <a:defRPr sz="1600" b="0" i="0" u="none" strike="noStrike" kern="1" cap="none" spc="0" baseline="0">
                <a:solidFill>
                  <a:srgbClr val="424242"/>
                </a:solidFill>
                <a:effectLst/>
                <a:latin typeface="Arial" pitchFamily="1" charset="0"/>
                <a:ea typeface="Arial" pitchFamily="1" charset="0"/>
                <a:cs typeface="Arial" pitchFamily="1" charset="0"/>
              </a:defRPr>
            </a:pPr>
            <a:r>
              <a:t>divergence times</a:t>
            </a:r>
          </a:p>
        </p:txBody>
      </p:sp>
      <p:sp>
        <p:nvSpPr>
          <p:cNvPr id="8" name="Shape 3590"/>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NwUAAA+PQAA2hYAABAgAAAmAAAACAAAAP//////////"/>
              </a:ext>
            </a:extLst>
          </p:cNvSpPr>
          <p:nvPr/>
        </p:nvSpPr>
        <p:spPr>
          <a:xfrm>
            <a:off x="1003300" y="3390900"/>
            <a:ext cx="8952230" cy="32385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228600" marR="0" indent="-228600" algn="l" defTabSz="457200">
              <a:lnSpc>
                <a:spcPts val="1900"/>
              </a:lnSpc>
              <a:spcBef>
                <a:spcPts val="400"/>
              </a:spcBef>
              <a:spcAft>
                <a:spcPts val="0"/>
              </a:spcAft>
              <a:buClrTx/>
              <a:buSzTx/>
              <a:buFontTx/>
              <a:buChar char="•"/>
              <a:tabLst>
                <a:tab pos="838200" algn="l"/>
                <a:tab pos="914400" algn="l"/>
                <a:tab pos="1828800" algn="l"/>
                <a:tab pos="2387600" algn="l"/>
              </a:tabLst>
              <a:defRPr sz="1600" b="0" i="0" u="none" strike="noStrike" kern="1" cap="none" spc="0" baseline="0">
                <a:solidFill>
                  <a:srgbClr val="424242"/>
                </a:solidFill>
                <a:effectLst/>
                <a:latin typeface="Arial" pitchFamily="1" charset="0"/>
                <a:ea typeface="Arial" pitchFamily="1" charset="0"/>
                <a:cs typeface="Arial" pitchFamily="1" charset="0"/>
              </a:defRPr>
            </a:pPr>
            <a:r>
              <a:t>other substitution-model parameters</a:t>
            </a:r>
          </a:p>
        </p:txBody>
      </p:sp>
      <p:sp>
        <p:nvSpPr>
          <p:cNvPr id="9" name="Rectangle1"/>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C8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KwIAAD4PQAAvAwAABAgAAAmAAAACAAAAP//////////"/>
              </a:ext>
            </a:extLst>
          </p:cNvSpPr>
          <p:nvPr/>
        </p:nvSpPr>
        <p:spPr>
          <a:xfrm>
            <a:off x="1003300" y="1409700"/>
            <a:ext cx="9070340" cy="6604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pPr>
            <a:r>
              <a:t>Even when all the sites share the same tree topology, other aspects of the substitution</a:t>
            </a:r>
            <a:br/>
            <a:r>
              <a:t>   process may vary across (subsets of) sites in the alignment</a:t>
            </a:r>
          </a:p>
        </p:txBody>
      </p:sp>
    </p:spTree>
  </p:cSld>
  <p:clrMapOvr>
    <a:masterClrMapping/>
  </p:clrMapOvr>
  <p:transition spd="fast" p14:dur="500">
    <p:fade/>
    <p:extLst>
      <p:ext uri="smNativeData">
        <pr:smNativeData xmlns:pr="smNativeData" xmlns="smNativeData" val="trXWYgAAAAD0AQAAAAAAAAYAAAAAAAAAAAAAAAAAAAAAAAAAAQAAAAAAAAAAAAAAAAAAAAAAAAAAAAAA"/>
      </p:ext>
    </p:extLst>
  </p:transition>
  <p:timing>
    <p:tnLst>
      <p:par>
        <p:cTn id="1" dur="indefinite" restart="never" nodeType="tmRoot"/>
      </p:par>
    </p:tnLst>
  </p:timing>
</p:sld>
</file>

<file path=ppt/slides/slide268.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3584"/>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GCp8w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wAgAAAAgAAAmAAAACAAAAP//////////"/>
              </a:ext>
            </a:extLst>
          </p:cNvSpPr>
          <p:nvPr/>
        </p:nvSpPr>
        <p:spPr>
          <a:xfrm>
            <a:off x="635000" y="1016000"/>
            <a:ext cx="8692515"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2 approaches</a:t>
            </a:r>
          </a:p>
        </p:txBody>
      </p:sp>
      <p:sp>
        <p:nvSpPr>
          <p:cNvPr id="3" name="Shape 3585"/>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OB38w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2wEAANwAAAClPAAATAQAABAgAAAmAAAACAAAAP//////////"/>
              </a:ext>
            </a:extLst>
          </p:cNvSpPr>
          <p:nvPr/>
        </p:nvSpPr>
        <p:spPr>
          <a:xfrm>
            <a:off x="301625" y="139700"/>
            <a:ext cx="95567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Among Site Process Heterogeneity </a:t>
            </a:r>
          </a:p>
        </p:txBody>
      </p:sp>
      <p:sp>
        <p:nvSpPr>
          <p:cNvPr id="4" name="Rectangle1"/>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C8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KwIAAD4PQAAFA8AAAAgAAAmAAAACAAAAP//////////"/>
              </a:ext>
            </a:extLst>
          </p:cNvSpPr>
          <p:nvPr/>
        </p:nvSpPr>
        <p:spPr>
          <a:xfrm>
            <a:off x="1003300" y="1409700"/>
            <a:ext cx="9070340" cy="10414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Partition model : we assign sites to groups of parameters</a:t>
            </a:r>
          </a:p>
          <a:p>
            <a: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p>
          <a:p>
            <a: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Mixture model : we don’t assign sites, but integrate over several groups of parameters</a:t>
            </a:r>
          </a:p>
        </p:txBody>
      </p:sp>
    </p:spTree>
  </p:cSld>
  <p:clrMapOvr>
    <a:masterClrMapping/>
  </p:clrMapOvr>
  <p:transition spd="fast" p14:dur="500">
    <p:fade/>
    <p:extLst>
      <p:ext uri="smNativeData">
        <pr:smNativeData xmlns:pr="smNativeData" xmlns="smNativeData" val="trXWYgAAAAD0AQAAAAAAAAYAAAAAAAAAAAAAAAAAAAAAAAAAAQAAAAAAAAAAAAAAAAAAAAAAAAAAAAAA"/>
      </p:ext>
    </p:extLst>
  </p:transition>
  <p:timing>
    <p:tnLst>
      <p:par>
        <p:cTn id="1" dur="indefinite" restart="never" nodeType="tmRoot"/>
      </p:par>
    </p:tnLst>
  </p:timing>
</p:sld>
</file>

<file path=ppt/slides/slide269.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3592"/>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OCq8w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KwIAAD4PQAA5AoAABAgAAAmAAAACAAAAP//////////"/>
              </a:ext>
            </a:extLst>
          </p:cNvSpPr>
          <p:nvPr/>
        </p:nvSpPr>
        <p:spPr>
          <a:xfrm>
            <a:off x="1003300" y="1409700"/>
            <a:ext cx="9070340" cy="36068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The basic idea is to assign (subsets of) sites to independent substitution models</a:t>
            </a:r>
          </a:p>
        </p:txBody>
      </p:sp>
      <p:sp>
        <p:nvSpPr>
          <p:cNvPr id="3" name="Shape 3593"/>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MB98w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wAgAAAAgAAAmAAAACAAAAP//////////"/>
              </a:ext>
            </a:extLst>
          </p:cNvSpPr>
          <p:nvPr/>
        </p:nvSpPr>
        <p:spPr>
          <a:xfrm>
            <a:off x="635000" y="1016000"/>
            <a:ext cx="8692515"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Partition model approach for modeling ASPH</a:t>
            </a:r>
          </a:p>
        </p:txBody>
      </p:sp>
      <p:sp>
        <p:nvSpPr>
          <p:cNvPr id="4" name="Shape 3594"/>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LA2xwQ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2wEAANwAAAClPAAATAQAABAgAAAmAAAACAAAAP//////////"/>
              </a:ext>
            </a:extLst>
          </p:cNvSpPr>
          <p:nvPr/>
        </p:nvSpPr>
        <p:spPr>
          <a:xfrm>
            <a:off x="301625" y="139700"/>
            <a:ext cx="95567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Among Site Process Heterogeneity </a:t>
            </a:r>
          </a:p>
        </p:txBody>
      </p:sp>
    </p:spTree>
  </p:cSld>
  <p:clrMapOvr>
    <a:masterClrMapping/>
  </p:clrMapOvr>
  <p:transition spd="fast" p14:dur="500">
    <p:fade/>
    <p:extLst>
      <p:ext uri="smNativeData">
        <pr:smNativeData xmlns:pr="smNativeData" xmlns="smNativeData" val="trXWYgAAAAD0AQAAAAAAAAYAAAAAAAAAAAAAAAAAAAAAAAAAAQAAAAAAAAAAAAAAAAAAAAAAAAAAAAAA"/>
      </p:ext>
    </p:extLst>
  </p:transition>
  <p:timing>
    <p:tnLst>
      <p:par>
        <p:cTn id="1" dur="indefinite" restart="never" nodeType="tmRoot"/>
      </p:par>
    </p:tnLst>
  </p:timing>
</p:sld>
</file>

<file path=ppt/slides/slide27.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479"/>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HRzLm8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7wMAAEAGAABsOQAAoQgAABAgAAAmAAAACAAAAP//////////"/>
              </a:ext>
            </a:extLst>
          </p:cNvSpPr>
          <p:nvPr/>
        </p:nvSpPr>
        <p:spPr>
          <a:xfrm>
            <a:off x="639445" y="1016000"/>
            <a:ext cx="8695055" cy="386715"/>
          </a:xfrm>
          <a:prstGeom prst="rect">
            <a:avLst/>
          </a:prstGeom>
          <a:noFill/>
          <a:ln>
            <a:noFill/>
          </a:ln>
          <a:effectLst/>
        </p:spPr>
        <p:txBody>
          <a:bodyPr vert="horz" wrap="square" lIns="50800" tIns="50800" rIns="50800" bIns="50800" numCol="1" spcCol="215900" anchor="t"/>
          <a:lstStyle/>
          <a:p>
            <a:pPr algn="l" defTabSz="457200">
              <a:lnSpc>
                <a:spcPts val="2400"/>
              </a:lnSpc>
              <a:tabLst>
                <a:tab pos="838200" algn="l"/>
              </a:tabLst>
              <a:defRPr sz="2000" cap="none">
                <a:solidFill>
                  <a:srgbClr val="0433FF"/>
                </a:solidFill>
                <a:latin typeface="Arial" pitchFamily="1" charset="0"/>
                <a:ea typeface="Arial" pitchFamily="1" charset="0"/>
                <a:cs typeface="Arial" pitchFamily="1" charset="0"/>
              </a:defRPr>
            </a:pPr>
            <a:r>
              <a:t>Let</a:t>
            </a:r>
            <a:r>
              <a:rPr cap="none">
                <a:latin typeface="Times New Roman" pitchFamily="1" charset="0"/>
                <a:ea typeface="Times New Roman" pitchFamily="1" charset="0"/>
                <a:cs typeface="Times New Roman" pitchFamily="1" charset="0"/>
              </a:rPr>
              <a:t>’</a:t>
            </a:r>
            <a:r>
              <a:t>s check the scaling of our hypothetical rate matrix</a:t>
            </a:r>
          </a:p>
        </p:txBody>
      </p:sp>
      <p:sp>
        <p:nvSpPr>
          <p:cNvPr id="3" name="Shape 480"/>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GIgcG8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xgkAANwAAAC6NAAATAQAABAgAAAmAAAACAAAAP//////////"/>
              </a:ext>
            </a:extLst>
          </p:cNvSpPr>
          <p:nvPr/>
        </p:nvSpPr>
        <p:spPr>
          <a:xfrm>
            <a:off x="1588770" y="139700"/>
            <a:ext cx="698246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Scaling the Instantaneous Rate Matrix</a:t>
            </a:r>
          </a:p>
        </p:txBody>
      </p:sp>
      <p:pic>
        <p:nvPicPr>
          <p:cNvPr id="4" name="Q-matrix.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wMDAw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IQIAADICgAA+C0AAHQTAAAQAAAAJgAAAAgAAAD//////////w=="/>
              </a:ext>
            </a:extLst>
          </p:cNvPicPr>
          <p:nvPr/>
        </p:nvPicPr>
        <p:blipFill>
          <a:blip r:embed="rId2"/>
          <a:stretch>
            <a:fillRect/>
          </a:stretch>
        </p:blipFill>
        <p:spPr>
          <a:xfrm>
            <a:off x="1384300" y="1752600"/>
            <a:ext cx="6088380" cy="1409700"/>
          </a:xfrm>
          <a:prstGeom prst="rect">
            <a:avLst/>
          </a:prstGeom>
          <a:noFill/>
          <a:ln>
            <a:noFill/>
          </a:ln>
          <a:effectLst/>
        </p:spPr>
      </p:pic>
      <p:pic>
        <p:nvPicPr>
          <p:cNvPr id="5" name="stationary_freqs.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zgAAAAAAAAAXAQAAAAAAAAAAAABkAAAAZAAAAAAAAAAjAAAABAAAAGQAAAAXAAAAFAAAAAAAAAAAAAAA/38AAP9/AAAAAAAACQAAAAQAAAA5LTZB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KAKAABEFwAA/ScAAHIfAAAQAAAAJgAAAAgAAAD//////////w=="/>
              </a:ext>
            </a:extLst>
          </p:cNvPicPr>
          <p:nvPr/>
        </p:nvPicPr>
        <p:blipFill>
          <a:blip r:embed="rId3"/>
          <a:srcRect l="2060" t="0" r="2790" b="0"/>
          <a:stretch>
            <a:fillRect/>
          </a:stretch>
        </p:blipFill>
        <p:spPr>
          <a:xfrm>
            <a:off x="1727200" y="3782060"/>
            <a:ext cx="4773295" cy="1329690"/>
          </a:xfrm>
          <a:prstGeom prst="rect">
            <a:avLst/>
          </a:prstGeom>
          <a:noFill/>
          <a:ln>
            <a:noFill/>
          </a:ln>
          <a:effectLst/>
        </p:spPr>
      </p:pic>
      <p:sp>
        <p:nvSpPr>
          <p:cNvPr id="6" name="Shape 483"/>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AwIi8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GAYAAIgTAADaOgAAwBUAABAgAAAmAAAACAAAAP//////////"/>
              </a:ext>
            </a:extLst>
          </p:cNvSpPr>
          <p:nvPr/>
        </p:nvSpPr>
        <p:spPr>
          <a:xfrm>
            <a:off x="990600" y="3175000"/>
            <a:ext cx="8576310" cy="360680"/>
          </a:xfrm>
          <a:prstGeom prst="rect">
            <a:avLst/>
          </a:prstGeom>
          <a:noFill/>
          <a:ln>
            <a:noFill/>
          </a:ln>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Stationary frequencies...</a:t>
            </a:r>
            <a:endParaRPr cap="none">
              <a:solidFill>
                <a:srgbClr val="424242"/>
              </a:solidFill>
            </a:endParaRPr>
          </a:p>
        </p:txBody>
      </p:sp>
      <p:pic>
        <p:nvPicPr>
          <p:cNvPr id="7" name="avg_rate.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vPjwv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OsEAADkJQAA0zQAADwoAAAQAAAAJgAAAAgAAAD//////////w=="/>
              </a:ext>
            </a:extLst>
          </p:cNvPicPr>
          <p:nvPr/>
        </p:nvPicPr>
        <p:blipFill>
          <a:blip r:embed="rId4"/>
          <a:stretch>
            <a:fillRect/>
          </a:stretch>
        </p:blipFill>
        <p:spPr>
          <a:xfrm>
            <a:off x="799465" y="6159500"/>
            <a:ext cx="7787640" cy="381000"/>
          </a:xfrm>
          <a:prstGeom prst="rect">
            <a:avLst/>
          </a:prstGeom>
          <a:noFill/>
          <a:ln>
            <a:noFill/>
          </a:ln>
          <a:effectLst/>
        </p:spPr>
      </p:pic>
      <p:pic>
        <p:nvPicPr>
          <p:cNvPr id="8" name="pasted-image.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6c3BQ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AMVAAD2FQAAERcAABUXAAAQAAAAJgAAAAgAAAD//////////w=="/>
              </a:ext>
            </a:extLst>
          </p:cNvPicPr>
          <p:nvPr/>
        </p:nvPicPr>
        <p:blipFill>
          <a:blip r:embed="rId5"/>
          <a:stretch>
            <a:fillRect/>
          </a:stretch>
        </p:blipFill>
        <p:spPr>
          <a:xfrm>
            <a:off x="3415665" y="3569970"/>
            <a:ext cx="334010" cy="182245"/>
          </a:xfrm>
          <a:prstGeom prst="rect">
            <a:avLst/>
          </a:prstGeom>
          <a:noFill/>
          <a:ln>
            <a:noFill/>
          </a:ln>
          <a:effectLst/>
        </p:spPr>
      </p:pic>
      <p:pic>
        <p:nvPicPr>
          <p:cNvPr id="9" name="pasted-image.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wIi8+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LQZAAD2FQAAwhsAAA4XAAAQAAAAJgAAAAgAAAD//////////w=="/>
              </a:ext>
            </a:extLst>
          </p:cNvPicPr>
          <p:nvPr/>
        </p:nvPicPr>
        <p:blipFill>
          <a:blip r:embed="rId6"/>
          <a:stretch>
            <a:fillRect/>
          </a:stretch>
        </p:blipFill>
        <p:spPr>
          <a:xfrm>
            <a:off x="4178300" y="3569970"/>
            <a:ext cx="334010" cy="177800"/>
          </a:xfrm>
          <a:prstGeom prst="rect">
            <a:avLst/>
          </a:prstGeom>
          <a:noFill/>
          <a:ln>
            <a:noFill/>
          </a:ln>
          <a:effectLst/>
        </p:spPr>
      </p:pic>
      <p:pic>
        <p:nvPicPr>
          <p:cNvPr id="10" name="pasted-image.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BmUlBy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GUeAAD2FQAAcyAAAA4XAAAQAAAAJgAAAAgAAAD//////////w=="/>
              </a:ext>
            </a:extLst>
          </p:cNvPicPr>
          <p:nvPr/>
        </p:nvPicPr>
        <p:blipFill>
          <a:blip r:embed="rId7"/>
          <a:stretch>
            <a:fillRect/>
          </a:stretch>
        </p:blipFill>
        <p:spPr>
          <a:xfrm>
            <a:off x="4940935" y="3569970"/>
            <a:ext cx="334010" cy="177800"/>
          </a:xfrm>
          <a:prstGeom prst="rect">
            <a:avLst/>
          </a:prstGeom>
          <a:noFill/>
          <a:ln>
            <a:noFill/>
          </a:ln>
          <a:effectLst/>
        </p:spPr>
      </p:pic>
      <p:pic>
        <p:nvPicPr>
          <p:cNvPr id="11" name="pasted-image.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vYTps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CMjAAD2FQAAGCUAAA4XAAAQAAAAJgAAAAgAAAD//////////w=="/>
              </a:ext>
            </a:extLst>
          </p:cNvPicPr>
          <p:nvPr/>
        </p:nvPicPr>
        <p:blipFill>
          <a:blip r:embed="rId8"/>
          <a:stretch>
            <a:fillRect/>
          </a:stretch>
        </p:blipFill>
        <p:spPr>
          <a:xfrm>
            <a:off x="5711825" y="3569970"/>
            <a:ext cx="318135" cy="177800"/>
          </a:xfrm>
          <a:prstGeom prst="rect">
            <a:avLst/>
          </a:prstGeom>
          <a:noFill/>
          <a:ln>
            <a:noFill/>
          </a:ln>
          <a:effectLst/>
        </p:spPr>
      </p:pic>
      <p:sp>
        <p:nvSpPr>
          <p:cNvPr id="12" name="Shape 489"/>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C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HR4Qm8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uB4AANonAAC4HgAAqykAABAAAAAmAAAACAAAAP//////////"/>
              </a:ext>
            </a:extLst>
          </p:cNvSpPr>
          <p:nvPr/>
        </p:nvSpPr>
        <p:spPr>
          <a:xfrm flipV="1">
            <a:off x="4993640" y="6478270"/>
            <a:ext cx="0" cy="295275"/>
          </a:xfrm>
          <a:prstGeom prst="line">
            <a:avLst/>
          </a:prstGeom>
          <a:noFill/>
          <a:ln w="25400" cap="flat" cmpd="sng" algn="ctr">
            <a:solidFill>
              <a:srgbClr val="FF9300"/>
            </a:solidFill>
            <a:prstDash val="solid"/>
            <a:headEnd type="none"/>
            <a:tailEnd type="triangle" w="med" len="med"/>
          </a:ln>
          <a:effectLst>
            <a:outerShdw blurRad="63500" dist="63760" dir="2700000">
              <a:srgbClr val="000000">
                <a:alpha val="15000"/>
              </a:srgbClr>
            </a:outerShdw>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3" name="Shape 490"/>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HN0R2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IBcAAEcpAABRJgAAYCwAABAgAAAmAAAACAAAAP//////////"/>
              </a:ext>
            </a:extLst>
          </p:cNvSpPr>
          <p:nvPr/>
        </p:nvSpPr>
        <p:spPr>
          <a:xfrm>
            <a:off x="3759200" y="6710045"/>
            <a:ext cx="2469515" cy="503555"/>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ctr"/>
          <a:lstStyle/>
          <a:p>
            <a:pPr defTabSz="457200">
              <a:lnSpc>
                <a:spcPts val="1600"/>
              </a:lnSpc>
              <a:tabLst>
                <a:tab pos="838200" algn="l"/>
              </a:tabLst>
              <a:defRPr sz="1400" cap="none">
                <a:solidFill>
                  <a:srgbClr val="424242"/>
                </a:solidFill>
                <a:latin typeface="Arial" pitchFamily="1" charset="0"/>
                <a:ea typeface="Arial" pitchFamily="1" charset="0"/>
                <a:cs typeface="Arial" pitchFamily="1" charset="0"/>
              </a:defRPr>
            </a:pPr>
            <a:r>
              <a:t>probability of </a:t>
            </a:r>
            <a:br/>
            <a:r>
              <a:t>starting in </a:t>
            </a:r>
            <a:r>
              <a:rPr cap="none">
                <a:latin typeface="Times New Roman" pitchFamily="1" charset="0"/>
                <a:ea typeface="Times New Roman" pitchFamily="1" charset="0"/>
                <a:cs typeface="Times New Roman" pitchFamily="1" charset="0"/>
              </a:rPr>
              <a:t>G</a:t>
            </a:r>
            <a:r>
              <a:t> </a:t>
            </a:r>
          </a:p>
        </p:txBody>
      </p:sp>
      <p:sp>
        <p:nvSpPr>
          <p:cNvPr id="14" name="Shape 491"/>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C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DEwMD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CQAANonAAD4JAAAfSsAABAAAAAmAAAACAAAAP//////////"/>
              </a:ext>
            </a:extLst>
          </p:cNvSpPr>
          <p:nvPr/>
        </p:nvSpPr>
        <p:spPr>
          <a:xfrm flipV="1">
            <a:off x="6009640" y="6478270"/>
            <a:ext cx="0" cy="591185"/>
          </a:xfrm>
          <a:prstGeom prst="line">
            <a:avLst/>
          </a:prstGeom>
          <a:noFill/>
          <a:ln w="25400" cap="flat" cmpd="sng" algn="ctr">
            <a:solidFill>
              <a:srgbClr val="FF9300"/>
            </a:solidFill>
            <a:prstDash val="solid"/>
            <a:headEnd type="none"/>
            <a:tailEnd type="triangle" w="med" len="med"/>
          </a:ln>
          <a:effectLst>
            <a:outerShdw blurRad="63500" dist="63760" dir="2700000">
              <a:srgbClr val="000000">
                <a:alpha val="15000"/>
              </a:srgbClr>
            </a:outerShdw>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5" name="Shape 492"/>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D48YTo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YB0AAE8rAACRLAAAaC4AABAgAAAmAAAACAAAAP//////////"/>
              </a:ext>
            </a:extLst>
          </p:cNvSpPr>
          <p:nvPr/>
        </p:nvSpPr>
        <p:spPr>
          <a:xfrm>
            <a:off x="4775200" y="7040245"/>
            <a:ext cx="2469515" cy="503555"/>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ctr"/>
          <a:lstStyle/>
          <a:p>
            <a:pPr defTabSz="457200">
              <a:lnSpc>
                <a:spcPts val="1600"/>
              </a:lnSpc>
              <a:tabLst>
                <a:tab pos="838200" algn="l"/>
              </a:tabLst>
              <a:defRPr sz="1400" cap="none">
                <a:solidFill>
                  <a:srgbClr val="424242"/>
                </a:solidFill>
                <a:latin typeface="Arial" pitchFamily="1" charset="0"/>
                <a:ea typeface="Arial" pitchFamily="1" charset="0"/>
                <a:cs typeface="Arial" pitchFamily="1" charset="0"/>
              </a:defRPr>
            </a:pPr>
            <a:r>
              <a:t>overall rate of </a:t>
            </a:r>
            <a:br/>
            <a:r>
              <a:t>change away from </a:t>
            </a:r>
            <a:r>
              <a:rPr cap="none">
                <a:latin typeface="Times New Roman" pitchFamily="1" charset="0"/>
                <a:ea typeface="Times New Roman" pitchFamily="1" charset="0"/>
                <a:cs typeface="Times New Roman" pitchFamily="1" charset="0"/>
              </a:rPr>
              <a:t>G</a:t>
            </a:r>
            <a:r>
              <a:t> </a:t>
            </a:r>
          </a:p>
        </p:txBody>
      </p:sp>
      <p:sp>
        <p:nvSpPr>
          <p:cNvPr id="16" name="Shape 493"/>
          <p:cNvSpPr>
            <a:extLst>
              <a:ext uri="smNativeData">
                <pr:smNativeData xmlns:pr="smNativeData" xmlns="smNativeData" val="SMDATA_15_trXW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VQAAAAAAAABQAAAAZAAAAGQAAAAAAAAAy8vLAFUAAAAAAAAAUAAAAGQAAABkAAAAAAAAABcAAAAUAAAAAAAAAAAAAAD/fwAA/38AAAAAAAAJAAAABAAAADwvYTo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rBwAAHAXAACzIQAAgBkAABAAAAAmAAAACAAAAP//////////"/>
              </a:ext>
            </a:extLst>
          </p:cNvSpPr>
          <p:nvPr/>
        </p:nvSpPr>
        <p:spPr>
          <a:xfrm>
            <a:off x="4660900" y="3810000"/>
            <a:ext cx="817245" cy="335280"/>
          </a:xfrm>
          <a:prstGeom prst="rect">
            <a:avLst/>
          </a:prstGeom>
          <a:noFill/>
          <a:ln w="25400" cap="flat" cmpd="sng" algn="ctr">
            <a:solidFill>
              <a:srgbClr val="FF9300"/>
            </a:solidFill>
            <a:prstDash val="solid"/>
            <a:headEnd type="none"/>
            <a:tailEnd type="none"/>
          </a:ln>
          <a:effectLst>
            <a:outerShdw blurRad="63500" dist="50800" dir="54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7" name="Shape 494"/>
          <p:cNvSpPr>
            <a:extLst>
              <a:ext uri="smNativeData">
                <pr:smNativeData xmlns:pr="smNativeData" xmlns="smNativeData" val="SMDATA_15_trXW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VQAAAAAAAABQAAAAZAAAAGQAAAAAAAAAy8vLAFUAAAAAAAAAUAAAAGQAAABkAAAAAAAAABcAAAAUAAAAAAAAAAAAAAD/fwAA/38AAAAAAAAJAAAABAAAAHRHZW8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LB8AANgOAAAzJAAA6BAAABAAAAAmAAAACAAAAP//////////"/>
              </a:ext>
            </a:extLst>
          </p:cNvSpPr>
          <p:nvPr/>
        </p:nvSpPr>
        <p:spPr>
          <a:xfrm>
            <a:off x="5067300" y="2413000"/>
            <a:ext cx="817245" cy="335280"/>
          </a:xfrm>
          <a:prstGeom prst="rect">
            <a:avLst/>
          </a:prstGeom>
          <a:noFill/>
          <a:ln w="25400" cap="flat" cmpd="sng" algn="ctr">
            <a:solidFill>
              <a:srgbClr val="FF9300"/>
            </a:solidFill>
            <a:prstDash val="solid"/>
            <a:headEnd type="none"/>
            <a:tailEnd type="none"/>
          </a:ln>
          <a:effectLst>
            <a:outerShdw blurRad="63500" dist="50800" dir="54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8" name="Shape 495"/>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t1cC0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GAYAAAggAADaOgAAQCIAABAgAAAmAAAACAAAAP//////////"/>
              </a:ext>
            </a:extLst>
          </p:cNvSpPr>
          <p:nvPr/>
        </p:nvSpPr>
        <p:spPr>
          <a:xfrm>
            <a:off x="990600" y="5207000"/>
            <a:ext cx="8576310" cy="360680"/>
          </a:xfrm>
          <a:prstGeom prst="rect">
            <a:avLst/>
          </a:prstGeom>
          <a:noFill/>
          <a:ln>
            <a:noFill/>
          </a:ln>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The (weighted) average substitution rate:</a:t>
            </a:r>
            <a:endParaRPr cap="none">
              <a:solidFill>
                <a:srgbClr val="424242"/>
              </a:solidFill>
            </a:endParaRPr>
          </a:p>
        </p:txBody>
      </p:sp>
      <p:pic>
        <p:nvPicPr>
          <p:cNvPr id="19" name="pasted-image.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DsWAAAPIwAAlyQAAAUmAAAQAAAAJgAAAAgAAAD//////////w=="/>
              </a:ext>
            </a:extLst>
          </p:cNvPicPr>
          <p:nvPr/>
        </p:nvPicPr>
        <p:blipFill>
          <a:blip r:embed="rId9"/>
          <a:stretch>
            <a:fillRect/>
          </a:stretch>
        </p:blipFill>
        <p:spPr>
          <a:xfrm>
            <a:off x="3613785" y="5699125"/>
            <a:ext cx="2334260" cy="481330"/>
          </a:xfrm>
          <a:prstGeom prst="rect">
            <a:avLst/>
          </a:prstGeom>
          <a:noFill/>
          <a:ln>
            <a:noFill/>
          </a:ln>
          <a:effectLst/>
        </p:spPr>
      </p:pic>
      <p:sp>
        <p:nvSpPr>
          <p:cNvPr id="20" name="Shape 497"/>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GAYAAJgIAADaOgAA0AoAABAgAAAmAAAACAAAAP//////////"/>
              </a:ext>
            </a:extLst>
          </p:cNvSpPr>
          <p:nvPr/>
        </p:nvSpPr>
        <p:spPr>
          <a:xfrm>
            <a:off x="990600" y="1397000"/>
            <a:ext cx="8576310" cy="360680"/>
          </a:xfrm>
          <a:prstGeom prst="rect">
            <a:avLst/>
          </a:prstGeom>
          <a:noFill/>
          <a:ln>
            <a:noFill/>
          </a:ln>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The instantaneous-rate matrix...</a:t>
            </a:r>
            <a:endParaRPr cap="none">
              <a:solidFill>
                <a:srgbClr val="424242"/>
              </a:solidFill>
            </a:endParaRPr>
          </a:p>
        </p:txBody>
      </p:sp>
    </p:spTree>
  </p:cSld>
  <p:clrMapOvr>
    <a:masterClrMapping/>
  </p:clrMapOvr>
  <p:transition spd="fast" p14:dur="500">
    <p:fade/>
    <p:extLst>
      <p:ext uri="smNativeData">
        <pr:smNativeData xmlns:pr="smNativeData" xmlns="smNativeData" val="trXWYgAAAAD0AQAAAAAAAAYAAAAAAAAAAAAAAAAAAAAAAAAAAQAAAAAAAAAAAAAAAAAAAAAAAAAAAAAA"/>
      </p:ext>
    </p:extLst>
  </p:transition>
  <p:timing>
    <p:tnLst>
      <p:par>
        <p:cTn id="1" dur="indefinite" restart="never" nodeType="tmRoot"/>
      </p:par>
    </p:tnLst>
  </p:timing>
</p:sld>
</file>

<file path=ppt/slides/slide270.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3596"/>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JZbHR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KwIAAD4PQAA5AoAABAgAAAmAAAACAAAAP//////////"/>
              </a:ext>
            </a:extLst>
          </p:cNvSpPr>
          <p:nvPr/>
        </p:nvSpPr>
        <p:spPr>
          <a:xfrm>
            <a:off x="1003300" y="1409700"/>
            <a:ext cx="9070340" cy="36068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The basic idea is to assign (subsets of) sites to independent substitution models</a:t>
            </a:r>
          </a:p>
        </p:txBody>
      </p:sp>
      <p:sp>
        <p:nvSpPr>
          <p:cNvPr id="3" name="Shape 3598"/>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2wEAANwAAAClPAAATAQAABAgAAAmAAAACAAAAP//////////"/>
              </a:ext>
            </a:extLst>
          </p:cNvSpPr>
          <p:nvPr/>
        </p:nvSpPr>
        <p:spPr>
          <a:xfrm>
            <a:off x="301625" y="139700"/>
            <a:ext cx="95567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Among Site Process Heterogeneity </a:t>
            </a:r>
          </a:p>
        </p:txBody>
      </p:sp>
      <p:sp>
        <p:nvSpPr>
          <p:cNvPr id="4" name="Shape 3599"/>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Fcw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AQLAAD4PQAAPA0AABAgAAAmAAAACAAAAP//////////"/>
              </a:ext>
            </a:extLst>
          </p:cNvSpPr>
          <p:nvPr/>
        </p:nvSpPr>
        <p:spPr>
          <a:xfrm>
            <a:off x="1003300" y="1790700"/>
            <a:ext cx="9070340" cy="36068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The number of data subsets and the assignment of sites to subsets is assumed</a:t>
            </a:r>
          </a:p>
        </p:txBody>
      </p:sp>
      <p:sp>
        <p:nvSpPr>
          <p:cNvPr id="5" name="Shape 3600"/>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BkCAQQ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LwMAAA+PQAAug4AABAgAAAmAAAACAAAAP//////////"/>
              </a:ext>
            </a:extLst>
          </p:cNvSpPr>
          <p:nvPr/>
        </p:nvSpPr>
        <p:spPr>
          <a:xfrm>
            <a:off x="1003300" y="2070100"/>
            <a:ext cx="8952230" cy="32385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the number of partitions and assignment of subsets is informed by our biological knowledge</a:t>
            </a:r>
          </a:p>
        </p:txBody>
      </p:sp>
      <p:sp>
        <p:nvSpPr>
          <p:cNvPr id="6" name="Rectangle1"/>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C8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wAgAAAAgAAAmAAAACAAAAP//////////"/>
              </a:ext>
            </a:extLst>
          </p:cNvSpPr>
          <p:nvPr/>
        </p:nvSpPr>
        <p:spPr>
          <a:xfrm>
            <a:off x="635000" y="1016000"/>
            <a:ext cx="8692515"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a:lnSpc>
                <a:spcPts val="2400"/>
              </a:lnSpc>
              <a:defRPr sz="2000" cap="none">
                <a:solidFill>
                  <a:srgbClr val="0433FF"/>
                </a:solidFill>
                <a:latin typeface="Arial" pitchFamily="1" charset="0"/>
                <a:ea typeface="Gill Sans" pitchFamily="0" charset="0"/>
                <a:cs typeface="Gill Sans" pitchFamily="0" charset="0"/>
              </a:defRPr>
            </a:pPr>
            <a:r>
              <a:t>Partition model approach for modeling ASPH</a:t>
            </a:r>
          </a:p>
        </p:txBody>
      </p:sp>
    </p:spTree>
  </p:cSld>
  <p:clrMapOvr>
    <a:masterClrMapping/>
  </p:clrMapOvr>
  <p:transition spd="fast" p14:dur="500">
    <p:fade/>
    <p:extLst>
      <p:ext uri="smNativeData">
        <pr:smNativeData xmlns:pr="smNativeData" xmlns="smNativeData" val="trXWYgAAAAD0AQAAAAAAAAYAAAAAAAAAAAAAAAAAAAAAAAAAAQAAAAAAAAAAAAAAAAAAAAAAAAAAAAAA"/>
      </p:ext>
    </p:extLst>
  </p:transition>
  <p:timing>
    <p:tnLst>
      <p:par>
        <p:cTn id="1" dur="indefinite" restart="never" nodeType="tmRoot"/>
      </p:par>
    </p:tnLst>
  </p:timing>
</p:sld>
</file>

<file path=ppt/slides/slide271.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3602"/>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GCp8w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KwIAAD4PQAA5AoAABAgAAAmAAAACAAAAP//////////"/>
              </a:ext>
            </a:extLst>
          </p:cNvSpPr>
          <p:nvPr/>
        </p:nvSpPr>
        <p:spPr>
          <a:xfrm>
            <a:off x="1003300" y="1409700"/>
            <a:ext cx="9070340" cy="36068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The basic idea is to assign (subsets of) sites to independent substitution models</a:t>
            </a:r>
          </a:p>
        </p:txBody>
      </p:sp>
      <p:sp>
        <p:nvSpPr>
          <p:cNvPr id="3" name="Shape 3604"/>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HD/SwM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2wEAANwAAAClPAAATAQAABAgAAAmAAAACAAAAP//////////"/>
              </a:ext>
            </a:extLst>
          </p:cNvSpPr>
          <p:nvPr/>
        </p:nvSpPr>
        <p:spPr>
          <a:xfrm>
            <a:off x="301625" y="139700"/>
            <a:ext cx="95567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Among Site Process Heterogeneity </a:t>
            </a:r>
          </a:p>
        </p:txBody>
      </p:sp>
      <p:sp>
        <p:nvSpPr>
          <p:cNvPr id="4" name="Shape 3605"/>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Cg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AQLAAD4PQAAPA0AABAgAAAmAAAACAAAAP//////////"/>
              </a:ext>
            </a:extLst>
          </p:cNvSpPr>
          <p:nvPr/>
        </p:nvSpPr>
        <p:spPr>
          <a:xfrm>
            <a:off x="1003300" y="1790700"/>
            <a:ext cx="9070340" cy="36068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The number of data subsets and the assignment of sites to subsets is assumed</a:t>
            </a:r>
          </a:p>
        </p:txBody>
      </p:sp>
      <p:sp>
        <p:nvSpPr>
          <p:cNvPr id="5" name="Shape 3606"/>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GIg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EwOAAA+PQAAShAAABAgAAAmAAAACAAAAP//////////"/>
              </a:ext>
            </a:extLst>
          </p:cNvSpPr>
          <p:nvPr/>
        </p:nvSpPr>
        <p:spPr>
          <a:xfrm>
            <a:off x="1003300" y="2324100"/>
            <a:ext cx="8952230" cy="32385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a substitution model is specified for each data subset</a:t>
            </a:r>
          </a:p>
        </p:txBody>
      </p:sp>
      <p:sp>
        <p:nvSpPr>
          <p:cNvPr id="6" name="Shape 3607"/>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BAFBQ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LwMAAA+PQAAug4AABAgAAAmAAAACAAAAP//////////"/>
              </a:ext>
            </a:extLst>
          </p:cNvSpPr>
          <p:nvPr/>
        </p:nvSpPr>
        <p:spPr>
          <a:xfrm>
            <a:off x="1003300" y="2070100"/>
            <a:ext cx="8952230" cy="32385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the number of partitions and assignment of subsets is informed by our biological knowledge</a:t>
            </a:r>
          </a:p>
        </p:txBody>
      </p:sp>
      <p:sp>
        <p:nvSpPr>
          <p:cNvPr id="7" name="Rectangle1"/>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C8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wAgAAAAgAAAmAAAACAAAAP//////////"/>
              </a:ext>
            </a:extLst>
          </p:cNvSpPr>
          <p:nvPr/>
        </p:nvSpPr>
        <p:spPr>
          <a:xfrm>
            <a:off x="635000" y="1016000"/>
            <a:ext cx="8692515"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a:lnSpc>
                <a:spcPts val="2400"/>
              </a:lnSpc>
              <a:defRPr sz="2000" cap="none">
                <a:solidFill>
                  <a:srgbClr val="0433FF"/>
                </a:solidFill>
                <a:latin typeface="Arial" pitchFamily="1" charset="0"/>
                <a:ea typeface="Gill Sans" pitchFamily="0" charset="0"/>
                <a:cs typeface="Gill Sans" pitchFamily="0" charset="0"/>
              </a:defRPr>
            </a:pPr>
            <a:r>
              <a:t>Partition model approach for modeling ASPH</a:t>
            </a:r>
          </a:p>
        </p:txBody>
      </p:sp>
    </p:spTree>
  </p:cSld>
  <p:clrMapOvr>
    <a:masterClrMapping/>
  </p:clrMapOvr>
  <p:transition spd="fast" p14:dur="500">
    <p:fade/>
    <p:extLst>
      <p:ext uri="smNativeData">
        <pr:smNativeData xmlns:pr="smNativeData" xmlns="smNativeData" val="trXWYgAAAAD0AQAAAAAAAAYAAAAAAAAAAAAAAAAAAAAAAAAAAQAAAAAAAAAAAAAAAAAAAAAAAAAAAAAA"/>
      </p:ext>
    </p:extLst>
  </p:transition>
  <p:timing>
    <p:tnLst>
      <p:par>
        <p:cTn id="1" dur="indefinite" restart="never" nodeType="tmRoot"/>
      </p:par>
    </p:tnLst>
  </p:timing>
</p:sld>
</file>

<file path=ppt/slides/slide272.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3609"/>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KCr8w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KwIAAD4PQAA5AoAABAgAAAmAAAACAAAAP//////////"/>
              </a:ext>
            </a:extLst>
          </p:cNvSpPr>
          <p:nvPr/>
        </p:nvSpPr>
        <p:spPr>
          <a:xfrm>
            <a:off x="1003300" y="1409700"/>
            <a:ext cx="9070340" cy="36068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The basic idea is to assign (subsets of) sites to independent substitution models</a:t>
            </a:r>
          </a:p>
        </p:txBody>
      </p:sp>
      <p:sp>
        <p:nvSpPr>
          <p:cNvPr id="3" name="Shape 3611"/>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PBeWgQ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2wEAANwAAAClPAAATAQAABAgAAAmAAAACAAAAP//////////"/>
              </a:ext>
            </a:extLst>
          </p:cNvSpPr>
          <p:nvPr/>
        </p:nvSpPr>
        <p:spPr>
          <a:xfrm>
            <a:off x="301625" y="139700"/>
            <a:ext cx="95567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Among Site Process Heterogeneity </a:t>
            </a:r>
          </a:p>
        </p:txBody>
      </p:sp>
      <p:sp>
        <p:nvSpPr>
          <p:cNvPr id="4" name="Shape 3612"/>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LwMAAA+PQAAug4AABAgAAAmAAAACAAAAP//////////"/>
              </a:ext>
            </a:extLst>
          </p:cNvSpPr>
          <p:nvPr/>
        </p:nvSpPr>
        <p:spPr>
          <a:xfrm>
            <a:off x="1003300" y="2070100"/>
            <a:ext cx="8952230" cy="32385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the number of partitions and assignment of subsets is informed by our biological knowledge</a:t>
            </a:r>
          </a:p>
        </p:txBody>
      </p:sp>
      <p:sp>
        <p:nvSpPr>
          <p:cNvPr id="5" name="Shape 3613"/>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AQLAAD4PQAAPA0AABAgAAAmAAAACAAAAP//////////"/>
              </a:ext>
            </a:extLst>
          </p:cNvSpPr>
          <p:nvPr/>
        </p:nvSpPr>
        <p:spPr>
          <a:xfrm>
            <a:off x="1003300" y="1790700"/>
            <a:ext cx="9070340" cy="36068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The number of data subsets and the assignment of sites to subsets is assumed</a:t>
            </a:r>
          </a:p>
        </p:txBody>
      </p:sp>
      <p:sp>
        <p:nvSpPr>
          <p:cNvPr id="6" name="Shape 3614"/>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EwOAAA+PQAAShAAABAgAAAmAAAACAAAAP//////////"/>
              </a:ext>
            </a:extLst>
          </p:cNvSpPr>
          <p:nvPr/>
        </p:nvSpPr>
        <p:spPr>
          <a:xfrm>
            <a:off x="1003300" y="2324100"/>
            <a:ext cx="8952230" cy="32385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a substitution model is specified for each data subset</a:t>
            </a:r>
          </a:p>
        </p:txBody>
      </p:sp>
      <p:sp>
        <p:nvSpPr>
          <p:cNvPr id="7" name="Shape 3615"/>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NwPAAA+PQAA2hEAABAgAAAmAAAACAAAAP//////////"/>
              </a:ext>
            </a:extLst>
          </p:cNvSpPr>
          <p:nvPr/>
        </p:nvSpPr>
        <p:spPr>
          <a:xfrm>
            <a:off x="1003300" y="2578100"/>
            <a:ext cx="8952230" cy="32385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a substitution model is specified for each data subset</a:t>
            </a:r>
          </a:p>
        </p:txBody>
      </p:sp>
      <p:sp>
        <p:nvSpPr>
          <p:cNvPr id="8" name="Rectangle1"/>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C8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wAgAAAAgAAAmAAAACAAAAP//////////"/>
              </a:ext>
            </a:extLst>
          </p:cNvSpPr>
          <p:nvPr/>
        </p:nvSpPr>
        <p:spPr>
          <a:xfrm>
            <a:off x="635000" y="1016000"/>
            <a:ext cx="8692515"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a:lnSpc>
                <a:spcPts val="2400"/>
              </a:lnSpc>
              <a:defRPr sz="2000" cap="none">
                <a:solidFill>
                  <a:srgbClr val="0433FF"/>
                </a:solidFill>
                <a:latin typeface="Arial" pitchFamily="1" charset="0"/>
                <a:ea typeface="Gill Sans" pitchFamily="0" charset="0"/>
                <a:cs typeface="Gill Sans" pitchFamily="0" charset="0"/>
              </a:defRPr>
            </a:pPr>
            <a:r>
              <a:t>Partition model approach for modeling ASPH</a:t>
            </a:r>
          </a:p>
        </p:txBody>
      </p:sp>
    </p:spTree>
  </p:cSld>
  <p:clrMapOvr>
    <a:masterClrMapping/>
  </p:clrMapOvr>
  <p:transition spd="fast" p14:dur="500">
    <p:fade/>
    <p:extLst>
      <p:ext uri="smNativeData">
        <pr:smNativeData xmlns:pr="smNativeData" xmlns="smNativeData" val="trXWYgAAAAD0AQAAAAAAAAYAAAAAAAAAAAAAAAAAAAAAAAAAAQAAAAAAAAAAAAAAAAAAAAAAAAAAAAAA"/>
      </p:ext>
    </p:extLst>
  </p:transition>
  <p:timing>
    <p:tnLst>
      <p:par>
        <p:cTn id="1" dur="indefinite" restart="never" nodeType="tmRoot"/>
      </p:par>
    </p:tnLst>
  </p:timing>
</p:sld>
</file>

<file path=ppt/slides/slide273.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pic>
        <p:nvPicPr>
          <p:cNvPr id="2" name="alignment.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FqIQ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AAAAADJCAAAgD4AAEoeAAAQAAAAJgAAAAgAAAD//////////w=="/>
              </a:ext>
            </a:extLst>
          </p:cNvPicPr>
          <p:nvPr/>
        </p:nvPicPr>
        <p:blipFill>
          <a:blip r:embed="rId2"/>
          <a:stretch>
            <a:fillRect/>
          </a:stretch>
        </p:blipFill>
        <p:spPr>
          <a:xfrm>
            <a:off x="0" y="1428115"/>
            <a:ext cx="10160000" cy="3495675"/>
          </a:xfrm>
          <a:prstGeom prst="rect">
            <a:avLst/>
          </a:prstGeom>
          <a:noFill/>
          <a:ln>
            <a:noFill/>
          </a:ln>
          <a:effectLst/>
        </p:spPr>
      </p:pic>
      <p:grpSp>
        <p:nvGrpSpPr>
          <p:cNvPr id="3" name="Group 3622"/>
          <p:cNvGrpSpPr>
            <a:extLst>
              <a:ext uri="smNativeData">
                <pr:smNativeData xmlns:pr="smNativeData" xmlns="smNativeData" val="SMDATA_6_trXWYhMAAAAlAAAAAQAAAA8BAAAAkAAAAEgAAACQAAAASAAAAAAAAAAAAAAAAAAAABcAAAAUAAAAAAAAAAAAAAD/fwAA/38AAAAAAAAJAAAABAAAAMcAAAAfAAAAVAAAAAAAAAAAAAAAAAAAAAAAAAAAAAAAAAAAAAAAAAAAAAAAAAAAAAAAAAAAAAAAAAAAAAAAAAAAAAAAAAAAAAAAAAAAAAAAAAAAAAAAAAAAAAAAAAAAACEAAAAYAAAAFAAAACkiAABTDQAAJDwAAOAaAAAQAAAAJgAAAAgAAAD/////AAAAAA=="/>
              </a:ext>
            </a:extLst>
          </p:cNvGrpSpPr>
          <p:nvPr/>
        </p:nvGrpSpPr>
        <p:grpSpPr>
          <a:xfrm>
            <a:off x="5553075" y="2165985"/>
            <a:ext cx="4223385" cy="2202815"/>
            <a:chOff x="5553075" y="2165985"/>
            <a:chExt cx="4223385" cy="2202815"/>
          </a:xfrm>
        </p:grpSpPr>
        <p:sp>
          <p:nvSpPr>
            <p:cNvPr id="7" name="Shape 3618"/>
            <p:cNvSpPr>
              <a:extLst>
                <a:ext uri="smNativeData">
                  <pr:smNativeData xmlns:pr="smNativeData" xmlns="smNativeData" val="SMDATA_15_trXWYhMAAAAlAAAAZAAAAA0AAAAAUAAAAFAAAABQAAAAUAAAAAAAAAABAAAAAAAAAAEAAABQAAAAAAAAAAAA4D8AAAAAAADgPwAAAAAAAOA/AAAAAAAA4D8AAAAAAADgPwAAAAAAAOA/AAAAAAAA4D8AAAAAAADgPwAAAAAAAOA/AAAAAAAA4D8CAAAAjAAAAAEAAAAAAAAA/5MAAP///wg0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J/f38A3N7gA8zMzADAwP8Af39/AAAAAAAAAAAAAAAAAAAAAAAAAAAAIQAAABgAAAAUAAAAKSIAAFMNAAAkPAAA4BoAAAAAAAAmAAAACAAAAP//////////"/>
                </a:ext>
              </a:extLst>
            </p:cNvSpPr>
            <p:nvPr/>
          </p:nvSpPr>
          <p:spPr>
            <a:xfrm>
              <a:off x="5553075" y="2165985"/>
              <a:ext cx="4223385" cy="2202815"/>
            </a:xfrm>
            <a:prstGeom prst="rect">
              <a:avLst/>
            </a:prstGeom>
            <a:solidFill>
              <a:srgbClr val="FF9300">
                <a:alpha val="48000"/>
              </a:srgbClr>
            </a:solidFill>
            <a:ln>
              <a:noFill/>
            </a:ln>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grpSp>
          <p:nvGrpSpPr>
            <p:cNvPr id="4" name="Group 3621"/>
            <p:cNvGrpSpPr>
              <a:extLst>
                <a:ext uri="smNativeData">
                  <pr:smNativeData xmlns:pr="smNativeData" xmlns="smNativeData" val="SMDATA_6_trXWYhMAAAAlAAAAAQAAAA8BAAAAkAAAAEgAAACQAAAASAAAAAAAAAAAAAAAAAAAABcAAAAUAAAAAAAAAAAAAAD/fwAA/38AAAAAAAAJAAAABAAAAAAAAAAfAAAAVAAAAAAAAAAAAAAAAAAAAAAAAAAAAAAAAAAAAAAAAAAAAAAAAAAAAAAAAAAAAAAAAAAAAAAAAAAAAAAAAAAAAAAAAAAAAAAAAAAAAAAAAAAAAAAAAAAAACEAAAAYAAAAFAAAADsqAACsEgAAEjQAAKkVAAAAAAAAJgAAAAgAAAD/////AAAAAA=="/>
                </a:ext>
              </a:extLst>
            </p:cNvGrpSpPr>
            <p:nvPr/>
          </p:nvGrpSpPr>
          <p:grpSpPr>
            <a:xfrm>
              <a:off x="6864985" y="3035300"/>
              <a:ext cx="1599565" cy="485775"/>
              <a:chOff x="6864985" y="3035300"/>
              <a:chExt cx="1599565" cy="485775"/>
            </a:xfrm>
          </p:grpSpPr>
          <p:sp>
            <p:nvSpPr>
              <p:cNvPr id="6" name="Shape 3619"/>
              <p:cNvSpPr>
                <a:extLst>
                  <a:ext uri="smNativeData">
                    <pr:smNativeData xmlns:pr="smNativeData" xmlns="smNativeData" val="SMDATA_15_trXWYhMAAAAlAAAAZAAAAA0AAAAAUAAAAFAAAABQAAAAUAAAAAAAAAABAAAAAAAAAAEAAABQAAAAAAAAAAAA4D8AAAAAAADg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UAAAAAAAAABkAAAAZAAAAGQAAAAAAAAAy8vLAFAAAAAAAAAAZA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J/f38AAAAAAMvLywDAwP8Af39/AAAAAAAAAAAAAAAAAAAAAAAAAAAAIQAAABgAAAAUAAAAOyoAAKwSAAASNAAAqRUAAAAAAAAmAAAACAAAAP//////////"/>
                  </a:ext>
                </a:extLst>
              </p:cNvSpPr>
              <p:nvPr/>
            </p:nvSpPr>
            <p:spPr>
              <a:xfrm>
                <a:off x="6864985" y="3035300"/>
                <a:ext cx="1599565" cy="485775"/>
              </a:xfrm>
              <a:prstGeom prst="rect">
                <a:avLst/>
              </a:prstGeom>
              <a:solidFill>
                <a:srgbClr val="FF9300"/>
              </a:solidFill>
              <a:ln>
                <a:noFill/>
              </a:ln>
              <a:effectLst>
                <a:outerShdw blurRad="63500" dist="63500" dir="5400000">
                  <a:srgbClr val="000000">
                    <a:alpha val="20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5" name="Shape 3620"/>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dywAAMMSAADWMQAAQhUAAAAgAAAmAAAACAAAAP//////////"/>
                  </a:ext>
                </a:extLst>
              </p:cNvSpPr>
              <p:nvPr/>
            </p:nvSpPr>
            <p:spPr>
              <a:xfrm>
                <a:off x="7228205" y="3049905"/>
                <a:ext cx="873125" cy="405765"/>
              </a:xfrm>
              <a:prstGeom prst="rect">
                <a:avLst/>
              </a:prstGeom>
              <a:noFill/>
              <a:ln>
                <a:noFill/>
              </a:ln>
              <a:effectLst/>
            </p:spPr>
            <p:txBody>
              <a:bodyPr vert="horz" wrap="none" lIns="50800" tIns="50800" rIns="50800" bIns="50800" numCol="1" spcCol="215900" anchor="ctr"/>
              <a:lstStyle>
                <a:lvl1pPr defTabSz="457200">
                  <a:lnSpc>
                    <a:spcPts val="2800"/>
                  </a:lnSpc>
                  <a:tabLst>
                    <a:tab pos="838200" algn="l"/>
                  </a:tabLst>
                  <a:defRPr sz="2400" cap="none">
                    <a:solidFill>
                      <a:srgbClr val="FFFFFF"/>
                    </a:solidFill>
                    <a:latin typeface="蘋果儷中黑" pitchFamily="0" charset="0"/>
                    <a:ea typeface="Gill Sans" pitchFamily="0" charset="0"/>
                    <a:cs typeface="Gill Sans" pitchFamily="0" charset="0"/>
                  </a:defRPr>
                </a:lvl1pPr>
              </a:lstStyle>
              <a:p>
                <a:pPr/>
                <a:r>
                  <a:t>gene 2</a:t>
                </a:r>
              </a:p>
            </p:txBody>
          </p:sp>
        </p:grpSp>
      </p:grpSp>
      <p:grpSp>
        <p:nvGrpSpPr>
          <p:cNvPr id="8" name="Group 3627"/>
          <p:cNvGrpSpPr>
            <a:extLst>
              <a:ext uri="smNativeData">
                <pr:smNativeData xmlns:pr="smNativeData" xmlns="smNativeData" val="SMDATA_6_trXWYhMAAAAlAAAAAQAAAA8BAAAAkAAAAEgAAACQAAAASAAAAAAAAAAAAAAAAAAAABcAAAAUAAAAAAAAAAAAAAD/fwAA/38AAAAAAAAJAAAABAAAAEQAYwAfAAAAVAAAAAAAAAAAAAAAAAAAAAAAAAAAAAAAAAAAAAAAAAAAAAAAAAAAAAAAAAAAAAAAAAAAAAAAAAAAAAAAAAAAAAAAAAAAAAAAAAAAAAAAAAAAAAAAAAAAACEAAAAYAAAAFAAAAAAKAABTDQAAKSIAAOAaAAAQAAAAJgAAAAgAAAD/////AAAAAA=="/>
              </a:ext>
            </a:extLst>
          </p:cNvGrpSpPr>
          <p:nvPr/>
        </p:nvGrpSpPr>
        <p:grpSpPr>
          <a:xfrm>
            <a:off x="1625600" y="2165985"/>
            <a:ext cx="3927475" cy="2202815"/>
            <a:chOff x="1625600" y="2165985"/>
            <a:chExt cx="3927475" cy="2202815"/>
          </a:xfrm>
        </p:grpSpPr>
        <p:sp>
          <p:nvSpPr>
            <p:cNvPr id="12" name="Shape 3623"/>
            <p:cNvSpPr>
              <a:extLst>
                <a:ext uri="smNativeData">
                  <pr:smNativeData xmlns:pr="smNativeData" xmlns="smNativeData" val="SMDATA_15_trXWYhMAAAAlAAAAZAAAAA0AAAAAUAAAAFAAAABQAAAAUAAAAAAAAAABAAAAAAAAAAEAAABQAAAAAAAAAAAA4D8AAAAAAADgPwAAAAAAAOA/AAAAAAAA4D8AAAAAAADgPwAAAAAAAOA/AAAAAAAA4D8AAAAAAADgPwAAAAAAAOA/AAAAAAAA4D8CAAAAjAAAAAEAAAAAAAAABDP/AP///wg0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BDP/AP///wEAAAAAAAAAAAAAAAAAAAAAAAAAAAAAAAAAAAAAAAAAAAAAAAJ/f38A3N7gA8zMzADAwP8Af39/AAAAAAAAAAAAAAAAAAAAAAAAAAAAIQAAABgAAAAUAAAAAAoAAFMNAAApIgAA4BoAAAAAAAAmAAAACAAAAP//////////"/>
                </a:ext>
              </a:extLst>
            </p:cNvSpPr>
            <p:nvPr/>
          </p:nvSpPr>
          <p:spPr>
            <a:xfrm>
              <a:off x="1625600" y="2165985"/>
              <a:ext cx="3927475" cy="2202815"/>
            </a:xfrm>
            <a:prstGeom prst="rect">
              <a:avLst/>
            </a:prstGeom>
            <a:solidFill>
              <a:srgbClr val="0433FF">
                <a:alpha val="48000"/>
              </a:srgbClr>
            </a:solidFill>
            <a:ln>
              <a:noFill/>
            </a:ln>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grpSp>
          <p:nvGrpSpPr>
            <p:cNvPr id="9" name="Group 3626"/>
            <p:cNvGrpSpPr>
              <a:extLst>
                <a:ext uri="smNativeData">
                  <pr:smNativeData xmlns:pr="smNativeData" xmlns="smNativeData" val="SMDATA_6_trXWYhMAAAAlAAAAAQAAAA8BAAAAkAAAAEgAAACQAAAASAAAAAAAAAAAAAAAAAAAABcAAAAUAAAAAAAAAAAAAAD/fwAA/38AAAAAAAAJAAAABAAAAEQAYwAfAAAAVAAAAAAAAAAAAAAAAAAAAAAAAAAAAAAAAAAAAAAAAAAAAAAAAAAAAAAAAAAAAAAAAAAAAAAAAAAAAAAAAAAAAAAAAAAAAAAAAAAAAAAAAAAAAAAAAAAAACEAAAAYAAAAFAAAACgRAACsEgAAARsAAKkVAAAAAAAAJgAAAAgAAAD/////AAAAAA=="/>
                </a:ext>
              </a:extLst>
            </p:cNvGrpSpPr>
            <p:nvPr/>
          </p:nvGrpSpPr>
          <p:grpSpPr>
            <a:xfrm>
              <a:off x="2788920" y="3035300"/>
              <a:ext cx="1600835" cy="485775"/>
              <a:chOff x="2788920" y="3035300"/>
              <a:chExt cx="1600835" cy="485775"/>
            </a:xfrm>
          </p:grpSpPr>
          <p:sp>
            <p:nvSpPr>
              <p:cNvPr id="11" name="Shape 3624"/>
              <p:cNvSpPr>
                <a:extLst>
                  <a:ext uri="smNativeData">
                    <pr:smNativeData xmlns:pr="smNativeData" xmlns="smNativeData" val="SMDATA_15_trXWYhMAAAAlAAAAZAAAAA0AAAAAUAAAAFAAAABQAAAAUAAAAAAAAAABAAAAAAAAAAEAAABQAAAAAAAAAAAA4D8AAAAAAADgPwAAAAAAAOA/AAAAAAAA4D8AAAAAAADgPwAAAAAAAOA/AAAAAAAA4D8AAAAAAADgPwAAAAAAAOA/AAAAAAAA4D8CAAAAjAAAAAEAAAAAAAAABDP/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UAAAAAAAAABkAAAAZAAAAGQAAAAAAAAAy8vLAFAAAAAAAAAAZA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BDP/AP///wEAAAAAAAAAAAAAAAAAAAAAAAAAAAAAAAAAAAAAAAAAAAAAAAJ/f38AAAAAAMvLywDAwP8Af39/AAAAAAAAAAAAAAAAAAAAAAAAAAAAIQAAABgAAAAUAAAAKBEAAKwSAAABGwAAqRUAAAAAAAAmAAAACAAAAP//////////"/>
                  </a:ext>
                </a:extLst>
              </p:cNvSpPr>
              <p:nvPr/>
            </p:nvSpPr>
            <p:spPr>
              <a:xfrm>
                <a:off x="2788920" y="3035300"/>
                <a:ext cx="1600835" cy="485775"/>
              </a:xfrm>
              <a:prstGeom prst="rect">
                <a:avLst/>
              </a:prstGeom>
              <a:solidFill>
                <a:srgbClr val="0433FF"/>
              </a:solidFill>
              <a:ln>
                <a:noFill/>
              </a:ln>
              <a:effectLst>
                <a:outerShdw blurRad="63500" dist="63500" dir="5400000">
                  <a:srgbClr val="000000">
                    <a:alpha val="20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0" name="Shape 3625"/>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ZBMAAMMSAADFGAAAQhUAAAAgAAAmAAAACAAAAP//////////"/>
                  </a:ext>
                </a:extLst>
              </p:cNvSpPr>
              <p:nvPr/>
            </p:nvSpPr>
            <p:spPr>
              <a:xfrm>
                <a:off x="3152140" y="3049905"/>
                <a:ext cx="874395" cy="405765"/>
              </a:xfrm>
              <a:prstGeom prst="rect">
                <a:avLst/>
              </a:prstGeom>
              <a:noFill/>
              <a:ln>
                <a:noFill/>
              </a:ln>
              <a:effectLst/>
            </p:spPr>
            <p:txBody>
              <a:bodyPr vert="horz" wrap="none" lIns="50800" tIns="50800" rIns="50800" bIns="50800" numCol="1" spcCol="215900" anchor="ctr"/>
              <a:lstStyle>
                <a:lvl1pPr defTabSz="457200">
                  <a:lnSpc>
                    <a:spcPts val="2800"/>
                  </a:lnSpc>
                  <a:tabLst>
                    <a:tab pos="838200" algn="l"/>
                  </a:tabLst>
                  <a:defRPr sz="2400" cap="none">
                    <a:solidFill>
                      <a:srgbClr val="FFFFFF"/>
                    </a:solidFill>
                    <a:latin typeface="蘋果儷中黑" pitchFamily="0" charset="0"/>
                    <a:ea typeface="Gill Sans" pitchFamily="0" charset="0"/>
                    <a:cs typeface="Gill Sans" pitchFamily="0" charset="0"/>
                  </a:defRPr>
                </a:lvl1pPr>
              </a:lstStyle>
              <a:p>
                <a:pPr/>
                <a:r>
                  <a:t>gene 1</a:t>
                </a:r>
              </a:p>
            </p:txBody>
          </p:sp>
        </p:grpSp>
      </p:grpSp>
      <p:sp>
        <p:nvSpPr>
          <p:cNvPr id="13" name="Shape 3628"/>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7wMAAFQeAACyOwAAcCAAAAAgAAAmAAAACAAAAP//////////"/>
              </a:ext>
            </a:extLst>
          </p:cNvSpPr>
          <p:nvPr/>
        </p:nvSpPr>
        <p:spPr>
          <a:xfrm>
            <a:off x="639445" y="4930140"/>
            <a:ext cx="9064625" cy="3429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r>
              <a:t>Define two or more data subsets that are likely to capture substitution process heterogeneity</a:t>
            </a:r>
          </a:p>
        </p:txBody>
      </p:sp>
      <p:sp>
        <p:nvSpPr>
          <p:cNvPr id="14" name="Shape 3630"/>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2wEAANwAAAClPAAATAQAABAgAAAmAAAACAAAAP//////////"/>
              </a:ext>
            </a:extLst>
          </p:cNvSpPr>
          <p:nvPr/>
        </p:nvSpPr>
        <p:spPr>
          <a:xfrm>
            <a:off x="301625" y="139700"/>
            <a:ext cx="95567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Among Site Process Heterogeneity </a:t>
            </a:r>
          </a:p>
        </p:txBody>
      </p:sp>
      <p:sp>
        <p:nvSpPr>
          <p:cNvPr id="15" name="Rectangle1"/>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C8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wAgAAAAgAAAmAAAACAAAAP//////////"/>
              </a:ext>
            </a:extLst>
          </p:cNvSpPr>
          <p:nvPr/>
        </p:nvSpPr>
        <p:spPr>
          <a:xfrm>
            <a:off x="635000" y="1016000"/>
            <a:ext cx="8692515"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a:lnSpc>
                <a:spcPts val="2400"/>
              </a:lnSpc>
              <a:defRPr sz="2000" cap="none">
                <a:solidFill>
                  <a:srgbClr val="0433FF"/>
                </a:solidFill>
                <a:latin typeface="Arial" pitchFamily="1" charset="0"/>
                <a:ea typeface="Gill Sans" pitchFamily="0" charset="0"/>
                <a:cs typeface="Gill Sans" pitchFamily="0" charset="0"/>
              </a:defRPr>
            </a:pPr>
            <a:r>
              <a:t>Partition model approach for modeling ASPH</a:t>
            </a:r>
          </a:p>
        </p:txBody>
      </p:sp>
    </p:spTree>
  </p:cSld>
  <p:clrMapOvr>
    <a:masterClrMapping/>
  </p:clrMapOvr>
  <p:transition spd="fast" p14:dur="500">
    <p:fade/>
    <p:extLst>
      <p:ext uri="smNativeData">
        <pr:smNativeData xmlns:pr="smNativeData" xmlns="smNativeData" val="trXWYgAAAAD0AQAAAAAAAAYAAAAAAAAAAAAAAAAAAAAAAAAAAQAAAAAAAAAAAAAAAAAAAAAAAAAAAAAA"/>
      </p:ext>
    </p:extLs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iterate type="lt">
                                    <p:tmAbs val="0"/>
                                  </p:iterate>
                                  <p:childTnLst>
                                    <p:set>
                                      <p:cBhvr>
                                        <p:cTn id="6" dur="1" fill="hold">
                                          <p:stCondLst>
                                            <p:cond delay="0"/>
                                          </p:stCondLst>
                                        </p:cTn>
                                        <p:tgtEl>
                                          <p:spTgt spid="8"/>
                                        </p:tgtEl>
                                        <p:attrNameLst>
                                          <p:attrName>style.visibility</p:attrName>
                                        </p:attrNameLst>
                                      </p:cBhvr>
                                      <p:to>
                                        <p:strVal val="visible"/>
                                      </p:to>
                                    </p:set>
                                    <p:anim calcmode="lin" valueType="num">
                                      <p:cBhvr>
                                        <p:cTn id="7" dur="1000" fill="hold"/>
                                        <p:tgtEl>
                                          <p:spTgt spid="8"/>
                                        </p:tgtEl>
                                        <p:attrNameLst>
                                          <p:attrName>ppt_x</p:attrName>
                                        </p:attrNameLst>
                                      </p:cBhvr>
                                      <p:tavLst>
                                        <p:tav tm="0">
                                          <p:val>
                                            <p:strVal val="#ppt_x"/>
                                          </p:val>
                                        </p:tav>
                                        <p:tav tm="100000">
                                          <p:val>
                                            <p:strVal val="#ppt_x"/>
                                          </p:val>
                                        </p:tav>
                                      </p:tavLst>
                                    </p:anim>
                                    <p:anim calcmode="lin" valueType="num">
                                      <p:cBhvr>
                                        <p:cTn id="8" dur="1000" fill="hold"/>
                                        <p:tgtEl>
                                          <p:spTgt spid="8"/>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 fill="hold" grpId="0" nodeType="clickEffect">
                                  <p:stCondLst>
                                    <p:cond delay="0"/>
                                  </p:stCondLst>
                                  <p:iterate type="lt">
                                    <p:tmAbs val="0"/>
                                  </p:iterate>
                                  <p:childTnLst>
                                    <p:set>
                                      <p:cBhvr>
                                        <p:cTn id="12" dur="1" fill="hold">
                                          <p:stCondLst>
                                            <p:cond delay="0"/>
                                          </p:stCondLst>
                                        </p:cTn>
                                        <p:tgtEl>
                                          <p:spTgt spid="3"/>
                                        </p:tgtEl>
                                        <p:attrNameLst>
                                          <p:attrName>style.visibility</p:attrName>
                                        </p:attrNameLst>
                                      </p:cBhvr>
                                      <p:to>
                                        <p:strVal val="visible"/>
                                      </p:to>
                                    </p:se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advAuto="0"/>
      <p:bldP spid="8" grpId="0" animBg="1" advAuto="0"/>
    </p:bldLst>
    <p:extLst>
      <p:ext uri="smNativeData">
        <pr:smNativeData xmlns:pr="smNativeData" xmlns="smNativeData" val="trXWYgIAAAAFAAAA/f///wEAAAACAAAAAQAAAAAAAAAAAAAAAAAAAAsAAAD9////AQAAAAIAAAABAAAAAAAAAAAAAAAAAAAA"/>
      </p:ext>
    </p:extLst>
  </p:timing>
</p:sld>
</file>

<file path=ppt/slides/slide274.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pic>
        <p:nvPicPr>
          <p:cNvPr id="2" name="alignment.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Dwzqv8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AAAAADJCAAAgD4AAEoeAAAQAAAAJgAAAAgAAAD//////////w=="/>
              </a:ext>
            </a:extLst>
          </p:cNvPicPr>
          <p:nvPr/>
        </p:nvPicPr>
        <p:blipFill>
          <a:blip r:embed="rId2"/>
          <a:stretch>
            <a:fillRect/>
          </a:stretch>
        </p:blipFill>
        <p:spPr>
          <a:xfrm>
            <a:off x="0" y="1428115"/>
            <a:ext cx="10160000" cy="3495675"/>
          </a:xfrm>
          <a:prstGeom prst="rect">
            <a:avLst/>
          </a:prstGeom>
          <a:noFill/>
          <a:ln>
            <a:noFill/>
          </a:ln>
          <a:effectLst/>
        </p:spPr>
      </p:pic>
      <p:grpSp>
        <p:nvGrpSpPr>
          <p:cNvPr id="3" name="Group 3637"/>
          <p:cNvGrpSpPr>
            <a:extLst>
              <a:ext uri="smNativeData">
                <pr:smNativeData xmlns:pr="smNativeData" xmlns="smNativeData" val="SMDATA_6_trXWYhMAAAAlAAAAAQAAAA8BAAAAkAAAAEgAAACQAAAASAAAAAAAAAAAAAAAAAAAABcAAAAUAAAAAAAAAAAAAAD/fwAA/38AAAAAAAAJAAAABAAAAHD7JRcfAAAAVAAAAAAAAAAAAAAAAAAAAAAAAAAAAAAAAAAAAAAAAAAAAAAAAAAAAAAAAAAAAAAAAAAAAAAAAAAAAAAAAAAAAAAAAAAAAAAAAAAAAAAAAAAAAAAAAAAAACEAAAAYAAAAFAAAACkiAABTDQAAJDwAAOAaAAAQAAAAJgAAAAgAAAD/////AAAAAA=="/>
              </a:ext>
            </a:extLst>
          </p:cNvGrpSpPr>
          <p:nvPr/>
        </p:nvGrpSpPr>
        <p:grpSpPr>
          <a:xfrm>
            <a:off x="5553075" y="2165985"/>
            <a:ext cx="4223385" cy="2202815"/>
            <a:chOff x="5553075" y="2165985"/>
            <a:chExt cx="4223385" cy="2202815"/>
          </a:xfrm>
        </p:grpSpPr>
        <p:sp>
          <p:nvSpPr>
            <p:cNvPr id="7" name="Shape 3633"/>
            <p:cNvSpPr>
              <a:extLst>
                <a:ext uri="smNativeData">
                  <pr:smNativeData xmlns:pr="smNativeData" xmlns="smNativeData" val="SMDATA_15_trXWYhMAAAAlAAAAZAAAAA0AAAAAUAAAAFAAAABQAAAAUAAAAAAAAAABAAAAAAAAAAEAAABQAAAAAAAAAAAA4D8AAAAAAADgPwAAAAAAAOA/AAAAAAAA4D8AAAAAAADgPwAAAAAAAOA/AAAAAAAA4D8AAAAAAADgPwAAAAAAAOA/AAAAAAAA4D8CAAAAjAAAAAEAAAAAAAAA/5MAAP///wg0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VmYWM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J/f38A3N7gA8zMzADAwP8Af39/AAAAAAAAAAAAAAAAAAAAAAAAAAAAIQAAABgAAAAUAAAAKSIAAFMNAAAkPAAA4BoAAAAAAAAmAAAACAAAAP//////////"/>
                </a:ext>
              </a:extLst>
            </p:cNvSpPr>
            <p:nvPr/>
          </p:nvSpPr>
          <p:spPr>
            <a:xfrm>
              <a:off x="5553075" y="2165985"/>
              <a:ext cx="4223385" cy="2202815"/>
            </a:xfrm>
            <a:prstGeom prst="rect">
              <a:avLst/>
            </a:prstGeom>
            <a:solidFill>
              <a:srgbClr val="FF9300">
                <a:alpha val="48000"/>
              </a:srgbClr>
            </a:solidFill>
            <a:ln>
              <a:noFill/>
            </a:ln>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grpSp>
          <p:nvGrpSpPr>
            <p:cNvPr id="4" name="Group 3636"/>
            <p:cNvGrpSpPr>
              <a:extLst>
                <a:ext uri="smNativeData">
                  <pr:smNativeData xmlns:pr="smNativeData" xmlns="smNativeData" val="SMDATA_6_trXWYhMAAAAlAAAAAQAAAA8BAAAAkAAAAEgAAACQAAAASAAAAAAAAAAAAAAAAAAAABcAAAAUAAAAAAAAAAAAAAD/fwAA/38AAAAAAAAJAAAABAAAAJD43gMfAAAAVAAAAAAAAAAAAAAAAAAAAAAAAAAAAAAAAAAAAAAAAAAAAAAAAAAAAAAAAAAAAAAAAAAAAAAAAAAAAAAAAAAAAAAAAAAAAAAAAAAAAAAAAAAAAAAAAAAAACEAAAAYAAAAFAAAADsqAAD8EAAAEjQAANIYAAAAAAAAJgAAAAgAAAD/////AAAAAA=="/>
                </a:ext>
              </a:extLst>
            </p:cNvGrpSpPr>
            <p:nvPr/>
          </p:nvGrpSpPr>
          <p:grpSpPr>
            <a:xfrm>
              <a:off x="6864985" y="2760980"/>
              <a:ext cx="1599565" cy="1273810"/>
              <a:chOff x="6864985" y="2760980"/>
              <a:chExt cx="1599565" cy="1273810"/>
            </a:xfrm>
          </p:grpSpPr>
          <p:sp>
            <p:nvSpPr>
              <p:cNvPr id="6" name="Shape 3634"/>
              <p:cNvSpPr>
                <a:extLst>
                  <a:ext uri="smNativeData">
                    <pr:smNativeData xmlns:pr="smNativeData" xmlns="smNativeData" val="SMDATA_15_trXWYhMAAAAlAAAAZAAAAA0AAAAAUAAAAFAAAABQAAAAUAAAAAAAAAABAAAAAAAAAAEAAABQAAAAAAAAAAAA4D8AAAAAAADg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UAAAAAAAAABkAAAAZAAAAGQAAAAAAAAAy8vLAFAAAAAAAAAAZAAAAGQAAABkAAAAAAAAABcAAAAUAAAAAAAAAAAAAAD/fwAA/38AAAAAAAAJAAAABAAAACIgdEk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J/f38AAAAAAMvLywDAwP8Af39/AAAAAAAAAAAAAAAAAAAAAAAAAAAAIQAAABgAAAAUAAAAOyoAAPwQAAASNAAA0hgAAAAAAAAmAAAACAAAAP//////////"/>
                  </a:ext>
                </a:extLst>
              </p:cNvSpPr>
              <p:nvPr/>
            </p:nvSpPr>
            <p:spPr>
              <a:xfrm>
                <a:off x="6864985" y="2760980"/>
                <a:ext cx="1599565" cy="1273810"/>
              </a:xfrm>
              <a:prstGeom prst="rect">
                <a:avLst/>
              </a:prstGeom>
              <a:solidFill>
                <a:srgbClr val="FF9300"/>
              </a:solidFill>
              <a:ln>
                <a:noFill/>
              </a:ln>
              <a:effectLst>
                <a:outerShdw blurRad="63500" dist="63500" dir="5400000">
                  <a:srgbClr val="000000">
                    <a:alpha val="20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5" name="Shape 3635"/>
              <p:cNvSpPr>
                <a:extLst>
                  <a:ext uri="smNativeData">
                    <pr:smNativeData xmlns:pr="smNativeData" xmlns="smNativeData" val="SMDATA_15_trXWYhMAAAAlAAAAZA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xwaGE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xCsAABkRAACJMgAAPxQAAAAAAAAmAAAACAAAAP//////////"/>
                  </a:ext>
                </a:extLst>
              </p:cNvSpPr>
              <p:nvPr/>
            </p:nvSpPr>
            <p:spPr>
              <a:xfrm>
                <a:off x="7114540" y="2779395"/>
                <a:ext cx="1100455" cy="511810"/>
              </a:xfrm>
              <a:prstGeom prst="rect">
                <a:avLst/>
              </a:prstGeom>
              <a:noFill/>
              <a:ln>
                <a:noFill/>
              </a:ln>
              <a:effectLst/>
            </p:spPr>
            <p:txBody>
              <a:bodyPr vert="horz" wrap="square" lIns="50800" tIns="50800" rIns="50800" bIns="50800" numCol="1" spcCol="215900" anchor="ctr"/>
              <a:lstStyle>
                <a:lvl1pPr defTabSz="457200">
                  <a:lnSpc>
                    <a:spcPts val="2800"/>
                  </a:lnSpc>
                  <a:tabLst>
                    <a:tab pos="838200" algn="l"/>
                  </a:tabLst>
                  <a:defRPr sz="2400" cap="none">
                    <a:solidFill>
                      <a:srgbClr val="FFFFFF"/>
                    </a:solidFill>
                    <a:latin typeface="蘋果儷中黑" pitchFamily="0" charset="0"/>
                    <a:ea typeface="Gill Sans" pitchFamily="0" charset="0"/>
                    <a:cs typeface="Gill Sans" pitchFamily="0" charset="0"/>
                  </a:defRPr>
                </a:lvl1pPr>
              </a:lstStyle>
              <a:p>
                <a:pPr/>
                <a:r>
                  <a:t>gene 2</a:t>
                </a:r>
              </a:p>
            </p:txBody>
          </p:sp>
        </p:grpSp>
      </p:grpSp>
      <p:grpSp>
        <p:nvGrpSpPr>
          <p:cNvPr id="8" name="Group 3642"/>
          <p:cNvGrpSpPr>
            <a:extLst>
              <a:ext uri="smNativeData">
                <pr:smNativeData xmlns:pr="smNativeData" xmlns="smNativeData" val="SMDATA_6_trXWYhMAAAAlAAAAAQAAAA8BAAAAkAAAAEgAAACQAAAASAAAAAAAAAAAAAAAAAAAABcAAAAUAAAAAAAAAAAAAAD/fwAA/38AAAAAAAAJAAAABAAAAAgAAAAfAAAAVAAAAAAAAAAAAAAAAAAAAAAAAAAAAAAAAAAAAAAAAAAAAAAAAAAAAAAAAAAAAAAAAAAAAAAAAAAAAAAAAAAAAAAAAAAAAAAAAAAAAAAAAAAAAAAAAAAAACEAAAAYAAAAFAAAAAAKAABTDQAAKSIAAOAaAAAQAAAAJgAAAAgAAAD/////AAAAAA=="/>
              </a:ext>
            </a:extLst>
          </p:cNvGrpSpPr>
          <p:nvPr/>
        </p:nvGrpSpPr>
        <p:grpSpPr>
          <a:xfrm>
            <a:off x="1625600" y="2165985"/>
            <a:ext cx="3927475" cy="2202815"/>
            <a:chOff x="1625600" y="2165985"/>
            <a:chExt cx="3927475" cy="2202815"/>
          </a:xfrm>
        </p:grpSpPr>
        <p:sp>
          <p:nvSpPr>
            <p:cNvPr id="12" name="Shape 3638"/>
            <p:cNvSpPr>
              <a:extLst>
                <a:ext uri="smNativeData">
                  <pr:smNativeData xmlns:pr="smNativeData" xmlns="smNativeData" val="SMDATA_15_trXWYhMAAAAlAAAAZAAAAA0AAAAAUAAAAFAAAABQAAAAUAAAAAAAAAABAAAAAAAAAAEAAABQAAAAAAAAAAAA4D8AAAAAAADgPwAAAAAAAOA/AAAAAAAA4D8AAAAAAADgPwAAAAAAAOA/AAAAAAAA4D8AAAAAAADgPwAAAAAAAOA/AAAAAAAA4D8CAAAAjAAAAAEAAAAAAAAABDP/AP///wg0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BDP/AP///wEAAAAAAAAAAAAAAAAAAAAAAAAAAAAAAAAAAAAAAAAAAAAAAAJ/f38A3N7gA8zMzADAwP8Af39/AAAAAAAAAAAAAAAAAAAAAAAAAAAAIQAAABgAAAAUAAAAAAoAAFMNAAApIgAA4BoAAAAAAAAmAAAACAAAAP//////////"/>
                </a:ext>
              </a:extLst>
            </p:cNvSpPr>
            <p:nvPr/>
          </p:nvSpPr>
          <p:spPr>
            <a:xfrm>
              <a:off x="1625600" y="2165985"/>
              <a:ext cx="3927475" cy="2202815"/>
            </a:xfrm>
            <a:prstGeom prst="rect">
              <a:avLst/>
            </a:prstGeom>
            <a:solidFill>
              <a:srgbClr val="0433FF">
                <a:alpha val="48000"/>
              </a:srgbClr>
            </a:solidFill>
            <a:ln>
              <a:noFill/>
            </a:ln>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grpSp>
          <p:nvGrpSpPr>
            <p:cNvPr id="9" name="Group 3641"/>
            <p:cNvGrpSpPr>
              <a:extLst>
                <a:ext uri="smNativeData">
                  <pr:smNativeData xmlns:pr="smNativeData" xmlns="smNativeData" val="SMDATA_6_trXWYhMAAAAlAAAAAQAAAA8BAAAAkAAAAEgAAACQAAAASAAAAAAAAAAAAAAAAAAAABcAAAAUAAAAAAAAAAAAAAD/fwAA/38AAAAAAAAJAAAABAAAAAAAAAAfAAAAVAAAAAAAAAAAAAAAAAAAAAAAAAAAAAAAAAAAAAAAAAAAAAAAAAAAAAAAAAAAAAAAAAAAAAAAAAAAAAAAAAAAAAAAAAAAAAAAAAAAAAAAAAAAAAAAAAAAACEAAAAYAAAAFAAAACcRAAD8EAAAAhsAANQYAAAAAAAAJgAAAAgAAAD/////AAAAAA=="/>
                </a:ext>
              </a:extLst>
            </p:cNvGrpSpPr>
            <p:nvPr/>
          </p:nvGrpSpPr>
          <p:grpSpPr>
            <a:xfrm>
              <a:off x="2788285" y="2760980"/>
              <a:ext cx="1602105" cy="1275080"/>
              <a:chOff x="2788285" y="2760980"/>
              <a:chExt cx="1602105" cy="1275080"/>
            </a:xfrm>
          </p:grpSpPr>
          <p:sp>
            <p:nvSpPr>
              <p:cNvPr id="11" name="Shape 3639"/>
              <p:cNvSpPr>
                <a:extLst>
                  <a:ext uri="smNativeData">
                    <pr:smNativeData xmlns:pr="smNativeData" xmlns="smNativeData" val="SMDATA_15_trXWYhMAAAAlAAAAZAAAAA0AAAAAUAAAAFAAAABQAAAAUAAAAAAAAAABAAAAAAAAAAEAAABQAAAAAAAAAAAA4D8AAAAAAADgPwAAAAAAAOA/AAAAAAAA4D8AAAAAAADgPwAAAAAAAOA/AAAAAAAA4D8AAAAAAADgPwAAAAAAAOA/AAAAAAAA4D8CAAAAjAAAAAEAAAAAAAAABDP/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UAAAAAAAAABkAAAAZAAAAGQAAAAAAAAAy8vLAFAAAAAAAAAAZA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BDP/AP///wEAAAAAAAAAAAAAAAAAAAAAAAAAAAAAAAAAAAAAAAAAAAAAAAJ/f38AAAAAAMvLywDAwP8Af39/AAAAAAAAAAAAAAAAAAAAAAAAAAAAIQAAABgAAAAUAAAAJxEAAPwQAAACGwAA1BgAAAAAAAAmAAAACAAAAP//////////"/>
                  </a:ext>
                </a:extLst>
              </p:cNvSpPr>
              <p:nvPr/>
            </p:nvSpPr>
            <p:spPr>
              <a:xfrm>
                <a:off x="2788285" y="2760980"/>
                <a:ext cx="1602105" cy="1275080"/>
              </a:xfrm>
              <a:prstGeom prst="rect">
                <a:avLst/>
              </a:prstGeom>
              <a:solidFill>
                <a:srgbClr val="0433FF"/>
              </a:solidFill>
              <a:ln>
                <a:noFill/>
              </a:ln>
              <a:effectLst>
                <a:outerShdw blurRad="63500" dist="63500" dir="5400000">
                  <a:srgbClr val="000000">
                    <a:alpha val="20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0" name="Shape 3640"/>
              <p:cNvSpPr>
                <a:extLst>
                  <a:ext uri="smNativeData">
                    <pr:smNativeData xmlns:pr="smNativeData" xmlns="smNativeData" val="SMDATA_15_trXWYhMAAAAlAAAAZA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JgDDQE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sBIAABkRAAB5GQAAQBQAAAAAAAAmAAAACAAAAP//////////"/>
                  </a:ext>
                </a:extLst>
              </p:cNvSpPr>
              <p:nvPr/>
            </p:nvSpPr>
            <p:spPr>
              <a:xfrm>
                <a:off x="3037840" y="2779395"/>
                <a:ext cx="1102995" cy="512445"/>
              </a:xfrm>
              <a:prstGeom prst="rect">
                <a:avLst/>
              </a:prstGeom>
              <a:noFill/>
              <a:ln>
                <a:noFill/>
              </a:ln>
              <a:effectLst/>
            </p:spPr>
            <p:txBody>
              <a:bodyPr vert="horz" wrap="square" lIns="50800" tIns="50800" rIns="50800" bIns="50800" numCol="1" spcCol="215900" anchor="ctr"/>
              <a:lstStyle>
                <a:lvl1pPr defTabSz="457200">
                  <a:lnSpc>
                    <a:spcPts val="2800"/>
                  </a:lnSpc>
                  <a:tabLst>
                    <a:tab pos="838200" algn="l"/>
                  </a:tabLst>
                  <a:defRPr sz="2400" cap="none">
                    <a:solidFill>
                      <a:srgbClr val="FFFFFF"/>
                    </a:solidFill>
                    <a:latin typeface="蘋果儷中黑" pitchFamily="0" charset="0"/>
                    <a:ea typeface="Gill Sans" pitchFamily="0" charset="0"/>
                    <a:cs typeface="Gill Sans" pitchFamily="0" charset="0"/>
                  </a:defRPr>
                </a:lvl1pPr>
              </a:lstStyle>
              <a:p>
                <a:pPr/>
                <a:r>
                  <a:t>gene 1</a:t>
                </a:r>
              </a:p>
            </p:txBody>
          </p:sp>
        </p:grpSp>
      </p:grpSp>
      <p:sp>
        <p:nvSpPr>
          <p:cNvPr id="13" name="Shape 3643"/>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7wMAAKwgAACyOwAAqSIAABAgAAAmAAAACAAAAP//////////"/>
              </a:ext>
            </a:extLst>
          </p:cNvSpPr>
          <p:nvPr/>
        </p:nvSpPr>
        <p:spPr>
          <a:xfrm>
            <a:off x="639445" y="5311140"/>
            <a:ext cx="9064625" cy="32321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r>
              <a:t>Specify a substitution model for each pre-specified data subset</a:t>
            </a:r>
          </a:p>
        </p:txBody>
      </p:sp>
      <p:pic>
        <p:nvPicPr>
          <p:cNvPr id="14" name="Image1"/>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AAAk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GARAADzFAAA8BoAAJgWAAAQAAAAJgAAAAgAAAD//////////w=="/>
              </a:ext>
            </a:extLst>
          </p:cNvPicPr>
          <p:nvPr/>
        </p:nvPicPr>
        <p:blipFill>
          <a:blip r:embed="rId3"/>
          <a:stretch>
            <a:fillRect/>
          </a:stretch>
        </p:blipFill>
        <p:spPr>
          <a:xfrm>
            <a:off x="2824480" y="3405505"/>
            <a:ext cx="1554480" cy="267335"/>
          </a:xfrm>
          <a:prstGeom prst="rect">
            <a:avLst/>
          </a:prstGeom>
          <a:noFill/>
          <a:ln>
            <a:noFill/>
          </a:ln>
          <a:effectLst>
            <a:outerShdw blurRad="63500" dist="63760" dir="2700000">
              <a:srgbClr val="000000">
                <a:alpha val="4000"/>
              </a:srgbClr>
            </a:outerShdw>
          </a:effectLst>
        </p:spPr>
      </p:pic>
      <p:pic>
        <p:nvPicPr>
          <p:cNvPr id="15" name="pasted-image.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AAAA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FsqAADzFAAA5zMAAJcWAAAQAAAAJgAAAAgAAAD//////////w=="/>
              </a:ext>
            </a:extLst>
          </p:cNvPicPr>
          <p:nvPr/>
        </p:nvPicPr>
        <p:blipFill>
          <a:blip r:embed="rId4"/>
          <a:stretch>
            <a:fillRect/>
          </a:stretch>
        </p:blipFill>
        <p:spPr>
          <a:xfrm>
            <a:off x="6885305" y="3405505"/>
            <a:ext cx="1551940" cy="266700"/>
          </a:xfrm>
          <a:prstGeom prst="rect">
            <a:avLst/>
          </a:prstGeom>
          <a:noFill/>
          <a:ln>
            <a:noFill/>
          </a:ln>
          <a:effectLst>
            <a:outerShdw blurRad="63500" dist="63760" dir="2700000">
              <a:srgbClr val="000000">
                <a:alpha val="4000"/>
              </a:srgbClr>
            </a:outerShdw>
          </a:effectLst>
        </p:spPr>
      </p:pic>
      <p:sp>
        <p:nvSpPr>
          <p:cNvPr id="16" name="Shape 3648"/>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LNxKLg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2wEAANwAAAClPAAATAQAABAgAAAmAAAACAAAAP//////////"/>
              </a:ext>
            </a:extLst>
          </p:cNvSpPr>
          <p:nvPr/>
        </p:nvSpPr>
        <p:spPr>
          <a:xfrm>
            <a:off x="301625" y="139700"/>
            <a:ext cx="95567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Among Site Process Heterogeneity </a:t>
            </a:r>
          </a:p>
        </p:txBody>
      </p:sp>
      <p:sp>
        <p:nvSpPr>
          <p:cNvPr id="17" name="Rectangle1"/>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C8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7wMAAFQeAACyOwAAcCAAAAAgAAAmAAAACAAAAP//////////"/>
              </a:ext>
            </a:extLst>
          </p:cNvSpPr>
          <p:nvPr/>
        </p:nvSpPr>
        <p:spPr>
          <a:xfrm>
            <a:off x="639445" y="4930140"/>
            <a:ext cx="9064625" cy="3429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a:lnSpc>
                <a:spcPts val="1900"/>
              </a:lnSpc>
              <a:defRPr sz="1600" cap="none">
                <a:solidFill>
                  <a:srgbClr val="424242"/>
                </a:solidFill>
                <a:latin typeface="Arial" pitchFamily="1" charset="0"/>
                <a:ea typeface="Gill Sans" pitchFamily="0" charset="0"/>
                <a:cs typeface="Gill Sans" pitchFamily="0" charset="0"/>
              </a:defRPr>
            </a:pPr>
            <a:r>
              <a:t>Define two or more data subsets that are likely to capture substitution process heterogeneity</a:t>
            </a:r>
          </a:p>
        </p:txBody>
      </p:sp>
      <p:sp>
        <p:nvSpPr>
          <p:cNvPr id="18" name="Rectangle2"/>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C8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wAgAAAAgAAAmAAAACAAAAP//////////"/>
              </a:ext>
            </a:extLst>
          </p:cNvSpPr>
          <p:nvPr/>
        </p:nvSpPr>
        <p:spPr>
          <a:xfrm>
            <a:off x="635000" y="1016000"/>
            <a:ext cx="8692515"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a:lnSpc>
                <a:spcPts val="2400"/>
              </a:lnSpc>
              <a:defRPr sz="2000" cap="none">
                <a:solidFill>
                  <a:srgbClr val="0433FF"/>
                </a:solidFill>
                <a:latin typeface="Arial" pitchFamily="1" charset="0"/>
                <a:ea typeface="Gill Sans" pitchFamily="0" charset="0"/>
                <a:cs typeface="Gill Sans" pitchFamily="0" charset="0"/>
              </a:defRPr>
            </a:pPr>
            <a:r>
              <a:t>Partition model approach for modeling ASPH</a:t>
            </a:r>
          </a:p>
        </p:txBody>
      </p:sp>
    </p:spTree>
  </p:cSld>
  <p:clrMapOvr>
    <a:masterClrMapping/>
  </p:clrMapOvr>
  <p:transition spd="fast" p14:dur="500">
    <p:fade/>
    <p:extLst>
      <p:ext uri="smNativeData">
        <pr:smNativeData xmlns:pr="smNativeData" xmlns="smNativeData" val="trXWYgAAAAD0AQAAAAAAAAYAAAAAAAAAAAAAAAAAAAAAAAAAAQAAAAAAAAAAAAAAAAAAAAAAAAAAAAAA"/>
      </p:ext>
    </p:extLst>
  </p:transition>
  <p:timing>
    <p:tnLst>
      <p:par>
        <p:cTn id="1" dur="indefinite" restart="never" nodeType="tmRoot"/>
      </p:par>
    </p:tnLst>
  </p:timing>
</p:sld>
</file>

<file path=ppt/slides/slide275.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grpSp>
        <p:nvGrpSpPr>
          <p:cNvPr id="2" name="Group 3654"/>
          <p:cNvGrpSpPr>
            <a:extLst>
              <a:ext uri="smNativeData">
                <pr:smNativeData xmlns:pr="smNativeData" xmlns="smNativeData" val="SMDATA_6_trXWYhMAAAAlAAAAAQAAAA8BAAAAkAAAAEgAAACQAAAASAAAAAAAAAAAAAAAAAAAABcAAAAUAAAAAAAAAAAAAAD/fwAA/38AAAAAAAAJAAAABAAAAAAAAAAfAAAAVAAAAAAAAAAAAAAAAAAAAAAAAAAAAAAAAAAAAAAAAAAAAAAAAAAAAAAAAAAAAAAAAAAAAAAAAAAAAAAAAAAAAAAAAAAAAAAAAAAAAAAAAAAAAAAAAAAAACEAAAAYAAAAFAAAACkiAABTDQAAJDwAAOAaAAAQAAAAJgAAAAgAAAD/////AAAAAA=="/>
              </a:ext>
            </a:extLst>
          </p:cNvGrpSpPr>
          <p:nvPr/>
        </p:nvGrpSpPr>
        <p:grpSpPr>
          <a:xfrm>
            <a:off x="5553075" y="2165985"/>
            <a:ext cx="4223385" cy="2202815"/>
            <a:chOff x="5553075" y="2165985"/>
            <a:chExt cx="4223385" cy="2202815"/>
          </a:xfrm>
        </p:grpSpPr>
        <p:sp>
          <p:nvSpPr>
            <p:cNvPr id="6" name="Shape 3650"/>
            <p:cNvSpPr>
              <a:extLst>
                <a:ext uri="smNativeData">
                  <pr:smNativeData xmlns:pr="smNativeData" xmlns="smNativeData" val="SMDATA_15_trXWYhMAAAAlAAAAZAAAAA0AAAAAUAAAAFAAAABQAAAAUAAAAAAAAAABAAAAAAAAAAEAAABQAAAAAAAAAAAA4D8AAAAAAADgPwAAAAAAAOA/AAAAAAAA4D8AAAAAAADgPwAAAAAAAOA/AAAAAAAA4D8AAAAAAADgPwAAAAAAAOA/AAAAAAAA4D8CAAAAjAAAAAEAAAAAAAAA/5MAAP///wg0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Ch8wU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J/f38A3N7gA8zMzADAwP8Af39/AAAAAAAAAAAAAAAAAAAAAAAAAAAAIQAAABgAAAAUAAAAKSIAAFMNAAAkPAAA4BoAAAAAAAAmAAAACAAAAP//////////"/>
                </a:ext>
              </a:extLst>
            </p:cNvSpPr>
            <p:nvPr/>
          </p:nvSpPr>
          <p:spPr>
            <a:xfrm>
              <a:off x="5553075" y="2165985"/>
              <a:ext cx="4223385" cy="2202815"/>
            </a:xfrm>
            <a:prstGeom prst="rect">
              <a:avLst/>
            </a:prstGeom>
            <a:solidFill>
              <a:srgbClr val="FF9300">
                <a:alpha val="48000"/>
              </a:srgbClr>
            </a:solidFill>
            <a:ln>
              <a:noFill/>
            </a:ln>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grpSp>
          <p:nvGrpSpPr>
            <p:cNvPr id="3" name="Group 3653"/>
            <p:cNvGrpSpPr>
              <a:extLst>
                <a:ext uri="smNativeData">
                  <pr:smNativeData xmlns:pr="smNativeData" xmlns="smNativeData" val="SMDATA_6_trXWYhMAAAAlAAAAAQAAAA8BAAAAkAAAAEgAAACQAAAASAAAAAAAAAAAAAAAAAAAABcAAAAUAAAAAAAAAAAAAAD/fwAA/38AAAAAAAAJAAAABAAAAABaAAAfAAAAVAAAAAAAAAAAAAAAAAAAAAAAAAAAAAAAAAAAAAAAAAAAAAAAAAAAAAAAAAAAAAAAAAAAAAAAAAAAAAAAAAAAAAAAAAAAAAAAAAAAAAAAAAAAAAAAAAAAACEAAAAYAAAAFAAAADsqAAD8EAAAEjQAANIYAAAAAAAAJgAAAAgAAAD/////AAAAAA=="/>
                </a:ext>
              </a:extLst>
            </p:cNvGrpSpPr>
            <p:nvPr/>
          </p:nvGrpSpPr>
          <p:grpSpPr>
            <a:xfrm>
              <a:off x="6864985" y="2760980"/>
              <a:ext cx="1599565" cy="1273810"/>
              <a:chOff x="6864985" y="2760980"/>
              <a:chExt cx="1599565" cy="1273810"/>
            </a:xfrm>
          </p:grpSpPr>
          <p:sp>
            <p:nvSpPr>
              <p:cNvPr id="5" name="Shape 3651"/>
              <p:cNvSpPr>
                <a:extLst>
                  <a:ext uri="smNativeData">
                    <pr:smNativeData xmlns:pr="smNativeData" xmlns="smNativeData" val="SMDATA_15_trXWYhMAAAAlAAAAZAAAAA0AAAAAUAAAAFAAAABQAAAAUAAAAAAAAAABAAAAAAAAAAEAAABQAAAAAAAAAAAA4D8AAAAAAADg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UAAAAAAAAABkAAAAZAAAAGQAAAAAAAAAy8vLAFAAAAAAAAAAZAAAAGQAAABkAAAAAAAAABcAAAAUAAAAAAAAAAAAAAD/fwAA/38AAAAAAAAJAAAABAAAAPANSQM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J/f38AAAAAAMvLywDAwP8Af39/AAAAAAAAAAAAAAAAAAAAAAAAAAAAIQAAABgAAAAUAAAAOyoAAPwQAAASNAAA0hgAAAAAAAAmAAAACAAAAP//////////"/>
                  </a:ext>
                </a:extLst>
              </p:cNvSpPr>
              <p:nvPr/>
            </p:nvSpPr>
            <p:spPr>
              <a:xfrm>
                <a:off x="6864985" y="2760980"/>
                <a:ext cx="1599565" cy="1273810"/>
              </a:xfrm>
              <a:prstGeom prst="rect">
                <a:avLst/>
              </a:prstGeom>
              <a:solidFill>
                <a:srgbClr val="FF9300"/>
              </a:solidFill>
              <a:ln>
                <a:noFill/>
              </a:ln>
              <a:effectLst>
                <a:outerShdw blurRad="63500" dist="63500" dir="5400000">
                  <a:srgbClr val="000000">
                    <a:alpha val="20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4" name="Shape 3652"/>
              <p:cNvSpPr>
                <a:extLst>
                  <a:ext uri="smNativeData">
                    <pr:smNativeData xmlns:pr="smNativeData" xmlns="smNativeData" val="SMDATA_15_trXWYhMAAAAlAAAAZA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EAcRQM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xCsAABkRAACJMgAAPxQAAAAAAAAmAAAACAAAAP//////////"/>
                  </a:ext>
                </a:extLst>
              </p:cNvSpPr>
              <p:nvPr/>
            </p:nvSpPr>
            <p:spPr>
              <a:xfrm>
                <a:off x="7114540" y="2779395"/>
                <a:ext cx="1100455" cy="511810"/>
              </a:xfrm>
              <a:prstGeom prst="rect">
                <a:avLst/>
              </a:prstGeom>
              <a:noFill/>
              <a:ln>
                <a:noFill/>
              </a:ln>
              <a:effectLst/>
            </p:spPr>
            <p:txBody>
              <a:bodyPr vert="horz" wrap="square" lIns="50800" tIns="50800" rIns="50800" bIns="50800" numCol="1" spcCol="215900" anchor="ctr"/>
              <a:lstStyle>
                <a:lvl1pPr defTabSz="457200">
                  <a:lnSpc>
                    <a:spcPts val="2800"/>
                  </a:lnSpc>
                  <a:tabLst>
                    <a:tab pos="838200" algn="l"/>
                  </a:tabLst>
                  <a:defRPr sz="2400" cap="none">
                    <a:solidFill>
                      <a:srgbClr val="FFFFFF"/>
                    </a:solidFill>
                    <a:latin typeface="蘋果儷中黑" pitchFamily="0" charset="0"/>
                    <a:ea typeface="Gill Sans" pitchFamily="0" charset="0"/>
                    <a:cs typeface="Gill Sans" pitchFamily="0" charset="0"/>
                  </a:defRPr>
                </a:lvl1pPr>
              </a:lstStyle>
              <a:p>
                <a:pPr/>
                <a:r>
                  <a:t>gene 2</a:t>
                </a:r>
              </a:p>
            </p:txBody>
          </p:sp>
        </p:grpSp>
      </p:grpSp>
      <p:pic>
        <p:nvPicPr>
          <p:cNvPr id="7" name="alignment.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DqojoX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AAAAADJCAAAgD4AAEoeAAAQAAAAJgAAAAgAAAD//////////w=="/>
              </a:ext>
            </a:extLst>
          </p:cNvPicPr>
          <p:nvPr/>
        </p:nvPicPr>
        <p:blipFill>
          <a:blip r:embed="rId2"/>
          <a:stretch>
            <a:fillRect/>
          </a:stretch>
        </p:blipFill>
        <p:spPr>
          <a:xfrm>
            <a:off x="0" y="1428115"/>
            <a:ext cx="10160000" cy="3495675"/>
          </a:xfrm>
          <a:prstGeom prst="rect">
            <a:avLst/>
          </a:prstGeom>
          <a:noFill/>
          <a:ln>
            <a:noFill/>
          </a:ln>
          <a:effectLst/>
        </p:spPr>
      </p:pic>
      <p:grpSp>
        <p:nvGrpSpPr>
          <p:cNvPr id="8" name="Group 3660"/>
          <p:cNvGrpSpPr>
            <a:extLst>
              <a:ext uri="smNativeData">
                <pr:smNativeData xmlns:pr="smNativeData" xmlns="smNativeData" val="SMDATA_6_trXWYhMAAAAlAAAAAQAAAA8BAAAAkAAAAEgAAACQAAAASAAAAAAAAAAAAAAAAAAAABcAAAAUAAAAAAAAAAAAAAD/fwAA/38AAAAAAAAJAAAABAAAAAAAAAAfAAAAVAAAAAAAAAAAAAAAAAAAAAAAAAAAAAAAAAAAAAAAAAAAAAAAAAAAAAAAAAAAAAAAAAAAAAAAAAAAAAAAAAAAAAAAAAAAAAAAAAAAAAAAAAAAAAAAAAAAACEAAAAYAAAAFAAAAAAKAABTDQAAKSIAAOAaAAAQAAAAJgAAAAgAAAD/////AAAAAA=="/>
              </a:ext>
            </a:extLst>
          </p:cNvGrpSpPr>
          <p:nvPr/>
        </p:nvGrpSpPr>
        <p:grpSpPr>
          <a:xfrm>
            <a:off x="1625600" y="2165985"/>
            <a:ext cx="3927475" cy="2202815"/>
            <a:chOff x="1625600" y="2165985"/>
            <a:chExt cx="3927475" cy="2202815"/>
          </a:xfrm>
        </p:grpSpPr>
        <p:sp>
          <p:nvSpPr>
            <p:cNvPr id="12" name="Shape 3656"/>
            <p:cNvSpPr>
              <a:extLst>
                <a:ext uri="smNativeData">
                  <pr:smNativeData xmlns:pr="smNativeData" xmlns="smNativeData" val="SMDATA_15_trXWYhMAAAAlAAAAZAAAAA0AAAAAUAAAAFAAAABQAAAAUAAAAAAAAAABAAAAAAAAAAEAAABQAAAAAAAAAAAA4D8AAAAAAADgPwAAAAAAAOA/AAAAAAAA4D8AAAAAAADgPwAAAAAAAOA/AAAAAAAA4D8AAAAAAADgPwAAAAAAAOA/AAAAAAAA4D8CAAAAjAAAAAEAAAAAAAAABDP/AP///wg0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P/wSGg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BDP/AP///wEAAAAAAAAAAAAAAAAAAAAAAAAAAAAAAAAAAAAAAAAAAAAAAAJ/f38A3N7gA8zMzADAwP8Af39/AAAAAAAAAAAAAAAAAAAAAAAAAAAAIQAAABgAAAAUAAAAAAoAAFMNAAApIgAA4BoAAAAAAAAmAAAACAAAAP//////////"/>
                </a:ext>
              </a:extLst>
            </p:cNvSpPr>
            <p:nvPr/>
          </p:nvSpPr>
          <p:spPr>
            <a:xfrm>
              <a:off x="1625600" y="2165985"/>
              <a:ext cx="3927475" cy="2202815"/>
            </a:xfrm>
            <a:prstGeom prst="rect">
              <a:avLst/>
            </a:prstGeom>
            <a:solidFill>
              <a:srgbClr val="0433FF">
                <a:alpha val="48000"/>
              </a:srgbClr>
            </a:solidFill>
            <a:ln>
              <a:noFill/>
            </a:ln>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grpSp>
          <p:nvGrpSpPr>
            <p:cNvPr id="9" name="Group 3659"/>
            <p:cNvGrpSpPr>
              <a:extLst>
                <a:ext uri="smNativeData">
                  <pr:smNativeData xmlns:pr="smNativeData" xmlns="smNativeData" val="SMDATA_6_trXWYhMAAAAlAAAAAQAAAA8BAAAAkAAAAEgAAACQAAAASAAAAAAAAAAAAAAAAAAAABcAAAAUAAAAAAAAAAAAAAD/fwAA/38AAAAAAAAJAAAABAAAAEQAYwAfAAAAVAAAAAAAAAAAAAAAAAAAAAAAAAAAAAAAAAAAAAAAAAAAAAAAAAAAAAAAAAAAAAAAAAAAAAAAAAAAAAAAAAAAAAAAAAAAAAAAAAAAAAAAAAAAAAAAAAAAACEAAAAYAAAAFAAAACcRAAD8EAAAAhsAANQYAAAAAAAAJgAAAAgAAAD/////AAAAAA=="/>
                </a:ext>
              </a:extLst>
            </p:cNvGrpSpPr>
            <p:nvPr/>
          </p:nvGrpSpPr>
          <p:grpSpPr>
            <a:xfrm>
              <a:off x="2788285" y="2760980"/>
              <a:ext cx="1602105" cy="1275080"/>
              <a:chOff x="2788285" y="2760980"/>
              <a:chExt cx="1602105" cy="1275080"/>
            </a:xfrm>
          </p:grpSpPr>
          <p:sp>
            <p:nvSpPr>
              <p:cNvPr id="11" name="Shape 3657"/>
              <p:cNvSpPr>
                <a:extLst>
                  <a:ext uri="smNativeData">
                    <pr:smNativeData xmlns:pr="smNativeData" xmlns="smNativeData" val="SMDATA_15_trXWYhMAAAAlAAAAZAAAAA0AAAAAUAAAAFAAAABQAAAAUAAAAAAAAAABAAAAAAAAAAEAAABQAAAAAAAAAAAA4D8AAAAAAADgPwAAAAAAAOA/AAAAAAAA4D8AAAAAAADgPwAAAAAAAOA/AAAAAAAA4D8AAAAAAADgPwAAAAAAAOA/AAAAAAAA4D8CAAAAjAAAAAEAAAAAAAAABDP/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UAAAAAAAAABkAAAAZAAAAGQAAAAAAAAAy8vLAFAAAAAAAAAAZAAAAGQAAABkAAAAAAAAABcAAAAUAAAAAAAAAAAAAAD/fwAA/38AAAAAAAAJAAAABAAAAMIF+7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BDP/AP///wEAAAAAAAAAAAAAAAAAAAAAAAAAAAAAAAAAAAAAAAAAAAAAAAJ/f38AAAAAAMvLywDAwP8Af39/AAAAAAAAAAAAAAAAAAAAAAAAAAAAIQAAABgAAAAUAAAAJxEAAPwQAAACGwAA1BgAAAAAAAAmAAAACAAAAP//////////"/>
                  </a:ext>
                </a:extLst>
              </p:cNvSpPr>
              <p:nvPr/>
            </p:nvSpPr>
            <p:spPr>
              <a:xfrm>
                <a:off x="2788285" y="2760980"/>
                <a:ext cx="1602105" cy="1275080"/>
              </a:xfrm>
              <a:prstGeom prst="rect">
                <a:avLst/>
              </a:prstGeom>
              <a:solidFill>
                <a:srgbClr val="0433FF"/>
              </a:solidFill>
              <a:ln>
                <a:noFill/>
              </a:ln>
              <a:effectLst>
                <a:outerShdw blurRad="63500" dist="63500" dir="5400000">
                  <a:srgbClr val="000000">
                    <a:alpha val="20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0" name="Shape 3658"/>
              <p:cNvSpPr>
                <a:extLst>
                  <a:ext uri="smNativeData">
                    <pr:smNativeData xmlns:pr="smNativeData" xmlns="smNativeData" val="SMDATA_15_trXWYhMAAAAlAAAAZA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sBIAABkRAAB5GQAAQBQAAAAAAAAmAAAACAAAAP//////////"/>
                  </a:ext>
                </a:extLst>
              </p:cNvSpPr>
              <p:nvPr/>
            </p:nvSpPr>
            <p:spPr>
              <a:xfrm>
                <a:off x="3037840" y="2779395"/>
                <a:ext cx="1102995" cy="512445"/>
              </a:xfrm>
              <a:prstGeom prst="rect">
                <a:avLst/>
              </a:prstGeom>
              <a:noFill/>
              <a:ln>
                <a:noFill/>
              </a:ln>
              <a:effectLst/>
            </p:spPr>
            <p:txBody>
              <a:bodyPr vert="horz" wrap="square" lIns="50800" tIns="50800" rIns="50800" bIns="50800" numCol="1" spcCol="215900" anchor="ctr"/>
              <a:lstStyle>
                <a:lvl1pPr defTabSz="457200">
                  <a:lnSpc>
                    <a:spcPts val="2800"/>
                  </a:lnSpc>
                  <a:tabLst>
                    <a:tab pos="838200" algn="l"/>
                  </a:tabLst>
                  <a:defRPr sz="2400" cap="none">
                    <a:solidFill>
                      <a:srgbClr val="FFFFFF"/>
                    </a:solidFill>
                    <a:latin typeface="蘋果儷中黑" pitchFamily="0" charset="0"/>
                    <a:ea typeface="Gill Sans" pitchFamily="0" charset="0"/>
                    <a:cs typeface="Gill Sans" pitchFamily="0" charset="0"/>
                  </a:defRPr>
                </a:lvl1pPr>
              </a:lstStyle>
              <a:p>
                <a:pPr/>
                <a:r>
                  <a:t>gene 1</a:t>
                </a:r>
              </a:p>
            </p:txBody>
          </p:sp>
        </p:grpSp>
      </p:grpSp>
      <p:pic>
        <p:nvPicPr>
          <p:cNvPr id="13" name="Image1"/>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AAAA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GARAADzFAAA8BoAAJgWAAAQAAAAJgAAAAgAAAD//////////w=="/>
              </a:ext>
            </a:extLst>
          </p:cNvPicPr>
          <p:nvPr/>
        </p:nvPicPr>
        <p:blipFill>
          <a:blip r:embed="rId3"/>
          <a:stretch>
            <a:fillRect/>
          </a:stretch>
        </p:blipFill>
        <p:spPr>
          <a:xfrm>
            <a:off x="2824480" y="3405505"/>
            <a:ext cx="1554480" cy="267335"/>
          </a:xfrm>
          <a:prstGeom prst="rect">
            <a:avLst/>
          </a:prstGeom>
          <a:noFill/>
          <a:ln>
            <a:noFill/>
          </a:ln>
          <a:effectLst>
            <a:outerShdw blurRad="63500" dist="63760" dir="2700000">
              <a:srgbClr val="000000">
                <a:alpha val="4000"/>
              </a:srgbClr>
            </a:outerShdw>
          </a:effectLst>
        </p:spPr>
      </p:pic>
      <p:sp>
        <p:nvSpPr>
          <p:cNvPr id="14" name="Shape 3662"/>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7wMAAAQjAACyOwAAASUAABAgAAAmAAAACAAAAP//////////"/>
              </a:ext>
            </a:extLst>
          </p:cNvSpPr>
          <p:nvPr/>
        </p:nvSpPr>
        <p:spPr>
          <a:xfrm>
            <a:off x="639445" y="5692140"/>
            <a:ext cx="9064625" cy="32321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r>
              <a:t>Estimate parameters of each model from sites in the corresponding data subset</a:t>
            </a:r>
          </a:p>
        </p:txBody>
      </p:sp>
      <p:sp>
        <p:nvSpPr>
          <p:cNvPr id="15" name="Shape 3663"/>
          <p:cNvSpPr>
            <a:extLst>
              <a:ext uri="smNativeData">
                <pr:smNativeData xmlns:pr="smNativeData" xmlns="smNativeData" val="SMDATA_15_trXWYhMAAAAlAAAAZAAAAA0AAAAAUAAAAFAAAABQAAAAUAAAAAAAAAABAAAAAAAAAAEAAABQAAAAAAAAAAAA4D8AAAAAAADgPwAAAAAAAOA/AAAAAAAA4D8AAAAAAADgPwAAAAAAAOA/AAAAAAAA4D8AAAAAAADgPwAAAAAAAOA/AAAAAAAA4D8CAAAAjAAAAAEAAAAAAAAA/5MAAP///wg0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3N7gA8zMzADAwP8Af39/AAAAAAAAAAAAAAAAAAAAAAAAAAAAIQAAABgAAAAUAAAAKSIAAFMNAAAkPAAA4BoAABAAAAAmAAAACAAAAP//////////"/>
              </a:ext>
            </a:extLst>
          </p:cNvSpPr>
          <p:nvPr/>
        </p:nvSpPr>
        <p:spPr>
          <a:xfrm>
            <a:off x="5553075" y="2165985"/>
            <a:ext cx="4223385" cy="2202815"/>
          </a:xfrm>
          <a:prstGeom prst="rect">
            <a:avLst/>
          </a:prstGeom>
          <a:solidFill>
            <a:srgbClr val="FF9300">
              <a:alpha val="48000"/>
            </a:srgbClr>
          </a:solidFill>
          <a:ln>
            <a:noFill/>
          </a:ln>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6" name="Shape 3664"/>
          <p:cNvSpPr>
            <a:extLst>
              <a:ext uri="smNativeData">
                <pr:smNativeData xmlns:pr="smNativeData" xmlns="smNativeData" val="SMDATA_15_trXWYhMAAAAlAAAAZAAAAA0AAAAAUAAAAFAAAABQAAAAUAAAAAAAAAABAAAAAAAAAAEAAABQAAAAAAAAAAAA4D8AAAAAAADg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UAAAAAAAAABkAAAAZAAAAGQAAAAAAAAAy8vLAFAAAAAAAAAAZAAAAGQAAABkAAAAAAAAABcAAAAUAAAAAAAAAAAAAAD/fwAA/38AAAAAAAAJAAAABAAAAGBU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OioAAPwQAAASNAAA0hgAABAAAAAmAAAACAAAAP//////////"/>
              </a:ext>
            </a:extLst>
          </p:cNvSpPr>
          <p:nvPr/>
        </p:nvSpPr>
        <p:spPr>
          <a:xfrm>
            <a:off x="6864350" y="2760980"/>
            <a:ext cx="1600200" cy="1273810"/>
          </a:xfrm>
          <a:prstGeom prst="rect">
            <a:avLst/>
          </a:prstGeom>
          <a:solidFill>
            <a:srgbClr val="FF9300"/>
          </a:solidFill>
          <a:ln>
            <a:noFill/>
          </a:ln>
          <a:effectLst>
            <a:outerShdw blurRad="63500" dist="63500" dir="5400000">
              <a:srgbClr val="000000">
                <a:alpha val="20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7" name="Shape 3665"/>
          <p:cNvSpPr>
            <a:extLst>
              <a:ext uri="smNativeData">
                <pr:smNativeData xmlns:pr="smNativeData" xmlns="smNativeData" val="SMDATA_15_trXW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wysAABgRAACJMgAAPxQAABAAAAAmAAAACAAAAP//////////"/>
              </a:ext>
            </a:extLst>
          </p:cNvSpPr>
          <p:nvPr/>
        </p:nvSpPr>
        <p:spPr>
          <a:xfrm>
            <a:off x="7113905" y="2778760"/>
            <a:ext cx="1101090" cy="512445"/>
          </a:xfrm>
          <a:prstGeom prst="rect">
            <a:avLst/>
          </a:prstGeom>
          <a:noFill/>
          <a:ln>
            <a:noFill/>
          </a:ln>
          <a:effectLst/>
        </p:spPr>
        <p:txBody>
          <a:bodyPr vert="horz" wrap="square" lIns="50800" tIns="50800" rIns="50800" bIns="50800" numCol="1" spcCol="215900" anchor="ctr"/>
          <a:lstStyle>
            <a:lvl1pPr defTabSz="457200">
              <a:lnSpc>
                <a:spcPts val="2800"/>
              </a:lnSpc>
              <a:tabLst>
                <a:tab pos="838200" algn="l"/>
              </a:tabLst>
              <a:defRPr sz="2400" cap="none">
                <a:solidFill>
                  <a:srgbClr val="FFFFFF"/>
                </a:solidFill>
                <a:latin typeface="蘋果儷中黑" pitchFamily="0" charset="0"/>
                <a:ea typeface="Gill Sans" pitchFamily="0" charset="0"/>
                <a:cs typeface="Gill Sans" pitchFamily="0" charset="0"/>
              </a:defRPr>
            </a:lvl1pPr>
          </a:lstStyle>
          <a:p>
            <a:pPr/>
            <a:r>
              <a:t>gene 2</a:t>
            </a:r>
          </a:p>
        </p:txBody>
      </p:sp>
      <p:pic>
        <p:nvPicPr>
          <p:cNvPr id="18" name="pasted-image.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AAAA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FsqAADzFAAA5zMAAJcWAAAQAAAAJgAAAAgAAAD//////////w=="/>
              </a:ext>
            </a:extLst>
          </p:cNvPicPr>
          <p:nvPr/>
        </p:nvPicPr>
        <p:blipFill>
          <a:blip r:embed="rId4"/>
          <a:stretch>
            <a:fillRect/>
          </a:stretch>
        </p:blipFill>
        <p:spPr>
          <a:xfrm>
            <a:off x="6885305" y="3405505"/>
            <a:ext cx="1551940" cy="266700"/>
          </a:xfrm>
          <a:prstGeom prst="rect">
            <a:avLst/>
          </a:prstGeom>
          <a:noFill/>
          <a:ln>
            <a:noFill/>
          </a:ln>
          <a:effectLst>
            <a:outerShdw blurRad="63500" dist="63760" dir="2700000">
              <a:srgbClr val="000000">
                <a:alpha val="4000"/>
              </a:srgbClr>
            </a:outerShdw>
          </a:effectLst>
        </p:spPr>
      </p:pic>
      <p:sp>
        <p:nvSpPr>
          <p:cNvPr id="19" name="Shape 3667"/>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7wMAAKwgAACyOwAAqSIAABAgAAAmAAAACAAAAP//////////"/>
              </a:ext>
            </a:extLst>
          </p:cNvSpPr>
          <p:nvPr/>
        </p:nvSpPr>
        <p:spPr>
          <a:xfrm>
            <a:off x="639445" y="5311140"/>
            <a:ext cx="9064625" cy="32321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r>
              <a:t>Specify a substitution model for each pre-specified data subset</a:t>
            </a:r>
          </a:p>
        </p:txBody>
      </p:sp>
      <p:sp>
        <p:nvSpPr>
          <p:cNvPr id="20" name="Shape 3668"/>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7wMAAFQeAACyOwAAcCAAAAAgAAAmAAAACAAAAP//////////"/>
              </a:ext>
            </a:extLst>
          </p:cNvSpPr>
          <p:nvPr/>
        </p:nvSpPr>
        <p:spPr>
          <a:xfrm>
            <a:off x="639445" y="4930140"/>
            <a:ext cx="9064625" cy="3429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r>
              <a:t>Define two or more data subsets that are likely to capture substitution process heterogeneity</a:t>
            </a:r>
          </a:p>
        </p:txBody>
      </p:sp>
      <p:sp>
        <p:nvSpPr>
          <p:cNvPr id="21" name="Shape 3670"/>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2wEAANwAAAClPAAATAQAABAgAAAmAAAACAAAAP//////////"/>
              </a:ext>
            </a:extLst>
          </p:cNvSpPr>
          <p:nvPr/>
        </p:nvSpPr>
        <p:spPr>
          <a:xfrm>
            <a:off x="301625" y="139700"/>
            <a:ext cx="95567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Among Site Process Heterogeneity </a:t>
            </a:r>
          </a:p>
        </p:txBody>
      </p:sp>
      <p:sp>
        <p:nvSpPr>
          <p:cNvPr id="22" name="Rectangle1"/>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C8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wAgAAAAgAAAmAAAACAAAAP//////////"/>
              </a:ext>
            </a:extLst>
          </p:cNvSpPr>
          <p:nvPr/>
        </p:nvSpPr>
        <p:spPr>
          <a:xfrm>
            <a:off x="635000" y="1016000"/>
            <a:ext cx="8692515"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a:lnSpc>
                <a:spcPts val="2400"/>
              </a:lnSpc>
              <a:defRPr sz="2000" cap="none">
                <a:solidFill>
                  <a:srgbClr val="0433FF"/>
                </a:solidFill>
                <a:latin typeface="Arial" pitchFamily="1" charset="0"/>
                <a:ea typeface="Gill Sans" pitchFamily="0" charset="0"/>
                <a:cs typeface="Gill Sans" pitchFamily="0" charset="0"/>
              </a:defRPr>
            </a:pPr>
            <a:r>
              <a:t>Partition model approach for modeling ASPH</a:t>
            </a:r>
          </a:p>
        </p:txBody>
      </p:sp>
    </p:spTree>
  </p:cSld>
  <p:clrMapOvr>
    <a:masterClrMapping/>
  </p:clrMapOvr>
  <p:transition spd="fast" p14:dur="500">
    <p:fade/>
    <p:extLst>
      <p:ext uri="smNativeData">
        <pr:smNativeData xmlns:pr="smNativeData" xmlns="smNativeData" val="trXWYgAAAAD0AQAAAAAAAAYAAAAAAAAAAAAAAAAAAAAAAAAAAQAAAAAAAAAAAAAAAAAAAAAAAAAAAAAA"/>
      </p:ext>
    </p:extLst>
  </p:transition>
  <p:timing>
    <p:tnLst>
      <p:par>
        <p:cTn id="1" dur="indefinite" restart="never" nodeType="tmRoot"/>
      </p:par>
    </p:tnLst>
  </p:timing>
</p:sld>
</file>

<file path=ppt/slides/slide276.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pic>
        <p:nvPicPr>
          <p:cNvPr id="2" name="alignment.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DcWyMN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AAAAADJCAAAgD4AAEoeAAAQAAAAJgAAAAgAAAD//////////w=="/>
              </a:ext>
            </a:extLst>
          </p:cNvPicPr>
          <p:nvPr/>
        </p:nvPicPr>
        <p:blipFill>
          <a:blip r:embed="rId2"/>
          <a:stretch>
            <a:fillRect/>
          </a:stretch>
        </p:blipFill>
        <p:spPr>
          <a:xfrm>
            <a:off x="0" y="1428115"/>
            <a:ext cx="10160000" cy="3495675"/>
          </a:xfrm>
          <a:prstGeom prst="rect">
            <a:avLst/>
          </a:prstGeom>
          <a:noFill/>
          <a:ln>
            <a:noFill/>
          </a:ln>
          <a:effectLst/>
        </p:spPr>
      </p:pic>
      <p:grpSp>
        <p:nvGrpSpPr>
          <p:cNvPr id="3" name="Group 3677"/>
          <p:cNvGrpSpPr>
            <a:extLst>
              <a:ext uri="smNativeData">
                <pr:smNativeData xmlns:pr="smNativeData" xmlns="smNativeData" val="SMDATA_6_trXWYhMAAAAlAAAAAQAAAA8BAAAAkAAAAEgAAACQAAAASAAAAAAAAAAAAAAAAAAAABcAAAAUAAAAAAAAAAAAAAD/fwAA/38AAAAAAAAJAAAABAAAADACpwQfAAAAVAAAAAAAAAAAAAAAAAAAAAAAAAAAAAAAAAAAAAAAAAAAAAAAAAAAAAAAAAAAAAAAAAAAAAAAAAAAAAAAAAAAAAAAAAAAAAAAAAAAAAAAAAAAAAAAAAAAACEAAAAYAAAAFAAAACkiAABTDQAAJDwAAOAaAAAQAAAAJgAAAAgAAAD/////AAAAAA=="/>
              </a:ext>
            </a:extLst>
          </p:cNvGrpSpPr>
          <p:nvPr/>
        </p:nvGrpSpPr>
        <p:grpSpPr>
          <a:xfrm>
            <a:off x="5553075" y="2165985"/>
            <a:ext cx="4223385" cy="2202815"/>
            <a:chOff x="5553075" y="2165985"/>
            <a:chExt cx="4223385" cy="2202815"/>
          </a:xfrm>
        </p:grpSpPr>
        <p:sp>
          <p:nvSpPr>
            <p:cNvPr id="7" name="Shape 3673"/>
            <p:cNvSpPr>
              <a:extLst>
                <a:ext uri="smNativeData">
                  <pr:smNativeData xmlns:pr="smNativeData" xmlns="smNativeData" val="SMDATA_15_trXWYhMAAAAlAAAAZAAAAA0AAAAAUAAAAFAAAABQAAAAUAAAAAAAAAABAAAAAAAAAAEAAABQAAAAAAAAAAAA4D8AAAAAAADgPwAAAAAAAOA/AAAAAAAA4D8AAAAAAADgPwAAAAAAAOA/AAAAAAAA4D8AAAAAAADgPwAAAAAAAOA/AAAAAAAA4D8CAAAAjAAAAAEAAAAAAAAA/5MAAP///wg0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M6wuBw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J/f38A3N7gA8zMzADAwP8Af39/AAAAAAAAAAAAAAAAAAAAAAAAAAAAIQAAABgAAAAUAAAAKSIAAFMNAAAkPAAA4BoAAAAAAAAmAAAACAAAAP//////////"/>
                </a:ext>
              </a:extLst>
            </p:cNvSpPr>
            <p:nvPr/>
          </p:nvSpPr>
          <p:spPr>
            <a:xfrm>
              <a:off x="5553075" y="2165985"/>
              <a:ext cx="4223385" cy="2202815"/>
            </a:xfrm>
            <a:prstGeom prst="rect">
              <a:avLst/>
            </a:prstGeom>
            <a:solidFill>
              <a:srgbClr val="FF9300">
                <a:alpha val="48000"/>
              </a:srgbClr>
            </a:solidFill>
            <a:ln>
              <a:noFill/>
            </a:ln>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grpSp>
          <p:nvGrpSpPr>
            <p:cNvPr id="4" name="Group 3676"/>
            <p:cNvGrpSpPr>
              <a:extLst>
                <a:ext uri="smNativeData">
                  <pr:smNativeData xmlns:pr="smNativeData" xmlns="smNativeData" val="SMDATA_6_trXWYhMAAAAlAAAAAQAAAA8BAAAAkAAAAEgAAACQAAAASAAAAAAAAAAAAAAAAAAAABcAAAAUAAAAAAAAAAAAAAD/fwAA/38AAAAAAAAJAAAABAAAAAEAAAAfAAAAVAAAAAAAAAAAAAAAAAAAAAAAAAAAAAAAAAAAAAAAAAAAAAAAAAAAAAAAAAAAAAAAAAAAAAAAAAAAAAAAAAAAAAAAAAAAAAAAAAAAAAAAAAAAAAAAAAAAACEAAAAYAAAAFAAAADsqAAD8EAAAEjQAANIYAAAAAAAAJgAAAAgAAAD/////AAAAAA=="/>
                </a:ext>
              </a:extLst>
            </p:cNvGrpSpPr>
            <p:nvPr/>
          </p:nvGrpSpPr>
          <p:grpSpPr>
            <a:xfrm>
              <a:off x="6864985" y="2760980"/>
              <a:ext cx="1599565" cy="1273810"/>
              <a:chOff x="6864985" y="2760980"/>
              <a:chExt cx="1599565" cy="1273810"/>
            </a:xfrm>
          </p:grpSpPr>
          <p:sp>
            <p:nvSpPr>
              <p:cNvPr id="6" name="Shape 3674"/>
              <p:cNvSpPr>
                <a:extLst>
                  <a:ext uri="smNativeData">
                    <pr:smNativeData xmlns:pr="smNativeData" xmlns="smNativeData" val="SMDATA_15_trXWYhMAAAAlAAAAZAAAAA0AAAAAUAAAAFAAAABQAAAAUAAAAAAAAAABAAAAAAAAAAEAAABQAAAAAAAAAAAA4D8AAAAAAADg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UAAAAAAAAABkAAAAZAAAAGQAAAAAAAAAy8vLAFAAAAAAAAAAZAAAAGQAAABkAAAAAAAAABcAAAAUAAAAAAAAAAAAAAD/fwAA/38AAAAAAAAJAAAABAAAACb6XI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J/f38AAAAAAMvLywDAwP8Af39/AAAAAAAAAAAAAAAAAAAAAAAAAAAAIQAAABgAAAAUAAAAOyoAAPwQAAASNAAA0hgAAAAAAAAmAAAACAAAAP//////////"/>
                  </a:ext>
                </a:extLst>
              </p:cNvSpPr>
              <p:nvPr/>
            </p:nvSpPr>
            <p:spPr>
              <a:xfrm>
                <a:off x="6864985" y="2760980"/>
                <a:ext cx="1599565" cy="1273810"/>
              </a:xfrm>
              <a:prstGeom prst="rect">
                <a:avLst/>
              </a:prstGeom>
              <a:solidFill>
                <a:srgbClr val="FF9300"/>
              </a:solidFill>
              <a:ln>
                <a:noFill/>
              </a:ln>
              <a:effectLst>
                <a:outerShdw blurRad="63500" dist="63500" dir="5400000">
                  <a:srgbClr val="000000">
                    <a:alpha val="20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5" name="Shape 3675"/>
              <p:cNvSpPr>
                <a:extLst>
                  <a:ext uri="smNativeData">
                    <pr:smNativeData xmlns:pr="smNativeData" xmlns="smNativeData" val="SMDATA_15_trXWYhMAAAAlAAAAZA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xCsAABkRAACJMgAAPxQAAAAAAAAmAAAACAAAAP//////////"/>
                  </a:ext>
                </a:extLst>
              </p:cNvSpPr>
              <p:nvPr/>
            </p:nvSpPr>
            <p:spPr>
              <a:xfrm>
                <a:off x="7114540" y="2779395"/>
                <a:ext cx="1100455" cy="511810"/>
              </a:xfrm>
              <a:prstGeom prst="rect">
                <a:avLst/>
              </a:prstGeom>
              <a:noFill/>
              <a:ln>
                <a:noFill/>
              </a:ln>
              <a:effectLst/>
            </p:spPr>
            <p:txBody>
              <a:bodyPr vert="horz" wrap="square" lIns="50800" tIns="50800" rIns="50800" bIns="50800" numCol="1" spcCol="215900" anchor="ctr"/>
              <a:lstStyle>
                <a:lvl1pPr defTabSz="457200">
                  <a:lnSpc>
                    <a:spcPts val="2800"/>
                  </a:lnSpc>
                  <a:tabLst>
                    <a:tab pos="838200" algn="l"/>
                  </a:tabLst>
                  <a:defRPr sz="2400" cap="none">
                    <a:solidFill>
                      <a:srgbClr val="FFFFFF"/>
                    </a:solidFill>
                    <a:latin typeface="蘋果儷中黑" pitchFamily="0" charset="0"/>
                    <a:ea typeface="Gill Sans" pitchFamily="0" charset="0"/>
                    <a:cs typeface="Gill Sans" pitchFamily="0" charset="0"/>
                  </a:defRPr>
                </a:lvl1pPr>
              </a:lstStyle>
              <a:p>
                <a:pPr/>
                <a:r>
                  <a:t>gene 2</a:t>
                </a:r>
              </a:p>
            </p:txBody>
          </p:sp>
        </p:grpSp>
      </p:grpSp>
      <p:grpSp>
        <p:nvGrpSpPr>
          <p:cNvPr id="8" name="Group 3682"/>
          <p:cNvGrpSpPr>
            <a:extLst>
              <a:ext uri="smNativeData">
                <pr:smNativeData xmlns:pr="smNativeData" xmlns="smNativeData" val="SMDATA_6_trXWYhMAAAAlAAAAAQAAAA8BAAAAkAAAAEgAAACQAAAASAAAAAAAAAAAAAAAAAAAABcAAAAUAAAAAAAAAAAAAAD/fwAA/38AAAAAAAAJAAAABAAAAEQAYwAfAAAAVAAAAAAAAAAAAAAAAAAAAAAAAAAAAAAAAAAAAAAAAAAAAAAAAAAAAAAAAAAAAAAAAAAAAAAAAAAAAAAAAAAAAAAAAAAAAAAAAAAAAAAAAAAAAAAAAAAAACEAAAAYAAAAFAAAAAAKAABTDQAAKSIAAOAaAAAQAAAAJgAAAAgAAAD/////AAAAAA=="/>
              </a:ext>
            </a:extLst>
          </p:cNvGrpSpPr>
          <p:nvPr/>
        </p:nvGrpSpPr>
        <p:grpSpPr>
          <a:xfrm>
            <a:off x="1625600" y="2165985"/>
            <a:ext cx="3927475" cy="2202815"/>
            <a:chOff x="1625600" y="2165985"/>
            <a:chExt cx="3927475" cy="2202815"/>
          </a:xfrm>
        </p:grpSpPr>
        <p:sp>
          <p:nvSpPr>
            <p:cNvPr id="12" name="Shape 3678"/>
            <p:cNvSpPr>
              <a:extLst>
                <a:ext uri="smNativeData">
                  <pr:smNativeData xmlns:pr="smNativeData" xmlns="smNativeData" val="SMDATA_15_trXWYhMAAAAlAAAAZAAAAA0AAAAAUAAAAFAAAABQAAAAUAAAAAAAAAABAAAAAAAAAAEAAABQAAAAAAAAAAAA4D8AAAAAAADgPwAAAAAAAOA/AAAAAAAA4D8AAAAAAADgPwAAAAAAAOA/AAAAAAAA4D8AAAAAAADgPwAAAAAAAOA/AAAAAAAA4D8CAAAAjAAAAAEAAAAAAAAABDP/AP///wg0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pzcmc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BDP/AP///wEAAAAAAAAAAAAAAAAAAAAAAAAAAAAAAAAAAAAAAAAAAAAAAAJ/f38A3N7gA8zMzADAwP8Af39/AAAAAAAAAAAAAAAAAAAAAAAAAAAAIQAAABgAAAAUAAAAAAoAAFMNAAApIgAA4BoAAAAAAAAmAAAACAAAAP//////////"/>
                </a:ext>
              </a:extLst>
            </p:cNvSpPr>
            <p:nvPr/>
          </p:nvSpPr>
          <p:spPr>
            <a:xfrm>
              <a:off x="1625600" y="2165985"/>
              <a:ext cx="3927475" cy="2202815"/>
            </a:xfrm>
            <a:prstGeom prst="rect">
              <a:avLst/>
            </a:prstGeom>
            <a:solidFill>
              <a:srgbClr val="0433FF">
                <a:alpha val="48000"/>
              </a:srgbClr>
            </a:solidFill>
            <a:ln>
              <a:noFill/>
            </a:ln>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grpSp>
          <p:nvGrpSpPr>
            <p:cNvPr id="9" name="Group 3681"/>
            <p:cNvGrpSpPr>
              <a:extLst>
                <a:ext uri="smNativeData">
                  <pr:smNativeData xmlns:pr="smNativeData" xmlns="smNativeData" val="SMDATA_6_trXWYhMAAAAlAAAAAQAAAA8BAAAAkAAAAEgAAACQAAAASAAAAAAAAAAAAAAAAAAAABcAAAAUAAAAAAAAAAAAAAD/fwAA/38AAAAAAAAJAAAABAAAAEQAYwAfAAAAVAAAAAAAAAAAAAAAAAAAAAAAAAAAAAAAAAAAAAAAAAAAAAAAAAAAAAAAAAAAAAAAAAAAAAAAAAAAAAAAAAAAAAAAAAAAAAAAAAAAAAAAAAAAAAAAAAAAACEAAAAYAAAAFAAAACcRAAD8EAAAAhsAANQYAAAAAAAAJgAAAAgAAAD/////AAAAAA=="/>
                </a:ext>
              </a:extLst>
            </p:cNvGrpSpPr>
            <p:nvPr/>
          </p:nvGrpSpPr>
          <p:grpSpPr>
            <a:xfrm>
              <a:off x="2788285" y="2760980"/>
              <a:ext cx="1602105" cy="1275080"/>
              <a:chOff x="2788285" y="2760980"/>
              <a:chExt cx="1602105" cy="1275080"/>
            </a:xfrm>
          </p:grpSpPr>
          <p:sp>
            <p:nvSpPr>
              <p:cNvPr id="11" name="Shape 3679"/>
              <p:cNvSpPr>
                <a:extLst>
                  <a:ext uri="smNativeData">
                    <pr:smNativeData xmlns:pr="smNativeData" xmlns="smNativeData" val="SMDATA_15_trXWYhMAAAAlAAAAZAAAAA0AAAAAUAAAAFAAAABQAAAAUAAAAAAAAAABAAAAAAAAAAEAAABQAAAAAAAAAAAA4D8AAAAAAADgPwAAAAAAAOA/AAAAAAAA4D8AAAAAAADgPwAAAAAAAOA/AAAAAAAA4D8AAAAAAADgPwAAAAAAAOA/AAAAAAAA4D8CAAAAjAAAAAEAAAAAAAAABDP/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UAAAAAAAAABkAAAAZAAAAGQAAAAAAAAAy8vLAFAAAAAAAAAAZAAAAGQAAABkAAAAAAAAABcAAAAUAAAAAAAAAAAAAAD/fwAA/38AAAAAAAAJAAAABAAAAGEgdmE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BDP/AP///wEAAAAAAAAAAAAAAAAAAAAAAAAAAAAAAAAAAAAAAAAAAAAAAAJ/f38AAAAAAMvLywDAwP8Af39/AAAAAAAAAAAAAAAAAAAAAAAAAAAAIQAAABgAAAAUAAAAJxEAAPwQAAACGwAA1BgAAAAAAAAmAAAACAAAAP//////////"/>
                  </a:ext>
                </a:extLst>
              </p:cNvSpPr>
              <p:nvPr/>
            </p:nvSpPr>
            <p:spPr>
              <a:xfrm>
                <a:off x="2788285" y="2760980"/>
                <a:ext cx="1602105" cy="1275080"/>
              </a:xfrm>
              <a:prstGeom prst="rect">
                <a:avLst/>
              </a:prstGeom>
              <a:solidFill>
                <a:srgbClr val="0433FF"/>
              </a:solidFill>
              <a:ln>
                <a:noFill/>
              </a:ln>
              <a:effectLst>
                <a:outerShdw blurRad="63500" dist="63500" dir="5400000">
                  <a:srgbClr val="000000">
                    <a:alpha val="20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0" name="Shape 3680"/>
              <p:cNvSpPr>
                <a:extLst>
                  <a:ext uri="smNativeData">
                    <pr:smNativeData xmlns:pr="smNativeData" xmlns="smNativeData" val="SMDATA_15_trXWYhMAAAAlAAAAZA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NOdl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sBIAABkRAAB5GQAAQBQAAAAAAAAmAAAACAAAAP//////////"/>
                  </a:ext>
                </a:extLst>
              </p:cNvSpPr>
              <p:nvPr/>
            </p:nvSpPr>
            <p:spPr>
              <a:xfrm>
                <a:off x="3037840" y="2779395"/>
                <a:ext cx="1102995" cy="512445"/>
              </a:xfrm>
              <a:prstGeom prst="rect">
                <a:avLst/>
              </a:prstGeom>
              <a:noFill/>
              <a:ln>
                <a:noFill/>
              </a:ln>
              <a:effectLst/>
            </p:spPr>
            <p:txBody>
              <a:bodyPr vert="horz" wrap="square" lIns="50800" tIns="50800" rIns="50800" bIns="50800" numCol="1" spcCol="215900" anchor="ctr"/>
              <a:lstStyle>
                <a:lvl1pPr defTabSz="457200">
                  <a:lnSpc>
                    <a:spcPts val="2800"/>
                  </a:lnSpc>
                  <a:tabLst>
                    <a:tab pos="838200" algn="l"/>
                  </a:tabLst>
                  <a:defRPr sz="2400" cap="none">
                    <a:solidFill>
                      <a:srgbClr val="FFFFFF"/>
                    </a:solidFill>
                    <a:latin typeface="蘋果儷中黑" pitchFamily="0" charset="0"/>
                    <a:ea typeface="Gill Sans" pitchFamily="0" charset="0"/>
                    <a:cs typeface="Gill Sans" pitchFamily="0" charset="0"/>
                  </a:defRPr>
                </a:lvl1pPr>
              </a:lstStyle>
              <a:p>
                <a:pPr/>
                <a:r>
                  <a:t>gene 1</a:t>
                </a:r>
              </a:p>
            </p:txBody>
          </p:sp>
        </p:grpSp>
      </p:grpSp>
      <p:pic>
        <p:nvPicPr>
          <p:cNvPr id="13" name="pasted-image.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vYTp4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GARAADzFAAA8BoAAJgWAAAQAAAAJgAAAAgAAAD//////////w=="/>
              </a:ext>
            </a:extLst>
          </p:cNvPicPr>
          <p:nvPr/>
        </p:nvPicPr>
        <p:blipFill>
          <a:blip r:embed="rId3"/>
          <a:stretch>
            <a:fillRect/>
          </a:stretch>
        </p:blipFill>
        <p:spPr>
          <a:xfrm>
            <a:off x="2824480" y="3405505"/>
            <a:ext cx="1554480" cy="267335"/>
          </a:xfrm>
          <a:prstGeom prst="rect">
            <a:avLst/>
          </a:prstGeom>
          <a:noFill/>
          <a:ln>
            <a:noFill/>
          </a:ln>
          <a:effectLst>
            <a:outerShdw blurRad="63500" dist="63760" dir="2700000">
              <a:srgbClr val="000000">
                <a:alpha val="4000"/>
              </a:srgbClr>
            </a:outerShdw>
          </a:effectLst>
        </p:spPr>
      </p:pic>
      <p:pic>
        <p:nvPicPr>
          <p:cNvPr id="14" name="Image1"/>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B1dGVy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FsqAADzFAAA5zMAAJcWAAAQAAAAJgAAAAgAAAD//////////w=="/>
              </a:ext>
            </a:extLst>
          </p:cNvPicPr>
          <p:nvPr/>
        </p:nvPicPr>
        <p:blipFill>
          <a:blip r:embed="rId4"/>
          <a:stretch>
            <a:fillRect/>
          </a:stretch>
        </p:blipFill>
        <p:spPr>
          <a:xfrm>
            <a:off x="6885305" y="3405505"/>
            <a:ext cx="1551940" cy="266700"/>
          </a:xfrm>
          <a:prstGeom prst="rect">
            <a:avLst/>
          </a:prstGeom>
          <a:noFill/>
          <a:ln>
            <a:noFill/>
          </a:ln>
          <a:effectLst>
            <a:outerShdw blurRad="63500" dist="63760" dir="2700000">
              <a:srgbClr val="000000">
                <a:alpha val="4000"/>
              </a:srgbClr>
            </a:outerShdw>
          </a:effectLst>
        </p:spPr>
      </p:pic>
      <p:grpSp>
        <p:nvGrpSpPr>
          <p:cNvPr id="15" name="Group 3820"/>
          <p:cNvGrpSpPr>
            <a:extLst>
              <a:ext uri="smNativeData">
                <pr:smNativeData xmlns:pr="smNativeData" xmlns="smNativeData" val="SMDATA_6_trXWYhMAAAAlAAAAAQAAAA8BAAAAkAAAAEgAAACQAAAASAAAAAAAAAAAAAAAAAAAABcAAAAUAAAAAAAAAAAAAAD/fwAA/38AAAAAAAAJAAAABAAAAC8ALwAfAAAAVAAAAAAAAAAAAAAAAAAAAAAAAAAAAAAAAAAAAAAAAAAAAAAAAAAAAAAAAAAAAAAAAAAAAAAAAAAAAAAAAAAAAAAAAAAAAAAAAAAAAAAAAAAAAAAAAAAAACEAAAAYAAAAFAAAADwKAABiDQAA4zsAAOoaAAAQAAAAJgAAAAgAAAD/////AAAAAA=="/>
              </a:ext>
            </a:extLst>
          </p:cNvGrpSpPr>
          <p:nvPr/>
        </p:nvGrpSpPr>
        <p:grpSpPr>
          <a:xfrm>
            <a:off x="1663700" y="2175510"/>
            <a:ext cx="8071485" cy="2199640"/>
            <a:chOff x="1663700" y="2175510"/>
            <a:chExt cx="8071485" cy="2199640"/>
          </a:xfrm>
        </p:grpSpPr>
        <p:grpSp>
          <p:nvGrpSpPr>
            <p:cNvPr id="19" name="Group 3816"/>
            <p:cNvGrpSpPr>
              <a:extLst>
                <a:ext uri="smNativeData">
                  <pr:smNativeData xmlns:pr="smNativeData" xmlns="smNativeData" val="SMDATA_6_trXWYhMAAAAlAAAAAQAAAA8BAAAAkAAAAEgAAACQAAAASAAAAAAAAAAAAAAAAAAAABcAAAAUAAAAAAAAAAAAAAD/fwAA/38AAAAAAAAJAAAABAAAAEEAQQAfAAAAVAAAAAAAAAAAAAAAAAAAAAAAAAAAAAAAAAAAAAAAAAAAAAAAAAAAAAAAAAAAAAAAAAAAAAAAAAAAAAAAAAAAAAAAAAAAAAAAAAAAAAAAAAAAAAAAAAAAACEAAAAYAAAAFAAAADwKAABiDQAA4zsAAOoaAAAAAAAAJgAAAAgAAAD/////AAAAAA=="/>
                </a:ext>
              </a:extLst>
            </p:cNvGrpSpPr>
            <p:nvPr/>
          </p:nvGrpSpPr>
          <p:grpSpPr>
            <a:xfrm>
              <a:off x="1663700" y="2175510"/>
              <a:ext cx="8071485" cy="2199640"/>
              <a:chOff x="1663700" y="2175510"/>
              <a:chExt cx="8071485" cy="2199640"/>
            </a:xfrm>
          </p:grpSpPr>
          <p:grpSp>
            <p:nvGrpSpPr>
              <p:cNvPr id="26" name="Group 3809"/>
              <p:cNvGrpSpPr>
                <a:extLst>
                  <a:ext uri="smNativeData">
                    <pr:smNativeData xmlns:pr="smNativeData" xmlns="smNativeData" val="SMDATA_6_trXWYhMAAAAlAAAAAQAAAA8BAAAAkAAAAEgAAACQAAAASAAAAAAAAAAAAAAAAAAAABcAAAAUAAAAAAAAAAAAAAD/fwAA/38AAAAAAAAJAAAABAAAAEEAVQAfAAAAVAAAAAAAAAAAAAAAAAAAAAAAAAAAAAAAAAAAAAAAAAAAAAAAAAAAAAAAAAAAAAAAAAAAAAAAAAAAAAAAAAAAAAAAAAAAAAAAAAAAAAAAAAAAAAAAAAAAACEAAAAYAAAAFAAAADwKAABiDQAA4zsAAOoaAAAAAAAAJgAAAAgAAAD/////AAAAAA=="/>
                  </a:ext>
                </a:extLst>
              </p:cNvGrpSpPr>
              <p:nvPr/>
            </p:nvGrpSpPr>
            <p:grpSpPr>
              <a:xfrm>
                <a:off x="1663700" y="2175510"/>
                <a:ext cx="8071485" cy="2199640"/>
                <a:chOff x="1663700" y="2175510"/>
                <a:chExt cx="8071485" cy="2199640"/>
              </a:xfrm>
            </p:grpSpPr>
            <p:sp>
              <p:nvSpPr>
                <p:cNvPr id="150" name="Shape 3685"/>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BMF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Qz/wB/f38A3N7gA8zMzADAwP8Af39/AAAAAAAAAAAAAAAAAAAAAAAAAAAAIQAAABgAAAAUAAAAPAoAAGINAAA8CgAA6hoAAAAAAAAmAAAACAAAAP//////////"/>
                    </a:ext>
                  </a:extLst>
                </p:cNvSpPr>
                <p:nvPr/>
              </p:nvSpPr>
              <p:spPr>
                <a:xfrm flipV="1">
                  <a:off x="1663700" y="2175510"/>
                  <a:ext cx="0" cy="219964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49" name="Shape 3686"/>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sC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D5AAB/f38A3N7gA8zMzADAwP8Af39/AAAAAAAAAAAAAAAAAAAAAAAAAAAAIQAAABgAAAAUAAAAowoAAGINAACjCgAA6hoAAAAAAAAmAAAACAAAAP//////////"/>
                    </a:ext>
                  </a:extLst>
                </p:cNvSpPr>
                <p:nvPr/>
              </p:nvSpPr>
              <p:spPr>
                <a:xfrm flipV="1">
                  <a:off x="1729105" y="2175510"/>
                  <a:ext cx="0" cy="219964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48" name="Shape 3687"/>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EAO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P9zIAB/f38A3N7gA8zMzADAwP8Af39/AAAAAAAAAAAAAAAAAAAAAAAAAAAAIQAAABgAAAAUAAAACwsAAGINAAALCwAA6hoAAAAAAAAmAAAACAAAAP//////////"/>
                    </a:ext>
                  </a:extLst>
                </p:cNvSpPr>
                <p:nvPr/>
              </p:nvSpPr>
              <p:spPr>
                <a:xfrm flipV="1">
                  <a:off x="1795145" y="2175510"/>
                  <a:ext cx="0" cy="219964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47" name="Shape 3688"/>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PsE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Qz/wB/f38A3N7gA8zMzADAwP8Af39/AAAAAAAAAAAAAAAAAAAAAAAAAAAAIQAAABgAAAAUAAAAcgsAAGINAAByCwAA6hoAAAAAAAAmAAAACAAAAP//////////"/>
                    </a:ext>
                  </a:extLst>
                </p:cNvSpPr>
                <p:nvPr/>
              </p:nvSpPr>
              <p:spPr>
                <a:xfrm flipV="1">
                  <a:off x="1860550" y="2175510"/>
                  <a:ext cx="0" cy="219964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46" name="Shape 3689"/>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EAf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D5AAB/f38A3N7gA8zMzADAwP8Af39/AAAAAAAAAAAAAAAAAAAAAAAAAAAAIQAAABgAAAAUAAAA2gsAAGINAADaCwAA6hoAAAAAAAAmAAAACAAAAP//////////"/>
                    </a:ext>
                  </a:extLst>
                </p:cNvSpPr>
                <p:nvPr/>
              </p:nvSpPr>
              <p:spPr>
                <a:xfrm flipV="1">
                  <a:off x="1926590" y="2175510"/>
                  <a:ext cx="0" cy="219964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45" name="Shape 3690"/>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FBpY1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P9zIAB/f38A3N7gA8zMzADAwP8Af39/AAAAAAAAAAAAAAAAAAAAAAAAAAAAIQAAABgAAAAUAAAAQQwAAGINAABBDAAA6hoAAAAAAAAmAAAACAAAAP//////////"/>
                    </a:ext>
                  </a:extLst>
                </p:cNvSpPr>
                <p:nvPr/>
              </p:nvSpPr>
              <p:spPr>
                <a:xfrm flipV="1">
                  <a:off x="1991995" y="2175510"/>
                  <a:ext cx="0" cy="219964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44" name="Shape 3691"/>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IzMjQ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Qz/wB/f38A3N7gA8zMzADAwP8Af39/AAAAAAAAAAAAAAAAAAAAAAAAAAAAIQAAABgAAAAUAAAAqQwAAGINAACpDAAA6hoAAAAAAAAmAAAACAAAAP//////////"/>
                    </a:ext>
                  </a:extLst>
                </p:cNvSpPr>
                <p:nvPr/>
              </p:nvSpPr>
              <p:spPr>
                <a:xfrm flipV="1">
                  <a:off x="2058035" y="2175510"/>
                  <a:ext cx="0" cy="219964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43" name="Shape 3692"/>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EFBMDI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D5AAB/f38A3N7gA8zMzADAwP8Af39/AAAAAAAAAAAAAAAAAAAAAAAAAAAAIQAAABgAAAAUAAAAEA0AAGINAAAQDQAA6hoAAAAAAAAmAAAACAAAAP//////////"/>
                    </a:ext>
                  </a:extLst>
                </p:cNvSpPr>
                <p:nvPr/>
              </p:nvSpPr>
              <p:spPr>
                <a:xfrm flipV="1">
                  <a:off x="2123440" y="2175510"/>
                  <a:ext cx="0" cy="219964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42" name="Shape 3693"/>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w9IjE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P9zIAB/f38A3N7gA8zMzADAwP8Af39/AAAAAAAAAAAAAAAAAAAAAAAAAAAAIQAAABgAAAAUAAAAdw0AAGINAAB3DQAA6hoAAAAAAAAmAAAACAAAAP//////////"/>
                    </a:ext>
                  </a:extLst>
                </p:cNvSpPr>
                <p:nvPr/>
              </p:nvSpPr>
              <p:spPr>
                <a:xfrm flipV="1">
                  <a:off x="2188845" y="2175510"/>
                  <a:ext cx="0" cy="219964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41" name="Shape 3694"/>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E5MD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Qz/wB/f38A3N7gA8zMzADAwP8Af39/AAAAAAAAAAAAAAAAAAAAAAAAAAAAIQAAABgAAAAUAAAA3w0AAGINAADfDQAA6hoAAAAAAAAmAAAACAAAAP//////////"/>
                    </a:ext>
                  </a:extLst>
                </p:cNvSpPr>
                <p:nvPr/>
              </p:nvSpPr>
              <p:spPr>
                <a:xfrm flipV="1">
                  <a:off x="2254885" y="2175510"/>
                  <a:ext cx="0" cy="219964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40" name="Shape 3695"/>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xhOmU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D5AAB/f38A3N7gA8zMzADAwP8Af39/AAAAAAAAAAAAAAAAAAAAAAAAAAAAIQAAABgAAAAUAAAARg4AAGINAABGDgAA6hoAAAAAAAAmAAAACAAAAP//////////"/>
                    </a:ext>
                  </a:extLst>
                </p:cNvSpPr>
                <p:nvPr/>
              </p:nvSpPr>
              <p:spPr>
                <a:xfrm flipV="1">
                  <a:off x="2320290" y="2175510"/>
                  <a:ext cx="0" cy="219964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39" name="Shape 3696"/>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9hOnQ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P9zIAB/f38A3N7gA8zMzADAwP8Af39/AAAAAAAAAAAAAAAAAAAAAAAAAAAAIQAAABgAAAAUAAAArg4AAGINAACuDgAA6hoAAAAAAAAmAAAACAAAAP//////////"/>
                    </a:ext>
                  </a:extLst>
                </p:cNvSpPr>
                <p:nvPr/>
              </p:nvSpPr>
              <p:spPr>
                <a:xfrm flipV="1">
                  <a:off x="2386330" y="2175510"/>
                  <a:ext cx="0" cy="219964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38" name="Shape 3697"/>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ltIGM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Qz/wB/f38A3N7gA8zMzADAwP8Af39/AAAAAAAAAAAAAAAAAAAAAAAAAAAAIQAAABgAAAAUAAAAFQ8AAGINAAAVDwAA6hoAAAAAAAAmAAAACAAAAP//////////"/>
                    </a:ext>
                  </a:extLst>
                </p:cNvSpPr>
                <p:nvPr/>
              </p:nvSpPr>
              <p:spPr>
                <a:xfrm flipV="1">
                  <a:off x="2451735" y="2175510"/>
                  <a:ext cx="0" cy="219964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37" name="Shape 3698"/>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D5AAB/f38A3N7gA8zMzADAwP8Af39/AAAAAAAAAAAAAAAAAAAAAAAAAAAAIQAAABgAAAAUAAAAfQ8AAGINAAB9DwAA6hoAAAAAAAAmAAAACAAAAP//////////"/>
                    </a:ext>
                  </a:extLst>
                </p:cNvSpPr>
                <p:nvPr/>
              </p:nvSpPr>
              <p:spPr>
                <a:xfrm flipV="1">
                  <a:off x="2517775" y="2175510"/>
                  <a:ext cx="0" cy="219964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36" name="Shape 3699"/>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P9zIAB/f38A3N7gA8zMzADAwP8Af39/AAAAAAAAAAAAAAAAAAAAAAAAAAAAIQAAABgAAAAUAAAA5A8AAGINAADkDwAA6hoAAAAAAAAmAAAACAAAAP//////////"/>
                    </a:ext>
                  </a:extLst>
                </p:cNvSpPr>
                <p:nvPr/>
              </p:nvSpPr>
              <p:spPr>
                <a:xfrm flipV="1">
                  <a:off x="2583180" y="2175510"/>
                  <a:ext cx="0" cy="219964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35" name="Shape 3700"/>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Qz/wB/f38A3N7gA8zMzADAwP8Af39/AAAAAAAAAAAAAAAAAAAAAAAAAAAAIQAAABgAAAAUAAAASxAAAGINAABLEAAA6hoAAAAAAAAmAAAACAAAAP//////////"/>
                    </a:ext>
                  </a:extLst>
                </p:cNvSpPr>
                <p:nvPr/>
              </p:nvSpPr>
              <p:spPr>
                <a:xfrm flipV="1">
                  <a:off x="2648585" y="2175510"/>
                  <a:ext cx="0" cy="219964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34" name="Shape 3701"/>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D5AAB/f38A3N7gA8zMzADAwP8Af39/AAAAAAAAAAAAAAAAAAAAAAAAAAAAIQAAABgAAAAUAAAAsxAAAGINAACzEAAA6hoAAAAAAAAmAAAACAAAAP//////////"/>
                    </a:ext>
                  </a:extLst>
                </p:cNvSpPr>
                <p:nvPr/>
              </p:nvSpPr>
              <p:spPr>
                <a:xfrm flipV="1">
                  <a:off x="2714625" y="2175510"/>
                  <a:ext cx="0" cy="219964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33" name="Shape 3702"/>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P9zIAB/f38A3N7gA8zMzADAwP8Af39/AAAAAAAAAAAAAAAAAAAAAAAAAAAAIQAAABgAAAAUAAAAGhEAAGINAAAaEQAA6hoAAAAAAAAmAAAACAAAAP//////////"/>
                    </a:ext>
                  </a:extLst>
                </p:cNvSpPr>
                <p:nvPr/>
              </p:nvSpPr>
              <p:spPr>
                <a:xfrm flipV="1">
                  <a:off x="2780030" y="2175510"/>
                  <a:ext cx="0" cy="219964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32" name="Shape 3703"/>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CRANo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Qz/wB/f38A3N7gA8zMzADAwP8Af39/AAAAAAAAAAAAAAAAAAAAAAAAAAAAIQAAABgAAAAUAAAAghEAAGINAACCEQAA6hoAAAAAAAAmAAAACAAAAP//////////"/>
                    </a:ext>
                  </a:extLst>
                </p:cNvSpPr>
                <p:nvPr/>
              </p:nvSpPr>
              <p:spPr>
                <a:xfrm flipV="1">
                  <a:off x="2846070" y="2175510"/>
                  <a:ext cx="0" cy="219964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31" name="Shape 3704"/>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CqAP8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D5AAB/f38A3N7gA8zMzADAwP8Af39/AAAAAAAAAAAAAAAAAAAAAAAAAAAAIQAAABgAAAAUAAAA6REAAGINAADpEQAA6hoAAAAAAAAmAAAACAAAAP//////////"/>
                    </a:ext>
                  </a:extLst>
                </p:cNvSpPr>
                <p:nvPr/>
              </p:nvSpPr>
              <p:spPr>
                <a:xfrm flipV="1">
                  <a:off x="2911475" y="2175510"/>
                  <a:ext cx="0" cy="219964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30" name="Shape 3705"/>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P9zIAB/f38A3N7gA8zMzADAwP8Af39/AAAAAAAAAAAAAAAAAAAAAAAAAAAAIQAAABgAAAAUAAAAURIAAGINAABREgAA6hoAAAAAAAAmAAAACAAAAP//////////"/>
                    </a:ext>
                  </a:extLst>
                </p:cNvSpPr>
                <p:nvPr/>
              </p:nvSpPr>
              <p:spPr>
                <a:xfrm flipV="1">
                  <a:off x="2977515" y="2175510"/>
                  <a:ext cx="0" cy="219964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29" name="Shape 3706"/>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VsYXQ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Qz/wB/f38A3N7gA8zMzADAwP8Af39/AAAAAAAAAAAAAAAAAAAAAAAAAAAAIQAAABgAAAAUAAAAuBIAAGINAAC4EgAA6hoAAAAAAAAmAAAACAAAAP//////////"/>
                    </a:ext>
                  </a:extLst>
                </p:cNvSpPr>
                <p:nvPr/>
              </p:nvSpPr>
              <p:spPr>
                <a:xfrm flipV="1">
                  <a:off x="3042920" y="2175510"/>
                  <a:ext cx="0" cy="219964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28" name="Shape 3707"/>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I+PGE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D5AAB/f38A3N7gA8zMzADAwP8Af39/AAAAAAAAAAAAAAAAAAAAAAAAAAAAIQAAABgAAAAUAAAAHxMAAGINAAAfEwAA6hoAAAAAAAAmAAAACAAAAP//////////"/>
                    </a:ext>
                  </a:extLst>
                </p:cNvSpPr>
                <p:nvPr/>
              </p:nvSpPr>
              <p:spPr>
                <a:xfrm flipV="1">
                  <a:off x="3108325" y="2175510"/>
                  <a:ext cx="0" cy="219964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27" name="Shape 3708"/>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diQ2w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P9zIAB/f38A3N7gA8zMzADAwP8Af39/AAAAAAAAAAAAAAAAAAAAAAAAAAAAIQAAABgAAAAUAAAAhxMAAGINAACHEwAA6hoAAAAAAAAmAAAACAAAAP//////////"/>
                    </a:ext>
                  </a:extLst>
                </p:cNvSpPr>
                <p:nvPr/>
              </p:nvSpPr>
              <p:spPr>
                <a:xfrm flipV="1">
                  <a:off x="3174365" y="2175510"/>
                  <a:ext cx="0" cy="219964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26" name="Shape 3709"/>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1iZWQ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Qz/wB/f38A3N7gA8zMzADAwP8Af39/AAAAAAAAAAAAAAAAAAAAAAAAAAAAIQAAABgAAAAUAAAA7hMAAGINAADuEwAA6hoAAAAAAAAmAAAACAAAAP//////////"/>
                    </a:ext>
                  </a:extLst>
                </p:cNvSpPr>
                <p:nvPr/>
              </p:nvSpPr>
              <p:spPr>
                <a:xfrm flipV="1">
                  <a:off x="3239770" y="2175510"/>
                  <a:ext cx="0" cy="219964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25" name="Shape 3710"/>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hhIHY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D5AAB/f38A3N7gA8zMzADAwP8Af39/AAAAAAAAAAAAAAAAAAAAAAAAAAAAIQAAABgAAAAUAAAAVhQAAGINAABWFAAA6hoAAAAAAAAmAAAACAAAAP//////////"/>
                    </a:ext>
                  </a:extLst>
                </p:cNvSpPr>
                <p:nvPr/>
              </p:nvSpPr>
              <p:spPr>
                <a:xfrm flipV="1">
                  <a:off x="3305810" y="2175510"/>
                  <a:ext cx="0" cy="219964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24" name="Shape 3711"/>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I1MD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P9zIAB/f38A3N7gA8zMzADAwP8Af39/AAAAAAAAAAAAAAAAAAAAAAAAAAAAIQAAABgAAAAUAAAAvRQAAGINAAC9FAAA6hoAAAAAAAAmAAAACAAAAP//////////"/>
                    </a:ext>
                  </a:extLst>
                </p:cNvSpPr>
                <p:nvPr/>
              </p:nvSpPr>
              <p:spPr>
                <a:xfrm flipV="1">
                  <a:off x="3371215" y="2175510"/>
                  <a:ext cx="0" cy="219964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23" name="Shape 3712"/>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lwPjw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Qz/wB/f38A3N7gA8zMzADAwP8Af39/AAAAAAAAAAAAAAAAAAAAAAAAAAAAIQAAABgAAAAUAAAAJBUAAGINAAAkFQAA6hoAAAAAAAAmAAAACAAAAP//////////"/>
                    </a:ext>
                  </a:extLst>
                </p:cNvSpPr>
                <p:nvPr/>
              </p:nvSpPr>
              <p:spPr>
                <a:xfrm flipV="1">
                  <a:off x="3436620" y="2175510"/>
                  <a:ext cx="0" cy="219964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22" name="Shape 3713"/>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E6ZGU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D5AAB/f38A3N7gA8zMzADAwP8Af39/AAAAAAAAAAAAAAAAAAAAAAAAAAAAIQAAABgAAAAUAAAAjBUAAGINAACMFQAA6hoAAAAAAAAmAAAACAAAAP//////////"/>
                    </a:ext>
                  </a:extLst>
                </p:cNvSpPr>
                <p:nvPr/>
              </p:nvSpPr>
              <p:spPr>
                <a:xfrm flipV="1">
                  <a:off x="3502660" y="2175510"/>
                  <a:ext cx="0" cy="219964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21" name="Shape 3714"/>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E6eGY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P9zIAB/f38A3N7gA8zMzADAwP8Af39/AAAAAAAAAAAAAAAAAAAAAAAAAAAAIQAAABgAAAAUAAAA8xUAAGINAADzFQAA6hoAAAAAAAAmAAAACAAAAP//////////"/>
                    </a:ext>
                  </a:extLst>
                </p:cNvSpPr>
                <p:nvPr/>
              </p:nvSpPr>
              <p:spPr>
                <a:xfrm flipV="1">
                  <a:off x="3568065" y="2175510"/>
                  <a:ext cx="0" cy="219964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20" name="Shape 3715"/>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AiIHQ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Qz/wB/f38A3N7gA8zMzADAwP8Af39/AAAAAAAAAAAAAAAAAAAAAAAAAAAAIQAAABgAAAAUAAAAWxYAAGINAABbFgAA6hoAAAAAAAAmAAAACAAAAP//////////"/>
                    </a:ext>
                  </a:extLst>
                </p:cNvSpPr>
                <p:nvPr/>
              </p:nvSpPr>
              <p:spPr>
                <a:xfrm flipV="1">
                  <a:off x="3634105" y="2175510"/>
                  <a:ext cx="0" cy="219964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19" name="Shape 3716"/>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HQiPjw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D5AAB/f38A3N7gA8zMzADAwP8Af39/AAAAAAAAAAAAAAAAAAAAAAAAAAAAIQAAABgAAAAUAAAAwhYAAGINAADCFgAA6hoAAAAAAAAmAAAACAAAAP//////////"/>
                    </a:ext>
                  </a:extLst>
                </p:cNvSpPr>
                <p:nvPr/>
              </p:nvSpPr>
              <p:spPr>
                <a:xfrm flipV="1">
                  <a:off x="3699510" y="2175510"/>
                  <a:ext cx="0" cy="219964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18" name="Shape 3717"/>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JiIi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P9zIAB/f38A3N7gA8zMzADAwP8Af39/AAAAAAAAAAAAAAAAAAAAAAAAAAAAIQAAABgAAAAUAAAAKhcAAGINAAAqFwAA6hoAAAAAAAAmAAAACAAAAP//////////"/>
                    </a:ext>
                  </a:extLst>
                </p:cNvSpPr>
                <p:nvPr/>
              </p:nvSpPr>
              <p:spPr>
                <a:xfrm flipV="1">
                  <a:off x="3765550" y="2175510"/>
                  <a:ext cx="0" cy="219964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17" name="Shape 3718"/>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9hOnM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Qz/wB/f38A3N7gA8zMzADAwP8Af39/AAAAAAAAAAAAAAAAAAAAAAAAAAAAIQAAABgAAAAUAAAAkRcAAGINAACRFwAA6hoAAAAAAAAmAAAACAAAAP//////////"/>
                    </a:ext>
                  </a:extLst>
                </p:cNvSpPr>
                <p:nvPr/>
              </p:nvSpPr>
              <p:spPr>
                <a:xfrm flipV="1">
                  <a:off x="3830955" y="2175510"/>
                  <a:ext cx="0" cy="219964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16" name="Shape 3719"/>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0iaHQ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D5AAB/f38A3N7gA8zMzADAwP8Af39/AAAAAAAAAAAAAAAAAAAAAAAAAAAAIQAAABgAAAAUAAAA+BcAAGINAAD4FwAA6hoAAAAAAAAmAAAACAAAAP//////////"/>
                    </a:ext>
                  </a:extLst>
                </p:cNvSpPr>
                <p:nvPr/>
              </p:nvSpPr>
              <p:spPr>
                <a:xfrm flipV="1">
                  <a:off x="3896360" y="2175510"/>
                  <a:ext cx="0" cy="219964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15" name="Shape 3720"/>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AwIi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P9zIAB/f38A3N7gA8zMzADAwP8Af39/AAAAAAAAAAAAAAAAAAAAAAAAAAAAIQAAABgAAAAUAAAAYBgAAGINAABgGAAA6hoAAAAAAAAmAAAACAAAAP//////////"/>
                    </a:ext>
                  </a:extLst>
                </p:cNvSpPr>
                <p:nvPr/>
              </p:nvSpPr>
              <p:spPr>
                <a:xfrm flipV="1">
                  <a:off x="3962400" y="2175510"/>
                  <a:ext cx="0" cy="219964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14" name="Shape 3721"/>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w+PH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Qz/wB/f38A3N7gA8zMzADAwP8Af39/AAAAAAAAAAAAAAAAAAAAAAAAAAAAIQAAABgAAAAUAAAAuhgAAGINAAC6GAAA6hoAAAAAAAAmAAAACAAAAP//////////"/>
                    </a:ext>
                  </a:extLst>
                </p:cNvSpPr>
                <p:nvPr/>
              </p:nvSpPr>
              <p:spPr>
                <a:xfrm flipV="1">
                  <a:off x="4019550" y="2175510"/>
                  <a:ext cx="0" cy="219964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13" name="Shape 3722"/>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48L3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D5AAB/f38A3N7gA8zMzADAwP8Af39/AAAAAAAAAAAAAAAAAAAAAAAAAAAAIQAAABgAAAAUAAAAIRkAAGINAAAhGQAA6hoAAAAAAAAmAAAACAAAAP//////////"/>
                    </a:ext>
                  </a:extLst>
                </p:cNvSpPr>
                <p:nvPr/>
              </p:nvSpPr>
              <p:spPr>
                <a:xfrm flipV="1">
                  <a:off x="4084955" y="2175510"/>
                  <a:ext cx="0" cy="219964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12" name="Shape 3723"/>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E6ZWE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P9zIAB/f38A3N7gA8zMzADAwP8Af39/AAAAAAAAAAAAAAAAAAAAAAAAAAAAIQAAABgAAAAUAAAAiRkAAGINAACJGQAA6hoAAAAAAAAmAAAACAAAAP//////////"/>
                    </a:ext>
                  </a:extLst>
                </p:cNvSpPr>
                <p:nvPr/>
              </p:nvSpPr>
              <p:spPr>
                <a:xfrm flipV="1">
                  <a:off x="4150995" y="2175510"/>
                  <a:ext cx="0" cy="219964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11" name="Shape 3724"/>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BzcGQ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Qz/wB/f38A3N7gA8zMzADAwP8Af39/AAAAAAAAAAAAAAAAAAAAAAAAAAAAIQAAABgAAAAUAAAA8BkAAGINAADwGQAA6hoAAAAAAAAmAAAACAAAAP//////////"/>
                    </a:ext>
                  </a:extLst>
                </p:cNvSpPr>
                <p:nvPr/>
              </p:nvSpPr>
              <p:spPr>
                <a:xfrm flipV="1">
                  <a:off x="4216400" y="2175510"/>
                  <a:ext cx="0" cy="219964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10" name="Shape 3725"/>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E6bHM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D5AAB/f38A3N7gA8zMzADAwP8Af39/AAAAAAAAAAAAAAAAAAAAAAAAAAAAIQAAABgAAAAUAAAAWBoAAGINAABYGgAA6hoAAAAAAAAmAAAACAAAAP//////////"/>
                    </a:ext>
                  </a:extLst>
                </p:cNvSpPr>
                <p:nvPr/>
              </p:nvSpPr>
              <p:spPr>
                <a:xfrm flipV="1">
                  <a:off x="4282440" y="2175510"/>
                  <a:ext cx="0" cy="219964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09" name="Shape 3726"/>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Q9IjI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P9zIAB/f38A3N7gA8zMzADAwP8Af39/AAAAAAAAAAAAAAAAAAAAAAAAAAAAIQAAABgAAAAUAAAAvxoAAGINAAC/GgAA6hoAAAAAAAAmAAAACAAAAP//////////"/>
                    </a:ext>
                  </a:extLst>
                </p:cNvSpPr>
                <p:nvPr/>
              </p:nvSpPr>
              <p:spPr>
                <a:xfrm flipV="1">
                  <a:off x="4347845" y="2175510"/>
                  <a:ext cx="0" cy="219964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08" name="Shape 3727"/>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Elucz0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Qz/wB/f38A3N7gA8zMzADAwP8Af39/AAAAAAAAAAAAAAAAAAAAAAAAAAAAIQAAABgAAAAUAAAAJhsAAGINAAAmGwAA6hoAAAAAAAAmAAAACAAAAP//////////"/>
                    </a:ext>
                  </a:extLst>
                </p:cNvSpPr>
                <p:nvPr/>
              </p:nvSpPr>
              <p:spPr>
                <a:xfrm flipV="1">
                  <a:off x="4413250" y="2175510"/>
                  <a:ext cx="0" cy="219964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07" name="Shape 3728"/>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FJQcj4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D5AAB/f38A3N7gA8zMzADAwP8Af39/AAAAAAAAAAAAAAAAAAAAAAAAAAAAIQAAABgAAAAUAAAAjhsAAGINAACOGwAA6hoAAAAAAAAmAAAACAAAAP//////////"/>
                    </a:ext>
                  </a:extLst>
                </p:cNvSpPr>
                <p:nvPr/>
              </p:nvSpPr>
              <p:spPr>
                <a:xfrm flipV="1">
                  <a:off x="4479290" y="2175510"/>
                  <a:ext cx="0" cy="219964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06" name="Shape 3729"/>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pib2Q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P9zIAB/f38A3N7gA8zMzADAwP8Af39/AAAAAAAAAAAAAAAAAAAAAAAAAAAAIQAAABgAAAAUAAAA9RsAAGINAAD1GwAA6hoAAAAAAAAmAAAACAAAAP//////////"/>
                    </a:ext>
                  </a:extLst>
                </p:cNvSpPr>
                <p:nvPr/>
              </p:nvSpPr>
              <p:spPr>
                <a:xfrm flipV="1">
                  <a:off x="4544695" y="2175510"/>
                  <a:ext cx="0" cy="219964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05" name="Shape 3730"/>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EgdmE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Qz/wB/f38A3N7gA8zMzADAwP8Af39/AAAAAAAAAAAAAAAAAAAAAAAAAAAAIQAAABgAAAAUAAAAXRwAAGINAABdHAAA6hoAAAAAAAAmAAAACAAAAP//////////"/>
                    </a:ext>
                  </a:extLst>
                </p:cNvSpPr>
                <p:nvPr/>
              </p:nvSpPr>
              <p:spPr>
                <a:xfrm flipV="1">
                  <a:off x="4610735" y="2175510"/>
                  <a:ext cx="0" cy="219964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04" name="Shape 3731"/>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1pdGU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D5AAB/f38A3N7gA8zMzADAwP8Af39/AAAAAAAAAAAAAAAAAAAAAAAAAAAAIQAAABgAAAAUAAAAxBwAAGINAADEHAAA6hoAAAAAAAAmAAAACAAAAP//////////"/>
                    </a:ext>
                  </a:extLst>
                </p:cNvSpPr>
                <p:nvPr/>
              </p:nvSpPr>
              <p:spPr>
                <a:xfrm flipV="1">
                  <a:off x="4676140" y="2175510"/>
                  <a:ext cx="0" cy="219964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03" name="Shape 3732"/>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pib2Q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P9zIAB/f38A3N7gA8zMzADAwP8Af39/AAAAAAAAAAAAAAAAAAAAAAAAAAAAIQAAABgAAAAUAAAALB0AAGINAAAsHQAA6hoAAAAAAAAmAAAACAAAAP//////////"/>
                    </a:ext>
                  </a:extLst>
                </p:cNvSpPr>
                <p:nvPr/>
              </p:nvSpPr>
              <p:spPr>
                <a:xfrm flipV="1">
                  <a:off x="4742180" y="2175510"/>
                  <a:ext cx="0" cy="219964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02" name="Shape 3733"/>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NOdl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Qz/wB/f38A3N7gA8zMzADAwP8Af39/AAAAAAAAAAAAAAAAAAAAAAAAAAAAIQAAABgAAAAUAAAAkx0AAGINAACTHQAA6hoAAAAAAAAmAAAACAAAAP//////////"/>
                    </a:ext>
                  </a:extLst>
                </p:cNvSpPr>
                <p:nvPr/>
              </p:nvSpPr>
              <p:spPr>
                <a:xfrm flipV="1">
                  <a:off x="4807585" y="2175510"/>
                  <a:ext cx="0" cy="219964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01" name="Shape 3734"/>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AwIi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D5AAB/f38A3N7gA8zMzADAwP8Af39/AAAAAAAAAAAAAAAAAAAAAAAAAAAAIQAAABgAAAAUAAAA+h0AAGINAAD6HQAA6hoAAAAAAAAmAAAACAAAAP//////////"/>
                    </a:ext>
                  </a:extLst>
                </p:cNvSpPr>
                <p:nvPr/>
              </p:nvSpPr>
              <p:spPr>
                <a:xfrm flipV="1">
                  <a:off x="4872990" y="2175510"/>
                  <a:ext cx="0" cy="219964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00" name="Shape 3735"/>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pkZWY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P9zIAB/f38A3N7gA8zMzADAwP8Af39/AAAAAAAAAAAAAAAAAAAAAAAAAAAAIQAAABgAAAAUAAAAYh4AAGINAABiHgAA6hoAAAAAAAAmAAAACAAAAP//////////"/>
                    </a:ext>
                  </a:extLst>
                </p:cNvSpPr>
                <p:nvPr/>
              </p:nvSpPr>
              <p:spPr>
                <a:xfrm flipV="1">
                  <a:off x="4939030" y="2175510"/>
                  <a:ext cx="0" cy="219964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99" name="Shape 3736"/>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xhOmI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Qz/wB/f38A3N7gA8zMzADAwP8Af39/AAAAAAAAAAAAAAAAAAAAAAAAAAAAIQAAABgAAAAUAAAAyR4AAGINAADJHgAA6hoAAAAAAAAmAAAACAAAAP//////////"/>
                    </a:ext>
                  </a:extLst>
                </p:cNvSpPr>
                <p:nvPr/>
              </p:nvSpPr>
              <p:spPr>
                <a:xfrm flipV="1">
                  <a:off x="5004435" y="2175510"/>
                  <a:ext cx="0" cy="219964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98" name="Shape 3737"/>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hhIHY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D5AAB/f38A3N7gA8zMzADAwP8Af39/AAAAAAAAAAAAAAAAAAAAAAAAAAAAIQAAABgAAAAUAAAAMR8AAGINAAAxHwAA6hoAAAAAAAAmAAAACAAAAP//////////"/>
                    </a:ext>
                  </a:extLst>
                </p:cNvSpPr>
                <p:nvPr/>
              </p:nvSpPr>
              <p:spPr>
                <a:xfrm flipV="1">
                  <a:off x="5070475" y="2175510"/>
                  <a:ext cx="0" cy="219964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97" name="Shape 3738"/>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l0ZXI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P9zIAB/f38A3N7gA8zMzADAwP8Af39/AAAAAAAAAAAAAAAAAAAAAAAAAAAAIQAAABgAAAAUAAAAmB8AAGINAACYHwAA6hoAAAAAAAAmAAAACAAAAP//////////"/>
                    </a:ext>
                  </a:extLst>
                </p:cNvSpPr>
                <p:nvPr/>
              </p:nvSpPr>
              <p:spPr>
                <a:xfrm flipV="1">
                  <a:off x="5135880" y="2175510"/>
                  <a:ext cx="0" cy="219964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96" name="Shape 3739"/>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IgZGk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Qz/wB/f38A3N7gA8zMzADAwP8Af39/AAAAAAAAAAAAAAAAAAAAAAAAAAAAIQAAABgAAAAUAAAAACAAAGINAAAAIAAA6hoAAAAAAAAmAAAACAAAAP//////////"/>
                    </a:ext>
                  </a:extLst>
                </p:cNvSpPr>
                <p:nvPr/>
              </p:nvSpPr>
              <p:spPr>
                <a:xfrm flipV="1">
                  <a:off x="5201920" y="2175510"/>
                  <a:ext cx="0" cy="219964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95" name="Shape 3740"/>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HIgdmE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D5AAB/f38A3N7gA8zMzADAwP8Af39/AAAAAAAAAAAAAAAAAAAAAAAAAAAAIQAAABgAAAAUAAAAZyAAAGINAABnIAAA6hoAAAAAAAAmAAAACAAAAP//////////"/>
                    </a:ext>
                  </a:extLst>
                </p:cNvSpPr>
                <p:nvPr/>
              </p:nvSpPr>
              <p:spPr>
                <a:xfrm flipV="1">
                  <a:off x="5267325" y="2175510"/>
                  <a:ext cx="0" cy="219964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94" name="Shape 3741"/>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AwMCI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P9zIAB/f38A3N7gA8zMzADAwP8Af39/AAAAAAAAAAAAAAAAAAAAAAAAAAAAIQAAABgAAAAUAAAAziAAAGINAADOIAAA6hoAAAAAAAAmAAAACAAAAP//////////"/>
                    </a:ext>
                  </a:extLst>
                </p:cNvSpPr>
                <p:nvPr/>
              </p:nvSpPr>
              <p:spPr>
                <a:xfrm flipV="1">
                  <a:off x="5332730" y="2175510"/>
                  <a:ext cx="0" cy="219964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93" name="Shape 3742"/>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E6bm8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Qz/wB/f38A3N7gA8zMzADAwP8Af39/AAAAAAAAAAAAAAAAAAAAAAAAAAAAIQAAABgAAAAUAAAANiEAAGINAAA2IQAA6hoAAAAAAAAmAAAACAAAAP//////////"/>
                    </a:ext>
                  </a:extLst>
                </p:cNvSpPr>
                <p:nvPr/>
              </p:nvSpPr>
              <p:spPr>
                <a:xfrm flipV="1">
                  <a:off x="5398770" y="2175510"/>
                  <a:ext cx="0" cy="219964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92" name="Shape 3743"/>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48L2E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D5AAB/f38A3N7gA8zMzADAwP8Af39/AAAAAAAAAAAAAAAAAAAAAAAAAAAAIQAAABgAAAAUAAAAnSEAAGINAACdIQAA6hoAAAAAAAAmAAAACAAAAP//////////"/>
                    </a:ext>
                  </a:extLst>
                </p:cNvSpPr>
                <p:nvPr/>
              </p:nvSpPr>
              <p:spPr>
                <a:xfrm flipV="1">
                  <a:off x="5464175" y="2175510"/>
                  <a:ext cx="0" cy="219964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91" name="Shape 3744"/>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AxIi8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P9zIAB/f38A3N7gA8zMzADAwP8Af39/AAAAAAAAAAAAAAAAAAAAAAAAAAAAIQAAABgAAAAUAAAABSIAAGINAAAFIgAA6hoAAAAAAAAmAAAACAAAAP//////////"/>
                    </a:ext>
                  </a:extLst>
                </p:cNvSpPr>
                <p:nvPr/>
              </p:nvSpPr>
              <p:spPr>
                <a:xfrm flipV="1">
                  <a:off x="5530215" y="2175510"/>
                  <a:ext cx="0" cy="219964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90" name="Shape 3745"/>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ExzdC8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Qz/wB/f38A3N7gA8zMzADAwP8Af39/AAAAAAAAAAAAAAAAAAAAAAAAAAAAIQAAABgAAAAUAAAAbCIAAGINAABsIgAA6hoAAAAAAAAmAAAACAAAAP//////////"/>
                    </a:ext>
                  </a:extLst>
                </p:cNvSpPr>
                <p:nvPr/>
              </p:nvSpPr>
              <p:spPr>
                <a:xfrm flipV="1">
                  <a:off x="5595620" y="2175510"/>
                  <a:ext cx="0" cy="219964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89" name="Shape 3746"/>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HJtIGY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D5AAB/f38A3N7gA8zMzADAwP8Af39/AAAAAAAAAAAAAAAAAAAAAAAAAAAAIQAAABgAAAAUAAAA1CIAAGINAADUIgAA6hoAAAAAAAAmAAAACAAAAP//////////"/>
                    </a:ext>
                  </a:extLst>
                </p:cNvSpPr>
                <p:nvPr/>
              </p:nvSpPr>
              <p:spPr>
                <a:xfrm flipV="1">
                  <a:off x="5661660" y="2175510"/>
                  <a:ext cx="0" cy="219964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88" name="Shape 3747"/>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48YTo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P9zIAB/f38A3N7gA8zMzADAwP8Af39/AAAAAAAAAAAAAAAAAAAAAAAAAAAAIQAAABgAAAAUAAAAOyMAAGINAAA7IwAA6hoAAAAAAAAmAAAACAAAAP//////////"/>
                    </a:ext>
                  </a:extLst>
                </p:cNvSpPr>
                <p:nvPr/>
              </p:nvSpPr>
              <p:spPr>
                <a:xfrm flipV="1">
                  <a:off x="5727065" y="2175510"/>
                  <a:ext cx="0" cy="219964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87" name="Shape 3748"/>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1lPSI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Qz/wB/f38A3N7gA8zMzADAwP8Af39/AAAAAAAAAAAAAAAAAAAAAAAAAAAAIQAAABgAAAAUAAAAoiMAAGINAACiIwAA6hoAAAAAAAAmAAAACAAAAP//////////"/>
                    </a:ext>
                  </a:extLst>
                </p:cNvSpPr>
                <p:nvPr/>
              </p:nvSpPr>
              <p:spPr>
                <a:xfrm flipV="1">
                  <a:off x="5792470" y="2175510"/>
                  <a:ext cx="0" cy="219964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86" name="Shape 3749"/>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BudW0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D5AAB/f38A3N7gA8zMzADAwP8Af39/AAAAAAAAAAAAAAAAAAAAAAAAAAAAIQAAABgAAAAUAAAACiQAAGINAAAKJAAA6hoAAAAAAAAmAAAACAAAAP//////////"/>
                    </a:ext>
                  </a:extLst>
                </p:cNvSpPr>
                <p:nvPr/>
              </p:nvSpPr>
              <p:spPr>
                <a:xfrm flipV="1">
                  <a:off x="5858510" y="2175510"/>
                  <a:ext cx="0" cy="219964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85" name="Shape 3750"/>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48L2E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P9zIAB/f38A3N7gA8zMzADAwP8Af39/AAAAAAAAAAAAAAAAAAAAAAAAAAAAIQAAABgAAAAUAAAAcSQAAGINAABxJAAA6hoAAAAAAAAmAAAACAAAAP//////////"/>
                    </a:ext>
                  </a:extLst>
                </p:cNvSpPr>
                <p:nvPr/>
              </p:nvSpPr>
              <p:spPr>
                <a:xfrm flipV="1">
                  <a:off x="5923915" y="2175510"/>
                  <a:ext cx="0" cy="219964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84" name="Shape 3751"/>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HA9InM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Qz/wB/f38A3N7gA8zMzADAwP8Af39/AAAAAAAAAAAAAAAAAAAAAAAAAAAAIQAAABgAAAAUAAAA2SQAAGINAADZJAAA6hoAAAAAAAAmAAAACAAAAP//////////"/>
                    </a:ext>
                  </a:extLst>
                </p:cNvSpPr>
                <p:nvPr/>
              </p:nvSpPr>
              <p:spPr>
                <a:xfrm flipV="1">
                  <a:off x="5989955" y="2175510"/>
                  <a:ext cx="0" cy="219964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83" name="Shape 3752"/>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AiLz4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D5AAB/f38A3N7gA8zMzADAwP8Af39/AAAAAAAAAAAAAAAAAAAAAAAAAAAAIQAAABgAAAAUAAAAQCUAAGINAABAJQAA6hoAAAAAAAAmAAAACAAAAP//////////"/>
                    </a:ext>
                  </a:extLst>
                </p:cNvSpPr>
                <p:nvPr/>
              </p:nvSpPr>
              <p:spPr>
                <a:xfrm flipV="1">
                  <a:off x="6055360" y="2175510"/>
                  <a:ext cx="0" cy="219964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82" name="Shape 3753"/>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QwMD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P9zIAB/f38A3N7gA8zMzADAwP8Af39/AAAAAAAAAAAAAAAAAAAAAAAAAAAAIQAAABgAAAAUAAAApyUAAGINAACnJQAA6hoAAAAAAAAmAAAACAAAAP//////////"/>
                    </a:ext>
                  </a:extLst>
                </p:cNvSpPr>
                <p:nvPr/>
              </p:nvSpPr>
              <p:spPr>
                <a:xfrm flipV="1">
                  <a:off x="6120765" y="2175510"/>
                  <a:ext cx="0" cy="219964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81" name="Shape 3754"/>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I3MD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Qz/wB/f38A3N7gA8zMzADAwP8Af39/AAAAAAAAAAAAAAAAAAAAAAAAAAAAIQAAABgAAAAUAAAADyYAAGINAAAPJgAA6hoAAAAAAAAmAAAACAAAAP//////////"/>
                    </a:ext>
                  </a:extLst>
                </p:cNvSpPr>
                <p:nvPr/>
              </p:nvSpPr>
              <p:spPr>
                <a:xfrm flipV="1">
                  <a:off x="6186805" y="2175510"/>
                  <a:ext cx="0" cy="219964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80" name="Shape 3755"/>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AwRjk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D5AAB/f38A3N7gA8zMzADAwP8Af39/AAAAAAAAAAAAAAAAAAAAAAAAAAAAIQAAABgAAAAUAAAAdiYAAGINAAB2JgAA6hoAAAAAAAAmAAAACAAAAP//////////"/>
                    </a:ext>
                  </a:extLst>
                </p:cNvSpPr>
                <p:nvPr/>
              </p:nvSpPr>
              <p:spPr>
                <a:xfrm flipV="1">
                  <a:off x="6252210" y="2175510"/>
                  <a:ext cx="0" cy="219964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79" name="Shape 3756"/>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Hg9Ij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P9zIAB/f38A3N7gA8zMzADAwP8Af39/AAAAAAAAAAAAAAAAAAAAAAAAAAAAIQAAABgAAAAUAAAA3iYAAGINAADeJgAA6hoAAAAAAAAmAAAACAAAAP//////////"/>
                    </a:ext>
                  </a:extLst>
                </p:cNvSpPr>
                <p:nvPr/>
              </p:nvSpPr>
              <p:spPr>
                <a:xfrm flipV="1">
                  <a:off x="6318250" y="2175510"/>
                  <a:ext cx="0" cy="219964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78" name="Shape 3757"/>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HI+PC8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Qz/wB/f38A3N7gA8zMzADAwP8Af39/AAAAAAAAAAAAAAAAAAAAAAAAAAAAIQAAABgAAAAUAAAATCcAAGINAABMJwAA6hoAAAAAAAAmAAAACAAAAP//////////"/>
                    </a:ext>
                  </a:extLst>
                </p:cNvSpPr>
                <p:nvPr/>
              </p:nvSpPr>
              <p:spPr>
                <a:xfrm flipV="1">
                  <a:off x="6388100" y="2175510"/>
                  <a:ext cx="0" cy="219964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77" name="Shape 3758"/>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FByIHc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D5AAB/f38A3N7gA8zMzADAwP8Af39/AAAAAAAAAAAAAAAAAAAAAAAAAAAAIQAAABgAAAAUAAAAsycAAGINAACzJwAA6hoAAAAAAAAmAAAACAAAAP//////////"/>
                    </a:ext>
                  </a:extLst>
                </p:cNvSpPr>
                <p:nvPr/>
              </p:nvSpPr>
              <p:spPr>
                <a:xfrm flipV="1">
                  <a:off x="6453505" y="2175510"/>
                  <a:ext cx="0" cy="219964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76" name="Shape 3759"/>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I1MD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P9zIAB/f38A3N7gA8zMzADAwP8Af39/AAAAAAAAAAAAAAAAAAAAAAAAAAAAIQAAABgAAAAUAAAAGygAAGINAAAbKAAA6hoAAAAAAAAmAAAACAAAAP//////////"/>
                    </a:ext>
                  </a:extLst>
                </p:cNvSpPr>
                <p:nvPr/>
              </p:nvSpPr>
              <p:spPr>
                <a:xfrm flipV="1">
                  <a:off x="6519545" y="2175510"/>
                  <a:ext cx="0" cy="219964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75" name="Shape 3760"/>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09IjQ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Qz/wB/f38A3N7gA8zMzADAwP8Af39/AAAAAAAAAAAAAAAAAAAAAAAAAAAAIQAAABgAAAAUAAAAgigAAGINAACCKAAA6hoAAAAAAAAmAAAACAAAAP//////////"/>
                    </a:ext>
                  </a:extLst>
                </p:cNvSpPr>
                <p:nvPr/>
              </p:nvSpPr>
              <p:spPr>
                <a:xfrm flipV="1">
                  <a:off x="6584950" y="2175510"/>
                  <a:ext cx="0" cy="219964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74" name="Shape 3761"/>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IxMjc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D5AAB/f38A3N7gA8zMzADAwP8Af39/AAAAAAAAAAAAAAAAAAAAAAAAAAAAIQAAABgAAAAUAAAA6SgAAGINAADpKAAA6hoAAAAAAAAmAAAACAAAAP//////////"/>
                    </a:ext>
                  </a:extLst>
                </p:cNvSpPr>
                <p:nvPr/>
              </p:nvSpPr>
              <p:spPr>
                <a:xfrm flipV="1">
                  <a:off x="6650355" y="2175510"/>
                  <a:ext cx="0" cy="219964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73" name="Shape 3762"/>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EZGNzM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P9zIAB/f38A3N7gA8zMzADAwP8Af39/AAAAAAAAAAAAAAAAAAAAAAAAAAAAIQAAABgAAAAUAAAAUSkAAGINAABRKQAA6hoAAAAAAAAmAAAACAAAAP//////////"/>
                    </a:ext>
                  </a:extLst>
                </p:cNvSpPr>
                <p:nvPr/>
              </p:nvSpPr>
              <p:spPr>
                <a:xfrm flipV="1">
                  <a:off x="6716395" y="2175510"/>
                  <a:ext cx="0" cy="219964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72" name="Shape 3763"/>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0iMCI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Qz/wB/f38A3N7gA8zMzADAwP8Af39/AAAAAAAAAAAAAAAAAAAAAAAAAAAAIQAAABgAAAAUAAAAuCkAAGINAAC4KQAA6hoAAAAAAAAmAAAACAAAAP//////////"/>
                    </a:ext>
                  </a:extLst>
                </p:cNvSpPr>
                <p:nvPr/>
              </p:nvSpPr>
              <p:spPr>
                <a:xfrm flipV="1">
                  <a:off x="6781800" y="2175510"/>
                  <a:ext cx="0" cy="219964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71" name="Shape 3764"/>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wvPjw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D5AAB/f38A3N7gA8zMzADAwP8Af39/AAAAAAAAAAAAAAAAAAAAAAAAAAAAIQAAABgAAAAUAAAAICoAAGINAAAgKgAA6hoAAAAAAAAmAAAACAAAAP//////////"/>
                    </a:ext>
                  </a:extLst>
                </p:cNvSpPr>
                <p:nvPr/>
              </p:nvSpPr>
              <p:spPr>
                <a:xfrm flipV="1">
                  <a:off x="6847840" y="2175510"/>
                  <a:ext cx="0" cy="219964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70" name="Shape 3765"/>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lkRmk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P9zIAB/f38A3N7gA8zMzADAwP8Af39/AAAAAAAAAAAAAAAAAAAAAAAAAAAAIQAAABgAAAAUAAAAhyoAAGINAACHKgAA6hoAAAAAAAAmAAAACAAAAP//////////"/>
                    </a:ext>
                  </a:extLst>
                </p:cNvSpPr>
                <p:nvPr/>
              </p:nvSpPr>
              <p:spPr>
                <a:xfrm flipV="1">
                  <a:off x="6913245" y="2175510"/>
                  <a:ext cx="0" cy="219964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69" name="Shape 3766"/>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ZybT4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Qz/wB/f38A3N7gA8zMzADAwP8Af39/AAAAAAAAAAAAAAAAAAAAAAAAAAAAIQAAABgAAAAUAAAA7yoAAGINAADvKgAA6hoAAAAAAAAmAAAACAAAAP//////////"/>
                    </a:ext>
                  </a:extLst>
                </p:cNvSpPr>
                <p:nvPr/>
              </p:nvSpPr>
              <p:spPr>
                <a:xfrm flipV="1">
                  <a:off x="6979285" y="2175510"/>
                  <a:ext cx="0" cy="219964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68" name="Shape 3767"/>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FJQci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D5AAB/f38A3N7gA8zMzADAwP8Af39/AAAAAAAAAAAAAAAAAAAAAAAAAAAAIQAAABgAAAAUAAAAVisAAGINAABWKwAA6hoAAAAAAAAmAAAACAAAAP//////////"/>
                    </a:ext>
                  </a:extLst>
                </p:cNvSpPr>
                <p:nvPr/>
              </p:nvSpPr>
              <p:spPr>
                <a:xfrm flipV="1">
                  <a:off x="7044690" y="2175510"/>
                  <a:ext cx="0" cy="219964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67" name="Shape 3768"/>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I+PGE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P9zIAB/f38A3N7gA8zMzADAwP8Af39/AAAAAAAAAAAAAAAAAAAAAAAAAAAAIQAAABgAAAAUAAAAvSsAAGINAAC9KwAA6hoAAAAAAAAmAAAACAAAAP//////////"/>
                    </a:ext>
                  </a:extLst>
                </p:cNvSpPr>
                <p:nvPr/>
              </p:nvSpPr>
              <p:spPr>
                <a:xfrm flipV="1">
                  <a:off x="7110095" y="2175510"/>
                  <a:ext cx="0" cy="219964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66" name="Shape 3769"/>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HI+PGE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Qz/wB/f38A3N7gA8zMzADAwP8Af39/AAAAAAAAAAAAAAAAAAAAAAAAAAAAIQAAABgAAAAUAAAAJSwAAGINAAAlLAAA6hoAAAAAAAAmAAAACAAAAP//////////"/>
                    </a:ext>
                  </a:extLst>
                </p:cNvSpPr>
                <p:nvPr/>
              </p:nvSpPr>
              <p:spPr>
                <a:xfrm flipV="1">
                  <a:off x="7176135" y="2175510"/>
                  <a:ext cx="0" cy="219964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65" name="Shape 3770"/>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Q3MyI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D5AAB/f38A3N7gA8zMzADAwP8Af39/AAAAAAAAAAAAAAAAAAAAAAAAAAAAIQAAABgAAAAUAAAAjCwAAGINAACMLAAA6hoAAAAAAAAmAAAACAAAAP//////////"/>
                    </a:ext>
                  </a:extLst>
                </p:cNvSpPr>
                <p:nvPr/>
              </p:nvSpPr>
              <p:spPr>
                <a:xfrm flipV="1">
                  <a:off x="7241540" y="2175510"/>
                  <a:ext cx="0" cy="219964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64" name="Shape 3771"/>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BhbmM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P9zIAB/f38A3N7gA8zMzADAwP8Af39/AAAAAAAAAAAAAAAAAAAAAAAAAAAAIQAAABgAAAAUAAAA9CwAAGINAAD0LAAA6hoAAAAAAAAmAAAACAAAAP//////////"/>
                    </a:ext>
                  </a:extLst>
                </p:cNvSpPr>
                <p:nvPr/>
              </p:nvSpPr>
              <p:spPr>
                <a:xfrm flipV="1">
                  <a:off x="7307580" y="2175510"/>
                  <a:ext cx="0" cy="219964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63" name="Shape 3772"/>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HR4Qm8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Qz/wB/f38A3N7gA8zMzADAwP8Af39/AAAAAAAAAAAAAAAAAAAAAAAAAAAAIQAAABgAAAAUAAAAWy0AAGINAABbLQAA6hoAAAAAAAAmAAAACAAAAP//////////"/>
                    </a:ext>
                  </a:extLst>
                </p:cNvSpPr>
                <p:nvPr/>
              </p:nvSpPr>
              <p:spPr>
                <a:xfrm flipV="1">
                  <a:off x="7372985" y="2175510"/>
                  <a:ext cx="0" cy="219964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62" name="Shape 3773"/>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YO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D5AAB/f38A3N7gA8zMzADAwP8Af39/AAAAAAAAAAAAAAAAAAAAAAAAAAAAIQAAABgAAAAUAAAAwy0AAGINAADDLQAA6hoAAAAAAAAmAAAACAAAAP//////////"/>
                    </a:ext>
                  </a:extLst>
                </p:cNvSpPr>
                <p:nvPr/>
              </p:nvSpPr>
              <p:spPr>
                <a:xfrm flipV="1">
                  <a:off x="7439025" y="2175510"/>
                  <a:ext cx="0" cy="219964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61" name="Shape 3774"/>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HZTcF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P9zIAB/f38A3N7gA8zMzADAwP8Af39/AAAAAAAAAAAAAAAAAAAAAAAAAAAAIQAAABgAAAAUAAAAKi4AAGINAAAqLgAA6hoAAAAAAAAmAAAACAAAAP//////////"/>
                    </a:ext>
                  </a:extLst>
                </p:cNvSpPr>
                <p:nvPr/>
              </p:nvSpPr>
              <p:spPr>
                <a:xfrm flipV="1">
                  <a:off x="7504430" y="2175510"/>
                  <a:ext cx="0" cy="219964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60" name="Shape 3775"/>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Igckk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Qz/wB/f38A3N7gA8zMzADAwP8Af39/AAAAAAAAAAAAAAAAAAAAAAAAAAAAIQAAABgAAAAUAAAAkS4AAGINAACRLgAA6hoAAAAAAAAmAAAACAAAAP//////////"/>
                    </a:ext>
                  </a:extLst>
                </p:cNvSpPr>
                <p:nvPr/>
              </p:nvSpPr>
              <p:spPr>
                <a:xfrm flipV="1">
                  <a:off x="7569835" y="2175510"/>
                  <a:ext cx="0" cy="219964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59" name="Shape 3776"/>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ZmZWM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D5AAB/f38A3N7gA8zMzADAwP8Af39/AAAAAAAAAAAAAAAAAAAAAAAAAAAAIQAAABgAAAAUAAAA+S4AAGINAAD5LgAA6hoAAAAAAAAmAAAACAAAAP//////////"/>
                    </a:ext>
                  </a:extLst>
                </p:cNvSpPr>
                <p:nvPr/>
              </p:nvSpPr>
              <p:spPr>
                <a:xfrm flipV="1">
                  <a:off x="7635875" y="2175510"/>
                  <a:ext cx="0" cy="219964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58" name="Shape 3777"/>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HBQcj4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P9zIAB/f38A3N7gA8zMzADAwP8Af39/AAAAAAAAAAAAAAAAAAAAAAAAAAAAIQAAABgAAAAUAAAAYC8AAGINAABgLwAA6hoAAAAAAAAmAAAACAAAAP//////////"/>
                    </a:ext>
                  </a:extLst>
                </p:cNvSpPr>
                <p:nvPr/>
              </p:nvSpPr>
              <p:spPr>
                <a:xfrm flipV="1">
                  <a:off x="7701280" y="2175510"/>
                  <a:ext cx="0" cy="219964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57" name="Shape 3778"/>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IwMD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Qz/wB/f38A3N7gA8zMzADAwP8Af39/AAAAAAAAAAAAAAAAAAAAAAAAAAAAIQAAABgAAAAUAAAAyC8AAGINAADILwAA6hoAAAAAAAAmAAAACAAAAP//////////"/>
                    </a:ext>
                  </a:extLst>
                </p:cNvSpPr>
                <p:nvPr/>
              </p:nvSpPr>
              <p:spPr>
                <a:xfrm flipV="1">
                  <a:off x="7767320" y="2175510"/>
                  <a:ext cx="0" cy="219964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56" name="Shape 3779"/>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HZhbD0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D5AAB/f38A3N7gA8zMzADAwP8Af39/AAAAAAAAAAAAAAAAAAAAAAAAAAAAIQAAABgAAAAUAAAALzAAAGINAAAvMAAA6hoAAAAAAAAmAAAACAAAAP//////////"/>
                    </a:ext>
                  </a:extLst>
                </p:cNvSpPr>
                <p:nvPr/>
              </p:nvSpPr>
              <p:spPr>
                <a:xfrm flipV="1">
                  <a:off x="7832725" y="2175510"/>
                  <a:ext cx="0" cy="219964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55" name="Shape 3780"/>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IwIi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P9zIAB/f38A3N7gA8zMzADAwP8Af39/AAAAAAAAAAAAAAAAAAAAAAAAAAAAIQAAABgAAAAUAAAAlzAAAGINAACXMAAA6hoAAAAAAAAmAAAACAAAAP//////////"/>
                    </a:ext>
                  </a:extLst>
                </p:cNvSpPr>
                <p:nvPr/>
              </p:nvSpPr>
              <p:spPr>
                <a:xfrm flipV="1">
                  <a:off x="7898765" y="2175510"/>
                  <a:ext cx="0" cy="219964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54" name="Shape 3781"/>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0iZmw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Qz/wB/f38A3N7gA8zMzADAwP8Af39/AAAAAAAAAAAAAAAAAAAAAAAAAAAAIQAAABgAAAAUAAAA/jAAAGINAAD+MAAA6hoAAAAAAAAmAAAACAAAAP//////////"/>
                    </a:ext>
                  </a:extLst>
                </p:cNvSpPr>
                <p:nvPr/>
              </p:nvSpPr>
              <p:spPr>
                <a:xfrm flipV="1">
                  <a:off x="7964170" y="2175510"/>
                  <a:ext cx="0" cy="219964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53" name="Shape 3782"/>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E6b3U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D5AAB/f38A3N7gA8zMzADAwP8Af39/AAAAAAAAAAAAAAAAAAAAAAAAAAAAIQAAABgAAAAUAAAAZTEAAGINAABlMQAA6hoAAAAAAAAmAAAACAAAAP//////////"/>
                    </a:ext>
                  </a:extLst>
                </p:cNvSpPr>
                <p:nvPr/>
              </p:nvSpPr>
              <p:spPr>
                <a:xfrm flipV="1">
                  <a:off x="8029575" y="2175510"/>
                  <a:ext cx="0" cy="219964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52" name="Shape 3783"/>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HQ9Imw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P9zIAB/f38A3N7gA8zMzADAwP8Af39/AAAAAAAAAAAAAAAAAAAAAAAAAAAAIQAAABgAAAAUAAAAzTEAAGINAADNMQAA6hoAAAAAAAAmAAAACAAAAP//////////"/>
                    </a:ext>
                  </a:extLst>
                </p:cNvSpPr>
                <p:nvPr/>
              </p:nvSpPr>
              <p:spPr>
                <a:xfrm flipV="1">
                  <a:off x="8095615" y="2175510"/>
                  <a:ext cx="0" cy="219964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51" name="Shape 3784"/>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9saWQ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Qz/wB/f38A3N7gA8zMzADAwP8Af39/AAAAAAAAAAAAAAAAAAAAAAAAAAAAIQAAABgAAAAUAAAANDIAAGINAAA0MgAA6hoAAAAAAAAmAAAACAAAAP//////////"/>
                    </a:ext>
                  </a:extLst>
                </p:cNvSpPr>
                <p:nvPr/>
              </p:nvSpPr>
              <p:spPr>
                <a:xfrm flipV="1">
                  <a:off x="8161020" y="2175510"/>
                  <a:ext cx="0" cy="219964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50" name="Shape 3785"/>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kiIHk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D5AAB/f38A3N7gA8zMzADAwP8Af39/AAAAAAAAAAAAAAAAAAAAAAAAAAAAIQAAABgAAAAUAAAAnDIAAGINAACcMgAA6hoAAAAAAAAmAAAACAAAAP//////////"/>
                    </a:ext>
                  </a:extLst>
                </p:cNvSpPr>
                <p:nvPr/>
              </p:nvSpPr>
              <p:spPr>
                <a:xfrm flipV="1">
                  <a:off x="8227060" y="2175510"/>
                  <a:ext cx="0" cy="219964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49" name="Shape 3786"/>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N0IHY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P9zIAB/f38A3N7gA8zMzADAwP8Af39/AAAAAAAAAAAAAAAAAAAAAAAAAAAAIQAAABgAAAAUAAAAAzMAAGINAAADMwAA6hoAAAAAAAAmAAAACAAAAP//////////"/>
                    </a:ext>
                  </a:extLst>
                </p:cNvSpPr>
                <p:nvPr/>
              </p:nvSpPr>
              <p:spPr>
                <a:xfrm flipV="1">
                  <a:off x="8292465" y="2175510"/>
                  <a:ext cx="0" cy="219964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48" name="Shape 3787"/>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xwOm4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Qz/wB/f38A3N7gA8zMzADAwP8Af39/AAAAAAAAAAAAAAAAAAAAAAAAAAAAIQAAABgAAAAUAAAAazMAAGINAABrMwAA6hoAAAAAAAAmAAAACAAAAP//////////"/>
                    </a:ext>
                  </a:extLst>
                </p:cNvSpPr>
                <p:nvPr/>
              </p:nvSpPr>
              <p:spPr>
                <a:xfrm flipV="1">
                  <a:off x="8358505" y="2175510"/>
                  <a:ext cx="0" cy="219964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47" name="Shape 3788"/>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9BdXQ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D5AAB/f38A3N7gA8zMzADAwP8Af39/AAAAAAAAAAAAAAAAAAAAAAAAAAAAIQAAABgAAAAUAAAA0jMAAGINAADSMwAA6hoAAAAAAAAmAAAACAAAAP//////////"/>
                    </a:ext>
                  </a:extLst>
                </p:cNvSpPr>
                <p:nvPr/>
              </p:nvSpPr>
              <p:spPr>
                <a:xfrm flipV="1">
                  <a:off x="8423910" y="2175510"/>
                  <a:ext cx="0" cy="219964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46" name="Shape 3789"/>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HA+PH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P9zIAB/f38A3N7gA8zMzADAwP8Af39/AAAAAAAAAAAAAAAAAAAAAAAAAAAAIQAAABgAAAAUAAAAOTQAAGINAAA5NAAA6hoAAAAAAAAmAAAACAAAAP//////////"/>
                    </a:ext>
                  </a:extLst>
                </p:cNvSpPr>
                <p:nvPr/>
              </p:nvSpPr>
              <p:spPr>
                <a:xfrm flipV="1">
                  <a:off x="8489315" y="2175510"/>
                  <a:ext cx="0" cy="219964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45" name="Shape 3790"/>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I1MDg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Qz/wB/f38A3N7gA8zMzADAwP8Af39/AAAAAAAAAAAAAAAAAAAAAAAAAAAAIQAAABgAAAAUAAAAoTQAAGINAAChNAAA6hoAAAAAAAAmAAAACAAAAP//////////"/>
                    </a:ext>
                  </a:extLst>
                </p:cNvSpPr>
                <p:nvPr/>
              </p:nvSpPr>
              <p:spPr>
                <a:xfrm flipV="1">
                  <a:off x="8555355" y="2175510"/>
                  <a:ext cx="0" cy="219964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44" name="Shape 3791"/>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luIi8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D5AAB/f38A3N7gA8zMzADAwP8Af39/AAAAAAAAAAAAAAAAAAAAAAAAAAAAIQAAABgAAAAUAAAACDUAAGINAAAINQAA6hoAAAAAAAAmAAAACAAAAP//////////"/>
                    </a:ext>
                  </a:extLst>
                </p:cNvSpPr>
                <p:nvPr/>
              </p:nvSpPr>
              <p:spPr>
                <a:xfrm flipV="1">
                  <a:off x="8620760" y="2175510"/>
                  <a:ext cx="0" cy="219964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43" name="Shape 3792"/>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9wOnM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P9zIAB/f38A3N7gA8zMzADAwP8Af39/AAAAAAAAAAAAAAAAAAAAAAAAAAAAIQAAABgAAAAUAAAAcDUAAGINAABwNQAA6hoAAAAAAAAmAAAACAAAAP//////////"/>
                    </a:ext>
                  </a:extLst>
                </p:cNvSpPr>
                <p:nvPr/>
              </p:nvSpPr>
              <p:spPr>
                <a:xfrm flipV="1">
                  <a:off x="8686800" y="2175510"/>
                  <a:ext cx="0" cy="219964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42" name="Shape 3793"/>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RUbkw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Qz/wB/f38A3N7gA8zMzADAwP8Af39/AAAAAAAAAAAAAAAAAAAAAAAAAAAAIQAAABgAAAAUAAAA1DUAAGINAADUNQAA6hoAAAAAAAAmAAAACAAAAP//////////"/>
                    </a:ext>
                  </a:extLst>
                </p:cNvSpPr>
                <p:nvPr/>
              </p:nvSpPr>
              <p:spPr>
                <a:xfrm flipV="1">
                  <a:off x="8750300" y="2175510"/>
                  <a:ext cx="0" cy="219964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41" name="Shape 3794"/>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RMc3Q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D5AAB/f38A3N7gA8zMzADAwP8Af39/AAAAAAAAAAAAAAAAAAAAAAAAAAAAIQAAABgAAAAUAAAAOzYAAGINAAA7NgAA6hoAAAAAAAAmAAAACAAAAP//////////"/>
                    </a:ext>
                  </a:extLst>
                </p:cNvSpPr>
                <p:nvPr/>
              </p:nvSpPr>
              <p:spPr>
                <a:xfrm flipV="1">
                  <a:off x="8815705" y="2175510"/>
                  <a:ext cx="0" cy="219964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40" name="Shape 3795"/>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P9zIAB/f38A3N7gA8zMzADAwP8Af39/AAAAAAAAAAAAAAAAAAAAAAAAAAAAIQAAABgAAAAUAAAAojYAAGINAACiNgAA6hoAAAAAAAAmAAAACAAAAP//////////"/>
                    </a:ext>
                  </a:extLst>
                </p:cNvSpPr>
                <p:nvPr/>
              </p:nvSpPr>
              <p:spPr>
                <a:xfrm flipV="1">
                  <a:off x="8881110" y="2175510"/>
                  <a:ext cx="0" cy="219964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39" name="Shape 3796"/>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Qz/wB/f38A3N7gA8zMzADAwP8Af39/AAAAAAAAAAAAAAAAAAAAAAAAAAAAIQAAABgAAAAUAAAACjcAAGINAAAKNwAA6hoAAAAAAAAmAAAACAAAAP//////////"/>
                    </a:ext>
                  </a:extLst>
                </p:cNvSpPr>
                <p:nvPr/>
              </p:nvSpPr>
              <p:spPr>
                <a:xfrm flipV="1">
                  <a:off x="8947150" y="2175510"/>
                  <a:ext cx="0" cy="219964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38" name="Shape 3797"/>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D5AAB/f38A3N7gA8zMzADAwP8Af39/AAAAAAAAAAAAAAAAAAAAAAAAAAAAIQAAABgAAAAUAAAAcTcAAGINAABxNwAA6hoAAAAAAAAmAAAACAAAAP//////////"/>
                    </a:ext>
                  </a:extLst>
                </p:cNvSpPr>
                <p:nvPr/>
              </p:nvSpPr>
              <p:spPr>
                <a:xfrm flipV="1">
                  <a:off x="9012555" y="2175510"/>
                  <a:ext cx="0" cy="219964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37" name="Shape 3798"/>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P9zIAB/f38A3N7gA8zMzADAwP8Af39/AAAAAAAAAAAAAAAAAAAAAAAAAAAAIQAAABgAAAAUAAAA2TcAAGINAADZNwAA6hoAAAAAAAAmAAAACAAAAP//////////"/>
                    </a:ext>
                  </a:extLst>
                </p:cNvSpPr>
                <p:nvPr/>
              </p:nvSpPr>
              <p:spPr>
                <a:xfrm flipV="1">
                  <a:off x="9078595" y="2175510"/>
                  <a:ext cx="0" cy="219964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36" name="Shape 3799"/>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Qz/wB/f38A3N7gA8zMzADAwP8Af39/AAAAAAAAAAAAAAAAAAAAAAAAAAAAIQAAABgAAAAUAAAAQDgAAGINAABAOAAA6hoAAAAAAAAmAAAACAAAAP//////////"/>
                    </a:ext>
                  </a:extLst>
                </p:cNvSpPr>
                <p:nvPr/>
              </p:nvSpPr>
              <p:spPr>
                <a:xfrm flipV="1">
                  <a:off x="9144000" y="2175510"/>
                  <a:ext cx="0" cy="219964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35" name="Shape 3800"/>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D5AAB/f38A3N7gA8zMzADAwP8Af39/AAAAAAAAAAAAAAAAAAAAAAAAAAAAIQAAABgAAAAUAAAAqDgAAGINAACoOAAA6hoAAAAAAAAmAAAACAAAAP//////////"/>
                    </a:ext>
                  </a:extLst>
                </p:cNvSpPr>
                <p:nvPr/>
              </p:nvSpPr>
              <p:spPr>
                <a:xfrm flipV="1">
                  <a:off x="9210040" y="2175510"/>
                  <a:ext cx="0" cy="219964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34" name="Shape 3801"/>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P9zIAB/f38A3N7gA8zMzADAwP8Af39/AAAAAAAAAAAAAAAAAAAAAAAAAAAAIQAAABgAAAAUAAAADzkAAGINAAAPOQAA6hoAAAAAAAAmAAAACAAAAP//////////"/>
                    </a:ext>
                  </a:extLst>
                </p:cNvSpPr>
                <p:nvPr/>
              </p:nvSpPr>
              <p:spPr>
                <a:xfrm flipV="1">
                  <a:off x="9275445" y="2175510"/>
                  <a:ext cx="0" cy="219964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33" name="Shape 3802"/>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P///w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Qz/wB/f38A3N7gA8zMzADAwP8Af39/AAAAAAAAAAAAAAAAAAAAAAAAAAAAIQAAABgAAAAUAAAAdjkAAGINAAB2OQAA6hoAAAAAAAAmAAAACAAAAP//////////"/>
                    </a:ext>
                  </a:extLst>
                </p:cNvSpPr>
                <p:nvPr/>
              </p:nvSpPr>
              <p:spPr>
                <a:xfrm flipV="1">
                  <a:off x="9340850" y="2175510"/>
                  <a:ext cx="0" cy="219964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32" name="Shape 3803"/>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P///w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D5AAB/f38A3N7gA8zMzADAwP8Af39/AAAAAAAAAAAAAAAAAAAAAAAAAAAAIQAAABgAAAAUAAAA3jkAAGINAADeOQAA6hoAAAAAAAAmAAAACAAAAP//////////"/>
                    </a:ext>
                  </a:extLst>
                </p:cNvSpPr>
                <p:nvPr/>
              </p:nvSpPr>
              <p:spPr>
                <a:xfrm flipV="1">
                  <a:off x="9406890" y="2175510"/>
                  <a:ext cx="0" cy="219964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31" name="Shape 3804"/>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P///w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P9zIAB/f38A3N7gA8zMzADAwP8Af39/AAAAAAAAAAAAAAAAAAAAAAAAAAAAIQAAABgAAAAUAAAARToAAGINAABFOgAA6hoAAAAAAAAmAAAACAAAAP//////////"/>
                    </a:ext>
                  </a:extLst>
                </p:cNvSpPr>
                <p:nvPr/>
              </p:nvSpPr>
              <p:spPr>
                <a:xfrm flipV="1">
                  <a:off x="9472295" y="2175510"/>
                  <a:ext cx="0" cy="219964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30" name="Shape 3805"/>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P///w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Qz/wB/f38A3N7gA8zMzADAwP8Af39/AAAAAAAAAAAAAAAAAAAAAAAAAAAAIQAAABgAAAAUAAAArToAAGINAACtOgAA6hoAAAAAAAAmAAAACAAAAP//////////"/>
                    </a:ext>
                  </a:extLst>
                </p:cNvSpPr>
                <p:nvPr/>
              </p:nvSpPr>
              <p:spPr>
                <a:xfrm flipV="1">
                  <a:off x="9538335" y="2175510"/>
                  <a:ext cx="0" cy="219964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29" name="Shape 3806"/>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P///w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D5AAB/f38A3N7gA8zMzADAwP8Af39/AAAAAAAAAAAAAAAAAAAAAAAAAAAAIQAAABgAAAAUAAAAFDsAAGINAAAUOwAA6hoAAAAAAAAmAAAACAAAAP//////////"/>
                    </a:ext>
                  </a:extLst>
                </p:cNvSpPr>
                <p:nvPr/>
              </p:nvSpPr>
              <p:spPr>
                <a:xfrm flipV="1">
                  <a:off x="9603740" y="2175510"/>
                  <a:ext cx="0" cy="219964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28" name="Shape 3807"/>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P///w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P9zIAB/f38A3N7gA8zMzADAwP8Af39/AAAAAAAAAAAAAAAAAAAAAAAAAAAAIQAAABgAAAAUAAAAfDsAAGINAAB8OwAA6hoAAAAAAAAmAAAACAAAAP//////////"/>
                    </a:ext>
                  </a:extLst>
                </p:cNvSpPr>
                <p:nvPr/>
              </p:nvSpPr>
              <p:spPr>
                <a:xfrm flipV="1">
                  <a:off x="9669780" y="2175510"/>
                  <a:ext cx="0" cy="219964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27" name="Shape 3808"/>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P///w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Qz/wB/f38A3N7gA8zMzADAwP8Af39/AAAAAAAAAAAAAAAAAAAAAAAAAAAAIQAAABgAAAAUAAAA4zsAAGINAADjOwAA6hoAAAAAAAAmAAAACAAAAP//////////"/>
                    </a:ext>
                  </a:extLst>
                </p:cNvSpPr>
                <p:nvPr/>
              </p:nvSpPr>
              <p:spPr>
                <a:xfrm flipV="1">
                  <a:off x="9735185" y="2175510"/>
                  <a:ext cx="0" cy="219964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grpSp>
          <p:sp>
            <p:nvSpPr>
              <p:cNvPr id="25" name="Shape 3810"/>
              <p:cNvSpPr>
                <a:extLst>
                  <a:ext uri="smNativeData">
                    <pr:smNativeData xmlns:pr="smNativeData" xmlns="smNativeData" val="SMDATA_15_trXWYhMAAAAlAAAAZAAAAA0AAAAAUAAAAFAAAABQAAAAUAAAAAAAAAABAAAAAAAAAAEAAABQAAAAAAAAAAAA4D8AAAAAAADgPwAAAAAAAOA/AAAAAAAA4D8AAAAAAADgPwAAAAAAAOA/AAAAAAAA4D8AAAAAAADgPwAAAAAAAOA/AAAAAAAA4D8CAAAAjAAAAAEAAAAAAAAAAPkA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UAAAAAAAAABkAAAAZAAAAGQAAAAAAAAAy8vLAFAAAAAAAAAAZAAAAGQAAABkAAAAAAAAABcAAAAUAAAAAAAAAAAAAAD/fwAA/38AAAAAAAAJAAAABAAAAEZpbGw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kAAP///wEAAAAAAAAAAAAAAAAAAAAAAAAAAAAAAAAAAAAAAAAAAAAAAAJ/f38AAAAAAMvLywDAwP8Af39/AAAAAAAAAAAAAAAAAAAAAAAAAAAAIQAAABgAAAAUAAAARh4AAPcQAAAeKAAAxxgAAAAAAAAmAAAACAAAAP//////////"/>
                  </a:ext>
                </a:extLst>
              </p:cNvSpPr>
              <p:nvPr/>
            </p:nvSpPr>
            <p:spPr>
              <a:xfrm>
                <a:off x="4921250" y="2757805"/>
                <a:ext cx="1600200" cy="1270000"/>
              </a:xfrm>
              <a:prstGeom prst="rect">
                <a:avLst/>
              </a:prstGeom>
              <a:solidFill>
                <a:srgbClr val="00F900"/>
              </a:solidFill>
              <a:ln>
                <a:noFill/>
              </a:ln>
              <a:effectLst>
                <a:outerShdw blurRad="63500" dist="63500" dir="5400000">
                  <a:srgbClr val="000000">
                    <a:alpha val="20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24" name="Shape 3811"/>
              <p:cNvSpPr>
                <a:extLst>
                  <a:ext uri="smNativeData">
                    <pr:smNativeData xmlns:pr="smNativeData" xmlns="smNativeData" val="SMDATA_15_trXWYhMAAAAlAAAAZAAAAA0AAAAAUAAAAFAAAABQAAAAUAAAAAAAAAABAAAAAAAAAAEAAABQAAAAAAAAAAAA4D8AAAAAAADgPwAAAAAAAOA/AAAAAAAA4D8AAAAAAADgPwAAAAAAAOA/AAAAAAAA4D8AAAAAAADgPwAAAAAAAOA/AAAAAAAA4D8CAAAAjAAAAAEAAAAAAAAABDP/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UAAAAAAAAABkAAAAZAAAAGQAAAAAAAAAy8vLAFAAAAAAAAAAZAAAAGQAAABkAAAAAAAAABcAAAAUAAAAAAAAAAAAAAD/fwAA/38AAAAAAAAJAAAABAAAAP///w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BDP/AP///wEAAAAAAAAAAAAAAAAAAAAAAAAAAAAAAAAAAAAAAAAAAAAAAAJ/f38AAAAAAMvLywDAwP8Af39/AAAAAAAAAAAAAAAAAAAAAAAAAAAAIQAAABgAAAAUAAAALA8AAPcQAAAEGQAAxxgAAAAAAAAmAAAACAAAAP//////////"/>
                  </a:ext>
                </a:extLst>
              </p:cNvSpPr>
              <p:nvPr/>
            </p:nvSpPr>
            <p:spPr>
              <a:xfrm>
                <a:off x="2466340" y="2757805"/>
                <a:ext cx="1600200" cy="1270000"/>
              </a:xfrm>
              <a:prstGeom prst="rect">
                <a:avLst/>
              </a:prstGeom>
              <a:solidFill>
                <a:srgbClr val="0433FF"/>
              </a:solidFill>
              <a:ln>
                <a:noFill/>
              </a:ln>
              <a:effectLst>
                <a:outerShdw blurRad="63500" dist="63500" dir="5400000">
                  <a:srgbClr val="000000">
                    <a:alpha val="20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23" name="Shape 3812"/>
              <p:cNvSpPr>
                <a:extLst>
                  <a:ext uri="smNativeData">
                    <pr:smNativeData xmlns:pr="smNativeData" xmlns="smNativeData" val="SMDATA_15_trXWYhMAAAAlAAAAZAAAAA0AAAAAUAAAAFAAAABQAAAAUAAAAAAAAAABAAAAAAAAAAEAAABQAAAAAAAAAAAA4D8AAAAAAADg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UAAAAAAAAABkAAAAZAAAAGQAAAAAAAAAy8vLAFAAAAAAAAAAZAAAAGQAAABkAAAAAAAAABcAAAAUAAAAAAAAAAAAAAD/fwAA/38AAAAAAAAJAAAABAAAAP///w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J/f38AAAAAAMvLywDAwP8Af39/AAAAAAAAAAAAAAAAAAAAAAAAAAAAIQAAABgAAAAUAAAAYC0AAPcQAAA4NwAAxxgAAAAAAAAmAAAACAAAAP//////////"/>
                  </a:ext>
                </a:extLst>
              </p:cNvSpPr>
              <p:nvPr/>
            </p:nvSpPr>
            <p:spPr>
              <a:xfrm>
                <a:off x="7376160" y="2757805"/>
                <a:ext cx="1600200" cy="1270000"/>
              </a:xfrm>
              <a:prstGeom prst="rect">
                <a:avLst/>
              </a:prstGeom>
              <a:solidFill>
                <a:srgbClr val="FF9300"/>
              </a:solidFill>
              <a:ln>
                <a:noFill/>
              </a:ln>
              <a:effectLst>
                <a:outerShdw blurRad="63500" dist="63500" dir="5400000">
                  <a:srgbClr val="000000">
                    <a:alpha val="20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pic>
            <p:nvPicPr>
              <p:cNvPr id="22" name="pasted-image.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AAAA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KwPAADuFAAANBgAAJIWAAAAAAAAJgAAAAgAAAD//////////w=="/>
                  </a:ext>
                </a:extLst>
              </p:cNvPicPr>
              <p:nvPr/>
            </p:nvPicPr>
            <p:blipFill>
              <a:blip r:embed="rId5"/>
              <a:stretch>
                <a:fillRect/>
              </a:stretch>
            </p:blipFill>
            <p:spPr>
              <a:xfrm>
                <a:off x="2547620" y="3402330"/>
                <a:ext cx="1386840" cy="266700"/>
              </a:xfrm>
              <a:prstGeom prst="rect">
                <a:avLst/>
              </a:prstGeom>
              <a:noFill/>
              <a:ln>
                <a:noFill/>
              </a:ln>
              <a:effectLst>
                <a:outerShdw blurRad="63500" dist="63760" dir="2700000">
                  <a:srgbClr val="000000">
                    <a:alpha val="4000"/>
                  </a:srgbClr>
                </a:outerShdw>
              </a:effectLst>
            </p:spPr>
          </p:pic>
          <p:pic>
            <p:nvPicPr>
              <p:cNvPr id="21" name="Image2"/>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B4mlCX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BgfAADuFAAAHigAAJIWAAAAAAAAJgAAAAgAAAD//////////w=="/>
                  </a:ext>
                </a:extLst>
              </p:cNvPicPr>
              <p:nvPr/>
            </p:nvPicPr>
            <p:blipFill>
              <a:blip r:embed="rId6"/>
              <a:stretch>
                <a:fillRect/>
              </a:stretch>
            </p:blipFill>
            <p:spPr>
              <a:xfrm>
                <a:off x="5054600" y="3402330"/>
                <a:ext cx="1466850" cy="266700"/>
              </a:xfrm>
              <a:prstGeom prst="rect">
                <a:avLst/>
              </a:prstGeom>
              <a:noFill/>
              <a:ln>
                <a:noFill/>
              </a:ln>
              <a:effectLst>
                <a:outerShdw blurRad="63500" dist="63760" dir="2700000">
                  <a:srgbClr val="000000">
                    <a:alpha val="4000"/>
                  </a:srgbClr>
                </a:outerShdw>
              </a:effectLst>
            </p:spPr>
          </p:pic>
          <p:pic>
            <p:nvPicPr>
              <p:cNvPr id="20" name="pasted-image.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AAAA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PotAADuFAAArDYAAJIWAAAAAAAAJgAAAAgAAAD//////////w=="/>
                  </a:ext>
                </a:extLst>
              </p:cNvPicPr>
              <p:nvPr/>
            </p:nvPicPr>
            <p:blipFill>
              <a:blip r:embed="rId7"/>
              <a:stretch>
                <a:fillRect/>
              </a:stretch>
            </p:blipFill>
            <p:spPr>
              <a:xfrm>
                <a:off x="7473950" y="3402330"/>
                <a:ext cx="1413510" cy="266700"/>
              </a:xfrm>
              <a:prstGeom prst="rect">
                <a:avLst/>
              </a:prstGeom>
              <a:noFill/>
              <a:ln>
                <a:noFill/>
              </a:ln>
              <a:effectLst>
                <a:outerShdw blurRad="63500" dist="63760" dir="2700000">
                  <a:srgbClr val="000000">
                    <a:alpha val="4000"/>
                  </a:srgbClr>
                </a:outerShdw>
              </a:effectLst>
            </p:spPr>
          </p:pic>
        </p:grpSp>
        <p:sp>
          <p:nvSpPr>
            <p:cNvPr id="18" name="Shape 3817"/>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Hi7XxU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Kh4AAFMRAADFJwAA5xMAAAAgAAAmAAAACAAAAP//////////"/>
                </a:ext>
              </a:extLst>
            </p:cNvSpPr>
            <p:nvPr/>
          </p:nvSpPr>
          <p:spPr>
            <a:xfrm>
              <a:off x="4903470" y="2816225"/>
              <a:ext cx="1561465" cy="419100"/>
            </a:xfrm>
            <a:prstGeom prst="rect">
              <a:avLst/>
            </a:prstGeom>
            <a:noFill/>
            <a:ln>
              <a:noFill/>
            </a:ln>
            <a:effectLst/>
          </p:spPr>
          <p:txBody>
            <a:bodyPr vert="horz" wrap="none" lIns="50800" tIns="50800" rIns="50800" bIns="50800" numCol="1" spcCol="215900" anchor="ctr"/>
            <a:lstStyle/>
            <a:p>
              <a:pPr defTabSz="457200">
                <a:lnSpc>
                  <a:spcPts val="2800"/>
                </a:lnSpc>
                <a:tabLst>
                  <a:tab pos="838200" algn="l"/>
                </a:tabLst>
                <a:defRPr sz="2400" cap="none">
                  <a:solidFill>
                    <a:srgbClr val="FFFFFF"/>
                  </a:solidFill>
                  <a:latin typeface="蘋果儷中黑" pitchFamily="0" charset="0"/>
                  <a:ea typeface="蘋果儷中黑" pitchFamily="0" charset="0"/>
                  <a:cs typeface="蘋果儷中黑" pitchFamily="0" charset="0"/>
                </a:defRPr>
              </a:pPr>
              <a:r>
                <a:t>2</a:t>
              </a:r>
              <a:r>
                <a:rPr sz="1800" cap="none" baseline="32000"/>
                <a:t>nd</a:t>
              </a:r>
              <a:r>
                <a:t> pos. sites</a:t>
              </a:r>
            </a:p>
          </p:txBody>
        </p:sp>
        <p:sp>
          <p:nvSpPr>
            <p:cNvPr id="17" name="Shape 3818"/>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NKn+jU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TQ8AAFMRAABuGAAA5xMAAAAgAAAmAAAACAAAAP//////////"/>
                </a:ext>
              </a:extLst>
            </p:cNvSpPr>
            <p:nvPr/>
          </p:nvSpPr>
          <p:spPr>
            <a:xfrm>
              <a:off x="2487295" y="2816225"/>
              <a:ext cx="1483995" cy="419100"/>
            </a:xfrm>
            <a:prstGeom prst="rect">
              <a:avLst/>
            </a:prstGeom>
            <a:noFill/>
            <a:ln>
              <a:noFill/>
            </a:ln>
            <a:effectLst/>
          </p:spPr>
          <p:txBody>
            <a:bodyPr vert="horz" wrap="none" lIns="50800" tIns="50800" rIns="50800" bIns="50800" numCol="1" spcCol="215900" anchor="ctr"/>
            <a:lstStyle/>
            <a:p>
              <a:pPr defTabSz="457200">
                <a:lnSpc>
                  <a:spcPts val="2800"/>
                </a:lnSpc>
                <a:tabLst>
                  <a:tab pos="838200" algn="l"/>
                </a:tabLst>
                <a:defRPr sz="2400" cap="none">
                  <a:solidFill>
                    <a:srgbClr val="FFFFFF"/>
                  </a:solidFill>
                  <a:latin typeface="蘋果儷中黑" pitchFamily="0" charset="0"/>
                  <a:ea typeface="蘋果儷中黑" pitchFamily="0" charset="0"/>
                  <a:cs typeface="蘋果儷中黑" pitchFamily="0" charset="0"/>
                </a:defRPr>
              </a:pPr>
              <a:r>
                <a:t>1</a:t>
              </a:r>
              <a:r>
                <a:rPr sz="1800" cap="none" baseline="32000"/>
                <a:t>st</a:t>
              </a:r>
              <a:r>
                <a:t> pos. sites</a:t>
              </a:r>
            </a:p>
          </p:txBody>
        </p:sp>
        <p:sp>
          <p:nvSpPr>
            <p:cNvPr id="16" name="Shape 3819"/>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NCrF4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XS0AAFMRAADGNgAA5xMAAAAgAAAmAAAACAAAAP//////////"/>
                </a:ext>
              </a:extLst>
            </p:cNvSpPr>
            <p:nvPr/>
          </p:nvSpPr>
          <p:spPr>
            <a:xfrm>
              <a:off x="7374255" y="2816225"/>
              <a:ext cx="1529715" cy="419100"/>
            </a:xfrm>
            <a:prstGeom prst="rect">
              <a:avLst/>
            </a:prstGeom>
            <a:noFill/>
            <a:ln>
              <a:noFill/>
            </a:ln>
            <a:effectLst/>
          </p:spPr>
          <p:txBody>
            <a:bodyPr vert="horz" wrap="none" lIns="50800" tIns="50800" rIns="50800" bIns="50800" numCol="1" spcCol="215900" anchor="ctr"/>
            <a:lstStyle/>
            <a:p>
              <a:pPr defTabSz="457200">
                <a:lnSpc>
                  <a:spcPts val="2800"/>
                </a:lnSpc>
                <a:tabLst>
                  <a:tab pos="838200" algn="l"/>
                </a:tabLst>
                <a:defRPr sz="2400" cap="none">
                  <a:solidFill>
                    <a:srgbClr val="FFFFFF"/>
                  </a:solidFill>
                  <a:latin typeface="蘋果儷中黑" pitchFamily="0" charset="0"/>
                  <a:ea typeface="蘋果儷中黑" pitchFamily="0" charset="0"/>
                  <a:cs typeface="蘋果儷中黑" pitchFamily="0" charset="0"/>
                </a:defRPr>
              </a:pPr>
              <a:r>
                <a:t>3</a:t>
              </a:r>
              <a:r>
                <a:rPr sz="1800" cap="none" baseline="32000"/>
                <a:t>rd</a:t>
              </a:r>
              <a:r>
                <a:t> pos. sites</a:t>
              </a:r>
            </a:p>
          </p:txBody>
        </p:sp>
      </p:grpSp>
      <p:sp>
        <p:nvSpPr>
          <p:cNvPr id="151" name="Shape 3821"/>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CQ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7wMAAFQeAACyOwAAcCAAABAgAAAmAAAACAAAAP//////////"/>
              </a:ext>
            </a:extLst>
          </p:cNvSpPr>
          <p:nvPr/>
        </p:nvSpPr>
        <p:spPr>
          <a:xfrm>
            <a:off x="639445" y="4930140"/>
            <a:ext cx="9064625" cy="3429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r>
              <a:t>Alternative mixed-models are possible: for instance, the CAT model in Phylobayes (Lartillot et al.)</a:t>
            </a:r>
          </a:p>
        </p:txBody>
      </p:sp>
      <p:sp>
        <p:nvSpPr>
          <p:cNvPr id="152" name="Shape 3823"/>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Fk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2wEAANwAAAClPAAATAQAABAgAAAmAAAACAAAAP//////////"/>
              </a:ext>
            </a:extLst>
          </p:cNvSpPr>
          <p:nvPr/>
        </p:nvSpPr>
        <p:spPr>
          <a:xfrm>
            <a:off x="301625" y="139700"/>
            <a:ext cx="95567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Among Site Process Heterogeneity </a:t>
            </a:r>
          </a:p>
        </p:txBody>
      </p:sp>
      <p:sp>
        <p:nvSpPr>
          <p:cNvPr id="153" name="Rectangle1"/>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wAgAAAAgAAAmAAAACAAAAP//////////"/>
              </a:ext>
            </a:extLst>
          </p:cNvSpPr>
          <p:nvPr/>
        </p:nvSpPr>
        <p:spPr>
          <a:xfrm>
            <a:off x="635000" y="1016000"/>
            <a:ext cx="8692515"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a:lnSpc>
                <a:spcPts val="2400"/>
              </a:lnSpc>
              <a:defRPr sz="2000" cap="none">
                <a:solidFill>
                  <a:srgbClr val="0433FF"/>
                </a:solidFill>
                <a:latin typeface="Arial" pitchFamily="1" charset="0"/>
                <a:ea typeface="Gill Sans" pitchFamily="0" charset="0"/>
                <a:cs typeface="Gill Sans" pitchFamily="0" charset="0"/>
              </a:defRPr>
            </a:pPr>
            <a:r>
              <a:t>Partition model approach for modeling ASPH</a:t>
            </a:r>
          </a:p>
        </p:txBody>
      </p:sp>
    </p:spTree>
  </p:cSld>
  <p:clrMapOvr>
    <a:masterClrMapping/>
  </p:clrMapOvr>
  <p:transition spd="fast" p14:dur="500">
    <p:fade/>
    <p:extLst>
      <p:ext uri="smNativeData">
        <pr:smNativeData xmlns:pr="smNativeData" xmlns="smNativeData" val="trXWYgAAAAD0AQAAAAAAAAYAAAAAAAAAAAAAAAAAAAAAAAAAAQAAAAAAAAAAAAAAAAAAAAAAAAAAAAAA"/>
      </p:ext>
    </p:extLs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iterate type="lt">
                                    <p:tmAbs val="0"/>
                                  </p:iterate>
                                  <p:childTnLst>
                                    <p:set>
                                      <p:cBhvr>
                                        <p:cTn id="6" dur="1" fill="hold">
                                          <p:stCondLst>
                                            <p:cond delay="0"/>
                                          </p:stCondLst>
                                        </p:cTn>
                                        <p:tgtEl>
                                          <p:spTgt spid="15"/>
                                        </p:tgtEl>
                                        <p:attrNameLst>
                                          <p:attrName>style.visibility</p:attrName>
                                        </p:attrNameLst>
                                      </p:cBhvr>
                                      <p:to>
                                        <p:strVal val="visible"/>
                                      </p:to>
                                    </p:set>
                                    <p:anim calcmode="lin" valueType="num">
                                      <p:cBhvr>
                                        <p:cTn id="7" dur="1000" fill="hold"/>
                                        <p:tgtEl>
                                          <p:spTgt spid="15"/>
                                        </p:tgtEl>
                                        <p:attrNameLst>
                                          <p:attrName>ppt_x</p:attrName>
                                        </p:attrNameLst>
                                      </p:cBhvr>
                                      <p:tavLst>
                                        <p:tav tm="0">
                                          <p:val>
                                            <p:strVal val="#ppt_x"/>
                                          </p:val>
                                        </p:tav>
                                        <p:tav tm="100000">
                                          <p:val>
                                            <p:strVal val="#ppt_x"/>
                                          </p:val>
                                        </p:tav>
                                      </p:tavLst>
                                    </p:anim>
                                    <p:anim calcmode="lin" valueType="num">
                                      <p:cBhvr>
                                        <p:cTn id="8" dur="1000" fill="hold"/>
                                        <p:tgtEl>
                                          <p:spTgt spid="1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advAuto="0"/>
    </p:bldLst>
    <p:extLst>
      <p:ext uri="smNativeData">
        <pr:smNativeData xmlns:pr="smNativeData" xmlns="smNativeData" val="trXWYgEAAAAFAAAA/f///wEAAAACAAAAAQAAAAAAAAAAAAAAAAAAAA=="/>
      </p:ext>
    </p:extLst>
  </p:timing>
</p:sld>
</file>

<file path=ppt/slides/slide277.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3825"/>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CEmIS4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7wMAANQqAACyOwAA0SwAABAgAAAmAAAACAAAAP//////////"/>
              </a:ext>
            </a:extLst>
          </p:cNvSpPr>
          <p:nvPr/>
        </p:nvSpPr>
        <p:spPr>
          <a:xfrm>
            <a:off x="639445" y="6962140"/>
            <a:ext cx="9064625" cy="32321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r>
              <a:t>We can then compare the fit of the competing mixed-models to the data</a:t>
            </a:r>
          </a:p>
        </p:txBody>
      </p:sp>
      <p:grpSp>
        <p:nvGrpSpPr>
          <p:cNvPr id="3" name="Group 3839"/>
          <p:cNvGrpSpPr>
            <a:extLst>
              <a:ext uri="smNativeData">
                <pr:smNativeData xmlns:pr="smNativeData" xmlns="smNativeData" val="SMDATA_6_trXWYhMAAAAlAAAAAQAAAA8BAAAAkAAAAEgAAACQAAAASAAAAAAAAAAAAAAAAAAAABcAAAAUAAAAAAAAAAAAAAD/fwAA/38AAAAAAAAJAAAABAAAAODkBxcfAAAAVAAAAAAAAAAAAAAAAAAAAAAAAAAAAAAAAAAAAAAAAAAAAAAAAAAAAAAAAAAAAAAAAAAAAAAAAAAAAAAAAAAAAAAAAAAAAAAAAAAAAAAAAAAAAAAAAAAAACEAAAAYAAAAFAAAAHUEAADJCAAACzoAADkbAAAQAAAAJgAAAAgAAAD/////AAAAAA=="/>
              </a:ext>
            </a:extLst>
          </p:cNvGrpSpPr>
          <p:nvPr/>
        </p:nvGrpSpPr>
        <p:grpSpPr>
          <a:xfrm>
            <a:off x="724535" y="1428115"/>
            <a:ext cx="8710930" cy="2997200"/>
            <a:chOff x="724535" y="1428115"/>
            <a:chExt cx="8710930" cy="2997200"/>
          </a:xfrm>
        </p:grpSpPr>
        <p:pic>
          <p:nvPicPr>
            <p:cNvPr id="16" name="Image1"/>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HUEAADJCAAACzoAADkbAAAAAAAAJgAAAAgAAAD//////////w=="/>
                </a:ext>
              </a:extLst>
            </p:cNvPicPr>
            <p:nvPr/>
          </p:nvPicPr>
          <p:blipFill>
            <a:blip r:embed="rId2"/>
            <a:stretch>
              <a:fillRect/>
            </a:stretch>
          </p:blipFill>
          <p:spPr>
            <a:xfrm>
              <a:off x="724535" y="1428115"/>
              <a:ext cx="8710930" cy="2997200"/>
            </a:xfrm>
            <a:prstGeom prst="rect">
              <a:avLst/>
            </a:prstGeom>
            <a:noFill/>
            <a:ln>
              <a:noFill/>
            </a:ln>
            <a:effectLst/>
          </p:spPr>
        </p:pic>
        <p:grpSp>
          <p:nvGrpSpPr>
            <p:cNvPr id="11" name="Group 3831"/>
            <p:cNvGrpSpPr>
              <a:extLst>
                <a:ext uri="smNativeData">
                  <pr:smNativeData xmlns:pr="smNativeData" xmlns="smNativeData" val="SMDATA_6_trXWYhMAAAAlAAAAAQAAAA8BAAAAkAAAAEgAAACQAAAASAAAAAAAAAAAAAAAAAAAABcAAAAUAAAAAAAAAAAAAAD/fwAA/38AAAAAAAAJAAAABAAAACAAAAAfAAAAVAAAAAAAAAAAAAAAAAAAAAAAAAAAAAAAAAAAAAAAAAAAAAAAAAAAAAAAAAAAAAAAAAAAAAAAAAAAAAAAAAAAAAAAAAAAAAAAAAAAAAAAAAAAAAAAAAAAACEAAAAYAAAAFAAAAL8hAACtDAAABTgAAEwYAAAAAAAAJgAAAAgAAAD/////AAAAAA=="/>
                </a:ext>
              </a:extLst>
            </p:cNvGrpSpPr>
            <p:nvPr/>
          </p:nvGrpSpPr>
          <p:grpSpPr>
            <a:xfrm>
              <a:off x="5485765" y="2060575"/>
              <a:ext cx="3620770" cy="1889125"/>
              <a:chOff x="5485765" y="2060575"/>
              <a:chExt cx="3620770" cy="1889125"/>
            </a:xfrm>
          </p:grpSpPr>
          <p:sp>
            <p:nvSpPr>
              <p:cNvPr id="15" name="Shape 3827"/>
              <p:cNvSpPr>
                <a:extLst>
                  <a:ext uri="smNativeData">
                    <pr:smNativeData xmlns:pr="smNativeData" xmlns="smNativeData" val="SMDATA_15_trXWYhMAAAAlAAAAZAAAAA0AAAAAUAAAAFAAAABQAAAAUAAAAAAAAAABAAAAAAAAAAEAAABQAAAAAAAAAAAA4D8AAAAAAADgPwAAAAAAAOA/AAAAAAAA4D8AAAAAAADgPwAAAAAAAOA/AAAAAAAA4D8AAAAAAADgPwAAAAAAAOA/AAAAAAAA4D8CAAAAjAAAAAEAAAAAAAAA/5MAAP///wg0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J/f38A3N7gA8zMzADAwP8Af39/AAAAAAAAAAAAAAAAAAAAAAAAAAAAIQAAABgAAAAUAAAAvyEAAK0MAAAFOAAATBgAAAAAAAAmAAAACAAAAP//////////"/>
                  </a:ext>
                </a:extLst>
              </p:cNvSpPr>
              <p:nvPr/>
            </p:nvSpPr>
            <p:spPr>
              <a:xfrm>
                <a:off x="5485765" y="2060575"/>
                <a:ext cx="3620770" cy="1889125"/>
              </a:xfrm>
              <a:prstGeom prst="rect">
                <a:avLst/>
              </a:prstGeom>
              <a:solidFill>
                <a:srgbClr val="FF9300">
                  <a:alpha val="48000"/>
                </a:srgbClr>
              </a:solidFill>
              <a:ln>
                <a:noFill/>
              </a:ln>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grpSp>
            <p:nvGrpSpPr>
              <p:cNvPr id="12" name="Group 3830"/>
              <p:cNvGrpSpPr>
                <a:extLst>
                  <a:ext uri="smNativeData">
                    <pr:smNativeData xmlns:pr="smNativeData" xmlns="smNativeData" val="SMDATA_6_trXWYhMAAAAlAAAAAQAAAA8BAAAAkAAAAEgAAACQAAAASAAAAAAAAAAAAAAAAAAAABcAAAAUAAAAAAAAAAAAAAD/fwAA/38AAAAAAAAJAAAABAAAAKASuAMfAAAAVAAAAAAAAAAAAAAAAAAAAAAAAAAAAAAAAAAAAAAAAAAAAAAAAAAAAAAAAAAAAAAAAAAAAAAAAAAAAAAAAAAAAAAAAAAAAAAAAAAAAAAAAAAAAAAAAAAAACEAAAAYAAAAFAAAAKooAADQDwAAGjEAAIkWAAAAAAAAJgAAAAgAAAD/////AAAAAA=="/>
                  </a:ext>
                </a:extLst>
              </p:cNvGrpSpPr>
              <p:nvPr/>
            </p:nvGrpSpPr>
            <p:grpSpPr>
              <a:xfrm>
                <a:off x="6610350" y="2570480"/>
                <a:ext cx="1371600" cy="1092835"/>
                <a:chOff x="6610350" y="2570480"/>
                <a:chExt cx="1371600" cy="1092835"/>
              </a:xfrm>
            </p:grpSpPr>
            <p:sp>
              <p:nvSpPr>
                <p:cNvPr id="14" name="Shape 3828"/>
                <p:cNvSpPr>
                  <a:extLst>
                    <a:ext uri="smNativeData">
                      <pr:smNativeData xmlns:pr="smNativeData" xmlns="smNativeData" val="SMDATA_15_trXWYhMAAAAlAAAAZAAAAA0AAAAAUAAAAFAAAABQAAAAUAAAAAAAAAABAAAAAAAAAAEAAABQAAAAAAAAAAAA4D8AAAAAAADg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UAAAAAAAAABkAAAAZAAAAGQAAAAAAAAAy8vLAFAAAAAAAAAAZAAAAGQAAABkAAAAAAAAABcAAAAUAAAAAAAAAAAAAAD/fwAA/38AAAAAAAAJAAAABAAAAFCW3Ao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J/f38AAAAAAMvLywDAwP8Af39/AAAAAAAAAAAAAAAAAAAAAAAAAAAAIQAAABgAAAAUAAAAqigAANAPAAAaMQAAiRYAAAAAAAAmAAAACAAAAP//////////"/>
                    </a:ext>
                  </a:extLst>
                </p:cNvSpPr>
                <p:nvPr/>
              </p:nvSpPr>
              <p:spPr>
                <a:xfrm>
                  <a:off x="6610350" y="2570480"/>
                  <a:ext cx="1371600" cy="1092835"/>
                </a:xfrm>
                <a:prstGeom prst="rect">
                  <a:avLst/>
                </a:prstGeom>
                <a:solidFill>
                  <a:srgbClr val="FF9300"/>
                </a:solidFill>
                <a:ln>
                  <a:noFill/>
                </a:ln>
                <a:effectLst>
                  <a:outerShdw blurRad="63500" dist="63500" dir="5400000">
                    <a:srgbClr val="000000">
                      <a:alpha val="20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3" name="Shape 3829"/>
                <p:cNvSpPr>
                  <a:extLst>
                    <a:ext uri="smNativeData">
                      <pr:smNativeData xmlns:pr="smNativeData" xmlns="smNativeData" val="SMDATA_15_trXWYhMAAAAlAAAAZA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C6MAU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ykAAOgPAADJLwAAnBIAAAAAAAAmAAAACAAAAP//////////"/>
                    </a:ext>
                  </a:extLst>
                </p:cNvSpPr>
                <p:nvPr/>
              </p:nvSpPr>
              <p:spPr>
                <a:xfrm>
                  <a:off x="6824345" y="2585720"/>
                  <a:ext cx="943610" cy="439420"/>
                </a:xfrm>
                <a:prstGeom prst="rect">
                  <a:avLst/>
                </a:prstGeom>
                <a:noFill/>
                <a:ln>
                  <a:noFill/>
                </a:ln>
                <a:effectLst/>
              </p:spPr>
              <p:txBody>
                <a:bodyPr vert="horz" wrap="square" lIns="50800" tIns="50800" rIns="50800" bIns="50800" numCol="1" spcCol="215900" anchor="ctr"/>
                <a:lstStyle>
                  <a:lvl1pPr defTabSz="457200">
                    <a:lnSpc>
                      <a:spcPts val="2800"/>
                    </a:lnSpc>
                    <a:tabLst>
                      <a:tab pos="838200" algn="l"/>
                    </a:tabLst>
                    <a:defRPr sz="2400" cap="none">
                      <a:solidFill>
                        <a:srgbClr val="FFFFFF"/>
                      </a:solidFill>
                      <a:latin typeface="蘋果儷中黑" pitchFamily="0" charset="0"/>
                      <a:ea typeface="Gill Sans" pitchFamily="0" charset="0"/>
                      <a:cs typeface="Gill Sans" pitchFamily="0" charset="0"/>
                    </a:defRPr>
                  </a:lvl1pPr>
                </a:lstStyle>
                <a:p>
                  <a:pPr/>
                  <a:r>
                    <a:t>gene 2</a:t>
                  </a:r>
                </a:p>
              </p:txBody>
            </p:sp>
          </p:grpSp>
        </p:grpSp>
        <p:grpSp>
          <p:nvGrpSpPr>
            <p:cNvPr id="6" name="Group 3836"/>
            <p:cNvGrpSpPr>
              <a:extLst>
                <a:ext uri="smNativeData">
                  <pr:smNativeData xmlns:pr="smNativeData" xmlns="smNativeData" val="SMDATA_6_trXWYhMAAAAlAAAAAQAAAA8BAAAAkAAAAEgAAACQAAAASAAAAAAAAAAAAAAAAAAAABcAAAAUAAAAAAAAAAAAAAD/fwAA/38AAAAAAAAJAAAABAAAAEQAYwAfAAAAVAAAAAAAAAAAAAAAAAAAAAAAAAAAAAAAAAAAAAAAAAAAAAAAAAAAAAAAAAAAAAAAAAAAAAAAAAAAAAAAAAAAAAAAAAAAAAAAAAAAAAAAAAAAAAAAAAAAACEAAAAYAAAAFAAAAAgNAACtDAAAvyEAAEwYAAAAAAAAJgAAAAgAAAD/////AAAAAA=="/>
                </a:ext>
              </a:extLst>
            </p:cNvGrpSpPr>
            <p:nvPr/>
          </p:nvGrpSpPr>
          <p:grpSpPr>
            <a:xfrm>
              <a:off x="2118360" y="2060575"/>
              <a:ext cx="3367405" cy="1889125"/>
              <a:chOff x="2118360" y="2060575"/>
              <a:chExt cx="3367405" cy="1889125"/>
            </a:xfrm>
          </p:grpSpPr>
          <p:sp>
            <p:nvSpPr>
              <p:cNvPr id="10" name="Shape 3832"/>
              <p:cNvSpPr>
                <a:extLst>
                  <a:ext uri="smNativeData">
                    <pr:smNativeData xmlns:pr="smNativeData" xmlns="smNativeData" val="SMDATA_15_trXWYhMAAAAlAAAAZAAAAA0AAAAAUAAAAFAAAABQAAAAUAAAAAAAAAABAAAAAAAAAAEAAABQAAAAAAAAAAAA4D8AAAAAAADgPwAAAAAAAOA/AAAAAAAA4D8AAAAAAADgPwAAAAAAAOA/AAAAAAAA4D8AAAAAAADgPwAAAAAAAOA/AAAAAAAA4D8CAAAAjAAAAAEAAAAAAAAABDP/AP///wg0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BDP/AP///wEAAAAAAAAAAAAAAAAAAAAAAAAAAAAAAAAAAAAAAAAAAAAAAAJ/f38A3N7gA8zMzADAwP8Af39/AAAAAAAAAAAAAAAAAAAAAAAAAAAAIQAAABgAAAAUAAAACA0AAK0MAAC/IQAATBgAAAAAAAAmAAAACAAAAP//////////"/>
                  </a:ext>
                </a:extLst>
              </p:cNvSpPr>
              <p:nvPr/>
            </p:nvSpPr>
            <p:spPr>
              <a:xfrm>
                <a:off x="2118360" y="2060575"/>
                <a:ext cx="3367405" cy="1889125"/>
              </a:xfrm>
              <a:prstGeom prst="rect">
                <a:avLst/>
              </a:prstGeom>
              <a:solidFill>
                <a:srgbClr val="0433FF">
                  <a:alpha val="48000"/>
                </a:srgbClr>
              </a:solidFill>
              <a:ln>
                <a:noFill/>
              </a:ln>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grpSp>
            <p:nvGrpSpPr>
              <p:cNvPr id="7" name="Group 3835"/>
              <p:cNvGrpSpPr>
                <a:extLst>
                  <a:ext uri="smNativeData">
                    <pr:smNativeData xmlns:pr="smNativeData" xmlns="smNativeData" val="SMDATA_6_trXWYhMAAAAlAAAAAQAAAA8BAAAAkAAAAEgAAACQAAAASAAAAAAAAAAAAAAAAAAAABcAAAAUAAAAAAAAAAAAAAD/fwAA/38AAAAAAAAJAAAABAAAAAAAAAAfAAAAVAAAAAAAAAAAAAAAAAAAAAAAAAAAAAAAAAAAAAAAAAAAAAAAAAAAAAAAAAAAAAAAAAAAAAAAAAAAAAAAAAAAAAAAAAAAAAAAAAAAAAAAAAAAAAAAAAAAACEAAAAYAAAAFAAAACoTAADQDwAAnRsAAIsWAAAAAAAAJgAAAAgAAAD/////AAAAAA=="/>
                  </a:ext>
                </a:extLst>
              </p:cNvGrpSpPr>
              <p:nvPr/>
            </p:nvGrpSpPr>
            <p:grpSpPr>
              <a:xfrm>
                <a:off x="3115310" y="2570480"/>
                <a:ext cx="1373505" cy="1094105"/>
                <a:chOff x="3115310" y="2570480"/>
                <a:chExt cx="1373505" cy="1094105"/>
              </a:xfrm>
            </p:grpSpPr>
            <p:sp>
              <p:nvSpPr>
                <p:cNvPr id="9" name="Shape 3833"/>
                <p:cNvSpPr>
                  <a:extLst>
                    <a:ext uri="smNativeData">
                      <pr:smNativeData xmlns:pr="smNativeData" xmlns="smNativeData" val="SMDATA_15_trXWYhMAAAAlAAAAZAAAAA0AAAAAUAAAAFAAAABQAAAAUAAAAAAAAAABAAAAAAAAAAEAAABQAAAAAAAAAAAA4D8AAAAAAADgPwAAAAAAAOA/AAAAAAAA4D8AAAAAAADgPwAAAAAAAOA/AAAAAAAA4D8AAAAAAADgPwAAAAAAAOA/AAAAAAAA4D8CAAAAjAAAAAEAAAAAAAAABDP/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UAAAAAAAAABkAAAAZAAAAGQAAAAAAAAAy8vLAFAAAAAAAAAAZA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BDP/AP///wEAAAAAAAAAAAAAAAAAAAAAAAAAAAAAAAAAAAAAAAAAAAAAAAJ/f38AAAAAAMvLywDAwP8Af39/AAAAAAAAAAAAAAAAAAAAAAAAAAAAIQAAABgAAAAUAAAAKhMAANAPAACdGwAAixYAAAAAAAAmAAAACAAAAP//////////"/>
                    </a:ext>
                  </a:extLst>
                </p:cNvSpPr>
                <p:nvPr/>
              </p:nvSpPr>
              <p:spPr>
                <a:xfrm>
                  <a:off x="3115310" y="2570480"/>
                  <a:ext cx="1373505" cy="1094105"/>
                </a:xfrm>
                <a:prstGeom prst="rect">
                  <a:avLst/>
                </a:prstGeom>
                <a:solidFill>
                  <a:srgbClr val="0433FF"/>
                </a:solidFill>
                <a:ln>
                  <a:noFill/>
                </a:ln>
                <a:effectLst>
                  <a:outerShdw blurRad="63500" dist="63500" dir="5400000">
                    <a:srgbClr val="000000">
                      <a:alpha val="20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8" name="Shape 3834"/>
                <p:cNvSpPr>
                  <a:extLst>
                    <a:ext uri="smNativeData">
                      <pr:smNativeData xmlns:pr="smNativeData" xmlns="smNativeData" val="SMDATA_15_trXWYhMAAAAlAAAAZA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exQAAOkPAABMGgAAnRIAAAAAAAAmAAAACAAAAP//////////"/>
                    </a:ext>
                  </a:extLst>
                </p:cNvSpPr>
                <p:nvPr/>
              </p:nvSpPr>
              <p:spPr>
                <a:xfrm>
                  <a:off x="3329305" y="2586355"/>
                  <a:ext cx="945515" cy="439420"/>
                </a:xfrm>
                <a:prstGeom prst="rect">
                  <a:avLst/>
                </a:prstGeom>
                <a:noFill/>
                <a:ln>
                  <a:noFill/>
                </a:ln>
                <a:effectLst/>
              </p:spPr>
              <p:txBody>
                <a:bodyPr vert="horz" wrap="square" lIns="50800" tIns="50800" rIns="50800" bIns="50800" numCol="1" spcCol="215900" anchor="ctr"/>
                <a:lstStyle>
                  <a:lvl1pPr defTabSz="457200">
                    <a:lnSpc>
                      <a:spcPts val="2800"/>
                    </a:lnSpc>
                    <a:tabLst>
                      <a:tab pos="838200" algn="l"/>
                    </a:tabLst>
                    <a:defRPr sz="2400" cap="none">
                      <a:solidFill>
                        <a:srgbClr val="FFFFFF"/>
                      </a:solidFill>
                      <a:latin typeface="蘋果儷中黑" pitchFamily="0" charset="0"/>
                      <a:ea typeface="Gill Sans" pitchFamily="0" charset="0"/>
                      <a:cs typeface="Gill Sans" pitchFamily="0" charset="0"/>
                    </a:defRPr>
                  </a:lvl1pPr>
                </a:lstStyle>
                <a:p>
                  <a:pPr/>
                  <a:r>
                    <a:t>gene 1</a:t>
                  </a:r>
                </a:p>
              </p:txBody>
            </p:sp>
          </p:grpSp>
        </p:grpSp>
        <p:pic>
          <p:nvPicPr>
            <p:cNvPr id="5" name="pasted-image.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AAAA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FsTAAA3EwAAjhsAAKAUAAAAAAAAJgAAAAgAAAD//////////w=="/>
                </a:ext>
              </a:extLst>
            </p:cNvPicPr>
            <p:nvPr/>
          </p:nvPicPr>
          <p:blipFill>
            <a:blip r:embed="rId3"/>
            <a:stretch>
              <a:fillRect/>
            </a:stretch>
          </p:blipFill>
          <p:spPr>
            <a:xfrm>
              <a:off x="3146425" y="3123565"/>
              <a:ext cx="1332865" cy="229235"/>
            </a:xfrm>
            <a:prstGeom prst="rect">
              <a:avLst/>
            </a:prstGeom>
            <a:noFill/>
            <a:ln>
              <a:noFill/>
            </a:ln>
            <a:effectLst>
              <a:outerShdw blurRad="63500" dist="63760" dir="2700000">
                <a:srgbClr val="000000">
                  <a:alpha val="4000"/>
                </a:srgbClr>
              </a:outerShdw>
            </a:effectLst>
          </p:spPr>
        </p:pic>
        <p:pic>
          <p:nvPicPr>
            <p:cNvPr id="4" name="pasted-image.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Dg4AIB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MUoAAA3EwAA9TAAAJ8UAAAAAAAAJgAAAAgAAAD//////////w=="/>
                </a:ext>
              </a:extLst>
            </p:cNvPicPr>
            <p:nvPr/>
          </p:nvPicPr>
          <p:blipFill>
            <a:blip r:embed="rId4"/>
            <a:stretch>
              <a:fillRect/>
            </a:stretch>
          </p:blipFill>
          <p:spPr>
            <a:xfrm>
              <a:off x="6627495" y="3123565"/>
              <a:ext cx="1330960" cy="228600"/>
            </a:xfrm>
            <a:prstGeom prst="rect">
              <a:avLst/>
            </a:prstGeom>
            <a:noFill/>
            <a:ln>
              <a:noFill/>
            </a:ln>
            <a:effectLst>
              <a:outerShdw blurRad="63500" dist="63760" dir="2700000">
                <a:srgbClr val="000000">
                  <a:alpha val="4000"/>
                </a:srgbClr>
              </a:outerShdw>
            </a:effectLst>
          </p:spPr>
        </p:pic>
      </p:grpSp>
      <p:sp>
        <p:nvSpPr>
          <p:cNvPr id="17" name="Shape 3993"/>
          <p:cNvSpPr>
            <a:extLst>
              <a:ext uri="smNativeData">
                <pr:smNativeData xmlns:pr="smNativeData" xmlns="smNativeData" val="SMDATA_15_trXWYhMAAAAlAAAACwAAAA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CAAAAZAAAAGQAAAACAAAAZAAAAGQAAAAVAAAAYAAAAAAAAAAAAAAADwAAACADAAAAAAAAAAAAAAEAAACgMgAAVgcAAKr4//8BAAAAf39/AAEAAABkAAAAAAAAABQAAABAHwAAAAAAACYAAAAAAAAAwOD//wAAAAAmAAAAZAAAABYAAABMAAAAAQAAAAAAAAAHAAAAAAAAAAEAAAAAAAAAVgAAAEcAAABHAAAAZAAAAGQAAAAAAAAAy8vLAFYAAABHAAAARwAAAGQAAABkAAAAAAAAABcAAAAUAAAAAAAAAAAAAAD/fwAA/38AAAAAAAAJAAAABAAAAJwGEAE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9TkAAJ8RAAA5PQAApB8AABAAAAAmAAAACAAAAP//////////"/>
              </a:ext>
            </a:extLst>
          </p:cNvSpPr>
          <p:nvPr/>
        </p:nvSpPr>
        <p:spPr>
          <a:xfrm>
            <a:off x="9421495" y="2864485"/>
            <a:ext cx="530860" cy="2279015"/>
          </a:xfrm>
          <a:custGeom>
            <a:avLst/>
            <a:gdLst/>
            <a:ahLst/>
            <a:cxnLst/>
            <a:rect l="0" t="0" r="530860" b="2279015"/>
            <a:pathLst>
              <a:path w="530860" h="2279015">
                <a:moveTo>
                  <a:pt x="0" y="0"/>
                </a:moveTo>
                <a:cubicBezTo>
                  <a:pt x="656892" y="654161"/>
                  <a:pt x="704162" y="1413833"/>
                  <a:pt x="141843" y="2279015"/>
                </a:cubicBezTo>
              </a:path>
            </a:pathLst>
          </a:custGeom>
          <a:noFill/>
          <a:ln w="25400" cap="flat" cmpd="sng" algn="ctr">
            <a:solidFill>
              <a:srgbClr val="FF9300"/>
            </a:solidFill>
            <a:prstDash val="solid"/>
            <a:headEnd type="triangle" w="med" len="med"/>
            <a:tailEnd type="triangle" w="med" len="med"/>
          </a:ln>
          <a:effectLst>
            <a:outerShdw blurRad="63500" dist="63760" dir="2700000">
              <a:srgbClr val="000000">
                <a:alpha val="14000"/>
              </a:srgbClr>
            </a:outerShdw>
          </a:effectLst>
        </p:spPr>
        <p:txBody>
          <a:bodyPr vert="horz" wrap="square" lIns="0" tIns="0" rIns="0" bIns="0" numCol="1" spcCol="215900" anchor="t"/>
          <a:lstStyle/>
          <a:p>
            <a:pPr/>
          </a:p>
        </p:txBody>
      </p:sp>
      <p:grpSp>
        <p:nvGrpSpPr>
          <p:cNvPr id="18" name="Group 3990"/>
          <p:cNvGrpSpPr>
            <a:extLst>
              <a:ext uri="smNativeData">
                <pr:smNativeData xmlns:pr="smNativeData" xmlns="smNativeData" val="SMDATA_6_trXWYhMAAAAlAAAAAQAAAA8BAAAAkAAAAEgAAACQAAAASAAAAAAAAAAAAAAAAAAAABcAAAAUAAAAAAAAAAAAAAD/fwAA/38AAAAAAAAJAAAABAAAAEEAQQAfAAAAVAAAAAAAAAAAAAAAAAAAAAAAAAAAAAAAAAAAAAAAAAAAAAAAAAAAAAAAAAAAAAAAAAAAAAAAAAAAAAAAAAAAAAAAAAAAAAAAAAAAAAAAAAAAAAAAAAAAACEAAAAYAAAAFAAAAHUEAACRGAAACzoAAAErAAAQAAAAJgAAAAgAAAD/////AAAAAA=="/>
              </a:ext>
            </a:extLst>
          </p:cNvGrpSpPr>
          <p:nvPr/>
        </p:nvGrpSpPr>
        <p:grpSpPr>
          <a:xfrm>
            <a:off x="724535" y="3993515"/>
            <a:ext cx="8710930" cy="2997200"/>
            <a:chOff x="724535" y="3993515"/>
            <a:chExt cx="8710930" cy="2997200"/>
          </a:xfrm>
        </p:grpSpPr>
        <p:pic>
          <p:nvPicPr>
            <p:cNvPr id="167" name="alignment.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g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HUEAACRGAAACzoAAAErAAAAAAAAJgAAAAgAAAD//////////w=="/>
                </a:ext>
              </a:extLst>
            </p:cNvPicPr>
            <p:nvPr/>
          </p:nvPicPr>
          <p:blipFill>
            <a:blip r:embed="rId2"/>
            <a:stretch>
              <a:fillRect/>
            </a:stretch>
          </p:blipFill>
          <p:spPr>
            <a:xfrm>
              <a:off x="724535" y="3993515"/>
              <a:ext cx="8710930" cy="2997200"/>
            </a:xfrm>
            <a:prstGeom prst="rect">
              <a:avLst/>
            </a:prstGeom>
            <a:noFill/>
            <a:ln>
              <a:noFill/>
            </a:ln>
            <a:effectLst/>
          </p:spPr>
        </p:pic>
        <p:grpSp>
          <p:nvGrpSpPr>
            <p:cNvPr id="162" name="Group 3846"/>
            <p:cNvGrpSpPr>
              <a:extLst>
                <a:ext uri="smNativeData">
                  <pr:smNativeData xmlns:pr="smNativeData" xmlns="smNativeData" val="SMDATA_6_trXWYhMAAAAlAAAAAQAAAA8BAAAAkAAAAEgAAACQAAAASAAAAAAAAAAAAAAAAAAAABcAAAAUAAAAAAAAAAAAAAD/fwAA/38AAAAAAAAJAAAABAAAAEEAQQAfAAAAVAAAAAAAAAAAAAAAAAAAAAAAAAAAAAAAAAAAAAAAAAAAAAAAAAAAAAAAAAAAAAAAAAAAAAAAAAAAAAAAAAAAAAAAAAAAAAAAAAAAAAAAAAAAAAAAAAAAACEAAAAYAAAAFAAAAL8hAAB1HAAABTgAABQoAAAAAAAAJgAAAAgAAAD/////AAAAAA=="/>
                </a:ext>
              </a:extLst>
            </p:cNvGrpSpPr>
            <p:nvPr/>
          </p:nvGrpSpPr>
          <p:grpSpPr>
            <a:xfrm>
              <a:off x="5485765" y="4625975"/>
              <a:ext cx="3620770" cy="1889125"/>
              <a:chOff x="5485765" y="4625975"/>
              <a:chExt cx="3620770" cy="1889125"/>
            </a:xfrm>
          </p:grpSpPr>
          <p:sp>
            <p:nvSpPr>
              <p:cNvPr id="166" name="Shape 3842"/>
              <p:cNvSpPr>
                <a:extLst>
                  <a:ext uri="smNativeData">
                    <pr:smNativeData xmlns:pr="smNativeData" xmlns="smNativeData" val="SMDATA_15_trXWYhMAAAAlAAAAZAAAAA0AAAAAUAAAAFAAAABQAAAAUAAAAAAAAAABAAAAAAAAAAEAAABQAAAAAAAAAAAA4D8AAAAAAADgPwAAAAAAAOA/AAAAAAAA4D8AAAAAAADgPwAAAAAAAOA/AAAAAAAA4D8AAAAAAADgPwAAAAAAAOA/AAAAAAAA4D8CAAAAjAAAAAEAAAAAAAAA/5MAAP///wg0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DwCQ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J/f38A3N7gA8zMzADAwP8Af39/AAAAAAAAAAAAAAAAAAAAAAAAAAAAIQAAABgAAAAUAAAAvyEAAHUcAAAFOAAAFCgAAAAAAAAmAAAACAAAAP//////////"/>
                  </a:ext>
                </a:extLst>
              </p:cNvSpPr>
              <p:nvPr/>
            </p:nvSpPr>
            <p:spPr>
              <a:xfrm>
                <a:off x="5485765" y="4625975"/>
                <a:ext cx="3620770" cy="1889125"/>
              </a:xfrm>
              <a:prstGeom prst="rect">
                <a:avLst/>
              </a:prstGeom>
              <a:solidFill>
                <a:srgbClr val="FF9300">
                  <a:alpha val="48000"/>
                </a:srgbClr>
              </a:solidFill>
              <a:ln>
                <a:noFill/>
              </a:ln>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grpSp>
            <p:nvGrpSpPr>
              <p:cNvPr id="163" name="Group 3845"/>
              <p:cNvGrpSpPr>
                <a:extLst>
                  <a:ext uri="smNativeData">
                    <pr:smNativeData xmlns:pr="smNativeData" xmlns="smNativeData" val="SMDATA_6_trXWYhMAAAAlAAAAAQAAAA8BAAAAkAAAAEgAAACQAAAASAAAAAAAAAAAAAAAAAAAABcAAAAUAAAAAAAAAAAAAAD/fwAA/38AAAAAAAAJAAAABAAAAEEAQQAfAAAAVAAAAAAAAAAAAAAAAAAAAAAAAAAAAAAAAAAAAAAAAAAAAAAAAAAAAAAAAAAAAAAAAAAAAAAAAAAAAAAAAAAAAAAAAAAAAAAAAAAAAAAAAAAAAAAAAAAAACEAAAAYAAAAFAAAAKooAACYHwAAGjEAAFEmAAAAAAAAJgAAAAgAAAD/////AAAAAA=="/>
                  </a:ext>
                </a:extLst>
              </p:cNvGrpSpPr>
              <p:nvPr/>
            </p:nvGrpSpPr>
            <p:grpSpPr>
              <a:xfrm>
                <a:off x="6610350" y="5135880"/>
                <a:ext cx="1371600" cy="1092835"/>
                <a:chOff x="6610350" y="5135880"/>
                <a:chExt cx="1371600" cy="1092835"/>
              </a:xfrm>
            </p:grpSpPr>
            <p:sp>
              <p:nvSpPr>
                <p:cNvPr id="165" name="Shape 3843"/>
                <p:cNvSpPr>
                  <a:extLst>
                    <a:ext uri="smNativeData">
                      <pr:smNativeData xmlns:pr="smNativeData" xmlns="smNativeData" val="SMDATA_15_trXWYhMAAAAlAAAAZAAAAA0AAAAAUAAAAFAAAABQAAAAUAAAAAAAAAABAAAAAAAAAAEAAABQAAAAAAAAAAAA4D8AAAAAAADg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UAAAAAAAAABkAAAAZAAAAGQAAAAAAAAAy8vLAFAAAAAAAAAAZAAAAGQAAABkAAAAAAAAABcAAAAUAAAAAAAAAAAAAAD/fwAA/38AAAAAAAAJAAAABAAAAAdV/+4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J/f38AAAAAAMvLywDAwP8Af39/AAAAAAAAAAAAAAAAAAAAAAAAAAAAIQAAABgAAAAUAAAAqigAAJgfAAAaMQAAUSYAAAAAAAAmAAAACAAAAP//////////"/>
                    </a:ext>
                  </a:extLst>
                </p:cNvSpPr>
                <p:nvPr/>
              </p:nvSpPr>
              <p:spPr>
                <a:xfrm>
                  <a:off x="6610350" y="5135880"/>
                  <a:ext cx="1371600" cy="1092835"/>
                </a:xfrm>
                <a:prstGeom prst="rect">
                  <a:avLst/>
                </a:prstGeom>
                <a:solidFill>
                  <a:srgbClr val="FF9300"/>
                </a:solidFill>
                <a:ln>
                  <a:noFill/>
                </a:ln>
                <a:effectLst>
                  <a:outerShdw blurRad="63500" dist="63500" dir="5400000">
                    <a:srgbClr val="000000">
                      <a:alpha val="20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64" name="Shape 3844"/>
                <p:cNvSpPr>
                  <a:extLst>
                    <a:ext uri="smNativeData">
                      <pr:smNativeData xmlns:pr="smNativeData" xmlns="smNativeData" val="SMDATA_15_trXWYhMAAAAlAAAAZA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FNw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ykAALAfAADJLwAAZCIAAAAAAAAmAAAACAAAAP//////////"/>
                    </a:ext>
                  </a:extLst>
                </p:cNvSpPr>
                <p:nvPr/>
              </p:nvSpPr>
              <p:spPr>
                <a:xfrm>
                  <a:off x="6824345" y="5151120"/>
                  <a:ext cx="943610" cy="439420"/>
                </a:xfrm>
                <a:prstGeom prst="rect">
                  <a:avLst/>
                </a:prstGeom>
                <a:noFill/>
                <a:ln>
                  <a:noFill/>
                </a:ln>
                <a:effectLst/>
              </p:spPr>
              <p:txBody>
                <a:bodyPr vert="horz" wrap="square" lIns="50800" tIns="50800" rIns="50800" bIns="50800" numCol="1" spcCol="215900" anchor="ctr"/>
                <a:lstStyle>
                  <a:lvl1pPr defTabSz="457200">
                    <a:lnSpc>
                      <a:spcPts val="2800"/>
                    </a:lnSpc>
                    <a:tabLst>
                      <a:tab pos="838200" algn="l"/>
                    </a:tabLst>
                    <a:defRPr sz="2400" cap="none">
                      <a:solidFill>
                        <a:srgbClr val="FFFFFF"/>
                      </a:solidFill>
                      <a:latin typeface="蘋果儷中黑" pitchFamily="0" charset="0"/>
                      <a:ea typeface="Gill Sans" pitchFamily="0" charset="0"/>
                      <a:cs typeface="Gill Sans" pitchFamily="0" charset="0"/>
                    </a:defRPr>
                  </a:lvl1pPr>
                </a:lstStyle>
                <a:p>
                  <a:pPr/>
                  <a:r>
                    <a:t>gene 2</a:t>
                  </a:r>
                </a:p>
              </p:txBody>
            </p:sp>
          </p:grpSp>
        </p:grpSp>
        <p:grpSp>
          <p:nvGrpSpPr>
            <p:cNvPr id="157" name="Group 3851"/>
            <p:cNvGrpSpPr>
              <a:extLst>
                <a:ext uri="smNativeData">
                  <pr:smNativeData xmlns:pr="smNativeData" xmlns="smNativeData" val="SMDATA_6_trXWYhMAAAAlAAAAAQAAAA8BAAAAkAAAAEgAAACQAAAASAAAAAAAAAAAAAAAAAAAABcAAAAUAAAAAAAAAAAAAAD/fwAA/38AAAAAAAAJAAAABAAAAAAAAAAfAAAAVAAAAAAAAAAAAAAAAAAAAAAAAAAAAAAAAAAAAAAAAAAAAAAAAAAAAAAAAAAAAAAAAAAAAAAAAAAAAAAAAAAAAAAAAAAAAAAAAAAAAAAAAAAAAAAAAAAAACEAAAAYAAAAFAAAAAgNAAB1HAAAvyEAABQoAAAAAAAAJgAAAAgAAAD/////AAAAAA=="/>
                </a:ext>
              </a:extLst>
            </p:cNvGrpSpPr>
            <p:nvPr/>
          </p:nvGrpSpPr>
          <p:grpSpPr>
            <a:xfrm>
              <a:off x="2118360" y="4625975"/>
              <a:ext cx="3367405" cy="1889125"/>
              <a:chOff x="2118360" y="4625975"/>
              <a:chExt cx="3367405" cy="1889125"/>
            </a:xfrm>
          </p:grpSpPr>
          <p:sp>
            <p:nvSpPr>
              <p:cNvPr id="161" name="Shape 3847"/>
              <p:cNvSpPr>
                <a:extLst>
                  <a:ext uri="smNativeData">
                    <pr:smNativeData xmlns:pr="smNativeData" xmlns="smNativeData" val="SMDATA_15_trXWYhMAAAAlAAAAZAAAAA0AAAAAUAAAAFAAAABQAAAAUAAAAAAAAAABAAAAAAAAAAEAAABQAAAAAAAAAAAA4D8AAAAAAADgPwAAAAAAAOA/AAAAAAAA4D8AAAAAAADgPwAAAAAAAOA/AAAAAAAA4D8AAAAAAADgPwAAAAAAAOA/AAAAAAAA4D8CAAAAjAAAAAEAAAAAAAAABDP/AP///wg0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BgCAQM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BDP/AP///wEAAAAAAAAAAAAAAAAAAAAAAAAAAAAAAAAAAAAAAAAAAAAAAAJ/f38A3N7gA8zMzADAwP8Af39/AAAAAAAAAAAAAAAAAAAAAAAAAAAAIQAAABgAAAAUAAAACA0AAHUcAAC/IQAAFCgAAAAAAAAmAAAACAAAAP//////////"/>
                  </a:ext>
                </a:extLst>
              </p:cNvSpPr>
              <p:nvPr/>
            </p:nvSpPr>
            <p:spPr>
              <a:xfrm>
                <a:off x="2118360" y="4625975"/>
                <a:ext cx="3367405" cy="1889125"/>
              </a:xfrm>
              <a:prstGeom prst="rect">
                <a:avLst/>
              </a:prstGeom>
              <a:solidFill>
                <a:srgbClr val="0433FF">
                  <a:alpha val="48000"/>
                </a:srgbClr>
              </a:solidFill>
              <a:ln>
                <a:noFill/>
              </a:ln>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grpSp>
            <p:nvGrpSpPr>
              <p:cNvPr id="158" name="Group 3850"/>
              <p:cNvGrpSpPr>
                <a:extLst>
                  <a:ext uri="smNativeData">
                    <pr:smNativeData xmlns:pr="smNativeData" xmlns="smNativeData" val="SMDATA_6_trXWYhMAAAAlAAAAAQAAAA8BAAAAkAAAAEgAAACQAAAASAAAAAAAAAAAAAAAAAAAABcAAAAUAAAAAAAAAAAAAAD/fwAA/38AAAAAAAAJAAAABAAAAEEAQQAfAAAAVAAAAAAAAAAAAAAAAAAAAAAAAAAAAAAAAAAAAAAAAAAAAAAAAAAAAAAAAAAAAAAAAAAAAAAAAAAAAAAAAAAAAAAAAAAAAAAAAAAAAAAAAAAAAAAAAAAAACEAAAAYAAAAFAAAACoTAACYHwAAnRsAAFMmAAAAAAAAJgAAAAgAAAD/////AAAAAA=="/>
                  </a:ext>
                </a:extLst>
              </p:cNvGrpSpPr>
              <p:nvPr/>
            </p:nvGrpSpPr>
            <p:grpSpPr>
              <a:xfrm>
                <a:off x="3115310" y="5135880"/>
                <a:ext cx="1373505" cy="1094105"/>
                <a:chOff x="3115310" y="5135880"/>
                <a:chExt cx="1373505" cy="1094105"/>
              </a:xfrm>
            </p:grpSpPr>
            <p:sp>
              <p:nvSpPr>
                <p:cNvPr id="160" name="Shape 3848"/>
                <p:cNvSpPr>
                  <a:extLst>
                    <a:ext uri="smNativeData">
                      <pr:smNativeData xmlns:pr="smNativeData" xmlns="smNativeData" val="SMDATA_15_trXWYhMAAAAlAAAAZAAAAA0AAAAAUAAAAFAAAABQAAAAUAAAAAAAAAABAAAAAAAAAAEAAABQAAAAAAAAAAAA4D8AAAAAAADgPwAAAAAAAOA/AAAAAAAA4D8AAAAAAADgPwAAAAAAAOA/AAAAAAAA4D8AAAAAAADgPwAAAAAAAOA/AAAAAAAA4D8CAAAAjAAAAAEAAAAAAAAABDP/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UAAAAAAAAABkAAAAZAAAAGQAAAAAAAAAy8vLAFAAAAAAAAAAZAAAAGQAAABkAAAAAAAAABcAAAAUAAAAAAAAAAAAAAD/fwAA/38AAAAAAAAJAAAABAAAAP/bCi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BDP/AP///wEAAAAAAAAAAAAAAAAAAAAAAAAAAAAAAAAAAAAAAAAAAAAAAAJ/f38AAAAAAMvLywDAwP8Af39/AAAAAAAAAAAAAAAAAAAAAAAAAAAAIQAAABgAAAAUAAAAKhMAAJgfAACdGwAAUyYAAAAAAAAmAAAACAAAAP//////////"/>
                    </a:ext>
                  </a:extLst>
                </p:cNvSpPr>
                <p:nvPr/>
              </p:nvSpPr>
              <p:spPr>
                <a:xfrm>
                  <a:off x="3115310" y="5135880"/>
                  <a:ext cx="1373505" cy="1094105"/>
                </a:xfrm>
                <a:prstGeom prst="rect">
                  <a:avLst/>
                </a:prstGeom>
                <a:solidFill>
                  <a:srgbClr val="0433FF"/>
                </a:solidFill>
                <a:ln>
                  <a:noFill/>
                </a:ln>
                <a:effectLst>
                  <a:outerShdw blurRad="63500" dist="63500" dir="5400000">
                    <a:srgbClr val="000000">
                      <a:alpha val="20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59" name="Shape 3849"/>
                <p:cNvSpPr>
                  <a:extLst>
                    <a:ext uri="smNativeData">
                      <pr:smNativeData xmlns:pr="smNativeData" xmlns="smNativeData" val="SMDATA_15_trXWYhMAAAAlAAAAZA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rFB6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exQAALEfAABMGgAAZSIAAAAAAAAmAAAACAAAAP//////////"/>
                    </a:ext>
                  </a:extLst>
                </p:cNvSpPr>
                <p:nvPr/>
              </p:nvSpPr>
              <p:spPr>
                <a:xfrm>
                  <a:off x="3329305" y="5151755"/>
                  <a:ext cx="945515" cy="439420"/>
                </a:xfrm>
                <a:prstGeom prst="rect">
                  <a:avLst/>
                </a:prstGeom>
                <a:noFill/>
                <a:ln>
                  <a:noFill/>
                </a:ln>
                <a:effectLst/>
              </p:spPr>
              <p:txBody>
                <a:bodyPr vert="horz" wrap="square" lIns="50800" tIns="50800" rIns="50800" bIns="50800" numCol="1" spcCol="215900" anchor="ctr"/>
                <a:lstStyle>
                  <a:lvl1pPr defTabSz="457200">
                    <a:lnSpc>
                      <a:spcPts val="2800"/>
                    </a:lnSpc>
                    <a:tabLst>
                      <a:tab pos="838200" algn="l"/>
                    </a:tabLst>
                    <a:defRPr sz="2400" cap="none">
                      <a:solidFill>
                        <a:srgbClr val="FFFFFF"/>
                      </a:solidFill>
                      <a:latin typeface="蘋果儷中黑" pitchFamily="0" charset="0"/>
                      <a:ea typeface="Gill Sans" pitchFamily="0" charset="0"/>
                      <a:cs typeface="Gill Sans" pitchFamily="0" charset="0"/>
                    </a:defRPr>
                  </a:lvl1pPr>
                </a:lstStyle>
                <a:p>
                  <a:pPr/>
                  <a:r>
                    <a:t>gene 1</a:t>
                  </a:r>
                </a:p>
              </p:txBody>
            </p:sp>
          </p:grpSp>
        </p:grpSp>
        <p:pic>
          <p:nvPicPr>
            <p:cNvPr id="156" name="Image4"/>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AADSs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FsTAAD/IgAAjhsAAGgkAAAAAAAAJgAAAAgAAAD//////////w=="/>
                </a:ext>
              </a:extLst>
            </p:cNvPicPr>
            <p:nvPr/>
          </p:nvPicPr>
          <p:blipFill>
            <a:blip r:embed="rId3"/>
            <a:stretch>
              <a:fillRect/>
            </a:stretch>
          </p:blipFill>
          <p:spPr>
            <a:xfrm>
              <a:off x="3146425" y="5688965"/>
              <a:ext cx="1332865" cy="229235"/>
            </a:xfrm>
            <a:prstGeom prst="rect">
              <a:avLst/>
            </a:prstGeom>
            <a:noFill/>
            <a:ln>
              <a:noFill/>
            </a:ln>
            <a:effectLst>
              <a:outerShdw blurRad="63500" dist="63760" dir="2700000">
                <a:srgbClr val="000000">
                  <a:alpha val="4000"/>
                </a:srgbClr>
              </a:outerShdw>
            </a:effectLst>
          </p:spPr>
        </p:pic>
        <p:pic>
          <p:nvPicPr>
            <p:cNvPr id="155" name="pasted-image.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AANmM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MUoAAD/IgAA9TAAAGckAAAAAAAAJgAAAAgAAAD//////////w=="/>
                </a:ext>
              </a:extLst>
            </p:cNvPicPr>
            <p:nvPr/>
          </p:nvPicPr>
          <p:blipFill>
            <a:blip r:embed="rId4"/>
            <a:stretch>
              <a:fillRect/>
            </a:stretch>
          </p:blipFill>
          <p:spPr>
            <a:xfrm>
              <a:off x="6627495" y="5688965"/>
              <a:ext cx="1330960" cy="228600"/>
            </a:xfrm>
            <a:prstGeom prst="rect">
              <a:avLst/>
            </a:prstGeom>
            <a:noFill/>
            <a:ln>
              <a:noFill/>
            </a:ln>
            <a:effectLst>
              <a:outerShdw blurRad="63500" dist="63760" dir="2700000">
                <a:srgbClr val="000000">
                  <a:alpha val="4000"/>
                </a:srgbClr>
              </a:outerShdw>
            </a:effectLst>
          </p:spPr>
        </p:pic>
        <p:grpSp>
          <p:nvGrpSpPr>
            <p:cNvPr id="19" name="Group 3989"/>
            <p:cNvGrpSpPr>
              <a:extLst>
                <a:ext uri="smNativeData">
                  <pr:smNativeData xmlns:pr="smNativeData" xmlns="smNativeData" val="SMDATA_6_trXWYhMAAAAlAAAAAQAAAA8BAAAAkAAAAEgAAACQAAAASAAAAAAAAAAAAAAAAAAAABcAAAAUAAAAAAAAAAAAAAD/fwAA/38AAAAAAAAJAAAABAAAAEEAQQAfAAAAVAAAAAAAAAAAAAAAAAAAAAAAAAAAAAAAAAAAAAAAAAAAAAAAAAAAAAAAAAAAAAAAAAAAAAAAAAAAAAAAAAAAAAAAAAAAAAAAAAAAAAAAAAAAAAAAAAAAACEAAAAYAAAAFAAAADsNAACCHAAAzjcAABwoAAAAAAAAJgAAAAgAAAD/////AAAAAA=="/>
                </a:ext>
              </a:extLst>
            </p:cNvGrpSpPr>
            <p:nvPr/>
          </p:nvGrpSpPr>
          <p:grpSpPr>
            <a:xfrm>
              <a:off x="2150745" y="4634230"/>
              <a:ext cx="6920865" cy="1885950"/>
              <a:chOff x="2150745" y="4634230"/>
              <a:chExt cx="6920865" cy="1885950"/>
            </a:xfrm>
          </p:grpSpPr>
          <p:grpSp>
            <p:nvGrpSpPr>
              <p:cNvPr id="23" name="Group 3985"/>
              <p:cNvGrpSpPr>
                <a:extLst>
                  <a:ext uri="smNativeData">
                    <pr:smNativeData xmlns:pr="smNativeData" xmlns="smNativeData" val="SMDATA_6_trXWYhMAAAAlAAAAAQAAAA8BAAAAkAAAAEgAAACQAAAASAAAAAAAAAAAAAAAAAAAABcAAAAUAAAAAAAAAAAAAAD/fwAA/38AAAAAAAAJAAAABAAAAEEAQQAfAAAAVAAAAAAAAAAAAAAAAAAAAAAAAAAAAAAAAAAAAAAAAAAAAAAAAAAAAAAAAAAAAAAAAAAAAAAAAAAAAAAAAAAAAAAAAAAAAAAAAAAAAAAAAAAAAAAAAAAAACEAAAAYAAAAFAAAADsNAACCHAAAzjcAABwoAAAAAAAAJgAAAAgAAAD/////AAAAAA=="/>
                  </a:ext>
                </a:extLst>
              </p:cNvGrpSpPr>
              <p:nvPr/>
            </p:nvGrpSpPr>
            <p:grpSpPr>
              <a:xfrm>
                <a:off x="2150745" y="4634230"/>
                <a:ext cx="6920865" cy="1885950"/>
                <a:chOff x="2150745" y="4634230"/>
                <a:chExt cx="6920865" cy="1885950"/>
              </a:xfrm>
            </p:grpSpPr>
            <p:grpSp>
              <p:nvGrpSpPr>
                <p:cNvPr id="30" name="Group 3978"/>
                <p:cNvGrpSpPr>
                  <a:extLst>
                    <a:ext uri="smNativeData">
                      <pr:smNativeData xmlns:pr="smNativeData" xmlns="smNativeData" val="SMDATA_6_trXWYhMAAAAlAAAAAQAAAA8BAAAAkAAAAEgAAACQAAAASAAAAAAAAAAAAAAAAAAAABcAAAAUAAAAAAAAAAAAAAD/fwAA/38AAAAAAAAJAAAABAAAAEQAQQAfAAAAVAAAAAAAAAAAAAAAAAAAAAAAAAAAAAAAAAAAAAAAAAAAAAAAAAAAAAAAAAAAAAAAAAAAAAAAAAAAAAAAAAAAAAAAAAAAAAAAAAAAAAAAAAAAAAAAAAAAACEAAAAYAAAAFAAAADsNAACCHAAAzjcAABwoAAAAAAAAJgAAAAgAAAD/////AAAAAA=="/>
                    </a:ext>
                  </a:extLst>
                </p:cNvGrpSpPr>
                <p:nvPr/>
              </p:nvGrpSpPr>
              <p:grpSpPr>
                <a:xfrm>
                  <a:off x="2150745" y="4634230"/>
                  <a:ext cx="6920865" cy="1885950"/>
                  <a:chOff x="2150745" y="4634230"/>
                  <a:chExt cx="6920865" cy="1885950"/>
                </a:xfrm>
              </p:grpSpPr>
              <p:sp>
                <p:nvSpPr>
                  <p:cNvPr id="154" name="Shape 3854"/>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B6i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Qz/wB/f38A3N7gA8zMzADAwP8Af39/AAAAAAAAAAAAAAAAAAAAAAAAAAAAIQAAABgAAAAUAAAAOw0AAIIcAAA7DQAAHCgAAAAAAAAmAAAACAAAAP//////////"/>
                      </a:ext>
                    </a:extLst>
                  </p:cNvSpPr>
                  <p:nvPr/>
                </p:nvSpPr>
                <p:spPr>
                  <a:xfrm flipV="1">
                    <a:off x="2150745" y="4634230"/>
                    <a:ext cx="0" cy="188595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53" name="Shape 3855"/>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CF8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D5AAB/f38A3N7gA8zMzADAwP8Af39/AAAAAAAAAAAAAAAAAAAAAAAAAAAAIQAAABgAAAAUAAAAlA0AAIIcAACUDQAAHCgAAAAAAAAmAAAACAAAAP//////////"/>
                      </a:ext>
                    </a:extLst>
                  </p:cNvSpPr>
                  <p:nvPr/>
                </p:nvSpPr>
                <p:spPr>
                  <a:xfrm flipV="1">
                    <a:off x="2207260" y="4634230"/>
                    <a:ext cx="0" cy="188595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52" name="Shape 3856"/>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CPSQ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P9zIAB/f38A3N7gA8zMzADAwP8Af39/AAAAAAAAAAAAAAAAAAAAAAAAAAAAIQAAABgAAAAUAAAA7A0AAIIcAADsDQAAHCgAAAAAAAAmAAAACAAAAP//////////"/>
                      </a:ext>
                    </a:extLst>
                  </p:cNvSpPr>
                  <p:nvPr/>
                </p:nvSpPr>
                <p:spPr>
                  <a:xfrm flipV="1">
                    <a:off x="2263140" y="4634230"/>
                    <a:ext cx="0" cy="188595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51" name="Shape 3857"/>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DAW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Qz/wB/f38A3N7gA8zMzADAwP8Af39/AAAAAAAAAAAAAAAAAAAAAAAAAAAAIQAAABgAAAAUAAAARQ4AAIIcAABFDgAAHCgAAAAAAAAmAAAACAAAAP//////////"/>
                      </a:ext>
                    </a:extLst>
                  </p:cNvSpPr>
                  <p:nvPr/>
                </p:nvSpPr>
                <p:spPr>
                  <a:xfrm flipV="1">
                    <a:off x="2319655" y="4634230"/>
                    <a:ext cx="0" cy="188595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50" name="Shape 3858"/>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DCMQ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D5AAB/f38A3N7gA8zMzADAwP8Af39/AAAAAAAAAAAAAAAAAAAAAAAAAAAAIQAAABgAAAAUAAAAng4AAIIcAACeDgAAHCgAAAAAAAAmAAAACAAAAP//////////"/>
                      </a:ext>
                    </a:extLst>
                  </p:cNvSpPr>
                  <p:nvPr/>
                </p:nvSpPr>
                <p:spPr>
                  <a:xfrm flipV="1">
                    <a:off x="2376170" y="4634230"/>
                    <a:ext cx="0" cy="188595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49" name="Shape 3859"/>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xwOmM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P9zIAB/f38A3N7gA8zMzADAwP8Af39/AAAAAAAAAAAAAAAAAAAAAAAAAAAAIQAAABgAAAAUAAAA9g4AAIIcAAD2DgAAHCgAAAAAAAAmAAAACAAAAP//////////"/>
                      </a:ext>
                    </a:extLst>
                  </p:cNvSpPr>
                  <p:nvPr/>
                </p:nvSpPr>
                <p:spPr>
                  <a:xfrm flipV="1">
                    <a:off x="2432050" y="4634230"/>
                    <a:ext cx="0" cy="188595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48" name="Shape 3860"/>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48YTo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Qz/wB/f38A3N7gA8zMzADAwP8Af39/AAAAAAAAAAAAAAAAAAAAAAAAAAAAIQAAABgAAAAUAAAATw8AAIIcAABPDwAAHCgAAAAAAAAmAAAACAAAAP//////////"/>
                      </a:ext>
                    </a:extLst>
                  </p:cNvSpPr>
                  <p:nvPr/>
                </p:nvSpPr>
                <p:spPr>
                  <a:xfrm flipV="1">
                    <a:off x="2488565" y="4634230"/>
                    <a:ext cx="0" cy="188595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47" name="Shape 3861"/>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HI9IjI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D5AAB/f38A3N7gA8zMzADAwP8Af39/AAAAAAAAAAAAAAAAAAAAAAAAAAAAIQAAABgAAAAUAAAAqA8AAIIcAACoDwAAHCgAAAAAAAAmAAAACAAAAP//////////"/>
                      </a:ext>
                    </a:extLst>
                  </p:cNvSpPr>
                  <p:nvPr/>
                </p:nvSpPr>
                <p:spPr>
                  <a:xfrm flipV="1">
                    <a:off x="2545080" y="4634230"/>
                    <a:ext cx="0" cy="188595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46" name="Shape 3862"/>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AwIj4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P9zIAB/f38A3N7gA8zMzADAwP8Af39/AAAAAAAAAAAAAAAAAAAAAAAAAAAAIQAAABgAAAAUAAAAABAAAIIcAAAAEAAAHCgAAAAAAAAmAAAACAAAAP//////////"/>
                      </a:ext>
                    </a:extLst>
                  </p:cNvSpPr>
                  <p:nvPr/>
                </p:nvSpPr>
                <p:spPr>
                  <a:xfrm flipV="1">
                    <a:off x="2600960" y="4634230"/>
                    <a:ext cx="0" cy="188595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45" name="Shape 3863"/>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UwIi8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Qz/wB/f38A3N7gA8zMzADAwP8Af39/AAAAAAAAAAAAAAAAAAAAAAAAAAAAIQAAABgAAAAUAAAAWRAAAIIcAABZEAAAHCgAAAAAAAAmAAAACAAAAP//////////"/>
                      </a:ext>
                    </a:extLst>
                  </p:cNvSpPr>
                  <p:nvPr/>
                </p:nvSpPr>
                <p:spPr>
                  <a:xfrm flipV="1">
                    <a:off x="2657475" y="4634230"/>
                    <a:ext cx="0" cy="188595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44" name="Shape 3864"/>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k0Qn0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D5AAB/f38A3N7gA8zMzADAwP8Af39/AAAAAAAAAAAAAAAAAAAAAAAAAAAAIQAAABgAAAAUAAAAshAAAIIcAACyEAAAHCgAAAAAAAAmAAAACAAAAP//////////"/>
                      </a:ext>
                    </a:extLst>
                  </p:cNvSpPr>
                  <p:nvPr/>
                </p:nvSpPr>
                <p:spPr>
                  <a:xfrm flipV="1">
                    <a:off x="2713990" y="4634230"/>
                    <a:ext cx="0" cy="188595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43" name="Shape 3865"/>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h0dH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P9zIAB/f38A3N7gA8zMzADAwP8Af39/AAAAAAAAAAAAAAAAAAAAAAAAAAAAIQAAABgAAAAUAAAAChEAAIIcAAAKEQAAHCgAAAAAAAAmAAAACAAAAP//////////"/>
                      </a:ext>
                    </a:extLst>
                  </p:cNvSpPr>
                  <p:nvPr/>
                </p:nvSpPr>
                <p:spPr>
                  <a:xfrm flipV="1">
                    <a:off x="2769870" y="4634230"/>
                    <a:ext cx="0" cy="188595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42" name="Shape 3866"/>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AiIHI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Qz/wB/f38A3N7gA8zMzADAwP8Af39/AAAAAAAAAAAAAAAAAAAAAAAAAAAAIQAAABgAAAAUAAAAYxEAAIIcAABjEQAAHCgAAAAAAAAmAAAACAAAAP//////////"/>
                      </a:ext>
                    </a:extLst>
                  </p:cNvSpPr>
                  <p:nvPr/>
                </p:nvSpPr>
                <p:spPr>
                  <a:xfrm flipV="1">
                    <a:off x="2826385" y="4634230"/>
                    <a:ext cx="0" cy="188595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41" name="Shape 3867"/>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0iY2w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D5AAB/f38A3N7gA8zMzADAwP8Af39/AAAAAAAAAAAAAAAAAAAAAAAAAAAAIQAAABgAAAAUAAAAvBEAAIIcAAC8EQAAHCgAAAAAAAAmAAAACAAAAP//////////"/>
                      </a:ext>
                    </a:extLst>
                  </p:cNvSpPr>
                  <p:nvPr/>
                </p:nvSpPr>
                <p:spPr>
                  <a:xfrm flipV="1">
                    <a:off x="2882900" y="4634230"/>
                    <a:ext cx="0" cy="188595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40" name="Shape 3868"/>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phbmk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P9zIAB/f38A3N7gA8zMzADAwP8Af39/AAAAAAAAAAAAAAAAAAAAAAAAAAAAIQAAABgAAAAUAAAAFRIAAIIcAAAVEgAAHCgAAAAAAAAmAAAACAAAAP//////////"/>
                      </a:ext>
                    </a:extLst>
                  </p:cNvSpPr>
                  <p:nvPr/>
                </p:nvSpPr>
                <p:spPr>
                  <a:xfrm flipV="1">
                    <a:off x="2939415" y="4634230"/>
                    <a:ext cx="0" cy="188595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39" name="Shape 3869"/>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0zPTM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Qz/wB/f38A3N7gA8zMzADAwP8Af39/AAAAAAAAAAAAAAAAAAAAAAAAAAAAIQAAABgAAAAUAAAAbRIAAIIcAABtEgAAHCgAAAAAAAAmAAAACAAAAP//////////"/>
                      </a:ext>
                    </a:extLst>
                  </p:cNvSpPr>
                  <p:nvPr/>
                </p:nvSpPr>
                <p:spPr>
                  <a:xfrm flipV="1">
                    <a:off x="2995295" y="4634230"/>
                    <a:ext cx="0" cy="188595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38" name="Shape 3870"/>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MzM0s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D5AAB/f38A3N7gA8zMzADAwP8Af39/AAAAAAAAAAAAAAAAAAAAAAAAAAAAIQAAABgAAAAUAAAAxhIAAIIcAADGEgAAHCgAAAAAAAAmAAAACAAAAP//////////"/>
                      </a:ext>
                    </a:extLst>
                  </p:cNvSpPr>
                  <p:nvPr/>
                </p:nvSpPr>
                <p:spPr>
                  <a:xfrm flipV="1">
                    <a:off x="3051810" y="4634230"/>
                    <a:ext cx="0" cy="188595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37" name="Shape 3871"/>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BwWHBY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P9zIAB/f38A3N7gA8zMzADAwP8Af39/AAAAAAAAAAAAAAAAAAAAAAAAAAAAIQAAABgAAAAUAAAAHxMAAIIcAAAfEwAAHCgAAAAAAAAmAAAACAAAAP//////////"/>
                      </a:ext>
                    </a:extLst>
                  </p:cNvSpPr>
                  <p:nvPr/>
                </p:nvSpPr>
                <p:spPr>
                  <a:xfrm flipV="1">
                    <a:off x="3108325" y="4634230"/>
                    <a:ext cx="0" cy="188595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36" name="Shape 3872"/>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hOOE4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Qz/wB/f38A3N7gA8zMzADAwP8Af39/AAAAAAAAAAAAAAAAAAAAAAAAAAAAIQAAABgAAAAUAAAAdxMAAIIcAAB3EwAAHCgAAAAAAAAmAAAACAAAAP//////////"/>
                      </a:ext>
                    </a:extLst>
                  </p:cNvSpPr>
                  <p:nvPr/>
                </p:nvSpPr>
                <p:spPr>
                  <a:xfrm flipV="1">
                    <a:off x="3164205" y="4634230"/>
                    <a:ext cx="0" cy="188595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35" name="Shape 3873"/>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D5AAB/f38A3N7gA8zMzADAwP8Af39/AAAAAAAAAAAAAAAAAAAAAAAAAAAAIQAAABgAAAAUAAAA0BMAAIIcAADQEwAAHCgAAAAAAAAmAAAACAAAAP//////////"/>
                      </a:ext>
                    </a:extLst>
                  </p:cNvSpPr>
                  <p:nvPr/>
                </p:nvSpPr>
                <p:spPr>
                  <a:xfrm flipV="1">
                    <a:off x="3220720" y="4634230"/>
                    <a:ext cx="0" cy="188595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34" name="Shape 3874"/>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VsYXQ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P9zIAB/f38A3N7gA8zMzADAwP8Af39/AAAAAAAAAAAAAAAAAAAAAAAAAAAAIQAAABgAAAAUAAAAKRQAAIIcAAApFAAAHCgAAAAAAAAmAAAACAAAAP//////////"/>
                      </a:ext>
                    </a:extLst>
                  </p:cNvSpPr>
                  <p:nvPr/>
                </p:nvSpPr>
                <p:spPr>
                  <a:xfrm flipV="1">
                    <a:off x="3277235" y="4634230"/>
                    <a:ext cx="0" cy="188595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33" name="Shape 3875"/>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VmZmU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Qz/wB/f38A3N7gA8zMzADAwP8Af39/AAAAAAAAAAAAAAAAAAAAAAAAAAAAIQAAABgAAAAUAAAAgRQAAIIcAACBFAAAHCgAAAAAAAAmAAAACAAAAP//////////"/>
                      </a:ext>
                    </a:extLst>
                  </p:cNvSpPr>
                  <p:nvPr/>
                </p:nvSpPr>
                <p:spPr>
                  <a:xfrm flipV="1">
                    <a:off x="3333115" y="4634230"/>
                    <a:ext cx="0" cy="188595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32" name="Shape 3876"/>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p0Pjw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D5AAB/f38A3N7gA8zMzADAwP8Af39/AAAAAAAAAAAAAAAAAAAAAAAAAAAAIQAAABgAAAAUAAAA2hQAAIIcAADaFAAAHCgAAAAAAAAmAAAACAAAAP//////////"/>
                      </a:ext>
                    </a:extLst>
                  </p:cNvSpPr>
                  <p:nvPr/>
                </p:nvSpPr>
                <p:spPr>
                  <a:xfrm flipV="1">
                    <a:off x="3389630" y="4634230"/>
                    <a:ext cx="0" cy="188595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31" name="Shape 3877"/>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pudl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P9zIAB/f38A3N7gA8zMzADAwP8Af39/AAAAAAAAAAAAAAAAAAAAAAAAAAAAIQAAABgAAAAUAAAAMxUAAIIcAAAzFQAAHCgAAAAAAAAmAAAACAAAAP//////////"/>
                      </a:ext>
                    </a:extLst>
                  </p:cNvSpPr>
                  <p:nvPr/>
                </p:nvSpPr>
                <p:spPr>
                  <a:xfrm flipV="1">
                    <a:off x="3446145" y="4634230"/>
                    <a:ext cx="0" cy="188595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30" name="Shape 3878"/>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HI+PH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Qz/wB/f38A3N7gA8zMzADAwP8Af39/AAAAAAAAAAAAAAAAAAAAAAAAAAAAIQAAABgAAAAUAAAAixUAAIIcAACLFQAAHCgAAAAAAAAmAAAACAAAAP//////////"/>
                      </a:ext>
                    </a:extLst>
                  </p:cNvSpPr>
                  <p:nvPr/>
                </p:nvSpPr>
                <p:spPr>
                  <a:xfrm flipV="1">
                    <a:off x="3502025" y="4634230"/>
                    <a:ext cx="0" cy="188595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29" name="Shape 3879"/>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wvYTo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D5AAB/f38A3N7gA8zMzADAwP8Af39/AAAAAAAAAAAAAAAAAAAAAAAAAAAAIQAAABgAAAAUAAAA5BUAAIIcAADkFQAAHCgAAAAAAAAmAAAACAAAAP//////////"/>
                      </a:ext>
                    </a:extLst>
                  </p:cNvSpPr>
                  <p:nvPr/>
                </p:nvSpPr>
                <p:spPr>
                  <a:xfrm flipV="1">
                    <a:off x="3558540" y="4634230"/>
                    <a:ext cx="0" cy="188595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28" name="Shape 3880"/>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BjeT0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P9zIAB/f38A3N7gA8zMzADAwP8Af39/AAAAAAAAAAAAAAAAAAAAAAAAAAAAIQAAABgAAAAUAAAAPRYAAIIcAAA9FgAAHCgAAAAAAAAmAAAACAAAAP//////////"/>
                      </a:ext>
                    </a:extLst>
                  </p:cNvSpPr>
                  <p:nvPr/>
                </p:nvSpPr>
                <p:spPr>
                  <a:xfrm flipV="1">
                    <a:off x="3615055" y="4634230"/>
                    <a:ext cx="0" cy="188595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27" name="Shape 3881"/>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Hhmcm0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Qz/wB/f38A3N7gA8zMzADAwP8Af39/AAAAAAAAAAAAAAAAAAAAAAAAAAAAIQAAABgAAAAUAAAAlRYAAIIcAACVFgAAHCgAAAAAAAAmAAAACAAAAP//////////"/>
                      </a:ext>
                    </a:extLst>
                  </p:cNvSpPr>
                  <p:nvPr/>
                </p:nvSpPr>
                <p:spPr>
                  <a:xfrm flipV="1">
                    <a:off x="3670935" y="4634230"/>
                    <a:ext cx="0" cy="188595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26" name="Shape 3882"/>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8+PGE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D5AAB/f38A3N7gA8zMzADAwP8Af39/AAAAAAAAAAAAAAAAAAAAAAAAAAAAIQAAABgAAAAUAAAA7hYAAIIcAADuFgAAHCgAAAAAAAAmAAAACAAAAP//////////"/>
                      </a:ext>
                    </a:extLst>
                  </p:cNvSpPr>
                  <p:nvPr/>
                </p:nvSpPr>
                <p:spPr>
                  <a:xfrm flipV="1">
                    <a:off x="3727450" y="4634230"/>
                    <a:ext cx="0" cy="188595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25" name="Shape 3883"/>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FtZT0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P9zIAB/f38A3N7gA8zMzADAwP8Af39/AAAAAAAAAAAAAAAAAAAAAAAAAAAAIQAAABgAAAAUAAAARxcAAIIcAABHFwAAHCgAAAAAAAAmAAAACAAAAP//////////"/>
                      </a:ext>
                    </a:extLst>
                  </p:cNvSpPr>
                  <p:nvPr/>
                </p:nvSpPr>
                <p:spPr>
                  <a:xfrm flipV="1">
                    <a:off x="3783965" y="4634230"/>
                    <a:ext cx="0" cy="188595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24" name="Shape 3884"/>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IgbnU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Qz/wB/f38A3N7gA8zMzADAwP8Af39/AAAAAAAAAAAAAAAAAAAAAAAAAAAAIQAAABgAAAAUAAAAnxcAAIIcAACfFwAAHCgAAAAAAAAmAAAACAAAAP//////////"/>
                      </a:ext>
                    </a:extLst>
                  </p:cNvSpPr>
                  <p:nvPr/>
                </p:nvSpPr>
                <p:spPr>
                  <a:xfrm flipV="1">
                    <a:off x="3839845" y="4634230"/>
                    <a:ext cx="0" cy="188595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23" name="Shape 3885"/>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HI+PC8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D5AAB/f38A3N7gA8zMzADAwP8Af39/AAAAAAAAAAAAAAAAAAAAAAAAAAAAIQAAABgAAAAUAAAA+BcAAIIcAAD4FwAAHCgAAAAAAAAmAAAACAAAAP//////////"/>
                      </a:ext>
                    </a:extLst>
                  </p:cNvSpPr>
                  <p:nvPr/>
                </p:nvSpPr>
                <p:spPr>
                  <a:xfrm flipV="1">
                    <a:off x="3896360" y="4634230"/>
                    <a:ext cx="0" cy="188595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22" name="Shape 3886"/>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FwPSI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P9zIAB/f38A3N7gA8zMzADAwP8Af39/AAAAAAAAAAAAAAAAAAAAAAAAAAAAIQAAABgAAAAUAAAAURgAAIIcAABRGAAAHCgAAAAAAAAmAAAACAAAAP//////////"/>
                      </a:ext>
                    </a:extLst>
                  </p:cNvSpPr>
                  <p:nvPr/>
                </p:nvSpPr>
                <p:spPr>
                  <a:xfrm flipV="1">
                    <a:off x="3952875" y="4634230"/>
                    <a:ext cx="0" cy="188595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21" name="Shape 3887"/>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AwIi8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Qz/wB/f38A3N7gA8zMzADAwP8Af39/AAAAAAAAAAAAAAAAAAAAAAAAAAAAIQAAABgAAAAUAAAAqRgAAIIcAACpGAAAHCgAAAAAAAAmAAAACAAAAP//////////"/>
                      </a:ext>
                    </a:extLst>
                  </p:cNvSpPr>
                  <p:nvPr/>
                </p:nvSpPr>
                <p:spPr>
                  <a:xfrm flipV="1">
                    <a:off x="4008755" y="4634230"/>
                    <a:ext cx="0" cy="188595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20" name="Shape 3888"/>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I0MD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D5AAB/f38A3N7gA8zMzADAwP8Af39/AAAAAAAAAAAAAAAAAAAAAAAAAAAAIQAAABgAAAAUAAAAAhkAAIIcAAACGQAAHCgAAAAAAAAmAAAACAAAAP//////////"/>
                      </a:ext>
                    </a:extLst>
                  </p:cNvSpPr>
                  <p:nvPr/>
                </p:nvSpPr>
                <p:spPr>
                  <a:xfrm flipV="1">
                    <a:off x="4065270" y="4634230"/>
                    <a:ext cx="0" cy="188595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19" name="Shape 3889"/>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EyNz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P9zIAB/f38A3N7gA8zMzADAwP8Af39/AAAAAAAAAAAAAAAAAAAAAAAAAAAAIQAAABgAAAAUAAAAWxkAAIIcAABbGQAAHCgAAAAAAAAmAAAACAAAAP//////////"/>
                      </a:ext>
                    </a:extLst>
                  </p:cNvSpPr>
                  <p:nvPr/>
                </p:nvSpPr>
                <p:spPr>
                  <a:xfrm flipV="1">
                    <a:off x="4121785" y="4634230"/>
                    <a:ext cx="0" cy="188595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18" name="Shape 3890"/>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JGRjc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Qz/wB/f38A3N7gA8zMzADAwP8Af39/AAAAAAAAAAAAAAAAAAAAAAAAAAAAIQAAABgAAAAUAAAAqBkAAIIcAACoGQAAHCgAAAAAAAAmAAAACAAAAP//////////"/>
                      </a:ext>
                    </a:extLst>
                  </p:cNvSpPr>
                  <p:nvPr/>
                </p:nvSpPr>
                <p:spPr>
                  <a:xfrm flipV="1">
                    <a:off x="4170680" y="4634230"/>
                    <a:ext cx="0" cy="188595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17" name="Shape 3891"/>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t4PSI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D5AAB/f38A3N7gA8zMzADAwP8Af39/AAAAAAAAAAAAAAAAAAAAAAAAAAAAIQAAABgAAAAUAAAAARoAAIIcAAABGgAAHCgAAAAAAAAmAAAACAAAAP//////////"/>
                      </a:ext>
                    </a:extLst>
                  </p:cNvSpPr>
                  <p:nvPr/>
                </p:nvSpPr>
                <p:spPr>
                  <a:xfrm flipV="1">
                    <a:off x="4227195" y="4634230"/>
                    <a:ext cx="0" cy="188595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16" name="Shape 3892"/>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pub0Y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P9zIAB/f38A3N7gA8zMzADAwP8Af39/AAAAAAAAAAAAAAAAAAAAAAAAAAAAIQAAABgAAAAUAAAAWRoAAIIcAABZGgAAHCgAAAAAAAAmAAAACAAAAP//////////"/>
                      </a:ext>
                    </a:extLst>
                  </p:cNvSpPr>
                  <p:nvPr/>
                </p:nvSpPr>
                <p:spPr>
                  <a:xfrm flipV="1">
                    <a:off x="4283075" y="4634230"/>
                    <a:ext cx="0" cy="188595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15" name="Shape 3893"/>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48L2E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Qz/wB/f38A3N7gA8zMzADAwP8Af39/AAAAAAAAAAAAAAAAAAAAAAAAAAAAIQAAABgAAAAUAAAAshoAAIIcAACyGgAAHCgAAAAAAAAmAAAACAAAAP//////////"/>
                      </a:ext>
                    </a:extLst>
                  </p:cNvSpPr>
                  <p:nvPr/>
                </p:nvSpPr>
                <p:spPr>
                  <a:xfrm flipV="1">
                    <a:off x="4339590" y="4634230"/>
                    <a:ext cx="0" cy="188595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14" name="Shape 3894"/>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k4MDI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D5AAB/f38A3N7gA8zMzADAwP8Af39/AAAAAAAAAAAAAAAAAAAAAAAAAAAAIQAAABgAAAAUAAAACxsAAIIcAAALGwAAHCgAAAAAAAAmAAAACAAAAP//////////"/>
                      </a:ext>
                    </a:extLst>
                  </p:cNvSpPr>
                  <p:nvPr/>
                </p:nvSpPr>
                <p:spPr>
                  <a:xfrm flipV="1">
                    <a:off x="4396105" y="4634230"/>
                    <a:ext cx="0" cy="188595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13" name="Shape 3895"/>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HRhYkw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P9zIAB/f38A3N7gA8zMzADAwP8Af39/AAAAAAAAAAAAAAAAAAAAAAAAAAAAIQAAABgAAAAUAAAAYxsAAIIcAABjGwAAHCgAAAAAAAAmAAAACAAAAP//////////"/>
                      </a:ext>
                    </a:extLst>
                  </p:cNvSpPr>
                  <p:nvPr/>
                </p:nvSpPr>
                <p:spPr>
                  <a:xfrm flipV="1">
                    <a:off x="4451985" y="4634230"/>
                    <a:ext cx="0" cy="188595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12" name="Shape 3896"/>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E6eGY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Qz/wB/f38A3N7gA8zMzADAwP8Af39/AAAAAAAAAAAAAAAAAAAAAAAAAAAAIQAAABgAAAAUAAAAvBsAAIIcAAC8GwAAHCgAAAAAAAAmAAAACAAAAP//////////"/>
                      </a:ext>
                    </a:extLst>
                  </p:cNvSpPr>
                  <p:nvPr/>
                </p:nvSpPr>
                <p:spPr>
                  <a:xfrm flipV="1">
                    <a:off x="4508500" y="4634230"/>
                    <a:ext cx="0" cy="188595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11" name="Shape 3897"/>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FN0eWw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D5AAB/f38A3N7gA8zMzADAwP8Af39/AAAAAAAAAAAAAAAAAAAAAAAAAAAAIQAAABgAAAAUAAAAFRwAAIIcAAAVHAAAHCgAAAAAAAAmAAAACAAAAP//////////"/>
                      </a:ext>
                    </a:extLst>
                  </p:cNvSpPr>
                  <p:nvPr/>
                </p:nvSpPr>
                <p:spPr>
                  <a:xfrm flipV="1">
                    <a:off x="4565015" y="4634230"/>
                    <a:ext cx="0" cy="188595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10" name="Shape 3898"/>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cxMSI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P9zIAB/f38A3N7gA8zMzADAwP8Af39/AAAAAAAAAAAAAAAAAAAAAAAAAAAAIQAAABgAAAAUAAAAbRwAAIIcAABtHAAAHCgAAAAAAAAmAAAACAAAAP//////////"/>
                      </a:ext>
                    </a:extLst>
                  </p:cNvSpPr>
                  <p:nvPr/>
                </p:nvSpPr>
                <p:spPr>
                  <a:xfrm flipV="1">
                    <a:off x="4620895" y="4634230"/>
                    <a:ext cx="0" cy="188595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09" name="Shape 3899"/>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HM9IjU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Qz/wB/f38A3N7gA8zMzADAwP8Af39/AAAAAAAAAAAAAAAAAAAAAAAAAAAAIQAAABgAAAAUAAAAxhwAAIIcAADGHAAAHCgAAAAAAAAmAAAACAAAAP//////////"/>
                      </a:ext>
                    </a:extLst>
                  </p:cNvSpPr>
                  <p:nvPr/>
                </p:nvSpPr>
                <p:spPr>
                  <a:xfrm flipV="1">
                    <a:off x="4677410" y="4634230"/>
                    <a:ext cx="0" cy="188595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08" name="Shape 3900"/>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FByPjw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D5AAB/f38A3N7gA8zMzADAwP8Af39/AAAAAAAAAAAAAAAAAAAAAAAAAAAAIQAAABgAAAAUAAAAHx0AAIIcAAAfHQAAHCgAAAAAAAAmAAAACAAAAP//////////"/>
                      </a:ext>
                    </a:extLst>
                  </p:cNvSpPr>
                  <p:nvPr/>
                </p:nvSpPr>
                <p:spPr>
                  <a:xfrm flipV="1">
                    <a:off x="4733925" y="4634230"/>
                    <a:ext cx="0" cy="188595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07" name="Shape 3901"/>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E6Ym8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P9zIAB/f38A3N7gA8zMzADAwP8Af39/AAAAAAAAAAAAAAAAAAAAAAAAAAAAIQAAABgAAAAUAAAAeB0AAIIcAAB4HQAAHCgAAAAAAAAmAAAACAAAAP//////////"/>
                      </a:ext>
                    </a:extLst>
                  </p:cNvSpPr>
                  <p:nvPr/>
                </p:nvSpPr>
                <p:spPr>
                  <a:xfrm flipV="1">
                    <a:off x="4790440" y="4634230"/>
                    <a:ext cx="0" cy="188595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06" name="Shape 3902"/>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HBoYS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Qz/wB/f38A3N7gA8zMzADAwP8Af39/AAAAAAAAAAAAAAAAAAAAAAAAAAAAIQAAABgAAAAUAAAA0B0AAIIcAADQHQAAHCgAAAAAAAAmAAAACAAAAP//////////"/>
                      </a:ext>
                    </a:extLst>
                  </p:cNvSpPr>
                  <p:nvPr/>
                </p:nvSpPr>
                <p:spPr>
                  <a:xfrm flipV="1">
                    <a:off x="4846320" y="4634230"/>
                    <a:ext cx="0" cy="188595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05" name="Shape 3903"/>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48YTo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D5AAB/f38A3N7gA8zMzADAwP8Af39/AAAAAAAAAAAAAAAAAAAAAAAAAAAAIQAAABgAAAAUAAAAKR4AAIIcAAApHgAAHCgAAAAAAAAmAAAACAAAAP//////////"/>
                      </a:ext>
                    </a:extLst>
                  </p:cNvSpPr>
                  <p:nvPr/>
                </p:nvSpPr>
                <p:spPr>
                  <a:xfrm flipV="1">
                    <a:off x="4902835" y="4634230"/>
                    <a:ext cx="0" cy="188595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04" name="Shape 3904"/>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0iMzg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P9zIAB/f38A3N7gA8zMzADAwP8Af39/AAAAAAAAAAAAAAAAAAAAAAAAAAAAIQAAABgAAAAUAAAAgh4AAIIcAACCHgAAHCgAAAAAAAAmAAAACAAAAP//////////"/>
                      </a:ext>
                    </a:extLst>
                  </p:cNvSpPr>
                  <p:nvPr/>
                </p:nvSpPr>
                <p:spPr>
                  <a:xfrm flipV="1">
                    <a:off x="4959350" y="4634230"/>
                    <a:ext cx="0" cy="188595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03" name="Shape 3905"/>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w+PGE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Qz/wB/f38A3N7gA8zMzADAwP8Af39/AAAAAAAAAAAAAAAAAAAAAAAAAAAAIQAAABgAAAAUAAAA2h4AAIIcAADaHgAAHCgAAAAAAAAmAAAACAAAAP//////////"/>
                      </a:ext>
                    </a:extLst>
                  </p:cNvSpPr>
                  <p:nvPr/>
                </p:nvSpPr>
                <p:spPr>
                  <a:xfrm flipV="1">
                    <a:off x="5015230" y="4634230"/>
                    <a:ext cx="0" cy="188595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02" name="Shape 3906"/>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AwMD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D5AAB/f38A3N7gA8zMzADAwP8Af39/AAAAAAAAAAAAAAAAAAAAAAAAAAAAIQAAABgAAAAUAAAAMx8AAIIcAAAzHwAAHCgAAAAAAAAmAAAACAAAAP//////////"/>
                      </a:ext>
                    </a:extLst>
                  </p:cNvSpPr>
                  <p:nvPr/>
                </p:nvSpPr>
                <p:spPr>
                  <a:xfrm flipV="1">
                    <a:off x="5071745" y="4634230"/>
                    <a:ext cx="0" cy="188595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01" name="Shape 3907"/>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HQvPjw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P9zIAB/f38A3N7gA8zMzADAwP8Af39/AAAAAAAAAAAAAAAAAAAAAAAAAAAAIQAAABgAAAAUAAAAjB8AAIIcAACMHwAAHCgAAAAAAAAmAAAACAAAAP//////////"/>
                      </a:ext>
                    </a:extLst>
                  </p:cNvSpPr>
                  <p:nvPr/>
                </p:nvSpPr>
                <p:spPr>
                  <a:xfrm flipV="1">
                    <a:off x="5128260" y="4634230"/>
                    <a:ext cx="0" cy="188595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00" name="Shape 3908"/>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JDbHI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Qz/wB/f38A3N7gA8zMzADAwP8Af39/AAAAAAAAAAAAAAAAAAAAAAAAAAAAIQAAABgAAAAUAAAA5B8AAIIcAADkHwAAHCgAAAAAAAAmAAAACAAAAP//////////"/>
                      </a:ext>
                    </a:extLst>
                  </p:cNvSpPr>
                  <p:nvPr/>
                </p:nvSpPr>
                <p:spPr>
                  <a:xfrm flipV="1">
                    <a:off x="5184140" y="4634230"/>
                    <a:ext cx="0" cy="188595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99" name="Shape 3909"/>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V4dC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D5AAB/f38A3N7gA8zMzADAwP8Af39/AAAAAAAAAAAAAAAAAAAAAAAAAAAAIQAAABgAAAAUAAAAPSAAAIIcAAA9IAAAHCgAAAAAAAAmAAAACAAAAP//////////"/>
                      </a:ext>
                    </a:extLst>
                  </p:cNvSpPr>
                  <p:nvPr/>
                </p:nvSpPr>
                <p:spPr>
                  <a:xfrm flipV="1">
                    <a:off x="5240655" y="4634230"/>
                    <a:ext cx="0" cy="188595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98" name="Shape 3910"/>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AwIi8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P9zIAB/f38A3N7gA8zMzADAwP8Af39/AAAAAAAAAAAAAAAAAAAAAAAAAAAAIQAAABgAAAAUAAAAliAAAIIcAACWIAAAHCgAAAAAAAAmAAAACAAAAP//////////"/>
                      </a:ext>
                    </a:extLst>
                  </p:cNvSpPr>
                  <p:nvPr/>
                </p:nvSpPr>
                <p:spPr>
                  <a:xfrm flipV="1">
                    <a:off x="5297170" y="4634230"/>
                    <a:ext cx="0" cy="188595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97" name="Shape 3911"/>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HA6bnY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Qz/wB/f38A3N7gA8zMzADAwP8Af39/AAAAAAAAAAAAAAAAAAAAAAAAAAAAIQAAABgAAAAUAAAA7iAAAIIcAADuIAAAHCgAAAAAAAAmAAAACAAAAP//////////"/>
                      </a:ext>
                    </a:extLst>
                  </p:cNvSpPr>
                  <p:nvPr/>
                </p:nvSpPr>
                <p:spPr>
                  <a:xfrm flipV="1">
                    <a:off x="5353050" y="4634230"/>
                    <a:ext cx="0" cy="188595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96" name="Shape 3912"/>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48L2E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D5AAB/f38A3N7gA8zMzADAwP8Af39/AAAAAAAAAAAAAAAAAAAAAAAAAAAAIQAAABgAAAAUAAAARyEAAIIcAABHIQAAHCgAAAAAAAAmAAAACAAAAP//////////"/>
                      </a:ext>
                    </a:extLst>
                  </p:cNvSpPr>
                  <p:nvPr/>
                </p:nvSpPr>
                <p:spPr>
                  <a:xfrm flipV="1">
                    <a:off x="5409565" y="4634230"/>
                    <a:ext cx="0" cy="188595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95" name="Shape 3913"/>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HBQcj4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P9zIAB/f38A3N7gA8zMzADAwP8Af39/AAAAAAAAAAAAAAAAAAAAAAAAAAAAIQAAABgAAAAUAAAAoCEAAIIcAACgIQAAHCgAAAAAAAAmAAAACAAAAP//////////"/>
                      </a:ext>
                    </a:extLst>
                  </p:cNvSpPr>
                  <p:nvPr/>
                </p:nvSpPr>
                <p:spPr>
                  <a:xfrm flipV="1">
                    <a:off x="5466080" y="4634230"/>
                    <a:ext cx="0" cy="188595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94" name="Shape 3914"/>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Igckk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Qz/wB/f38A3N7gA8zMzADAwP8Af39/AAAAAAAAAAAAAAAAAAAAAAAAAAAAIQAAABgAAAAUAAAA+CEAAIIcAAD4IQAAHCgAAAAAAAAmAAAACAAAAP//////////"/>
                      </a:ext>
                    </a:extLst>
                  </p:cNvSpPr>
                  <p:nvPr/>
                </p:nvSpPr>
                <p:spPr>
                  <a:xfrm flipV="1">
                    <a:off x="5521960" y="4634230"/>
                    <a:ext cx="0" cy="188595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93" name="Shape 3915"/>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VmZmU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D5AAB/f38A3N7gA8zMzADAwP8Af39/AAAAAAAAAAAAAAAAAAAAAAAAAAAAIQAAABgAAAAUAAAAUSIAAIIcAABRIgAAHCgAAAAAAAAmAAAACAAAAP//////////"/>
                      </a:ext>
                    </a:extLst>
                  </p:cNvSpPr>
                  <p:nvPr/>
                </p:nvSpPr>
                <p:spPr>
                  <a:xfrm flipV="1">
                    <a:off x="5578475" y="4634230"/>
                    <a:ext cx="0" cy="188595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92" name="Shape 3916"/>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HA6c3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P9zIAB/f38A3N7gA8zMzADAwP8Af39/AAAAAAAAAAAAAAAAAAAAAAAAAAAAIQAAABgAAAAUAAAAqiIAAIIcAACqIgAAHCgAAAAAAAAmAAAACAAAAP//////////"/>
                      </a:ext>
                    </a:extLst>
                  </p:cNvSpPr>
                  <p:nvPr/>
                </p:nvSpPr>
                <p:spPr>
                  <a:xfrm flipV="1">
                    <a:off x="5634990" y="4634230"/>
                    <a:ext cx="0" cy="188595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91" name="Shape 3917"/>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HZhbD0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Qz/wB/f38A3N7gA8zMzADAwP8Af39/AAAAAAAAAAAAAAAAAAAAAAAAAAAAIQAAABgAAAAUAAAAAiMAAIIcAAACIwAAHCgAAAAAAAAmAAAACAAAAP//////////"/>
                      </a:ext>
                    </a:extLst>
                  </p:cNvSpPr>
                  <p:nvPr/>
                </p:nvSpPr>
                <p:spPr>
                  <a:xfrm flipV="1">
                    <a:off x="5690870" y="4634230"/>
                    <a:ext cx="0" cy="188595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90" name="Shape 3918"/>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HREYXM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D5AAB/f38A3N7gA8zMzADAwP8Af39/AAAAAAAAAAAAAAAAAAAAAAAAAAAAIQAAABgAAAAUAAAAWyMAAIIcAABbIwAAHCgAAAAAAAAmAAAACAAAAP//////////"/>
                      </a:ext>
                    </a:extLst>
                  </p:cNvSpPr>
                  <p:nvPr/>
                </p:nvSpPr>
                <p:spPr>
                  <a:xfrm flipV="1">
                    <a:off x="5747385" y="4634230"/>
                    <a:ext cx="0" cy="188595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89" name="Shape 3919"/>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hTaGE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P9zIAB/f38A3N7gA8zMzADAwP8Af39/AAAAAAAAAAAAAAAAAAAAAAAAAAAAIQAAABgAAAAUAAAAtCMAAIIcAAC0IwAAHCgAAAAAAAAmAAAACAAAAP//////////"/>
                      </a:ext>
                    </a:extLst>
                  </p:cNvSpPr>
                  <p:nvPr/>
                </p:nvSpPr>
                <p:spPr>
                  <a:xfrm flipV="1">
                    <a:off x="5803900" y="4634230"/>
                    <a:ext cx="0" cy="188595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88" name="Shape 3920"/>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JmbGE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Qz/wB/f38A3N7gA8zMzADAwP8Af39/AAAAAAAAAAAAAAAAAAAAAAAAAAAAIQAAABgAAAAUAAAADCQAAIIcAAAMJAAAHCgAAAAAAAAmAAAACAAAAP//////////"/>
                      </a:ext>
                    </a:extLst>
                  </p:cNvSpPr>
                  <p:nvPr/>
                </p:nvSpPr>
                <p:spPr>
                  <a:xfrm flipV="1">
                    <a:off x="5859780" y="4634230"/>
                    <a:ext cx="0" cy="188595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87" name="Shape 3921"/>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E6b3U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D5AAB/f38A3N7gA8zMzADAwP8Af39/AAAAAAAAAAAAAAAAAAAAAAAAAAAAIQAAABgAAAAUAAAAZSQAAIIcAABlJAAAHCgAAAAAAAAmAAAACAAAAP//////////"/>
                      </a:ext>
                    </a:extLst>
                  </p:cNvSpPr>
                  <p:nvPr/>
                </p:nvSpPr>
                <p:spPr>
                  <a:xfrm flipV="1">
                    <a:off x="5916295" y="4634230"/>
                    <a:ext cx="0" cy="188595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86" name="Shape 3922"/>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HJzdD0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P9zIAB/f38A3N7gA8zMzADAwP8Af39/AAAAAAAAAAAAAAAAAAAAAAAAAAAAIQAAABgAAAAUAAAAviQAAIIcAAC+JAAAHCgAAAAAAAAmAAAACAAAAP//////////"/>
                      </a:ext>
                    </a:extLst>
                  </p:cNvSpPr>
                  <p:nvPr/>
                </p:nvSpPr>
                <p:spPr>
                  <a:xfrm flipV="1">
                    <a:off x="5972810" y="4634230"/>
                    <a:ext cx="0" cy="188595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85" name="Shape 3923"/>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E6c28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Qz/wB/f38A3N7gA8zMzADAwP8Af39/AAAAAAAAAAAAAAAAAAAAAAAAAAAAIQAAABgAAAAUAAAAFyUAAIIcAAAXJQAAHCgAAAAAAAAmAAAACAAAAP//////////"/>
                      </a:ext>
                    </a:extLst>
                  </p:cNvSpPr>
                  <p:nvPr/>
                </p:nvSpPr>
                <p:spPr>
                  <a:xfrm flipV="1">
                    <a:off x="6029325" y="4634230"/>
                    <a:ext cx="0" cy="188595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84" name="Shape 3924"/>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k0ODE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D5AAB/f38A3N7gA8zMzADAwP8Af39/AAAAAAAAAAAAAAAAAAAAAAAAAAAAIQAAABgAAAAUAAAAbyUAAIIcAABvJQAAHCgAAAAAAAAmAAAACAAAAP//////////"/>
                      </a:ext>
                    </a:extLst>
                  </p:cNvSpPr>
                  <p:nvPr/>
                </p:nvSpPr>
                <p:spPr>
                  <a:xfrm flipV="1">
                    <a:off x="6085205" y="4634230"/>
                    <a:ext cx="0" cy="188595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83" name="Shape 3925"/>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E6c3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P9zIAB/f38A3N7gA8zMzADAwP8Af39/AAAAAAAAAAAAAAAAAAAAAAAAAAAAIQAAABgAAAAUAAAAyCUAAIIcAADIJQAAHCgAAAAAAAAmAAAACAAAAP//////////"/>
                      </a:ext>
                    </a:extLst>
                  </p:cNvSpPr>
                  <p:nvPr/>
                </p:nvSpPr>
                <p:spPr>
                  <a:xfrm flipV="1">
                    <a:off x="6141720" y="4634230"/>
                    <a:ext cx="0" cy="188595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82" name="Shape 3926"/>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P8O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Qz/wB/f38A3N7gA8zMzADAwP8Af39/AAAAAAAAAAAAAAAAAAAAAAAAAAAAIQAAABgAAAAUAAAAJiYAAIIcAAAmJgAAHCgAAAAAAAAmAAAACAAAAP//////////"/>
                      </a:ext>
                    </a:extLst>
                  </p:cNvSpPr>
                  <p:nvPr/>
                </p:nvSpPr>
                <p:spPr>
                  <a:xfrm flipV="1">
                    <a:off x="6201410" y="4634230"/>
                    <a:ext cx="0" cy="188595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81" name="Shape 3927"/>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IvPjw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D5AAB/f38A3N7gA8zMzADAwP8Af39/AAAAAAAAAAAAAAAAAAAAAAAAAAAAIQAAABgAAAAUAAAAfyYAAIIcAAB/JgAAHCgAAAAAAAAmAAAACAAAAP//////////"/>
                      </a:ext>
                    </a:extLst>
                  </p:cNvSpPr>
                  <p:nvPr/>
                </p:nvSpPr>
                <p:spPr>
                  <a:xfrm flipV="1">
                    <a:off x="6257925" y="4634230"/>
                    <a:ext cx="0" cy="188595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80" name="Shape 3928"/>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52U3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P9zIAB/f38A3N7gA8zMzADAwP8Af39/AAAAAAAAAAAAAAAAAAAAAAAAAAAAIQAAABgAAAAUAAAA2CYAAIIcAADYJgAAHCgAAAAAAAAmAAAACAAAAP//////////"/>
                      </a:ext>
                    </a:extLst>
                  </p:cNvSpPr>
                  <p:nvPr/>
                </p:nvSpPr>
                <p:spPr>
                  <a:xfrm flipV="1">
                    <a:off x="6314440" y="4634230"/>
                    <a:ext cx="0" cy="188595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79" name="Shape 3929"/>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9hOmI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Qz/wB/f38A3N7gA8zMzADAwP8Af39/AAAAAAAAAAAAAAAAAAAAAAAAAAAAIQAAABgAAAAUAAAAMCcAAIIcAAAwJwAAHCgAAAAAAAAmAAAACAAAAP//////////"/>
                      </a:ext>
                    </a:extLst>
                  </p:cNvSpPr>
                  <p:nvPr/>
                </p:nvSpPr>
                <p:spPr>
                  <a:xfrm flipV="1">
                    <a:off x="6370320" y="4634230"/>
                    <a:ext cx="0" cy="188595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78" name="Shape 3930"/>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HI+PH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D5AAB/f38A3N7gA8zMzADAwP8Af39/AAAAAAAAAAAAAAAAAAAAAAAAAAAAIQAAABgAAAAUAAAAiScAAIIcAACJJwAAHCgAAAAAAAAmAAAACAAAAP//////////"/>
                      </a:ext>
                    </a:extLst>
                  </p:cNvSpPr>
                  <p:nvPr/>
                </p:nvSpPr>
                <p:spPr>
                  <a:xfrm flipV="1">
                    <a:off x="6426835" y="4634230"/>
                    <a:ext cx="0" cy="188595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77" name="Shape 3931"/>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HJJbnM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P9zIAB/f38A3N7gA8zMzADAwP8Af39/AAAAAAAAAAAAAAAAAAAAAAAAAAAAIQAAABgAAAAUAAAA4icAAIIcAADiJwAAHCgAAAAAAAAmAAAACAAAAP//////////"/>
                      </a:ext>
                    </a:extLst>
                  </p:cNvSpPr>
                  <p:nvPr/>
                </p:nvSpPr>
                <p:spPr>
                  <a:xfrm flipV="1">
                    <a:off x="6483350" y="4634230"/>
                    <a:ext cx="0" cy="188595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76" name="Shape 3932"/>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ZlY3Q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Qz/wB/f38A3N7gA8zMzADAwP8Af39/AAAAAAAAAAAAAAAAAAAAAAAAAAAAIQAAABgAAAAUAAAAOigAAIIcAAA6KAAAHCgAAAAAAAAmAAAACAAAAP//////////"/>
                      </a:ext>
                    </a:extLst>
                  </p:cNvSpPr>
                  <p:nvPr/>
                </p:nvSpPr>
                <p:spPr>
                  <a:xfrm flipV="1">
                    <a:off x="6539230" y="4634230"/>
                    <a:ext cx="0" cy="188595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75" name="Shape 3933"/>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HNwUHI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D5AAB/f38A3N7gA8zMzADAwP8Af39/AAAAAAAAAAAAAAAAAAAAAAAAAAAAIQAAABgAAAAUAAAAkygAAIIcAACTKAAAHCgAAAAAAAAmAAAACAAAAP//////////"/>
                      </a:ext>
                    </a:extLst>
                  </p:cNvSpPr>
                  <p:nvPr/>
                </p:nvSpPr>
                <p:spPr>
                  <a:xfrm flipV="1">
                    <a:off x="6595745" y="4634230"/>
                    <a:ext cx="0" cy="188595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74" name="Shape 3934"/>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w9Ij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P9zIAB/f38A3N7gA8zMzADAwP8Af39/AAAAAAAAAAAAAAAAAAAAAAAAAAAAIQAAABgAAAAUAAAA7CgAAIIcAADsKAAAHCgAAAAAAAAmAAAACAAAAP//////////"/>
                      </a:ext>
                    </a:extLst>
                  </p:cNvSpPr>
                  <p:nvPr/>
                </p:nvSpPr>
                <p:spPr>
                  <a:xfrm flipV="1">
                    <a:off x="6652260" y="4634230"/>
                    <a:ext cx="0" cy="188595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73" name="Shape 3935"/>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FzaC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Qz/wB/f38A3N7gA8zMzADAwP8Af39/AAAAAAAAAAAAAAAAAAAAAAAAAAAAIQAAABgAAAAUAAAARCkAAIIcAABEKQAAHCgAAAAAAAAmAAAACAAAAP//////////"/>
                      </a:ext>
                    </a:extLst>
                  </p:cNvSpPr>
                  <p:nvPr/>
                </p:nvSpPr>
                <p:spPr>
                  <a:xfrm flipV="1">
                    <a:off x="6708140" y="4634230"/>
                    <a:ext cx="0" cy="188595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72" name="Shape 3936"/>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hhcGU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D5AAB/f38A3N7gA8zMzADAwP8Af39/AAAAAAAAAAAAAAAAAAAAAAAAAAAAIQAAABgAAAAUAAAAnSkAAIIcAACdKQAAHCgAAAAAAAAmAAAACAAAAP//////////"/>
                      </a:ext>
                    </a:extLst>
                  </p:cNvSpPr>
                  <p:nvPr/>
                </p:nvSpPr>
                <p:spPr>
                  <a:xfrm flipV="1">
                    <a:off x="6764655" y="4634230"/>
                    <a:ext cx="0" cy="188595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71" name="Shape 3937"/>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xhdCI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P9zIAB/f38A3N7gA8zMzADAwP8Af39/AAAAAAAAAAAAAAAAAAAAAAAAAAAAIQAAABgAAAAUAAAA9ikAAIIcAAD2KQAAHCgAAAAAAAAmAAAACAAAAP//////////"/>
                      </a:ext>
                    </a:extLst>
                  </p:cNvSpPr>
                  <p:nvPr/>
                </p:nvSpPr>
                <p:spPr>
                  <a:xfrm flipV="1">
                    <a:off x="6821170" y="4634230"/>
                    <a:ext cx="0" cy="188595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70" name="Shape 3938"/>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91dGU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Qz/wB/f38A3N7gA8zMzADAwP8Af39/AAAAAAAAAAAAAAAAAAAAAAAAAAAAIQAAABgAAAAUAAAATioAAIIcAABOKgAAHCgAAAAAAAAmAAAACAAAAP//////////"/>
                      </a:ext>
                    </a:extLst>
                  </p:cNvSpPr>
                  <p:nvPr/>
                </p:nvSpPr>
                <p:spPr>
                  <a:xfrm flipV="1">
                    <a:off x="6877050" y="4634230"/>
                    <a:ext cx="0" cy="188595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69" name="Shape 3939"/>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HQ9Imw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D5AAB/f38A3N7gA8zMzADAwP8Af39/AAAAAAAAAAAAAAAAAAAAAAAAAAAAIQAAABgAAAAUAAAApyoAAIIcAACnKgAAHCgAAAAAAAAmAAAACAAAAP//////////"/>
                      </a:ext>
                    </a:extLst>
                  </p:cNvSpPr>
                  <p:nvPr/>
                </p:nvSpPr>
                <p:spPr>
                  <a:xfrm flipV="1">
                    <a:off x="6933565" y="4634230"/>
                    <a:ext cx="0" cy="188595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68" name="Shape 3940"/>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HNvbGk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P9zIAB/f38A3N7gA8zMzADAwP8Af39/AAAAAAAAAAAAAAAAAAAAAAAAAAAAIQAAABgAAAAUAAAAACsAAIIcAAAAKwAAHCgAAAAAAAAmAAAACAAAAP//////////"/>
                      </a:ext>
                    </a:extLst>
                  </p:cNvSpPr>
                  <p:nvPr/>
                </p:nvSpPr>
                <p:spPr>
                  <a:xfrm flipV="1">
                    <a:off x="6990080" y="4634230"/>
                    <a:ext cx="0" cy="188595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67" name="Shape 3941"/>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U4OCI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Qz/wB/f38A3N7gA8zMzADAwP8Af39/AAAAAAAAAAAAAAAAAAAAAAAAAAAAIQAAABgAAAAUAAAAWCsAAIIcAABYKwAAHCgAAAAAAAAmAAAACAAAAP//////////"/>
                      </a:ext>
                    </a:extLst>
                  </p:cNvSpPr>
                  <p:nvPr/>
                </p:nvSpPr>
                <p:spPr>
                  <a:xfrm flipV="1">
                    <a:off x="7045960" y="4634230"/>
                    <a:ext cx="0" cy="188595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66" name="Shape 3942"/>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HNwY1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D5AAB/f38A3N7gA8zMzADAwP8Af39/AAAAAAAAAAAAAAAAAAAAAAAAAAAAIQAAABgAAAAUAAAAsSsAAIIcAACxKwAAHCgAAAAAAAAmAAAACAAAAP//////////"/>
                      </a:ext>
                    </a:extLst>
                  </p:cNvSpPr>
                  <p:nvPr/>
                </p:nvSpPr>
                <p:spPr>
                  <a:xfrm flipV="1">
                    <a:off x="7102475" y="4634230"/>
                    <a:ext cx="0" cy="188595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65" name="Shape 3943"/>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HBQci8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P9zIAB/f38A3N7gA8zMzADAwP8Af39/AAAAAAAAAAAAAAAAAAAAAAAAAAAAIQAAABgAAAAUAAAACiwAAIIcAAAKLAAAHCgAAAAAAAAmAAAACAAAAP//////////"/>
                      </a:ext>
                    </a:extLst>
                  </p:cNvSpPr>
                  <p:nvPr/>
                </p:nvSpPr>
                <p:spPr>
                  <a:xfrm flipV="1">
                    <a:off x="7158990" y="4634230"/>
                    <a:ext cx="0" cy="188595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64" name="Shape 3944"/>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HIiPjw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Qz/wB/f38A3N7gA8zMzADAwP8Af39/AAAAAAAAAAAAAAAAAAAAAAAAAAAAIQAAABgAAAAUAAAAYiwAAIIcAABiLAAAHCgAAAAAAAAmAAAACAAAAP//////////"/>
                      </a:ext>
                    </a:extLst>
                  </p:cNvSpPr>
                  <p:nvPr/>
                </p:nvSpPr>
                <p:spPr>
                  <a:xfrm flipV="1">
                    <a:off x="7214870" y="4634230"/>
                    <a:ext cx="0" cy="188595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63" name="Shape 3945"/>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pzcD4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D5AAB/f38A3N7gA8zMzADAwP8Af39/AAAAAAAAAAAAAAAAAAAAAAAAAAAAIQAAABgAAAAUAAAAuywAAIIcAAC7LAAAHCgAAAAAAAAmAAAACAAAAP//////////"/>
                      </a:ext>
                    </a:extLst>
                  </p:cNvSpPr>
                  <p:nvPr/>
                </p:nvSpPr>
                <p:spPr>
                  <a:xfrm flipV="1">
                    <a:off x="7271385" y="4634230"/>
                    <a:ext cx="0" cy="188595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62" name="Shape 3946"/>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gwMCI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P9zIAB/f38A3N7gA8zMzADAwP8Af39/AAAAAAAAAAAAAAAAAAAAAAAAAAAAIQAAABgAAAAUAAAAFC0AAIIcAAAULQAAHCgAAAAAAAAmAAAACAAAAP//////////"/>
                      </a:ext>
                    </a:extLst>
                  </p:cNvSpPr>
                  <p:nvPr/>
                </p:nvSpPr>
                <p:spPr>
                  <a:xfrm flipV="1">
                    <a:off x="7327900" y="4634230"/>
                    <a:ext cx="0" cy="188595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61" name="Shape 3947"/>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E6b3U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Qz/wB/f38A3N7gA8zMzADAwP8Af39/AAAAAAAAAAAAAAAAAAAAAAAAAAAAIQAAABgAAAAUAAAAbC0AAIIcAABsLQAAHCgAAAAAAAAmAAAACAAAAP//////////"/>
                      </a:ext>
                    </a:extLst>
                  </p:cNvSpPr>
                  <p:nvPr/>
                </p:nvSpPr>
                <p:spPr>
                  <a:xfrm flipV="1">
                    <a:off x="7383780" y="4634230"/>
                    <a:ext cx="0" cy="188595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60" name="Shape 3948"/>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xhOmU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D5AAB/f38A3N7gA8zMzADAwP8Af39/AAAAAAAAAAAAAAAAAAAAAAAAAAAAIQAAABgAAAAUAAAAxS0AAIIcAADFLQAAHCgAAAAAAAAmAAAACAAAAP//////////"/>
                      </a:ext>
                    </a:extLst>
                  </p:cNvSpPr>
                  <p:nvPr/>
                </p:nvSpPr>
                <p:spPr>
                  <a:xfrm flipV="1">
                    <a:off x="7440295" y="4634230"/>
                    <a:ext cx="0" cy="188595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59" name="Shape 3949"/>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AwMCI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P9zIAB/f38A3N7gA8zMzADAwP8Af39/AAAAAAAAAAAAAAAAAAAAAAAAAAAAIQAAABgAAAAUAAAAHi4AAIIcAAAeLgAAHCgAAAAAAAAmAAAACAAAAP//////////"/>
                      </a:ext>
                    </a:extLst>
                  </p:cNvSpPr>
                  <p:nvPr/>
                </p:nvSpPr>
                <p:spPr>
                  <a:xfrm flipV="1">
                    <a:off x="7496810" y="4634230"/>
                    <a:ext cx="0" cy="188595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58" name="Shape 3950"/>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HNvbGk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Qz/wB/f38A3N7gA8zMzADAwP8Af39/AAAAAAAAAAAAAAAAAAAAAAAAAAAAIQAAABgAAAAUAAAAdy4AAIIcAAB3LgAAHCgAAAAAAAAmAAAACAAAAP//////////"/>
                      </a:ext>
                    </a:extLst>
                  </p:cNvSpPr>
                  <p:nvPr/>
                </p:nvSpPr>
                <p:spPr>
                  <a:xfrm flipV="1">
                    <a:off x="7553325" y="4634230"/>
                    <a:ext cx="0" cy="188595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57" name="Shape 3951"/>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BhbGc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D5AAB/f38A3N7gA8zMzADAwP8Af39/AAAAAAAAAAAAAAAAAAAAAAAAAAAAIQAAABgAAAAUAAAAzy4AAIIcAADPLgAAHCgAAAAAAAAmAAAACAAAAP//////////"/>
                      </a:ext>
                    </a:extLst>
                  </p:cNvSpPr>
                  <p:nvPr/>
                </p:nvSpPr>
                <p:spPr>
                  <a:xfrm flipV="1">
                    <a:off x="7609205" y="4634230"/>
                    <a:ext cx="0" cy="188595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56" name="Shape 3952"/>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4gdz0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P9zIAB/f38A3N7gA8zMzADAwP8Af39/AAAAAAAAAAAAAAAAAAAAAAAAAAAAIQAAABgAAAAUAAAAKC8AAIIcAAAoLwAAHCgAAAAAAAAmAAAACAAAAP//////////"/>
                      </a:ext>
                    </a:extLst>
                  </p:cNvSpPr>
                  <p:nvPr/>
                </p:nvSpPr>
                <p:spPr>
                  <a:xfrm flipV="1">
                    <a:off x="7665720" y="4634230"/>
                    <a:ext cx="0" cy="188595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55" name="Shape 3953"/>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w+PGE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Qz/wB/f38A3N7gA8zMzADAwP8Af39/AAAAAAAAAAAAAAAAAAAAAAAAAAAAIQAAABgAAAAUAAAAgS8AAIIcAACBLwAAHCgAAAAAAAAmAAAACAAAAP//////////"/>
                      </a:ext>
                    </a:extLst>
                  </p:cNvSpPr>
                  <p:nvPr/>
                </p:nvSpPr>
                <p:spPr>
                  <a:xfrm flipV="1">
                    <a:off x="7722235" y="4634230"/>
                    <a:ext cx="0" cy="188595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54" name="Shape 3954"/>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HJtPjw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D5AAB/f38A3N7gA8zMzADAwP8Af39/AAAAAAAAAAAAAAAAAAAAAAAAAAAAIQAAABgAAAAUAAAA2S8AAIIcAADZLwAAHCgAAAAAAAAmAAAACAAAAP//////////"/>
                      </a:ext>
                    </a:extLst>
                  </p:cNvSpPr>
                  <p:nvPr/>
                </p:nvSpPr>
                <p:spPr>
                  <a:xfrm flipV="1">
                    <a:off x="7778115" y="4634230"/>
                    <a:ext cx="0" cy="188595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53" name="Shape 3955"/>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ZSUHI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P9zIAB/f38A3N7gA8zMzADAwP8Af39/AAAAAAAAAAAAAAAAAAAAAAAAAAAAIQAAABgAAAAUAAAAMjAAAIIcAAAyMAAAHCgAAAAAAAAmAAAACAAAAP//////////"/>
                      </a:ext>
                    </a:extLst>
                  </p:cNvSpPr>
                  <p:nvPr/>
                </p:nvSpPr>
                <p:spPr>
                  <a:xfrm flipV="1">
                    <a:off x="7834630" y="4634230"/>
                    <a:ext cx="0" cy="188595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52" name="Shape 3956"/>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IxIj4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Qz/wB/f38A3N7gA8zMzADAwP8Af39/AAAAAAAAAAAAAAAAAAAAAAAAAAAAIQAAABgAAAAUAAAAizAAAIIcAACLMAAAHCgAAAAAAAAmAAAACAAAAP//////////"/>
                      </a:ext>
                    </a:extLst>
                  </p:cNvSpPr>
                  <p:nvPr/>
                </p:nvSpPr>
                <p:spPr>
                  <a:xfrm flipV="1">
                    <a:off x="7891145" y="4634230"/>
                    <a:ext cx="0" cy="188595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51" name="Shape 3957"/>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E6cF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D5AAB/f38A3N7gA8zMzADAwP8Af39/AAAAAAAAAAAAAAAAAAAAAAAAAAAAIQAAABgAAAAUAAAA4zAAAIIcAADjMAAAHCgAAAAAAAAmAAAACAAAAP//////////"/>
                      </a:ext>
                    </a:extLst>
                  </p:cNvSpPr>
                  <p:nvPr/>
                </p:nvSpPr>
                <p:spPr>
                  <a:xfrm flipV="1">
                    <a:off x="7947025" y="4634230"/>
                    <a:ext cx="0" cy="188595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50" name="Shape 3958"/>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FwZS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P9zIAB/f38A3N7gA8zMzADAwP8Af39/AAAAAAAAAAAAAAAAAAAAAAAAAAAAIQAAABgAAAAUAAAAPDEAAIIcAAA8MQAAHCgAAAAAAAAmAAAACAAAAP//////////"/>
                      </a:ext>
                    </a:extLst>
                  </p:cNvSpPr>
                  <p:nvPr/>
                </p:nvSpPr>
                <p:spPr>
                  <a:xfrm flipV="1">
                    <a:off x="8003540" y="4634230"/>
                    <a:ext cx="0" cy="188595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49" name="Shape 3959"/>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ENvbD0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Qz/wB/f38A3N7gA8zMzADAwP8Af39/AAAAAAAAAAAAAAAAAAAAAAAAAAAAIQAAABgAAAAUAAAAlTEAAIIcAACVMQAAHCgAAAAAAAAmAAAACAAAAP//////////"/>
                      </a:ext>
                    </a:extLst>
                  </p:cNvSpPr>
                  <p:nvPr/>
                </p:nvSpPr>
                <p:spPr>
                  <a:xfrm flipV="1">
                    <a:off x="8060055" y="4634230"/>
                    <a:ext cx="0" cy="188595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48" name="Shape 3960"/>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E6cD4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D5AAB/f38A3N7gA8zMzADAwP8Af39/AAAAAAAAAAAAAAAAAAAAAAAAAAAAIQAAABgAAAAUAAAA7TEAAIIcAADtMQAAHCgAAAAAAAAmAAAACAAAAP//////////"/>
                      </a:ext>
                    </a:extLst>
                  </p:cNvSpPr>
                  <p:nvPr/>
                </p:nvSpPr>
                <p:spPr>
                  <a:xfrm flipV="1">
                    <a:off x="8115935" y="4634230"/>
                    <a:ext cx="0" cy="188595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47" name="Shape 3961"/>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0ic3E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P9zIAB/f38A3N7gA8zMzADAwP8Af39/AAAAAAAAAAAAAAAAAAAAAAAAAAAAIQAAABgAAAAUAAAARjIAAIIcAABGMgAAHCgAAAAAAAAmAAAACAAAAP//////////"/>
                      </a:ext>
                    </a:extLst>
                  </p:cNvSpPr>
                  <p:nvPr/>
                </p:nvSpPr>
                <p:spPr>
                  <a:xfrm flipV="1">
                    <a:off x="8172450" y="4634230"/>
                    <a:ext cx="0" cy="188595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46" name="Shape 3962"/>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AiLz4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Qz/wB/f38A3N7gA8zMzADAwP8Af39/AAAAAAAAAAAAAAAAAAAAAAAAAAAAIQAAABgAAAAUAAAAnDIAAIIcAACcMgAAHCgAAAAAAAAmAAAACAAAAP//////////"/>
                      </a:ext>
                    </a:extLst>
                  </p:cNvSpPr>
                  <p:nvPr/>
                </p:nvSpPr>
                <p:spPr>
                  <a:xfrm flipV="1">
                    <a:off x="8227060" y="4634230"/>
                    <a:ext cx="0" cy="188595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45" name="Shape 3963"/>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0iND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D5AAB/f38A3N7gA8zMzADAwP8Af39/AAAAAAAAAAAAAAAAAAAAAAAAAAAAIQAAABgAAAAUAAAA9DIAAIIcAAD0MgAAHCgAAAAAAAAmAAAACAAAAP//////////"/>
                      </a:ext>
                    </a:extLst>
                  </p:cNvSpPr>
                  <p:nvPr/>
                </p:nvSpPr>
                <p:spPr>
                  <a:xfrm flipV="1">
                    <a:off x="8282940" y="4634230"/>
                    <a:ext cx="0" cy="188595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44" name="Shape 3964"/>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0iMTI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P9zIAB/f38A3N7gA8zMzADAwP8Af39/AAAAAAAAAAAAAAAAAAAAAAAAAAAAIQAAABgAAAAUAAAATTMAAIIcAABNMwAAHCgAAAAAAAAmAAAACAAAAP//////////"/>
                      </a:ext>
                    </a:extLst>
                  </p:cNvSpPr>
                  <p:nvPr/>
                </p:nvSpPr>
                <p:spPr>
                  <a:xfrm flipV="1">
                    <a:off x="8339455" y="4634230"/>
                    <a:ext cx="0" cy="188595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43" name="Shape 3965"/>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E6eGY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Qz/wB/f38A3N7gA8zMzADAwP8Af39/AAAAAAAAAAAAAAAAAAAAAAAAAAAAIQAAABgAAAAUAAAApjMAAIIcAACmMwAAHCgAAAAAAAAmAAAACAAAAP//////////"/>
                      </a:ext>
                    </a:extLst>
                  </p:cNvSpPr>
                  <p:nvPr/>
                </p:nvSpPr>
                <p:spPr>
                  <a:xfrm flipV="1">
                    <a:off x="8395970" y="4634230"/>
                    <a:ext cx="0" cy="188595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42" name="Shape 3966"/>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HN0Pjw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D5AAB/f38A3N7gA8zMzADAwP8Af39/AAAAAAAAAAAAAAAAAAAAAAAAAAAAIQAAABgAAAAUAAAA/zMAAIIcAAD/MwAAHCgAAAAAAAAmAAAACAAAAP//////////"/>
                      </a:ext>
                    </a:extLst>
                  </p:cNvSpPr>
                  <p:nvPr/>
                </p:nvSpPr>
                <p:spPr>
                  <a:xfrm flipV="1">
                    <a:off x="8452485" y="4634230"/>
                    <a:ext cx="0" cy="188595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41" name="Shape 3967"/>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HBoYS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P9zIAB/f38A3N7gA8zMzADAwP8Af39/AAAAAAAAAAAAAAAAAAAAAAAAAAAAIQAAABgAAAAUAAAAVzQAAIIcAABXNAAAHCgAAAAAAAAmAAAACAAAAP//////////"/>
                      </a:ext>
                    </a:extLst>
                  </p:cNvSpPr>
                  <p:nvPr/>
                </p:nvSpPr>
                <p:spPr>
                  <a:xfrm flipV="1">
                    <a:off x="8508365" y="4634230"/>
                    <a:ext cx="0" cy="188595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40" name="Shape 3968"/>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I0OTk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Qz/wB/f38A3N7gA8zMzADAwP8Af39/AAAAAAAAAAAAAAAAAAAAAAAAAAAAIQAAABgAAAAUAAAAsDQAAIIcAACwNAAAHCgAAAAAAAAmAAAACAAAAP//////////"/>
                      </a:ext>
                    </a:extLst>
                  </p:cNvSpPr>
                  <p:nvPr/>
                </p:nvSpPr>
                <p:spPr>
                  <a:xfrm flipV="1">
                    <a:off x="8564880" y="4634230"/>
                    <a:ext cx="0" cy="188595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39" name="Shape 3969"/>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ZybT4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D5AAB/f38A3N7gA8zMzADAwP8Af39/AAAAAAAAAAAAAAAAAAAAAAAAAAAAIQAAABgAAAAUAAAACTUAAIIcAAAJNQAAHCgAAAAAAAAmAAAACAAAAP//////////"/>
                      </a:ext>
                    </a:extLst>
                  </p:cNvSpPr>
                  <p:nvPr/>
                </p:nvSpPr>
                <p:spPr>
                  <a:xfrm flipV="1">
                    <a:off x="8621395" y="4634230"/>
                    <a:ext cx="0" cy="188595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38" name="Shape 3970"/>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ptYTE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P9zIAB/f38A3N7gA8zMzADAwP8Af39/AAAAAAAAAAAAAAAAAAAAAAAAAAAAIQAAABgAAAAUAAAAYTUAAIIcAABhNQAAHCgAAAAAAAAmAAAACAAAAP//////////"/>
                      </a:ext>
                    </a:extLst>
                  </p:cNvSpPr>
                  <p:nvPr/>
                </p:nvSpPr>
                <p:spPr>
                  <a:xfrm flipV="1">
                    <a:off x="8677275" y="4634230"/>
                    <a:ext cx="0" cy="188595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37" name="Shape 3971"/>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luIi8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Qz/wB/f38A3N7gA8zMzADAwP8Af39/AAAAAAAAAAAAAAAAAAAAAAAAAAAAIQAAABgAAAAUAAAAujUAAIIcAAC6NQAAHCgAAAAAAAAmAAAACAAAAP//////////"/>
                      </a:ext>
                    </a:extLst>
                  </p:cNvSpPr>
                  <p:nvPr/>
                </p:nvSpPr>
                <p:spPr>
                  <a:xfrm flipV="1">
                    <a:off x="8733790" y="4634230"/>
                    <a:ext cx="0" cy="188595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36" name="Shape 3972"/>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FNwYz4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D5AAB/f38A3N7gA8zMzADAwP8Af39/AAAAAAAAAAAAAAAAAAAAAAAAAAAAIQAAABgAAAAUAAAAEzYAAIIcAAATNgAAHCgAAAAAAAAmAAAACAAAAP//////////"/>
                      </a:ext>
                    </a:extLst>
                  </p:cNvSpPr>
                  <p:nvPr/>
                </p:nvSpPr>
                <p:spPr>
                  <a:xfrm flipV="1">
                    <a:off x="8790305" y="4634230"/>
                    <a:ext cx="0" cy="188595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35" name="Shape 3973"/>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lhbCI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P9zIAB/f38A3N7gA8zMzADAwP8Af39/AAAAAAAAAAAAAAAAAAAAAAAAAAAAIQAAABgAAAAUAAAAazYAAIIcAABrNgAAHCgAAAAAAAAmAAAACAAAAP//////////"/>
                      </a:ext>
                    </a:extLst>
                  </p:cNvSpPr>
                  <p:nvPr/>
                </p:nvSpPr>
                <p:spPr>
                  <a:xfrm flipV="1">
                    <a:off x="8846185" y="4634230"/>
                    <a:ext cx="0" cy="188595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34" name="Shape 3974"/>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lsbD0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Qz/wB/f38A3N7gA8zMzADAwP8Af39/AAAAAAAAAAAAAAAAAAAAAAAAAAAAIQAAABgAAAAUAAAAxDYAAIIcAADENgAAHCgAAAAAAAAmAAAACAAAAP//////////"/>
                      </a:ext>
                    </a:extLst>
                  </p:cNvSpPr>
                  <p:nvPr/>
                </p:nvSpPr>
                <p:spPr>
                  <a:xfrm flipV="1">
                    <a:off x="8902700" y="4634230"/>
                    <a:ext cx="0" cy="188595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33" name="Shape 3975"/>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D5AAB/f38A3N7gA8zMzADAwP8Af39/AAAAAAAAAAAAAAAAAAAAAAAAAAAAIQAAABgAAAAUAAAAHTcAAIIcAAAdNwAAHCgAAAAAAAAmAAAACAAAAP//////////"/>
                      </a:ext>
                    </a:extLst>
                  </p:cNvSpPr>
                  <p:nvPr/>
                </p:nvSpPr>
                <p:spPr>
                  <a:xfrm flipV="1">
                    <a:off x="8959215" y="4634230"/>
                    <a:ext cx="0" cy="188595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32" name="Shape 3976"/>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P8O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P9zIAB/f38A3N7gA8zMzADAwP8Af39/AAAAAAAAAAAAAAAAAAAAAAAAAAAAIQAAABgAAAAUAAAAdTcAAIIcAAB1NwAAHCgAAAAAAAAmAAAACAAAAP//////////"/>
                      </a:ext>
                    </a:extLst>
                  </p:cNvSpPr>
                  <p:nvPr/>
                </p:nvSpPr>
                <p:spPr>
                  <a:xfrm flipV="1">
                    <a:off x="9015095" y="4634230"/>
                    <a:ext cx="0" cy="188595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31" name="Shape 3977"/>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FUP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Qz/wB/f38A3N7gA8zMzADAwP8Af39/AAAAAAAAAAAAAAAAAAAAAAAAAAAAIQAAABgAAAAUAAAAzjcAAIIcAADONwAAHCgAAAAAAAAmAAAACAAAAP//////////"/>
                      </a:ext>
                    </a:extLst>
                  </p:cNvSpPr>
                  <p:nvPr/>
                </p:nvSpPr>
                <p:spPr>
                  <a:xfrm flipV="1">
                    <a:off x="9071610" y="4634230"/>
                    <a:ext cx="0" cy="188595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grpSp>
            <p:sp>
              <p:nvSpPr>
                <p:cNvPr id="29" name="Shape 3979"/>
                <p:cNvSpPr>
                  <a:extLst>
                    <a:ext uri="smNativeData">
                      <pr:smNativeData xmlns:pr="smNativeData" xmlns="smNativeData" val="SMDATA_15_trXWYhMAAAAlAAAAZAAAAA0AAAAAUAAAAFAAAABQAAAAUAAAAAAAAAABAAAAAAAAAAEAAABQAAAAAAAAAAAA4D8AAAAAAADgPwAAAAAAAOA/AAAAAAAA4D8AAAAAAADgPwAAAAAAAOA/AAAAAAAA4D8AAAAAAADgPwAAAAAAAOA/AAAAAAAA4D8CAAAAjAAAAAEAAAAAAAAAAPkA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UAAAAAAAAABkAAAAZAAAAGQAAAAAAAAAy8vLAFAAAAAAAAAAZAAAAGQAAABkAAAAAAAAABcAAAAUAAAAAAAAAAAAAAD/fwAA/38AAAAAAAAJAAAABAAAAAAAreg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kAAP///wEAAAAAAAAAAAAAAAAAAAAAAAAAAAAAAAAAAAAAAAAAAAAAAAJ/f38AAAAAAMvLywDAwP8Af39/AAAAAAAAAAAAAAAAAAAAAAAAAAAAIQAAABgAAAAUAAAAah4AAJQfAADbJgAARyYAAAAAAAAmAAAACAAAAP//////////"/>
                    </a:ext>
                  </a:extLst>
                </p:cNvSpPr>
                <p:nvPr/>
              </p:nvSpPr>
              <p:spPr>
                <a:xfrm>
                  <a:off x="4944110" y="5133340"/>
                  <a:ext cx="1372235" cy="1089025"/>
                </a:xfrm>
                <a:prstGeom prst="rect">
                  <a:avLst/>
                </a:prstGeom>
                <a:solidFill>
                  <a:srgbClr val="00F900"/>
                </a:solidFill>
                <a:ln>
                  <a:noFill/>
                </a:ln>
                <a:effectLst>
                  <a:outerShdw blurRad="63500" dist="63500" dir="5400000">
                    <a:srgbClr val="000000">
                      <a:alpha val="20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28" name="Shape 3980"/>
                <p:cNvSpPr>
                  <a:extLst>
                    <a:ext uri="smNativeData">
                      <pr:smNativeData xmlns:pr="smNativeData" xmlns="smNativeData" val="SMDATA_15_trXWYhMAAAAlAAAAZAAAAA0AAAAAUAAAAFAAAABQAAAAUAAAAAAAAAABAAAAAAAAAAEAAABQAAAAAAAAAAAA4D8AAAAAAADgPwAAAAAAAOA/AAAAAAAA4D8AAAAAAADgPwAAAAAAAOA/AAAAAAAA4D8AAAAAAADgPwAAAAAAAOA/AAAAAAAA4D8CAAAAjAAAAAEAAAAAAAAABDP/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UAAAAAAAAABkAAAAZAAAAGQAAAAAAAAAy8vLAFAAAAAAAAAAZA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BDP/AP///wEAAAAAAAAAAAAAAAAAAAAAAAAAAAAAAAAAAAAAAAAAAAAAAAJ/f38AAAAAAMvLywDAwP8Af39/AAAAAAAAAAAAAAAAAAAAAAAAAAAAIQAAABgAAAAUAAAAdxEAAJQfAADoGQAARyYAAAAAAAAmAAAACAAAAP//////////"/>
                    </a:ext>
                  </a:extLst>
                </p:cNvSpPr>
                <p:nvPr/>
              </p:nvSpPr>
              <p:spPr>
                <a:xfrm>
                  <a:off x="2839085" y="5133340"/>
                  <a:ext cx="1372235" cy="1089025"/>
                </a:xfrm>
                <a:prstGeom prst="rect">
                  <a:avLst/>
                </a:prstGeom>
                <a:solidFill>
                  <a:srgbClr val="0433FF"/>
                </a:solidFill>
                <a:ln>
                  <a:noFill/>
                </a:ln>
                <a:effectLst>
                  <a:outerShdw blurRad="63500" dist="63500" dir="5400000">
                    <a:srgbClr val="000000">
                      <a:alpha val="20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27" name="Shape 3981"/>
                <p:cNvSpPr>
                  <a:extLst>
                    <a:ext uri="smNativeData">
                      <pr:smNativeData xmlns:pr="smNativeData" xmlns="smNativeData" val="SMDATA_15_trXWYhMAAAAlAAAAZAAAAA0AAAAAUAAAAFAAAABQAAAAUAAAAAAAAAABAAAAAAAAAAEAAABQAAAAAAAAAAAA4D8AAAAAAADg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UAAAAAAAAABkAAAAZAAAAGQAAAAAAAAAy8vLAFAAAAAAAAAAZA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J/f38AAAAAAMvLywDAwP8Af39/AAAAAAAAAAAAAAAAAAAAAAAAAAAAIQAAABgAAAAUAAAAXSsAAJQfAADNMwAARyYAAAAAAAAmAAAACAAAAP//////////"/>
                    </a:ext>
                  </a:extLst>
                </p:cNvSpPr>
                <p:nvPr/>
              </p:nvSpPr>
              <p:spPr>
                <a:xfrm>
                  <a:off x="7049135" y="5133340"/>
                  <a:ext cx="1371600" cy="1089025"/>
                </a:xfrm>
                <a:prstGeom prst="rect">
                  <a:avLst/>
                </a:prstGeom>
                <a:solidFill>
                  <a:srgbClr val="FF9300"/>
                </a:solidFill>
                <a:ln>
                  <a:noFill/>
                </a:ln>
                <a:effectLst>
                  <a:outerShdw blurRad="63500" dist="63500" dir="5400000">
                    <a:srgbClr val="000000">
                      <a:alpha val="20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pic>
              <p:nvPicPr>
                <p:cNvPr id="26" name="Image2"/>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AAAA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OURAAD6IgAANRkAAGMkAAAAAAAAJgAAAAgAAAD//////////w=="/>
                    </a:ext>
                  </a:extLst>
                </p:cNvPicPr>
                <p:nvPr/>
              </p:nvPicPr>
              <p:blipFill>
                <a:blip r:embed="rId5"/>
                <a:stretch>
                  <a:fillRect/>
                </a:stretch>
              </p:blipFill>
              <p:spPr>
                <a:xfrm>
                  <a:off x="2908935" y="5685790"/>
                  <a:ext cx="1188720" cy="229235"/>
                </a:xfrm>
                <a:prstGeom prst="rect">
                  <a:avLst/>
                </a:prstGeom>
                <a:noFill/>
                <a:ln>
                  <a:noFill/>
                </a:ln>
                <a:effectLst>
                  <a:outerShdw blurRad="63500" dist="63760" dir="2700000">
                    <a:srgbClr val="000000">
                      <a:alpha val="4000"/>
                    </a:srgbClr>
                  </a:outerShdw>
                </a:effectLst>
              </p:spPr>
            </p:pic>
            <p:pic>
              <p:nvPicPr>
                <p:cNvPr id="25" name="Image3"/>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AAAA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B4fAAD6IgAA2yYAAGMkAAAAAAAAJgAAAAgAAAD//////////w=="/>
                    </a:ext>
                  </a:extLst>
                </p:cNvPicPr>
                <p:nvPr/>
              </p:nvPicPr>
              <p:blipFill>
                <a:blip r:embed="rId6"/>
                <a:stretch>
                  <a:fillRect/>
                </a:stretch>
              </p:blipFill>
              <p:spPr>
                <a:xfrm>
                  <a:off x="5058410" y="5685790"/>
                  <a:ext cx="1257935" cy="229235"/>
                </a:xfrm>
                <a:prstGeom prst="rect">
                  <a:avLst/>
                </a:prstGeom>
                <a:noFill/>
                <a:ln>
                  <a:noFill/>
                </a:ln>
                <a:effectLst>
                  <a:outerShdw blurRad="63500" dist="63760" dir="2700000">
                    <a:srgbClr val="000000">
                      <a:alpha val="4000"/>
                    </a:srgbClr>
                  </a:outerShdw>
                </a:effectLst>
              </p:spPr>
            </p:pic>
            <p:pic>
              <p:nvPicPr>
                <p:cNvPr id="24" name="pasted-image.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AAAA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OErAAD6IgAAVTMAAGMkAAAAAAAAJgAAAAgAAAD//////////w=="/>
                    </a:ext>
                  </a:extLst>
                </p:cNvPicPr>
                <p:nvPr/>
              </p:nvPicPr>
              <p:blipFill>
                <a:blip r:embed="rId7"/>
                <a:stretch>
                  <a:fillRect/>
                </a:stretch>
              </p:blipFill>
              <p:spPr>
                <a:xfrm>
                  <a:off x="7132955" y="5685790"/>
                  <a:ext cx="1211580" cy="229235"/>
                </a:xfrm>
                <a:prstGeom prst="rect">
                  <a:avLst/>
                </a:prstGeom>
                <a:noFill/>
                <a:ln>
                  <a:noFill/>
                </a:ln>
                <a:effectLst>
                  <a:outerShdw blurRad="63500" dist="63760" dir="2700000">
                    <a:srgbClr val="000000">
                      <a:alpha val="4000"/>
                    </a:srgbClr>
                  </a:outerShdw>
                </a:effectLst>
              </p:spPr>
            </p:pic>
          </p:grpSp>
          <p:sp>
            <p:nvSpPr>
              <p:cNvPr id="22" name="Shape 3986"/>
              <p:cNvSpPr>
                <a:extLst>
                  <a:ext uri="smNativeData">
                    <pr:smNativeData xmlns:pr="smNativeData" xmlns="smNativeData" val="SMDATA_15_trXWYhMAAAAlAAAAZA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Uh4AAOMfAACOJgAAcyIAAAAAAAAmAAAACAAAAP//////////"/>
                  </a:ext>
                </a:extLst>
              </p:cNvSpPr>
              <p:nvPr/>
            </p:nvSpPr>
            <p:spPr>
              <a:xfrm>
                <a:off x="4928870" y="5183505"/>
                <a:ext cx="1338580" cy="416560"/>
              </a:xfrm>
              <a:prstGeom prst="rect">
                <a:avLst/>
              </a:prstGeom>
              <a:noFill/>
              <a:ln>
                <a:noFill/>
              </a:ln>
              <a:effectLst/>
            </p:spPr>
            <p:txBody>
              <a:bodyPr vert="horz" wrap="square" lIns="50800" tIns="50800" rIns="50800" bIns="50800" numCol="1" spcCol="215900" anchor="ctr"/>
              <a:lstStyle/>
              <a:p>
                <a:pPr defTabSz="457200">
                  <a:lnSpc>
                    <a:spcPts val="2800"/>
                  </a:lnSpc>
                  <a:tabLst>
                    <a:tab pos="838200" algn="l"/>
                  </a:tabLst>
                  <a:defRPr sz="2400" cap="none">
                    <a:solidFill>
                      <a:srgbClr val="FFFFFF"/>
                    </a:solidFill>
                    <a:latin typeface="蘋果儷中黑" pitchFamily="0" charset="0"/>
                    <a:ea typeface="蘋果儷中黑" pitchFamily="0" charset="0"/>
                    <a:cs typeface="蘋果儷中黑" pitchFamily="0" charset="0"/>
                  </a:defRPr>
                </a:pPr>
                <a:r>
                  <a:t>2</a:t>
                </a:r>
                <a:r>
                  <a:rPr sz="1800" cap="none" baseline="32000"/>
                  <a:t>nd</a:t>
                </a:r>
                <a:r>
                  <a:t> pos. sites</a:t>
                </a:r>
              </a:p>
            </p:txBody>
          </p:sp>
          <p:sp>
            <p:nvSpPr>
              <p:cNvPr id="21" name="Shape 3987"/>
              <p:cNvSpPr>
                <a:extLst>
                  <a:ext uri="smNativeData">
                    <pr:smNativeData xmlns:pr="smNativeData" xmlns="smNativeData" val="SMDATA_15_trXWYhMAAAAlAAAAZA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kxEAAOMfAABnGQAAlSIAAAAAAAAmAAAACAAAAP//////////"/>
                  </a:ext>
                </a:extLst>
              </p:cNvSpPr>
              <p:nvPr/>
            </p:nvSpPr>
            <p:spPr>
              <a:xfrm>
                <a:off x="2856865" y="5183505"/>
                <a:ext cx="1272540" cy="438150"/>
              </a:xfrm>
              <a:prstGeom prst="rect">
                <a:avLst/>
              </a:prstGeom>
              <a:noFill/>
              <a:ln>
                <a:noFill/>
              </a:ln>
              <a:effectLst/>
            </p:spPr>
            <p:txBody>
              <a:bodyPr vert="horz" wrap="square" lIns="50800" tIns="50800" rIns="50800" bIns="50800" numCol="1" spcCol="215900" anchor="ctr"/>
              <a:lstStyle/>
              <a:p>
                <a:pPr defTabSz="457200">
                  <a:lnSpc>
                    <a:spcPts val="2800"/>
                  </a:lnSpc>
                  <a:tabLst>
                    <a:tab pos="838200" algn="l"/>
                  </a:tabLst>
                  <a:defRPr sz="2400" cap="none">
                    <a:solidFill>
                      <a:srgbClr val="FFFFFF"/>
                    </a:solidFill>
                    <a:latin typeface="蘋果儷中黑" pitchFamily="0" charset="0"/>
                    <a:ea typeface="蘋果儷中黑" pitchFamily="0" charset="0"/>
                    <a:cs typeface="蘋果儷中黑" pitchFamily="0" charset="0"/>
                  </a:defRPr>
                </a:pPr>
                <a:r>
                  <a:t>1</a:t>
                </a:r>
                <a:r>
                  <a:rPr sz="1800" cap="none" baseline="32000"/>
                  <a:t>st</a:t>
                </a:r>
                <a:r>
                  <a:t> pos. sites</a:t>
                </a:r>
              </a:p>
            </p:txBody>
          </p:sp>
          <p:sp>
            <p:nvSpPr>
              <p:cNvPr id="20" name="Shape 3988"/>
              <p:cNvSpPr>
                <a:extLst>
                  <a:ext uri="smNativeData">
                    <pr:smNativeData xmlns:pr="smNativeData" xmlns="smNativeData" val="SMDATA_15_trXWYhMAAAAlAAAAZA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WisAAOMfAABrMwAAdyIAAAAAAAAmAAAACAAAAP//////////"/>
                  </a:ext>
                </a:extLst>
              </p:cNvSpPr>
              <p:nvPr/>
            </p:nvSpPr>
            <p:spPr>
              <a:xfrm>
                <a:off x="7047230" y="5183505"/>
                <a:ext cx="1311275" cy="419100"/>
              </a:xfrm>
              <a:prstGeom prst="rect">
                <a:avLst/>
              </a:prstGeom>
              <a:noFill/>
              <a:ln>
                <a:noFill/>
              </a:ln>
              <a:effectLst/>
            </p:spPr>
            <p:txBody>
              <a:bodyPr vert="horz" wrap="square" lIns="50800" tIns="50800" rIns="50800" bIns="50800" numCol="1" spcCol="215900" anchor="ctr"/>
              <a:lstStyle/>
              <a:p>
                <a:pPr defTabSz="457200">
                  <a:lnSpc>
                    <a:spcPts val="2800"/>
                  </a:lnSpc>
                  <a:tabLst>
                    <a:tab pos="838200" algn="l"/>
                  </a:tabLst>
                  <a:defRPr sz="2400" cap="none">
                    <a:solidFill>
                      <a:srgbClr val="FFFFFF"/>
                    </a:solidFill>
                    <a:latin typeface="蘋果儷中黑" pitchFamily="0" charset="0"/>
                    <a:ea typeface="蘋果儷中黑" pitchFamily="0" charset="0"/>
                    <a:cs typeface="蘋果儷中黑" pitchFamily="0" charset="0"/>
                  </a:defRPr>
                </a:pPr>
                <a:r>
                  <a:t>3</a:t>
                </a:r>
                <a:r>
                  <a:rPr sz="1800" cap="none" baseline="32000"/>
                  <a:t>rd</a:t>
                </a:r>
                <a:r>
                  <a:t> pos. sites</a:t>
                </a:r>
              </a:p>
            </p:txBody>
          </p:sp>
        </p:grpSp>
      </p:grpSp>
      <p:sp>
        <p:nvSpPr>
          <p:cNvPr id="168" name="Shape 3992"/>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2wEAANwAAAClPAAATAQAABAgAAAmAAAACAAAAP//////////"/>
              </a:ext>
            </a:extLst>
          </p:cNvSpPr>
          <p:nvPr/>
        </p:nvSpPr>
        <p:spPr>
          <a:xfrm>
            <a:off x="301625" y="139700"/>
            <a:ext cx="95567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Among Site Process Heterogeneity </a:t>
            </a:r>
          </a:p>
        </p:txBody>
      </p:sp>
      <p:sp>
        <p:nvSpPr>
          <p:cNvPr id="169" name="Rectangle1"/>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wAgAAAAgAAAmAAAACAAAAP//////////"/>
              </a:ext>
            </a:extLst>
          </p:cNvSpPr>
          <p:nvPr/>
        </p:nvSpPr>
        <p:spPr>
          <a:xfrm>
            <a:off x="635000" y="1016000"/>
            <a:ext cx="8692515"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a:lnSpc>
                <a:spcPts val="2400"/>
              </a:lnSpc>
              <a:defRPr sz="2000" cap="none">
                <a:solidFill>
                  <a:srgbClr val="0433FF"/>
                </a:solidFill>
                <a:latin typeface="Arial" pitchFamily="1" charset="0"/>
                <a:ea typeface="Gill Sans" pitchFamily="0" charset="0"/>
                <a:cs typeface="Gill Sans" pitchFamily="0" charset="0"/>
              </a:defRPr>
            </a:pPr>
            <a:r>
              <a:t>Partition model approach for modeling ASPH</a:t>
            </a:r>
          </a:p>
        </p:txBody>
      </p:sp>
    </p:spTree>
  </p:cSld>
  <p:clrMapOvr>
    <a:masterClrMapping/>
  </p:clrMapOvr>
  <p:transition spd="fast" p14:dur="500">
    <p:fade/>
    <p:extLst>
      <p:ext uri="smNativeData">
        <pr:smNativeData xmlns:pr="smNativeData" xmlns="smNativeData" val="trXWYgAAAAD0AQAAAAAAAAYAAAAAAAAAAAAAAAAAAAAAAAAAAQAAAAAAAAAAAAAAAAAAAAAAAAAAAAAA"/>
      </p:ext>
    </p:extLs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iterate type="lt">
                                    <p:tmAbs val="0"/>
                                  </p:iterate>
                                  <p:childTnLst>
                                    <p:set>
                                      <p:cBhvr>
                                        <p:cTn id="6" dur="1" fill="hold">
                                          <p:stCondLst>
                                            <p:cond delay="0"/>
                                          </p:stCondLst>
                                        </p:cTn>
                                        <p:tgtEl>
                                          <p:spTgt spid="17"/>
                                        </p:tgtEl>
                                        <p:attrNameLst>
                                          <p:attrName>style.visibility</p:attrName>
                                        </p:attrNameLst>
                                      </p:cBhvr>
                                      <p:to>
                                        <p:strVal val="visible"/>
                                      </p:to>
                                    </p:set>
                                    <p:animEffect transition="in" filter="dissolve">
                                      <p:cBhvr>
                                        <p:cTn id="7" dur="499"/>
                                        <p:tgtEl>
                                          <p:spTgt spid="17"/>
                                        </p:tgtEl>
                                      </p:cBhvr>
                                    </p:animEffect>
                                  </p:childTnLst>
                                </p:cTn>
                              </p:par>
                            </p:childTnLst>
                          </p:cTn>
                        </p:par>
                        <p:par>
                          <p:cTn id="8" fill="hold">
                            <p:stCondLst>
                              <p:cond delay="499"/>
                            </p:stCondLst>
                            <p:childTnLst>
                              <p:par>
                                <p:cTn id="9" presetID="32" presetClass="emph" presetSubtype="0" repeatCount="2000" fill="hold" grpId="1" nodeType="afterEffect">
                                  <p:stCondLst>
                                    <p:cond delay="0"/>
                                  </p:stCondLst>
                                  <p:childTnLst>
                                    <p:animClr clrSpc="rgb">
                                      <p:cBhvr override="childStyle">
                                        <p:cTn id="10" dur="50" fill="hold">
                                          <p:stCondLst>
                                            <p:cond delay="0"/>
                                          </p:stCondLst>
                                        </p:cTn>
                                        <p:tgtEl>
                                          <p:spTgt spid="17"/>
                                        </p:tgtEl>
                                        <p:attrNameLst>
                                          <p:attrName>style.color</p:attrName>
                                        </p:attrNameLst>
                                      </p:cBhvr>
                                      <p:to>
                                        <a:srgbClr val="000000"/>
                                      </p:to>
                                    </p:animClr>
                                    <p:animClr clrSpc="rgb">
                                      <p:cBhvr>
                                        <p:cTn id="11" dur="50" fill="hold">
                                          <p:stCondLst>
                                            <p:cond delay="0"/>
                                          </p:stCondLst>
                                        </p:cTn>
                                        <p:tgtEl>
                                          <p:spTgt spid="17"/>
                                        </p:tgtEl>
                                        <p:attrNameLst>
                                          <p:attrName>fillcolor</p:attrName>
                                        </p:attrNameLst>
                                      </p:cBhvr>
                                      <p:to>
                                        <a:srgbClr val="000000"/>
                                      </p:to>
                                    </p:animClr>
                                    <p:set>
                                      <p:cBhvr>
                                        <p:cTn id="12" dur="50" fill="hold">
                                          <p:stCondLst>
                                            <p:cond delay="0"/>
                                          </p:stCondLst>
                                        </p:cTn>
                                        <p:tgtEl>
                                          <p:spTgt spid="17"/>
                                        </p:tgtEl>
                                        <p:attrNameLst>
                                          <p:attrName>fill.type</p:attrName>
                                        </p:attrNameLst>
                                      </p:cBhvr>
                                      <p:to>
                                        <p:strVal val="solid"/>
                                      </p:to>
                                    </p:set>
                                    <p:set>
                                      <p:cBhvr>
                                        <p:cTn id="13" dur="50" fill="hold">
                                          <p:stCondLst>
                                            <p:cond delay="0"/>
                                          </p:stCondLst>
                                        </p:cTn>
                                        <p:tgtEl>
                                          <p:spTgt spid="17"/>
                                        </p:tgtEl>
                                        <p:attrNameLst>
                                          <p:attrName>fill.on</p:attrName>
                                        </p:attrNameLst>
                                      </p:cBhvr>
                                      <p:to>
                                        <p:strVal val="true"/>
                                      </p:to>
                                    </p:set>
                                    <p:animRot by="120000">
                                      <p:cBhvr>
                                        <p:cTn id="14" dur="50" fill="hold">
                                          <p:stCondLst>
                                            <p:cond delay="50"/>
                                          </p:stCondLst>
                                        </p:cTn>
                                        <p:tgtEl>
                                          <p:spTgt spid="17"/>
                                        </p:tgtEl>
                                        <p:attrNameLst>
                                          <p:attrName>r</p:attrName>
                                        </p:attrNameLst>
                                      </p:cBhvr>
                                    </p:animRot>
                                    <p:animRot by="-240000">
                                      <p:cBhvr>
                                        <p:cTn id="15" dur="100" fill="hold">
                                          <p:stCondLst>
                                            <p:cond delay="100"/>
                                          </p:stCondLst>
                                        </p:cTn>
                                        <p:tgtEl>
                                          <p:spTgt spid="17"/>
                                        </p:tgtEl>
                                        <p:attrNameLst>
                                          <p:attrName>r</p:attrName>
                                        </p:attrNameLst>
                                      </p:cBhvr>
                                    </p:animRot>
                                    <p:animRot by="240000">
                                      <p:cBhvr>
                                        <p:cTn id="16" dur="100" fill="hold">
                                          <p:stCondLst>
                                            <p:cond delay="200"/>
                                          </p:stCondLst>
                                        </p:cTn>
                                        <p:tgtEl>
                                          <p:spTgt spid="17"/>
                                        </p:tgtEl>
                                        <p:attrNameLst>
                                          <p:attrName>r</p:attrName>
                                        </p:attrNameLst>
                                      </p:cBhvr>
                                    </p:animRot>
                                    <p:animRot by="-240000">
                                      <p:cBhvr>
                                        <p:cTn id="17" dur="100" fill="hold">
                                          <p:stCondLst>
                                            <p:cond delay="300"/>
                                          </p:stCondLst>
                                        </p:cTn>
                                        <p:tgtEl>
                                          <p:spTgt spid="17"/>
                                        </p:tgtEl>
                                        <p:attrNameLst>
                                          <p:attrName>r</p:attrName>
                                        </p:attrNameLst>
                                      </p:cBhvr>
                                    </p:animRot>
                                    <p:animRot by="120000">
                                      <p:cBhvr>
                                        <p:cTn id="18" dur="100" fill="hold">
                                          <p:stCondLst>
                                            <p:cond delay="400"/>
                                          </p:stCondLst>
                                        </p:cTn>
                                        <p:tgtEl>
                                          <p:spTgt spid="1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advAuto="0"/>
      <p:bldP spid="17" grpId="1" animBg="1" advAuto="0"/>
    </p:bldLst>
    <p:extLst>
      <p:ext uri="smNativeData">
        <pr:smNativeData xmlns:pr="smNativeData" xmlns="smNativeData" val="trXWYgIAAAAFAAAA/f///wEAAAAJAAAAAAAAAAAAAAAAAAAAAAAAAAkAAAD9////AwAAACAAAAAAAAAAAAAAAAAAAAAAAAAA"/>
      </p:ext>
    </p:extLst>
  </p:timing>
</p:sld>
</file>

<file path=ppt/slides/slide278.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3609"/>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P8AAP8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KwIAAD4PQAAzBAAAAAgAAAmAAAACAAAAP//////////"/>
              </a:ext>
            </a:extLst>
          </p:cNvSpPr>
          <p:nvPr/>
        </p:nvSpPr>
        <p:spPr>
          <a:xfrm>
            <a:off x="1003300" y="1409700"/>
            <a:ext cx="9070340" cy="13208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b="0" i="0" u="none" strike="noStrike" kern="1" cap="none" spc="0" baseline="0">
                <a:solidFill>
                  <a:srgbClr val="424242"/>
                </a:solidFill>
                <a:effectLst/>
                <a:latin typeface="Arial" pitchFamily="1" charset="0"/>
                <a:ea typeface="Arial" pitchFamily="1" charset="0"/>
                <a:cs typeface="Arial" pitchFamily="1" charset="0"/>
              </a:defRPr>
            </a:pPr>
            <a:r>
              <a:t>For instance, the CAT model (Lartillot and Philippe, 2004).</a:t>
            </a:r>
          </a:p>
          <a:p>
            <a:pPr marL="0" marR="0" indent="0" algn="l" defTabSz="457200">
              <a:lnSpc>
                <a:spcPts val="2200"/>
              </a:lnSpc>
              <a:spcBef>
                <a:spcPts val="400"/>
              </a:spcBef>
              <a:spcAft>
                <a:spcPts val="0"/>
              </a:spcAft>
              <a:buNone/>
              <a:tabLst>
                <a:tab pos="838200" algn="l"/>
                <a:tab pos="914400" algn="l"/>
                <a:tab pos="1828800" algn="l"/>
                <a:tab pos="2387600" algn="l"/>
              </a:tabLst>
              <a:defRPr sz="1800" b="0" i="0" u="none" strike="noStrike" kern="1" cap="none" spc="0" baseline="0">
                <a:solidFill>
                  <a:srgbClr val="424242"/>
                </a:solidFill>
                <a:effectLst/>
                <a:latin typeface="Arial" pitchFamily="1" charset="0"/>
                <a:ea typeface="Arial" pitchFamily="1" charset="0"/>
                <a:cs typeface="Arial" pitchFamily="1" charset="0"/>
              </a:defRPr>
            </a:pPr>
            <a:r>
              <a:t>Similar to the discrete Gamma to model ASRH, at each site we </a:t>
            </a:r>
            <a:r>
              <a:rPr i="1" cap="none"/>
              <a:t>sum</a:t>
            </a:r>
            <a:r>
              <a:t> over different parameter values.</a:t>
            </a:r>
          </a:p>
          <a:p>
            <a:pPr marL="0" marR="0" indent="0" algn="l" defTabSz="457200">
              <a:lnSpc>
                <a:spcPts val="2200"/>
              </a:lnSpc>
              <a:spcBef>
                <a:spcPts val="400"/>
              </a:spcBef>
              <a:spcAft>
                <a:spcPts val="0"/>
              </a:spcAft>
              <a:buNone/>
              <a:tabLst>
                <a:tab pos="838200" algn="l"/>
                <a:tab pos="914400" algn="l"/>
                <a:tab pos="1828800" algn="l"/>
                <a:tab pos="2387600" algn="l"/>
              </a:tabLst>
              <a:defRPr sz="1800" b="0" i="0" u="none" strike="noStrike" kern="1" cap="none" spc="0" baseline="0">
                <a:solidFill>
                  <a:srgbClr val="424242"/>
                </a:solidFill>
                <a:effectLst/>
                <a:latin typeface="Arial" pitchFamily="1" charset="0"/>
                <a:ea typeface="Arial" pitchFamily="1" charset="0"/>
                <a:cs typeface="Arial" pitchFamily="1" charset="0"/>
              </a:defRPr>
            </a:pPr>
            <a:r>
              <a:t>Here, we model heterogeneity in the stationary frequencies, in an amino acid model.</a:t>
            </a:r>
          </a:p>
        </p:txBody>
      </p:sp>
      <p:sp>
        <p:nvSpPr>
          <p:cNvPr id="3" name="Shape 3611"/>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2wEAANwAAAClPAAATAQAABAgAAAmAAAACAAAAP//////////"/>
              </a:ext>
            </a:extLst>
          </p:cNvSpPr>
          <p:nvPr/>
        </p:nvSpPr>
        <p:spPr>
          <a:xfrm>
            <a:off x="301625" y="139700"/>
            <a:ext cx="95567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p>
            <a:pPr marL="0" marR="0" indent="0" algn="ctr" defTabSz="457200">
              <a:lnSpc>
                <a:spcPts val="3800"/>
              </a:lnSpc>
              <a:spcBef>
                <a:spcPts val="0"/>
              </a:spcBef>
              <a:spcAft>
                <a:spcPts val="0"/>
              </a:spcAft>
              <a:buNone/>
              <a:tabLst>
                <a:tab pos="838200" algn="l"/>
              </a:tabLst>
              <a:defRPr sz="3200" b="0" i="0" u="none" strike="noStrike" kern="1" cap="none" spc="0" baseline="0">
                <a:solidFill>
                  <a:srgbClr val="0433FF"/>
                </a:solidFill>
                <a:effectLst/>
                <a:latin typeface="Arial" pitchFamily="1" charset="0"/>
                <a:ea typeface="Arial" pitchFamily="1" charset="0"/>
                <a:cs typeface="Arial" pitchFamily="1" charset="0"/>
              </a:defRPr>
            </a:pPr>
            <a:r>
              <a:t>Accommodating Among Site Process Heterogeneity </a:t>
            </a:r>
          </a:p>
        </p:txBody>
      </p:sp>
      <p:sp>
        <p:nvSpPr>
          <p:cNvPr id="4" name="Rectangle1"/>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wAgAAAAgAAAmAAAACAAAAP//////////"/>
              </a:ext>
            </a:extLst>
          </p:cNvSpPr>
          <p:nvPr/>
        </p:nvSpPr>
        <p:spPr>
          <a:xfrm>
            <a:off x="635000" y="1016000"/>
            <a:ext cx="8692515"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a:lnSpc>
                <a:spcPts val="2400"/>
              </a:lnSpc>
              <a:defRPr sz="2000" cap="none">
                <a:solidFill>
                  <a:srgbClr val="0433FF"/>
                </a:solidFill>
                <a:latin typeface="Arial" pitchFamily="1" charset="0"/>
                <a:ea typeface="Gill Sans" pitchFamily="0" charset="0"/>
                <a:cs typeface="Gill Sans" pitchFamily="0" charset="0"/>
              </a:defRPr>
            </a:pPr>
            <a:r>
              <a:t>Mixture model approach for modeling ASPH</a:t>
            </a:r>
          </a:p>
        </p:txBody>
      </p:sp>
    </p:spTree>
  </p:cSld>
  <p:clrMapOvr>
    <a:masterClrMapping/>
  </p:clrMapOvr>
  <p:transition spd="fast" p14:dur="500">
    <p:fade/>
    <p:extLst>
      <p:ext uri="smNativeData">
        <pr:smNativeData xmlns:pr="smNativeData" xmlns="smNativeData" val="trXWYgAAAAD0AQAAAAAAAAYAAAAAAAAAAAAAAAAAAAAAAAAAAQAAAAAAAAAAAAAAAAAAAAAAAAAAAAAA"/>
      </p:ext>
    </p:extLst>
  </p:transition>
  <p:timing>
    <p:tnLst>
      <p:par>
        <p:cTn id="1" dur="indefinite" restart="never" nodeType="tmRoot"/>
      </p:par>
    </p:tnLst>
  </p:timing>
</p:sld>
</file>

<file path=ppt/slides/slide279.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3609"/>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KCr8w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KwIAAD4PQAAzBAAAAAgAAAmAAAACAAAAP//////////"/>
              </a:ext>
            </a:extLst>
          </p:cNvSpPr>
          <p:nvPr/>
        </p:nvSpPr>
        <p:spPr>
          <a:xfrm>
            <a:off x="1003300" y="1409700"/>
            <a:ext cx="9070340" cy="13208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b="0" i="0" u="none" strike="noStrike" kern="1" cap="none" spc="0" baseline="0">
                <a:solidFill>
                  <a:srgbClr val="424242"/>
                </a:solidFill>
                <a:effectLst/>
                <a:latin typeface="Arial" pitchFamily="1" charset="0"/>
                <a:ea typeface="Arial" pitchFamily="1" charset="0"/>
                <a:cs typeface="Arial" pitchFamily="1" charset="0"/>
              </a:defRPr>
            </a:pPr>
            <a:r>
              <a:t>For instance, the CAT model (Lartillot and Philippe, 2004).</a:t>
            </a:r>
          </a:p>
          <a:p>
            <a:pPr marL="0" marR="0" indent="0" algn="l" defTabSz="457200">
              <a:lnSpc>
                <a:spcPts val="2200"/>
              </a:lnSpc>
              <a:spcBef>
                <a:spcPts val="400"/>
              </a:spcBef>
              <a:spcAft>
                <a:spcPts val="0"/>
              </a:spcAft>
              <a:buNone/>
              <a:tabLst>
                <a:tab pos="838200" algn="l"/>
                <a:tab pos="914400" algn="l"/>
                <a:tab pos="1828800" algn="l"/>
                <a:tab pos="2387600" algn="l"/>
              </a:tabLst>
              <a:defRPr sz="1800" b="0" i="0" u="none" strike="noStrike" kern="1" cap="none" spc="0" baseline="0">
                <a:solidFill>
                  <a:srgbClr val="424242"/>
                </a:solidFill>
                <a:effectLst/>
                <a:latin typeface="Arial" pitchFamily="1" charset="0"/>
                <a:ea typeface="Arial" pitchFamily="1" charset="0"/>
                <a:cs typeface="Arial" pitchFamily="1" charset="0"/>
              </a:defRPr>
            </a:pPr>
            <a:r>
              <a:t>Similar to the discrete Gamma to model ASRH, at each site we </a:t>
            </a:r>
            <a:r>
              <a:rPr i="1" cap="none"/>
              <a:t>sum</a:t>
            </a:r>
            <a:r>
              <a:t> over different parameter values.</a:t>
            </a:r>
          </a:p>
          <a:p>
            <a:pPr marL="0" marR="0" indent="0" algn="l" defTabSz="457200">
              <a:lnSpc>
                <a:spcPts val="2200"/>
              </a:lnSpc>
              <a:spcBef>
                <a:spcPts val="400"/>
              </a:spcBef>
              <a:spcAft>
                <a:spcPts val="0"/>
              </a:spcAft>
              <a:buNone/>
              <a:tabLst>
                <a:tab pos="838200" algn="l"/>
                <a:tab pos="914400" algn="l"/>
                <a:tab pos="1828800" algn="l"/>
                <a:tab pos="2387600" algn="l"/>
              </a:tabLst>
              <a:defRPr sz="1800" b="0" i="0" u="none" strike="noStrike" kern="1" cap="none" spc="0" baseline="0">
                <a:solidFill>
                  <a:srgbClr val="424242"/>
                </a:solidFill>
                <a:effectLst/>
                <a:latin typeface="Arial" pitchFamily="1" charset="0"/>
                <a:ea typeface="Arial" pitchFamily="1" charset="0"/>
                <a:cs typeface="Arial" pitchFamily="1" charset="0"/>
              </a:defRPr>
            </a:pPr>
            <a:r>
              <a:t>Here, we model heterogeneity in the stationary frequencies, in an amino acid model.</a:t>
            </a:r>
          </a:p>
        </p:txBody>
      </p:sp>
      <p:sp>
        <p:nvSpPr>
          <p:cNvPr id="3" name="Shape 3611"/>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PBeWgQ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2wEAANwAAAClPAAATAQAABAgAAAmAAAACAAAAP//////////"/>
              </a:ext>
            </a:extLst>
          </p:cNvSpPr>
          <p:nvPr/>
        </p:nvSpPr>
        <p:spPr>
          <a:xfrm>
            <a:off x="301625" y="139700"/>
            <a:ext cx="95567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p>
            <a:pPr marL="0" marR="0" indent="0" algn="ctr" defTabSz="457200">
              <a:lnSpc>
                <a:spcPts val="3800"/>
              </a:lnSpc>
              <a:spcBef>
                <a:spcPts val="0"/>
              </a:spcBef>
              <a:spcAft>
                <a:spcPts val="0"/>
              </a:spcAft>
              <a:buNone/>
              <a:tabLst>
                <a:tab pos="838200" algn="l"/>
              </a:tabLst>
              <a:defRPr sz="3200" b="0" i="0" u="none" strike="noStrike" kern="1" cap="none" spc="0" baseline="0">
                <a:solidFill>
                  <a:srgbClr val="0433FF"/>
                </a:solidFill>
                <a:effectLst/>
                <a:latin typeface="Arial" pitchFamily="1" charset="0"/>
                <a:ea typeface="Arial" pitchFamily="1" charset="0"/>
                <a:cs typeface="Arial" pitchFamily="1" charset="0"/>
              </a:defRPr>
            </a:pPr>
            <a:r>
              <a:t>Accommodating Among Site Process Heterogeneity </a:t>
            </a:r>
          </a:p>
        </p:txBody>
      </p:sp>
      <p:sp>
        <p:nvSpPr>
          <p:cNvPr id="4" name="Rectangle1"/>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C8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wAgAAAAgAAAmAAAACAAAAP//////////"/>
              </a:ext>
            </a:extLst>
          </p:cNvSpPr>
          <p:nvPr/>
        </p:nvSpPr>
        <p:spPr>
          <a:xfrm>
            <a:off x="635000" y="1016000"/>
            <a:ext cx="8692515"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a:lnSpc>
                <a:spcPts val="2400"/>
              </a:lnSpc>
              <a:defRPr sz="2000" cap="none">
                <a:solidFill>
                  <a:srgbClr val="0433FF"/>
                </a:solidFill>
                <a:latin typeface="Arial" pitchFamily="1" charset="0"/>
                <a:ea typeface="Gill Sans" pitchFamily="0" charset="0"/>
                <a:cs typeface="Gill Sans" pitchFamily="0" charset="0"/>
              </a:defRPr>
            </a:pPr>
            <a:r>
              <a:t>Mixture model approach for modeling ASPH</a:t>
            </a:r>
          </a:p>
        </p:txBody>
      </p:sp>
      <p:pic>
        <p:nvPicPr>
          <p:cNvPr id="5" name="Image1"/>
          <p:cNvPicPr>
            <a:picLocks noChangeAspect="1"/>
            <a:extLst>
              <a:ext uri="smNativeData">
                <pr:smNativeData xmlns:pr="smNativeData" xmlns="smNativeData" val="SMDATA_17_trXWYhMAAAAlAAAAEQAAAC8B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6Nms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FEGAABVEAAAlSwAAFkuAAAAAAAAJgAAAAgAAAD//////////w=="/>
              </a:ext>
            </a:extLst>
          </p:cNvPicPr>
          <p:nvPr/>
        </p:nvPicPr>
        <p:blipFill>
          <a:blip r:embed="rId2"/>
          <a:stretch>
            <a:fillRect/>
          </a:stretch>
        </p:blipFill>
        <p:spPr>
          <a:xfrm>
            <a:off x="1026795" y="2654935"/>
            <a:ext cx="6220460" cy="4879340"/>
          </a:xfrm>
          <a:prstGeom prst="rect">
            <a:avLst/>
          </a:prstGeom>
          <a:noFill/>
          <a:ln>
            <a:noFill/>
          </a:ln>
          <a:effectLst/>
        </p:spPr>
      </p:pic>
      <p:sp>
        <p:nvSpPr>
          <p:cNvPr id="6" name="CadreTexte1"/>
          <p:cNvSpPr txBox="1">
            <a:extLst>
              <a:ext uri="smNativeData">
                <pr:smNativeData xmlns:pr="smNativeData" xmlns="smNativeData" val="SMDATA_15_trXWYhMAAAAlAAAAEgAAAE8B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C4GAAD/fwAA/38AAAAAAAAJAAAABAAAAC8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fBoAACsoAAA9PgAAqy4AAAAgAAAmAAAACAAAAP//////////"/>
              </a:ext>
            </a:extLst>
          </p:cNvSpPr>
          <p:nvPr/>
        </p:nvSpPr>
        <p:spPr>
          <a:xfrm>
            <a:off x="4305300" y="6529705"/>
            <a:ext cx="5812155" cy="1056640"/>
          </a:xfrm>
          <a:prstGeom prst="rect">
            <a:avLst/>
          </a:prstGeom>
          <a:noFill/>
          <a:ln>
            <a:noFill/>
          </a:ln>
          <a:effectLst/>
        </p:spPr>
        <p:txBody>
          <a:bodyPr vert="horz" wrap="square" numCol="1" spcCol="215900" anchor="t"/>
          <a:lstStyle/>
          <a:p>
            <a:pPr>
              <a:defRPr sz="1400" cap="none"/>
            </a:pPr>
            <a:r>
              <a:t>11 vectors of stationary amino acid frequencies estimated from an alignment of eukaryotic elongation factor 2 sequences (30 sequences, no gaps, 627 sites)</a:t>
            </a:r>
          </a:p>
        </p:txBody>
      </p:sp>
    </p:spTree>
  </p:cSld>
  <p:clrMapOvr>
    <a:masterClrMapping/>
  </p:clrMapOvr>
  <p:transition spd="fast" p14:dur="500">
    <p:fade/>
    <p:extLst>
      <p:ext uri="smNativeData">
        <pr:smNativeData xmlns:pr="smNativeData" xmlns="smNativeData" val="trXWYgAAAAD0AQAAAAAAAAYAAAAAAAAAAAAAAAAAAAAAAAAAAQAAAAAAAAAAAAAAAAAAAAAAAAAAAAAA"/>
      </p:ext>
    </p:extLst>
  </p:transition>
  <p:timing>
    <p:tnLst>
      <p:par>
        <p:cTn id="1" dur="indefinite" restart="never" nodeType="tmRoot"/>
      </p:par>
    </p:tnLst>
  </p:timing>
</p:sld>
</file>

<file path=ppt/slides/slide28.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499"/>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BcG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7wMAAEAGAABsOQAAoQgAABAgAAAmAAAACAAAAP//////////"/>
              </a:ext>
            </a:extLst>
          </p:cNvSpPr>
          <p:nvPr/>
        </p:nvSpPr>
        <p:spPr>
          <a:xfrm>
            <a:off x="639445" y="1016000"/>
            <a:ext cx="8695055" cy="386715"/>
          </a:xfrm>
          <a:prstGeom prst="rect">
            <a:avLst/>
          </a:prstGeom>
          <a:noFill/>
          <a:ln>
            <a:noFill/>
          </a:ln>
          <a:effectLst/>
        </p:spPr>
        <p:txBody>
          <a:bodyPr vert="horz" wrap="square" lIns="50800" tIns="50800" rIns="50800" bIns="50800" numCol="1" spcCol="215900" anchor="t"/>
          <a:lstStyle/>
          <a:p>
            <a:pPr algn="l" defTabSz="457200">
              <a:lnSpc>
                <a:spcPts val="2400"/>
              </a:lnSpc>
              <a:tabLst>
                <a:tab pos="838200" algn="l"/>
              </a:tabLst>
              <a:defRPr sz="2000" cap="none">
                <a:solidFill>
                  <a:srgbClr val="0433FF"/>
                </a:solidFill>
                <a:latin typeface="Arial" pitchFamily="1" charset="0"/>
                <a:ea typeface="Arial" pitchFamily="1" charset="0"/>
                <a:cs typeface="Arial" pitchFamily="1" charset="0"/>
              </a:defRPr>
            </a:pPr>
            <a:r>
              <a:t>Let</a:t>
            </a:r>
            <a:r>
              <a:rPr cap="none">
                <a:latin typeface="Times New Roman" pitchFamily="1" charset="0"/>
                <a:ea typeface="Times New Roman" pitchFamily="1" charset="0"/>
                <a:cs typeface="Times New Roman" pitchFamily="1" charset="0"/>
              </a:rPr>
              <a:t>’</a:t>
            </a:r>
            <a:r>
              <a:t>s check the scaling of our hypothetical rate matrix</a:t>
            </a:r>
          </a:p>
        </p:txBody>
      </p:sp>
      <p:sp>
        <p:nvSpPr>
          <p:cNvPr id="3" name="Shape 500"/>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Kti8SM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xgkAANwAAAC6NAAATAQAABAgAAAmAAAACAAAAP//////////"/>
              </a:ext>
            </a:extLst>
          </p:cNvSpPr>
          <p:nvPr/>
        </p:nvSpPr>
        <p:spPr>
          <a:xfrm>
            <a:off x="1588770" y="139700"/>
            <a:ext cx="698246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Scaling the Instantaneous Rate Matrix</a:t>
            </a:r>
          </a:p>
        </p:txBody>
      </p:sp>
      <p:pic>
        <p:nvPicPr>
          <p:cNvPr id="4" name="Q-matrix.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LAleq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IQIAADICgAA+C0AAHQTAAAQAAAAJgAAAAgAAAD//////////w=="/>
              </a:ext>
            </a:extLst>
          </p:cNvPicPr>
          <p:nvPr/>
        </p:nvPicPr>
        <p:blipFill>
          <a:blip r:embed="rId2"/>
          <a:stretch>
            <a:fillRect/>
          </a:stretch>
        </p:blipFill>
        <p:spPr>
          <a:xfrm>
            <a:off x="1384300" y="1752600"/>
            <a:ext cx="6088380" cy="1409700"/>
          </a:xfrm>
          <a:prstGeom prst="rect">
            <a:avLst/>
          </a:prstGeom>
          <a:noFill/>
          <a:ln>
            <a:noFill/>
          </a:ln>
          <a:effectLst/>
        </p:spPr>
      </p:pic>
      <p:pic>
        <p:nvPicPr>
          <p:cNvPr id="5" name="stationary_freqs.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zgAAAAAAAAAXAQAAAAAAAAAAAABkAAAAZAAAAAAAAAAjAAAABAAAAGQAAAAXAAAAFAAAAAAAAAAAAAAA/38AAP9/AAAAAAAACQAAAAQAAAAwMkkD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KAKAABEFwAA/ScAAHIfAAAQAAAAJgAAAAgAAAD//////////w=="/>
              </a:ext>
            </a:extLst>
          </p:cNvPicPr>
          <p:nvPr/>
        </p:nvPicPr>
        <p:blipFill>
          <a:blip r:embed="rId3"/>
          <a:srcRect l="2060" t="0" r="2790" b="0"/>
          <a:stretch>
            <a:fillRect/>
          </a:stretch>
        </p:blipFill>
        <p:spPr>
          <a:xfrm>
            <a:off x="1727200" y="3782060"/>
            <a:ext cx="4773295" cy="1329690"/>
          </a:xfrm>
          <a:prstGeom prst="rect">
            <a:avLst/>
          </a:prstGeom>
          <a:noFill/>
          <a:ln>
            <a:noFill/>
          </a:ln>
          <a:effectLst/>
        </p:spPr>
      </p:pic>
      <p:sp>
        <p:nvSpPr>
          <p:cNvPr id="6" name="Shape 503"/>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KCaEAU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GAYAAIgTAADaOgAAwBUAABAgAAAmAAAACAAAAP//////////"/>
              </a:ext>
            </a:extLst>
          </p:cNvSpPr>
          <p:nvPr/>
        </p:nvSpPr>
        <p:spPr>
          <a:xfrm>
            <a:off x="990600" y="3175000"/>
            <a:ext cx="8576310" cy="360680"/>
          </a:xfrm>
          <a:prstGeom prst="rect">
            <a:avLst/>
          </a:prstGeom>
          <a:noFill/>
          <a:ln>
            <a:noFill/>
          </a:ln>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Stationary frequencies...</a:t>
            </a:r>
            <a:endParaRPr cap="none">
              <a:solidFill>
                <a:srgbClr val="424242"/>
              </a:solidFill>
            </a:endParaRPr>
          </a:p>
        </p:txBody>
      </p:sp>
      <p:pic>
        <p:nvPicPr>
          <p:cNvPr id="7" name="avg_rate.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OsEAADkJQAA0zQAADwoAAAQAAAAJgAAAAgAAAD//////////w=="/>
              </a:ext>
            </a:extLst>
          </p:cNvPicPr>
          <p:nvPr/>
        </p:nvPicPr>
        <p:blipFill>
          <a:blip r:embed="rId4"/>
          <a:stretch>
            <a:fillRect/>
          </a:stretch>
        </p:blipFill>
        <p:spPr>
          <a:xfrm>
            <a:off x="799465" y="6159500"/>
            <a:ext cx="7787640" cy="381000"/>
          </a:xfrm>
          <a:prstGeom prst="rect">
            <a:avLst/>
          </a:prstGeom>
          <a:noFill/>
          <a:ln>
            <a:noFill/>
          </a:ln>
          <a:effectLst/>
        </p:spPr>
      </p:pic>
      <p:pic>
        <p:nvPicPr>
          <p:cNvPr id="8" name="pasted-image.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AMVAAD2FQAAERcAABUXAAAQAAAAJgAAAAgAAAD//////////w=="/>
              </a:ext>
            </a:extLst>
          </p:cNvPicPr>
          <p:nvPr/>
        </p:nvPicPr>
        <p:blipFill>
          <a:blip r:embed="rId5"/>
          <a:stretch>
            <a:fillRect/>
          </a:stretch>
        </p:blipFill>
        <p:spPr>
          <a:xfrm>
            <a:off x="3415665" y="3569970"/>
            <a:ext cx="334010" cy="182245"/>
          </a:xfrm>
          <a:prstGeom prst="rect">
            <a:avLst/>
          </a:prstGeom>
          <a:noFill/>
          <a:ln>
            <a:noFill/>
          </a:ln>
          <a:effectLst/>
        </p:spPr>
      </p:pic>
      <p:pic>
        <p:nvPicPr>
          <p:cNvPr id="9" name="pasted-image.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LQZAAD2FQAAwhsAAA4XAAAQAAAAJgAAAAgAAAD//////////w=="/>
              </a:ext>
            </a:extLst>
          </p:cNvPicPr>
          <p:nvPr/>
        </p:nvPicPr>
        <p:blipFill>
          <a:blip r:embed="rId6"/>
          <a:stretch>
            <a:fillRect/>
          </a:stretch>
        </p:blipFill>
        <p:spPr>
          <a:xfrm>
            <a:off x="4178300" y="3569970"/>
            <a:ext cx="334010" cy="177800"/>
          </a:xfrm>
          <a:prstGeom prst="rect">
            <a:avLst/>
          </a:prstGeom>
          <a:noFill/>
          <a:ln>
            <a:noFill/>
          </a:ln>
          <a:effectLst/>
        </p:spPr>
      </p:pic>
      <p:pic>
        <p:nvPicPr>
          <p:cNvPr id="10" name="pasted-image.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GUeAAD2FQAAcyAAAA4XAAAQAAAAJgAAAAgAAAD//////////w=="/>
              </a:ext>
            </a:extLst>
          </p:cNvPicPr>
          <p:nvPr/>
        </p:nvPicPr>
        <p:blipFill>
          <a:blip r:embed="rId7"/>
          <a:stretch>
            <a:fillRect/>
          </a:stretch>
        </p:blipFill>
        <p:spPr>
          <a:xfrm>
            <a:off x="4940935" y="3569970"/>
            <a:ext cx="334010" cy="177800"/>
          </a:xfrm>
          <a:prstGeom prst="rect">
            <a:avLst/>
          </a:prstGeom>
          <a:noFill/>
          <a:ln>
            <a:noFill/>
          </a:ln>
          <a:effectLst/>
        </p:spPr>
      </p:pic>
      <p:pic>
        <p:nvPicPr>
          <p:cNvPr id="11" name="pasted-image.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CMjAAD2FQAAGCUAAA4XAAAQAAAAJgAAAAgAAAD//////////w=="/>
              </a:ext>
            </a:extLst>
          </p:cNvPicPr>
          <p:nvPr/>
        </p:nvPicPr>
        <p:blipFill>
          <a:blip r:embed="rId8"/>
          <a:stretch>
            <a:fillRect/>
          </a:stretch>
        </p:blipFill>
        <p:spPr>
          <a:xfrm>
            <a:off x="5711825" y="3569970"/>
            <a:ext cx="318135" cy="177800"/>
          </a:xfrm>
          <a:prstGeom prst="rect">
            <a:avLst/>
          </a:prstGeom>
          <a:noFill/>
          <a:ln>
            <a:noFill/>
          </a:ln>
          <a:effectLst/>
        </p:spPr>
      </p:pic>
      <p:sp>
        <p:nvSpPr>
          <p:cNvPr id="12" name="Shape 509"/>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C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qCkAANonAACoKQAAqykAABAAAAAmAAAACAAAAP//////////"/>
              </a:ext>
            </a:extLst>
          </p:cNvSpPr>
          <p:nvPr/>
        </p:nvSpPr>
        <p:spPr>
          <a:xfrm flipV="1">
            <a:off x="6771640" y="6478270"/>
            <a:ext cx="0" cy="295275"/>
          </a:xfrm>
          <a:prstGeom prst="line">
            <a:avLst/>
          </a:prstGeom>
          <a:noFill/>
          <a:ln w="25400" cap="flat" cmpd="sng" algn="ctr">
            <a:solidFill>
              <a:srgbClr val="FF9300"/>
            </a:solidFill>
            <a:prstDash val="solid"/>
            <a:headEnd type="none"/>
            <a:tailEnd type="triangle" w="med" len="med"/>
          </a:ln>
          <a:effectLst>
            <a:outerShdw blurRad="63500" dist="63760" dir="2700000">
              <a:srgbClr val="000000">
                <a:alpha val="15000"/>
              </a:srgbClr>
            </a:outerShdw>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3" name="Shape 510"/>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ECIAAEcpAABBMQAAYCwAABAgAAAmAAAACAAAAP//////////"/>
              </a:ext>
            </a:extLst>
          </p:cNvSpPr>
          <p:nvPr/>
        </p:nvSpPr>
        <p:spPr>
          <a:xfrm>
            <a:off x="5537200" y="6710045"/>
            <a:ext cx="2469515" cy="503555"/>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ctr"/>
          <a:lstStyle/>
          <a:p>
            <a:pPr defTabSz="457200">
              <a:lnSpc>
                <a:spcPts val="1600"/>
              </a:lnSpc>
              <a:tabLst>
                <a:tab pos="838200" algn="l"/>
              </a:tabLst>
              <a:defRPr sz="1400" cap="none">
                <a:solidFill>
                  <a:srgbClr val="424242"/>
                </a:solidFill>
                <a:latin typeface="Arial" pitchFamily="1" charset="0"/>
                <a:ea typeface="Arial" pitchFamily="1" charset="0"/>
                <a:cs typeface="Arial" pitchFamily="1" charset="0"/>
              </a:defRPr>
            </a:pPr>
            <a:r>
              <a:t>probability of </a:t>
            </a:r>
            <a:br/>
            <a:r>
              <a:t>starting in </a:t>
            </a:r>
            <a:r>
              <a:rPr cap="none">
                <a:latin typeface="Times New Roman" pitchFamily="1" charset="0"/>
                <a:ea typeface="Times New Roman" pitchFamily="1" charset="0"/>
                <a:cs typeface="Times New Roman" pitchFamily="1" charset="0"/>
              </a:rPr>
              <a:t>T</a:t>
            </a:r>
            <a:r>
              <a:t> </a:t>
            </a:r>
          </a:p>
        </p:txBody>
      </p:sp>
      <p:sp>
        <p:nvSpPr>
          <p:cNvPr id="14" name="Shape 511"/>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C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6C8AANonAADoLwAAfSsAABAAAAAmAAAACAAAAP//////////"/>
              </a:ext>
            </a:extLst>
          </p:cNvSpPr>
          <p:nvPr/>
        </p:nvSpPr>
        <p:spPr>
          <a:xfrm flipV="1">
            <a:off x="7787640" y="6478270"/>
            <a:ext cx="0" cy="591185"/>
          </a:xfrm>
          <a:prstGeom prst="line">
            <a:avLst/>
          </a:prstGeom>
          <a:noFill/>
          <a:ln w="25400" cap="flat" cmpd="sng" algn="ctr">
            <a:solidFill>
              <a:srgbClr val="FF9300"/>
            </a:solidFill>
            <a:prstDash val="solid"/>
            <a:headEnd type="none"/>
            <a:tailEnd type="triangle" w="med" len="med"/>
          </a:ln>
          <a:effectLst>
            <a:outerShdw blurRad="63500" dist="63760" dir="2700000">
              <a:srgbClr val="000000">
                <a:alpha val="15000"/>
              </a:srgbClr>
            </a:outerShdw>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5" name="Shape 512"/>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UCgAAE8rAACBNwAAaC4AABAgAAAmAAAACAAAAP//////////"/>
              </a:ext>
            </a:extLst>
          </p:cNvSpPr>
          <p:nvPr/>
        </p:nvSpPr>
        <p:spPr>
          <a:xfrm>
            <a:off x="6553200" y="7040245"/>
            <a:ext cx="2469515" cy="503555"/>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ctr"/>
          <a:lstStyle/>
          <a:p>
            <a:pPr defTabSz="457200">
              <a:lnSpc>
                <a:spcPts val="1600"/>
              </a:lnSpc>
              <a:tabLst>
                <a:tab pos="838200" algn="l"/>
              </a:tabLst>
              <a:defRPr sz="1400" cap="none">
                <a:solidFill>
                  <a:srgbClr val="424242"/>
                </a:solidFill>
                <a:latin typeface="Arial" pitchFamily="1" charset="0"/>
                <a:ea typeface="Arial" pitchFamily="1" charset="0"/>
                <a:cs typeface="Arial" pitchFamily="1" charset="0"/>
              </a:defRPr>
            </a:pPr>
            <a:r>
              <a:t>overall rate of </a:t>
            </a:r>
            <a:br/>
            <a:r>
              <a:t>change away from </a:t>
            </a:r>
            <a:r>
              <a:rPr cap="none">
                <a:latin typeface="Times New Roman" pitchFamily="1" charset="0"/>
                <a:ea typeface="Times New Roman" pitchFamily="1" charset="0"/>
                <a:cs typeface="Times New Roman" pitchFamily="1" charset="0"/>
              </a:rPr>
              <a:t>T</a:t>
            </a:r>
            <a:r>
              <a:t> </a:t>
            </a:r>
          </a:p>
        </p:txBody>
      </p:sp>
      <p:sp>
        <p:nvSpPr>
          <p:cNvPr id="16" name="Shape 513"/>
          <p:cNvSpPr>
            <a:extLst>
              <a:ext uri="smNativeData">
                <pr:smNativeData xmlns:pr="smNativeData" xmlns="smNativeData" val="SMDATA_15_trXW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VQAAAAAAAABQAAAAZAAAAGQAAAAAAAAAy8vLAFUAAAAAAAAAUA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SCEAAHAXAABPJgAAgBkAABAAAAAmAAAACAAAAP//////////"/>
              </a:ext>
            </a:extLst>
          </p:cNvSpPr>
          <p:nvPr/>
        </p:nvSpPr>
        <p:spPr>
          <a:xfrm>
            <a:off x="5410200" y="3810000"/>
            <a:ext cx="817245" cy="335280"/>
          </a:xfrm>
          <a:prstGeom prst="rect">
            <a:avLst/>
          </a:prstGeom>
          <a:noFill/>
          <a:ln w="25400" cap="flat" cmpd="sng" algn="ctr">
            <a:solidFill>
              <a:srgbClr val="FF9300"/>
            </a:solidFill>
            <a:prstDash val="solid"/>
            <a:headEnd type="none"/>
            <a:tailEnd type="none"/>
          </a:ln>
          <a:effectLst>
            <a:outerShdw blurRad="63500" dist="50800" dir="54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7" name="Shape 514"/>
          <p:cNvSpPr>
            <a:extLst>
              <a:ext uri="smNativeData">
                <pr:smNativeData xmlns:pr="smNativeData" xmlns="smNativeData" val="SMDATA_15_trXW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VQAAAAAAAABQAAAAZAAAAGQAAAAAAAAAy8vLAFUAAAAAAAAAUA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kCQAAKQQAACXKQAAtBIAABAAAAAmAAAACAAAAP//////////"/>
              </a:ext>
            </a:extLst>
          </p:cNvSpPr>
          <p:nvPr/>
        </p:nvSpPr>
        <p:spPr>
          <a:xfrm>
            <a:off x="5943600" y="2705100"/>
            <a:ext cx="817245" cy="335280"/>
          </a:xfrm>
          <a:prstGeom prst="rect">
            <a:avLst/>
          </a:prstGeom>
          <a:noFill/>
          <a:ln w="25400" cap="flat" cmpd="sng" algn="ctr">
            <a:solidFill>
              <a:srgbClr val="FF9300"/>
            </a:solidFill>
            <a:prstDash val="solid"/>
            <a:headEnd type="none"/>
            <a:tailEnd type="none"/>
          </a:ln>
          <a:effectLst>
            <a:outerShdw blurRad="63500" dist="50800" dir="54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8" name="Shape 515"/>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GAYAAAggAADaOgAAQCIAABAgAAAmAAAACAAAAP//////////"/>
              </a:ext>
            </a:extLst>
          </p:cNvSpPr>
          <p:nvPr/>
        </p:nvSpPr>
        <p:spPr>
          <a:xfrm>
            <a:off x="990600" y="5207000"/>
            <a:ext cx="8576310" cy="360680"/>
          </a:xfrm>
          <a:prstGeom prst="rect">
            <a:avLst/>
          </a:prstGeom>
          <a:noFill/>
          <a:ln>
            <a:noFill/>
          </a:ln>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The (weighted) average substitution rate:</a:t>
            </a:r>
            <a:endParaRPr cap="none">
              <a:solidFill>
                <a:srgbClr val="424242"/>
              </a:solidFill>
            </a:endParaRPr>
          </a:p>
        </p:txBody>
      </p:sp>
      <p:pic>
        <p:nvPicPr>
          <p:cNvPr id="19" name="pasted-image.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DsWAAAPIwAAlyQAAAUmAAAQAAAAJgAAAAgAAAD//////////w=="/>
              </a:ext>
            </a:extLst>
          </p:cNvPicPr>
          <p:nvPr/>
        </p:nvPicPr>
        <p:blipFill>
          <a:blip r:embed="rId9"/>
          <a:stretch>
            <a:fillRect/>
          </a:stretch>
        </p:blipFill>
        <p:spPr>
          <a:xfrm>
            <a:off x="3613785" y="5699125"/>
            <a:ext cx="2334260" cy="481330"/>
          </a:xfrm>
          <a:prstGeom prst="rect">
            <a:avLst/>
          </a:prstGeom>
          <a:noFill/>
          <a:ln>
            <a:noFill/>
          </a:ln>
          <a:effectLst/>
        </p:spPr>
      </p:pic>
      <p:sp>
        <p:nvSpPr>
          <p:cNvPr id="20" name="Shape 517"/>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GAYAAJgIAADaOgAA0AoAABAgAAAmAAAACAAAAP//////////"/>
              </a:ext>
            </a:extLst>
          </p:cNvSpPr>
          <p:nvPr/>
        </p:nvSpPr>
        <p:spPr>
          <a:xfrm>
            <a:off x="990600" y="1397000"/>
            <a:ext cx="8576310" cy="360680"/>
          </a:xfrm>
          <a:prstGeom prst="rect">
            <a:avLst/>
          </a:prstGeom>
          <a:noFill/>
          <a:ln>
            <a:noFill/>
          </a:ln>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The instantaneous-rate matrix...</a:t>
            </a:r>
            <a:endParaRPr cap="none">
              <a:solidFill>
                <a:srgbClr val="424242"/>
              </a:solidFill>
            </a:endParaRPr>
          </a:p>
        </p:txBody>
      </p:sp>
    </p:spTree>
  </p:cSld>
  <p:clrMapOvr>
    <a:masterClrMapping/>
  </p:clrMapOvr>
  <p:transition spd="fast" p14:dur="500">
    <p:fade/>
    <p:extLst>
      <p:ext uri="smNativeData">
        <pr:smNativeData xmlns:pr="smNativeData" xmlns="smNativeData" val="trXWYgAAAAD0AQAAAAAAAAYAAAAAAAAAAAAAAAAAAAAAAAAAAQAAAAAAAAAAAAAAAAAAAAAAAAAAAAAA"/>
      </p:ext>
    </p:extLst>
  </p:transition>
  <p:timing>
    <p:tnLst>
      <p:par>
        <p:cTn id="1" dur="indefinite" restart="never" nodeType="tmRoot"/>
      </p:par>
    </p:tnLst>
  </p:timing>
</p:sld>
</file>

<file path=ppt/slides/slide280.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3995"/>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MBZUx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8BoAANwAAACQIwAATAQAABAgAAAmAAAACAAAAP//////////"/>
              </a:ext>
            </a:extLst>
          </p:cNvSpPr>
          <p:nvPr/>
        </p:nvSpPr>
        <p:spPr>
          <a:xfrm>
            <a:off x="4378960" y="139700"/>
            <a:ext cx="140208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Outline</a:t>
            </a:r>
          </a:p>
        </p:txBody>
      </p:sp>
      <p:sp>
        <p:nvSpPr>
          <p:cNvPr id="3" name="Shape 3996"/>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7wMAAEAGAAAnNQAAwAgAABAgAAAmAAAACAAAAP//////////"/>
              </a:ext>
            </a:extLst>
          </p:cNvSpPr>
          <p:nvPr/>
        </p:nvSpPr>
        <p:spPr>
          <a:xfrm>
            <a:off x="639445" y="101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I. A brief review of Continuous-Time Markov models</a:t>
            </a:r>
          </a:p>
        </p:txBody>
      </p:sp>
      <p:sp>
        <p:nvSpPr>
          <p:cNvPr id="4" name="Shape 3997"/>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GAJAAAgNQAA4AsAABAgAAAmAAAACAAAAP//////////"/>
              </a:ext>
            </a:extLst>
          </p:cNvSpPr>
          <p:nvPr/>
        </p:nvSpPr>
        <p:spPr>
          <a:xfrm>
            <a:off x="635000" y="1524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II. Stochastic models of nucleotide substitution</a:t>
            </a:r>
          </a:p>
        </p:txBody>
      </p:sp>
      <p:sp>
        <p:nvSpPr>
          <p:cNvPr id="5" name="Shape 3998"/>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LgLAACgMgAA8A0AABAgAAAmAAAACAAAAP//////////"/>
              </a:ext>
            </a:extLst>
          </p:cNvSpPr>
          <p:nvPr/>
        </p:nvSpPr>
        <p:spPr>
          <a:xfrm>
            <a:off x="990600" y="1905000"/>
            <a:ext cx="7239000"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What’s the deal with time reversibility</a:t>
            </a:r>
            <a:endParaRPr cap="none">
              <a:solidFill>
                <a:srgbClr val="424242"/>
              </a:solidFill>
            </a:endParaRPr>
          </a:p>
        </p:txBody>
      </p:sp>
      <p:sp>
        <p:nvSpPr>
          <p:cNvPr id="6" name="Shape 3999"/>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DARAACAOQAAjxMAABAgAAAmAAAACAAAAP//////////"/>
              </a:ext>
            </a:extLst>
          </p:cNvSpPr>
          <p:nvPr/>
        </p:nvSpPr>
        <p:spPr>
          <a:xfrm>
            <a:off x="635000" y="2794000"/>
            <a:ext cx="8712200"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III. Accommodating among-site heterogeneity in the substitution process</a:t>
            </a:r>
          </a:p>
        </p:txBody>
      </p:sp>
      <p:sp>
        <p:nvSpPr>
          <p:cNvPr id="7" name="Shape 4000"/>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IgTAABQNwAAwBUAABAgAAAmAAAACAAAAP//////////"/>
              </a:ext>
            </a:extLst>
          </p:cNvSpPr>
          <p:nvPr/>
        </p:nvSpPr>
        <p:spPr>
          <a:xfrm>
            <a:off x="990600" y="3175000"/>
            <a:ext cx="8001000"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Among-site variation in substitution rates</a:t>
            </a:r>
            <a:endParaRPr cap="none">
              <a:solidFill>
                <a:srgbClr val="424242"/>
              </a:solidFill>
            </a:endParaRPr>
          </a:p>
        </p:txBody>
      </p:sp>
      <p:sp>
        <p:nvSpPr>
          <p:cNvPr id="8" name="Shape 4001"/>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OAVAABQNwAAGBgAABAgAAAmAAAACAAAAP//////////"/>
              </a:ext>
            </a:extLst>
          </p:cNvSpPr>
          <p:nvPr/>
        </p:nvSpPr>
        <p:spPr>
          <a:xfrm>
            <a:off x="990600" y="3556000"/>
            <a:ext cx="8001000"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Among-site variation in substitution process</a:t>
            </a:r>
            <a:endParaRPr cap="none">
              <a:solidFill>
                <a:srgbClr val="424242"/>
              </a:solidFill>
            </a:endParaRPr>
          </a:p>
        </p:txBody>
      </p:sp>
      <p:sp>
        <p:nvSpPr>
          <p:cNvPr id="9" name="Shape 4002"/>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D5JVi4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BAOAACgMgAASBAAABAgAAAmAAAACAAAAP//////////"/>
              </a:ext>
            </a:extLst>
          </p:cNvSpPr>
          <p:nvPr/>
        </p:nvSpPr>
        <p:spPr>
          <a:xfrm>
            <a:off x="990600" y="2286000"/>
            <a:ext cx="7239000"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Meet the GTR family</a:t>
            </a:r>
            <a:endParaRPr cap="none">
              <a:solidFill>
                <a:srgbClr val="424242"/>
              </a:solidFill>
            </a:endParaRPr>
          </a:p>
        </p:txBody>
      </p:sp>
      <p:sp>
        <p:nvSpPr>
          <p:cNvPr id="10" name="Shape 4004"/>
          <p:cNvSpPr>
            <a:extLst>
              <a:ext uri="smNativeData">
                <pr:smNativeData xmlns:pr="smNativeData" xmlns="smNativeData" val="SMDATA_15_trXWYhMAAAAlAAAAyAAAAA0AAAAAPAAAADwAAAA8AAAAPAAAAAAAAAABAAAAAAAAAAEAAABQAAAAVX+dzoa53z+kU1c+y/Ph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DAiIHI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ggMAAMwVAAAGBgAAJBgAABAAAAAmAAAACAAAAP//////////"/>
              </a:ext>
            </a:extLst>
          </p:cNvSpPr>
          <p:nvPr/>
        </p:nvSpPr>
        <p:spPr>
          <a:xfrm>
            <a:off x="570230" y="3543300"/>
            <a:ext cx="408940" cy="381000"/>
          </a:xfrm>
          <a:prstGeom prst="rightArrow">
            <a:avLst>
              <a:gd name="adj1" fmla="val 56101"/>
              <a:gd name="adj2" fmla="val 54128"/>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11" name="Rectangle1"/>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HlsZT4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MQYAACAOAAARBsAABAgAAAmAAAACAAAAP//////////"/>
              </a:ext>
            </a:extLst>
          </p:cNvSpPr>
          <p:nvPr/>
        </p:nvSpPr>
        <p:spPr>
          <a:xfrm>
            <a:off x="635000" y="4025900"/>
            <a:ext cx="854964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a:lnSpc>
                <a:spcPts val="2400"/>
              </a:lnSpc>
              <a:defRPr sz="2000" cap="none">
                <a:solidFill>
                  <a:srgbClr val="0433FF"/>
                </a:solidFill>
                <a:latin typeface="Arial" pitchFamily="1" charset="0"/>
                <a:ea typeface="Gill Sans" pitchFamily="0" charset="0"/>
                <a:cs typeface="Gill Sans" pitchFamily="0" charset="0"/>
              </a:defRPr>
            </a:pPr>
            <a:r>
              <a:t>IV. Accommodating heterogeneity in the substitution process along the tree</a:t>
            </a:r>
          </a:p>
        </p:txBody>
      </p:sp>
    </p:spTree>
  </p:cSld>
  <p:clrMapOvr>
    <a:masterClrMapping/>
  </p:clrMapOvr>
  <p:transition spd="fast" p14:dur="500">
    <p:fade/>
    <p:extLst>
      <p:ext uri="smNativeData">
        <pr:smNativeData xmlns:pr="smNativeData" xmlns="smNativeData" val="trXWYgAAAAD0AQAAAAAAAAYAAAAAAAAAAAAAAAAAAAAAAAAAAQAAAAAAAAAAAAAAAAAAAAAAAAAAAAAA"/>
      </p:ext>
    </p:extLst>
  </p:transition>
  <p:timing>
    <p:tnLst>
      <p:par>
        <p:cTn id="1" dur="indefinite" restart="never" nodeType="tmRoot"/>
      </p:par>
    </p:tnLst>
  </p:timing>
</p:sld>
</file>

<file path=ppt/slides/slide281.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4007"/>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8BoAANwAAACQIwAATAQAABAgAAAmAAAACAAAAP//////////"/>
              </a:ext>
            </a:extLst>
          </p:cNvSpPr>
          <p:nvPr/>
        </p:nvSpPr>
        <p:spPr>
          <a:xfrm>
            <a:off x="4378960" y="139700"/>
            <a:ext cx="140208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Outline</a:t>
            </a:r>
          </a:p>
        </p:txBody>
      </p:sp>
      <p:sp>
        <p:nvSpPr>
          <p:cNvPr id="3" name="Shape 4008"/>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7wMAAEAGAAAnNQAAwAgAABAgAAAmAAAACAAAAP//////////"/>
              </a:ext>
            </a:extLst>
          </p:cNvSpPr>
          <p:nvPr/>
        </p:nvSpPr>
        <p:spPr>
          <a:xfrm>
            <a:off x="639445" y="101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I. A brief review of Continuous-Time Markov models</a:t>
            </a:r>
          </a:p>
        </p:txBody>
      </p:sp>
      <p:sp>
        <p:nvSpPr>
          <p:cNvPr id="4" name="Shape 4009"/>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GAJAAAgNQAA4AsAABAgAAAmAAAACAAAAP//////////"/>
              </a:ext>
            </a:extLst>
          </p:cNvSpPr>
          <p:nvPr/>
        </p:nvSpPr>
        <p:spPr>
          <a:xfrm>
            <a:off x="635000" y="1524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II. Stochastic models of nucleotide substitution</a:t>
            </a:r>
          </a:p>
        </p:txBody>
      </p:sp>
      <p:sp>
        <p:nvSpPr>
          <p:cNvPr id="5" name="Shape 4010"/>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LgLAACgMgAA8A0AABAgAAAmAAAACAAAAP//////////"/>
              </a:ext>
            </a:extLst>
          </p:cNvSpPr>
          <p:nvPr/>
        </p:nvSpPr>
        <p:spPr>
          <a:xfrm>
            <a:off x="990600" y="1905000"/>
            <a:ext cx="7239000"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What’s the deal with time reversibility</a:t>
            </a:r>
            <a:endParaRPr cap="none">
              <a:solidFill>
                <a:srgbClr val="424242"/>
              </a:solidFill>
            </a:endParaRPr>
          </a:p>
        </p:txBody>
      </p:sp>
      <p:sp>
        <p:nvSpPr>
          <p:cNvPr id="6" name="Shape 4011"/>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DARAACAOQAAjxMAABAgAAAmAAAACAAAAP//////////"/>
              </a:ext>
            </a:extLst>
          </p:cNvSpPr>
          <p:nvPr/>
        </p:nvSpPr>
        <p:spPr>
          <a:xfrm>
            <a:off x="635000" y="2794000"/>
            <a:ext cx="8712200"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III. Accommodating among-site heterogeneity in the substitution process</a:t>
            </a:r>
          </a:p>
        </p:txBody>
      </p:sp>
      <p:sp>
        <p:nvSpPr>
          <p:cNvPr id="7" name="Shape 4012"/>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IAtdR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IgTAABQNwAAwBUAABAgAAAmAAAACAAAAP//////////"/>
              </a:ext>
            </a:extLst>
          </p:cNvSpPr>
          <p:nvPr/>
        </p:nvSpPr>
        <p:spPr>
          <a:xfrm>
            <a:off x="990600" y="3175000"/>
            <a:ext cx="8001000"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Among-site variation in substitution rates</a:t>
            </a:r>
            <a:endParaRPr cap="none">
              <a:solidFill>
                <a:srgbClr val="424242"/>
              </a:solidFill>
            </a:endParaRPr>
          </a:p>
        </p:txBody>
      </p:sp>
      <p:sp>
        <p:nvSpPr>
          <p:cNvPr id="8" name="Shape 4013"/>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OAVAABQNwAAGBgAABAgAAAmAAAACAAAAP//////////"/>
              </a:ext>
            </a:extLst>
          </p:cNvSpPr>
          <p:nvPr/>
        </p:nvSpPr>
        <p:spPr>
          <a:xfrm>
            <a:off x="990600" y="3556000"/>
            <a:ext cx="8001000"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Among-site variation in substitution process</a:t>
            </a:r>
            <a:endParaRPr cap="none">
              <a:solidFill>
                <a:srgbClr val="424242"/>
              </a:solidFill>
            </a:endParaRPr>
          </a:p>
        </p:txBody>
      </p:sp>
      <p:sp>
        <p:nvSpPr>
          <p:cNvPr id="9" name="Shape 4014"/>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BAOAACgMgAASBAAABAgAAAmAAAACAAAAP//////////"/>
              </a:ext>
            </a:extLst>
          </p:cNvSpPr>
          <p:nvPr/>
        </p:nvSpPr>
        <p:spPr>
          <a:xfrm>
            <a:off x="990600" y="2286000"/>
            <a:ext cx="7239000"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Meet the GTR family</a:t>
            </a:r>
            <a:endParaRPr cap="none">
              <a:solidFill>
                <a:srgbClr val="424242"/>
              </a:solidFill>
            </a:endParaRPr>
          </a:p>
        </p:txBody>
      </p:sp>
      <p:sp>
        <p:nvSpPr>
          <p:cNvPr id="10" name="Shape 4015"/>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FAF4g4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MQYAACAOAAARBsAABAgAAAmAAAACAAAAP//////////"/>
              </a:ext>
            </a:extLst>
          </p:cNvSpPr>
          <p:nvPr/>
        </p:nvSpPr>
        <p:spPr>
          <a:xfrm>
            <a:off x="635000" y="4025900"/>
            <a:ext cx="854964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IV. Accommodating heterogeneity in the substitution process along the tree</a:t>
            </a:r>
          </a:p>
        </p:txBody>
      </p:sp>
      <p:sp>
        <p:nvSpPr>
          <p:cNvPr id="11" name="Shape 4017"/>
          <p:cNvSpPr>
            <a:extLst>
              <a:ext uri="smNativeData">
                <pr:smNativeData xmlns:pr="smNativeData" xmlns="smNativeData" val="SMDATA_15_trXWYhMAAAAlAAAAyAAAAA0AAAAAPAAAADwAAAA8AAAAPAAAAAAAAAABAAAAAAAAAAEAAABQAAAAVX+dzoa53z+kU1c+y/Ph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KgEAALAYAACuAwAACBsAABAAAAAmAAAACAAAAP//////////"/>
              </a:ext>
            </a:extLst>
          </p:cNvSpPr>
          <p:nvPr/>
        </p:nvSpPr>
        <p:spPr>
          <a:xfrm>
            <a:off x="189230" y="4013200"/>
            <a:ext cx="408940" cy="381000"/>
          </a:xfrm>
          <a:prstGeom prst="rightArrow">
            <a:avLst>
              <a:gd name="adj1" fmla="val 56101"/>
              <a:gd name="adj2" fmla="val 54128"/>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Tree>
  </p:cSld>
  <p:clrMapOvr>
    <a:masterClrMapping/>
  </p:clrMapOvr>
  <p:transition spd="fast" p14:dur="500">
    <p:fade/>
    <p:extLst>
      <p:ext uri="smNativeData">
        <pr:smNativeData xmlns:pr="smNativeData" xmlns="smNativeData" val="trXWYgAAAAD0AQAAAAAAAAYAAAAAAAAAAAAAAAAAAAAAAAAAAQAAAAAAAAAAAAAAAAAAAAAAAAAAAAAA"/>
      </p:ext>
    </p:extLst>
  </p:transition>
  <p:timing>
    <p:tnLst>
      <p:par>
        <p:cTn id="1" dur="indefinite" restart="never" nodeType="tmRoot"/>
      </p:par>
    </p:tnLst>
  </p:timing>
</p:sld>
</file>

<file path=ppt/slides/slide282.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pic>
        <p:nvPicPr>
          <p:cNvPr id="2" name="Screen Shot 2016-06-23 at 14.21.37.png"/>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DAaFUd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GsAAACPDgAAwj0AAL8UAAAQAAAAJgAAAAgAAAD//////////w=="/>
              </a:ext>
            </a:extLst>
          </p:cNvPicPr>
          <p:nvPr/>
        </p:nvPicPr>
        <p:blipFill>
          <a:blip r:embed="rId2"/>
          <a:stretch>
            <a:fillRect/>
          </a:stretch>
        </p:blipFill>
        <p:spPr>
          <a:xfrm>
            <a:off x="67945" y="2366645"/>
            <a:ext cx="9971405" cy="1005840"/>
          </a:xfrm>
          <a:prstGeom prst="rect">
            <a:avLst/>
          </a:prstGeom>
          <a:noFill/>
          <a:ln>
            <a:noFill/>
          </a:ln>
          <a:effectLst/>
        </p:spPr>
      </p:pic>
      <p:sp>
        <p:nvSpPr>
          <p:cNvPr id="3" name="Shape 142"/>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PQp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cQAAAF4bAACAPgAAfiMAABAgAAAmAAAACAAAAP//////////"/>
              </a:ext>
            </a:extLst>
          </p:cNvSpPr>
          <p:nvPr/>
        </p:nvSpPr>
        <p:spPr>
          <a:xfrm>
            <a:off x="71755" y="4448810"/>
            <a:ext cx="10088245" cy="1320800"/>
          </a:xfrm>
          <a:prstGeom prst="rect">
            <a:avLst/>
          </a:prstGeom>
          <a:noFill/>
          <a:ln>
            <a:noFill/>
          </a:ln>
          <a:effectLst/>
        </p:spPr>
        <p:txBody>
          <a:bodyPr vert="horz" wrap="square" lIns="50800" tIns="50800" rIns="50800" bIns="50800" numCol="1" spcCol="215900" anchor="ctr"/>
          <a:lstStyle/>
          <a:p>
            <a:pPr>
              <a:lnSpc>
                <a:spcPts val="2400"/>
              </a:lnSpc>
              <a:defRPr sz="1400" cap="none">
                <a:latin typeface="Arial" pitchFamily="1" charset="0"/>
                <a:ea typeface="Arial" pitchFamily="1" charset="0"/>
                <a:cs typeface="Arial" pitchFamily="1" charset="0"/>
              </a:defRPr>
            </a:pPr>
            <a:r>
              <a:t>“The (partial) sequence of </a:t>
            </a:r>
            <a:r>
              <a:rPr i="1" cap="none"/>
              <a:t>T. aquaticus</a:t>
            </a:r>
            <a:r>
              <a:t> rRNA appears relatively close to those of other thermophilic eubacteria. […] However, this closeness does not reflect a true evolutionary closeness; rather it is due to a "thermophilic convergence", the result of unusually high G+C composition in the rRNAs of thermophilic bacteria. Unless such compositional biases are taken into account, the branching order and root of phylogenetic trees can be incorrectly inferred.”</a:t>
            </a:r>
          </a:p>
        </p:txBody>
      </p:sp>
      <p:sp>
        <p:nvSpPr>
          <p:cNvPr id="4" name="Textbox1"/>
          <p:cNvSpPr txBox="1">
            <a:extLst>
              <a:ext uri="smNativeData">
                <pr:smNativeData xmlns:pr="smNativeData" xmlns="smNativeData" val="SMDATA_15_trXWYhMAAAAlAAAAEgAAAA8B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EwAaQ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nwQAAOz///95PAAAXAwAABAAAAAmAAAACAAAAP//////////"/>
              </a:ext>
            </a:extLst>
          </p:cNvSpPr>
          <p:nvPr/>
        </p:nvSpPr>
        <p:spPr>
          <a:xfrm>
            <a:off x="751205" y="-12700"/>
            <a:ext cx="9079230" cy="2021840"/>
          </a:xfrm>
          <a:prstGeom prst="rect">
            <a:avLst/>
          </a:prstGeom>
          <a:noFill/>
          <a:ln>
            <a:noFill/>
          </a:ln>
          <a:effectLst/>
        </p:spPr>
        <p:txBody>
          <a:bodyPr vert="horz" wrap="square" numCol="1" spcCol="215900" anchor="t"/>
          <a:lstStyle/>
          <a:p>
            <a:pPr>
              <a:defRPr sz="2800" cap="none">
                <a:solidFill>
                  <a:srgbClr val="0000FF"/>
                </a:solidFill>
                <a:latin typeface="Arial" pitchFamily="1" charset="0"/>
                <a:ea typeface="Arial" pitchFamily="1" charset="0"/>
                <a:cs typeface="Arial" pitchFamily="1" charset="0"/>
              </a:defRPr>
            </a:pPr>
            <a:r>
              <a:t>The Deinococcus-Thermus phylum and the effect of rRNA composition on phylogenetic tree construction.</a:t>
            </a:r>
          </a:p>
          <a:p>
            <a:pPr>
              <a:defRPr sz="2000" cap="none">
                <a:solidFill>
                  <a:srgbClr val="0000FF"/>
                </a:solidFill>
                <a:latin typeface="Arial" pitchFamily="1" charset="0"/>
                <a:ea typeface="Arial" pitchFamily="1" charset="0"/>
                <a:cs typeface="Arial" pitchFamily="1" charset="0"/>
              </a:defRPr>
            </a:pPr>
            <a:r>
              <a:t>Weisburg WG, Giovannoni SJ, Woese CR.</a:t>
            </a:r>
          </a:p>
          <a:p>
            <a:pPr>
              <a:defRPr sz="2800" cap="none">
                <a:solidFill>
                  <a:srgbClr val="0000FF"/>
                </a:solidFill>
                <a:latin typeface="Arial" pitchFamily="1" charset="0"/>
                <a:ea typeface="Arial" pitchFamily="1" charset="0"/>
                <a:cs typeface="Arial" pitchFamily="1" charset="0"/>
              </a:defRPr>
            </a:pPr>
            <a:r>
              <a:rPr sz="2000" cap="none"/>
              <a:t>Syst Appl Microbiol. 1989;11:128-34.</a:t>
            </a:r>
            <a:endParaRPr sz="2000" cap="none"/>
          </a:p>
        </p:txBody>
      </p:sp>
    </p:spTree>
  </p:cSld>
  <p:clrMapOvr>
    <a:masterClrMapping/>
  </p:clrMapOvr>
  <p:timing>
    <p:tnLst>
      <p:par>
        <p:cTn id="1" dur="indefinite" restart="never" nodeType="tmRoot"/>
      </p:par>
    </p:tnLst>
  </p:timing>
</p:sld>
</file>

<file path=ppt/slides/slide283.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pic>
        <p:nvPicPr>
          <p:cNvPr id="2" name="Screen Shot 2016-06-23 at 15.15.34.png"/>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CwWNoc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CoDAACyBwAAtiEAAKYOAAAQAAAAJgAAAAgAAAD//////////w=="/>
              </a:ext>
            </a:extLst>
          </p:cNvPicPr>
          <p:nvPr/>
        </p:nvPicPr>
        <p:blipFill>
          <a:blip r:embed="rId2"/>
          <a:stretch>
            <a:fillRect/>
          </a:stretch>
        </p:blipFill>
        <p:spPr>
          <a:xfrm>
            <a:off x="514350" y="1250950"/>
            <a:ext cx="4965700" cy="1130300"/>
          </a:xfrm>
          <a:prstGeom prst="rect">
            <a:avLst/>
          </a:prstGeom>
          <a:noFill/>
          <a:ln>
            <a:noFill/>
          </a:ln>
          <a:effectLst/>
        </p:spPr>
      </p:pic>
      <p:pic>
        <p:nvPicPr>
          <p:cNvPr id="3" name="Screen Shot 2016-06-23 at 15.15.21.png"/>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CoDAADsDgAACiMAAPQVAAAQAAAAJgAAAAgAAAD//////////w=="/>
              </a:ext>
            </a:extLst>
          </p:cNvPicPr>
          <p:nvPr/>
        </p:nvPicPr>
        <p:blipFill>
          <a:blip r:embed="rId3"/>
          <a:stretch>
            <a:fillRect/>
          </a:stretch>
        </p:blipFill>
        <p:spPr>
          <a:xfrm>
            <a:off x="514350" y="2425700"/>
            <a:ext cx="5181600" cy="1143000"/>
          </a:xfrm>
          <a:prstGeom prst="rect">
            <a:avLst/>
          </a:prstGeom>
          <a:noFill/>
          <a:ln>
            <a:noFill/>
          </a:ln>
          <a:effectLst/>
        </p:spPr>
      </p:pic>
      <p:pic>
        <p:nvPicPr>
          <p:cNvPr id="4" name="Screen Shot 2016-06-23 at 15.15.12.png"/>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Cg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CYqAACoKgAAykQAAMQxAAAQAAAAJgAAAAgAAAD//////////w=="/>
              </a:ext>
            </a:extLst>
          </p:cNvPicPr>
          <p:nvPr/>
        </p:nvPicPr>
        <p:blipFill>
          <a:blip r:embed="rId4"/>
          <a:stretch>
            <a:fillRect/>
          </a:stretch>
        </p:blipFill>
        <p:spPr>
          <a:xfrm>
            <a:off x="6851650" y="6934200"/>
            <a:ext cx="4330700" cy="1155700"/>
          </a:xfrm>
          <a:prstGeom prst="rect">
            <a:avLst/>
          </a:prstGeom>
          <a:noFill/>
          <a:ln>
            <a:noFill/>
          </a:ln>
          <a:effectLst/>
        </p:spPr>
      </p:pic>
      <p:pic>
        <p:nvPicPr>
          <p:cNvPr id="5" name="Screen Shot 2016-06-23 at 15.15.00.png"/>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CoDAAA6FgAAbiMAADogAAAQAAAAJgAAAAgAAAD//////////w=="/>
              </a:ext>
            </a:extLst>
          </p:cNvPicPr>
          <p:nvPr/>
        </p:nvPicPr>
        <p:blipFill>
          <a:blip r:embed="rId5"/>
          <a:stretch>
            <a:fillRect/>
          </a:stretch>
        </p:blipFill>
        <p:spPr>
          <a:xfrm>
            <a:off x="514350" y="3613150"/>
            <a:ext cx="5245100" cy="1625600"/>
          </a:xfrm>
          <a:prstGeom prst="rect">
            <a:avLst/>
          </a:prstGeom>
          <a:noFill/>
          <a:ln>
            <a:noFill/>
          </a:ln>
          <a:effectLst/>
        </p:spPr>
      </p:pic>
      <p:pic>
        <p:nvPicPr>
          <p:cNvPr id="6" name="Screen Shot 2016-06-23 at 15.14.52.png"/>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Cg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CoDAACAIAAAziIAANwoAAAQAAAAJgAAAAgAAAD//////////w=="/>
              </a:ext>
            </a:extLst>
          </p:cNvPicPr>
          <p:nvPr/>
        </p:nvPicPr>
        <p:blipFill>
          <a:blip r:embed="rId6"/>
          <a:stretch>
            <a:fillRect/>
          </a:stretch>
        </p:blipFill>
        <p:spPr>
          <a:xfrm>
            <a:off x="514350" y="5283200"/>
            <a:ext cx="5143500" cy="1358900"/>
          </a:xfrm>
          <a:prstGeom prst="rect">
            <a:avLst/>
          </a:prstGeom>
          <a:noFill/>
          <a:ln>
            <a:noFill/>
          </a:ln>
          <a:effectLst/>
        </p:spPr>
      </p:pic>
      <p:pic>
        <p:nvPicPr>
          <p:cNvPr id="7" name="Screen Shot 2016-06-23 at 15.14.37.png"/>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CoDAABKMwAA7iAAAPY7AAAQAAAAJgAAAAgAAAD//////////w=="/>
              </a:ext>
            </a:extLst>
          </p:cNvPicPr>
          <p:nvPr/>
        </p:nvPicPr>
        <p:blipFill>
          <a:blip r:embed="rId7"/>
          <a:stretch>
            <a:fillRect/>
          </a:stretch>
        </p:blipFill>
        <p:spPr>
          <a:xfrm>
            <a:off x="514350" y="8337550"/>
            <a:ext cx="4838700" cy="1409700"/>
          </a:xfrm>
          <a:prstGeom prst="rect">
            <a:avLst/>
          </a:prstGeom>
          <a:noFill/>
          <a:ln>
            <a:noFill/>
          </a:ln>
          <a:effectLst/>
        </p:spPr>
      </p:pic>
      <p:pic>
        <p:nvPicPr>
          <p:cNvPr id="8" name="Screen Shot 2016-06-23 at 15.14.26.png"/>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Cg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CoDAAAiKQAApiIAADYzAAAQAAAAJgAAAAgAAAD//////////w=="/>
              </a:ext>
            </a:extLst>
          </p:cNvPicPr>
          <p:nvPr/>
        </p:nvPicPr>
        <p:blipFill>
          <a:blip r:embed="rId8"/>
          <a:stretch>
            <a:fillRect/>
          </a:stretch>
        </p:blipFill>
        <p:spPr>
          <a:xfrm>
            <a:off x="514350" y="6686550"/>
            <a:ext cx="5118100" cy="1638300"/>
          </a:xfrm>
          <a:prstGeom prst="rect">
            <a:avLst/>
          </a:prstGeom>
          <a:noFill/>
          <a:ln>
            <a:noFill/>
          </a:ln>
          <a:effectLst/>
        </p:spPr>
      </p:pic>
      <p:pic>
        <p:nvPicPr>
          <p:cNvPr id="9" name="Screen Shot 2016-06-23 at 15.14.10.png"/>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DgPWMf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CYqAABQAAAA3kkAADwKAAAQAAAAJgAAAAgAAAD//////////w=="/>
              </a:ext>
            </a:extLst>
          </p:cNvPicPr>
          <p:nvPr/>
        </p:nvPicPr>
        <p:blipFill>
          <a:blip r:embed="rId9"/>
          <a:stretch>
            <a:fillRect/>
          </a:stretch>
        </p:blipFill>
        <p:spPr>
          <a:xfrm>
            <a:off x="6851650" y="50800"/>
            <a:ext cx="5156200" cy="1612900"/>
          </a:xfrm>
          <a:prstGeom prst="rect">
            <a:avLst/>
          </a:prstGeom>
          <a:noFill/>
          <a:ln>
            <a:noFill/>
          </a:ln>
          <a:effectLst/>
        </p:spPr>
      </p:pic>
      <p:pic>
        <p:nvPicPr>
          <p:cNvPr id="10" name="Screen Shot 2016-06-23 at 15.14.00.png"/>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Cg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CYqAAAoCgAA4koAAGwRAAAQAAAAJgAAAAgAAAD//////////w=="/>
              </a:ext>
            </a:extLst>
          </p:cNvPicPr>
          <p:nvPr/>
        </p:nvPicPr>
        <p:blipFill>
          <a:blip r:embed="rId10"/>
          <a:stretch>
            <a:fillRect/>
          </a:stretch>
        </p:blipFill>
        <p:spPr>
          <a:xfrm>
            <a:off x="6851650" y="1651000"/>
            <a:ext cx="5321300" cy="1181100"/>
          </a:xfrm>
          <a:prstGeom prst="rect">
            <a:avLst/>
          </a:prstGeom>
          <a:noFill/>
          <a:ln>
            <a:noFill/>
          </a:ln>
          <a:effectLst/>
        </p:spPr>
      </p:pic>
      <p:pic>
        <p:nvPicPr>
          <p:cNvPr id="11" name="Screen Shot 2016-06-23 at 15.13.48.png"/>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CYqAAA6EQAAGkoAANIZAAAQAAAAJgAAAAgAAAD//////////w=="/>
              </a:ext>
            </a:extLst>
          </p:cNvPicPr>
          <p:nvPr/>
        </p:nvPicPr>
        <p:blipFill>
          <a:blip r:embed="rId11"/>
          <a:stretch>
            <a:fillRect/>
          </a:stretch>
        </p:blipFill>
        <p:spPr>
          <a:xfrm>
            <a:off x="6851650" y="2800350"/>
            <a:ext cx="5194300" cy="1397000"/>
          </a:xfrm>
          <a:prstGeom prst="rect">
            <a:avLst/>
          </a:prstGeom>
          <a:noFill/>
          <a:ln>
            <a:noFill/>
          </a:ln>
          <a:effectLst/>
        </p:spPr>
      </p:pic>
      <p:pic>
        <p:nvPicPr>
          <p:cNvPr id="12" name="Screen Shot 2016-06-23 at 15.13.37.png"/>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Cg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CYqAADcGQAA8kkAADgiAAAQAAAAJgAAAAgAAAD//////////w=="/>
              </a:ext>
            </a:extLst>
          </p:cNvPicPr>
          <p:nvPr/>
        </p:nvPicPr>
        <p:blipFill>
          <a:blip r:embed="rId12"/>
          <a:stretch>
            <a:fillRect/>
          </a:stretch>
        </p:blipFill>
        <p:spPr>
          <a:xfrm>
            <a:off x="6851650" y="4203700"/>
            <a:ext cx="5168900" cy="1358900"/>
          </a:xfrm>
          <a:prstGeom prst="rect">
            <a:avLst/>
          </a:prstGeom>
          <a:noFill/>
          <a:ln>
            <a:noFill/>
          </a:ln>
          <a:effectLst/>
        </p:spPr>
      </p:pic>
      <p:pic>
        <p:nvPicPr>
          <p:cNvPr id="13" name="Screen Shot 2016-06-23 at 15.13.28.png"/>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CYqAAA4IgAAkkoAALwqAAAQAAAAJgAAAAgAAAD//////////w=="/>
              </a:ext>
            </a:extLst>
          </p:cNvPicPr>
          <p:nvPr/>
        </p:nvPicPr>
        <p:blipFill>
          <a:blip r:embed="rId13"/>
          <a:stretch>
            <a:fillRect/>
          </a:stretch>
        </p:blipFill>
        <p:spPr>
          <a:xfrm>
            <a:off x="6851650" y="5562600"/>
            <a:ext cx="5270500" cy="1384300"/>
          </a:xfrm>
          <a:prstGeom prst="rect">
            <a:avLst/>
          </a:prstGeom>
          <a:noFill/>
          <a:ln>
            <a:noFill/>
          </a:ln>
          <a:effectLst/>
        </p:spPr>
      </p:pic>
      <p:pic>
        <p:nvPicPr>
          <p:cNvPr id="14" name="Screen Shot 2016-06-23 at 15.13.12.png"/>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CgiVcs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CYqAADYMQAApkoAALA7AAAQAAAAJgAAAAgAAAD//////////w=="/>
              </a:ext>
            </a:extLst>
          </p:cNvPicPr>
          <p:nvPr/>
        </p:nvPicPr>
        <p:blipFill>
          <a:blip r:embed="rId14"/>
          <a:stretch>
            <a:fillRect/>
          </a:stretch>
        </p:blipFill>
        <p:spPr>
          <a:xfrm>
            <a:off x="6851650" y="8102600"/>
            <a:ext cx="5283200" cy="1600200"/>
          </a:xfrm>
          <a:prstGeom prst="rect">
            <a:avLst/>
          </a:prstGeom>
          <a:noFill/>
          <a:ln>
            <a:noFill/>
          </a:ln>
          <a:effectLst/>
        </p:spPr>
      </p:pic>
      <p:sp>
        <p:nvSpPr>
          <p:cNvPr id="15" name="Shape 157"/>
          <p:cNvSpPr>
            <a:spLocks noGrp="1" noChangeArrowheads="1"/>
            <a:extLst>
              <a:ext uri="smNativeData">
                <pr:smNativeData xmlns:pr="smNativeData" xmlns="smNativeData" val="SMDATA_15_trXWYhMAAAAlAAAAZA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DW5hs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B/f38A3N7gA8zMzADAwP8Af39/AAAAAAAAAAAAAAAAAAAAAAAAAAAAIQAAABgAAAAUAAAAfAEAAIIAAADiHAAAHgUAABAAAAAmAAAACAAAAH1w////////"/>
              </a:ext>
            </a:extLst>
          </p:cNvSpPr>
          <p:nvPr>
            <p:ph type="title"/>
          </p:nvPr>
        </p:nvSpPr>
        <p:spPr>
          <a:xfrm>
            <a:off x="241300" y="82550"/>
            <a:ext cx="4453890" cy="749300"/>
          </a:xfrm>
          <a:noFill/>
          <a:ln>
            <a:noFill/>
          </a:ln>
          <a:effectLst/>
        </p:spPr>
        <p:txBody>
          <a:bodyPr vert="horz" wrap="square" lIns="50800" tIns="50800" rIns="50800" bIns="50800" numCol="1" spcCol="215900" anchor="ctr">
            <a:prstTxWarp prst="textNoShape">
              <a:avLst/>
            </a:prstTxWarp>
          </a:bodyPr>
          <a:lstStyle/>
          <a:p>
            <a:pPr marL="0" marR="0" indent="0" algn="ctr" defTabSz="584200">
              <a:lnSpc>
                <a:spcPct val="100000"/>
              </a:lnSpc>
              <a:spcBef>
                <a:spcPts val="0"/>
              </a:spcBef>
              <a:spcAft>
                <a:spcPts val="0"/>
              </a:spcAft>
              <a:buNone/>
              <a:tabLst>
                <a:tab pos="838200" algn="l"/>
                <a:tab pos="952500" algn="l"/>
              </a:tabLst>
              <a:defRPr sz="3000" cap="none">
                <a:solidFill>
                  <a:srgbClr val="0000FF"/>
                </a:solidFill>
                <a:latin typeface="Helvetica Light" pitchFamily="0" charset="0"/>
                <a:ea typeface="Helvetica Light" pitchFamily="0" charset="0"/>
                <a:cs typeface="Helvetica Light" pitchFamily="0" charset="0"/>
              </a:defRPr>
            </a:pPr>
            <a:r>
              <a:t>Widespread compositional heterogeneity</a:t>
            </a:r>
          </a:p>
        </p:txBody>
      </p:sp>
    </p:spTree>
  </p:cSld>
  <p:clrMapOvr>
    <a:masterClrMapping/>
  </p:clrMapOvr>
  <p:timing>
    <p:tnLst>
      <p:par>
        <p:cTn id="1" dur="indefinite" restart="never" nodeType="tmRoot"/>
      </p:par>
    </p:tnLst>
  </p:timing>
</p:sld>
</file>

<file path=ppt/slides/slide284.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159"/>
          <p:cNvSpPr>
            <a:spLocks noGrp="1" noChangeArrowheads="1"/>
            <a:extLst>
              <a:ext uri="smNativeData">
                <pr:smNativeData xmlns:pr="smNativeData" xmlns="smNativeData" val="SMDATA_15_trXWYhMAAAAlAAAAZA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B/f38A3N7gA8zMzADAwP8Af39/AAAAAAAAAAAAAAAAAAAAAAAAAAAAIQAAABgAAAAUAAAA3AUAAKAAAAAsOAAAPAUAABAAAAAmAAAACAAAAH1w////////"/>
              </a:ext>
            </a:extLst>
          </p:cNvSpPr>
          <p:nvPr>
            <p:ph type="title"/>
          </p:nvPr>
        </p:nvSpPr>
        <p:spPr>
          <a:xfrm>
            <a:off x="952500" y="101600"/>
            <a:ext cx="8178800" cy="749300"/>
          </a:xfrm>
          <a:noFill/>
          <a:ln>
            <a:noFill/>
          </a:ln>
          <a:effectLst/>
        </p:spPr>
        <p:txBody>
          <a:bodyPr vert="horz" wrap="square" lIns="50800" tIns="50800" rIns="50800" bIns="50800" numCol="1" spcCol="215900" anchor="ctr">
            <a:prstTxWarp prst="textNoShape">
              <a:avLst/>
            </a:prstTxWarp>
          </a:bodyPr>
          <a:lstStyle/>
          <a:p>
            <a:pPr marL="0" marR="0" indent="0" algn="ctr" defTabSz="350520">
              <a:lnSpc>
                <a:spcPct val="100000"/>
              </a:lnSpc>
              <a:spcBef>
                <a:spcPts val="0"/>
              </a:spcBef>
              <a:spcAft>
                <a:spcPts val="0"/>
              </a:spcAft>
              <a:buNone/>
              <a:tabLst>
                <a:tab pos="838200" algn="l"/>
                <a:tab pos="952500" algn="l"/>
              </a:tabLst>
              <a:defRPr sz="3600" cap="none">
                <a:solidFill>
                  <a:srgbClr val="0000FF"/>
                </a:solidFill>
                <a:latin typeface="Helvetica Light" pitchFamily="0" charset="0"/>
                <a:ea typeface="Helvetica Light" pitchFamily="0" charset="0"/>
                <a:cs typeface="Helvetica Light" pitchFamily="0" charset="0"/>
              </a:defRPr>
            </a:pPr>
            <a:r>
              <a:t>The impact of compositional heterogeneity on mammalian phylogeny</a:t>
            </a:r>
          </a:p>
        </p:txBody>
      </p:sp>
      <p:sp>
        <p:nvSpPr>
          <p:cNvPr id="3" name="Shape 160"/>
          <p:cNvSpPr>
            <a:spLocks noGrp="1" noChangeArrowheads="1"/>
            <a:extLst>
              <a:ext uri="smNativeData">
                <pr:smNativeData xmlns:pr="smNativeData" xmlns="smNativeData" val="SMDATA_15_trXWYhMAAAAlAAAAZA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t6hs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B/f38A3N7gA8zMzADAwP8Af39/AAAAAAAAAAAAAAAAAAAAAAAAAAAAIQAAABgAAAAUAAAAuicAABEQAACAPgAA2ycAABAAAAAmAAAACAAAAH1w////////"/>
              </a:ext>
            </a:extLst>
          </p:cNvSpPr>
          <p:nvPr>
            <p:ph type="body" idx="1"/>
          </p:nvPr>
        </p:nvSpPr>
        <p:spPr>
          <a:xfrm>
            <a:off x="6457950" y="2611755"/>
            <a:ext cx="3702050" cy="3867150"/>
          </a:xfrm>
          <a:noFill/>
          <a:ln>
            <a:noFill/>
          </a:ln>
          <a:effectLst/>
        </p:spPr>
        <p:txBody>
          <a:bodyPr vert="horz" wrap="square" lIns="50800" tIns="50800" rIns="50800" bIns="50800" numCol="1" spcCol="215900" anchor="ctr">
            <a:prstTxWarp prst="textNoShape">
              <a:avLst/>
            </a:prstTxWarp>
          </a:bodyPr>
          <a:lstStyle/>
          <a:p>
            <a:pPr marL="571500" defTabSz="525780">
              <a:spcBef>
                <a:spcPts val="3700"/>
              </a:spcBef>
              <a:buSzTx/>
              <a:buFont typeface="Wingdings" pitchFamily="2" charset="2"/>
              <a:buBlip>
                <a:blip r:embed="rId2"/>
              </a:buBlip>
              <a:tabLst>
                <a:tab pos="838200" algn="l"/>
                <a:tab pos="1041400" algn="l"/>
              </a:tabLst>
              <a:defRPr sz="2000" cap="none"/>
            </a:pPr>
            <a:r>
              <a:t>131 sets of 100 genes ordered from low to high GC</a:t>
            </a:r>
          </a:p>
          <a:p>
            <a:pPr marL="571500" defTabSz="525780">
              <a:spcBef>
                <a:spcPts val="3700"/>
              </a:spcBef>
              <a:buSzTx/>
              <a:buFont typeface="Wingdings" pitchFamily="2" charset="2"/>
              <a:buBlip>
                <a:blip r:embed="rId2"/>
              </a:buBlip>
              <a:tabLst>
                <a:tab pos="838200" algn="l"/>
                <a:tab pos="1041400" algn="l"/>
              </a:tabLst>
              <a:defRPr sz="2000" cap="none"/>
            </a:pPr>
            <a:r>
              <a:t>In GC rich gene families, GC content varies widely between genes</a:t>
            </a:r>
          </a:p>
          <a:p>
            <a:pPr marL="571500" defTabSz="525780">
              <a:spcBef>
                <a:spcPts val="3700"/>
              </a:spcBef>
              <a:buSzTx/>
              <a:buFont typeface="Wingdings" pitchFamily="2" charset="2"/>
              <a:buBlip>
                <a:blip r:embed="rId2"/>
              </a:buBlip>
              <a:tabLst>
                <a:tab pos="838200" algn="l"/>
                <a:tab pos="1041400" algn="l"/>
              </a:tabLst>
              <a:defRPr sz="2000" cap="none"/>
            </a:pPr>
            <a:r>
              <a:t>GC rich genes have trees with more difference to the true tree</a:t>
            </a:r>
          </a:p>
        </p:txBody>
      </p:sp>
      <p:sp>
        <p:nvSpPr>
          <p:cNvPr id="4" name="Shape 162"/>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Ab6Rs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8CwAAHI4AADfTwAAbjwAABAgAAAmAAAACAAAAP//////////"/>
              </a:ext>
            </a:extLst>
          </p:cNvSpPr>
          <p:nvPr/>
        </p:nvSpPr>
        <p:spPr>
          <a:xfrm>
            <a:off x="7305040" y="9175750"/>
            <a:ext cx="5678805" cy="647700"/>
          </a:xfrm>
          <a:prstGeom prst="rect">
            <a:avLst/>
          </a:prstGeom>
          <a:noFill/>
          <a:ln>
            <a:noFill/>
          </a:ln>
          <a:effectLst/>
        </p:spPr>
        <p:txBody>
          <a:bodyPr vert="horz" wrap="none" lIns="50800" tIns="50800" rIns="50800" bIns="50800" numCol="1" spcCol="215900" anchor="ctr"/>
          <a:lstStyle/>
          <a:p>
            <a:pPr marL="0" marR="0" indent="0" algn="ctr" defTabSz="584200">
              <a:lnSpc>
                <a:spcPct val="100000"/>
              </a:lnSpc>
              <a:spcBef>
                <a:spcPts val="0"/>
              </a:spcBef>
              <a:spcAft>
                <a:spcPts val="0"/>
              </a:spcAft>
              <a:buNone/>
              <a:tabLst>
                <a:tab pos="838200" algn="l"/>
              </a:tabLst>
              <a:defRPr sz="3600" cap="none">
                <a:solidFill>
                  <a:schemeClr val="accent1"/>
                </a:solidFill>
                <a:latin typeface="Helvetica Light" pitchFamily="0" charset="0"/>
                <a:ea typeface="Helvetica Light" pitchFamily="0" charset="0"/>
                <a:cs typeface="Helvetica Light" pitchFamily="0" charset="0"/>
              </a:defRPr>
            </a:pPr>
            <a:r>
              <a:t>Romiguier et al., MBE 2013</a:t>
            </a:r>
          </a:p>
        </p:txBody>
      </p:sp>
      <p:pic>
        <p:nvPicPr>
          <p:cNvPr id="5" name="Picture1"/>
          <p:cNvPicPr>
            <a:picLocks noChangeAspect="1"/>
            <a:extLst>
              <a:ext uri="smNativeData">
                <pr:smNativeData xmlns:pr="smNativeData" xmlns="smNativeData" val="SMDATA_17_trXWYhMAAAAlAAAAEQAAAC8B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BMCAAD6BgAAZyYAAFkuAAAQAAAAJgAAAAgAAAD//////////w=="/>
              </a:ext>
            </a:extLst>
          </p:cNvPicPr>
          <p:nvPr/>
        </p:nvPicPr>
        <p:blipFill>
          <a:blip r:embed="rId3"/>
          <a:stretch>
            <a:fillRect/>
          </a:stretch>
        </p:blipFill>
        <p:spPr>
          <a:xfrm>
            <a:off x="337185" y="1134110"/>
            <a:ext cx="5905500" cy="6400165"/>
          </a:xfrm>
          <a:prstGeom prst="rect">
            <a:avLst/>
          </a:prstGeom>
          <a:noFill/>
          <a:ln>
            <a:noFill/>
          </a:ln>
          <a:effectLst/>
        </p:spPr>
      </p:pic>
      <p:sp>
        <p:nvSpPr>
          <p:cNvPr id="6" name="Textbox1"/>
          <p:cNvSpPr txBox="1">
            <a:extLst>
              <a:ext uri="smNativeData">
                <pr:smNativeData xmlns:pr="smNativeData" xmlns="smNativeData" val="SMDATA_15_trXWYhMAAAAlAAAAEgAAAA8B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NwIAAD/fwAA/38AAAAAAAAJAAAABAAAAEwAaQ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9CUAAMArAAArNwAAfC4AABAAAAAmAAAACAAAAP//////////"/>
              </a:ext>
            </a:extLst>
          </p:cNvSpPr>
          <p:nvPr/>
        </p:nvSpPr>
        <p:spPr>
          <a:xfrm>
            <a:off x="6169660" y="7112000"/>
            <a:ext cx="2798445" cy="444500"/>
          </a:xfrm>
          <a:prstGeom prst="rect">
            <a:avLst/>
          </a:prstGeom>
          <a:noFill/>
          <a:ln>
            <a:noFill/>
          </a:ln>
          <a:effectLst/>
        </p:spPr>
        <p:txBody>
          <a:bodyPr vert="horz" wrap="square" numCol="1" spcCol="215900" anchor="t"/>
          <a:lstStyle/>
          <a:p>
            <a:pPr>
              <a:defRPr sz="1800" cap="none"/>
            </a:pPr>
            <a:r>
              <a:t>Romiguier et al., MBE 2013</a:t>
            </a:r>
          </a:p>
        </p:txBody>
      </p:sp>
    </p:spTree>
  </p:cSld>
  <p:clrMapOvr>
    <a:masterClrMapping/>
  </p:clrMapOvr>
  <p:timing>
    <p:tnLst>
      <p:par>
        <p:cTn id="1" dur="indefinite" restart="never" nodeType="tmRoot"/>
      </p:par>
    </p:tnLst>
  </p:timing>
</p:sld>
</file>

<file path=ppt/slides/slide285.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164"/>
          <p:cNvSpPr>
            <a:spLocks noGrp="1" noChangeArrowheads="1"/>
            <a:extLst>
              <a:ext uri="smNativeData">
                <pr:smNativeData xmlns:pr="smNativeData" xmlns="smNativeData" val="SMDATA_15_trXWYhMAAAAlAAAAZA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EwAaQ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B/f38A3N7gA8zMzADAwP8Af39/AAAAAAAAAAAAAAAAAAAAAAAAAAAAIQAAABgAAAAUAAAAigMAABsAAADaNQAA8gcAABAAAAAmAAAACAAAAH1w////////"/>
              </a:ext>
            </a:extLst>
          </p:cNvSpPr>
          <p:nvPr>
            <p:ph type="title"/>
          </p:nvPr>
        </p:nvSpPr>
        <p:spPr>
          <a:xfrm>
            <a:off x="575310" y="17145"/>
            <a:ext cx="8178800" cy="1274445"/>
          </a:xfrm>
          <a:noFill/>
          <a:ln>
            <a:noFill/>
          </a:ln>
          <a:effectLst/>
        </p:spPr>
        <p:txBody>
          <a:bodyPr vert="horz" wrap="square" lIns="50800" tIns="50800" rIns="50800" bIns="50800" numCol="1" spcCol="215900" anchor="ctr">
            <a:prstTxWarp prst="textNoShape">
              <a:avLst/>
            </a:prstTxWarp>
          </a:bodyPr>
          <a:lstStyle/>
          <a:p>
            <a:pPr>
              <a:defRPr sz="3600" cap="none">
                <a:solidFill>
                  <a:srgbClr val="0000FF"/>
                </a:solidFill>
              </a:defRPr>
            </a:pPr>
            <a:r>
              <a:t>Homogeneous models</a:t>
            </a:r>
          </a:p>
        </p:txBody>
      </p:sp>
      <p:pic>
        <p:nvPicPr>
          <p:cNvPr id="3" name="Screen Shot 2016-06-23 at 14.37.14.png"/>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PGE6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AAAAAB8EAAA6jwAAFYYAAAQAAAAJgAAAAgAAAD//////////w=="/>
              </a:ext>
            </a:extLst>
          </p:cNvPicPr>
          <p:nvPr/>
        </p:nvPicPr>
        <p:blipFill>
          <a:blip r:embed="rId2"/>
          <a:stretch>
            <a:fillRect/>
          </a:stretch>
        </p:blipFill>
        <p:spPr>
          <a:xfrm>
            <a:off x="0" y="2679700"/>
            <a:ext cx="9902190" cy="1276350"/>
          </a:xfrm>
          <a:prstGeom prst="rect">
            <a:avLst/>
          </a:prstGeom>
          <a:noFill/>
          <a:ln>
            <a:noFill/>
          </a:ln>
          <a:effectLst/>
        </p:spPr>
      </p:pic>
      <p:sp>
        <p:nvSpPr>
          <p:cNvPr id="4" name="Shape 166"/>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DwUAACwLAADZNQAA7A4AABAgAAAmAAAACAAAAP//////////"/>
              </a:ext>
            </a:extLst>
          </p:cNvSpPr>
          <p:nvPr/>
        </p:nvSpPr>
        <p:spPr>
          <a:xfrm>
            <a:off x="822325" y="1816100"/>
            <a:ext cx="7931150" cy="609600"/>
          </a:xfrm>
          <a:prstGeom prst="rect">
            <a:avLst/>
          </a:prstGeom>
          <a:noFill/>
          <a:ln>
            <a:noFill/>
          </a:ln>
          <a:effectLst/>
        </p:spPr>
        <p:txBody>
          <a:bodyPr vert="horz" wrap="none" lIns="50800" tIns="50800" rIns="50800" bIns="50800" numCol="1" spcCol="215900" anchor="ctr"/>
          <a:lstStyle/>
          <a:p>
            <a:pPr marL="0" marR="0" indent="0" algn="ctr" defTabSz="584200">
              <a:lnSpc>
                <a:spcPct val="100000"/>
              </a:lnSpc>
              <a:spcBef>
                <a:spcPts val="0"/>
              </a:spcBef>
              <a:spcAft>
                <a:spcPts val="0"/>
              </a:spcAft>
              <a:buNone/>
              <a:tabLst>
                <a:tab pos="838200" algn="l"/>
              </a:tabLst>
              <a:defRPr sz="3300" cap="none">
                <a:latin typeface="Helvetica Light" pitchFamily="0" charset="0"/>
                <a:ea typeface="Helvetica Light" pitchFamily="0" charset="0"/>
                <a:cs typeface="Helvetica Light" pitchFamily="0" charset="0"/>
              </a:defRPr>
            </a:pPr>
            <a:r>
              <a:t>Commonly used models inherit from GTR:</a:t>
            </a:r>
          </a:p>
        </p:txBody>
      </p:sp>
      <p:pic>
        <p:nvPicPr>
          <p:cNvPr id="5" name="Screen Shot 2016-06-23 at 14.39.09.png"/>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PGE6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NAHAABsGwAAXhsAACIeAAAQAAAAJgAAAAgAAAD//////////w=="/>
              </a:ext>
            </a:extLst>
          </p:cNvPicPr>
          <p:nvPr/>
        </p:nvPicPr>
        <p:blipFill>
          <a:blip r:embed="rId3"/>
          <a:stretch>
            <a:fillRect/>
          </a:stretch>
        </p:blipFill>
        <p:spPr>
          <a:xfrm>
            <a:off x="1270000" y="4457700"/>
            <a:ext cx="3178810" cy="440690"/>
          </a:xfrm>
          <a:prstGeom prst="rect">
            <a:avLst/>
          </a:prstGeom>
          <a:noFill/>
          <a:ln>
            <a:noFill/>
          </a:ln>
          <a:effectLst/>
        </p:spPr>
      </p:pic>
      <p:sp>
        <p:nvSpPr>
          <p:cNvPr id="6" name="Shape 168"/>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A1vwM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UgAAAB4bAADvBQAA/h0AABAgAAAmAAAACAAAAP//////////"/>
              </a:ext>
            </a:extLst>
          </p:cNvSpPr>
          <p:nvPr/>
        </p:nvSpPr>
        <p:spPr>
          <a:xfrm>
            <a:off x="52070" y="4408170"/>
            <a:ext cx="912495" cy="467360"/>
          </a:xfrm>
          <a:prstGeom prst="rect">
            <a:avLst/>
          </a:prstGeom>
          <a:noFill/>
          <a:ln>
            <a:noFill/>
          </a:ln>
          <a:effectLst/>
        </p:spPr>
        <p:txBody>
          <a:bodyPr vert="horz" wrap="none" lIns="50800" tIns="50800" rIns="50800" bIns="50800" numCol="1" spcCol="215900" anchor="ctr"/>
          <a:lstStyle/>
          <a:p>
            <a:pPr marL="0" marR="0" indent="0" algn="ctr" defTabSz="584200">
              <a:lnSpc>
                <a:spcPct val="100000"/>
              </a:lnSpc>
              <a:spcBef>
                <a:spcPts val="0"/>
              </a:spcBef>
              <a:spcAft>
                <a:spcPts val="0"/>
              </a:spcAft>
              <a:buNone/>
              <a:tabLst>
                <a:tab pos="838200" algn="l"/>
              </a:tabLst>
              <a:defRPr sz="2400" cap="none">
                <a:latin typeface="Helvetica Light" pitchFamily="0" charset="0"/>
                <a:ea typeface="Helvetica Light" pitchFamily="0" charset="0"/>
                <a:cs typeface="Helvetica Light" pitchFamily="0" charset="0"/>
              </a:defRPr>
            </a:pPr>
            <a:r>
              <a:t>Where</a:t>
            </a:r>
          </a:p>
        </p:txBody>
      </p:sp>
      <p:sp>
        <p:nvSpPr>
          <p:cNvPr id="7" name="Shape 169"/>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L9H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ohcAAMIaAAAGRQAAWh4AABAgAAAmAAAACAAAAP//////////"/>
              </a:ext>
            </a:extLst>
          </p:cNvSpPr>
          <p:nvPr/>
        </p:nvSpPr>
        <p:spPr>
          <a:xfrm>
            <a:off x="3841750" y="4349750"/>
            <a:ext cx="7378700" cy="584200"/>
          </a:xfrm>
          <a:prstGeom prst="rect">
            <a:avLst/>
          </a:prstGeom>
          <a:noFill/>
          <a:ln>
            <a:noFill/>
          </a:ln>
          <a:effectLst/>
        </p:spPr>
        <p:txBody>
          <a:bodyPr vert="horz" wrap="square" lIns="50800" tIns="50800" rIns="50800" bIns="50800" numCol="1" spcCol="215900" anchor="ctr"/>
          <a:lstStyle/>
          <a:p>
            <a:pPr>
              <a:defRPr sz="2400" cap="none"/>
            </a:pPr>
            <a:r>
              <a:t>is the set of </a:t>
            </a:r>
            <a:r>
              <a:rPr b="1" i="1" cap="none">
                <a:latin typeface="Helvetica" pitchFamily="0" charset="0"/>
                <a:ea typeface="Gill Sans" pitchFamily="0" charset="0"/>
                <a:cs typeface="Gill Sans" pitchFamily="0" charset="0"/>
              </a:rPr>
              <a:t>equilibrium</a:t>
            </a:r>
            <a:r>
              <a:t> frequencies</a:t>
            </a:r>
          </a:p>
        </p:txBody>
      </p:sp>
      <p:sp>
        <p:nvSpPr>
          <p:cNvPr id="8" name="Shape 170"/>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Bov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NyYAAF8rAACeOwAAPy4AABAgAAAmAAAACAAAAP//////////"/>
              </a:ext>
            </a:extLst>
          </p:cNvSpPr>
          <p:nvPr/>
        </p:nvSpPr>
        <p:spPr>
          <a:xfrm>
            <a:off x="6212205" y="7050405"/>
            <a:ext cx="3479165" cy="467360"/>
          </a:xfrm>
          <a:prstGeom prst="rect">
            <a:avLst/>
          </a:prstGeom>
          <a:noFill/>
          <a:ln>
            <a:noFill/>
          </a:ln>
          <a:effectLst/>
        </p:spPr>
        <p:txBody>
          <a:bodyPr vert="horz" wrap="none" lIns="50800" tIns="50800" rIns="50800" bIns="50800" numCol="1" spcCol="215900" anchor="ctr"/>
          <a:lstStyle/>
          <a:p>
            <a:pPr marL="0" marR="0" indent="0" algn="ctr" defTabSz="584200">
              <a:lnSpc>
                <a:spcPct val="100000"/>
              </a:lnSpc>
              <a:spcBef>
                <a:spcPts val="0"/>
              </a:spcBef>
              <a:spcAft>
                <a:spcPts val="0"/>
              </a:spcAft>
              <a:buNone/>
              <a:tabLst>
                <a:tab pos="838200" algn="l"/>
              </a:tabLst>
              <a:defRPr sz="2400" b="1" i="1" cap="none">
                <a:solidFill>
                  <a:schemeClr val="accent1"/>
                </a:solidFill>
                <a:latin typeface="Helvetica" pitchFamily="0" charset="0"/>
                <a:ea typeface="Helvetica" pitchFamily="0" charset="0"/>
                <a:cs typeface="Helvetica" pitchFamily="0" charset="0"/>
              </a:defRPr>
            </a:pPr>
            <a:r>
              <a:t>Does not fit many data sets</a:t>
            </a:r>
          </a:p>
        </p:txBody>
      </p:sp>
      <p:grpSp>
        <p:nvGrpSpPr>
          <p:cNvPr id="9" name="Group 175"/>
          <p:cNvGrpSpPr>
            <a:extLst>
              <a:ext uri="smNativeData">
                <pr:smNativeData xmlns:pr="smNativeData" xmlns="smNativeData" val="SMDATA_6_trXWYhMAAAAlAAAAAQAAAA8BAAAAkAAAAEgAAACQAAAASAAAAAAAAAAAAAAAAAAAABcAAAAUAAAAAAAAAAAAAAD/fwAA/38AAAAAAAAJAAAABAAAAGBrzRIfAAAAVAAAAAAAAAAAAAAAAAAAAAAAAAAAAAAAAAAAAAAAAAAAAAAAAAAAAAAAAAAAAAAAAAAAAAAAAAAAAAAAAAAAAAAAAAAAAAAAAAAAAAAAAAAAAAAAAAAAACEAAAAYAAAAFAAAAHEAAAByIwAAkD8AAEIrAAAQAAAAJgAAAAgAAAD/////AAAAAA=="/>
              </a:ext>
            </a:extLst>
          </p:cNvGrpSpPr>
          <p:nvPr/>
        </p:nvGrpSpPr>
        <p:grpSpPr>
          <a:xfrm>
            <a:off x="71755" y="5761990"/>
            <a:ext cx="10260965" cy="1270000"/>
            <a:chOff x="71755" y="5761990"/>
            <a:chExt cx="10260965" cy="1270000"/>
          </a:xfrm>
        </p:grpSpPr>
        <p:grpSp>
          <p:nvGrpSpPr>
            <p:cNvPr id="11" name="Group 173"/>
            <p:cNvGrpSpPr>
              <a:extLst>
                <a:ext uri="smNativeData">
                  <pr:smNativeData xmlns:pr="smNativeData" xmlns="smNativeData" val="SMDATA_6_trXWYhMAAAAlAAAAAQAAAA8BAAAAkAAAAEgAAACQAAAASAAAAAAAAAAAAAAAAAAAABcAAAAUAAAAAAAAAAAAAAD/fwAA/38AAAAAAAAJAAAABAAAAGAqoxYfAAAAVAAAAAAAAAAAAAAAAAAAAAAAAAAAAAAAAAAAAAAAAAAAAAAAAAAAAAAAAAAAAAAAAAAAAAAAAAAAAAAAAAAAAAAAAAAAAAAAAAAAAAAAAAAAAAAAAAAAACEAAAAYAAAAFAAAANAAAAB8IwAAkD8AADgrAAAAAAAAJgAAAAgAAAD/////AAAAAA=="/>
                </a:ext>
              </a:extLst>
            </p:cNvGrpSpPr>
            <p:nvPr/>
          </p:nvGrpSpPr>
          <p:grpSpPr>
            <a:xfrm>
              <a:off x="132080" y="5768340"/>
              <a:ext cx="10200640" cy="1257300"/>
              <a:chOff x="132080" y="5768340"/>
              <a:chExt cx="10200640" cy="1257300"/>
            </a:xfrm>
          </p:grpSpPr>
          <p:sp>
            <p:nvSpPr>
              <p:cNvPr id="13" name="Shape 171"/>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M0x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0AAAAHwjAACQPwAA1CoAAAAgAAAmAAAACAAAAP//////////"/>
                  </a:ext>
                </a:extLst>
              </p:cNvSpPr>
              <p:nvPr/>
            </p:nvSpPr>
            <p:spPr>
              <a:xfrm>
                <a:off x="132080" y="5768340"/>
                <a:ext cx="10200640" cy="1193800"/>
              </a:xfrm>
              <a:prstGeom prst="rect">
                <a:avLst/>
              </a:prstGeom>
              <a:noFill/>
              <a:ln>
                <a:noFill/>
              </a:ln>
              <a:effectLst/>
            </p:spPr>
            <p:txBody>
              <a:bodyPr vert="horz" wrap="none" lIns="50800" tIns="50800" rIns="50800" bIns="50800" numCol="1" spcCol="215900" anchor="ctr"/>
              <a:lstStyle/>
              <a:p>
                <a:pPr marL="0" marR="0" indent="0" algn="l" defTabSz="584200">
                  <a:lnSpc>
                    <a:spcPct val="100000"/>
                  </a:lnSpc>
                  <a:spcBef>
                    <a:spcPts val="0"/>
                  </a:spcBef>
                  <a:spcAft>
                    <a:spcPts val="0"/>
                  </a:spcAft>
                  <a:buNone/>
                  <a:tabLst>
                    <a:tab pos="838200" algn="l"/>
                  </a:tabLst>
                  <a:defRPr sz="2400" cap="none">
                    <a:latin typeface="Helvetica Light" pitchFamily="0" charset="0"/>
                    <a:ea typeface="Helvetica Light" pitchFamily="0" charset="0"/>
                    <a:cs typeface="Helvetica Light" pitchFamily="0" charset="0"/>
                  </a:defRPr>
                </a:pPr>
                <a:r>
                  <a:t>When a single matrix is used over a phylogeny, one assumes that sequences all tend towards </a:t>
                </a:r>
              </a:p>
            </p:txBody>
          </p:sp>
          <p:pic>
            <p:nvPicPr>
              <p:cNvPr id="12" name="Picture1"/>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PGE6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MIhAAAAJwAAOzoAADgrAAAAAAAAJgAAAAgAAAD//////////w=="/>
                  </a:ext>
                </a:extLst>
              </p:cNvPicPr>
              <p:nvPr/>
            </p:nvPicPr>
            <p:blipFill>
              <a:blip r:embed="rId3"/>
              <a:stretch>
                <a:fillRect/>
              </a:stretch>
            </p:blipFill>
            <p:spPr>
              <a:xfrm>
                <a:off x="5487670" y="6339840"/>
                <a:ext cx="3978275" cy="685800"/>
              </a:xfrm>
              <a:prstGeom prst="rect">
                <a:avLst/>
              </a:prstGeom>
              <a:noFill/>
              <a:ln>
                <a:noFill/>
              </a:ln>
              <a:effectLst/>
            </p:spPr>
          </p:pic>
        </p:grpSp>
        <p:sp>
          <p:nvSpPr>
            <p:cNvPr id="10" name="Shape 174"/>
            <p:cNvSpPr>
              <a:extLst>
                <a:ext uri="smNativeData">
                  <pr:smNativeData xmlns:pr="smNativeData" xmlns="smNativeData" val="SMDATA_15_trXWYhMAAAAlAAAAZA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PPJQAo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EwAaQ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PPPJQB/f38A3N7gA8zMzADAwP8Af39/AAAAAAAAAAAAAAAAAAAAAAAAAAAAIQAAABgAAAAUAAAAcQAAAHIjAAAQPwAAQisAAAAAAAAmAAAACAAAAP//////////"/>
                </a:ext>
              </a:extLst>
            </p:cNvSpPr>
            <p:nvPr/>
          </p:nvSpPr>
          <p:spPr>
            <a:xfrm>
              <a:off x="71755" y="5761990"/>
              <a:ext cx="10179685" cy="1270000"/>
            </a:xfrm>
            <a:prstGeom prst="rect">
              <a:avLst/>
            </a:prstGeom>
            <a:noFill/>
            <a:ln w="25400" cap="flat" cmpd="sng" algn="ctr">
              <a:solidFill>
                <a:srgbClr val="F3CF25"/>
              </a:solidFill>
              <a:prstDash val="solid"/>
              <a:headEnd type="none"/>
              <a:tailEnd type="none"/>
            </a:ln>
            <a:effectLst/>
          </p:spPr>
          <p:txBody>
            <a:bodyPr vert="horz" wrap="square" lIns="50800" tIns="50800" rIns="50800" bIns="50800" numCol="1" spcCol="215900" anchor="ctr"/>
            <a:lstStyle/>
            <a:p>
              <a:pPr>
                <a:defRPr sz="2400" cap="none"/>
              </a:pPr>
            </a:p>
          </p:txBody>
        </p:sp>
      </p:grpSp>
      <p:grpSp>
        <p:nvGrpSpPr>
          <p:cNvPr id="14" name="Group 180"/>
          <p:cNvGrpSpPr>
            <a:extLst>
              <a:ext uri="smNativeData">
                <pr:smNativeData xmlns:pr="smNativeData" xmlns="smNativeData" val="SMDATA_6_trXWYhMAAAAlAAAAAQAAAA8BAAAAkAAAAEgAAACQAAAASAAAAAAAAAAAAAAAAAAAABcAAAAUAAAAAAAAAAAAAAD/fwAA/38AAAAAAAAJAAAABAAAAEQAYwAfAAAAVAAAAAAAAAAAAAAAAAAAAAAAAAAAAAAAAAAAAAAAAAAAAAAAAAAAAAAAAAAAAAAAAAAAAAAAAAAAAAAAAAAAAAAAAAAAAAAAAAAAAAAAAAAAAAAAAAAAACEAAAAYAAAAFAAAAJ43AABxAAAAKT0AABwLAAAQAAAAJgAAAAgAAAD/////AAAAAA=="/>
              </a:ext>
            </a:extLst>
          </p:cNvGrpSpPr>
          <p:nvPr/>
        </p:nvGrpSpPr>
        <p:grpSpPr>
          <a:xfrm>
            <a:off x="9041130" y="71755"/>
            <a:ext cx="901065" cy="1734185"/>
            <a:chOff x="9041130" y="71755"/>
            <a:chExt cx="901065" cy="1734185"/>
          </a:xfrm>
        </p:grpSpPr>
        <p:sp>
          <p:nvSpPr>
            <p:cNvPr id="18" name="Shape 176"/>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NlwAy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NlwAV/f38A3N7gA8zMzADAwP8Af39/AAAAAAAAAAAAAAAAAAAAAAAAAAAAIQAAABgAAAAUAAAAnjcAAHEAAAAOPQAA4QUAAAAAAAAmAAAACAAAAP//////////"/>
                </a:ext>
              </a:extLst>
            </p:cNvSpPr>
            <p:nvPr/>
          </p:nvSpPr>
          <p:spPr>
            <a:xfrm flipV="1">
              <a:off x="9041130" y="71755"/>
              <a:ext cx="883920" cy="883920"/>
            </a:xfrm>
            <a:prstGeom prst="line">
              <a:avLst/>
            </a:prstGeom>
            <a:noFill/>
            <a:ln w="88900" cap="flat" cmpd="sng" algn="ctr">
              <a:solidFill>
                <a:schemeClr val="accent1"/>
              </a:solidFill>
              <a:prstDash val="solid"/>
              <a:headEnd type="none"/>
              <a:tailEnd type="none"/>
            </a:ln>
            <a:effectLst/>
          </p:spPr>
          <p:txBody>
            <a:bodyPr rot="10800000" vert="horz" wrap="square" lIns="50800" tIns="50800" rIns="50800" bIns="50800" numCol="1" spcCol="215900" anchor="ctr"/>
            <a:lstStyle/>
            <a:p>
              <a:pPr>
                <a:defRPr sz="2400" cap="none"/>
              </a:pPr>
            </a:p>
          </p:txBody>
        </p:sp>
        <p:sp>
          <p:nvSpPr>
            <p:cNvPr id="17" name="Shape 177"/>
            <p:cNvSpPr>
              <a:extLst>
                <a:ext uri="smNativeData">
                  <pr:smNativeData xmlns:pr="smNativeData" xmlns="smNativeData" val="SMDATA_15_trXWYhMAAAAlAAAACg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NlwAy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NIB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NlwAV/f38A3N7gA8zMzADAwP8Af39/AAAAAAAAAAAAAAAAAAAAAAAAAAAAIQAAABgAAAAUAAAAnjcAAJIFAAC4OQAArAcAAAAAAAAmAAAACAAAAP//////////"/>
                </a:ext>
              </a:extLst>
            </p:cNvSpPr>
            <p:nvPr/>
          </p:nvSpPr>
          <p:spPr>
            <a:xfrm>
              <a:off x="9041130" y="905510"/>
              <a:ext cx="341630" cy="341630"/>
            </a:xfrm>
            <a:prstGeom prst="line">
              <a:avLst/>
            </a:prstGeom>
            <a:noFill/>
            <a:ln w="88900" cap="flat" cmpd="sng" algn="ctr">
              <a:solidFill>
                <a:schemeClr val="accent1"/>
              </a:solidFill>
              <a:prstDash val="solid"/>
              <a:headEnd type="none"/>
              <a:tailEnd type="none"/>
            </a:ln>
            <a:effectLst/>
          </p:spPr>
          <p:txBody>
            <a:bodyPr vert="horz" wrap="square" lIns="50800" tIns="50800" rIns="50800" bIns="50800" numCol="1" spcCol="215900" anchor="ctr"/>
            <a:lstStyle/>
            <a:p>
              <a:pPr>
                <a:defRPr sz="2400" cap="none"/>
              </a:pPr>
            </a:p>
          </p:txBody>
        </p:sp>
        <p:sp>
          <p:nvSpPr>
            <p:cNvPr id="16" name="Shape 178"/>
            <p:cNvSpPr>
              <a:extLst>
                <a:ext uri="smNativeData">
                  <pr:smNativeData xmlns:pr="smNativeData" xmlns="smNativeData" val="SMDATA_15_trXWYhMAAAAlAAAACg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NlwAy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IEL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NlwAV/f38A3N7gA8zMzADAwP8Af39/AAAAAAAAAAAAAAAAAAAAAAAAAAAAIQAAABgAAAAUAAAApzkAAJoHAAApPQAAHAsAAAAAAAAmAAAACAAAAP//////////"/>
                </a:ext>
              </a:extLst>
            </p:cNvSpPr>
            <p:nvPr/>
          </p:nvSpPr>
          <p:spPr>
            <a:xfrm>
              <a:off x="9371965" y="1235710"/>
              <a:ext cx="570230" cy="570230"/>
            </a:xfrm>
            <a:prstGeom prst="line">
              <a:avLst/>
            </a:prstGeom>
            <a:noFill/>
            <a:ln w="88900" cap="flat" cmpd="sng" algn="ctr">
              <a:solidFill>
                <a:schemeClr val="accent1"/>
              </a:solidFill>
              <a:prstDash val="solid"/>
              <a:headEnd type="none"/>
              <a:tailEnd type="none"/>
            </a:ln>
            <a:effectLst/>
          </p:spPr>
          <p:txBody>
            <a:bodyPr vert="horz" wrap="square" lIns="50800" tIns="50800" rIns="50800" bIns="50800" numCol="1" spcCol="215900" anchor="ctr"/>
            <a:lstStyle/>
            <a:p>
              <a:pPr>
                <a:defRPr sz="2400" cap="none"/>
              </a:pPr>
            </a:p>
          </p:txBody>
        </p:sp>
        <p:sp>
          <p:nvSpPr>
            <p:cNvPr id="15" name="Shape 179"/>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NlwAy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QQ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NlwAV/f38A3N7gA8zMzADAwP8Af39/AAAAAAAAAAAAAAAAAAAAAAAAAAAAIQAAABgAAAAUAAAAqDkAAM0FAAAoPQAAmQcAAAAAAAAmAAAACAAAAP//////////"/>
                </a:ext>
              </a:extLst>
            </p:cNvSpPr>
            <p:nvPr/>
          </p:nvSpPr>
          <p:spPr>
            <a:xfrm flipV="1">
              <a:off x="9372600" y="942975"/>
              <a:ext cx="568960" cy="292100"/>
            </a:xfrm>
            <a:prstGeom prst="line">
              <a:avLst/>
            </a:prstGeom>
            <a:noFill/>
            <a:ln w="88900" cap="flat" cmpd="sng" algn="ctr">
              <a:solidFill>
                <a:schemeClr val="accent1"/>
              </a:solidFill>
              <a:prstDash val="solid"/>
              <a:headEnd type="none"/>
              <a:tailEnd type="none"/>
            </a:ln>
            <a:effectLst/>
          </p:spPr>
          <p:txBody>
            <a:bodyPr rot="10800000" vert="horz" wrap="square" lIns="50800" tIns="50800" rIns="50800" bIns="50800" numCol="1" spcCol="215900" anchor="ctr"/>
            <a:lstStyle/>
            <a:p>
              <a:pPr>
                <a:defRPr sz="2400" cap="none"/>
              </a:p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bg/>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xEl>
                                              <p:charRg st="4294967295" end="429496729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advAuto="0"/>
      <p:bldP spid="9" grpId="0" animBg="1" advAuto="0"/>
    </p:bldLst>
    <p:extLst>
      <p:ext uri="smNativeData">
        <pr:smNativeData xmlns:pr="smNativeData" xmlns="smNativeData" val="trXWYgMAAAAFAAAA/f///wEAAAABAAAAAAAAAAAAAAAAAAAAAAAAAAkAAAD+////AQAAAAEAAAAAAAAAAAAAAAAAAAAAAAAACwAAAP////8BAAAAAQAAAAAAAAAAAAAAAAAAAAAAAAA="/>
      </p:ext>
    </p:extLst>
  </p:timing>
</p:sld>
</file>

<file path=ppt/slides/slide286.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182"/>
          <p:cNvSpPr>
            <a:spLocks noGrp="1" noChangeArrowheads="1"/>
            <a:extLst>
              <a:ext uri="smNativeData">
                <pr:smNativeData xmlns:pr="smNativeData" xmlns="smNativeData" val="SMDATA_15_trXWYhMAAAAlAAAAZA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EwAaQ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B/f38A3N7gA8zMzADAwP8Af39/AAAAAAAAAAAAAAAAAAAAAAAAAAAAIQAAABgAAAAUAAAA3AUAAL4AAAAsOAAA2gUAABAAAAAmAAAACAAAAH1w////////"/>
              </a:ext>
            </a:extLst>
          </p:cNvSpPr>
          <p:nvPr>
            <p:ph type="title"/>
          </p:nvPr>
        </p:nvSpPr>
        <p:spPr>
          <a:xfrm>
            <a:off x="952500" y="120650"/>
            <a:ext cx="8178800" cy="830580"/>
          </a:xfrm>
          <a:noFill/>
          <a:ln>
            <a:noFill/>
          </a:ln>
          <a:effectLst/>
        </p:spPr>
        <p:txBody>
          <a:bodyPr vert="horz" wrap="square" lIns="50800" tIns="50800" rIns="50800" bIns="50800" numCol="1" spcCol="215900" anchor="ctr">
            <a:prstTxWarp prst="textNoShape">
              <a:avLst/>
            </a:prstTxWarp>
          </a:bodyPr>
          <a:lstStyle/>
          <a:p>
            <a:pPr marL="0" marR="0" indent="0" algn="ctr" defTabSz="496570">
              <a:lnSpc>
                <a:spcPct val="100000"/>
              </a:lnSpc>
              <a:spcBef>
                <a:spcPts val="0"/>
              </a:spcBef>
              <a:spcAft>
                <a:spcPts val="0"/>
              </a:spcAft>
              <a:buNone/>
              <a:tabLst>
                <a:tab pos="838200" algn="l"/>
                <a:tab pos="952500" algn="l"/>
              </a:tabLst>
              <a:defRPr sz="3600" cap="none">
                <a:solidFill>
                  <a:srgbClr val="0000FF"/>
                </a:solidFill>
                <a:latin typeface="Arial" pitchFamily="1" charset="0"/>
                <a:ea typeface="Arial" pitchFamily="1" charset="0"/>
                <a:cs typeface="Arial" pitchFamily="1" charset="0"/>
              </a:defRPr>
            </a:pPr>
            <a:r>
              <a:t>Software explicitly handling compositional heterogeneity</a:t>
            </a:r>
          </a:p>
        </p:txBody>
      </p:sp>
      <p:sp>
        <p:nvSpPr>
          <p:cNvPr id="3" name="Shape 183"/>
          <p:cNvSpPr>
            <a:spLocks noGrp="1" noChangeArrowheads="1"/>
            <a:extLst>
              <a:ext uri="smNativeData">
                <pr:smNativeData xmlns:pr="smNativeData" xmlns="smNativeData" val="SMDATA_15_trXWYhMAAAAlAAAAZA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Bov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B/f38A3N7gA8zMzADAwP8Af39/AAAAAAAAAAAAAAAAAAAAAAAAAAAAIQAAABgAAAAUAAAAUgEAAJ4MAAA9PgAAHigAAAAAAAAmAAAACAAAAH1w////////"/>
              </a:ext>
            </a:extLst>
          </p:cNvSpPr>
          <p:nvPr>
            <p:ph type="body" idx="1"/>
          </p:nvPr>
        </p:nvSpPr>
        <p:spPr>
          <a:xfrm>
            <a:off x="214630" y="2051050"/>
            <a:ext cx="9902825" cy="4470400"/>
          </a:xfrm>
          <a:noFill/>
          <a:ln>
            <a:noFill/>
          </a:ln>
          <a:effectLst/>
        </p:spPr>
        <p:txBody>
          <a:bodyPr vert="horz" wrap="square" lIns="50800" tIns="50800" rIns="50800" bIns="50800" numCol="1" spcCol="215900" anchor="ctr">
            <a:prstTxWarp prst="textNoShape">
              <a:avLst/>
            </a:prstTxWarp>
          </a:bodyPr>
          <a:lstStyle/>
          <a:p>
            <a:pPr marL="571500" defTabSz="449580">
              <a:spcBef>
                <a:spcPts val="3200"/>
              </a:spcBef>
              <a:buSzTx/>
              <a:buFont typeface="Wingdings" pitchFamily="2" charset="2"/>
              <a:buBlip>
                <a:blip r:embed="rId2"/>
              </a:buBlip>
              <a:tabLst>
                <a:tab pos="838200" algn="l"/>
                <a:tab pos="1041400" algn="l"/>
              </a:tabLst>
              <a:defRPr sz="2770" cap="none"/>
            </a:pPr>
            <a:r>
              <a:t>Paml (Z. Yang)</a:t>
            </a:r>
          </a:p>
          <a:p>
            <a:pPr marL="571500" defTabSz="449580">
              <a:spcBef>
                <a:spcPts val="3200"/>
              </a:spcBef>
              <a:buSzTx/>
              <a:buFont typeface="Wingdings" pitchFamily="2" charset="2"/>
              <a:buBlip>
                <a:blip r:embed="rId2"/>
              </a:buBlip>
              <a:tabLst>
                <a:tab pos="838200" algn="l"/>
                <a:tab pos="1041400" algn="l"/>
              </a:tabLst>
              <a:defRPr sz="2770" cap="none"/>
            </a:pPr>
            <a:r>
              <a:t>nhml (N. Galtier)</a:t>
            </a:r>
          </a:p>
          <a:p>
            <a:pPr marL="571500" defTabSz="449580">
              <a:spcBef>
                <a:spcPts val="3200"/>
              </a:spcBef>
              <a:buSzTx/>
              <a:buFont typeface="Wingdings" pitchFamily="2" charset="2"/>
              <a:buBlip>
                <a:blip r:embed="rId2"/>
              </a:buBlip>
              <a:tabLst>
                <a:tab pos="838200" algn="l"/>
                <a:tab pos="1041400" algn="l"/>
              </a:tabLst>
              <a:defRPr sz="2770" cap="none"/>
            </a:pPr>
            <a:r>
              <a:t>nhPhyML (B. Boussau)</a:t>
            </a:r>
          </a:p>
          <a:p>
            <a:pPr marL="571500" defTabSz="449580">
              <a:spcBef>
                <a:spcPts val="3200"/>
              </a:spcBef>
              <a:buSzTx/>
              <a:buFont typeface="Wingdings" pitchFamily="2" charset="2"/>
              <a:buBlip>
                <a:blip r:embed="rId2"/>
              </a:buBlip>
              <a:tabLst>
                <a:tab pos="838200" algn="l"/>
                <a:tab pos="1041400" algn="l"/>
              </a:tabLst>
              <a:defRPr sz="2770" cap="none"/>
            </a:pPr>
            <a:r>
              <a:t>bppML (J. Dutheil, L. Gueguen, B. Boussau)</a:t>
            </a:r>
          </a:p>
          <a:p>
            <a:pPr marL="571500" defTabSz="449580">
              <a:spcBef>
                <a:spcPts val="3200"/>
              </a:spcBef>
              <a:buSzTx/>
              <a:buFont typeface="Wingdings" pitchFamily="2" charset="2"/>
              <a:buBlip>
                <a:blip r:embed="rId2"/>
              </a:buBlip>
              <a:tabLst>
                <a:tab pos="838200" algn="l"/>
                <a:tab pos="1041400" algn="l"/>
              </a:tabLst>
              <a:defRPr sz="2770" cap="none"/>
            </a:pPr>
            <a:r>
              <a:t>p4 (P. Foster)</a:t>
            </a:r>
          </a:p>
          <a:p>
            <a:pPr marL="571500" defTabSz="449580">
              <a:spcBef>
                <a:spcPts val="3200"/>
              </a:spcBef>
              <a:buSzTx/>
              <a:buFont typeface="Wingdings" pitchFamily="2" charset="2"/>
              <a:buBlip>
                <a:blip r:embed="rId2"/>
              </a:buBlip>
              <a:tabLst>
                <a:tab pos="838200" algn="l"/>
                <a:tab pos="1041400" algn="l"/>
              </a:tabLst>
              <a:defRPr sz="2770" cap="none"/>
            </a:pPr>
            <a:r>
              <a:t>Hal-Has (V. Jayaswal)</a:t>
            </a:r>
          </a:p>
          <a:p>
            <a:pPr marL="571500" defTabSz="449580">
              <a:spcBef>
                <a:spcPts val="3200"/>
              </a:spcBef>
              <a:buSzTx/>
              <a:buFont typeface="Wingdings" pitchFamily="2" charset="2"/>
              <a:buBlip>
                <a:blip r:embed="rId2"/>
              </a:buBlip>
              <a:tabLst>
                <a:tab pos="838200" algn="l"/>
                <a:tab pos="1041400" algn="l"/>
              </a:tabLst>
              <a:defRPr sz="2770" cap="none"/>
            </a:pPr>
            <a:r>
              <a:t>PhyloBayes ? (N. Lartillot)</a:t>
            </a:r>
          </a:p>
          <a:p>
            <a:pPr marL="571500" defTabSz="449580">
              <a:spcBef>
                <a:spcPts val="3200"/>
              </a:spcBef>
              <a:buClrTx/>
              <a:buSzTx/>
              <a:buFont typeface="Wingdings" pitchFamily="2" charset="2"/>
              <a:buBlip>
                <a:blip r:embed="rId2"/>
              </a:buBlip>
              <a:tabLst>
                <a:tab pos="838200" algn="l"/>
                <a:tab pos="1041400" algn="l"/>
              </a:tabLst>
              <a:defRPr sz="2770" b="1" cap="none">
                <a:latin typeface="Helvetica" pitchFamily="0" charset="0"/>
                <a:ea typeface="Verdana" pitchFamily="1" charset="0"/>
                <a:cs typeface="Verdana" pitchFamily="1" charset="0"/>
              </a:defRPr>
            </a:pPr>
            <a:r>
              <a:rPr i="1" cap="none"/>
              <a:t>not</a:t>
            </a:r>
            <a:r>
              <a:t> PhyML, IQTree, RaXml, Garli, mrBayes, Beast(*)…</a:t>
            </a:r>
          </a:p>
        </p:txBody>
      </p:sp>
      <p:sp>
        <p:nvSpPr>
          <p:cNvPr id="4" name="Shape 184"/>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BYu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KgEAADA5AAAuHwAAUDwAABAgAAAmAAAACAAAAP//////////"/>
              </a:ext>
            </a:extLst>
          </p:cNvSpPr>
          <p:nvPr/>
        </p:nvSpPr>
        <p:spPr>
          <a:xfrm>
            <a:off x="189230" y="9296400"/>
            <a:ext cx="4879340" cy="508000"/>
          </a:xfrm>
          <a:prstGeom prst="rect">
            <a:avLst/>
          </a:prstGeom>
          <a:noFill/>
          <a:ln>
            <a:noFill/>
          </a:ln>
          <a:effectLst/>
        </p:spPr>
        <p:txBody>
          <a:bodyPr vert="horz" wrap="none" lIns="50800" tIns="50800" rIns="50800" bIns="50800" numCol="1" spcCol="215900" anchor="ctr"/>
          <a:lstStyle/>
          <a:p>
            <a:pPr marL="0" marR="0" indent="0" algn="ctr" defTabSz="584200">
              <a:lnSpc>
                <a:spcPct val="100000"/>
              </a:lnSpc>
              <a:spcBef>
                <a:spcPts val="0"/>
              </a:spcBef>
              <a:spcAft>
                <a:spcPts val="0"/>
              </a:spcAft>
              <a:buNone/>
              <a:tabLst>
                <a:tab pos="838200" algn="l"/>
              </a:tabLst>
              <a:defRPr sz="2700" i="1" cap="none">
                <a:solidFill>
                  <a:schemeClr val="accent1"/>
                </a:solidFill>
                <a:latin typeface="Helvetica" pitchFamily="0" charset="0"/>
                <a:ea typeface="Helvetica" pitchFamily="0" charset="0"/>
                <a:cs typeface="Helvetica" pitchFamily="0" charset="0"/>
              </a:defRPr>
            </a:pPr>
            <a:r>
              <a:t>(*): Beast has the epoch model</a:t>
            </a:r>
          </a:p>
        </p:txBody>
      </p:sp>
    </p:spTree>
  </p:cSld>
  <p:clrMapOvr>
    <a:masterClrMapping/>
  </p:clrMapOvr>
  <p:timing>
    <p:tnLst>
      <p:par>
        <p:cTn id="1" dur="indefinite" restart="never" nodeType="tmRoot"/>
      </p:par>
    </p:tnLst>
  </p:timing>
</p:sld>
</file>

<file path=ppt/slides/slide287.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sp>
        <p:nvSpPr>
          <p:cNvPr id="2" name="Shape 186"/>
          <p:cNvSpPr>
            <a:spLocks noGrp="1" noChangeArrowheads="1"/>
            <a:extLst>
              <a:ext uri="smNativeData">
                <pr:smNativeData xmlns:pr="smNativeData" xmlns="smNativeData" val="SMDATA_15_trXWYhMAAAAlAAAAZA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B/f38A3N7gA8zMzADAwP8Af39/AAAAAAAAAAAAAAAAAAAAAAAAAAAAIQAAABgAAAAUAAAA3AUAAIACAAAsOAAAigcAABAAAAAmAAAACAAAAH1w////////"/>
              </a:ext>
            </a:extLst>
          </p:cNvSpPr>
          <p:nvPr>
            <p:ph type="title"/>
          </p:nvPr>
        </p:nvSpPr>
        <p:spPr>
          <a:xfrm>
            <a:off x="952500" y="406400"/>
            <a:ext cx="8178800" cy="819150"/>
          </a:xfrm>
          <a:noFill/>
          <a:ln>
            <a:noFill/>
          </a:ln>
          <a:effectLst/>
        </p:spPr>
        <p:txBody>
          <a:bodyPr vert="horz" wrap="square" lIns="50800" tIns="50800" rIns="50800" bIns="50800" numCol="1" spcCol="215900" anchor="ctr">
            <a:prstTxWarp prst="textNoShape">
              <a:avLst/>
            </a:prstTxWarp>
          </a:bodyPr>
          <a:lstStyle/>
          <a:p>
            <a:pPr marL="0" marR="0" indent="0" algn="ctr" defTabSz="496570">
              <a:lnSpc>
                <a:spcPct val="100000"/>
              </a:lnSpc>
              <a:spcBef>
                <a:spcPts val="0"/>
              </a:spcBef>
              <a:spcAft>
                <a:spcPts val="0"/>
              </a:spcAft>
              <a:buNone/>
              <a:tabLst>
                <a:tab pos="838200" algn="l"/>
                <a:tab pos="952500" algn="l"/>
              </a:tabLst>
              <a:defRPr sz="3600" cap="none">
                <a:solidFill>
                  <a:srgbClr val="0000FF"/>
                </a:solidFill>
                <a:latin typeface="Arial" pitchFamily="1" charset="0"/>
                <a:ea typeface="Arial" pitchFamily="1" charset="0"/>
                <a:cs typeface="Arial" pitchFamily="1" charset="0"/>
              </a:defRPr>
            </a:pPr>
            <a:r>
              <a:t>2 major ways to model compositional heterogeneity</a:t>
            </a:r>
          </a:p>
        </p:txBody>
      </p:sp>
      <p:sp>
        <p:nvSpPr>
          <p:cNvPr id="3" name="Shape 187"/>
          <p:cNvSpPr>
            <a:spLocks noGrp="1" noChangeArrowheads="1"/>
            <a:extLst>
              <a:ext uri="smNativeData">
                <pr:smNativeData xmlns:pr="smNativeData" xmlns="smNativeData" val="SMDATA_15_trXWYhMAAAAlAAAAZA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Khn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B/f38A3N7gA8zMzADAwP8Af39/AAAAAAAAAAAAAAAAAAAAAAAAAAAAIQAAABgAAAAUAAAAGAYAAEgNAABoOAAAyCgAABAAAAAmAAAACAAAAHxw////////"/>
              </a:ext>
            </a:extLst>
          </p:cNvSpPr>
          <p:nvPr>
            <p:ph type="body" idx="1"/>
          </p:nvPr>
        </p:nvSpPr>
        <p:spPr>
          <a:noFill/>
          <a:ln>
            <a:noFill/>
          </a:ln>
          <a:effectLst/>
        </p:spPr>
        <p:txBody>
          <a:bodyPr vert="horz" wrap="square" lIns="50800" tIns="50800" rIns="50800" bIns="50800" numCol="1" spcCol="215900" anchor="ctr">
            <a:prstTxWarp prst="textNoShape">
              <a:avLst/>
            </a:prstTxWarp>
          </a:bodyPr>
          <a:lstStyle/>
          <a:p>
            <a:pPr marL="571500">
              <a:buSzTx/>
              <a:buFont typeface="Wingdings" pitchFamily="2" charset="2"/>
              <a:buBlip>
                <a:blip r:embed="rId2"/>
              </a:buBlip>
            </a:pPr>
            <a:r>
              <a:t>The Barry-Hartigan model</a:t>
            </a:r>
          </a:p>
          <a:p>
            <a:pPr marL="571500">
              <a:buSzTx/>
              <a:buFont typeface="Wingdings" pitchFamily="2" charset="2"/>
              <a:buBlip>
                <a:blip r:embed="rId2"/>
              </a:buBlip>
            </a:pPr>
            <a:r>
              <a:t>Mixtures of GTR matrices: transitions at nodes, or on branches</a:t>
            </a:r>
          </a:p>
        </p:txBody>
      </p:sp>
    </p:spTree>
  </p:cSld>
  <p:clrMapOvr>
    <a:masterClrMapping/>
  </p:clrMapOvr>
  <p:timing>
    <p:tnLst>
      <p:par>
        <p:cTn id="1" dur="indefinite" restart="never" nodeType="tmRoot"/>
      </p:par>
    </p:tnLst>
  </p:timing>
</p:sld>
</file>

<file path=ppt/slides/slide288.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sp>
        <p:nvSpPr>
          <p:cNvPr id="2" name="Shape 189"/>
          <p:cNvSpPr>
            <a:spLocks noGrp="1" noChangeArrowheads="1"/>
            <a:extLst>
              <a:ext uri="smNativeData">
                <pr:smNativeData xmlns:pr="smNativeData" xmlns="smNativeData" val="SMDATA_15_trXWYhMAAAAlAAAAZA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I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B/f38A3N7gA8zMzADAwP8Af39/AAAAAAAAAAAAAAAAAAAAAAAAAAAAIQAAABgAAAAUAAAAGAYAAEABAABoOAAA3AUAABAAAAAmAAAACAAAAHxw////////"/>
              </a:ext>
            </a:extLst>
          </p:cNvSpPr>
          <p:nvPr>
            <p:ph type="title"/>
          </p:nvPr>
        </p:nvSpPr>
        <p:spPr>
          <a:noFill/>
          <a:ln>
            <a:noFill/>
          </a:ln>
          <a:effectLst/>
        </p:spPr>
        <p:txBody>
          <a:bodyPr vert="horz" wrap="square" lIns="50800" tIns="50800" rIns="50800" bIns="50800" numCol="1" spcCol="215900" anchor="ctr">
            <a:prstTxWarp prst="textNoShape">
              <a:avLst/>
            </a:prstTxWarp>
          </a:bodyPr>
          <a:lstStyle/>
          <a:p>
            <a:pPr>
              <a:defRPr cap="none">
                <a:solidFill>
                  <a:srgbClr val="0000FF"/>
                </a:solidFill>
                <a:latin typeface="Arial" pitchFamily="1" charset="0"/>
                <a:ea typeface="Arial" pitchFamily="1" charset="0"/>
                <a:cs typeface="Arial" pitchFamily="1" charset="0"/>
              </a:defRPr>
            </a:pPr>
            <a:r>
              <a:t>Barry-Hartigan model</a:t>
            </a:r>
          </a:p>
        </p:txBody>
      </p:sp>
      <p:sp>
        <p:nvSpPr>
          <p:cNvPr id="3" name="Shape 190"/>
          <p:cNvSpPr>
            <a:spLocks noGrp="1" noChangeArrowheads="1"/>
            <a:extLst>
              <a:ext uri="smNativeData">
                <pr:smNativeData xmlns:pr="smNativeData" xmlns="smNativeData" val="SMDATA_15_trXWYhMAAAAlAAAAZA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M0x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B/f38A3N7gA8zMzADAwP8Af39/AAAAAAAAAAAAAAAAAAAAAAAAAAAAIQAAABgAAAAUAAAAGAYAABwMAABoOAAAnCcAABAAAAAmAAAACAAAAH1w////////"/>
              </a:ext>
            </a:extLst>
          </p:cNvSpPr>
          <p:nvPr>
            <p:ph type="body" idx="1"/>
          </p:nvPr>
        </p:nvSpPr>
        <p:spPr>
          <a:xfrm>
            <a:off x="990600" y="1968500"/>
            <a:ext cx="8178800" cy="4470400"/>
          </a:xfrm>
          <a:noFill/>
          <a:ln>
            <a:noFill/>
          </a:ln>
          <a:effectLst/>
        </p:spPr>
        <p:txBody>
          <a:bodyPr vert="horz" wrap="square" lIns="50800" tIns="50800" rIns="50800" bIns="50800" numCol="1" spcCol="215900" anchor="ctr">
            <a:prstTxWarp prst="textNoShape">
              <a:avLst/>
            </a:prstTxWarp>
          </a:bodyPr>
          <a:lstStyle/>
          <a:p>
            <a:pPr marL="571500">
              <a:buSzTx/>
              <a:buFont typeface="Wingdings" pitchFamily="2" charset="2"/>
              <a:buBlip>
                <a:blip r:embed="rId2"/>
              </a:buBlip>
            </a:pPr>
            <a:r>
              <a:t>Proposed in 1987</a:t>
            </a:r>
          </a:p>
          <a:p>
            <a:pPr marL="571500">
              <a:buSzTx/>
              <a:buFont typeface="Wingdings" pitchFamily="2" charset="2"/>
              <a:buBlip>
                <a:blip r:embed="rId2"/>
              </a:buBlip>
            </a:pPr>
            <a:r>
              <a:t>Much work done by Lars Jermiin, John Robinson, Edward Susko, Barbara Holland, Jeremy Sumner, Gavin Huttley…</a:t>
            </a:r>
          </a:p>
          <a:p>
            <a:pPr marL="571500">
              <a:buSzTx/>
              <a:buFont typeface="Wingdings" pitchFamily="2" charset="2"/>
              <a:buBlip>
                <a:blip r:embed="rId2"/>
              </a:buBlip>
            </a:pPr>
            <a:r>
              <a:t>fundamentally different from usual models: no branch lengths, no stationary frequencies</a:t>
            </a:r>
          </a:p>
        </p:txBody>
      </p:sp>
    </p:spTree>
  </p:cSld>
  <p:clrMapOvr>
    <a:masterClrMapping/>
  </p:clrMapOvr>
  <p:timing>
    <p:tnLst>
      <p:par>
        <p:cTn id="1" dur="indefinite" restart="never" nodeType="tmRoot"/>
      </p:par>
    </p:tnLst>
  </p:timing>
</p:sld>
</file>

<file path=ppt/slides/slide289.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sp>
        <p:nvSpPr>
          <p:cNvPr id="2" name="Shape 192"/>
          <p:cNvSpPr>
            <a:spLocks noGrp="1" noChangeArrowheads="1"/>
            <a:extLst>
              <a:ext uri="smNativeData">
                <pr:smNativeData xmlns:pr="smNativeData" xmlns="smNativeData" val="SMDATA_15_trXWYhMAAAAlAAAAZA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MCc8Rs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B/f38A3N7gA8zMzADAwP8Af39/AAAAAAAAAAAAAAAAAAAAAAAAAAAAIQAAABgAAAAUAAAAEQIAAFAAAAD3OQAAUwUAABAAAAAmAAAACAAAAH1w////////"/>
              </a:ext>
            </a:extLst>
          </p:cNvSpPr>
          <p:nvPr>
            <p:ph type="title"/>
          </p:nvPr>
        </p:nvSpPr>
        <p:spPr>
          <a:xfrm>
            <a:off x="335915" y="50800"/>
            <a:ext cx="9086850" cy="814705"/>
          </a:xfrm>
          <a:noFill/>
          <a:ln>
            <a:noFill/>
          </a:ln>
          <a:effectLst/>
        </p:spPr>
        <p:txBody>
          <a:bodyPr vert="horz" wrap="square" lIns="50800" tIns="50800" rIns="50800" bIns="50800" numCol="1" spcCol="215900" anchor="ctr">
            <a:prstTxWarp prst="textNoShape">
              <a:avLst/>
            </a:prstTxWarp>
          </a:bodyPr>
          <a:lstStyle/>
          <a:p>
            <a:pPr marL="0" marR="0" indent="0" algn="ctr" defTabSz="531495">
              <a:lnSpc>
                <a:spcPct val="100000"/>
              </a:lnSpc>
              <a:spcBef>
                <a:spcPts val="0"/>
              </a:spcBef>
              <a:spcAft>
                <a:spcPts val="0"/>
              </a:spcAft>
              <a:buNone/>
              <a:tabLst>
                <a:tab pos="838200" algn="l"/>
                <a:tab pos="952500" algn="l"/>
              </a:tabLst>
              <a:defRPr cap="none">
                <a:solidFill>
                  <a:srgbClr val="0000FF"/>
                </a:solidFill>
                <a:latin typeface="Helvetica Light" pitchFamily="0" charset="0"/>
                <a:ea typeface="Helvetica Light" pitchFamily="0" charset="0"/>
                <a:cs typeface="Helvetica Light" pitchFamily="0" charset="0"/>
              </a:defRPr>
            </a:pPr>
            <a:r>
              <a:t>Barry-Hartigan model vs GTR</a:t>
            </a:r>
          </a:p>
        </p:txBody>
      </p:sp>
      <p:sp>
        <p:nvSpPr>
          <p:cNvPr id="3" name="Shape 193"/>
          <p:cNvSpPr>
            <a:spLocks noGrp="1" noChangeArrowheads="1"/>
            <a:extLst>
              <a:ext uri="smNativeData">
                <pr:smNativeData xmlns:pr="smNativeData" xmlns="smNativeData" val="SMDATA_15_trXWYhMAAAAlAAAAZA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48YTo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B/f38A3N7gA8zMzADAwP8Af39/AAAAAAAAAAAAAAAAAAAAAAAAAAAAIQAAABgAAAAUAAAAUwEAAJAMAABqGwAARCcAABAAAAAmAAAACAAAAH1w////////"/>
              </a:ext>
            </a:extLst>
          </p:cNvSpPr>
          <p:nvPr>
            <p:ph type="body" idx="1"/>
          </p:nvPr>
        </p:nvSpPr>
        <p:spPr>
          <a:xfrm>
            <a:off x="215265" y="2042160"/>
            <a:ext cx="4241165" cy="4340860"/>
          </a:xfrm>
          <a:noFill/>
          <a:ln>
            <a:noFill/>
          </a:ln>
          <a:effectLst/>
        </p:spPr>
        <p:txBody>
          <a:bodyPr vert="horz" wrap="square" lIns="50800" tIns="50800" rIns="50800" bIns="50800" numCol="1" spcCol="215900" anchor="ctr">
            <a:prstTxWarp prst="textNoShape">
              <a:avLst/>
            </a:prstTxWarp>
          </a:bodyPr>
          <a:lstStyle/>
          <a:p>
            <a:pPr marL="0" indent="0" algn="ctr" defTabSz="525780">
              <a:spcBef>
                <a:spcPts val="3700"/>
              </a:spcBef>
              <a:buNone/>
              <a:tabLst>
                <a:tab pos="838200" algn="l"/>
                <a:tab pos="1041400" algn="l"/>
              </a:tabLst>
              <a:defRPr sz="2400" b="1" u="sng" cap="none">
                <a:latin typeface="Arial" pitchFamily="1" charset="0"/>
                <a:ea typeface="Arial" pitchFamily="1" charset="0"/>
                <a:cs typeface="Arial" pitchFamily="1" charset="0"/>
              </a:defRPr>
            </a:pPr>
            <a:r>
              <a:rPr sz="2800" cap="none"/>
              <a:t>GTR</a:t>
            </a:r>
            <a:endParaRPr sz="2800" cap="none"/>
          </a:p>
          <a:p>
            <a:pPr marL="571500" defTabSz="525780">
              <a:spcBef>
                <a:spcPts val="3700"/>
              </a:spcBef>
              <a:buSzTx/>
              <a:buFont typeface="Wingdings" pitchFamily="2" charset="2"/>
              <a:buBlip>
                <a:blip r:embed="rId2"/>
              </a:buBlip>
              <a:tabLst>
                <a:tab pos="838200" algn="l"/>
                <a:tab pos="1041400" algn="l"/>
              </a:tabLst>
              <a:defRPr sz="2400" cap="none">
                <a:latin typeface="Arial" pitchFamily="1" charset="0"/>
                <a:ea typeface="Arial" pitchFamily="1" charset="0"/>
                <a:cs typeface="Arial" pitchFamily="1" charset="0"/>
              </a:defRPr>
            </a:pPr>
            <a:r>
              <a:t>Ubiquitous</a:t>
            </a:r>
          </a:p>
          <a:p>
            <a:pPr marL="571500" defTabSz="525780">
              <a:spcBef>
                <a:spcPts val="3700"/>
              </a:spcBef>
              <a:buSzTx/>
              <a:buFont typeface="Wingdings" pitchFamily="2" charset="2"/>
              <a:buBlip>
                <a:blip r:embed="rId2"/>
              </a:buBlip>
              <a:tabLst>
                <a:tab pos="838200" algn="l"/>
                <a:tab pos="1041400" algn="l"/>
              </a:tabLst>
              <a:defRPr sz="2400" cap="none">
                <a:latin typeface="Arial" pitchFamily="1" charset="0"/>
                <a:ea typeface="Arial" pitchFamily="1" charset="0"/>
                <a:cs typeface="Arial" pitchFamily="1" charset="0"/>
              </a:defRPr>
            </a:pPr>
            <a:r>
              <a:t>estimate 8 parameters of the Q matrix, then P = e</a:t>
            </a:r>
            <a:r>
              <a:rPr cap="none" baseline="30000"/>
              <a:t>Qt</a:t>
            </a:r>
            <a:r>
              <a:t> </a:t>
            </a:r>
          </a:p>
          <a:p>
            <a:pPr marL="571500" defTabSz="525780">
              <a:spcBef>
                <a:spcPts val="3700"/>
              </a:spcBef>
              <a:buSzTx/>
              <a:buFont typeface="Wingdings" pitchFamily="2" charset="2"/>
              <a:buBlip>
                <a:blip r:embed="rId2"/>
              </a:buBlip>
              <a:tabLst>
                <a:tab pos="838200" algn="l"/>
                <a:tab pos="1041400" algn="l"/>
              </a:tabLst>
              <a:defRPr sz="2400" cap="none">
                <a:solidFill>
                  <a:srgbClr val="6BBE3F"/>
                </a:solidFill>
                <a:latin typeface="Arial" pitchFamily="1" charset="0"/>
                <a:ea typeface="Arial" pitchFamily="1" charset="0"/>
                <a:cs typeface="Arial" pitchFamily="1" charset="0"/>
              </a:defRPr>
            </a:pPr>
            <a:r>
              <a:t>ancestral sequences: easy to reconstruct </a:t>
            </a:r>
          </a:p>
          <a:p>
            <a:pPr marL="571500" defTabSz="525780">
              <a:spcBef>
                <a:spcPts val="3700"/>
              </a:spcBef>
              <a:buSzTx/>
              <a:buFont typeface="Wingdings" pitchFamily="2" charset="2"/>
              <a:buBlip>
                <a:blip r:embed="rId2"/>
              </a:buBlip>
              <a:tabLst>
                <a:tab pos="838200" algn="l"/>
                <a:tab pos="1041400" algn="l"/>
              </a:tabLst>
              <a:defRPr sz="2400" cap="none">
                <a:solidFill>
                  <a:srgbClr val="EC5753"/>
                </a:solidFill>
                <a:latin typeface="Arial" pitchFamily="1" charset="0"/>
                <a:ea typeface="Arial" pitchFamily="1" charset="0"/>
                <a:cs typeface="Arial" pitchFamily="1" charset="0"/>
              </a:defRPr>
            </a:pPr>
            <a:r>
              <a:t>lack of closure</a:t>
            </a:r>
          </a:p>
        </p:txBody>
      </p:sp>
      <p:sp>
        <p:nvSpPr>
          <p:cNvPr id="4" name="Shape 194"/>
          <p:cNvSpPr>
            <a:extLst>
              <a:ext uri="smNativeData">
                <pr:smNativeData xmlns:pr="smNativeData" xmlns="smNativeData" val="SMDATA_15_trXW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LDu8Bs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ph0AADIMAAD6PgAAXi4AABAAAAAmAAAACAAAAP//////////"/>
              </a:ext>
            </a:extLst>
          </p:cNvSpPr>
          <p:nvPr/>
        </p:nvSpPr>
        <p:spPr>
          <a:xfrm>
            <a:off x="4819650" y="1982470"/>
            <a:ext cx="5417820" cy="5554980"/>
          </a:xfrm>
          <a:prstGeom prst="rect">
            <a:avLst/>
          </a:prstGeom>
          <a:noFill/>
          <a:ln>
            <a:noFill/>
          </a:ln>
          <a:effectLst/>
        </p:spPr>
        <p:txBody>
          <a:bodyPr vert="horz" wrap="square" lIns="50800" tIns="50800" rIns="50800" bIns="50800" numCol="1" spcCol="215900" anchor="ctr"/>
          <a:lstStyle/>
          <a:p>
            <a:pPr defTabSz="485140">
              <a:spcBef>
                <a:spcPts val="3400"/>
              </a:spcBef>
              <a:tabLst>
                <a:tab pos="838200" algn="l"/>
              </a:tabLst>
              <a:defRPr sz="2985" b="1" u="sng" cap="none">
                <a:solidFill>
                  <a:schemeClr val="accent1"/>
                </a:solidFill>
                <a:latin typeface="Arial" pitchFamily="1" charset="0"/>
                <a:ea typeface="Arial" pitchFamily="1" charset="0"/>
                <a:cs typeface="Arial" pitchFamily="1" charset="0"/>
              </a:defRPr>
            </a:pPr>
            <a:r>
              <a:rPr sz="2800" cap="none"/>
              <a:t>Barry-Hartigan</a:t>
            </a:r>
            <a:endParaRPr sz="2800" cap="none"/>
          </a:p>
          <a:p>
            <a:pPr marL="0" indent="0" algn="l" defTabSz="485140">
              <a:spcBef>
                <a:spcPts val="3400"/>
              </a:spcBef>
              <a:buSzTx/>
              <a:buFont typeface="Wingdings" pitchFamily="2" charset="2"/>
              <a:buChar char=""/>
              <a:tabLst>
                <a:tab pos="838200" algn="l"/>
              </a:tabLst>
              <a:defRPr sz="2400" cap="none">
                <a:solidFill>
                  <a:schemeClr val="accent1"/>
                </a:solidFill>
                <a:latin typeface="Arial" pitchFamily="1" charset="0"/>
                <a:ea typeface="Arial" pitchFamily="1" charset="0"/>
                <a:cs typeface="Arial" pitchFamily="1" charset="0"/>
              </a:defRPr>
            </a:pPr>
            <a:r>
              <a:t>not implemented in any widely used software</a:t>
            </a:r>
          </a:p>
          <a:p>
            <a:pPr marL="0" indent="0" algn="l" defTabSz="485140">
              <a:spcBef>
                <a:spcPts val="3400"/>
              </a:spcBef>
              <a:buSzTx/>
              <a:buFont typeface="Wingdings" pitchFamily="2" charset="2"/>
              <a:buChar char=""/>
              <a:tabLst>
                <a:tab pos="838200" algn="l"/>
              </a:tabLst>
              <a:defRPr sz="2400" cap="none">
                <a:solidFill>
                  <a:schemeClr val="accent1"/>
                </a:solidFill>
                <a:latin typeface="Arial" pitchFamily="1" charset="0"/>
                <a:ea typeface="Arial" pitchFamily="1" charset="0"/>
                <a:cs typeface="Arial" pitchFamily="1" charset="0"/>
              </a:defRPr>
            </a:pPr>
            <a:r>
              <a:t>directly estimate the 12 parameters of the P matrix</a:t>
            </a:r>
          </a:p>
          <a:p>
            <a:pPr marL="0" indent="0" algn="l" defTabSz="485140">
              <a:spcBef>
                <a:spcPts val="3400"/>
              </a:spcBef>
              <a:buSzTx/>
              <a:buFont typeface="Wingdings" pitchFamily="2" charset="2"/>
              <a:buChar char=""/>
              <a:tabLst>
                <a:tab pos="838200" algn="l"/>
              </a:tabLst>
              <a:defRPr sz="2400" cap="none">
                <a:solidFill>
                  <a:srgbClr val="EC5753"/>
                </a:solidFill>
                <a:latin typeface="Arial" pitchFamily="1" charset="0"/>
                <a:ea typeface="Arial" pitchFamily="1" charset="0"/>
                <a:cs typeface="Arial" pitchFamily="1" charset="0"/>
              </a:defRPr>
            </a:pPr>
            <a:r>
              <a:t>ancestral sequences: identifiability problem</a:t>
            </a:r>
          </a:p>
          <a:p>
            <a:pPr marL="0" indent="0" algn="l" defTabSz="485140">
              <a:spcBef>
                <a:spcPts val="3400"/>
              </a:spcBef>
              <a:buSzTx/>
              <a:buFont typeface="Wingdings" pitchFamily="2" charset="2"/>
              <a:buChar char=""/>
              <a:tabLst>
                <a:tab pos="838200" algn="l"/>
              </a:tabLst>
              <a:defRPr sz="2400" cap="none">
                <a:solidFill>
                  <a:srgbClr val="6BBE3F"/>
                </a:solidFill>
                <a:latin typeface="Arial" pitchFamily="1" charset="0"/>
                <a:ea typeface="Arial" pitchFamily="1" charset="0"/>
                <a:cs typeface="Arial" pitchFamily="1" charset="0"/>
              </a:defRPr>
            </a:pPr>
            <a:r>
              <a:t>closure by matrix multiplication</a:t>
            </a:r>
          </a:p>
        </p:txBody>
      </p:sp>
      <p:sp>
        <p:nvSpPr>
          <p:cNvPr id="5" name="Shape 195"/>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48YTo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MAIAAGgIAADMOQAASAsAABAgAAAmAAAACAAAAP//////////"/>
              </a:ext>
            </a:extLst>
          </p:cNvSpPr>
          <p:nvPr/>
        </p:nvSpPr>
        <p:spPr>
          <a:xfrm>
            <a:off x="355600" y="1366520"/>
            <a:ext cx="9039860" cy="467360"/>
          </a:xfrm>
          <a:prstGeom prst="rect">
            <a:avLst/>
          </a:prstGeom>
          <a:noFill/>
          <a:ln>
            <a:noFill/>
          </a:ln>
          <a:effectLst/>
        </p:spPr>
        <p:txBody>
          <a:bodyPr vert="horz" wrap="none" lIns="50800" tIns="50800" rIns="50800" bIns="50800" numCol="1" spcCol="215900" anchor="ctr"/>
          <a:lstStyle/>
          <a:p>
            <a:pPr marL="0" marR="0" indent="0" algn="l" defTabSz="584200">
              <a:lnSpc>
                <a:spcPct val="100000"/>
              </a:lnSpc>
              <a:spcBef>
                <a:spcPts val="4200"/>
              </a:spcBef>
              <a:spcAft>
                <a:spcPts val="0"/>
              </a:spcAft>
              <a:buNone/>
              <a:tabLst>
                <a:tab pos="838200" algn="l"/>
              </a:tabLst>
              <a:defRPr sz="2400" cap="none">
                <a:solidFill>
                  <a:srgbClr val="0000FF"/>
                </a:solidFill>
                <a:latin typeface="Helvetica Light" pitchFamily="0" charset="0"/>
                <a:ea typeface="Helvetica Light" pitchFamily="0" charset="0"/>
                <a:cs typeface="Helvetica Light" pitchFamily="0" charset="0"/>
              </a:defRPr>
            </a:pPr>
            <a:r>
              <a:t>Both models are reversible: no information about the position of the root.</a:t>
            </a:r>
          </a:p>
        </p:txBody>
      </p:sp>
    </p:spTree>
  </p:cSld>
  <p:clrMapOvr>
    <a:masterClrMapping/>
  </p:clrMapOvr>
  <p:timing>
    <p:tnLst>
      <p:par>
        <p:cTn id="1" dur="indefinite" restart="never" nodeType="tmRoot"/>
      </p:par>
    </p:tnLst>
  </p:timing>
</p:sld>
</file>

<file path=ppt/slides/slide29.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519"/>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7wMAAEAGAABsOQAAoQgAABAgAAAmAAAACAAAAP//////////"/>
              </a:ext>
            </a:extLst>
          </p:cNvSpPr>
          <p:nvPr/>
        </p:nvSpPr>
        <p:spPr>
          <a:xfrm>
            <a:off x="639445" y="1016000"/>
            <a:ext cx="8695055" cy="386715"/>
          </a:xfrm>
          <a:prstGeom prst="rect">
            <a:avLst/>
          </a:prstGeom>
          <a:noFill/>
          <a:ln>
            <a:noFill/>
          </a:ln>
          <a:effectLst/>
        </p:spPr>
        <p:txBody>
          <a:bodyPr vert="horz" wrap="square" lIns="50800" tIns="50800" rIns="50800" bIns="50800" numCol="1" spcCol="215900" anchor="t"/>
          <a:lstStyle/>
          <a:p>
            <a:pPr algn="l" defTabSz="457200">
              <a:lnSpc>
                <a:spcPts val="2400"/>
              </a:lnSpc>
              <a:tabLst>
                <a:tab pos="838200" algn="l"/>
              </a:tabLst>
              <a:defRPr sz="2000" cap="none">
                <a:solidFill>
                  <a:srgbClr val="0433FF"/>
                </a:solidFill>
                <a:latin typeface="Arial" pitchFamily="1" charset="0"/>
                <a:ea typeface="Arial" pitchFamily="1" charset="0"/>
                <a:cs typeface="Arial" pitchFamily="1" charset="0"/>
              </a:defRPr>
            </a:pPr>
            <a:r>
              <a:t>Let</a:t>
            </a:r>
            <a:r>
              <a:rPr cap="none">
                <a:latin typeface="Times New Roman" pitchFamily="1" charset="0"/>
                <a:ea typeface="Times New Roman" pitchFamily="1" charset="0"/>
                <a:cs typeface="Times New Roman" pitchFamily="1" charset="0"/>
              </a:rPr>
              <a:t>’</a:t>
            </a:r>
            <a:r>
              <a:t>s check the scaling of our hypothetical rate matrix</a:t>
            </a:r>
          </a:p>
        </p:txBody>
      </p:sp>
      <p:sp>
        <p:nvSpPr>
          <p:cNvPr id="3" name="Shape 520"/>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xgkAANwAAAC6NAAATAQAABAgAAAmAAAACAAAAP//////////"/>
              </a:ext>
            </a:extLst>
          </p:cNvSpPr>
          <p:nvPr/>
        </p:nvSpPr>
        <p:spPr>
          <a:xfrm>
            <a:off x="1588770" y="139700"/>
            <a:ext cx="698246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Scaling the Instantaneous Rate Matrix</a:t>
            </a:r>
          </a:p>
        </p:txBody>
      </p:sp>
      <p:pic>
        <p:nvPicPr>
          <p:cNvPr id="4" name="Q-matrix.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B0cy5v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IQIAADICgAA+C0AAHQTAAAQAAAAJgAAAAgAAAD//////////w=="/>
              </a:ext>
            </a:extLst>
          </p:cNvPicPr>
          <p:nvPr/>
        </p:nvPicPr>
        <p:blipFill>
          <a:blip r:embed="rId2"/>
          <a:stretch>
            <a:fillRect/>
          </a:stretch>
        </p:blipFill>
        <p:spPr>
          <a:xfrm>
            <a:off x="1384300" y="1752600"/>
            <a:ext cx="6088380" cy="1409700"/>
          </a:xfrm>
          <a:prstGeom prst="rect">
            <a:avLst/>
          </a:prstGeom>
          <a:noFill/>
          <a:ln>
            <a:noFill/>
          </a:ln>
          <a:effectLst/>
        </p:spPr>
      </p:pic>
      <p:pic>
        <p:nvPicPr>
          <p:cNvPr id="5" name="stationary_freqs.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zgAAAAAAAAAXAQAAAAAAAAAAAABkAAAAZAAAAAAAAAAjAAAABAAAAGQAAAAXAAAAFAAAAAAAAAAAAAAA/38AAP9/AAAAAAAACQAAAAQAAAAyQTc1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KAKAABEFwAA/ScAAHIfAAAQAAAAJgAAAAgAAAD//////////w=="/>
              </a:ext>
            </a:extLst>
          </p:cNvPicPr>
          <p:nvPr/>
        </p:nvPicPr>
        <p:blipFill>
          <a:blip r:embed="rId3"/>
          <a:srcRect l="2060" t="0" r="2790" b="0"/>
          <a:stretch>
            <a:fillRect/>
          </a:stretch>
        </p:blipFill>
        <p:spPr>
          <a:xfrm>
            <a:off x="1727200" y="3782060"/>
            <a:ext cx="4773295" cy="1329690"/>
          </a:xfrm>
          <a:prstGeom prst="rect">
            <a:avLst/>
          </a:prstGeom>
          <a:noFill/>
          <a:ln>
            <a:noFill/>
          </a:ln>
          <a:effectLst/>
        </p:spPr>
      </p:pic>
      <p:sp>
        <p:nvSpPr>
          <p:cNvPr id="6" name="Shape 523"/>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E6c28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GAYAAIgTAADaOgAAwBUAABAgAAAmAAAACAAAAP//////////"/>
              </a:ext>
            </a:extLst>
          </p:cNvSpPr>
          <p:nvPr/>
        </p:nvSpPr>
        <p:spPr>
          <a:xfrm>
            <a:off x="990600" y="3175000"/>
            <a:ext cx="8576310" cy="360680"/>
          </a:xfrm>
          <a:prstGeom prst="rect">
            <a:avLst/>
          </a:prstGeom>
          <a:noFill/>
          <a:ln>
            <a:noFill/>
          </a:ln>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Stationary frequencies...</a:t>
            </a:r>
            <a:endParaRPr cap="none">
              <a:solidFill>
                <a:srgbClr val="424242"/>
              </a:solidFill>
            </a:endParaRPr>
          </a:p>
        </p:txBody>
      </p:sp>
      <p:pic>
        <p:nvPicPr>
          <p:cNvPr id="7" name="avg_rate.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BhOmxu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OsEAADkJQAA0zQAADwoAAAQAAAAJgAAAAgAAAD//////////w=="/>
              </a:ext>
            </a:extLst>
          </p:cNvPicPr>
          <p:nvPr/>
        </p:nvPicPr>
        <p:blipFill>
          <a:blip r:embed="rId4"/>
          <a:stretch>
            <a:fillRect/>
          </a:stretch>
        </p:blipFill>
        <p:spPr>
          <a:xfrm>
            <a:off x="799465" y="6159500"/>
            <a:ext cx="7787640" cy="381000"/>
          </a:xfrm>
          <a:prstGeom prst="rect">
            <a:avLst/>
          </a:prstGeom>
          <a:noFill/>
          <a:ln>
            <a:noFill/>
          </a:ln>
          <a:effectLst/>
        </p:spPr>
      </p:pic>
      <p:pic>
        <p:nvPicPr>
          <p:cNvPr id="8" name="pasted-image.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9IjM4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AMVAAD2FQAAERcAABUXAAAQAAAAJgAAAAgAAAD//////////w=="/>
              </a:ext>
            </a:extLst>
          </p:cNvPicPr>
          <p:nvPr/>
        </p:nvPicPr>
        <p:blipFill>
          <a:blip r:embed="rId5"/>
          <a:stretch>
            <a:fillRect/>
          </a:stretch>
        </p:blipFill>
        <p:spPr>
          <a:xfrm>
            <a:off x="3415665" y="3569970"/>
            <a:ext cx="334010" cy="182245"/>
          </a:xfrm>
          <a:prstGeom prst="rect">
            <a:avLst/>
          </a:prstGeom>
          <a:noFill/>
          <a:ln>
            <a:noFill/>
          </a:ln>
          <a:effectLst/>
        </p:spPr>
      </p:pic>
      <p:pic>
        <p:nvPicPr>
          <p:cNvPr id="9" name="pasted-image.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gaWQ9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LQZAAD2FQAAwhsAAA4XAAAQAAAAJgAAAAgAAAD//////////w=="/>
              </a:ext>
            </a:extLst>
          </p:cNvPicPr>
          <p:nvPr/>
        </p:nvPicPr>
        <p:blipFill>
          <a:blip r:embed="rId6"/>
          <a:stretch>
            <a:fillRect/>
          </a:stretch>
        </p:blipFill>
        <p:spPr>
          <a:xfrm>
            <a:off x="4178300" y="3569970"/>
            <a:ext cx="334010" cy="177800"/>
          </a:xfrm>
          <a:prstGeom prst="rect">
            <a:avLst/>
          </a:prstGeom>
          <a:noFill/>
          <a:ln>
            <a:noFill/>
          </a:ln>
          <a:effectLst/>
        </p:spPr>
      </p:pic>
      <p:pic>
        <p:nvPicPr>
          <p:cNvPr id="10" name="pasted-image.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BvbSBw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GUeAAD2FQAAcyAAAA4XAAAQAAAAJgAAAAgAAAD//////////w=="/>
              </a:ext>
            </a:extLst>
          </p:cNvPicPr>
          <p:nvPr/>
        </p:nvPicPr>
        <p:blipFill>
          <a:blip r:embed="rId7"/>
          <a:stretch>
            <a:fillRect/>
          </a:stretch>
        </p:blipFill>
        <p:spPr>
          <a:xfrm>
            <a:off x="4940935" y="3569970"/>
            <a:ext cx="334010" cy="177800"/>
          </a:xfrm>
          <a:prstGeom prst="rect">
            <a:avLst/>
          </a:prstGeom>
          <a:noFill/>
          <a:ln>
            <a:noFill/>
          </a:ln>
          <a:effectLst/>
        </p:spPr>
      </p:pic>
      <p:pic>
        <p:nvPicPr>
          <p:cNvPr id="11" name="pasted-image.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Byc3RH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CMjAAD2FQAAGCUAAA4XAAAQAAAAJgAAAAgAAAD//////////w=="/>
              </a:ext>
            </a:extLst>
          </p:cNvPicPr>
          <p:nvPr/>
        </p:nvPicPr>
        <p:blipFill>
          <a:blip r:embed="rId8"/>
          <a:stretch>
            <a:fillRect/>
          </a:stretch>
        </p:blipFill>
        <p:spPr>
          <a:xfrm>
            <a:off x="5711825" y="3569970"/>
            <a:ext cx="318135" cy="177800"/>
          </a:xfrm>
          <a:prstGeom prst="rect">
            <a:avLst/>
          </a:prstGeom>
          <a:noFill/>
          <a:ln>
            <a:noFill/>
          </a:ln>
          <a:effectLst/>
        </p:spPr>
      </p:pic>
      <p:sp>
        <p:nvSpPr>
          <p:cNvPr id="12" name="Shape 529"/>
          <p:cNvSpPr>
            <a:extLst>
              <a:ext uri="smNativeData">
                <pr:smNativeData xmlns:pr="smNativeData" xmlns="smNativeData" val="SMDATA_15_trXW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VQAAAAAAAABQAAAAZAAAAGQAAAAAAAAAy8vLAFUAAAAAAAAAUAAAAGQAAABkAAAAAAAAABcAAAAUAAAAAAAAAAAAAAD/fwAA/38AAAAAAAAJAAAABAAAAD0iNT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SCEAAHAXAABPJgAAgBkAABAAAAAmAAAACAAAAP//////////"/>
              </a:ext>
            </a:extLst>
          </p:cNvSpPr>
          <p:nvPr/>
        </p:nvSpPr>
        <p:spPr>
          <a:xfrm>
            <a:off x="5410200" y="3810000"/>
            <a:ext cx="817245" cy="335280"/>
          </a:xfrm>
          <a:prstGeom prst="rect">
            <a:avLst/>
          </a:prstGeom>
          <a:noFill/>
          <a:ln w="25400" cap="flat" cmpd="sng" algn="ctr">
            <a:solidFill>
              <a:srgbClr val="FF9300"/>
            </a:solidFill>
            <a:prstDash val="solid"/>
            <a:headEnd type="none"/>
            <a:tailEnd type="none"/>
          </a:ln>
          <a:effectLst>
            <a:outerShdw blurRad="63500" dist="50800" dir="54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3" name="Shape 530"/>
          <p:cNvSpPr>
            <a:extLst>
              <a:ext uri="smNativeData">
                <pr:smNativeData xmlns:pr="smNativeData" xmlns="smNativeData" val="SMDATA_15_trXW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VQAAAAAAAABQAAAAZAAAAGQAAAAAAAAAy8vLAFUAAAAAAAAAUAAAAGQAAABkAAAAAAAAABcAAAAUAAAAAAAAAAAAAAD/fwAA/38AAAAAAAAJAAAABAAAAD48YTo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kCQAAKQQAACXKQAAtBIAABAAAAAmAAAACAAAAP//////////"/>
              </a:ext>
            </a:extLst>
          </p:cNvSpPr>
          <p:nvPr/>
        </p:nvSpPr>
        <p:spPr>
          <a:xfrm>
            <a:off x="5943600" y="2705100"/>
            <a:ext cx="817245" cy="335280"/>
          </a:xfrm>
          <a:prstGeom prst="rect">
            <a:avLst/>
          </a:prstGeom>
          <a:noFill/>
          <a:ln w="25400" cap="flat" cmpd="sng" algn="ctr">
            <a:solidFill>
              <a:srgbClr val="FF9300"/>
            </a:solidFill>
            <a:prstDash val="solid"/>
            <a:headEnd type="none"/>
            <a:tailEnd type="none"/>
          </a:ln>
          <a:effectLst>
            <a:outerShdw blurRad="63500" dist="50800" dir="54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4" name="Shape 531"/>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wvYTo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GAYAAAggAADaOgAAQCIAABAgAAAmAAAACAAAAP//////////"/>
              </a:ext>
            </a:extLst>
          </p:cNvSpPr>
          <p:nvPr/>
        </p:nvSpPr>
        <p:spPr>
          <a:xfrm>
            <a:off x="990600" y="5207000"/>
            <a:ext cx="8576310" cy="360680"/>
          </a:xfrm>
          <a:prstGeom prst="rect">
            <a:avLst/>
          </a:prstGeom>
          <a:noFill/>
          <a:ln>
            <a:noFill/>
          </a:ln>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The (weighted) average substitution rate:</a:t>
            </a:r>
            <a:endParaRPr cap="none">
              <a:solidFill>
                <a:srgbClr val="424242"/>
              </a:solidFill>
            </a:endParaRPr>
          </a:p>
        </p:txBody>
      </p:sp>
      <p:pic>
        <p:nvPicPr>
          <p:cNvPr id="15" name="pasted-image.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Bib2R5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DsWAAAPIwAAlyQAAAUmAAAQAAAAJgAAAAgAAAD//////////w=="/>
              </a:ext>
            </a:extLst>
          </p:cNvPicPr>
          <p:nvPr/>
        </p:nvPicPr>
        <p:blipFill>
          <a:blip r:embed="rId9"/>
          <a:stretch>
            <a:fillRect/>
          </a:stretch>
        </p:blipFill>
        <p:spPr>
          <a:xfrm>
            <a:off x="3613785" y="5699125"/>
            <a:ext cx="2334260" cy="481330"/>
          </a:xfrm>
          <a:prstGeom prst="rect">
            <a:avLst/>
          </a:prstGeom>
          <a:noFill/>
          <a:ln>
            <a:noFill/>
          </a:ln>
          <a:effectLst/>
        </p:spPr>
      </p:pic>
      <p:sp>
        <p:nvSpPr>
          <p:cNvPr id="16" name="Shape 533"/>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FzLm0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GAYAAJgIAADaOgAA0AoAABAgAAAmAAAACAAAAP//////////"/>
              </a:ext>
            </a:extLst>
          </p:cNvSpPr>
          <p:nvPr/>
        </p:nvSpPr>
        <p:spPr>
          <a:xfrm>
            <a:off x="990600" y="1397000"/>
            <a:ext cx="8576310" cy="360680"/>
          </a:xfrm>
          <a:prstGeom prst="rect">
            <a:avLst/>
          </a:prstGeom>
          <a:noFill/>
          <a:ln>
            <a:noFill/>
          </a:ln>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The instantaneous-rate matrix...</a:t>
            </a:r>
            <a:endParaRPr cap="none">
              <a:solidFill>
                <a:srgbClr val="424242"/>
              </a:solidFill>
            </a:endParaRPr>
          </a:p>
        </p:txBody>
      </p:sp>
      <p:sp>
        <p:nvSpPr>
          <p:cNvPr id="17" name="Shape 534"/>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8yMD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GAYAAGgpAADaOgAAoCsAABAgAAAmAAAACAAAAP//////////"/>
              </a:ext>
            </a:extLst>
          </p:cNvSpPr>
          <p:nvPr/>
        </p:nvSpPr>
        <p:spPr>
          <a:xfrm>
            <a:off x="990600" y="6731000"/>
            <a:ext cx="8576310" cy="360680"/>
          </a:xfrm>
          <a:prstGeom prst="rect">
            <a:avLst/>
          </a:prstGeom>
          <a:noFill/>
          <a:ln>
            <a:noFill/>
          </a:ln>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The average substitution rate in our instantaneous-rate matrix is therefore 1!</a:t>
            </a:r>
            <a:endParaRPr cap="none">
              <a:solidFill>
                <a:srgbClr val="424242"/>
              </a:solidFill>
            </a:endParaRPr>
          </a:p>
        </p:txBody>
      </p:sp>
    </p:spTree>
  </p:cSld>
  <p:clrMapOvr>
    <a:masterClrMapping/>
  </p:clrMapOvr>
  <p:transition spd="fast" p14:dur="500">
    <p:fade/>
    <p:extLst>
      <p:ext uri="smNativeData">
        <pr:smNativeData xmlns:pr="smNativeData" xmlns="smNativeData" val="trXWYgAAAAD0AQAAAAAAAAYAAAAAAAAAAAAAAAAAAAAAAAAAAQAAAAAAAAAAAAAAAAAAAAAAAAAAAAAA"/>
      </p:ext>
    </p:extLst>
  </p:transition>
  <p:timing>
    <p:tnLst>
      <p:par>
        <p:cTn id="1" dur="indefinite" restart="never" nodeType="tmRoot"/>
      </p:par>
    </p:tnLst>
  </p:timing>
</p:sld>
</file>

<file path=ppt/slides/slide290.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pic>
        <p:nvPicPr>
          <p:cNvPr id="2" name="pasted-image.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G0mAACwDQAA8k8AACc8AAAQAAAAJgAAAAgAAAD//////////w=="/>
              </a:ext>
            </a:extLst>
          </p:cNvPicPr>
          <p:nvPr/>
        </p:nvPicPr>
        <p:blipFill>
          <a:blip r:embed="rId2"/>
          <a:stretch>
            <a:fillRect/>
          </a:stretch>
        </p:blipFill>
        <p:spPr>
          <a:xfrm>
            <a:off x="6246495" y="2225040"/>
            <a:ext cx="6749415" cy="7553325"/>
          </a:xfrm>
          <a:prstGeom prst="rect">
            <a:avLst/>
          </a:prstGeom>
          <a:noFill/>
          <a:ln>
            <a:noFill/>
          </a:ln>
          <a:effectLst/>
        </p:spPr>
      </p:pic>
      <p:sp>
        <p:nvSpPr>
          <p:cNvPr id="3" name="Shape 198"/>
          <p:cNvSpPr>
            <a:spLocks noGrp="1" noChangeArrowheads="1"/>
            <a:extLst>
              <a:ext uri="smNativeData">
                <pr:smNativeData xmlns:pr="smNativeData" xmlns="smNativeData" val="SMDATA_15_trXWYhMAAAAlAAAAZA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B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B/f38A3N7gA8zMzADAwP8Af39/AAAAAAAAAAAAAAAAAAAAAAAAAAAAIQAAABgAAAAUAAAA3AUAANT+//8sOAAAZwQAABAAAAAmAAAACAAAAH1w////////"/>
              </a:ext>
            </a:extLst>
          </p:cNvSpPr>
          <p:nvPr>
            <p:ph type="title"/>
          </p:nvPr>
        </p:nvSpPr>
        <p:spPr>
          <a:xfrm>
            <a:off x="952500" y="-190500"/>
            <a:ext cx="8178800" cy="906145"/>
          </a:xfrm>
          <a:noFill/>
          <a:ln>
            <a:noFill/>
          </a:ln>
          <a:effectLst/>
        </p:spPr>
        <p:txBody>
          <a:bodyPr vert="horz" wrap="square" lIns="50800" tIns="50800" rIns="50800" bIns="50800" numCol="1" spcCol="215900" anchor="ctr">
            <a:prstTxWarp prst="textNoShape">
              <a:avLst/>
            </a:prstTxWarp>
          </a:bodyPr>
          <a:lstStyle/>
          <a:p>
            <a:pPr marL="0" marR="0" indent="0" algn="ctr" defTabSz="520065">
              <a:lnSpc>
                <a:spcPct val="100000"/>
              </a:lnSpc>
              <a:spcBef>
                <a:spcPts val="0"/>
              </a:spcBef>
              <a:spcAft>
                <a:spcPts val="0"/>
              </a:spcAft>
              <a:buNone/>
              <a:tabLst>
                <a:tab pos="838200" algn="l"/>
                <a:tab pos="952500" algn="l"/>
              </a:tabLst>
              <a:defRPr sz="7115" cap="none">
                <a:solidFill>
                  <a:schemeClr val="accent1"/>
                </a:solidFill>
                <a:latin typeface="Helvetica Light" pitchFamily="0" charset="0"/>
                <a:ea typeface="Helvetica Light" pitchFamily="0" charset="0"/>
                <a:cs typeface="Helvetica Light" pitchFamily="0" charset="0"/>
              </a:defRPr>
            </a:pPr>
            <a:r>
              <a:t>Lack of closure in the GTR model (Sumner et al. 2012) </a:t>
            </a:r>
          </a:p>
        </p:txBody>
      </p:sp>
      <p:sp>
        <p:nvSpPr>
          <p:cNvPr id="4" name="Shape 199"/>
          <p:cNvSpPr>
            <a:extLst>
              <a:ext uri="smNativeData">
                <pr:smNativeData xmlns:pr="smNativeData" xmlns="smNativeData" val="SMDATA_15_trXWYhMAAAAlAAAACg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ANlwAy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5u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NlwAV/f38A3N7gA8zMzADAwP8Af39/AAAAAAAAAAAAAAAAAAAAAAAAAAAAIQAAABgAAAAUAAAAvAwAABwWAAC8DAAAQyIAABAAAAAmAAAACAAAAP//////////"/>
              </a:ext>
            </a:extLst>
          </p:cNvSpPr>
          <p:nvPr/>
        </p:nvSpPr>
        <p:spPr>
          <a:xfrm flipH="1">
            <a:off x="2070100" y="3594100"/>
            <a:ext cx="0" cy="1975485"/>
          </a:xfrm>
          <a:prstGeom prst="line">
            <a:avLst/>
          </a:prstGeom>
          <a:noFill/>
          <a:ln w="88900" cap="flat" cmpd="sng" algn="ctr">
            <a:solidFill>
              <a:schemeClr val="accent1"/>
            </a:solidFill>
            <a:prstDash val="solid"/>
            <a:headEnd type="none"/>
            <a:tailEnd type="none"/>
          </a:ln>
          <a:effectLst/>
        </p:spPr>
        <p:txBody>
          <a:bodyPr vert="horz" wrap="square" lIns="50800" tIns="50800" rIns="50800" bIns="50800" numCol="1" spcCol="215900" anchor="ctr"/>
          <a:lstStyle/>
          <a:p>
            <a:pPr>
              <a:defRPr sz="2400" cap="none"/>
            </a:pPr>
          </a:p>
        </p:txBody>
      </p:sp>
      <p:sp>
        <p:nvSpPr>
          <p:cNvPr id="5" name="Shape 200"/>
          <p:cNvSpPr>
            <a:extLst>
              <a:ext uri="smNativeData">
                <pr:smNativeData xmlns:pr="smNativeData" xmlns="smNativeData" val="SMDATA_15_trXWYhMAAAAlAAAACg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Ny9IwC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E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Ny9IwB/f38A3N7gA8zMzADAwP8Af39/AAAAAAAAAAAAAAAAAAAAAAAAAAAAIQAAABgAAAAUAAAAvAwAAJghAAC8DAAAHi0AABAAAAAmAAAACAAAAP//////////"/>
              </a:ext>
            </a:extLst>
          </p:cNvSpPr>
          <p:nvPr/>
        </p:nvSpPr>
        <p:spPr>
          <a:xfrm flipH="1">
            <a:off x="2070100" y="5461000"/>
            <a:ext cx="0" cy="1873250"/>
          </a:xfrm>
          <a:prstGeom prst="line">
            <a:avLst/>
          </a:prstGeom>
          <a:noFill/>
          <a:ln w="88900" cap="flat" cmpd="sng" algn="ctr">
            <a:solidFill>
              <a:srgbClr val="DCBD23"/>
            </a:solidFill>
            <a:prstDash val="solid"/>
            <a:headEnd type="none"/>
            <a:tailEnd type="none"/>
          </a:ln>
          <a:effectLst/>
        </p:spPr>
        <p:txBody>
          <a:bodyPr vert="horz" wrap="square" lIns="50800" tIns="50800" rIns="50800" bIns="50800" numCol="1" spcCol="215900" anchor="ctr"/>
          <a:lstStyle/>
          <a:p>
            <a:pPr>
              <a:defRPr sz="2400" cap="none"/>
            </a:pPr>
          </a:p>
        </p:txBody>
      </p:sp>
      <p:grpSp>
        <p:nvGrpSpPr>
          <p:cNvPr id="6" name="Group 203"/>
          <p:cNvGrpSpPr>
            <a:extLst>
              <a:ext uri="smNativeData">
                <pr:smNativeData xmlns:pr="smNativeData" xmlns="smNativeData" val="SMDATA_6_trXWYhMAAAAlAAAAAQAAAA8BAAAAkAAAAEgAAACQAAAASAAAAAAAAAAAAAAAAAAAABcAAAAUAAAAAAAAAAAAAAD/fwAA/38AAAAAAAAJAAAABAAAALgABywfAAAAVAAAAAAAAAAAAAAAAAAAAAAAAAAAAAAAAAAAAAAAAAAAAAAAAAAAAAAAAAAAAAAAAAAAAAAAAAAAAAAAAAAAAAAAAAAAAAAAAAAAAAAAAAAAAAAAAAAAACEAAAAYAAAAFAAAAEoBAAAhHQAAwAgAALYnAAAQAAAAJgAAAAgAAAD/////AAAAAA=="/>
              </a:ext>
            </a:extLst>
          </p:cNvGrpSpPr>
          <p:nvPr/>
        </p:nvGrpSpPr>
        <p:grpSpPr>
          <a:xfrm>
            <a:off x="209550" y="4735195"/>
            <a:ext cx="1212850" cy="1720215"/>
            <a:chOff x="209550" y="4735195"/>
            <a:chExt cx="1212850" cy="1720215"/>
          </a:xfrm>
        </p:grpSpPr>
        <p:sp>
          <p:nvSpPr>
            <p:cNvPr id="8" name="Shape 201"/>
            <p:cNvSpPr>
              <a:extLst>
                <a:ext uri="smNativeData">
                  <pr:smNativeData xmlns:pr="smNativeData" xmlns="smNativeData" val="SMDATA_15_trXWYhMAAAAlAAAACg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AAAAAoAAAAAQAAACMAAAAjAAAAIwAAAB4AAAAAAAAAZAAAAGQAAAAC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48YTo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B/f38A3N7gA8zMzADAwP8Af39/AAAAAAAAAAAAAAAAAAAAAAAAAAAAIQAAABgAAAAUAAAAwAgAACEdAADACAAAticAAAAAAAAmAAAACAAAAP//////////"/>
                </a:ext>
              </a:extLst>
            </p:cNvSpPr>
            <p:nvPr/>
          </p:nvSpPr>
          <p:spPr>
            <a:xfrm rot="21600000">
              <a:off x="1422400" y="4735195"/>
              <a:ext cx="0" cy="1720215"/>
            </a:xfrm>
            <a:prstGeom prst="line">
              <a:avLst/>
            </a:prstGeom>
            <a:noFill/>
            <a:ln w="25400" cap="flat" cmpd="sng" algn="ctr">
              <a:solidFill>
                <a:srgbClr val="000000"/>
              </a:solidFill>
              <a:prstDash val="solid"/>
              <a:headEnd type="none"/>
              <a:tailEnd type="triangle" w="med" len="med"/>
            </a:ln>
            <a:effectLst/>
          </p:spPr>
          <p:txBody>
            <a:bodyPr vert="horz" wrap="square" lIns="50800" tIns="50800" rIns="50800" bIns="50800" numCol="1" spcCol="215900" anchor="ctr"/>
            <a:lstStyle/>
            <a:p>
              <a:pPr>
                <a:defRPr sz="2400" cap="none"/>
              </a:pPr>
            </a:p>
          </p:txBody>
        </p:sp>
        <p:sp>
          <p:nvSpPr>
            <p:cNvPr id="7" name="Shape 202"/>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JBv7hs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SgEAAEofAAAWCAAARiMAAAAgAAAmAAAACAAAAP//////////"/>
                </a:ext>
              </a:extLst>
            </p:cNvSpPr>
            <p:nvPr/>
          </p:nvSpPr>
          <p:spPr>
            <a:xfrm>
              <a:off x="209550" y="5086350"/>
              <a:ext cx="1104900" cy="647700"/>
            </a:xfrm>
            <a:prstGeom prst="rect">
              <a:avLst/>
            </a:prstGeom>
            <a:noFill/>
            <a:ln>
              <a:noFill/>
            </a:ln>
            <a:effectLst/>
          </p:spPr>
          <p:txBody>
            <a:bodyPr vert="horz" wrap="none" lIns="50800" tIns="50800" rIns="50800" bIns="50800" numCol="1" spcCol="215900" anchor="ctr"/>
            <a:lstStyle/>
            <a:p>
              <a:pPr/>
              <a:r>
                <a:t>Time</a:t>
              </a:r>
            </a:p>
          </p:txBody>
        </p:sp>
      </p:grpSp>
      <p:sp>
        <p:nvSpPr>
          <p:cNvPr id="9" name="Shape 204"/>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xuVD4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DRAAAOIZAAC7GAAA3h0AABAgAAAmAAAACAAAAP//////////"/>
              </a:ext>
            </a:extLst>
          </p:cNvSpPr>
          <p:nvPr/>
        </p:nvSpPr>
        <p:spPr>
          <a:xfrm>
            <a:off x="2609215" y="4207510"/>
            <a:ext cx="1410970" cy="647700"/>
          </a:xfrm>
          <a:prstGeom prst="rect">
            <a:avLst/>
          </a:prstGeom>
          <a:noFill/>
          <a:ln>
            <a:noFill/>
          </a:ln>
          <a:effectLst/>
        </p:spPr>
        <p:txBody>
          <a:bodyPr vert="horz" wrap="none" lIns="50800" tIns="50800" rIns="50800" bIns="50800" numCol="1" spcCol="215900" anchor="ctr"/>
          <a:lstStyle/>
          <a:p>
            <a:pPr marL="0" marR="0" indent="0" algn="ctr" defTabSz="584200">
              <a:lnSpc>
                <a:spcPct val="100000"/>
              </a:lnSpc>
              <a:spcBef>
                <a:spcPts val="0"/>
              </a:spcBef>
              <a:spcAft>
                <a:spcPts val="0"/>
              </a:spcAft>
              <a:buNone/>
              <a:tabLst>
                <a:tab pos="838200" algn="l"/>
              </a:tabLst>
              <a:defRPr sz="3600" cap="none">
                <a:solidFill>
                  <a:schemeClr val="accent1"/>
                </a:solidFill>
                <a:latin typeface="Helvetica Light" pitchFamily="0" charset="0"/>
                <a:ea typeface="Helvetica Light" pitchFamily="0" charset="0"/>
                <a:cs typeface="Helvetica Light" pitchFamily="0" charset="0"/>
              </a:defRPr>
            </a:pPr>
            <a:r>
              <a:t>GTR 1</a:t>
            </a:r>
          </a:p>
        </p:txBody>
      </p:sp>
      <p:sp>
        <p:nvSpPr>
          <p:cNvPr id="10" name="Shape 205"/>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Dwowo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IRAAAHIlAADPGAAAbikAABAgAAAmAAAACAAAAP//////////"/>
              </a:ext>
            </a:extLst>
          </p:cNvSpPr>
          <p:nvPr/>
        </p:nvSpPr>
        <p:spPr>
          <a:xfrm>
            <a:off x="2621915" y="6087110"/>
            <a:ext cx="1410970" cy="647700"/>
          </a:xfrm>
          <a:prstGeom prst="rect">
            <a:avLst/>
          </a:prstGeom>
          <a:noFill/>
          <a:ln>
            <a:noFill/>
          </a:ln>
          <a:effectLst/>
        </p:spPr>
        <p:txBody>
          <a:bodyPr vert="horz" wrap="none" lIns="50800" tIns="50800" rIns="50800" bIns="50800" numCol="1" spcCol="215900" anchor="ctr"/>
          <a:lstStyle/>
          <a:p>
            <a:pPr marL="0" marR="0" indent="0" algn="ctr" defTabSz="584200">
              <a:lnSpc>
                <a:spcPct val="100000"/>
              </a:lnSpc>
              <a:spcBef>
                <a:spcPts val="0"/>
              </a:spcBef>
              <a:spcAft>
                <a:spcPts val="0"/>
              </a:spcAft>
              <a:buNone/>
              <a:tabLst>
                <a:tab pos="838200" algn="l"/>
              </a:tabLst>
              <a:defRPr sz="3600" cap="none">
                <a:solidFill>
                  <a:schemeClr val="accent3"/>
                </a:solidFill>
                <a:latin typeface="Helvetica Light" pitchFamily="0" charset="0"/>
                <a:ea typeface="Helvetica Light" pitchFamily="0" charset="0"/>
                <a:cs typeface="Helvetica Light" pitchFamily="0" charset="0"/>
              </a:defRPr>
            </a:pPr>
            <a:r>
              <a:t>GTR 2</a:t>
            </a:r>
          </a:p>
        </p:txBody>
      </p:sp>
      <p:sp>
        <p:nvSpPr>
          <p:cNvPr id="11" name="Shape 206"/>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BCo+AM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WQwAAMYSAAAvEQAAUiIAABAgAAAmAAAACAAAAP//////////"/>
              </a:ext>
            </a:extLst>
          </p:cNvSpPr>
          <p:nvPr/>
        </p:nvSpPr>
        <p:spPr>
          <a:xfrm>
            <a:off x="2007235" y="3051810"/>
            <a:ext cx="786130" cy="2527300"/>
          </a:xfrm>
          <a:prstGeom prst="rect">
            <a:avLst/>
          </a:prstGeom>
          <a:noFill/>
          <a:ln>
            <a:noFill/>
          </a:ln>
          <a:effectLst/>
        </p:spPr>
        <p:txBody>
          <a:bodyPr vert="horz" wrap="none" lIns="50800" tIns="50800" rIns="50800" bIns="50800" numCol="1" spcCol="215900" anchor="ctr"/>
          <a:lstStyle/>
          <a:p>
            <a:pPr marL="0" marR="0" indent="0" algn="ctr" defTabSz="584200">
              <a:lnSpc>
                <a:spcPct val="100000"/>
              </a:lnSpc>
              <a:spcBef>
                <a:spcPts val="0"/>
              </a:spcBef>
              <a:spcAft>
                <a:spcPts val="0"/>
              </a:spcAft>
              <a:buNone/>
              <a:tabLst>
                <a:tab pos="838200" algn="l"/>
              </a:tabLst>
              <a:defRPr sz="15900" cap="none">
                <a:solidFill>
                  <a:schemeClr val="accent1"/>
                </a:solidFill>
                <a:latin typeface="Helvetica Light" pitchFamily="0" charset="0"/>
                <a:ea typeface="Helvetica Light" pitchFamily="0" charset="0"/>
                <a:cs typeface="Helvetica Light" pitchFamily="0" charset="0"/>
              </a:defRPr>
            </a:pPr>
            <a:r>
              <a:t>}</a:t>
            </a:r>
          </a:p>
        </p:txBody>
      </p:sp>
      <p:sp>
        <p:nvSpPr>
          <p:cNvPr id="12" name="Shape 207"/>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OB57Rs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WQwAAH0eAAAvEQAACS4AABAgAAAmAAAACAAAAP//////////"/>
              </a:ext>
            </a:extLst>
          </p:cNvSpPr>
          <p:nvPr/>
        </p:nvSpPr>
        <p:spPr>
          <a:xfrm>
            <a:off x="2007235" y="4956175"/>
            <a:ext cx="786130" cy="2527300"/>
          </a:xfrm>
          <a:prstGeom prst="rect">
            <a:avLst/>
          </a:prstGeom>
          <a:noFill/>
          <a:ln>
            <a:noFill/>
          </a:ln>
          <a:effectLst/>
        </p:spPr>
        <p:txBody>
          <a:bodyPr vert="horz" wrap="none" lIns="50800" tIns="50800" rIns="50800" bIns="50800" numCol="1" spcCol="215900" anchor="ctr"/>
          <a:lstStyle/>
          <a:p>
            <a:pPr marL="0" marR="0" indent="0" algn="ctr" defTabSz="584200">
              <a:lnSpc>
                <a:spcPct val="100000"/>
              </a:lnSpc>
              <a:spcBef>
                <a:spcPts val="0"/>
              </a:spcBef>
              <a:spcAft>
                <a:spcPts val="0"/>
              </a:spcAft>
              <a:buNone/>
              <a:tabLst>
                <a:tab pos="838200" algn="l"/>
              </a:tabLst>
              <a:defRPr sz="15900" cap="none">
                <a:solidFill>
                  <a:schemeClr val="accent3"/>
                </a:solidFill>
                <a:latin typeface="Helvetica Light" pitchFamily="0" charset="0"/>
                <a:ea typeface="Helvetica Light" pitchFamily="0" charset="0"/>
                <a:cs typeface="Helvetica Light" pitchFamily="0" charset="0"/>
              </a:defRPr>
            </a:pPr>
            <a:r>
              <a:t>}</a:t>
            </a:r>
          </a:p>
        </p:txBody>
      </p:sp>
      <p:sp>
        <p:nvSpPr>
          <p:cNvPr id="13" name="Shape 208"/>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LAysDM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GAcAADgTAABgEgAAkBUAABAgAAAmAAAACAAAAP//////////"/>
              </a:ext>
            </a:extLst>
          </p:cNvSpPr>
          <p:nvPr/>
        </p:nvSpPr>
        <p:spPr>
          <a:xfrm>
            <a:off x="1153160" y="3124200"/>
            <a:ext cx="1833880" cy="381000"/>
          </a:xfrm>
          <a:prstGeom prst="rect">
            <a:avLst/>
          </a:prstGeom>
          <a:noFill/>
          <a:ln>
            <a:noFill/>
          </a:ln>
          <a:effectLst/>
        </p:spPr>
        <p:txBody>
          <a:bodyPr vert="horz" wrap="none" lIns="50800" tIns="50800" rIns="50800" bIns="50800" numCol="1" spcCol="215900" anchor="ctr"/>
          <a:lstStyle/>
          <a:p>
            <a:pPr marL="0" marR="0" indent="0" algn="ctr" defTabSz="584200">
              <a:lnSpc>
                <a:spcPct val="100000"/>
              </a:lnSpc>
              <a:spcBef>
                <a:spcPts val="0"/>
              </a:spcBef>
              <a:spcAft>
                <a:spcPts val="0"/>
              </a:spcAft>
              <a:buNone/>
              <a:tabLst>
                <a:tab pos="838200" algn="l"/>
              </a:tabLst>
              <a:defRPr sz="1800" cap="none">
                <a:latin typeface="Helvetica Light" pitchFamily="0" charset="0"/>
                <a:ea typeface="Helvetica Light" pitchFamily="0" charset="0"/>
                <a:cs typeface="Helvetica Light" pitchFamily="0" charset="0"/>
              </a:defRPr>
            </a:pPr>
            <a:r>
              <a:t>ACGCTGCAGAT</a:t>
            </a:r>
          </a:p>
        </p:txBody>
      </p:sp>
      <p:sp>
        <p:nvSpPr>
          <p:cNvPr id="14" name="Shape 209"/>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JDQ7Bs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KQcAADwtAABPEgAAlC8AABAgAAAmAAAACAAAAP//////////"/>
              </a:ext>
            </a:extLst>
          </p:cNvSpPr>
          <p:nvPr/>
        </p:nvSpPr>
        <p:spPr>
          <a:xfrm>
            <a:off x="1163955" y="7353300"/>
            <a:ext cx="1812290" cy="381000"/>
          </a:xfrm>
          <a:prstGeom prst="rect">
            <a:avLst/>
          </a:prstGeom>
          <a:noFill/>
          <a:ln>
            <a:noFill/>
          </a:ln>
          <a:effectLst/>
        </p:spPr>
        <p:txBody>
          <a:bodyPr vert="horz" wrap="none" lIns="50800" tIns="50800" rIns="50800" bIns="50800" numCol="1" spcCol="215900" anchor="ctr"/>
          <a:lstStyle/>
          <a:p>
            <a:pPr marL="0" marR="0" indent="0" algn="ctr" defTabSz="584200">
              <a:lnSpc>
                <a:spcPct val="100000"/>
              </a:lnSpc>
              <a:spcBef>
                <a:spcPts val="0"/>
              </a:spcBef>
              <a:spcAft>
                <a:spcPts val="0"/>
              </a:spcAft>
              <a:buNone/>
              <a:tabLst>
                <a:tab pos="838200" algn="l"/>
              </a:tabLst>
              <a:defRPr sz="1800" cap="none">
                <a:latin typeface="Helvetica Light" pitchFamily="0" charset="0"/>
                <a:ea typeface="Helvetica Light" pitchFamily="0" charset="0"/>
                <a:cs typeface="Helvetica Light" pitchFamily="0" charset="0"/>
              </a:defRPr>
            </a:pPr>
            <a:r>
              <a:t>ACGCTAGCGAT</a:t>
            </a:r>
          </a:p>
        </p:txBody>
      </p:sp>
      <p:grpSp>
        <p:nvGrpSpPr>
          <p:cNvPr id="15" name="Group 214"/>
          <p:cNvGrpSpPr>
            <a:extLst>
              <a:ext uri="smNativeData">
                <pr:smNativeData xmlns:pr="smNativeData" xmlns="smNativeData" val="SMDATA_6_trXWYhMAAAAlAAAAAQAAAA8BAAAAkAAAAEgAAACQAAAASAAAAAAAAAAAAAAAAAAAABcAAAAUAAAAAAAAAAAAAAD/fwAA/38AAAAAAAAJAAAABAAAAAAAAAAfAAAAVAAAAAAAAAAAAAAAAAAAAAAAAAAAAAAAAAAAAAAAAAAAAAAAAAAAAAAAAAAAAAAAAAAAAAAAAAAAAAAAAAAAAAAAAAAAAAAAAAAAAAAAAAAAAAAAAAAAACEAAAAYAAAAFAAAACIVAAAAEAAAqiMAAKAuAAAQAAAAJgAAAAgAAAD/////AAAAAA=="/>
              </a:ext>
            </a:extLst>
          </p:cNvGrpSpPr>
          <p:nvPr/>
        </p:nvGrpSpPr>
        <p:grpSpPr>
          <a:xfrm>
            <a:off x="3435350" y="2600960"/>
            <a:ext cx="2362200" cy="4978400"/>
            <a:chOff x="3435350" y="2600960"/>
            <a:chExt cx="2362200" cy="4978400"/>
          </a:xfrm>
        </p:grpSpPr>
        <p:sp>
          <p:nvSpPr>
            <p:cNvPr id="19" name="Shape 210"/>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IhUAAAAQAAApHgAAoC4AAAAgAAAmAAAACAAAAP//////////"/>
                </a:ext>
              </a:extLst>
            </p:cNvSpPr>
            <p:nvPr/>
          </p:nvSpPr>
          <p:spPr>
            <a:xfrm>
              <a:off x="3435350" y="2600960"/>
              <a:ext cx="1467485" cy="4978400"/>
            </a:xfrm>
            <a:prstGeom prst="rect">
              <a:avLst/>
            </a:prstGeom>
            <a:noFill/>
            <a:ln>
              <a:noFill/>
            </a:ln>
            <a:effectLst/>
          </p:spPr>
          <p:txBody>
            <a:bodyPr vert="horz" wrap="none" lIns="50800" tIns="50800" rIns="50800" bIns="50800" numCol="1" spcCol="215900" anchor="ctr"/>
            <a:lstStyle/>
            <a:p>
              <a:pPr marL="0" marR="0" indent="0" algn="ctr" defTabSz="584200">
                <a:lnSpc>
                  <a:spcPct val="100000"/>
                </a:lnSpc>
                <a:spcBef>
                  <a:spcPts val="0"/>
                </a:spcBef>
                <a:spcAft>
                  <a:spcPts val="0"/>
                </a:spcAft>
                <a:buNone/>
                <a:tabLst>
                  <a:tab pos="838200" algn="l"/>
                </a:tabLst>
                <a:defRPr sz="32000" cap="none">
                  <a:solidFill>
                    <a:schemeClr val="accent2"/>
                  </a:solidFill>
                  <a:latin typeface="Helvetica Light" pitchFamily="0" charset="0"/>
                  <a:ea typeface="Helvetica Light" pitchFamily="0" charset="0"/>
                  <a:cs typeface="Helvetica Light" pitchFamily="0" charset="0"/>
                </a:defRPr>
              </a:pPr>
              <a:r>
                <a:t>}</a:t>
              </a:r>
            </a:p>
          </p:txBody>
        </p:sp>
        <p:sp>
          <p:nvSpPr>
            <p:cNvPr id="18" name="Shape 211"/>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NCS7Bs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VR0AAKofAACqIwAApiMAAAAgAAAmAAAACAAAAP//////////"/>
                </a:ext>
              </a:extLst>
            </p:cNvSpPr>
            <p:nvPr/>
          </p:nvSpPr>
          <p:spPr>
            <a:xfrm>
              <a:off x="4768215" y="5147310"/>
              <a:ext cx="1029335" cy="647700"/>
            </a:xfrm>
            <a:prstGeom prst="rect">
              <a:avLst/>
            </a:prstGeom>
            <a:noFill/>
            <a:ln>
              <a:noFill/>
            </a:ln>
            <a:effectLst/>
          </p:spPr>
          <p:txBody>
            <a:bodyPr vert="horz" wrap="none" lIns="50800" tIns="50800" rIns="50800" bIns="50800" numCol="1" spcCol="215900" anchor="ctr"/>
            <a:lstStyle/>
            <a:p>
              <a:pPr marL="0" marR="0" indent="0" algn="ctr" defTabSz="584200">
                <a:lnSpc>
                  <a:spcPct val="100000"/>
                </a:lnSpc>
                <a:spcBef>
                  <a:spcPts val="0"/>
                </a:spcBef>
                <a:spcAft>
                  <a:spcPts val="0"/>
                </a:spcAft>
                <a:buNone/>
                <a:tabLst>
                  <a:tab pos="838200" algn="l"/>
                </a:tabLst>
                <a:defRPr sz="3600" cap="none">
                  <a:solidFill>
                    <a:schemeClr val="accent2"/>
                  </a:solidFill>
                  <a:latin typeface="Helvetica Light" pitchFamily="0" charset="0"/>
                  <a:ea typeface="Helvetica Light" pitchFamily="0" charset="0"/>
                  <a:cs typeface="Helvetica Light" pitchFamily="0" charset="0"/>
                </a:defRPr>
              </a:pPr>
              <a:r>
                <a:t>GTR</a:t>
              </a:r>
            </a:p>
          </p:txBody>
        </p:sp>
        <p:sp>
          <p:nvSpPr>
            <p:cNvPr id="17" name="Shape 212"/>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CIKw1k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ECyqxw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CIKwZ/f38A3N7gA8zMzADAwP8Af39/AAAAAAAAAAAAAAAAAAAAAAAAAAAAIQAAABgAAAAUAAAAKh4AAGcfAACtIgAA6iMAAAAAAAAmAAAACAAAAP//////////"/>
                </a:ext>
              </a:extLst>
            </p:cNvSpPr>
            <p:nvPr/>
          </p:nvSpPr>
          <p:spPr>
            <a:xfrm flipV="1">
              <a:off x="4903470" y="5104765"/>
              <a:ext cx="733425" cy="733425"/>
            </a:xfrm>
            <a:prstGeom prst="line">
              <a:avLst/>
            </a:prstGeom>
            <a:noFill/>
            <a:ln w="63500" cap="flat" cmpd="sng" algn="ctr">
              <a:solidFill>
                <a:schemeClr val="accent2"/>
              </a:solidFill>
              <a:prstDash val="solid"/>
              <a:headEnd type="none"/>
              <a:tailEnd type="none"/>
            </a:ln>
            <a:effectLst/>
          </p:spPr>
          <p:txBody>
            <a:bodyPr rot="10800000" vert="horz" wrap="square" lIns="50800" tIns="50800" rIns="50800" bIns="50800" numCol="1" spcCol="215900" anchor="ctr"/>
            <a:lstStyle/>
            <a:p>
              <a:pPr>
                <a:defRPr sz="2400" cap="none"/>
              </a:pPr>
            </a:p>
          </p:txBody>
        </p:sp>
        <p:sp>
          <p:nvSpPr>
            <p:cNvPr id="16" name="Shape 213"/>
            <p:cNvSpPr>
              <a:extLst>
                <a:ext uri="smNativeData">
                  <pr:smNativeData xmlns:pr="smNativeData" xmlns="smNativeData" val="SMDATA_15_trXWYhMAAAAlAAAACg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CIKw1k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CIKwZ/f38A3N7gA8zMzADAwP8Af39/AAAAAAAAAAAAAAAAAAAAAAAAAAAAIQAAABgAAAAUAAAANx4AAIwfAABuIgAAxCMAAAAAAAAmAAAACAAAAP//////////"/>
                </a:ext>
              </a:extLst>
            </p:cNvSpPr>
            <p:nvPr/>
          </p:nvSpPr>
          <p:spPr>
            <a:xfrm>
              <a:off x="4911725" y="5128260"/>
              <a:ext cx="685165" cy="685800"/>
            </a:xfrm>
            <a:prstGeom prst="line">
              <a:avLst/>
            </a:prstGeom>
            <a:noFill/>
            <a:ln w="63500" cap="flat" cmpd="sng" algn="ctr">
              <a:solidFill>
                <a:schemeClr val="accent2"/>
              </a:solidFill>
              <a:prstDash val="solid"/>
              <a:headEnd type="none"/>
              <a:tailEnd type="none"/>
            </a:ln>
            <a:effectLst/>
          </p:spPr>
          <p:txBody>
            <a:bodyPr vert="horz" wrap="square" lIns="50800" tIns="50800" rIns="50800" bIns="50800" numCol="1" spcCol="215900" anchor="ctr"/>
            <a:lstStyle/>
            <a:p>
              <a:pPr>
                <a:defRPr sz="2400" cap="none"/>
              </a:p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advAuto="0"/>
      <p:bldP spid="15" grpId="0" animBg="1" advAuto="0"/>
    </p:bldLst>
    <p:extLst>
      <p:ext uri="smNativeData">
        <pr:smNativeData xmlns:pr="smNativeData" xmlns="smNativeData" val="trXWYgIAAAAFAAAA/f///wEAAAABAAAAAAAAAAAAAAAAAAAAAAAAAAkAAAD9////AQAAAAEAAAAAAAAAAAAAAAAAAAAAAAAA"/>
      </p:ext>
    </p:extLst>
  </p:timing>
</p:sld>
</file>

<file path=ppt/slides/slide291.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216"/>
          <p:cNvSpPr>
            <a:spLocks noGrp="1" noChangeArrowheads="1"/>
            <a:extLst>
              <a:ext uri="smNativeData">
                <pr:smNativeData xmlns:pr="smNativeData" xmlns="smNativeData" val="SMDATA_15_trXWYhMAAAAlAAAAZA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Eoq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B/f38A3N7gA8zMzADAwP8Af39/AAAAAAAAAAAAAAAAAAAAAAAAAAAAIQAAABgAAAAUAAAAGAYAAEABAABoOAAA3AUAABAAAAAmAAAACAAAAHxw////////"/>
              </a:ext>
            </a:extLst>
          </p:cNvSpPr>
          <p:nvPr>
            <p:ph type="title"/>
          </p:nvPr>
        </p:nvSpPr>
        <p:spPr>
          <a:noFill/>
          <a:ln>
            <a:noFill/>
          </a:ln>
          <a:effectLst/>
        </p:spPr>
        <p:txBody>
          <a:bodyPr vert="horz" wrap="square" lIns="50800" tIns="50800" rIns="50800" bIns="50800" numCol="1" spcCol="215900" anchor="ctr">
            <a:prstTxWarp prst="textNoShape">
              <a:avLst/>
            </a:prstTxWarp>
          </a:bodyPr>
          <a:lstStyle/>
          <a:p>
            <a:pPr marL="0" marR="0" indent="0" algn="ctr" defTabSz="560705">
              <a:lnSpc>
                <a:spcPct val="100000"/>
              </a:lnSpc>
              <a:spcBef>
                <a:spcPts val="0"/>
              </a:spcBef>
              <a:spcAft>
                <a:spcPts val="0"/>
              </a:spcAft>
              <a:buNone/>
              <a:tabLst>
                <a:tab pos="838200" algn="l"/>
                <a:tab pos="952500" algn="l"/>
              </a:tabLst>
              <a:defRPr sz="7675" cap="none">
                <a:solidFill>
                  <a:srgbClr val="0000FF"/>
                </a:solidFill>
                <a:latin typeface="Arial" pitchFamily="1" charset="0"/>
                <a:ea typeface="Arial" pitchFamily="1" charset="0"/>
                <a:cs typeface="Arial" pitchFamily="1" charset="0"/>
              </a:defRPr>
            </a:pPr>
            <a:r>
              <a:rPr sz="4800" cap="none"/>
              <a:t>Mixtures of GTR matrices</a:t>
            </a:r>
            <a:endParaRPr sz="8000" cap="none"/>
          </a:p>
        </p:txBody>
      </p:sp>
      <p:sp>
        <p:nvSpPr>
          <p:cNvPr id="3" name="Shape 217"/>
          <p:cNvSpPr>
            <a:spLocks noGrp="1" noChangeArrowheads="1"/>
            <a:extLst>
              <a:ext uri="smNativeData">
                <pr:smNativeData xmlns:pr="smNativeData" xmlns="smNativeData" val="SMDATA_15_trXWYhMAAAAlAAAAZA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B/f38A3N7gA8zMzADAwP8Af39/AAAAAAAAAAAAAAAAAAAAAAAAAAAAIQAAABgAAAAUAAAAGAYAAEgNAABoOAAAyCgAAAAAAAAmAAAACAAAAH1w////////"/>
              </a:ext>
            </a:extLst>
          </p:cNvSpPr>
          <p:nvPr>
            <p:ph type="body" idx="1"/>
          </p:nvPr>
        </p:nvSpPr>
        <p:spPr>
          <a:xfrm>
            <a:off x="990600" y="2159000"/>
            <a:ext cx="8178800" cy="4470400"/>
          </a:xfrm>
          <a:noFill/>
          <a:ln>
            <a:noFill/>
          </a:ln>
          <a:effectLst/>
        </p:spPr>
        <p:txBody>
          <a:bodyPr vert="horz" wrap="square" lIns="50800" tIns="50800" rIns="50800" bIns="50800" numCol="1" spcCol="215900" anchor="ctr">
            <a:prstTxWarp prst="textNoShape">
              <a:avLst/>
            </a:prstTxWarp>
          </a:bodyPr>
          <a:lstStyle/>
          <a:p>
            <a:pPr marL="0" indent="0">
              <a:buNone/>
              <a:defRPr sz="3000" cap="none">
                <a:latin typeface="Arial" pitchFamily="1" charset="0"/>
                <a:ea typeface="Arial" pitchFamily="1" charset="0"/>
                <a:cs typeface="Arial" pitchFamily="1" charset="0"/>
              </a:defRPr>
            </a:pPr>
            <a:r>
              <a:t>Used for:</a:t>
            </a:r>
          </a:p>
          <a:p>
            <a:pPr lvl="1" marL="571500">
              <a:buSzTx/>
              <a:buFont typeface="Wingdings" pitchFamily="2" charset="2"/>
              <a:buBlip>
                <a:blip r:embed="rId2"/>
              </a:buBlip>
              <a:defRPr sz="3000" cap="none">
                <a:latin typeface="Arial" pitchFamily="1" charset="0"/>
                <a:ea typeface="Arial" pitchFamily="1" charset="0"/>
                <a:cs typeface="Arial" pitchFamily="1" charset="0"/>
              </a:defRPr>
            </a:pPr>
            <a:r>
              <a:t>model fitting (Jayaswal et al., 2011; Jayaswal et al., 2014; Dutheil et al., 2012)</a:t>
            </a:r>
          </a:p>
          <a:p>
            <a:pPr lvl="1" marL="571500">
              <a:buSzTx/>
              <a:buFont typeface="Wingdings" pitchFamily="2" charset="2"/>
              <a:buBlip>
                <a:blip r:embed="rId2"/>
              </a:buBlip>
              <a:defRPr sz="3000" cap="none">
                <a:latin typeface="Arial" pitchFamily="1" charset="0"/>
                <a:ea typeface="Arial" pitchFamily="1" charset="0"/>
                <a:cs typeface="Arial" pitchFamily="1" charset="0"/>
              </a:defRPr>
            </a:pPr>
            <a:r>
              <a:t>topology search (Boussau et al. 2006)</a:t>
            </a:r>
          </a:p>
          <a:p>
            <a:pPr lvl="1" marL="0" indent="0">
              <a:buNone/>
              <a:defRPr sz="3000" i="1" cap="none">
                <a:latin typeface="Arial" pitchFamily="1" charset="0"/>
                <a:ea typeface="Arial" pitchFamily="1" charset="0"/>
                <a:cs typeface="Arial" pitchFamily="1" charset="0"/>
              </a:defRPr>
            </a:pPr>
            <a:r>
              <a:t>Problem: lack of closure (Sumner et al. 2012)</a:t>
            </a:r>
          </a:p>
        </p:txBody>
      </p:sp>
    </p:spTree>
  </p:cSld>
  <p:clrMapOvr>
    <a:masterClrMapping/>
  </p:clrMapOvr>
  <p:timing>
    <p:tnLst>
      <p:par>
        <p:cTn id="1" dur="indefinite" restart="never" nodeType="tmRoot"/>
      </p:par>
    </p:tnLst>
  </p:timing>
</p:sld>
</file>

<file path=ppt/slides/slide292.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219"/>
          <p:cNvSpPr>
            <a:spLocks noGrp="1" noChangeArrowheads="1"/>
            <a:extLst>
              <a:ext uri="smNativeData">
                <pr:smNativeData xmlns:pr="smNativeData" xmlns="smNativeData" val="SMDATA_15_trXWYhMAAAAlAAAAZA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FArpRw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B/f38A3N7gA8zMzADAwP8Af39/AAAAAAAAAAAAAAAAAAAAAAAAAAAAIQAAABgAAAAUAAAA3AUAADIAAAAsOAAAzgQAABAAAAAmAAAACAAAAH1w////////"/>
              </a:ext>
            </a:extLst>
          </p:cNvSpPr>
          <p:nvPr>
            <p:ph type="title"/>
          </p:nvPr>
        </p:nvSpPr>
        <p:spPr>
          <a:xfrm>
            <a:off x="952500" y="31750"/>
            <a:ext cx="8178800" cy="749300"/>
          </a:xfrm>
          <a:noFill/>
          <a:ln>
            <a:noFill/>
          </a:ln>
          <a:effectLst/>
        </p:spPr>
        <p:txBody>
          <a:bodyPr vert="horz" wrap="square" lIns="50800" tIns="50800" rIns="50800" bIns="50800" numCol="1" spcCol="215900" anchor="ctr">
            <a:prstTxWarp prst="textNoShape">
              <a:avLst/>
            </a:prstTxWarp>
          </a:bodyPr>
          <a:lstStyle/>
          <a:p>
            <a:pPr marL="0" marR="0" indent="0" algn="ctr" defTabSz="560705">
              <a:lnSpc>
                <a:spcPct val="100000"/>
              </a:lnSpc>
              <a:spcBef>
                <a:spcPts val="0"/>
              </a:spcBef>
              <a:spcAft>
                <a:spcPts val="0"/>
              </a:spcAft>
              <a:buNone/>
              <a:tabLst>
                <a:tab pos="838200" algn="l"/>
                <a:tab pos="952500" algn="l"/>
              </a:tabLst>
              <a:defRPr cap="none">
                <a:solidFill>
                  <a:srgbClr val="0000FF"/>
                </a:solidFill>
                <a:latin typeface="Arial" pitchFamily="1" charset="0"/>
                <a:ea typeface="Arial" pitchFamily="1" charset="0"/>
                <a:cs typeface="Arial" pitchFamily="1" charset="0"/>
              </a:defRPr>
            </a:pPr>
            <a:r>
              <a:t>Mixtures of GTR matrices</a:t>
            </a:r>
          </a:p>
        </p:txBody>
      </p:sp>
      <p:sp>
        <p:nvSpPr>
          <p:cNvPr id="3" name="Shape 220"/>
          <p:cNvSpPr>
            <a:spLocks noGrp="1" noChangeArrowheads="1"/>
            <a:extLst>
              <a:ext uri="smNativeData">
                <pr:smNativeData xmlns:pr="smNativeData" xmlns="smNativeData" val="SMDATA_15_trXWYhMAAAAlAAAAZA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OB87Bs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B/f38A3N7gA8zMzADAwP8Af39/AAAAAAAAAAAAAAAAAAAAAAAAAAAAIQAAABgAAAAUAAAA3AUAAIwKAAAsOAAADCYAABAAAAAmAAAACAAAAH1w////////"/>
              </a:ext>
            </a:extLst>
          </p:cNvSpPr>
          <p:nvPr>
            <p:ph type="body" idx="1"/>
          </p:nvPr>
        </p:nvSpPr>
        <p:spPr>
          <a:xfrm>
            <a:off x="952500" y="1714500"/>
            <a:ext cx="8178800" cy="4470400"/>
          </a:xfrm>
          <a:noFill/>
          <a:ln>
            <a:noFill/>
          </a:ln>
          <a:effectLst/>
        </p:spPr>
        <p:txBody>
          <a:bodyPr vert="horz" wrap="square" lIns="50800" tIns="50800" rIns="50800" bIns="50800" numCol="1" spcCol="215900" anchor="ctr">
            <a:prstTxWarp prst="textNoShape">
              <a:avLst/>
            </a:prstTxWarp>
          </a:bodyPr>
          <a:lstStyle/>
          <a:p>
            <a:pPr marL="0" indent="0">
              <a:buNone/>
              <a:defRPr sz="3000" cap="none">
                <a:latin typeface="Arial" pitchFamily="1" charset="0"/>
                <a:ea typeface="Arial" pitchFamily="1" charset="0"/>
                <a:cs typeface="Arial" pitchFamily="1" charset="0"/>
              </a:defRPr>
            </a:pPr>
            <a:r>
              <a:t>Changes at nodes:</a:t>
            </a:r>
          </a:p>
          <a:p>
            <a:pPr lvl="1" marL="571500">
              <a:buSzTx/>
              <a:buFont typeface="Wingdings" pitchFamily="2" charset="2"/>
              <a:buBlip>
                <a:blip r:embed="rId2"/>
              </a:buBlip>
              <a:defRPr sz="3000" cap="none">
                <a:latin typeface="Arial" pitchFamily="1" charset="0"/>
                <a:ea typeface="Arial" pitchFamily="1" charset="0"/>
                <a:cs typeface="Arial" pitchFamily="1" charset="0"/>
              </a:defRPr>
            </a:pPr>
            <a:r>
              <a:rPr i="1" cap="none"/>
              <a:t>n</a:t>
            </a:r>
            <a:r>
              <a:t> branches -&gt; </a:t>
            </a:r>
            <a:r>
              <a:rPr i="1" cap="none"/>
              <a:t>n</a:t>
            </a:r>
            <a:r>
              <a:t> matrices: Yang and Roberts 1995, Galtier and Gouy 1998, Boussau 2006, Heaps et al., 2014</a:t>
            </a:r>
          </a:p>
          <a:p>
            <a:pPr lvl="1" marL="571500">
              <a:buSzTx/>
              <a:buFont typeface="Wingdings" pitchFamily="2" charset="2"/>
              <a:buBlip>
                <a:blip r:embed="rId2"/>
              </a:buBlip>
              <a:defRPr sz="3000" cap="none">
                <a:latin typeface="Arial" pitchFamily="1" charset="0"/>
                <a:ea typeface="Arial" pitchFamily="1" charset="0"/>
                <a:cs typeface="Arial" pitchFamily="1" charset="0"/>
              </a:defRPr>
            </a:pPr>
            <a:r>
              <a:rPr i="1" cap="none"/>
              <a:t>n</a:t>
            </a:r>
            <a:r>
              <a:t> branches -&gt; </a:t>
            </a:r>
            <a:r>
              <a:rPr i="1" cap="none"/>
              <a:t>k</a:t>
            </a:r>
            <a:r>
              <a:t>&lt;</a:t>
            </a:r>
            <a:r>
              <a:rPr i="1" cap="none"/>
              <a:t>n</a:t>
            </a:r>
            <a:r>
              <a:t> matrices: Foster 2004</a:t>
            </a:r>
          </a:p>
          <a:p>
            <a:pPr marL="0" indent="0">
              <a:buNone/>
              <a:defRPr sz="3000" cap="none">
                <a:latin typeface="Arial" pitchFamily="1" charset="0"/>
                <a:ea typeface="Arial" pitchFamily="1" charset="0"/>
                <a:cs typeface="Arial" pitchFamily="1" charset="0"/>
              </a:defRPr>
            </a:pPr>
            <a:r>
              <a:t>Changes along branches: </a:t>
            </a:r>
          </a:p>
          <a:p>
            <a:pPr lvl="1" marL="571500">
              <a:buSzTx/>
              <a:buFont typeface="Wingdings" pitchFamily="2" charset="2"/>
              <a:buBlip>
                <a:blip r:embed="rId2"/>
              </a:buBlip>
              <a:defRPr sz="3000" cap="none">
                <a:latin typeface="Arial" pitchFamily="1" charset="0"/>
                <a:ea typeface="Arial" pitchFamily="1" charset="0"/>
                <a:cs typeface="Arial" pitchFamily="1" charset="0"/>
              </a:defRPr>
            </a:pPr>
            <a:r>
              <a:t>Blanquart and Lartillot 2006, 2008</a:t>
            </a:r>
          </a:p>
        </p:txBody>
      </p:sp>
      <p:grpSp>
        <p:nvGrpSpPr>
          <p:cNvPr id="4" name="Group 225"/>
          <p:cNvGrpSpPr>
            <a:extLst>
              <a:ext uri="smNativeData">
                <pr:smNativeData xmlns:pr="smNativeData" xmlns="smNativeData" val="SMDATA_6_trXWYhMAAAAlAAAAAQAAAA8BAAAAkAAAAEgAAACQAAAASAAAAAAAAAAAAAAAAAAAABcAAAAUAAAAAAAAAAAAAAD/fwAA/38AAAAAAAAJAAAABAAAAIQfAAAfAAAAVAAAAAAAAAAAAAAAAAAAAAAAAAAAAAAAAAAAAAAAAAAAAAAAAAAAAAAAAAAAAAAAAAAAAAAAAAAAAAAAAAAAAAAAAAAAAAAAAAAAAAAAAAAAAAAAAAAAACEAAAAYAAAAFAAAALw2AAAgDgAARzwAAMsYAAAQAAAAJgAAAAgAAAD/////AAAAAA=="/>
              </a:ext>
            </a:extLst>
          </p:cNvGrpSpPr>
          <p:nvPr/>
        </p:nvGrpSpPr>
        <p:grpSpPr>
          <a:xfrm>
            <a:off x="8897620" y="2296160"/>
            <a:ext cx="901065" cy="1734185"/>
            <a:chOff x="8897620" y="2296160"/>
            <a:chExt cx="901065" cy="1734185"/>
          </a:xfrm>
        </p:grpSpPr>
        <p:sp>
          <p:nvSpPr>
            <p:cNvPr id="8" name="Shape 221"/>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AAAAC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DUqBw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B/f38A3N7gA8zMzADAwP8Af39/AAAAAAAAAAAAAAAAAAAAAAAAAAAAIQAAABgAAAAUAAAAvDYAACAOAAAsPAAAkBMAAAAAAAAmAAAACAAAAP//////////"/>
                </a:ext>
              </a:extLst>
            </p:cNvSpPr>
            <p:nvPr/>
          </p:nvSpPr>
          <p:spPr>
            <a:xfrm flipV="1">
              <a:off x="8897620" y="2296160"/>
              <a:ext cx="883920" cy="883920"/>
            </a:xfrm>
            <a:prstGeom prst="line">
              <a:avLst/>
            </a:prstGeom>
            <a:noFill/>
            <a:ln w="88900" cap="flat" cmpd="sng" algn="ctr">
              <a:solidFill>
                <a:srgbClr val="000000"/>
              </a:solidFill>
              <a:prstDash val="solid"/>
              <a:headEnd type="none"/>
              <a:tailEnd type="none"/>
            </a:ln>
            <a:effectLst/>
          </p:spPr>
          <p:txBody>
            <a:bodyPr rot="10800000" vert="horz" wrap="square" lIns="50800" tIns="50800" rIns="50800" bIns="50800" numCol="1" spcCol="215900" anchor="ctr"/>
            <a:lstStyle/>
            <a:p>
              <a:pPr>
                <a:defRPr sz="2400" cap="none"/>
              </a:pPr>
            </a:p>
          </p:txBody>
        </p:sp>
        <p:sp>
          <p:nvSpPr>
            <p:cNvPr id="7" name="Shape 222"/>
            <p:cNvSpPr>
              <a:extLst>
                <a:ext uri="smNativeData">
                  <pr:smNativeData xmlns:pr="smNativeData" xmlns="smNativeData" val="SMDATA_15_trXWYhMAAAAlAAAACg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E2o+wC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E2o+wB/f38A3N7gA8zMzADAwP8Af39/AAAAAAAAAAAAAAAAAAAAAAAAAAAAIQAAABgAAAAUAAAAvDYAAEETAADWOAAAWxUAAAAAAAAmAAAACAAAAP//////////"/>
                </a:ext>
              </a:extLst>
            </p:cNvSpPr>
            <p:nvPr/>
          </p:nvSpPr>
          <p:spPr>
            <a:xfrm>
              <a:off x="8897620" y="3129915"/>
              <a:ext cx="341630" cy="341630"/>
            </a:xfrm>
            <a:prstGeom prst="line">
              <a:avLst/>
            </a:prstGeom>
            <a:noFill/>
            <a:ln w="88900" cap="flat" cmpd="sng" algn="ctr">
              <a:solidFill>
                <a:srgbClr val="4DA8FB"/>
              </a:solidFill>
              <a:prstDash val="solid"/>
              <a:headEnd type="none"/>
              <a:tailEnd type="none"/>
            </a:ln>
            <a:effectLst/>
          </p:spPr>
          <p:txBody>
            <a:bodyPr vert="horz" wrap="square" lIns="50800" tIns="50800" rIns="50800" bIns="50800" numCol="1" spcCol="215900" anchor="ctr"/>
            <a:lstStyle/>
            <a:p>
              <a:pPr>
                <a:defRPr sz="2400" cap="none"/>
              </a:pPr>
            </a:p>
          </p:txBody>
        </p:sp>
        <p:sp>
          <p:nvSpPr>
            <p:cNvPr id="6" name="Shape 223"/>
            <p:cNvSpPr>
              <a:extLst>
                <a:ext uri="smNativeData">
                  <pr:smNativeData xmlns:pr="smNativeData" xmlns="smNativeData" val="SMDATA_15_trXWYhMAAAAlAAAACg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CIKw2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xuVD4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CIKwZ/f38A3N7gA8zMzADAwP8Af39/AAAAAAAAAAAAAAAAAAAAAAAAAAAAIQAAABgAAAAUAAAAxTgAAEkVAABHPAAAyxgAAAAAAAAmAAAACAAAAP//////////"/>
                </a:ext>
              </a:extLst>
            </p:cNvSpPr>
            <p:nvPr/>
          </p:nvSpPr>
          <p:spPr>
            <a:xfrm>
              <a:off x="9228455" y="3460115"/>
              <a:ext cx="570230" cy="570230"/>
            </a:xfrm>
            <a:prstGeom prst="line">
              <a:avLst/>
            </a:prstGeom>
            <a:noFill/>
            <a:ln w="88900" cap="flat" cmpd="sng" algn="ctr">
              <a:solidFill>
                <a:schemeClr val="accent2"/>
              </a:solidFill>
              <a:prstDash val="solid"/>
              <a:headEnd type="none"/>
              <a:tailEnd type="none"/>
            </a:ln>
            <a:effectLst/>
          </p:spPr>
          <p:txBody>
            <a:bodyPr vert="horz" wrap="square" lIns="50800" tIns="50800" rIns="50800" bIns="50800" numCol="1" spcCol="215900" anchor="ctr"/>
            <a:lstStyle/>
            <a:p>
              <a:pPr>
                <a:defRPr sz="2400" cap="none"/>
              </a:pPr>
            </a:p>
          </p:txBody>
        </p:sp>
        <p:sp>
          <p:nvSpPr>
            <p:cNvPr id="5" name="Shape 224"/>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GJFgC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PGJFgB/f38A3N7gA8zMzADAwP8Af39/AAAAAAAAAAAAAAAAAAAAAAAAAAAAIQAAABgAAAAUAAAAxjgAAHwTAABGPAAASBUAAAAAAAAmAAAACAAAAP//////////"/>
                </a:ext>
              </a:extLst>
            </p:cNvSpPr>
            <p:nvPr/>
          </p:nvSpPr>
          <p:spPr>
            <a:xfrm flipV="1">
              <a:off x="9229090" y="3167380"/>
              <a:ext cx="568960" cy="292100"/>
            </a:xfrm>
            <a:prstGeom prst="line">
              <a:avLst/>
            </a:prstGeom>
            <a:noFill/>
            <a:ln w="88900" cap="flat" cmpd="sng" algn="ctr">
              <a:solidFill>
                <a:srgbClr val="F18916"/>
              </a:solidFill>
              <a:prstDash val="solid"/>
              <a:headEnd type="none"/>
              <a:tailEnd type="none"/>
            </a:ln>
            <a:effectLst/>
          </p:spPr>
          <p:txBody>
            <a:bodyPr rot="10800000" vert="horz" wrap="square" lIns="50800" tIns="50800" rIns="50800" bIns="50800" numCol="1" spcCol="215900" anchor="ctr"/>
            <a:lstStyle/>
            <a:p>
              <a:pPr>
                <a:defRPr sz="2400" cap="none"/>
              </a:pPr>
            </a:p>
          </p:txBody>
        </p:sp>
      </p:grpSp>
      <p:grpSp>
        <p:nvGrpSpPr>
          <p:cNvPr id="9" name="Group 235"/>
          <p:cNvGrpSpPr>
            <a:extLst>
              <a:ext uri="smNativeData">
                <pr:smNativeData xmlns:pr="smNativeData" xmlns="smNativeData" val="SMDATA_6_trXWYhMAAAAlAAAAAQAAAA8BAAAAkAAAAEgAAACQAAAASAAAAAAAAAAAAAAAAAAAABcAAAAUAAAAAAAAAAAAAAD/fwAA/38AAAAAAAAJAAAABAAAAAAAAAAfAAAAVAAAAAAAAAAAAAAAAAAAAAAAAAAAAAAAAAAAAAAAAAAAAAAAAAAAAAAAAAAAAAAAAAAAAAAAAAAAAAAAAAAAAAAAAAAAAAAAAAAAAAAAAAAAAAAAAAAAACEAAAAYAAAAFAAAAGA2AAAbIQAACDwAAMYrAAAQAAAAJgAAAAgAAAD/////AAAAAA=="/>
              </a:ext>
            </a:extLst>
          </p:cNvGrpSpPr>
          <p:nvPr/>
        </p:nvGrpSpPr>
        <p:grpSpPr>
          <a:xfrm>
            <a:off x="8839200" y="5381625"/>
            <a:ext cx="919480" cy="1734185"/>
            <a:chOff x="8839200" y="5381625"/>
            <a:chExt cx="919480" cy="1734185"/>
          </a:xfrm>
        </p:grpSpPr>
        <p:sp>
          <p:nvSpPr>
            <p:cNvPr id="18" name="Shape 226"/>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AAAAC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IgbWE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B/f38A3N7gA8zMzADAwP8Af39/AAAAAAAAAAAAAAAAAAAAAAAAAAAAIQAAABgAAAAUAAAAYDYAABshAADQOwAAiyYAAAAAAAAmAAAACAAAAP//////////"/>
                </a:ext>
              </a:extLst>
            </p:cNvSpPr>
            <p:nvPr/>
          </p:nvSpPr>
          <p:spPr>
            <a:xfrm flipV="1">
              <a:off x="8839200" y="5381625"/>
              <a:ext cx="883920" cy="883920"/>
            </a:xfrm>
            <a:prstGeom prst="line">
              <a:avLst/>
            </a:prstGeom>
            <a:noFill/>
            <a:ln w="88900" cap="flat" cmpd="sng" algn="ctr">
              <a:solidFill>
                <a:srgbClr val="000000"/>
              </a:solidFill>
              <a:prstDash val="solid"/>
              <a:headEnd type="none"/>
              <a:tailEnd type="none"/>
            </a:ln>
            <a:effectLst/>
          </p:spPr>
          <p:txBody>
            <a:bodyPr rot="10800000" vert="horz" wrap="square" lIns="50800" tIns="50800" rIns="50800" bIns="50800" numCol="1" spcCol="215900" anchor="ctr"/>
            <a:lstStyle/>
            <a:p>
              <a:pPr>
                <a:defRPr sz="2400" cap="none"/>
              </a:pPr>
            </a:p>
          </p:txBody>
        </p:sp>
        <p:sp>
          <p:nvSpPr>
            <p:cNvPr id="17" name="Shape 227"/>
            <p:cNvSpPr>
              <a:extLst>
                <a:ext uri="smNativeData">
                  <pr:smNativeData xmlns:pr="smNativeData" xmlns="smNativeData" val="SMDATA_15_trXWYhMAAAAlAAAACg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AAAAC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48YTo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B/f38A3N7gA8zMzADAwP8Af39/AAAAAAAAAAAAAAAAAAAAAAAAAAAAIQAAABgAAAAUAAAAYDYAADwmAAB7OAAAVigAAAAAAAAmAAAACAAAAP//////////"/>
                </a:ext>
              </a:extLst>
            </p:cNvSpPr>
            <p:nvPr/>
          </p:nvSpPr>
          <p:spPr>
            <a:xfrm>
              <a:off x="8839200" y="6215380"/>
              <a:ext cx="342265" cy="341630"/>
            </a:xfrm>
            <a:prstGeom prst="line">
              <a:avLst/>
            </a:prstGeom>
            <a:noFill/>
            <a:ln w="88900" cap="flat" cmpd="sng" algn="ctr">
              <a:solidFill>
                <a:srgbClr val="000000"/>
              </a:solidFill>
              <a:prstDash val="solid"/>
              <a:headEnd type="none"/>
              <a:tailEnd type="none"/>
            </a:ln>
            <a:effectLst/>
          </p:spPr>
          <p:txBody>
            <a:bodyPr vert="horz" wrap="square" lIns="50800" tIns="50800" rIns="50800" bIns="50800" numCol="1" spcCol="215900" anchor="ctr"/>
            <a:lstStyle/>
            <a:p>
              <a:pPr>
                <a:defRPr sz="2400" cap="none"/>
              </a:pPr>
            </a:p>
          </p:txBody>
        </p:sp>
        <p:sp>
          <p:nvSpPr>
            <p:cNvPr id="16" name="Shape 228"/>
            <p:cNvSpPr>
              <a:extLst>
                <a:ext uri="smNativeData">
                  <pr:smNativeData xmlns:pr="smNativeData" xmlns="smNativeData" val="SMDATA_15_trXWYhMAAAAlAAAACg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AAAAC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JD/mB0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B/f38A3N7gA8zMzADAwP8Af39/AAAAAAAAAAAAAAAAAAAAAAAAAAAAIQAAABgAAAAUAAAAaTgAAEQoAADrOwAAxisAAAAAAAAmAAAACAAAAP//////////"/>
                </a:ext>
              </a:extLst>
            </p:cNvSpPr>
            <p:nvPr/>
          </p:nvSpPr>
          <p:spPr>
            <a:xfrm>
              <a:off x="9170035" y="6545580"/>
              <a:ext cx="570230" cy="570230"/>
            </a:xfrm>
            <a:prstGeom prst="line">
              <a:avLst/>
            </a:prstGeom>
            <a:noFill/>
            <a:ln w="88900" cap="flat" cmpd="sng" algn="ctr">
              <a:solidFill>
                <a:srgbClr val="000000"/>
              </a:solidFill>
              <a:prstDash val="solid"/>
              <a:headEnd type="none"/>
              <a:tailEnd type="none"/>
            </a:ln>
            <a:effectLst/>
          </p:spPr>
          <p:txBody>
            <a:bodyPr vert="horz" wrap="square" lIns="50800" tIns="50800" rIns="50800" bIns="50800" numCol="1" spcCol="215900" anchor="ctr"/>
            <a:lstStyle/>
            <a:p>
              <a:pPr>
                <a:defRPr sz="2400" cap="none"/>
              </a:pPr>
            </a:p>
          </p:txBody>
        </p:sp>
        <p:sp>
          <p:nvSpPr>
            <p:cNvPr id="15" name="Shape 229"/>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AAAAC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B/f38A3N7gA8zMzADAwP8Af39/AAAAAAAAAAAAAAAAAAAAAAAAAAAAIQAAABgAAAAUAAAAajgAAHcmAADqOwAAQygAAAAAAAAmAAAACAAAAP//////////"/>
                </a:ext>
              </a:extLst>
            </p:cNvSpPr>
            <p:nvPr/>
          </p:nvSpPr>
          <p:spPr>
            <a:xfrm flipV="1">
              <a:off x="9170670" y="6252845"/>
              <a:ext cx="568960" cy="292100"/>
            </a:xfrm>
            <a:prstGeom prst="line">
              <a:avLst/>
            </a:prstGeom>
            <a:noFill/>
            <a:ln w="88900" cap="flat" cmpd="sng" algn="ctr">
              <a:solidFill>
                <a:srgbClr val="000000"/>
              </a:solidFill>
              <a:prstDash val="solid"/>
              <a:headEnd type="none"/>
              <a:tailEnd type="none"/>
            </a:ln>
            <a:effectLst/>
          </p:spPr>
          <p:txBody>
            <a:bodyPr rot="10800000" vert="horz" wrap="square" lIns="50800" tIns="50800" rIns="50800" bIns="50800" numCol="1" spcCol="215900" anchor="ctr"/>
            <a:lstStyle/>
            <a:p>
              <a:pPr>
                <a:defRPr sz="2400" cap="none"/>
              </a:pPr>
            </a:p>
          </p:txBody>
        </p:sp>
        <p:sp>
          <p:nvSpPr>
            <p:cNvPr id="14" name="Shape 230"/>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AAAAC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xuVD4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B/f38A3N7gA8zMzADAwP8Af39/AAAAAAAAAAAAAAAAAAAAAAAAAAAAIQAAABgAAAAUAAAAajYAABshAADaOwAAiyYAAAAAAAAmAAAACAAAAP//////////"/>
                </a:ext>
              </a:extLst>
            </p:cNvSpPr>
            <p:nvPr/>
          </p:nvSpPr>
          <p:spPr>
            <a:xfrm flipV="1">
              <a:off x="8845550" y="5381625"/>
              <a:ext cx="883920" cy="883920"/>
            </a:xfrm>
            <a:prstGeom prst="line">
              <a:avLst/>
            </a:prstGeom>
            <a:noFill/>
            <a:ln w="88900" cap="flat" cmpd="sng" algn="ctr">
              <a:solidFill>
                <a:srgbClr val="000000"/>
              </a:solidFill>
              <a:prstDash val="solid"/>
              <a:headEnd type="none"/>
              <a:tailEnd type="none"/>
            </a:ln>
            <a:effectLst/>
          </p:spPr>
          <p:txBody>
            <a:bodyPr rot="10800000" vert="horz" wrap="square" lIns="50800" tIns="50800" rIns="50800" bIns="50800" numCol="1" spcCol="215900" anchor="ctr"/>
            <a:lstStyle/>
            <a:p>
              <a:pPr>
                <a:defRPr sz="2400" cap="none"/>
              </a:pPr>
            </a:p>
          </p:txBody>
        </p:sp>
        <p:sp>
          <p:nvSpPr>
            <p:cNvPr id="13" name="Shape 231"/>
            <p:cNvSpPr>
              <a:extLst>
                <a:ext uri="smNativeData">
                  <pr:smNativeData xmlns:pr="smNativeData" xmlns="smNativeData" val="SMDATA_15_trXWYhMAAAAlAAAACg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E2o+wC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A+qBw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E2o+wB/f38A3N7gA8zMzADAwP8Af39/AAAAAAAAAAAAAAAAAAAAAAAAAAAAIQAAABgAAAAUAAAAZDcAADUnAACfOQAAcCkAAAAAAAAmAAAACAAAAP//////////"/>
                </a:ext>
              </a:extLst>
            </p:cNvSpPr>
            <p:nvPr/>
          </p:nvSpPr>
          <p:spPr>
            <a:xfrm>
              <a:off x="9004300" y="6373495"/>
              <a:ext cx="362585" cy="362585"/>
            </a:xfrm>
            <a:prstGeom prst="line">
              <a:avLst/>
            </a:prstGeom>
            <a:noFill/>
            <a:ln w="88900" cap="flat" cmpd="sng" algn="ctr">
              <a:solidFill>
                <a:srgbClr val="4DA8FB"/>
              </a:solidFill>
              <a:prstDash val="solid"/>
              <a:headEnd type="none"/>
              <a:tailEnd type="none"/>
            </a:ln>
            <a:effectLst/>
          </p:spPr>
          <p:txBody>
            <a:bodyPr vert="horz" wrap="square" lIns="50800" tIns="50800" rIns="50800" bIns="50800" numCol="1" spcCol="215900" anchor="ctr"/>
            <a:lstStyle/>
            <a:p>
              <a:pPr>
                <a:defRPr sz="2400" cap="none"/>
              </a:pPr>
            </a:p>
          </p:txBody>
        </p:sp>
        <p:sp>
          <p:nvSpPr>
            <p:cNvPr id="12" name="Shape 232"/>
            <p:cNvSpPr>
              <a:extLst>
                <a:ext uri="smNativeData">
                  <pr:smNativeData xmlns:pr="smNativeData" xmlns="smNativeData" val="SMDATA_15_trXWYhMAAAAlAAAACg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CIKw2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CIKwZ/f38A3N7gA8zMzADAwP8Af39/AAAAAAAAAAAAAAAAAAAAAAAAAAAAIQAAABgAAAAUAAAAjTkAAF4pAAD1OwAAxisAAAAAAAAmAAAACAAAAP//////////"/>
                </a:ext>
              </a:extLst>
            </p:cNvSpPr>
            <p:nvPr/>
          </p:nvSpPr>
          <p:spPr>
            <a:xfrm>
              <a:off x="9355455" y="6724650"/>
              <a:ext cx="391160" cy="391160"/>
            </a:xfrm>
            <a:prstGeom prst="line">
              <a:avLst/>
            </a:prstGeom>
            <a:noFill/>
            <a:ln w="88900" cap="flat" cmpd="sng" algn="ctr">
              <a:solidFill>
                <a:schemeClr val="accent2"/>
              </a:solidFill>
              <a:prstDash val="solid"/>
              <a:headEnd type="none"/>
              <a:tailEnd type="none"/>
            </a:ln>
            <a:effectLst/>
          </p:spPr>
          <p:txBody>
            <a:bodyPr vert="horz" wrap="square" lIns="50800" tIns="50800" rIns="50800" bIns="50800" numCol="1" spcCol="215900" anchor="ctr"/>
            <a:lstStyle/>
            <a:p>
              <a:pPr>
                <a:defRPr sz="2400" cap="none"/>
              </a:pPr>
            </a:p>
          </p:txBody>
        </p:sp>
        <p:sp>
          <p:nvSpPr>
            <p:cNvPr id="11" name="Shape 233"/>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GJFgC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48YTo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PGJFgB/f38A3N7gA8zMzADAwP8Af39/AAAAAAAAAAAAAAAAAAAAAAAAAAAAIQAAABgAAAAUAAAAdDgAAGMmAAAIPAAALygAAAAAAAAmAAAACAAAAP//////////"/>
                </a:ext>
              </a:extLst>
            </p:cNvSpPr>
            <p:nvPr/>
          </p:nvSpPr>
          <p:spPr>
            <a:xfrm flipV="1">
              <a:off x="9177020" y="6240145"/>
              <a:ext cx="581660" cy="292100"/>
            </a:xfrm>
            <a:prstGeom prst="line">
              <a:avLst/>
            </a:prstGeom>
            <a:noFill/>
            <a:ln w="88900" cap="flat" cmpd="sng" algn="ctr">
              <a:solidFill>
                <a:srgbClr val="F18916"/>
              </a:solidFill>
              <a:prstDash val="solid"/>
              <a:headEnd type="none"/>
              <a:tailEnd type="none"/>
            </a:ln>
            <a:effectLst/>
          </p:spPr>
          <p:txBody>
            <a:bodyPr rot="10800000" vert="horz" wrap="square" lIns="50800" tIns="50800" rIns="50800" bIns="50800" numCol="1" spcCol="215900" anchor="ctr"/>
            <a:lstStyle/>
            <a:p>
              <a:pPr>
                <a:defRPr sz="2400" cap="none"/>
              </a:pPr>
            </a:p>
          </p:txBody>
        </p:sp>
        <p:sp>
          <p:nvSpPr>
            <p:cNvPr id="10" name="Shape 234"/>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E2o+wC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DMRRw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E2o+wB/f38A3N7gA8zMzADAwP8Af39/AAAAAAAAAAAAAAAAAAAAAAAAAAAAIQAAABgAAAAUAAAAVDgAABsnAACdOgAAQSgAAAAAAAAmAAAACAAAAP//////////"/>
                </a:ext>
              </a:extLst>
            </p:cNvSpPr>
            <p:nvPr/>
          </p:nvSpPr>
          <p:spPr>
            <a:xfrm flipV="1">
              <a:off x="9156700" y="6356985"/>
              <a:ext cx="371475" cy="186690"/>
            </a:xfrm>
            <a:prstGeom prst="line">
              <a:avLst/>
            </a:prstGeom>
            <a:noFill/>
            <a:ln w="88900" cap="flat" cmpd="sng" algn="ctr">
              <a:solidFill>
                <a:srgbClr val="4DA8FB"/>
              </a:solidFill>
              <a:prstDash val="solid"/>
              <a:headEnd type="none"/>
              <a:tailEnd type="none"/>
            </a:ln>
            <a:effectLst/>
          </p:spPr>
          <p:txBody>
            <a:bodyPr rot="10800000" vert="horz" wrap="square" lIns="50800" tIns="50800" rIns="50800" bIns="50800" numCol="1" spcCol="215900" anchor="ctr"/>
            <a:lstStyle/>
            <a:p>
              <a:pPr>
                <a:defRPr sz="2400" cap="none"/>
              </a:pPr>
            </a:p>
          </p:txBody>
        </p:sp>
      </p:grpSp>
    </p:spTree>
  </p:cSld>
  <p:clrMapOvr>
    <a:masterClrMapping/>
  </p:clrMapOvr>
  <p:timing>
    <p:tnLst>
      <p:par>
        <p:cTn id="1" dur="indefinite" restart="never" nodeType="tmRoot"/>
      </p:par>
    </p:tnLst>
  </p:timing>
</p:sld>
</file>

<file path=ppt/slides/slide293.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243"/>
          <p:cNvSpPr>
            <a:spLocks noGrp="1" noChangeArrowheads="1"/>
            <a:extLst>
              <a:ext uri="smNativeData">
                <pr:smNativeData xmlns:pr="smNativeData" xmlns="smNativeData" val="SMDATA_15_trXWYhMAAAAlAAAAZA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HoO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B/f38A3N7gA8zMzADAwP8Af39/AAAAAAAAAAAAAAAAAAAAAAAAAAAAIQAAABgAAAAUAAAA3AUAAAAAAAAsOAAAnAQAABAAAAAmAAAACAAAAH1w////////"/>
              </a:ext>
            </a:extLst>
          </p:cNvSpPr>
          <p:nvPr>
            <p:ph type="title"/>
          </p:nvPr>
        </p:nvSpPr>
        <p:spPr>
          <a:xfrm>
            <a:off x="952500" y="0"/>
            <a:ext cx="8178800" cy="749300"/>
          </a:xfrm>
          <a:noFill/>
          <a:ln>
            <a:noFill/>
          </a:ln>
          <a:effectLst/>
        </p:spPr>
        <p:txBody>
          <a:bodyPr vert="horz" wrap="square" lIns="50800" tIns="50800" rIns="50800" bIns="50800" numCol="1" spcCol="215900" anchor="ctr">
            <a:prstTxWarp prst="textNoShape">
              <a:avLst/>
            </a:prstTxWarp>
          </a:bodyPr>
          <a:lstStyle/>
          <a:p>
            <a:pPr marL="0" marR="0" indent="0" algn="ctr" defTabSz="508000">
              <a:lnSpc>
                <a:spcPct val="100000"/>
              </a:lnSpc>
              <a:spcBef>
                <a:spcPts val="0"/>
              </a:spcBef>
              <a:spcAft>
                <a:spcPts val="0"/>
              </a:spcAft>
              <a:buNone/>
              <a:tabLst>
                <a:tab pos="838200" algn="l"/>
                <a:tab pos="952500" algn="l"/>
              </a:tabLst>
              <a:defRPr sz="3600" cap="none">
                <a:solidFill>
                  <a:srgbClr val="0000FF"/>
                </a:solidFill>
                <a:latin typeface="Arial" pitchFamily="1" charset="0"/>
                <a:ea typeface="Arial" pitchFamily="1" charset="0"/>
                <a:cs typeface="Arial" pitchFamily="1" charset="0"/>
              </a:defRPr>
            </a:pPr>
            <a:r>
              <a:t>Blanquart and Lartillot 2006</a:t>
            </a:r>
          </a:p>
        </p:txBody>
      </p:sp>
      <p:sp>
        <p:nvSpPr>
          <p:cNvPr id="3" name="Shape 244"/>
          <p:cNvSpPr>
            <a:spLocks noGrp="1" noChangeArrowheads="1"/>
            <a:extLst>
              <a:ext uri="smNativeData">
                <pr:smNativeData xmlns:pr="smNativeData" xmlns="smNativeData" val="SMDATA_15_trXWYhMAAAAlAAAAZA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YP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B/f38A3N7gA8zMzADAwP8Af39/AAAAAAAAAAAAAAAAAAAAAAAAAAAAIQAAABgAAAAUAAAAFwMAAAgHAAB5PAAA+Q4AABAAAAAmAAAACAAAAH1w////////"/>
              </a:ext>
            </a:extLst>
          </p:cNvSpPr>
          <p:nvPr>
            <p:ph type="body" idx="1"/>
          </p:nvPr>
        </p:nvSpPr>
        <p:spPr>
          <a:xfrm>
            <a:off x="502285" y="1143000"/>
            <a:ext cx="9328150" cy="1290955"/>
          </a:xfrm>
          <a:noFill/>
          <a:ln>
            <a:noFill/>
          </a:ln>
          <a:effectLst/>
        </p:spPr>
        <p:txBody>
          <a:bodyPr vert="horz" wrap="square" lIns="50800" tIns="50800" rIns="50800" bIns="50800" numCol="1" spcCol="215900" anchor="ctr">
            <a:prstTxWarp prst="textNoShape">
              <a:avLst/>
            </a:prstTxWarp>
          </a:bodyPr>
          <a:lstStyle/>
          <a:p>
            <a:pPr marL="0" marR="0" indent="0" algn="l" defTabSz="578485">
              <a:lnSpc>
                <a:spcPct val="100000"/>
              </a:lnSpc>
              <a:spcBef>
                <a:spcPts val="4100"/>
              </a:spcBef>
              <a:spcAft>
                <a:spcPts val="0"/>
              </a:spcAft>
              <a:buNone/>
              <a:tabLst>
                <a:tab pos="838200" algn="l"/>
                <a:tab pos="1041400" algn="l"/>
              </a:tabLst>
              <a:defRPr sz="2800" cap="none">
                <a:solidFill>
                  <a:schemeClr val="tx1"/>
                </a:solidFill>
                <a:latin typeface="Arial" pitchFamily="1" charset="0"/>
                <a:ea typeface="Arial" pitchFamily="1" charset="0"/>
                <a:cs typeface="Arial" pitchFamily="1" charset="0"/>
              </a:defRPr>
            </a:pPr>
            <a:r>
              <a:t>Bayesian MCMC sampling of histories of breakpoints between equilibrium frequencies along the phylogeny, and of the equilibrium frequencies themselves</a:t>
            </a:r>
          </a:p>
        </p:txBody>
      </p:sp>
      <p:pic>
        <p:nvPicPr>
          <p:cNvPr id="4" name="BlanquartExemple2006.png"/>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bwwAAAAAAAC5EwAAbgQAAAAAAABkAAAAZAAAAAAAAAAjAAAABAAAAGQAAAAXAAAAFAAAAAAAAAAAAAAA/38AAP9/AAAAAAAACQAAAAQAAADRAQ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PIHAACBDwAAnBIAAFkuAAAQAAAAJgAAAAgAAAD//////////w=="/>
              </a:ext>
            </a:extLst>
          </p:cNvPicPr>
          <p:nvPr/>
        </p:nvPicPr>
        <p:blipFill>
          <a:blip r:embed="rId2"/>
          <a:srcRect l="31830" t="0" r="50490" b="11340"/>
          <a:stretch>
            <a:fillRect/>
          </a:stretch>
        </p:blipFill>
        <p:spPr>
          <a:xfrm>
            <a:off x="1291590" y="2520315"/>
            <a:ext cx="1733550" cy="5013960"/>
          </a:xfrm>
          <a:prstGeom prst="rect">
            <a:avLst/>
          </a:prstGeom>
          <a:noFill/>
          <a:ln>
            <a:noFill/>
          </a:ln>
          <a:effectLst/>
        </p:spPr>
      </p:pic>
      <p:sp>
        <p:nvSpPr>
          <p:cNvPr id="5" name="Shape 246"/>
          <p:cNvSpPr>
            <a:extLst>
              <a:ext uri="smNativeData">
                <pr:smNativeData xmlns:pr="smNativeData" xmlns="smNativeData" val="SMDATA_15_trXW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EwAaQ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2CIAABQ3AACMUAAApD0AABAAAAAmAAAACAAAAP//////////"/>
              </a:ext>
            </a:extLst>
          </p:cNvSpPr>
          <p:nvPr/>
        </p:nvSpPr>
        <p:spPr>
          <a:xfrm>
            <a:off x="5664200" y="8953500"/>
            <a:ext cx="7429500" cy="1066800"/>
          </a:xfrm>
          <a:prstGeom prst="rect">
            <a:avLst/>
          </a:prstGeom>
          <a:noFill/>
          <a:ln>
            <a:noFill/>
          </a:ln>
          <a:effectLst/>
        </p:spPr>
        <p:txBody>
          <a:bodyPr vert="horz" wrap="square" lIns="50800" tIns="50800" rIns="50800" bIns="50800" numCol="1" spcCol="215900" anchor="ctr"/>
          <a:lstStyle/>
          <a:p>
            <a:pPr marL="0" marR="0" indent="0" algn="l" defTabSz="543560">
              <a:lnSpc>
                <a:spcPct val="100000"/>
              </a:lnSpc>
              <a:spcBef>
                <a:spcPts val="3900"/>
              </a:spcBef>
              <a:spcAft>
                <a:spcPts val="0"/>
              </a:spcAft>
              <a:buNone/>
              <a:tabLst>
                <a:tab pos="838200" algn="l"/>
              </a:tabLst>
              <a:defRPr sz="3345" b="1" i="1" cap="none">
                <a:solidFill>
                  <a:schemeClr val="accent1"/>
                </a:solidFill>
                <a:latin typeface="Helvetica" pitchFamily="0" charset="0"/>
                <a:ea typeface="Helvetica" pitchFamily="0" charset="0"/>
                <a:cs typeface="Helvetica" pitchFamily="0" charset="0"/>
              </a:defRPr>
            </a:pPr>
            <a:r>
              <a:t>Problem: does not scale very well…</a:t>
            </a:r>
          </a:p>
        </p:txBody>
      </p:sp>
      <p:grpSp>
        <p:nvGrpSpPr>
          <p:cNvPr id="6" name="Group 255"/>
          <p:cNvGrpSpPr>
            <a:extLst>
              <a:ext uri="smNativeData">
                <pr:smNativeData xmlns:pr="smNativeData" xmlns="smNativeData" val="SMDATA_6_trXWYhMAAAAlAAAAAQAAAA8BAAAAkAAAAEgAAACQAAAASAAAAAAAAAAAAAAAAAAAABcAAAAUAAAAAAAAAAAAAAD/fwAA/38AAAAAAAAJAAAABAAAABc5ARIfAAAAVAAAAAAAAAAAAAAAAAAAAAAAAAAAAAAAAAAAAAAAAAAAAAAAAAAAAAAAAAAAAAAAAAAAAAAAAAAAAAAAAAAAAAAAAAAAAAAAAAAAAAAAAAAAAAAAAAAAACEAAAAYAAAAFAAAAIwoAACfEAAAezUAAGYpAAAQAAAAJgAAAAgAAAD/////AAAAAA=="/>
              </a:ext>
            </a:extLst>
          </p:cNvGrpSpPr>
          <p:nvPr/>
        </p:nvGrpSpPr>
        <p:grpSpPr>
          <a:xfrm>
            <a:off x="6591300" y="2701925"/>
            <a:ext cx="2102485" cy="4027805"/>
            <a:chOff x="6591300" y="2701925"/>
            <a:chExt cx="2102485" cy="4027805"/>
          </a:xfrm>
        </p:grpSpPr>
        <p:sp>
          <p:nvSpPr>
            <p:cNvPr id="14" name="Shape 247"/>
            <p:cNvSpPr>
              <a:extLst>
                <a:ext uri="smNativeData">
                  <pr:smNativeData xmlns:pr="smNativeData" xmlns="smNativeData" val="SMDATA_15_trXWYhMAAAAlAAAACg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AAAAC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CJmwM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B/f38A3N7gA8zMzADAwP8Af39/AAAAAAAAAAAAAAAAAAAAAAAAAAAAIQAAABgAAAAUAAAAjCgAALscAABbLQAAiiEAAAAAAAAmAAAACAAAAP//////////"/>
                </a:ext>
              </a:extLst>
            </p:cNvSpPr>
            <p:nvPr/>
          </p:nvSpPr>
          <p:spPr>
            <a:xfrm>
              <a:off x="6591300" y="4670425"/>
              <a:ext cx="781685" cy="781685"/>
            </a:xfrm>
            <a:prstGeom prst="line">
              <a:avLst/>
            </a:prstGeom>
            <a:noFill/>
            <a:ln w="88900" cap="flat" cmpd="sng" algn="ctr">
              <a:solidFill>
                <a:srgbClr val="000000"/>
              </a:solidFill>
              <a:prstDash val="solid"/>
              <a:headEnd type="none"/>
              <a:tailEnd type="none"/>
            </a:ln>
            <a:effectLst/>
          </p:spPr>
          <p:txBody>
            <a:bodyPr vert="horz" wrap="square" lIns="50800" tIns="50800" rIns="50800" bIns="50800" numCol="1" spcCol="215900" anchor="ctr"/>
            <a:lstStyle/>
            <a:p>
              <a:pPr>
                <a:defRPr sz="2400" cap="none"/>
              </a:pPr>
            </a:p>
          </p:txBody>
        </p:sp>
        <p:sp>
          <p:nvSpPr>
            <p:cNvPr id="13" name="Shape 248"/>
            <p:cNvSpPr>
              <a:extLst>
                <a:ext uri="smNativeData">
                  <pr:smNativeData xmlns:pr="smNativeData" xmlns="smNativeData" val="SMDATA_15_trXWYhMAAAAlAAAACg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AAAAC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E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B/f38A3N7gA8zMzADAwP8Af39/AAAAAAAAAAAAAAAAAAAAAAAAAAAAIQAAABgAAAAUAAAAMy0AAGAhAAA6NQAAZikAAAAAAAAmAAAACAAAAP//////////"/>
                </a:ext>
              </a:extLst>
            </p:cNvSpPr>
            <p:nvPr/>
          </p:nvSpPr>
          <p:spPr>
            <a:xfrm>
              <a:off x="7347585" y="5425440"/>
              <a:ext cx="1304925" cy="1304290"/>
            </a:xfrm>
            <a:prstGeom prst="line">
              <a:avLst/>
            </a:prstGeom>
            <a:noFill/>
            <a:ln w="88900" cap="flat" cmpd="sng" algn="ctr">
              <a:solidFill>
                <a:srgbClr val="000000"/>
              </a:solidFill>
              <a:prstDash val="solid"/>
              <a:headEnd type="none"/>
              <a:tailEnd type="none"/>
            </a:ln>
            <a:effectLst/>
          </p:spPr>
          <p:txBody>
            <a:bodyPr vert="horz" wrap="square" lIns="50800" tIns="50800" rIns="50800" bIns="50800" numCol="1" spcCol="215900" anchor="ctr"/>
            <a:lstStyle/>
            <a:p>
              <a:pPr>
                <a:defRPr sz="2400" cap="none"/>
              </a:pPr>
            </a:p>
          </p:txBody>
        </p:sp>
        <p:sp>
          <p:nvSpPr>
            <p:cNvPr id="12" name="Shape 249"/>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AAAAC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48YTo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B/f38A3N7gA8zMzADAwP8Af39/AAAAAAAAAAAAAAAAAAAAAAAAAAAAIQAAABgAAAAUAAAANi0AAEMdAAA2NQAAXiEAAAAAAAAmAAAACAAAAP//////////"/>
                </a:ext>
              </a:extLst>
            </p:cNvSpPr>
            <p:nvPr/>
          </p:nvSpPr>
          <p:spPr>
            <a:xfrm flipV="1">
              <a:off x="7349490" y="4756785"/>
              <a:ext cx="1300480" cy="667385"/>
            </a:xfrm>
            <a:prstGeom prst="line">
              <a:avLst/>
            </a:prstGeom>
            <a:noFill/>
            <a:ln w="88900" cap="flat" cmpd="sng" algn="ctr">
              <a:solidFill>
                <a:srgbClr val="000000"/>
              </a:solidFill>
              <a:prstDash val="solid"/>
              <a:headEnd type="none"/>
              <a:tailEnd type="none"/>
            </a:ln>
            <a:effectLst/>
          </p:spPr>
          <p:txBody>
            <a:bodyPr rot="10800000" vert="horz" wrap="square" lIns="50800" tIns="50800" rIns="50800" bIns="50800" numCol="1" spcCol="215900" anchor="ctr"/>
            <a:lstStyle/>
            <a:p>
              <a:pPr>
                <a:defRPr sz="2400" cap="none"/>
              </a:pPr>
            </a:p>
          </p:txBody>
        </p:sp>
        <p:sp>
          <p:nvSpPr>
            <p:cNvPr id="11" name="Shape 250"/>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AAAAC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EBCEx0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B/f38A3N7gA8zMzADAwP8Af39/AAAAAAAAAAAAAAAAAAAAAAAAAAAAIQAAABgAAAAUAAAAjygAAJ8QAAD/NAAADh0AAAAAAAAmAAAACAAAAP//////////"/>
                </a:ext>
              </a:extLst>
            </p:cNvSpPr>
            <p:nvPr/>
          </p:nvSpPr>
          <p:spPr>
            <a:xfrm flipV="1">
              <a:off x="6593205" y="2701925"/>
              <a:ext cx="2021840" cy="2021205"/>
            </a:xfrm>
            <a:prstGeom prst="line">
              <a:avLst/>
            </a:prstGeom>
            <a:noFill/>
            <a:ln w="88900" cap="flat" cmpd="sng" algn="ctr">
              <a:solidFill>
                <a:srgbClr val="000000"/>
              </a:solidFill>
              <a:prstDash val="solid"/>
              <a:headEnd type="none"/>
              <a:tailEnd type="none"/>
            </a:ln>
            <a:effectLst/>
          </p:spPr>
          <p:txBody>
            <a:bodyPr rot="10800000" vert="horz" wrap="square" lIns="50800" tIns="50800" rIns="50800" bIns="50800" numCol="1" spcCol="215900" anchor="ctr"/>
            <a:lstStyle/>
            <a:p>
              <a:pPr>
                <a:defRPr sz="2400" cap="none"/>
              </a:pPr>
            </a:p>
          </p:txBody>
        </p:sp>
        <p:sp>
          <p:nvSpPr>
            <p:cNvPr id="10" name="Shape 251"/>
            <p:cNvSpPr>
              <a:extLst>
                <a:ext uri="smNativeData">
                  <pr:smNativeData xmlns:pr="smNativeData" xmlns="smNativeData" val="SMDATA_15_trXWYhMAAAAlAAAACg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E2o+wC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E2o+wB/f38A3N7gA8zMzADAwP8Af39/AAAAAAAAAAAAAAAAAAAAAAAAAAAAIQAAABgAAAAUAAAA3ioAAPYeAAD5LwAAECQAAAAAAAAmAAAACAAAAP//////////"/>
                </a:ext>
              </a:extLst>
            </p:cNvSpPr>
            <p:nvPr/>
          </p:nvSpPr>
          <p:spPr>
            <a:xfrm>
              <a:off x="6968490" y="5033010"/>
              <a:ext cx="829945" cy="829310"/>
            </a:xfrm>
            <a:prstGeom prst="line">
              <a:avLst/>
            </a:prstGeom>
            <a:noFill/>
            <a:ln w="88900" cap="flat" cmpd="sng" algn="ctr">
              <a:solidFill>
                <a:srgbClr val="4DA8FB"/>
              </a:solidFill>
              <a:prstDash val="solid"/>
              <a:headEnd type="none"/>
              <a:tailEnd type="none"/>
            </a:ln>
            <a:effectLst/>
          </p:spPr>
          <p:txBody>
            <a:bodyPr vert="horz" wrap="square" lIns="50800" tIns="50800" rIns="50800" bIns="50800" numCol="1" spcCol="215900" anchor="ctr"/>
            <a:lstStyle/>
            <a:p>
              <a:pPr>
                <a:defRPr sz="2400" cap="none"/>
              </a:pPr>
            </a:p>
          </p:txBody>
        </p:sp>
        <p:sp>
          <p:nvSpPr>
            <p:cNvPr id="9" name="Shape 252"/>
            <p:cNvSpPr>
              <a:extLst>
                <a:ext uri="smNativeData">
                  <pr:smNativeData xmlns:pr="smNativeData" xmlns="smNativeData" val="SMDATA_15_trXWYhMAAAAlAAAACg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CIKw2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ICEsBw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CIKwZ/f38A3N7gA8zMzADAwP8Af39/AAAAAAAAAAAAAAAAAAAAAAAAAAAAIQAAABgAAAAUAAAA0C8AAOYjAABRNQAAZikAAAAAAAAmAAAACAAAAP//////////"/>
                </a:ext>
              </a:extLst>
            </p:cNvSpPr>
            <p:nvPr/>
          </p:nvSpPr>
          <p:spPr>
            <a:xfrm>
              <a:off x="7772400" y="5835650"/>
              <a:ext cx="894715" cy="894080"/>
            </a:xfrm>
            <a:prstGeom prst="line">
              <a:avLst/>
            </a:prstGeom>
            <a:noFill/>
            <a:ln w="88900" cap="flat" cmpd="sng" algn="ctr">
              <a:solidFill>
                <a:schemeClr val="accent2"/>
              </a:solidFill>
              <a:prstDash val="solid"/>
              <a:headEnd type="none"/>
              <a:tailEnd type="none"/>
            </a:ln>
            <a:effectLst/>
          </p:spPr>
          <p:txBody>
            <a:bodyPr vert="horz" wrap="square" lIns="50800" tIns="50800" rIns="50800" bIns="50800" numCol="1" spcCol="215900" anchor="ctr"/>
            <a:lstStyle/>
            <a:p>
              <a:pPr>
                <a:defRPr sz="2400" cap="none"/>
              </a:pPr>
            </a:p>
          </p:txBody>
        </p:sp>
        <p:sp>
          <p:nvSpPr>
            <p:cNvPr id="8" name="Shape 253"/>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GJFgC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EBUeAM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PGJFgB/f38A3N7gA8zMzADAwP8Af39/AAAAAAAAAAAAAAAAAAAAAAAAAAAAIQAAABgAAAAUAAAATS0AABUdAAB7NQAAMSEAAAAAAAAmAAAACAAAAP//////////"/>
                </a:ext>
              </a:extLst>
            </p:cNvSpPr>
            <p:nvPr/>
          </p:nvSpPr>
          <p:spPr>
            <a:xfrm flipV="1">
              <a:off x="7364095" y="4727575"/>
              <a:ext cx="1329690" cy="668020"/>
            </a:xfrm>
            <a:prstGeom prst="line">
              <a:avLst/>
            </a:prstGeom>
            <a:noFill/>
            <a:ln w="88900" cap="flat" cmpd="sng" algn="ctr">
              <a:solidFill>
                <a:srgbClr val="F18916"/>
              </a:solidFill>
              <a:prstDash val="solid"/>
              <a:headEnd type="none"/>
              <a:tailEnd type="none"/>
            </a:ln>
            <a:effectLst/>
          </p:spPr>
          <p:txBody>
            <a:bodyPr rot="10800000" vert="horz" wrap="square" lIns="50800" tIns="50800" rIns="50800" bIns="50800" numCol="1" spcCol="215900" anchor="ctr"/>
            <a:lstStyle/>
            <a:p>
              <a:pPr>
                <a:defRPr sz="2400" cap="none"/>
              </a:pPr>
            </a:p>
          </p:txBody>
        </p:sp>
        <p:sp>
          <p:nvSpPr>
            <p:cNvPr id="7" name="Shape 254"/>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E2o+wC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IgbWE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E2o+wB/f38A3N7gA8zMzADAwP8Af39/AAAAAAAAAAAAAAAAAAAAAAAAAAAAIQAAABgAAAAUAAAAAy0AALkeAAA+MgAAWyEAAAAAAAAmAAAACAAAAP//////////"/>
                </a:ext>
              </a:extLst>
            </p:cNvSpPr>
            <p:nvPr/>
          </p:nvSpPr>
          <p:spPr>
            <a:xfrm flipV="1">
              <a:off x="7317105" y="4994275"/>
              <a:ext cx="850265" cy="427990"/>
            </a:xfrm>
            <a:prstGeom prst="line">
              <a:avLst/>
            </a:prstGeom>
            <a:noFill/>
            <a:ln w="88900" cap="flat" cmpd="sng" algn="ctr">
              <a:solidFill>
                <a:srgbClr val="4DA8FB"/>
              </a:solidFill>
              <a:prstDash val="solid"/>
              <a:headEnd type="none"/>
              <a:tailEnd type="none"/>
            </a:ln>
            <a:effectLst/>
          </p:spPr>
          <p:txBody>
            <a:bodyPr rot="10800000" vert="horz" wrap="square" lIns="50800" tIns="50800" rIns="50800" bIns="50800" numCol="1" spcCol="215900" anchor="ctr"/>
            <a:lstStyle/>
            <a:p>
              <a:pPr>
                <a:defRPr sz="2400" cap="none"/>
              </a:pPr>
            </a:p>
          </p:txBody>
        </p:sp>
      </p:grpSp>
      <p:pic>
        <p:nvPicPr>
          <p:cNvPr id="15" name="Picture2"/>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CtAQ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Af39/ANze4APMzMwAwMD/AH9/fwAAAAAAAAAAAAAAAAD///8AAAAAACEAAAAYAAAAFAAAAH0lAAADFQAAWS4AACcWAAAQAAAAJgAAAAgAAAD//////////w=="/>
              </a:ext>
            </a:extLst>
          </p:cNvPicPr>
          <p:nvPr/>
        </p:nvPicPr>
        <p:blipFill>
          <a:blip r:embed="rId3"/>
          <a:stretch>
            <a:fillRect/>
          </a:stretch>
        </p:blipFill>
        <p:spPr>
          <a:xfrm>
            <a:off x="6094095" y="3415665"/>
            <a:ext cx="1440180" cy="185420"/>
          </a:xfrm>
          <a:prstGeom prst="rect">
            <a:avLst/>
          </a:prstGeom>
          <a:noFill/>
          <a:ln w="25400" cap="flat" cmpd="sng" algn="ctr">
            <a:solidFill>
              <a:srgbClr val="000000"/>
            </a:solidFill>
            <a:prstDash val="solid"/>
            <a:headEnd type="none"/>
            <a:tailEnd type="none"/>
          </a:ln>
          <a:effectLst/>
        </p:spPr>
      </p:pic>
      <p:pic>
        <p:nvPicPr>
          <p:cNvPr id="16" name="Picture3"/>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CIKw0o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iCsGf39/ANze4APMzMwAwMD/AH9/fwAAAAAAAAAAAAAAAAD///8AAAAAACEAAAAYAAAAFAAAAHUpAADnKAAAUTIAAAsqAAAQAAAAJgAAAAgAAAD//////////w=="/>
              </a:ext>
            </a:extLst>
          </p:cNvPicPr>
          <p:nvPr/>
        </p:nvPicPr>
        <p:blipFill>
          <a:blip r:embed="rId3"/>
          <a:stretch>
            <a:fillRect/>
          </a:stretch>
        </p:blipFill>
        <p:spPr>
          <a:xfrm>
            <a:off x="6739255" y="6649085"/>
            <a:ext cx="1440180" cy="185420"/>
          </a:xfrm>
          <a:prstGeom prst="rect">
            <a:avLst/>
          </a:prstGeom>
          <a:noFill/>
          <a:ln w="25400" cap="flat" cmpd="sng" algn="ctr">
            <a:solidFill>
              <a:schemeClr val="accent2"/>
            </a:solidFill>
            <a:prstDash val="solid"/>
            <a:headEnd type="none"/>
            <a:tailEnd type="none"/>
          </a:ln>
          <a:effectLst/>
        </p:spPr>
      </p:pic>
      <p:pic>
        <p:nvPicPr>
          <p:cNvPr id="17" name="Screen Shot 2016-06-23 at 14.37.14.png"/>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E2o+wAo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BNqPsAf39/ANze4APMzMwAwMD/AH9/fwAAAAAAAAAAAAAAAAD///8AAAAAACEAAAAYAAAAFAAAAAEkAAB/IwAA3SwAAKMkAAAQAAAAJgAAAAgAAAD//////////w=="/>
              </a:ext>
            </a:extLst>
          </p:cNvPicPr>
          <p:nvPr/>
        </p:nvPicPr>
        <p:blipFill>
          <a:blip r:embed="rId3"/>
          <a:stretch>
            <a:fillRect/>
          </a:stretch>
        </p:blipFill>
        <p:spPr>
          <a:xfrm>
            <a:off x="5852795" y="5770245"/>
            <a:ext cx="1440180" cy="185420"/>
          </a:xfrm>
          <a:prstGeom prst="rect">
            <a:avLst/>
          </a:prstGeom>
          <a:noFill/>
          <a:ln w="25400" cap="flat" cmpd="sng" algn="ctr">
            <a:solidFill>
              <a:srgbClr val="4DA8FB"/>
            </a:solidFill>
            <a:prstDash val="solid"/>
            <a:headEnd type="none"/>
            <a:tailEnd type="none"/>
          </a:ln>
          <a:effectLst/>
        </p:spPr>
      </p:pic>
      <p:pic>
        <p:nvPicPr>
          <p:cNvPr id="18" name="Picture1"/>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GJFgAo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DxiRYAf39/ANze4APMzMwAwMD/AH9/fwAAAAAAAAAAAAAAAAD///8AAAAAACEAAAAYAAAAFAAAAFEuAAAjGwAALTcAAEgcAAAQAAAAJgAAAAgAAAD//////////w=="/>
              </a:ext>
            </a:extLst>
          </p:cNvPicPr>
          <p:nvPr/>
        </p:nvPicPr>
        <p:blipFill>
          <a:blip r:embed="rId3"/>
          <a:stretch>
            <a:fillRect/>
          </a:stretch>
        </p:blipFill>
        <p:spPr>
          <a:xfrm>
            <a:off x="7529195" y="4411345"/>
            <a:ext cx="1440180" cy="186055"/>
          </a:xfrm>
          <a:prstGeom prst="rect">
            <a:avLst/>
          </a:prstGeom>
          <a:noFill/>
          <a:ln w="25400" cap="flat" cmpd="sng" algn="ctr">
            <a:solidFill>
              <a:srgbClr val="F18916"/>
            </a:solidFill>
            <a:prstDash val="solid"/>
            <a:headEnd type="none"/>
            <a:tailEnd type="none"/>
          </a:ln>
          <a:effectLst/>
        </p:spPr>
      </p:pic>
    </p:spTree>
  </p:cSld>
  <p:clrMapOvr>
    <a:masterClrMapping/>
  </p:clrMapOvr>
  <p:timing>
    <p:tnLst>
      <p:par>
        <p:cTn id="1" dur="indefinite" restart="never" nodeType="tmRoot"/>
      </p:par>
    </p:tnLst>
  </p:timing>
</p:sld>
</file>

<file path=ppt/slides/slide294.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243"/>
          <p:cNvSpPr>
            <a:spLocks noGrp="1" noChangeArrowheads="1"/>
            <a:extLst>
              <a:ext uri="smNativeData">
                <pr:smNativeData xmlns:pr="smNativeData" xmlns="smNativeData" val="SMDATA_15_trXWYhMAAAAlAAAAZA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BC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B/f38A3N7gA8zMzADAwP8Af39/AAAAAAAAAAAAAAAAAAAAAAAAAAAAIQAAABgAAAAUAAAA3AUAAAAAAAAsOAAAnAQAABAAAAAmAAAACAAAAH1w////////"/>
              </a:ext>
            </a:extLst>
          </p:cNvSpPr>
          <p:nvPr>
            <p:ph type="title"/>
          </p:nvPr>
        </p:nvSpPr>
        <p:spPr>
          <a:xfrm>
            <a:off x="952500" y="0"/>
            <a:ext cx="8178800" cy="749300"/>
          </a:xfrm>
          <a:noFill/>
          <a:ln>
            <a:noFill/>
          </a:ln>
          <a:effectLst/>
        </p:spPr>
        <p:txBody>
          <a:bodyPr vert="horz" wrap="square" lIns="50800" tIns="50800" rIns="50800" bIns="50800" numCol="1" spcCol="215900" anchor="ctr">
            <a:prstTxWarp prst="textNoShape">
              <a:avLst/>
            </a:prstTxWarp>
          </a:bodyPr>
          <a:lstStyle/>
          <a:p>
            <a:pPr marL="0" marR="0" indent="0" algn="ctr" defTabSz="508000">
              <a:lnSpc>
                <a:spcPct val="100000"/>
              </a:lnSpc>
              <a:spcBef>
                <a:spcPts val="0"/>
              </a:spcBef>
              <a:spcAft>
                <a:spcPts val="0"/>
              </a:spcAft>
              <a:buNone/>
              <a:tabLst>
                <a:tab pos="838200" algn="l"/>
                <a:tab pos="952500" algn="l"/>
              </a:tabLst>
              <a:defRPr sz="3600" cap="none">
                <a:solidFill>
                  <a:srgbClr val="0000FF"/>
                </a:solidFill>
                <a:latin typeface="Arial" pitchFamily="1" charset="0"/>
                <a:ea typeface="Arial" pitchFamily="1" charset="0"/>
                <a:cs typeface="Arial" pitchFamily="1" charset="0"/>
              </a:defRPr>
            </a:pPr>
            <a:r>
              <a:t>Blanquart and Lartillot 2006</a:t>
            </a:r>
          </a:p>
        </p:txBody>
      </p:sp>
      <p:sp>
        <p:nvSpPr>
          <p:cNvPr id="3" name="Shape 244"/>
          <p:cNvSpPr>
            <a:spLocks noGrp="1" noChangeArrowheads="1"/>
            <a:extLst>
              <a:ext uri="smNativeData">
                <pr:smNativeData xmlns:pr="smNativeData" xmlns="smNativeData" val="SMDATA_15_trXWYhMAAAAlAAAAZA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B/f38A3N7gA8zMzADAwP8Af39/AAAAAAAAAAAAAAAAAAAAAAAAAAAAIQAAABgAAAAUAAAAFwMAAAgHAAB5PAAA+Q4AABAAAAAmAAAACAAAAH1w////////"/>
              </a:ext>
            </a:extLst>
          </p:cNvSpPr>
          <p:nvPr>
            <p:ph type="body" idx="1"/>
          </p:nvPr>
        </p:nvSpPr>
        <p:spPr>
          <a:xfrm>
            <a:off x="502285" y="1143000"/>
            <a:ext cx="9328150" cy="1290955"/>
          </a:xfrm>
          <a:noFill/>
          <a:ln>
            <a:noFill/>
          </a:ln>
          <a:effectLst/>
        </p:spPr>
        <p:txBody>
          <a:bodyPr vert="horz" wrap="square" lIns="50800" tIns="50800" rIns="50800" bIns="50800" numCol="1" spcCol="215900" anchor="ctr">
            <a:prstTxWarp prst="textNoShape">
              <a:avLst/>
            </a:prstTxWarp>
          </a:bodyPr>
          <a:lstStyle/>
          <a:p>
            <a:pPr marL="0" marR="0" indent="0" algn="l" defTabSz="578485">
              <a:lnSpc>
                <a:spcPct val="100000"/>
              </a:lnSpc>
              <a:spcBef>
                <a:spcPts val="4100"/>
              </a:spcBef>
              <a:spcAft>
                <a:spcPts val="0"/>
              </a:spcAft>
              <a:buNone/>
              <a:tabLst>
                <a:tab pos="838200" algn="l"/>
                <a:tab pos="1041400" algn="l"/>
              </a:tabLst>
              <a:defRPr sz="2800" cap="none">
                <a:solidFill>
                  <a:schemeClr val="tx1"/>
                </a:solidFill>
                <a:latin typeface="Arial" pitchFamily="1" charset="0"/>
                <a:ea typeface="Arial" pitchFamily="1" charset="0"/>
                <a:cs typeface="Arial" pitchFamily="1" charset="0"/>
              </a:defRPr>
            </a:pPr>
            <a:r>
              <a:t>Bayesian MCMC sampling of histories of breakpoints between equilibrium frequencies along the phylogeny, and of the equilibrium frequencies themselves</a:t>
            </a:r>
          </a:p>
        </p:txBody>
      </p:sp>
      <p:pic>
        <p:nvPicPr>
          <p:cNvPr id="4" name="BlanquartExemple2006.png"/>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bwwAAAAAAAC5EwAAbgQ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PIHAACBDwAAnBIAAFkuAAAQAAAAJgAAAAgAAAD//////////w=="/>
              </a:ext>
            </a:extLst>
          </p:cNvPicPr>
          <p:nvPr/>
        </p:nvPicPr>
        <p:blipFill>
          <a:blip r:embed="rId2"/>
          <a:srcRect l="31830" t="0" r="50490" b="11340"/>
          <a:stretch>
            <a:fillRect/>
          </a:stretch>
        </p:blipFill>
        <p:spPr>
          <a:xfrm>
            <a:off x="1291590" y="2520315"/>
            <a:ext cx="1733550" cy="5013960"/>
          </a:xfrm>
          <a:prstGeom prst="rect">
            <a:avLst/>
          </a:prstGeom>
          <a:noFill/>
          <a:ln>
            <a:noFill/>
          </a:ln>
          <a:effectLst/>
        </p:spPr>
      </p:pic>
      <p:sp>
        <p:nvSpPr>
          <p:cNvPr id="5" name="Shape 246"/>
          <p:cNvSpPr>
            <a:extLst>
              <a:ext uri="smNativeData">
                <pr:smNativeData xmlns:pr="smNativeData" xmlns="smNativeData" val="SMDATA_15_trXW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P////8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2CIAABQ3AACMUAAApD0AABAAAAAmAAAACAAAAP//////////"/>
              </a:ext>
            </a:extLst>
          </p:cNvSpPr>
          <p:nvPr/>
        </p:nvSpPr>
        <p:spPr>
          <a:xfrm>
            <a:off x="5664200" y="8953500"/>
            <a:ext cx="7429500" cy="1066800"/>
          </a:xfrm>
          <a:prstGeom prst="rect">
            <a:avLst/>
          </a:prstGeom>
          <a:noFill/>
          <a:ln>
            <a:noFill/>
          </a:ln>
          <a:effectLst/>
        </p:spPr>
        <p:txBody>
          <a:bodyPr vert="horz" wrap="square" lIns="50800" tIns="50800" rIns="50800" bIns="50800" numCol="1" spcCol="215900" anchor="ctr"/>
          <a:lstStyle/>
          <a:p>
            <a:pPr marL="0" marR="0" indent="0" algn="l" defTabSz="543560">
              <a:lnSpc>
                <a:spcPct val="100000"/>
              </a:lnSpc>
              <a:spcBef>
                <a:spcPts val="3900"/>
              </a:spcBef>
              <a:spcAft>
                <a:spcPts val="0"/>
              </a:spcAft>
              <a:buNone/>
              <a:tabLst>
                <a:tab pos="838200" algn="l"/>
              </a:tabLst>
              <a:defRPr sz="3345" b="1" i="1" cap="none">
                <a:solidFill>
                  <a:schemeClr val="accent1"/>
                </a:solidFill>
                <a:latin typeface="Helvetica" pitchFamily="0" charset="0"/>
                <a:ea typeface="Helvetica" pitchFamily="0" charset="0"/>
                <a:cs typeface="Helvetica" pitchFamily="0" charset="0"/>
              </a:defRPr>
            </a:pPr>
            <a:r>
              <a:t>Problem: does not scale very well…</a:t>
            </a:r>
          </a:p>
        </p:txBody>
      </p:sp>
      <p:grpSp>
        <p:nvGrpSpPr>
          <p:cNvPr id="6" name="Group 255"/>
          <p:cNvGrpSpPr>
            <a:extLst>
              <a:ext uri="smNativeData">
                <pr:smNativeData xmlns:pr="smNativeData" xmlns="smNativeData" val="SMDATA_6_trXWYhMAAAAlAAAAAQAAAA8BAAAAkAAAAEgAAACQAAAASAAAAAAAAAAAAAAAAAAAABcAAAAUAAAAAAAAAAAAAAD/fwAA/38AAAAAAAAJAAAABAAAAAAAAAAfAAAAVAAAAAAAAAAAAAAAAAAAAAAAAAAAAAAAAAAAAAAAAAAAAAAAAAAAAAAAAAAAAAAAAAAAAAAAAAAAAAAAAAAAAAAAAAAAAAAAAAAAAAAAAAAAAAAAAAAAACEAAAAYAAAAFAAAAIwoAACfEAAAezUAAGYpAAAQAAAAJgAAAAgAAAD/////AAAAAA=="/>
              </a:ext>
            </a:extLst>
          </p:cNvGrpSpPr>
          <p:nvPr/>
        </p:nvGrpSpPr>
        <p:grpSpPr>
          <a:xfrm>
            <a:off x="6591300" y="2701925"/>
            <a:ext cx="2102485" cy="4027805"/>
            <a:chOff x="6591300" y="2701925"/>
            <a:chExt cx="2102485" cy="4027805"/>
          </a:xfrm>
        </p:grpSpPr>
        <p:sp>
          <p:nvSpPr>
            <p:cNvPr id="14" name="Shape 247"/>
            <p:cNvSpPr>
              <a:extLst>
                <a:ext uri="smNativeData">
                  <pr:smNativeData xmlns:pr="smNativeData" xmlns="smNativeData" val="SMDATA_15_trXWYhMAAAAlAAAACg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AAAAC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CJmwM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B/f38A3N7gA8zMzADAwP8Af39/AAAAAAAAAAAAAAAAAAAAAAAAAAAAIQAAABgAAAAUAAAAjCgAALscAABbLQAAiiEAAAAAAAAmAAAACAAAAP//////////"/>
                </a:ext>
              </a:extLst>
            </p:cNvSpPr>
            <p:nvPr/>
          </p:nvSpPr>
          <p:spPr>
            <a:xfrm>
              <a:off x="6591300" y="4670425"/>
              <a:ext cx="781685" cy="781685"/>
            </a:xfrm>
            <a:prstGeom prst="line">
              <a:avLst/>
            </a:prstGeom>
            <a:noFill/>
            <a:ln w="88900" cap="flat" cmpd="sng" algn="ctr">
              <a:solidFill>
                <a:srgbClr val="000000"/>
              </a:solidFill>
              <a:prstDash val="solid"/>
              <a:headEnd type="none"/>
              <a:tailEnd type="none"/>
            </a:ln>
            <a:effectLst/>
          </p:spPr>
          <p:txBody>
            <a:bodyPr vert="horz" wrap="square" lIns="50800" tIns="50800" rIns="50800" bIns="50800" numCol="1" spcCol="215900" anchor="ctr"/>
            <a:lstStyle/>
            <a:p>
              <a:pPr>
                <a:defRPr sz="2400" cap="none"/>
              </a:pPr>
            </a:p>
          </p:txBody>
        </p:sp>
        <p:sp>
          <p:nvSpPr>
            <p:cNvPr id="13" name="Shape 248"/>
            <p:cNvSpPr>
              <a:extLst>
                <a:ext uri="smNativeData">
                  <pr:smNativeData xmlns:pr="smNativeData" xmlns="smNativeData" val="SMDATA_15_trXWYhMAAAAlAAAACg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AAAAC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EB3Sx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B/f38A3N7gA8zMzADAwP8Af39/AAAAAAAAAAAAAAAAAAAAAAAAAAAAIQAAABgAAAAUAAAAMy0AAGAhAAA6NQAAZikAAAAAAAAmAAAACAAAAP//////////"/>
                </a:ext>
              </a:extLst>
            </p:cNvSpPr>
            <p:nvPr/>
          </p:nvSpPr>
          <p:spPr>
            <a:xfrm>
              <a:off x="7347585" y="5425440"/>
              <a:ext cx="1304925" cy="1304290"/>
            </a:xfrm>
            <a:prstGeom prst="line">
              <a:avLst/>
            </a:prstGeom>
            <a:noFill/>
            <a:ln w="88900" cap="flat" cmpd="sng" algn="ctr">
              <a:solidFill>
                <a:srgbClr val="000000"/>
              </a:solidFill>
              <a:prstDash val="solid"/>
              <a:headEnd type="none"/>
              <a:tailEnd type="none"/>
            </a:ln>
            <a:effectLst/>
          </p:spPr>
          <p:txBody>
            <a:bodyPr vert="horz" wrap="square" lIns="50800" tIns="50800" rIns="50800" bIns="50800" numCol="1" spcCol="215900" anchor="ctr"/>
            <a:lstStyle/>
            <a:p>
              <a:pPr>
                <a:defRPr sz="2400" cap="none"/>
              </a:pPr>
            </a:p>
          </p:txBody>
        </p:sp>
        <p:sp>
          <p:nvSpPr>
            <p:cNvPr id="12" name="Shape 249"/>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AAAAC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FBz7Rw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B/f38A3N7gA8zMzADAwP8Af39/AAAAAAAAAAAAAAAAAAAAAAAAAAAAIQAAABgAAAAUAAAANi0AAEMdAAA2NQAAXiEAAAAAAAAmAAAACAAAAP//////////"/>
                </a:ext>
              </a:extLst>
            </p:cNvSpPr>
            <p:nvPr/>
          </p:nvSpPr>
          <p:spPr>
            <a:xfrm flipV="1">
              <a:off x="7349490" y="4756785"/>
              <a:ext cx="1300480" cy="667385"/>
            </a:xfrm>
            <a:prstGeom prst="line">
              <a:avLst/>
            </a:prstGeom>
            <a:noFill/>
            <a:ln w="88900" cap="flat" cmpd="sng" algn="ctr">
              <a:solidFill>
                <a:srgbClr val="000000"/>
              </a:solidFill>
              <a:prstDash val="solid"/>
              <a:headEnd type="none"/>
              <a:tailEnd type="none"/>
            </a:ln>
            <a:effectLst/>
          </p:spPr>
          <p:txBody>
            <a:bodyPr rot="10800000" vert="horz" wrap="square" lIns="50800" tIns="50800" rIns="50800" bIns="50800" numCol="1" spcCol="215900" anchor="ctr"/>
            <a:lstStyle/>
            <a:p>
              <a:pPr>
                <a:defRPr sz="2400" cap="none"/>
              </a:pPr>
            </a:p>
          </p:txBody>
        </p:sp>
        <p:sp>
          <p:nvSpPr>
            <p:cNvPr id="11" name="Shape 250"/>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AAAAC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48YTo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B/f38A3N7gA8zMzADAwP8Af39/AAAAAAAAAAAAAAAAAAAAAAAAAAAAIQAAABgAAAAUAAAAjygAAJ8QAAD/NAAADh0AAAAAAAAmAAAACAAAAP//////////"/>
                </a:ext>
              </a:extLst>
            </p:cNvSpPr>
            <p:nvPr/>
          </p:nvSpPr>
          <p:spPr>
            <a:xfrm flipV="1">
              <a:off x="6593205" y="2701925"/>
              <a:ext cx="2021840" cy="2021205"/>
            </a:xfrm>
            <a:prstGeom prst="line">
              <a:avLst/>
            </a:prstGeom>
            <a:noFill/>
            <a:ln w="88900" cap="flat" cmpd="sng" algn="ctr">
              <a:solidFill>
                <a:srgbClr val="000000"/>
              </a:solidFill>
              <a:prstDash val="solid"/>
              <a:headEnd type="none"/>
              <a:tailEnd type="none"/>
            </a:ln>
            <a:effectLst/>
          </p:spPr>
          <p:txBody>
            <a:bodyPr rot="10800000" vert="horz" wrap="square" lIns="50800" tIns="50800" rIns="50800" bIns="50800" numCol="1" spcCol="215900" anchor="ctr"/>
            <a:lstStyle/>
            <a:p>
              <a:pPr>
                <a:defRPr sz="2400" cap="none"/>
              </a:pPr>
            </a:p>
          </p:txBody>
        </p:sp>
        <p:sp>
          <p:nvSpPr>
            <p:cNvPr id="10" name="Shape 251"/>
            <p:cNvSpPr>
              <a:extLst>
                <a:ext uri="smNativeData">
                  <pr:smNativeData xmlns:pr="smNativeData" xmlns="smNativeData" val="SMDATA_15_trXWYhMAAAAlAAAACg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E2o+wC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xuVD4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E2o+wB/f38A3N7gA8zMzADAwP8Af39/AAAAAAAAAAAAAAAAAAAAAAAAAAAAIQAAABgAAAAUAAAA3ioAAPYeAAD5LwAAECQAAAAAAAAmAAAACAAAAP//////////"/>
                </a:ext>
              </a:extLst>
            </p:cNvSpPr>
            <p:nvPr/>
          </p:nvSpPr>
          <p:spPr>
            <a:xfrm>
              <a:off x="6968490" y="5033010"/>
              <a:ext cx="829945" cy="829310"/>
            </a:xfrm>
            <a:prstGeom prst="line">
              <a:avLst/>
            </a:prstGeom>
            <a:noFill/>
            <a:ln w="88900" cap="flat" cmpd="sng" algn="ctr">
              <a:solidFill>
                <a:srgbClr val="4DA8FB"/>
              </a:solidFill>
              <a:prstDash val="solid"/>
              <a:headEnd type="none"/>
              <a:tailEnd type="none"/>
            </a:ln>
            <a:effectLst/>
          </p:spPr>
          <p:txBody>
            <a:bodyPr vert="horz" wrap="square" lIns="50800" tIns="50800" rIns="50800" bIns="50800" numCol="1" spcCol="215900" anchor="ctr"/>
            <a:lstStyle/>
            <a:p>
              <a:pPr>
                <a:defRPr sz="2400" cap="none"/>
              </a:pPr>
            </a:p>
          </p:txBody>
        </p:sp>
        <p:sp>
          <p:nvSpPr>
            <p:cNvPr id="9" name="Shape 252"/>
            <p:cNvSpPr>
              <a:extLst>
                <a:ext uri="smNativeData">
                  <pr:smNativeData xmlns:pr="smNativeData" xmlns="smNativeData" val="SMDATA_15_trXWYhMAAAAlAAAACg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CIKw2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48YTo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CIKwZ/f38A3N7gA8zMzADAwP8Af39/AAAAAAAAAAAAAAAAAAAAAAAAAAAAIQAAABgAAAAUAAAA0C8AAOYjAABRNQAAZikAAAAAAAAmAAAACAAAAP//////////"/>
                </a:ext>
              </a:extLst>
            </p:cNvSpPr>
            <p:nvPr/>
          </p:nvSpPr>
          <p:spPr>
            <a:xfrm>
              <a:off x="7772400" y="5835650"/>
              <a:ext cx="894715" cy="894080"/>
            </a:xfrm>
            <a:prstGeom prst="line">
              <a:avLst/>
            </a:prstGeom>
            <a:noFill/>
            <a:ln w="88900" cap="flat" cmpd="sng" algn="ctr">
              <a:solidFill>
                <a:schemeClr val="accent2"/>
              </a:solidFill>
              <a:prstDash val="solid"/>
              <a:headEnd type="none"/>
              <a:tailEnd type="none"/>
            </a:ln>
            <a:effectLst/>
          </p:spPr>
          <p:txBody>
            <a:bodyPr vert="horz" wrap="square" lIns="50800" tIns="50800" rIns="50800" bIns="50800" numCol="1" spcCol="215900" anchor="ctr"/>
            <a:lstStyle/>
            <a:p>
              <a:pPr>
                <a:defRPr sz="2400" cap="none"/>
              </a:pPr>
            </a:p>
          </p:txBody>
        </p:sp>
        <p:sp>
          <p:nvSpPr>
            <p:cNvPr id="8" name="Shape 253"/>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GJFgC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FDZmQs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PGJFgB/f38A3N7gA8zMzADAwP8Af39/AAAAAAAAAAAAAAAAAAAAAAAAAAAAIQAAABgAAAAUAAAATS0AABUdAAB7NQAAMSEAAAAAAAAmAAAACAAAAP//////////"/>
                </a:ext>
              </a:extLst>
            </p:cNvSpPr>
            <p:nvPr/>
          </p:nvSpPr>
          <p:spPr>
            <a:xfrm flipV="1">
              <a:off x="7364095" y="4727575"/>
              <a:ext cx="1329690" cy="668020"/>
            </a:xfrm>
            <a:prstGeom prst="line">
              <a:avLst/>
            </a:prstGeom>
            <a:noFill/>
            <a:ln w="88900" cap="flat" cmpd="sng" algn="ctr">
              <a:solidFill>
                <a:srgbClr val="F18916"/>
              </a:solidFill>
              <a:prstDash val="solid"/>
              <a:headEnd type="none"/>
              <a:tailEnd type="none"/>
            </a:ln>
            <a:effectLst/>
          </p:spPr>
          <p:txBody>
            <a:bodyPr rot="10800000" vert="horz" wrap="square" lIns="50800" tIns="50800" rIns="50800" bIns="50800" numCol="1" spcCol="215900" anchor="ctr"/>
            <a:lstStyle/>
            <a:p>
              <a:pPr>
                <a:defRPr sz="2400" cap="none"/>
              </a:pPr>
            </a:p>
          </p:txBody>
        </p:sp>
        <p:sp>
          <p:nvSpPr>
            <p:cNvPr id="7" name="Shape 254"/>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E2o+wC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48YTo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E2o+wB/f38A3N7gA8zMzADAwP8Af39/AAAAAAAAAAAAAAAAAAAAAAAAAAAAIQAAABgAAAAUAAAAAy0AALkeAAA+MgAAWyEAAAAAAAAmAAAACAAAAP//////////"/>
                </a:ext>
              </a:extLst>
            </p:cNvSpPr>
            <p:nvPr/>
          </p:nvSpPr>
          <p:spPr>
            <a:xfrm flipV="1">
              <a:off x="7317105" y="4994275"/>
              <a:ext cx="850265" cy="427990"/>
            </a:xfrm>
            <a:prstGeom prst="line">
              <a:avLst/>
            </a:prstGeom>
            <a:noFill/>
            <a:ln w="88900" cap="flat" cmpd="sng" algn="ctr">
              <a:solidFill>
                <a:srgbClr val="4DA8FB"/>
              </a:solidFill>
              <a:prstDash val="solid"/>
              <a:headEnd type="none"/>
              <a:tailEnd type="none"/>
            </a:ln>
            <a:effectLst/>
          </p:spPr>
          <p:txBody>
            <a:bodyPr rot="10800000" vert="horz" wrap="square" lIns="50800" tIns="50800" rIns="50800" bIns="50800" numCol="1" spcCol="215900" anchor="ctr"/>
            <a:lstStyle/>
            <a:p>
              <a:pPr>
                <a:defRPr sz="2400" cap="none"/>
              </a:pPr>
            </a:p>
          </p:txBody>
        </p:sp>
      </p:grpSp>
      <p:pic>
        <p:nvPicPr>
          <p:cNvPr id="15" name="Picture2"/>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mLQ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Af39/ANze4APMzMwAwMD/AH9/fwAAAAAAAAAAAAAAAAD///8AAAAAACEAAAAYAAAAFAAAAH0lAAADFQAAWS4AACcWAAAQAAAAJgAAAAgAAAD//////////w=="/>
              </a:ext>
            </a:extLst>
          </p:cNvPicPr>
          <p:nvPr/>
        </p:nvPicPr>
        <p:blipFill>
          <a:blip r:embed="rId3"/>
          <a:stretch>
            <a:fillRect/>
          </a:stretch>
        </p:blipFill>
        <p:spPr>
          <a:xfrm>
            <a:off x="6094095" y="3415665"/>
            <a:ext cx="1440180" cy="185420"/>
          </a:xfrm>
          <a:prstGeom prst="rect">
            <a:avLst/>
          </a:prstGeom>
          <a:noFill/>
          <a:ln w="25400" cap="flat" cmpd="sng" algn="ctr">
            <a:solidFill>
              <a:srgbClr val="000000"/>
            </a:solidFill>
            <a:prstDash val="solid"/>
            <a:headEnd type="none"/>
            <a:tailEnd type="none"/>
          </a:ln>
          <a:effectLst/>
        </p:spPr>
      </p:pic>
      <p:pic>
        <p:nvPicPr>
          <p:cNvPr id="16" name="Picture3"/>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CIKw0o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iCsGf39/ANze4APMzMwAwMD/AH9/fwAAAAAAAAAAAAAAAAD///8AAAAAACEAAAAYAAAAFAAAAHUpAADnKAAAUTIAAAsqAAAQAAAAJgAAAAgAAAD//////////w=="/>
              </a:ext>
            </a:extLst>
          </p:cNvPicPr>
          <p:nvPr/>
        </p:nvPicPr>
        <p:blipFill>
          <a:blip r:embed="rId3"/>
          <a:stretch>
            <a:fillRect/>
          </a:stretch>
        </p:blipFill>
        <p:spPr>
          <a:xfrm>
            <a:off x="6739255" y="6649085"/>
            <a:ext cx="1440180" cy="185420"/>
          </a:xfrm>
          <a:prstGeom prst="rect">
            <a:avLst/>
          </a:prstGeom>
          <a:noFill/>
          <a:ln w="25400" cap="flat" cmpd="sng" algn="ctr">
            <a:solidFill>
              <a:schemeClr val="accent2"/>
            </a:solidFill>
            <a:prstDash val="solid"/>
            <a:headEnd type="none"/>
            <a:tailEnd type="none"/>
          </a:ln>
          <a:effectLst/>
        </p:spPr>
      </p:pic>
      <p:pic>
        <p:nvPicPr>
          <p:cNvPr id="17" name="Screen Shot 2016-06-23 at 14.37.14.png"/>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E2o+wAo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BNqPsAf39/ANze4APMzMwAwMD/AH9/fwAAAAAAAAAAAAAAAAD///8AAAAAACEAAAAYAAAAFAAAAAEkAAB/IwAA3SwAAKMkAAAQAAAAJgAAAAgAAAD//////////w=="/>
              </a:ext>
            </a:extLst>
          </p:cNvPicPr>
          <p:nvPr/>
        </p:nvPicPr>
        <p:blipFill>
          <a:blip r:embed="rId3"/>
          <a:stretch>
            <a:fillRect/>
          </a:stretch>
        </p:blipFill>
        <p:spPr>
          <a:xfrm>
            <a:off x="5852795" y="5770245"/>
            <a:ext cx="1440180" cy="185420"/>
          </a:xfrm>
          <a:prstGeom prst="rect">
            <a:avLst/>
          </a:prstGeom>
          <a:noFill/>
          <a:ln w="25400" cap="flat" cmpd="sng" algn="ctr">
            <a:solidFill>
              <a:srgbClr val="4DA8FB"/>
            </a:solidFill>
            <a:prstDash val="solid"/>
            <a:headEnd type="none"/>
            <a:tailEnd type="none"/>
          </a:ln>
          <a:effectLst/>
        </p:spPr>
      </p:pic>
      <p:pic>
        <p:nvPicPr>
          <p:cNvPr id="18" name="Picture1"/>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GJFgAo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Bij/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DxiRYAf39/ANze4APMzMwAwMD/AH9/fwAAAAAAAAAAAAAAAAD///8AAAAAACEAAAAYAAAAFAAAAFEuAAAjGwAALTcAAEgcAAAQAAAAJgAAAAgAAAD//////////w=="/>
              </a:ext>
            </a:extLst>
          </p:cNvPicPr>
          <p:nvPr/>
        </p:nvPicPr>
        <p:blipFill>
          <a:blip r:embed="rId3"/>
          <a:stretch>
            <a:fillRect/>
          </a:stretch>
        </p:blipFill>
        <p:spPr>
          <a:xfrm>
            <a:off x="7529195" y="4411345"/>
            <a:ext cx="1440180" cy="186055"/>
          </a:xfrm>
          <a:prstGeom prst="rect">
            <a:avLst/>
          </a:prstGeom>
          <a:noFill/>
          <a:ln w="25400" cap="flat" cmpd="sng" algn="ctr">
            <a:solidFill>
              <a:srgbClr val="F18916"/>
            </a:solidFill>
            <a:prstDash val="solid"/>
            <a:headEnd type="none"/>
            <a:tailEnd type="none"/>
          </a:ln>
          <a:effectLst/>
        </p:spPr>
      </p:pic>
      <p:sp>
        <p:nvSpPr>
          <p:cNvPr id="19" name="Textbox1"/>
          <p:cNvSpPr txBox="1">
            <a:extLst>
              <a:ext uri="smNativeData">
                <pr:smNativeData xmlns:pr="smNativeData" xmlns="smNativeData" val="SMDATA_15_trXWYhMAAAAlAAAAEgAAAE8B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NwIAAD/fwAA/38AAAAAAAAJAAAABAAAAAAABCM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MBUAANEqAABZPQAAWS4AABAgAAAmAAAACAAAAP//////////"/>
              </a:ext>
            </a:extLst>
          </p:cNvSpPr>
          <p:nvPr/>
        </p:nvSpPr>
        <p:spPr>
          <a:xfrm>
            <a:off x="3444240" y="6960235"/>
            <a:ext cx="6528435" cy="574040"/>
          </a:xfrm>
          <a:prstGeom prst="rect">
            <a:avLst/>
          </a:prstGeom>
          <a:noFill/>
          <a:ln>
            <a:noFill/>
          </a:ln>
          <a:effectLst/>
        </p:spPr>
        <p:txBody>
          <a:bodyPr vert="horz" wrap="square" numCol="1" spcCol="215900" anchor="t"/>
          <a:lstStyle/>
          <a:p>
            <a:pPr>
              <a:defRPr sz="3000" i="1" cap="none">
                <a:solidFill>
                  <a:srgbClr val="0000FF"/>
                </a:solidFill>
                <a:latin typeface="Arial" pitchFamily="1" charset="0"/>
                <a:ea typeface="Arial" pitchFamily="1" charset="0"/>
                <a:cs typeface="Arial" pitchFamily="1" charset="0"/>
              </a:defRPr>
            </a:pPr>
            <a:r>
              <a:t>Problem: does not scale very well</a:t>
            </a:r>
          </a:p>
        </p:txBody>
      </p:sp>
    </p:spTree>
  </p:cSld>
  <p:clrMapOvr>
    <a:masterClrMapping/>
  </p:clrMapOvr>
  <p:timing>
    <p:tnLst>
      <p:par>
        <p:cTn id="1" dur="indefinite" restart="never" nodeType="tmRoot"/>
      </p:par>
    </p:tnLst>
  </p:timing>
</p:sld>
</file>

<file path=ppt/slides/slide295.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261"/>
          <p:cNvSpPr>
            <a:spLocks noGrp="1" noChangeArrowheads="1"/>
            <a:extLst>
              <a:ext uri="smNativeData">
                <pr:smNativeData xmlns:pr="smNativeData" xmlns="smNativeData" val="SMDATA_15_trXWYhMAAAAlAAAAZA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Ncf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B/f38A3N7gA8zMzADAwP8Af39/AAAAAAAAAAAAAAAAAAAAAAAAAAAAIQAAABgAAAAUAAAA3AUAAAAAAAAsOAAAnAQAABAAAAAmAAAACAAAAH1w////////"/>
              </a:ext>
            </a:extLst>
          </p:cNvSpPr>
          <p:nvPr>
            <p:ph type="title"/>
          </p:nvPr>
        </p:nvSpPr>
        <p:spPr>
          <a:xfrm>
            <a:off x="952500" y="0"/>
            <a:ext cx="8178800" cy="749300"/>
          </a:xfrm>
          <a:noFill/>
          <a:ln>
            <a:noFill/>
          </a:ln>
          <a:effectLst/>
        </p:spPr>
        <p:txBody>
          <a:bodyPr vert="horz" wrap="square" lIns="50800" tIns="50800" rIns="50800" bIns="50800" numCol="1" spcCol="215900" anchor="ctr">
            <a:prstTxWarp prst="textNoShape">
              <a:avLst/>
            </a:prstTxWarp>
          </a:bodyPr>
          <a:lstStyle/>
          <a:p>
            <a:pPr>
              <a:defRPr sz="3600" cap="none">
                <a:solidFill>
                  <a:srgbClr val="0000FF"/>
                </a:solidFill>
                <a:latin typeface="Arial" pitchFamily="1" charset="0"/>
                <a:ea typeface="Arial" pitchFamily="1" charset="0"/>
                <a:cs typeface="Arial" pitchFamily="1" charset="0"/>
              </a:defRPr>
            </a:pPr>
            <a:r>
              <a:t>Galtier and Gouy 1998</a:t>
            </a:r>
          </a:p>
        </p:txBody>
      </p:sp>
      <p:sp>
        <p:nvSpPr>
          <p:cNvPr id="3" name="Shape 262"/>
          <p:cNvSpPr>
            <a:spLocks noGrp="1" noChangeArrowheads="1"/>
            <a:extLst>
              <a:ext uri="smNativeData">
                <pr:smNativeData xmlns:pr="smNativeData" xmlns="smNativeData" val="SMDATA_15_trXWYhMAAAAlAAAAZA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MAQ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B/f38A3N7gA8zMzADAwP8Af39/AAAAAAAAAAAAAAAAAAAAAAAAAAAAIQAAABgAAAAUAAAAUAUAAAgHAAAUOwAA+Q4AABAAAAAmAAAACAAAAH1w////////"/>
              </a:ext>
            </a:extLst>
          </p:cNvSpPr>
          <p:nvPr>
            <p:ph type="body" idx="1"/>
          </p:nvPr>
        </p:nvSpPr>
        <p:spPr>
          <a:xfrm>
            <a:off x="863600" y="1143000"/>
            <a:ext cx="8740140" cy="1290955"/>
          </a:xfrm>
          <a:noFill/>
          <a:ln>
            <a:noFill/>
          </a:ln>
          <a:effectLst/>
        </p:spPr>
        <p:txBody>
          <a:bodyPr vert="horz" wrap="square" lIns="50800" tIns="50800" rIns="50800" bIns="50800" numCol="1" spcCol="215900" anchor="ctr">
            <a:prstTxWarp prst="textNoShape">
              <a:avLst/>
            </a:prstTxWarp>
          </a:bodyPr>
          <a:lstStyle/>
          <a:p>
            <a:pPr marL="0" marR="0" indent="0" algn="l" defTabSz="584200">
              <a:lnSpc>
                <a:spcPct val="100000"/>
              </a:lnSpc>
              <a:spcBef>
                <a:spcPts val="4200"/>
              </a:spcBef>
              <a:spcAft>
                <a:spcPts val="0"/>
              </a:spcAft>
              <a:buNone/>
              <a:tabLst>
                <a:tab pos="838200" algn="l"/>
                <a:tab pos="1041400" algn="l"/>
              </a:tabLst>
              <a:defRPr sz="2800" cap="none">
                <a:solidFill>
                  <a:srgbClr val="000000"/>
                </a:solidFill>
                <a:latin typeface="Arial" pitchFamily="1" charset="0"/>
                <a:ea typeface="Arial" pitchFamily="1" charset="0"/>
                <a:cs typeface="Arial" pitchFamily="1" charset="0"/>
              </a:defRPr>
            </a:pPr>
            <a:r>
              <a:t>ML estimation of branch-wise GC equilibrium frequencies</a:t>
            </a:r>
          </a:p>
        </p:txBody>
      </p:sp>
      <p:grpSp>
        <p:nvGrpSpPr>
          <p:cNvPr id="4" name="Group 267"/>
          <p:cNvGrpSpPr>
            <a:extLst>
              <a:ext uri="smNativeData">
                <pr:smNativeData xmlns:pr="smNativeData" xmlns="smNativeData" val="SMDATA_6_trXWYhMAAAAlAAAAAQAAAA8BAAAAkAAAAEgAAACQAAAASAAAAAAAAAAAAAAAAAAAABcAAAAUAAAAAAAAAAAAAAD/fwAA/38AAAAAAAAJAAAABAAAACgfAAAfAAAAVAAAAAAAAAAAAAAAAAAAAAAAAAAAAAAAAAAAAAAAAAAAAAAAAAAAAAAAAAAAAAAAAAAAAAAAAAAAAAAAAAAAAAAAAAAAAAAAAAAAAAAAAAAAAAAAAAAAACEAAAAYAAAAFAAAACMyAABuGAAArjcAABgjAAAQAAAAJgAAAAgAAAD/////AAAAAA=="/>
              </a:ext>
            </a:extLst>
          </p:cNvGrpSpPr>
          <p:nvPr/>
        </p:nvGrpSpPr>
        <p:grpSpPr>
          <a:xfrm>
            <a:off x="8150225" y="3971290"/>
            <a:ext cx="901065" cy="1733550"/>
            <a:chOff x="8150225" y="3971290"/>
            <a:chExt cx="901065" cy="1733550"/>
          </a:xfrm>
        </p:grpSpPr>
        <p:sp>
          <p:nvSpPr>
            <p:cNvPr id="8" name="Shape 263"/>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AAAAC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48YTo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B/f38A3N7gA8zMzADAwP8Af39/AAAAAAAAAAAAAAAAAAAAAAAAAAAAIQAAABgAAAAUAAAAIzIAAG4YAACTNwAA3h0AAAAAAAAmAAAACAAAAP//////////"/>
                </a:ext>
              </a:extLst>
            </p:cNvSpPr>
            <p:nvPr/>
          </p:nvSpPr>
          <p:spPr>
            <a:xfrm flipV="1">
              <a:off x="8150225" y="3971290"/>
              <a:ext cx="883920" cy="883920"/>
            </a:xfrm>
            <a:prstGeom prst="line">
              <a:avLst/>
            </a:prstGeom>
            <a:noFill/>
            <a:ln w="88900" cap="flat" cmpd="sng" algn="ctr">
              <a:solidFill>
                <a:srgbClr val="000000"/>
              </a:solidFill>
              <a:prstDash val="solid"/>
              <a:headEnd type="none"/>
              <a:tailEnd type="none"/>
            </a:ln>
            <a:effectLst/>
          </p:spPr>
          <p:txBody>
            <a:bodyPr rot="10800000" vert="horz" wrap="square" lIns="50800" tIns="50800" rIns="50800" bIns="50800" numCol="1" spcCol="215900" anchor="ctr"/>
            <a:lstStyle/>
            <a:p>
              <a:pPr>
                <a:defRPr sz="2400" cap="none"/>
              </a:pPr>
            </a:p>
          </p:txBody>
        </p:sp>
        <p:sp>
          <p:nvSpPr>
            <p:cNvPr id="7" name="Shape 264"/>
            <p:cNvSpPr>
              <a:extLst>
                <a:ext uri="smNativeData">
                  <pr:smNativeData xmlns:pr="smNativeData" xmlns="smNativeData" val="SMDATA_15_trXWYhMAAAAlAAAACg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E2o+wC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xhOnQ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E2o+wB/f38A3N7gA8zMzADAwP8Af39/AAAAAAAAAAAAAAAAAAAAAAAAAAAAIQAAABgAAAAUAAAAIzIAAI4dAAA9NAAAqB8AAAAAAAAmAAAACAAAAP//////////"/>
                </a:ext>
              </a:extLst>
            </p:cNvSpPr>
            <p:nvPr/>
          </p:nvSpPr>
          <p:spPr>
            <a:xfrm>
              <a:off x="8150225" y="4804410"/>
              <a:ext cx="341630" cy="341630"/>
            </a:xfrm>
            <a:prstGeom prst="line">
              <a:avLst/>
            </a:prstGeom>
            <a:noFill/>
            <a:ln w="88900" cap="flat" cmpd="sng" algn="ctr">
              <a:solidFill>
                <a:srgbClr val="4DA8FB"/>
              </a:solidFill>
              <a:prstDash val="solid"/>
              <a:headEnd type="none"/>
              <a:tailEnd type="none"/>
            </a:ln>
            <a:effectLst/>
          </p:spPr>
          <p:txBody>
            <a:bodyPr vert="horz" wrap="square" lIns="50800" tIns="50800" rIns="50800" bIns="50800" numCol="1" spcCol="215900" anchor="ctr"/>
            <a:lstStyle/>
            <a:p>
              <a:pPr>
                <a:defRPr sz="2400" cap="none"/>
              </a:pPr>
            </a:p>
          </p:txBody>
        </p:sp>
        <p:sp>
          <p:nvSpPr>
            <p:cNvPr id="6" name="Shape 265"/>
            <p:cNvSpPr>
              <a:extLst>
                <a:ext uri="smNativeData">
                  <pr:smNativeData xmlns:pr="smNativeData" xmlns="smNativeData" val="SMDATA_15_trXWYhMAAAAlAAAACg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CIKw2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CIKwZ/f38A3N7gA8zMzADAwP8Af39/AAAAAAAAAAAAAAAAAAAAAAAAAAAAIQAAABgAAAAUAAAALDQAAJYfAACuNwAAGCMAAAAAAAAmAAAACAAAAP//////////"/>
                </a:ext>
              </a:extLst>
            </p:cNvSpPr>
            <p:nvPr/>
          </p:nvSpPr>
          <p:spPr>
            <a:xfrm>
              <a:off x="8481060" y="5134610"/>
              <a:ext cx="570230" cy="570230"/>
            </a:xfrm>
            <a:prstGeom prst="line">
              <a:avLst/>
            </a:prstGeom>
            <a:noFill/>
            <a:ln w="88900" cap="flat" cmpd="sng" algn="ctr">
              <a:solidFill>
                <a:schemeClr val="accent2"/>
              </a:solidFill>
              <a:prstDash val="solid"/>
              <a:headEnd type="none"/>
              <a:tailEnd type="none"/>
            </a:ln>
            <a:effectLst/>
          </p:spPr>
          <p:txBody>
            <a:bodyPr vert="horz" wrap="square" lIns="50800" tIns="50800" rIns="50800" bIns="50800" numCol="1" spcCol="215900" anchor="ctr"/>
            <a:lstStyle/>
            <a:p>
              <a:pPr>
                <a:defRPr sz="2400" cap="none"/>
              </a:pPr>
            </a:p>
          </p:txBody>
        </p:sp>
        <p:sp>
          <p:nvSpPr>
            <p:cNvPr id="5" name="Shape 266"/>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GJFgC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PGJFgB/f38A3N7gA8zMzADAwP8Af39/AAAAAAAAAAAAAAAAAAAAAAAAAAAAIQAAABgAAAAUAAAALTQAAMkdAACtNwAAlR8AAAAAAAAmAAAACAAAAP//////////"/>
                </a:ext>
              </a:extLst>
            </p:cNvSpPr>
            <p:nvPr/>
          </p:nvSpPr>
          <p:spPr>
            <a:xfrm flipV="1">
              <a:off x="8481695" y="4841875"/>
              <a:ext cx="568960" cy="292100"/>
            </a:xfrm>
            <a:prstGeom prst="line">
              <a:avLst/>
            </a:prstGeom>
            <a:noFill/>
            <a:ln w="88900" cap="flat" cmpd="sng" algn="ctr">
              <a:solidFill>
                <a:srgbClr val="F18916"/>
              </a:solidFill>
              <a:prstDash val="solid"/>
              <a:headEnd type="none"/>
              <a:tailEnd type="none"/>
            </a:ln>
            <a:effectLst/>
          </p:spPr>
          <p:txBody>
            <a:bodyPr rot="10800000" vert="horz" wrap="square" lIns="50800" tIns="50800" rIns="50800" bIns="50800" numCol="1" spcCol="215900" anchor="ctr"/>
            <a:lstStyle/>
            <a:p>
              <a:pPr>
                <a:defRPr sz="2400" cap="none"/>
              </a:pPr>
            </a:p>
          </p:txBody>
        </p:sp>
      </p:grpSp>
      <p:sp>
        <p:nvSpPr>
          <p:cNvPr id="9" name="Shape 272"/>
          <p:cNvSpPr>
            <a:extLst>
              <a:ext uri="smNativeData">
                <pr:smNativeData xmlns:pr="smNativeData" xmlns="smNativeData" val="SMDATA_15_trXW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xuVD4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HAcAADw3AAAUUAAAzD0AABAAAAAmAAAACAAAAP//////////"/>
              </a:ext>
            </a:extLst>
          </p:cNvSpPr>
          <p:nvPr/>
        </p:nvSpPr>
        <p:spPr>
          <a:xfrm>
            <a:off x="1155700" y="8978900"/>
            <a:ext cx="11861800" cy="1066800"/>
          </a:xfrm>
          <a:prstGeom prst="rect">
            <a:avLst/>
          </a:prstGeom>
          <a:noFill/>
          <a:ln>
            <a:noFill/>
          </a:ln>
          <a:effectLst/>
        </p:spPr>
        <p:txBody>
          <a:bodyPr vert="horz" wrap="square" lIns="50800" tIns="50800" rIns="50800" bIns="50800" numCol="1" spcCol="215900" anchor="ctr"/>
          <a:lstStyle/>
          <a:p>
            <a:pPr marL="0" marR="0" indent="0" algn="l" defTabSz="554990">
              <a:lnSpc>
                <a:spcPct val="100000"/>
              </a:lnSpc>
              <a:spcBef>
                <a:spcPts val="3900"/>
              </a:spcBef>
              <a:spcAft>
                <a:spcPts val="0"/>
              </a:spcAft>
              <a:buNone/>
              <a:tabLst>
                <a:tab pos="838200" algn="l"/>
              </a:tabLst>
              <a:defRPr sz="3420" b="1" i="1" cap="none">
                <a:solidFill>
                  <a:schemeClr val="accent1"/>
                </a:solidFill>
                <a:latin typeface="Helvetica" pitchFamily="0" charset="0"/>
                <a:ea typeface="Helvetica" pitchFamily="0" charset="0"/>
                <a:cs typeface="Helvetica" pitchFamily="0" charset="0"/>
              </a:defRPr>
            </a:pPr>
            <a:r>
              <a:t>Problem: one parameter per branch may be a bit much…</a:t>
            </a:r>
          </a:p>
        </p:txBody>
      </p:sp>
      <p:pic>
        <p:nvPicPr>
          <p:cNvPr id="10" name="Picture4"/>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BAAOAc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Af39/ANze4APMzMwAwMD/AH9/fwAAAAAAAAAAAAAAAAD///8AAAAAACEAAAAYAAAAFAAAAKssAAAfGAAAhzUAAEMZAAAQAAAAJgAAAAgAAAD//////////w=="/>
              </a:ext>
            </a:extLst>
          </p:cNvPicPr>
          <p:nvPr/>
        </p:nvPicPr>
        <p:blipFill>
          <a:blip r:embed="rId2"/>
          <a:stretch>
            <a:fillRect/>
          </a:stretch>
        </p:blipFill>
        <p:spPr>
          <a:xfrm>
            <a:off x="7261225" y="3921125"/>
            <a:ext cx="1440180" cy="185420"/>
          </a:xfrm>
          <a:prstGeom prst="rect">
            <a:avLst/>
          </a:prstGeom>
          <a:noFill/>
          <a:ln w="25400" cap="flat" cmpd="sng" algn="ctr">
            <a:solidFill>
              <a:srgbClr val="000000"/>
            </a:solidFill>
            <a:prstDash val="solid"/>
            <a:headEnd type="none"/>
            <a:tailEnd type="none"/>
          </a:ln>
          <a:effectLst/>
        </p:spPr>
      </p:pic>
      <p:pic>
        <p:nvPicPr>
          <p:cNvPr id="11" name="Picture2"/>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CIKw0o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iCsGf39/ANze4APMzMwAwMD/AH9/fwAAAAAAAAAAAAAAAAD///8AAAAAACEAAAAYAAAAFAAAAC8xAAB/IwAACzoAAKMkAAAQAAAAJgAAAAgAAAD//////////w=="/>
              </a:ext>
            </a:extLst>
          </p:cNvPicPr>
          <p:nvPr/>
        </p:nvPicPr>
        <p:blipFill>
          <a:blip r:embed="rId2"/>
          <a:stretch>
            <a:fillRect/>
          </a:stretch>
        </p:blipFill>
        <p:spPr>
          <a:xfrm>
            <a:off x="7995285" y="5770245"/>
            <a:ext cx="1440180" cy="185420"/>
          </a:xfrm>
          <a:prstGeom prst="rect">
            <a:avLst/>
          </a:prstGeom>
          <a:noFill/>
          <a:ln w="25400" cap="flat" cmpd="sng" algn="ctr">
            <a:solidFill>
              <a:schemeClr val="accent2"/>
            </a:solidFill>
            <a:prstDash val="solid"/>
            <a:headEnd type="none"/>
            <a:tailEnd type="none"/>
          </a:ln>
          <a:effectLst/>
        </p:spPr>
      </p:pic>
      <p:pic>
        <p:nvPicPr>
          <p:cNvPr id="12" name="Screen Shot 2016-06-23 at 14.37.14.png"/>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E2o+wAo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QYCUL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BNqPsAf39/ANze4APMzMwAwMD/AH9/fwAAAAAAAAAAAAAAAAD///8AAAAAACEAAAAYAAAAFAAAAO8pAAD7HgAAyzIAAB8gAAAQAAAAJgAAAAgAAAD//////////w=="/>
              </a:ext>
            </a:extLst>
          </p:cNvPicPr>
          <p:nvPr/>
        </p:nvPicPr>
        <p:blipFill>
          <a:blip r:embed="rId2"/>
          <a:stretch>
            <a:fillRect/>
          </a:stretch>
        </p:blipFill>
        <p:spPr>
          <a:xfrm>
            <a:off x="6816725" y="5036185"/>
            <a:ext cx="1440180" cy="185420"/>
          </a:xfrm>
          <a:prstGeom prst="rect">
            <a:avLst/>
          </a:prstGeom>
          <a:noFill/>
          <a:ln w="25400" cap="flat" cmpd="sng" algn="ctr">
            <a:solidFill>
              <a:srgbClr val="4DA8FB"/>
            </a:solidFill>
            <a:prstDash val="solid"/>
            <a:headEnd type="none"/>
            <a:tailEnd type="none"/>
          </a:ln>
          <a:effectLst/>
        </p:spPr>
      </p:pic>
      <p:pic>
        <p:nvPicPr>
          <p:cNvPr id="13" name="Picture1"/>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GJFgAo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DxiRYAf39/ANze4APMzMwAwMD/AH9/fwAAAAAAAAAAAAAAAAD///8AAAAAACEAAAAYAAAAFAAAAMs0AAA3HAAApz0AAFwdAAAQAAAAJgAAAAgAAAD//////////w=="/>
              </a:ext>
            </a:extLst>
          </p:cNvPicPr>
          <p:nvPr/>
        </p:nvPicPr>
        <p:blipFill>
          <a:blip r:embed="rId2"/>
          <a:stretch>
            <a:fillRect/>
          </a:stretch>
        </p:blipFill>
        <p:spPr>
          <a:xfrm>
            <a:off x="8582025" y="4586605"/>
            <a:ext cx="1440180" cy="186055"/>
          </a:xfrm>
          <a:prstGeom prst="rect">
            <a:avLst/>
          </a:prstGeom>
          <a:noFill/>
          <a:ln w="25400" cap="flat" cmpd="sng" algn="ctr">
            <a:solidFill>
              <a:srgbClr val="F18916"/>
            </a:solidFill>
            <a:prstDash val="solid"/>
            <a:headEnd type="none"/>
            <a:tailEnd type="none"/>
          </a:ln>
          <a:effectLst/>
        </p:spPr>
      </p:pic>
      <p:pic>
        <p:nvPicPr>
          <p:cNvPr id="14" name="Picture3"/>
          <p:cNvPicPr>
            <a:picLocks noChangeAspect="1"/>
            <a:extLst>
              <a:ext uri="smNativeData">
                <pr:smNativeData xmlns:pr="smNativeData" xmlns="smNativeData" val="SMDATA_17_trXWYhMAAAAlAAAAEQAAAC8B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JoAAABzDwAAnCgAADYtAAAQAAAAJgAAAAgAAAD//////////w=="/>
              </a:ext>
            </a:extLst>
          </p:cNvPicPr>
          <p:nvPr/>
        </p:nvPicPr>
        <p:blipFill>
          <a:blip r:embed="rId3"/>
          <a:stretch>
            <a:fillRect/>
          </a:stretch>
        </p:blipFill>
        <p:spPr>
          <a:xfrm>
            <a:off x="97790" y="2511425"/>
            <a:ext cx="6503670" cy="4838065"/>
          </a:xfrm>
          <a:prstGeom prst="rect">
            <a:avLst/>
          </a:prstGeom>
          <a:noFill/>
          <a:ln>
            <a:noFill/>
          </a:ln>
          <a:effectLst/>
        </p:spPr>
      </p:pic>
    </p:spTree>
  </p:cSld>
  <p:clrMapOvr>
    <a:masterClrMapping/>
  </p:clrMapOvr>
  <p:timing>
    <p:tnLst>
      <p:par>
        <p:cTn id="1" dur="indefinite" restart="never" nodeType="tmRoot"/>
      </p:par>
    </p:tnLst>
  </p:timing>
</p:sld>
</file>

<file path=ppt/slides/slide296.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278"/>
          <p:cNvSpPr>
            <a:spLocks noGrp="1" noChangeArrowheads="1"/>
            <a:extLst>
              <a:ext uri="smNativeData">
                <pr:smNativeData xmlns:pr="smNativeData" xmlns="smNativeData" val="SMDATA_15_trXWYhMAAAAlAAAAZA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FHQ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B/f38A3N7gA8zMzADAwP8Af39/AAAAAAAAAAAAAAAAAAAAAAAAAAAAIQAAABgAAAAUAAAA3AUAAAAAAAAsOAAAnAQAABAAAAAmAAAACAAAAH1w////////"/>
              </a:ext>
            </a:extLst>
          </p:cNvSpPr>
          <p:nvPr>
            <p:ph type="title"/>
          </p:nvPr>
        </p:nvSpPr>
        <p:spPr>
          <a:xfrm>
            <a:off x="952500" y="0"/>
            <a:ext cx="8178800" cy="749300"/>
          </a:xfrm>
          <a:noFill/>
          <a:ln>
            <a:noFill/>
          </a:ln>
          <a:effectLst/>
        </p:spPr>
        <p:txBody>
          <a:bodyPr vert="horz" wrap="square" lIns="50800" tIns="50800" rIns="50800" bIns="50800" numCol="1" spcCol="215900" anchor="ctr">
            <a:prstTxWarp prst="textNoShape">
              <a:avLst/>
            </a:prstTxWarp>
          </a:bodyPr>
          <a:lstStyle/>
          <a:p>
            <a:pPr>
              <a:defRPr sz="3600" cap="none">
                <a:solidFill>
                  <a:srgbClr val="0000FF"/>
                </a:solidFill>
                <a:latin typeface="Arial" pitchFamily="1" charset="0"/>
                <a:ea typeface="Arial" pitchFamily="1" charset="0"/>
                <a:cs typeface="Arial" pitchFamily="1" charset="0"/>
              </a:defRPr>
            </a:pPr>
            <a:r>
              <a:t>Foster 2004</a:t>
            </a:r>
          </a:p>
        </p:txBody>
      </p:sp>
      <p:sp>
        <p:nvSpPr>
          <p:cNvPr id="3" name="Shape 279"/>
          <p:cNvSpPr>
            <a:spLocks noGrp="1" noChangeArrowheads="1"/>
            <a:extLst>
              <a:ext uri="smNativeData">
                <pr:smNativeData xmlns:pr="smNativeData" xmlns="smNativeData" val="SMDATA_15_trXWYhMAAAAlAAAAZA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KCA7hs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B/f38A3N7gA8zMzADAwP8Af39/AAAAAAAAAAAAAAAAAAAAAAAAAAAAIQAAABgAAAAUAAAAbAIAAAgHAABROgAA+Q4AABAAAAAmAAAACAAAAH1w////////"/>
              </a:ext>
            </a:extLst>
          </p:cNvSpPr>
          <p:nvPr>
            <p:ph type="body" idx="1"/>
          </p:nvPr>
        </p:nvSpPr>
        <p:spPr>
          <a:xfrm>
            <a:off x="393700" y="1143000"/>
            <a:ext cx="9086215" cy="1290955"/>
          </a:xfrm>
          <a:noFill/>
          <a:ln>
            <a:noFill/>
          </a:ln>
          <a:effectLst/>
        </p:spPr>
        <p:txBody>
          <a:bodyPr vert="horz" wrap="square" lIns="50800" tIns="50800" rIns="50800" bIns="50800" numCol="1" spcCol="215900" anchor="ctr">
            <a:prstTxWarp prst="textNoShape">
              <a:avLst/>
            </a:prstTxWarp>
          </a:bodyPr>
          <a:lstStyle/>
          <a:p>
            <a:pPr marL="0" marR="0" indent="0" algn="l" defTabSz="584200">
              <a:lnSpc>
                <a:spcPct val="100000"/>
              </a:lnSpc>
              <a:spcBef>
                <a:spcPts val="4200"/>
              </a:spcBef>
              <a:spcAft>
                <a:spcPts val="0"/>
              </a:spcAft>
              <a:buNone/>
              <a:tabLst>
                <a:tab pos="838200" algn="l"/>
                <a:tab pos="1041400" algn="l"/>
              </a:tabLst>
              <a:defRPr sz="3600" cap="none">
                <a:solidFill>
                  <a:schemeClr val="accent1"/>
                </a:solidFill>
                <a:latin typeface="Helvetica Light" pitchFamily="0" charset="0"/>
                <a:ea typeface="Helvetica Light" pitchFamily="0" charset="0"/>
                <a:cs typeface="Helvetica Light" pitchFamily="0" charset="0"/>
              </a:defRPr>
            </a:pPr>
            <a:r>
              <a:t>Bayesian MCMC estimation of a limited set of equilibrium frequencies</a:t>
            </a:r>
          </a:p>
        </p:txBody>
      </p:sp>
      <p:sp>
        <p:nvSpPr>
          <p:cNvPr id="4" name="Shape 285"/>
          <p:cNvSpPr>
            <a:extLst>
              <a:ext uri="smNativeData">
                <pr:smNativeData xmlns:pr="smNativeData" xmlns="smNativeData" val="SMDATA_15_trXW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OAldBs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JA4AADw3AAAUUAAAzD0AABAAAAAmAAAACAAAAP//////////"/>
              </a:ext>
            </a:extLst>
          </p:cNvSpPr>
          <p:nvPr/>
        </p:nvSpPr>
        <p:spPr>
          <a:xfrm>
            <a:off x="2298700" y="8978900"/>
            <a:ext cx="10718800" cy="1066800"/>
          </a:xfrm>
          <a:prstGeom prst="rect">
            <a:avLst/>
          </a:prstGeom>
          <a:noFill/>
          <a:ln>
            <a:noFill/>
          </a:ln>
          <a:effectLst/>
        </p:spPr>
        <p:txBody>
          <a:bodyPr vert="horz" wrap="square" lIns="50800" tIns="50800" rIns="50800" bIns="50800" numCol="1" spcCol="215900" anchor="ctr"/>
          <a:lstStyle/>
          <a:p>
            <a:pPr marL="0" marR="0" indent="0" algn="l" defTabSz="584200">
              <a:lnSpc>
                <a:spcPct val="100000"/>
              </a:lnSpc>
              <a:spcBef>
                <a:spcPts val="4200"/>
              </a:spcBef>
              <a:spcAft>
                <a:spcPts val="0"/>
              </a:spcAft>
              <a:buNone/>
              <a:tabLst>
                <a:tab pos="838200" algn="l"/>
              </a:tabLst>
              <a:defRPr sz="3600" b="1" i="1" cap="none">
                <a:solidFill>
                  <a:schemeClr val="accent1"/>
                </a:solidFill>
                <a:latin typeface="Helvetica" pitchFamily="0" charset="0"/>
                <a:ea typeface="Helvetica" pitchFamily="0" charset="0"/>
                <a:cs typeface="Helvetica" pitchFamily="0" charset="0"/>
              </a:defRPr>
            </a:pPr>
            <a:r>
              <a:t>Problem: How many categories should one use?</a:t>
            </a:r>
          </a:p>
        </p:txBody>
      </p:sp>
      <p:pic>
        <p:nvPicPr>
          <p:cNvPr id="5" name="Picture1"/>
          <p:cNvPicPr>
            <a:picLocks noChangeAspect="1"/>
            <a:extLst>
              <a:ext uri="smNativeData">
                <pr:smNativeData xmlns:pr="smNativeData" xmlns="smNativeData" val="SMDATA_17_trXWYhMAAAAlAAAAEQAAAC8B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CP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PIHAADkDwAADzgAAEknAAAQAAAAJgAAAAgAAAD//////////w=="/>
              </a:ext>
            </a:extLst>
          </p:cNvPicPr>
          <p:nvPr/>
        </p:nvPicPr>
        <p:blipFill>
          <a:blip r:embed="rId2"/>
          <a:stretch>
            <a:fillRect/>
          </a:stretch>
        </p:blipFill>
        <p:spPr>
          <a:xfrm>
            <a:off x="1291590" y="2583180"/>
            <a:ext cx="7821295" cy="3803015"/>
          </a:xfrm>
          <a:prstGeom prst="rect">
            <a:avLst/>
          </a:prstGeom>
          <a:noFill/>
          <a:ln>
            <a:noFill/>
          </a:ln>
          <a:effectLst/>
        </p:spPr>
      </p:pic>
    </p:spTree>
  </p:cSld>
  <p:clrMapOvr>
    <a:masterClrMapping/>
  </p:clrMapOvr>
  <p:timing>
    <p:tnLst>
      <p:par>
        <p:cTn id="1" dur="indefinite" restart="never" nodeType="tmRoot"/>
      </p:par>
    </p:tnLst>
  </p:timing>
</p:sld>
</file>

<file path=ppt/slides/slide297.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294"/>
          <p:cNvSpPr>
            <a:spLocks noGrp="1" noChangeArrowheads="1"/>
            <a:extLst>
              <a:ext uri="smNativeData">
                <pr:smNativeData xmlns:pr="smNativeData" xmlns="smNativeData" val="SMDATA_15_trXWYhMAAAAlAAAAZA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FAN7Bs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B/f38A3N7gA8zMzADAwP8Af39/AAAAAAAAAAAAAAAAAAAAAAAAAAAAIQAAABgAAAAUAAAA3AUAADwAAAAsOAAA2AQAABAAAAAmAAAACAAAAH1w////////"/>
              </a:ext>
            </a:extLst>
          </p:cNvSpPr>
          <p:nvPr>
            <p:ph type="title"/>
          </p:nvPr>
        </p:nvSpPr>
        <p:spPr>
          <a:xfrm>
            <a:off x="952500" y="38100"/>
            <a:ext cx="8178800" cy="749300"/>
          </a:xfrm>
          <a:noFill/>
          <a:ln>
            <a:noFill/>
          </a:ln>
          <a:effectLst/>
        </p:spPr>
        <p:txBody>
          <a:bodyPr vert="horz" wrap="square" lIns="50800" tIns="50800" rIns="50800" bIns="50800" numCol="1" spcCol="215900" anchor="ctr">
            <a:prstTxWarp prst="textNoShape">
              <a:avLst/>
            </a:prstTxWarp>
          </a:bodyPr>
          <a:lstStyle/>
          <a:p>
            <a:pPr>
              <a:defRPr cap="none">
                <a:solidFill>
                  <a:srgbClr val="0000FF"/>
                </a:solidFill>
                <a:latin typeface="Arial" pitchFamily="1" charset="0"/>
                <a:ea typeface="Arial" pitchFamily="1" charset="0"/>
                <a:cs typeface="Arial" pitchFamily="1" charset="0"/>
              </a:defRPr>
            </a:pPr>
            <a:r>
              <a:t>Heaps 2014</a:t>
            </a:r>
          </a:p>
        </p:txBody>
      </p:sp>
      <p:sp>
        <p:nvSpPr>
          <p:cNvPr id="3" name="Shape 295"/>
          <p:cNvSpPr>
            <a:spLocks noGrp="1" noChangeArrowheads="1"/>
            <a:extLst>
              <a:ext uri="smNativeData">
                <pr:smNativeData xmlns:pr="smNativeData" xmlns="smNativeData" val="SMDATA_15_trXWYhMAAAAlAAAAZA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OAu6xs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B/f38A3N7gA8zMzADAwP8Af39/AAAAAAAAAAAAAAAAAAAAAAAAAAAAIQAAABgAAAAUAAAAKAUAAHgFAAB4NwAAdCoAABAAAAAmAAAACAAAAH1w////////"/>
              </a:ext>
            </a:extLst>
          </p:cNvSpPr>
          <p:nvPr>
            <p:ph type="body" idx="1"/>
          </p:nvPr>
        </p:nvSpPr>
        <p:spPr>
          <a:xfrm>
            <a:off x="838200" y="889000"/>
            <a:ext cx="8178800" cy="6012180"/>
          </a:xfrm>
          <a:noFill/>
          <a:ln>
            <a:noFill/>
          </a:ln>
          <a:effectLst/>
        </p:spPr>
        <p:txBody>
          <a:bodyPr vert="horz" wrap="square" lIns="50800" tIns="50800" rIns="50800" bIns="50800" numCol="1" spcCol="215900" anchor="ctr">
            <a:prstTxWarp prst="textNoShape">
              <a:avLst/>
            </a:prstTxWarp>
          </a:bodyPr>
          <a:lstStyle/>
          <a:p>
            <a:pPr marL="0" indent="0">
              <a:buNone/>
              <a:defRPr sz="2800" cap="none">
                <a:latin typeface="Arial" pitchFamily="1" charset="0"/>
                <a:ea typeface="Arial" pitchFamily="1" charset="0"/>
                <a:cs typeface="Arial" pitchFamily="1" charset="0"/>
              </a:defRPr>
            </a:pPr>
            <a:r>
              <a:t>Bayesian MCMC estimation </a:t>
            </a:r>
          </a:p>
          <a:p>
            <a:pPr marL="0" indent="0">
              <a:buNone/>
              <a:defRPr sz="2800" cap="none">
                <a:latin typeface="Arial" pitchFamily="1" charset="0"/>
                <a:ea typeface="Arial" pitchFamily="1" charset="0"/>
                <a:cs typeface="Arial" pitchFamily="1" charset="0"/>
              </a:defRPr>
            </a:pPr>
            <a:r>
              <a:t>2 different models:</a:t>
            </a:r>
          </a:p>
          <a:p>
            <a:pPr lvl="1" marL="571500">
              <a:buSzTx/>
              <a:buFont typeface="Wingdings" pitchFamily="2" charset="2"/>
              <a:buBlip>
                <a:blip r:embed="rId2"/>
              </a:buBlip>
              <a:defRPr cap="none">
                <a:latin typeface="Arial" pitchFamily="1" charset="0"/>
                <a:ea typeface="Arial" pitchFamily="1" charset="0"/>
                <a:cs typeface="Arial" pitchFamily="1" charset="0"/>
              </a:defRPr>
            </a:pPr>
            <a:r>
              <a:t>a hierarchical model</a:t>
            </a:r>
          </a:p>
          <a:p>
            <a:pPr lvl="1" marL="571500">
              <a:buSzTx/>
              <a:buFont typeface="Wingdings" pitchFamily="2" charset="2"/>
              <a:buBlip>
                <a:blip r:embed="rId2"/>
              </a:buBlip>
              <a:defRPr cap="none">
                <a:latin typeface="Arial" pitchFamily="1" charset="0"/>
                <a:ea typeface="Arial" pitchFamily="1" charset="0"/>
                <a:cs typeface="Arial" pitchFamily="1" charset="0"/>
              </a:defRPr>
            </a:pPr>
            <a:r>
              <a:t>a correlated model</a:t>
            </a:r>
          </a:p>
        </p:txBody>
      </p:sp>
      <p:grpSp>
        <p:nvGrpSpPr>
          <p:cNvPr id="4" name="Group 300"/>
          <p:cNvGrpSpPr>
            <a:extLst>
              <a:ext uri="smNativeData">
                <pr:smNativeData xmlns:pr="smNativeData" xmlns="smNativeData" val="SMDATA_6_trXWYhMAAAAlAAAAAQAAAA8BAAAAkAAAAEgAAACQAAAASAAAAAAAAAAAAAAAAAAAABcAAAAUAAAAAAAAAAAAAAD/fwAA/38AAAAAAAAJAAAABAAAALgABywfAAAAVAAAAAAAAAAAAAAAAAAAAAAAAAAAAAAAAAAAAAAAAAAAAAAAAAAAAAAAAAAAAAAAAAAAAAAAAAAAAAAAAAAAAAAAAAAAAAAAAAAAAAAAAAAAAAAAAAAAACEAAAAYAAAAFAAAAJwoAAA3EQAAxjIAAColAAAQAAAAJgAAAAgAAAD/////AAAAAA=="/>
              </a:ext>
            </a:extLst>
          </p:cNvGrpSpPr>
          <p:nvPr/>
        </p:nvGrpSpPr>
        <p:grpSpPr>
          <a:xfrm>
            <a:off x="6601460" y="2798445"/>
            <a:ext cx="1652270" cy="3242945"/>
            <a:chOff x="6601460" y="2798445"/>
            <a:chExt cx="1652270" cy="3242945"/>
          </a:xfrm>
        </p:grpSpPr>
        <p:sp>
          <p:nvSpPr>
            <p:cNvPr id="8" name="Shape 296"/>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AAAAC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HDNpBw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B/f38A3N7gA8zMzADAwP8Af39/AAAAAAAAAAAAAAAAAAAAAAAAAAAAIQAAABgAAAAUAAAAxCgAADcRAAC9MgAAMBsAAAAAAAAmAAAACAAAAP//////////"/>
                </a:ext>
              </a:extLst>
            </p:cNvSpPr>
            <p:nvPr/>
          </p:nvSpPr>
          <p:spPr>
            <a:xfrm flipV="1">
              <a:off x="6626860" y="2798445"/>
              <a:ext cx="1621155" cy="1621155"/>
            </a:xfrm>
            <a:prstGeom prst="line">
              <a:avLst/>
            </a:prstGeom>
            <a:noFill/>
            <a:ln w="88900" cap="flat" cmpd="sng" algn="ctr">
              <a:solidFill>
                <a:srgbClr val="000000"/>
              </a:solidFill>
              <a:prstDash val="solid"/>
              <a:headEnd type="none"/>
              <a:tailEnd type="none"/>
            </a:ln>
            <a:effectLst/>
          </p:spPr>
          <p:txBody>
            <a:bodyPr rot="10800000" vert="horz" wrap="square" lIns="50800" tIns="50800" rIns="50800" bIns="50800" numCol="1" spcCol="215900" anchor="ctr"/>
            <a:lstStyle/>
            <a:p>
              <a:pPr>
                <a:defRPr sz="2400" cap="none"/>
              </a:pPr>
            </a:p>
          </p:txBody>
        </p:sp>
        <p:sp>
          <p:nvSpPr>
            <p:cNvPr id="7" name="Shape 297"/>
            <p:cNvSpPr>
              <a:extLst>
                <a:ext uri="smNativeData">
                  <pr:smNativeData xmlns:pr="smNativeData" xmlns="smNativeData" val="SMDATA_15_trXWYhMAAAAlAAAACg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E2o+wC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CPpBw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E2o+wB/f38A3N7gA8zMzADAwP8Af39/AAAAAAAAAAAAAAAAAAAAAAAAAAAAIQAAABgAAAAUAAAAnCgAAAEbAAB3LAAA3R4AAAAAAAAmAAAACAAAAP//////////"/>
                </a:ext>
              </a:extLst>
            </p:cNvSpPr>
            <p:nvPr/>
          </p:nvSpPr>
          <p:spPr>
            <a:xfrm>
              <a:off x="6601460" y="4389755"/>
              <a:ext cx="626745" cy="627380"/>
            </a:xfrm>
            <a:prstGeom prst="line">
              <a:avLst/>
            </a:prstGeom>
            <a:noFill/>
            <a:ln w="88900" cap="flat" cmpd="sng" algn="ctr">
              <a:solidFill>
                <a:srgbClr val="4DA8FB"/>
              </a:solidFill>
              <a:prstDash val="solid"/>
              <a:headEnd type="none"/>
              <a:tailEnd type="none"/>
            </a:ln>
            <a:effectLst/>
          </p:spPr>
          <p:txBody>
            <a:bodyPr vert="horz" wrap="square" lIns="50800" tIns="50800" rIns="50800" bIns="50800" numCol="1" spcCol="215900" anchor="ctr"/>
            <a:lstStyle/>
            <a:p>
              <a:pPr>
                <a:defRPr sz="2400" cap="none"/>
              </a:pPr>
            </a:p>
          </p:txBody>
        </p:sp>
        <p:sp>
          <p:nvSpPr>
            <p:cNvPr id="6" name="Shape 298"/>
            <p:cNvSpPr>
              <a:extLst>
                <a:ext uri="smNativeData">
                  <pr:smNativeData xmlns:pr="smNativeData" xmlns="smNativeData" val="SMDATA_15_trXWYhMAAAAlAAAACg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CIKw2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CIKwZ/f38A3N7gA8zMzADAwP8Af39/AAAAAAAAAAAAAAAAAAAAAAAAAAAAIQAAABgAAAAUAAAAVywAALoeAADGMgAAKiUAAAAAAAAmAAAACAAAAP//////////"/>
                </a:ext>
              </a:extLst>
            </p:cNvSpPr>
            <p:nvPr/>
          </p:nvSpPr>
          <p:spPr>
            <a:xfrm>
              <a:off x="7207885" y="4994910"/>
              <a:ext cx="1045845" cy="1046480"/>
            </a:xfrm>
            <a:prstGeom prst="line">
              <a:avLst/>
            </a:prstGeom>
            <a:noFill/>
            <a:ln w="88900" cap="flat" cmpd="sng" algn="ctr">
              <a:solidFill>
                <a:schemeClr val="accent2"/>
              </a:solidFill>
              <a:prstDash val="solid"/>
              <a:headEnd type="none"/>
              <a:tailEnd type="none"/>
            </a:ln>
            <a:effectLst/>
          </p:spPr>
          <p:txBody>
            <a:bodyPr vert="horz" wrap="square" lIns="50800" tIns="50800" rIns="50800" bIns="50800" numCol="1" spcCol="215900" anchor="ctr"/>
            <a:lstStyle/>
            <a:p>
              <a:pPr>
                <a:defRPr sz="2400" cap="none"/>
              </a:pPr>
            </a:p>
          </p:txBody>
        </p:sp>
        <p:sp>
          <p:nvSpPr>
            <p:cNvPr id="5" name="Shape 299"/>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GJFgC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FDqohw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PGJFgB/f38A3N7gA8zMzADAwP8Af39/AAAAAAAAAAAAAAAAAAAAAAAAAAAAIQAAABgAAAAUAAAAWSwAAG4bAADDMgAAuR4AAAAAAAAmAAAACAAAAP//////////"/>
                </a:ext>
              </a:extLst>
            </p:cNvSpPr>
            <p:nvPr/>
          </p:nvSpPr>
          <p:spPr>
            <a:xfrm flipV="1">
              <a:off x="7209155" y="4458970"/>
              <a:ext cx="1042670" cy="535305"/>
            </a:xfrm>
            <a:prstGeom prst="line">
              <a:avLst/>
            </a:prstGeom>
            <a:noFill/>
            <a:ln w="88900" cap="flat" cmpd="sng" algn="ctr">
              <a:solidFill>
                <a:srgbClr val="F18916"/>
              </a:solidFill>
              <a:prstDash val="solid"/>
              <a:headEnd type="none"/>
              <a:tailEnd type="none"/>
            </a:ln>
            <a:effectLst/>
          </p:spPr>
          <p:txBody>
            <a:bodyPr rot="10800000" vert="horz" wrap="square" lIns="50800" tIns="50800" rIns="50800" bIns="50800" numCol="1" spcCol="215900" anchor="ctr"/>
            <a:lstStyle/>
            <a:p>
              <a:pPr>
                <a:defRPr sz="2400" cap="none"/>
              </a:pPr>
            </a:p>
          </p:txBody>
        </p:sp>
      </p:grpSp>
    </p:spTree>
  </p:cSld>
  <p:clrMapOvr>
    <a:masterClrMapping/>
  </p:clrMapOvr>
  <p:timing>
    <p:tnLst>
      <p:par>
        <p:cTn id="1" dur="indefinite" restart="never" nodeType="tmRoot"/>
      </p:par>
    </p:tnLst>
  </p:timing>
</p:sld>
</file>

<file path=ppt/slides/slide298.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302"/>
          <p:cNvSpPr>
            <a:spLocks noGrp="1" noChangeArrowheads="1"/>
            <a:extLst>
              <a:ext uri="smNativeData">
                <pr:smNativeData xmlns:pr="smNativeData" xmlns="smNativeData" val="SMDATA_15_trXWYhMAAAAlAAAAZA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B/f38A3N7gA8zMzADAwP8Af39/AAAAAAAAAAAAAAAAAAAAAAAAAAAAIQAAABgAAAAUAAAAhwAAADIAAADdOQAAzgQAABAAAAAmAAAACAAAAH1w////////"/>
              </a:ext>
            </a:extLst>
          </p:cNvSpPr>
          <p:nvPr>
            <p:ph type="title"/>
          </p:nvPr>
        </p:nvSpPr>
        <p:spPr>
          <a:xfrm>
            <a:off x="85725" y="31750"/>
            <a:ext cx="9320530" cy="749300"/>
          </a:xfrm>
          <a:noFill/>
          <a:ln>
            <a:noFill/>
          </a:ln>
          <a:effectLst/>
        </p:spPr>
        <p:txBody>
          <a:bodyPr vert="horz" wrap="square" lIns="50800" tIns="50800" rIns="50800" bIns="50800" numCol="1" spcCol="215900" anchor="ctr">
            <a:prstTxWarp prst="textNoShape">
              <a:avLst/>
            </a:prstTxWarp>
          </a:bodyPr>
          <a:lstStyle/>
          <a:p>
            <a:pPr marL="0" marR="0" indent="0" algn="ctr" defTabSz="496570">
              <a:lnSpc>
                <a:spcPct val="100000"/>
              </a:lnSpc>
              <a:spcBef>
                <a:spcPts val="0"/>
              </a:spcBef>
              <a:spcAft>
                <a:spcPts val="0"/>
              </a:spcAft>
              <a:buNone/>
              <a:tabLst>
                <a:tab pos="838200" algn="l"/>
                <a:tab pos="952500" algn="l"/>
              </a:tabLst>
              <a:defRPr cap="none">
                <a:solidFill>
                  <a:srgbClr val="0000FF"/>
                </a:solidFill>
                <a:latin typeface="Arial" pitchFamily="1" charset="0"/>
                <a:ea typeface="Arial" pitchFamily="1" charset="0"/>
                <a:cs typeface="Arial" pitchFamily="1" charset="0"/>
              </a:defRPr>
            </a:pPr>
            <a:r>
              <a:t>Heaps 2014: Hierarchical model</a:t>
            </a:r>
          </a:p>
        </p:txBody>
      </p:sp>
      <p:sp>
        <p:nvSpPr>
          <p:cNvPr id="3" name="Shape 303"/>
          <p:cNvSpPr>
            <a:spLocks noGrp="1" noChangeArrowheads="1"/>
            <a:extLst>
              <a:ext uri="smNativeData">
                <pr:smNativeData xmlns:pr="smNativeData" xmlns="smNativeData" val="SMDATA_15_trXWYhMAAAAlAAAAZA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xuVD4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B/f38A3N7gA8zMzADAwP8Af39/AAAAAAAAAAAAAAAAAAAAAAAAAAAAIQAAABgAAAAUAAAAGQEAAAgHAABcPQAAGBcAABAAAAAmAAAACAAAAH1w////////"/>
              </a:ext>
            </a:extLst>
          </p:cNvSpPr>
          <p:nvPr>
            <p:ph type="body" idx="1"/>
          </p:nvPr>
        </p:nvSpPr>
        <p:spPr>
          <a:xfrm>
            <a:off x="178435" y="1143000"/>
            <a:ext cx="9796145" cy="2611120"/>
          </a:xfrm>
          <a:noFill/>
          <a:ln>
            <a:noFill/>
          </a:ln>
          <a:effectLst/>
        </p:spPr>
        <p:txBody>
          <a:bodyPr vert="horz" wrap="square" lIns="50800" tIns="50800" rIns="50800" bIns="50800" numCol="1" spcCol="215900" anchor="ctr">
            <a:prstTxWarp prst="textNoShape">
              <a:avLst/>
            </a:prstTxWarp>
          </a:bodyPr>
          <a:lstStyle/>
          <a:p>
            <a:pPr lvl="1" marL="571500">
              <a:buSzTx/>
              <a:buFont typeface="Wingdings" pitchFamily="2" charset="2"/>
              <a:buBlip>
                <a:blip r:embed="rId2"/>
              </a:buBlip>
              <a:defRPr sz="2400" cap="none">
                <a:latin typeface="Arial" pitchFamily="1" charset="0"/>
                <a:ea typeface="Arial" pitchFamily="1" charset="0"/>
                <a:cs typeface="Arial" pitchFamily="1" charset="0"/>
              </a:defRPr>
            </a:pPr>
            <a:r>
              <a:t>One central vector ∏</a:t>
            </a:r>
          </a:p>
          <a:p>
            <a:pPr lvl="1" marL="571500">
              <a:buSzTx/>
              <a:buFont typeface="Wingdings" pitchFamily="2" charset="2"/>
              <a:buBlip>
                <a:blip r:embed="rId2"/>
              </a:buBlip>
              <a:defRPr sz="2400" cap="none">
                <a:latin typeface="Arial" pitchFamily="1" charset="0"/>
                <a:ea typeface="Arial" pitchFamily="1" charset="0"/>
                <a:cs typeface="Arial" pitchFamily="1" charset="0"/>
              </a:defRPr>
            </a:pPr>
            <a:r>
              <a:t>Each branch i has its own vector ∏</a:t>
            </a:r>
            <a:r>
              <a:rPr cap="none" baseline="-4000"/>
              <a:t>i</a:t>
            </a:r>
            <a:r>
              <a:t> in the neighbourhood of ∏</a:t>
            </a:r>
          </a:p>
        </p:txBody>
      </p:sp>
      <p:pic>
        <p:nvPicPr>
          <p:cNvPr id="4" name="Picture1"/>
          <p:cNvPicPr>
            <a:picLocks noChangeAspect="1"/>
            <a:extLst>
              <a:ext uri="smNativeData">
                <pr:smNativeData xmlns:pr="smNativeData" xmlns="smNativeData" val="SMDATA_17_trXWYhMAAAAlAAAAEQAAAC8B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AAAAAAAAAAA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D8BAABdFgAABz0AAJUsAAAQAAAAJgAAAAgAAAD//////////w=="/>
              </a:ext>
            </a:extLst>
          </p:cNvPicPr>
          <p:nvPr/>
        </p:nvPicPr>
        <p:blipFill>
          <a:blip r:embed="rId3"/>
          <a:stretch>
            <a:fillRect/>
          </a:stretch>
        </p:blipFill>
        <p:spPr>
          <a:xfrm>
            <a:off x="202565" y="3635375"/>
            <a:ext cx="9718040" cy="3611880"/>
          </a:xfrm>
          <a:prstGeom prst="rect">
            <a:avLst/>
          </a:prstGeom>
          <a:noFill/>
          <a:ln>
            <a:noFill/>
          </a:ln>
          <a:effectLst/>
        </p:spPr>
      </p:pic>
    </p:spTree>
  </p:cSld>
  <p:clrMapOvr>
    <a:masterClrMapping/>
  </p:clrMapOvr>
  <p:timing>
    <p:tnLst>
      <p:par>
        <p:cTn id="1" dur="indefinite" restart="never" nodeType="tmRoot"/>
      </p:par>
    </p:tnLst>
  </p:timing>
</p:sld>
</file>

<file path=ppt/slides/slide299.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350"/>
          <p:cNvSpPr>
            <a:spLocks noGrp="1" noChangeArrowheads="1"/>
            <a:extLst>
              <a:ext uri="smNativeData">
                <pr:smNativeData xmlns:pr="smNativeData" xmlns="smNativeData" val="SMDATA_15_trXWYhMAAAAlAAAAZA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B/f38A3N7gA8zMzADAwP8Af39/AAAAAAAAAAAAAAAAAAAAAAAAAAAAIQAAABgAAAAUAAAAeQMAAEYAAABNOQAA4gQAABAAAAAmAAAACAAAAH1w////////"/>
              </a:ext>
            </a:extLst>
          </p:cNvSpPr>
          <p:nvPr>
            <p:ph type="title"/>
          </p:nvPr>
        </p:nvSpPr>
        <p:spPr>
          <a:xfrm>
            <a:off x="564515" y="44450"/>
            <a:ext cx="8750300" cy="749300"/>
          </a:xfrm>
          <a:noFill/>
          <a:ln>
            <a:noFill/>
          </a:ln>
          <a:effectLst/>
        </p:spPr>
        <p:txBody>
          <a:bodyPr vert="horz" wrap="square" lIns="50800" tIns="50800" rIns="50800" bIns="50800" numCol="1" spcCol="215900" anchor="ctr">
            <a:prstTxWarp prst="textNoShape">
              <a:avLst/>
            </a:prstTxWarp>
          </a:bodyPr>
          <a:lstStyle/>
          <a:p>
            <a:pPr marL="0" marR="0" indent="0" algn="ctr" defTabSz="490855">
              <a:lnSpc>
                <a:spcPct val="100000"/>
              </a:lnSpc>
              <a:spcBef>
                <a:spcPts val="0"/>
              </a:spcBef>
              <a:spcAft>
                <a:spcPts val="0"/>
              </a:spcAft>
              <a:buNone/>
              <a:tabLst>
                <a:tab pos="838200" algn="l"/>
                <a:tab pos="952500" algn="l"/>
              </a:tabLst>
              <a:defRPr cap="none">
                <a:solidFill>
                  <a:srgbClr val="0000FF"/>
                </a:solidFill>
                <a:latin typeface="Arial" pitchFamily="1" charset="0"/>
                <a:ea typeface="Arial" pitchFamily="1" charset="0"/>
                <a:cs typeface="Arial" pitchFamily="1" charset="0"/>
              </a:defRPr>
            </a:pPr>
            <a:r>
              <a:t>Heaps 2014: Correlated model</a:t>
            </a:r>
          </a:p>
        </p:txBody>
      </p:sp>
      <p:sp>
        <p:nvSpPr>
          <p:cNvPr id="3" name="Shape 351"/>
          <p:cNvSpPr>
            <a:spLocks noGrp="1" noChangeArrowheads="1"/>
            <a:extLst>
              <a:ext uri="smNativeData">
                <pr:smNativeData xmlns:pr="smNativeData" xmlns="smNativeData" val="SMDATA_15_trXWYhMAAAAlAAAAZA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48YTo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B/f38A3N7gA8zMzADAwP8Af39/AAAAAAAAAAAAAAAAAAAAAAAAAAAAIQAAABgAAAAUAAAALAEAAOQHAADMPQAA9BcAABAAAAAmAAAACAAAAH1w////////"/>
              </a:ext>
            </a:extLst>
          </p:cNvSpPr>
          <p:nvPr>
            <p:ph type="body" idx="1"/>
          </p:nvPr>
        </p:nvSpPr>
        <p:spPr>
          <a:xfrm>
            <a:off x="190500" y="1282700"/>
            <a:ext cx="9855200" cy="2611120"/>
          </a:xfrm>
          <a:noFill/>
          <a:ln>
            <a:noFill/>
          </a:ln>
          <a:effectLst/>
        </p:spPr>
        <p:txBody>
          <a:bodyPr vert="horz" wrap="square" lIns="50800" tIns="50800" rIns="50800" bIns="50800" numCol="1" spcCol="215900" anchor="ctr">
            <a:prstTxWarp prst="textNoShape">
              <a:avLst/>
            </a:prstTxWarp>
          </a:bodyPr>
          <a:lstStyle/>
          <a:p>
            <a:pPr lvl="1" marL="571500">
              <a:buSzTx/>
              <a:buFont typeface="Wingdings" pitchFamily="2" charset="2"/>
              <a:buBlip>
                <a:blip r:embed="rId2"/>
              </a:buBlip>
              <a:defRPr sz="2400" cap="none">
                <a:latin typeface="Arial" pitchFamily="1" charset="0"/>
                <a:ea typeface="Arial" pitchFamily="1" charset="0"/>
                <a:cs typeface="Arial" pitchFamily="1" charset="0"/>
              </a:defRPr>
            </a:pPr>
            <a:r>
              <a:t>One ancestral vector ∏</a:t>
            </a:r>
          </a:p>
          <a:p>
            <a:pPr lvl="1" marL="571500">
              <a:buSzTx/>
              <a:buFont typeface="Wingdings" pitchFamily="2" charset="2"/>
              <a:buBlip>
                <a:blip r:embed="rId2"/>
              </a:buBlip>
              <a:defRPr sz="2400" cap="none">
                <a:latin typeface="Arial" pitchFamily="1" charset="0"/>
                <a:ea typeface="Arial" pitchFamily="1" charset="0"/>
                <a:cs typeface="Arial" pitchFamily="1" charset="0"/>
              </a:defRPr>
            </a:pPr>
            <a:r>
              <a:t>Each branch i has its own vector ∏</a:t>
            </a:r>
            <a:r>
              <a:rPr cap="none" baseline="-4000"/>
              <a:t>i</a:t>
            </a:r>
            <a:r>
              <a:t> in the neighbourhood of its parent vector ∏</a:t>
            </a:r>
            <a:r>
              <a:rPr cap="none" baseline="-4000"/>
              <a:t>pi</a:t>
            </a:r>
            <a:endParaRPr cap="none" baseline="-4000"/>
          </a:p>
        </p:txBody>
      </p:sp>
      <p:pic>
        <p:nvPicPr>
          <p:cNvPr id="4" name="Picture1"/>
          <p:cNvPicPr>
            <a:picLocks noChangeAspect="1"/>
            <a:extLst>
              <a:ext uri="smNativeData">
                <pr:smNativeData xmlns:pr="smNativeData" xmlns="smNativeData" val="SMDATA_17_trXWYhMAAAAlAAAAEQAAAC8B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AAAAAAAAAAA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MoAAADGGAAAoD0AAAYtAAAQAAAAJgAAAAgAAAD//////////w=="/>
              </a:ext>
            </a:extLst>
          </p:cNvPicPr>
          <p:nvPr/>
        </p:nvPicPr>
        <p:blipFill>
          <a:blip r:embed="rId3"/>
          <a:stretch>
            <a:fillRect/>
          </a:stretch>
        </p:blipFill>
        <p:spPr>
          <a:xfrm>
            <a:off x="128270" y="4027170"/>
            <a:ext cx="9889490" cy="3291840"/>
          </a:xfrm>
          <a:prstGeom prst="rect">
            <a:avLst/>
          </a:prstGeom>
          <a:noFill/>
          <a:ln>
            <a:noFill/>
          </a:ln>
          <a:effectLst/>
        </p:spPr>
      </p:pic>
    </p:spTree>
  </p:cSld>
  <p:clrMapOvr>
    <a:masterClrMapping/>
  </p:clrMapOvr>
  <p:timing>
    <p:tnLst>
      <p:par>
        <p:cTn id="1" dur="indefinite" restart="never" nodeType="tmRoot"/>
      </p:par>
    </p:tnLst>
  </p:timing>
</p:sld>
</file>

<file path=ppt/slides/slide3.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sp>
        <p:nvSpPr>
          <p:cNvPr id="2" name="Shape 240"/>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DNR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8BoAANwAAACQIwAATAQAABAgAAAmAAAACAAAAP//////////"/>
              </a:ext>
            </a:extLst>
          </p:cNvSpPr>
          <p:nvPr/>
        </p:nvSpPr>
        <p:spPr>
          <a:xfrm>
            <a:off x="4378960" y="139700"/>
            <a:ext cx="140208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Outline</a:t>
            </a:r>
          </a:p>
        </p:txBody>
      </p:sp>
      <p:sp>
        <p:nvSpPr>
          <p:cNvPr id="3" name="Shape 241"/>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PMc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7wMAAEAGAAAnNQAAwAgAABAgAAAmAAAACAAAAP//////////"/>
              </a:ext>
            </a:extLst>
          </p:cNvSpPr>
          <p:nvPr/>
        </p:nvSpPr>
        <p:spPr>
          <a:xfrm>
            <a:off x="639445" y="101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I. A brief review of Continuous-Time Markov models</a:t>
            </a:r>
          </a:p>
        </p:txBody>
      </p:sp>
    </p:spTree>
  </p:cSld>
  <p:clrMapOvr>
    <a:masterClrMapping/>
  </p:clrMapOvr>
  <p:transition spd="fast" p14:dur="500">
    <p:fade/>
    <p:extLst>
      <p:ext uri="smNativeData">
        <pr:smNativeData xmlns:pr="smNativeData" xmlns="smNativeData" val="trXWYgAAAAD0AQAAAAAAAAYAAAAAAAAAAAAAAAAAAAAAAAAAAQAAAAAAAAAAAAAAAAAAAAAAAAAAAAAA"/>
      </p:ext>
    </p:extLst>
  </p:transition>
  <p:timing>
    <p:tnLst>
      <p:par>
        <p:cTn id="1" dur="indefinite" restart="never" nodeType="tmRoot"/>
      </p:par>
    </p:tnLst>
  </p:timing>
</p:sld>
</file>

<file path=ppt/slides/slide30.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grpSp>
        <p:nvGrpSpPr>
          <p:cNvPr id="2" name="Group 538"/>
          <p:cNvGrpSpPr>
            <a:extLst>
              <a:ext uri="smNativeData">
                <pr:smNativeData xmlns:pr="smNativeData" xmlns="smNativeData" val="SMDATA_6_trXWYhMAAAAlAAAAAQAAAA8BAAAAkAAAAEgAAACQAAAASAAAAAAAAAAAAAAAAAAAABcAAAAUAAAAAAAAAAAAAAD/fwAA/38AAAAAAAAJAAAABAAAABQWFjMfAAAAVAAAAAAAAAAAAAAAAAAAAAAAAAAAAAAAAAAAAAAAAAAAAAAAAAAAAAAAAAAAAAAAAAAAAAAAAAAAAAAAAAAAAAAAAAAAAAAAAAAAAAAAAAAAAAAAAAAAACEAAAAYAAAAFAAAAPgMAABjDQAACxYAAFUhAAAQAAAAJgAAAAgAAAD/////AAAAAA=="/>
              </a:ext>
            </a:extLst>
          </p:cNvGrpSpPr>
          <p:nvPr/>
        </p:nvGrpSpPr>
        <p:grpSpPr>
          <a:xfrm>
            <a:off x="2108200" y="2176145"/>
            <a:ext cx="1475105" cy="3242310"/>
            <a:chOff x="2108200" y="2176145"/>
            <a:chExt cx="1475105" cy="3242310"/>
          </a:xfrm>
        </p:grpSpPr>
        <p:sp>
          <p:nvSpPr>
            <p:cNvPr id="4" name="Shape 536"/>
            <p:cNvSpPr>
              <a:extLst>
                <a:ext uri="smNativeData">
                  <pr:smNativeData xmlns:pr="smNativeData" xmlns="smNativeData" val="SMDATA_15_trXWYhMAAAAlAAAAZA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MgAAAAAAAAAoAAAAZAAAAGQAAAAAAAAAy8vLADIAAAAAAAAAKAAAAGQAAABkAAAAAAAAABcAAAAUAAAAAAAAAAAAAAD/fwAA/38AAAAAAAAJAAAABAAAAAAAAAAeAAAAaAAAAAAAAAAAAAAAAAAAAAAAAAAAAAAAECcAABAnAAAAAAAAAAAAAAAAAAAAAAAAAAAAAAAAAAAAAAAAAAAAADw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P+TAAB/f38AAAAAAMvLywDAwP8Af39/AAAAAAAAAAAAAAAAAAAAAAAAAAAAIQAAABgAAAAUAAAA+AwAAEAOAADIFAAAeCAAAAAAAAAmAAAACAAAAP//////////"/>
                </a:ext>
              </a:extLst>
            </p:cNvSpPr>
            <p:nvPr/>
          </p:nvSpPr>
          <p:spPr>
            <a:xfrm>
              <a:off x="2108200" y="2316480"/>
              <a:ext cx="1270000" cy="2961640"/>
            </a:xfrm>
            <a:prstGeom prst="rect">
              <a:avLst/>
            </a:prstGeom>
            <a:noFill/>
            <a:ln w="25400" cap="flat" cmpd="sng" algn="ctr">
              <a:solidFill>
                <a:srgbClr val="FF9300"/>
              </a:solidFill>
              <a:prstDash val="solid"/>
              <a:headEnd type="none"/>
              <a:tailEnd type="none"/>
            </a:ln>
            <a:effectLst>
              <a:outerShdw blurRad="38100" dist="25400" dir="5400000">
                <a:srgbClr val="000000">
                  <a:alpha val="50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3" name="Shape 537"/>
            <p:cNvSpPr>
              <a:extLst>
                <a:ext uri="smNativeData">
                  <pr:smNativeData xmlns:pr="smNativeData" xmlns="smNativeData" val="SMDATA_15_trXWYhMAAAAlAAAAZAAAAA0AAAAAUAAAAFAAAABQAAAAUAAAAAAAAAABAAAAAAAAAAEAAABQAAAAAAAAAAAA4D8AAAAAAADgPwAAAAAAAOA/AAAAAAAA4D8AAAAAAADgPwAAAAAAAOA/AAAAAAAA4D8AAAAAAADgPwAAAAAAAOA/AAAAAAAA4D8CAAAAjAAAAAEAAAAAAAAA////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J/f38A3N7gA8zMzADAwP8Af39/AAAAAAAAAAAAAAAAAAAAAAAAAAAAIQAAABgAAAAUAAAAOw4AAGMNAAALFgAAVSEAAAAAAAAmAAAACAAAAP//////////"/>
                </a:ext>
              </a:extLst>
            </p:cNvSpPr>
            <p:nvPr/>
          </p:nvSpPr>
          <p:spPr>
            <a:xfrm>
              <a:off x="2313305" y="2176145"/>
              <a:ext cx="1270000" cy="3242310"/>
            </a:xfrm>
            <a:prstGeom prst="rect">
              <a:avLst/>
            </a:prstGeom>
            <a:solidFill>
              <a:srgbClr val="FFFFFF"/>
            </a:solidFill>
            <a:ln>
              <a:noFill/>
            </a:ln>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grpSp>
      <p:sp>
        <p:nvSpPr>
          <p:cNvPr id="5" name="Shape 539"/>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7wMAAEAGAABsOQAAnwgAABAgAAAmAAAACAAAAP//////////"/>
              </a:ext>
            </a:extLst>
          </p:cNvSpPr>
          <p:nvPr/>
        </p:nvSpPr>
        <p:spPr>
          <a:xfrm>
            <a:off x="639445" y="1016000"/>
            <a:ext cx="8695055" cy="385445"/>
          </a:xfrm>
          <a:prstGeom prst="rect">
            <a:avLst/>
          </a:prstGeom>
          <a:noFill/>
          <a:ln>
            <a:noFill/>
          </a:ln>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Can we correctly estimate the true branch length used in our simulation?</a:t>
            </a:r>
          </a:p>
        </p:txBody>
      </p:sp>
      <p:sp>
        <p:nvSpPr>
          <p:cNvPr id="6" name="Shape 540"/>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KD0SYE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GAYAAJgIAADaOgAA0AoAABAgAAAmAAAACAAAAP//////////"/>
              </a:ext>
            </a:extLst>
          </p:cNvSpPr>
          <p:nvPr/>
        </p:nvSpPr>
        <p:spPr>
          <a:xfrm>
            <a:off x="990600" y="1397000"/>
            <a:ext cx="8576310" cy="360680"/>
          </a:xfrm>
          <a:prstGeom prst="rect">
            <a:avLst/>
          </a:prstGeom>
          <a:noFill/>
          <a:ln>
            <a:noFill/>
          </a:ln>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The true branch length was </a:t>
            </a:r>
            <a:endParaRPr cap="none">
              <a:solidFill>
                <a:srgbClr val="424242"/>
              </a:solidFill>
            </a:endParaRPr>
          </a:p>
        </p:txBody>
      </p:sp>
      <p:sp>
        <p:nvSpPr>
          <p:cNvPr id="7" name="Shape 541"/>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xgkAANwAAAC6NAAATAQAABAgAAAmAAAACAAAAP//////////"/>
              </a:ext>
            </a:extLst>
          </p:cNvSpPr>
          <p:nvPr/>
        </p:nvSpPr>
        <p:spPr>
          <a:xfrm>
            <a:off x="1588770" y="139700"/>
            <a:ext cx="698246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Scaling the Instantaneous Rate Matrix</a:t>
            </a:r>
          </a:p>
        </p:txBody>
      </p:sp>
      <p:pic>
        <p:nvPicPr>
          <p:cNvPr id="8" name="pasted-image.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CdQTT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PMXAAAoCQAAjhwAAEAKAAAQAAAAJgAAAAgAAAD//////////w=="/>
              </a:ext>
            </a:extLst>
          </p:cNvPicPr>
          <p:nvPr/>
        </p:nvPicPr>
        <p:blipFill>
          <a:blip r:embed="rId2"/>
          <a:stretch>
            <a:fillRect/>
          </a:stretch>
        </p:blipFill>
        <p:spPr>
          <a:xfrm>
            <a:off x="3893185" y="1488440"/>
            <a:ext cx="748665" cy="177800"/>
          </a:xfrm>
          <a:prstGeom prst="rect">
            <a:avLst/>
          </a:prstGeom>
          <a:noFill/>
          <a:ln>
            <a:noFill/>
          </a:ln>
          <a:effectLst/>
        </p:spPr>
      </p:pic>
      <p:pic>
        <p:nvPicPr>
          <p:cNvPr id="9" name="Lecture_2_slides (dragged) 36.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swUAANIIAABkDAAA+A0AAAAAAABkAAAAZAAAAAAAAAAjAAAABAAAAGQAAAAXAAAAFAAAAAAAAAAAAAAA/38AAP9/AAAAAAAACQAAAAQAAAAMAAs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FoOAACwDQAA6C8AADchAAAQAAAAJgAAAAgAAAD//////////w=="/>
              </a:ext>
            </a:extLst>
          </p:cNvPicPr>
          <p:nvPr/>
        </p:nvPicPr>
        <p:blipFill>
          <a:blip r:embed="rId3"/>
          <a:srcRect l="14590" t="22580" r="31720" b="35760"/>
          <a:stretch>
            <a:fillRect/>
          </a:stretch>
        </p:blipFill>
        <p:spPr>
          <a:xfrm>
            <a:off x="2332990" y="2225040"/>
            <a:ext cx="5454650" cy="3174365"/>
          </a:xfrm>
          <a:prstGeom prst="rect">
            <a:avLst/>
          </a:prstGeom>
          <a:noFill/>
          <a:ln>
            <a:noFill/>
          </a:ln>
          <a:effectLst/>
        </p:spPr>
      </p:pic>
      <p:sp>
        <p:nvSpPr>
          <p:cNvPr id="10" name="Shape 544"/>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CYTAM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GAYAACgjAADaOgAAYiUAABAgAAAmAAAACAAAAP//////////"/>
              </a:ext>
            </a:extLst>
          </p:cNvSpPr>
          <p:nvPr/>
        </p:nvSpPr>
        <p:spPr>
          <a:xfrm>
            <a:off x="990600" y="5715000"/>
            <a:ext cx="8576310" cy="361950"/>
          </a:xfrm>
          <a:prstGeom prst="rect">
            <a:avLst/>
          </a:prstGeom>
          <a:noFill/>
          <a:ln>
            <a:noFill/>
          </a:ln>
          <a:effectLst/>
        </p:spPr>
        <p:txBody>
          <a:bodyPr vert="horz" wrap="square" lIns="50800" tIns="50800" rIns="50800" bIns="50800" numCol="1" spcCol="215900" anchor="t"/>
          <a:lstStyle/>
          <a:p>
            <a:pPr algn="l" defTabSz="457200">
              <a:lnSpc>
                <a:spcPts val="2100"/>
              </a:lnSpc>
              <a:tabLst>
                <a:tab pos="838200" algn="l"/>
              </a:tabLst>
              <a:defRPr sz="1800" cap="none">
                <a:solidFill>
                  <a:srgbClr val="424242"/>
                </a:solidFill>
                <a:latin typeface="Arial" pitchFamily="1" charset="0"/>
                <a:ea typeface="Arial" pitchFamily="1" charset="0"/>
                <a:cs typeface="Arial" pitchFamily="1" charset="0"/>
              </a:defRPr>
            </a:pPr>
            <a:r>
              <a:t>For simulations starting in </a:t>
            </a:r>
            <a:r>
              <a:rPr cap="none">
                <a:latin typeface="Times New Roman" pitchFamily="1" charset="0"/>
                <a:ea typeface="Times New Roman" pitchFamily="1" charset="0"/>
                <a:cs typeface="Times New Roman" pitchFamily="1" charset="0"/>
              </a:rPr>
              <a:t>A</a:t>
            </a:r>
            <a:r>
              <a:t>, the average number of changes was    </a:t>
            </a:r>
            <a:r>
              <a:rPr cap="none">
                <a:latin typeface="Times New Roman" pitchFamily="1" charset="0"/>
                <a:ea typeface="Times New Roman" pitchFamily="1" charset="0"/>
                <a:cs typeface="Times New Roman" pitchFamily="1" charset="0"/>
              </a:rPr>
              <a:t>= </a:t>
            </a:r>
            <a:r>
              <a:t> 0.788</a:t>
            </a:r>
          </a:p>
        </p:txBody>
      </p:sp>
      <p:pic>
        <p:nvPicPr>
          <p:cNvPr id="11" name="pasted-image.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KMvAADTIwAAdDAAALYkAAAQAAAAJgAAAAgAAAD//////////w=="/>
              </a:ext>
            </a:extLst>
          </p:cNvPicPr>
          <p:nvPr/>
        </p:nvPicPr>
        <p:blipFill>
          <a:blip r:embed="rId4"/>
          <a:stretch>
            <a:fillRect/>
          </a:stretch>
        </p:blipFill>
        <p:spPr>
          <a:xfrm>
            <a:off x="7743825" y="5823585"/>
            <a:ext cx="132715" cy="144145"/>
          </a:xfrm>
          <a:prstGeom prst="rect">
            <a:avLst/>
          </a:prstGeom>
          <a:noFill/>
          <a:ln>
            <a:noFill/>
          </a:ln>
          <a:effectLst/>
        </p:spPr>
      </p:pic>
    </p:spTree>
  </p:cSld>
  <p:clrMapOvr>
    <a:masterClrMapping/>
  </p:clrMapOvr>
  <p:transition spd="fast" p14:dur="500">
    <p:fade/>
    <p:extLst>
      <p:ext uri="smNativeData">
        <pr:smNativeData xmlns:pr="smNativeData" xmlns="smNativeData" val="trXWYgAAAAD0AQAAAAAAAAYAAAAAAAAAAAAAAAAAAAAAAAAAAQAAAAAAAAAAAAAAAAAAAAAAAAAAAAAA"/>
      </p:ext>
    </p:extLst>
  </p:transition>
  <p:timing>
    <p:tnLst>
      <p:par>
        <p:cTn id="1" dur="indefinite" restart="never" nodeType="tmRoot"/>
      </p:par>
    </p:tnLst>
  </p:timing>
</p:sld>
</file>

<file path=ppt/slides/slide300.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186"/>
          <p:cNvSpPr>
            <a:spLocks noGrp="1" noChangeArrowheads="1"/>
            <a:extLst>
              <a:ext uri="smNativeData">
                <pr:smNativeData xmlns:pr="smNativeData" xmlns="smNativeData" val="SMDATA_15_trXWYhMAAAAlAAAAZA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B/f38A3N7gA8zMzADAwP8Af39/AAAAAAAAAAAAAAAAAAAAAAAAAAAAIQAAABgAAAAUAAAA3AUAAIACAAAsOAAAigcAABAAAAAmAAAACAAAAH1w////////"/>
              </a:ext>
            </a:extLst>
          </p:cNvSpPr>
          <p:nvPr>
            <p:ph type="title"/>
          </p:nvPr>
        </p:nvSpPr>
        <p:spPr>
          <a:xfrm>
            <a:off x="952500" y="406400"/>
            <a:ext cx="8178800" cy="819150"/>
          </a:xfrm>
          <a:noFill/>
          <a:ln>
            <a:noFill/>
          </a:ln>
          <a:effectLst/>
        </p:spPr>
        <p:txBody>
          <a:bodyPr vert="horz" wrap="square" lIns="50800" tIns="50800" rIns="50800" bIns="50800" numCol="1" spcCol="215900" anchor="ctr">
            <a:prstTxWarp prst="textNoShape">
              <a:avLst/>
            </a:prstTxWarp>
          </a:bodyPr>
          <a:lstStyle/>
          <a:p>
            <a:pPr marL="0" marR="0" indent="0" algn="ctr" defTabSz="496570">
              <a:lnSpc>
                <a:spcPct val="100000"/>
              </a:lnSpc>
              <a:spcBef>
                <a:spcPts val="0"/>
              </a:spcBef>
              <a:spcAft>
                <a:spcPts val="0"/>
              </a:spcAft>
              <a:buNone/>
              <a:tabLst>
                <a:tab pos="838200" algn="l"/>
                <a:tab pos="952500" algn="l"/>
              </a:tabLst>
              <a:defRPr sz="3600" cap="none">
                <a:solidFill>
                  <a:srgbClr val="0000FF"/>
                </a:solidFill>
                <a:latin typeface="Arial" pitchFamily="1" charset="0"/>
                <a:ea typeface="Arial" pitchFamily="1" charset="0"/>
                <a:cs typeface="Arial" pitchFamily="1" charset="0"/>
              </a:defRPr>
            </a:pPr>
            <a:r>
              <a:t>Using models of compositional heterogeneity</a:t>
            </a:r>
          </a:p>
        </p:txBody>
      </p:sp>
      <p:sp>
        <p:nvSpPr>
          <p:cNvPr id="3" name="Shape 187"/>
          <p:cNvSpPr>
            <a:spLocks noGrp="1" noChangeArrowheads="1"/>
            <a:extLst>
              <a:ext uri="smNativeData">
                <pr:smNativeData xmlns:pr="smNativeData" xmlns="smNativeData" val="SMDATA_15_trXWYhMAAAAlAAAAZA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Khn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B/f38A3N7gA8zMzADAwP8Af39/AAAAAAAAAAAAAAAAAAAAAAAAAAAAIQAAABgAAAAUAAAAGAYAAEgNAABoOAAAyCgAABAAAAAmAAAACAAAAHxw////////"/>
              </a:ext>
            </a:extLst>
          </p:cNvSpPr>
          <p:nvPr>
            <p:ph type="body" idx="1"/>
          </p:nvPr>
        </p:nvSpPr>
        <p:spPr>
          <a:noFill/>
          <a:ln>
            <a:noFill/>
          </a:ln>
          <a:effectLst/>
        </p:spPr>
        <p:txBody>
          <a:bodyPr vert="horz" wrap="square" lIns="50800" tIns="50800" rIns="50800" bIns="50800" numCol="1" spcCol="215900" anchor="ctr">
            <a:prstTxWarp prst="textNoShape">
              <a:avLst/>
            </a:prstTxWarp>
          </a:bodyPr>
          <a:lstStyle/>
          <a:p>
            <a:pPr marL="571500">
              <a:buSzTx/>
              <a:buFont typeface="Wingdings" pitchFamily="2" charset="2"/>
              <a:buBlip>
                <a:blip r:embed="rId2"/>
              </a:buBlip>
              <a:defRPr cap="none">
                <a:latin typeface="Arial" pitchFamily="1" charset="0"/>
                <a:ea typeface="Arial" pitchFamily="1" charset="0"/>
                <a:cs typeface="Arial" pitchFamily="1" charset="0"/>
              </a:defRPr>
            </a:pPr>
            <a:r>
              <a:t>Not implemented in the most widely used software packages (except revBayes)</a:t>
            </a:r>
          </a:p>
          <a:p>
            <a:pPr marL="571500">
              <a:buSzTx/>
              <a:buFont typeface="Wingdings" pitchFamily="2" charset="2"/>
              <a:buBlip>
                <a:blip r:embed="rId2"/>
              </a:buBlip>
              <a:defRPr cap="none">
                <a:latin typeface="Arial" pitchFamily="1" charset="0"/>
                <a:ea typeface="Arial" pitchFamily="1" charset="0"/>
                <a:cs typeface="Arial" pitchFamily="1" charset="0"/>
              </a:defRPr>
            </a:pPr>
            <a:r>
              <a:t>Have not been used very often</a:t>
            </a:r>
          </a:p>
          <a:p>
            <a:pPr marL="571500">
              <a:buSzTx/>
              <a:buFont typeface="Wingdings" pitchFamily="2" charset="2"/>
              <a:buBlip>
                <a:blip r:embed="rId2"/>
              </a:buBlip>
              <a:defRPr cap="none">
                <a:latin typeface="Arial" pitchFamily="1" charset="0"/>
                <a:ea typeface="Arial" pitchFamily="1" charset="0"/>
                <a:cs typeface="Arial" pitchFamily="1" charset="0"/>
              </a:defRPr>
            </a:pPr>
            <a:r>
              <a:t>Have been used for ancestral sequence reconstruction</a:t>
            </a:r>
          </a:p>
          <a:p>
            <a:pPr marL="571500">
              <a:buSzTx/>
              <a:buFont typeface="Wingdings" pitchFamily="2" charset="2"/>
              <a:buBlip>
                <a:blip r:embed="rId2"/>
              </a:buBlip>
              <a:defRPr cap="none">
                <a:latin typeface="Arial" pitchFamily="1" charset="0"/>
                <a:ea typeface="Arial" pitchFamily="1" charset="0"/>
                <a:cs typeface="Arial" pitchFamily="1" charset="0"/>
              </a:defRPr>
            </a:pPr>
            <a:r>
              <a:t>Have rarely been combined with models of process heterogeneity across sites</a:t>
            </a:r>
          </a:p>
        </p:txBody>
      </p:sp>
    </p:spTree>
  </p:cSld>
  <p:clrMapOvr>
    <a:masterClrMapping/>
  </p:clrMapOvr>
  <p:timing>
    <p:tnLst>
      <p:par>
        <p:cTn id="1" dur="indefinite" restart="never" nodeType="tmRoot"/>
      </p:par>
    </p:tnLst>
  </p:timing>
</p:sld>
</file>

<file path=ppt/slides/slide301.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4007"/>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8BoAANwAAACQIwAATAQAABAgAAAmAAAACAAAAP//////////"/>
              </a:ext>
            </a:extLst>
          </p:cNvSpPr>
          <p:nvPr/>
        </p:nvSpPr>
        <p:spPr>
          <a:xfrm>
            <a:off x="4378960" y="139700"/>
            <a:ext cx="140208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p>
            <a:pPr marL="0" marR="0" indent="0" algn="ctr" defTabSz="457200">
              <a:lnSpc>
                <a:spcPts val="3800"/>
              </a:lnSpc>
              <a:spcBef>
                <a:spcPts val="0"/>
              </a:spcBef>
              <a:spcAft>
                <a:spcPts val="0"/>
              </a:spcAft>
              <a:buNone/>
              <a:tabLst>
                <a:tab pos="838200" algn="l"/>
              </a:tabLst>
              <a:defRPr sz="3200" b="0" i="0" u="none" strike="noStrike" kern="1" cap="none" spc="0" baseline="0">
                <a:solidFill>
                  <a:srgbClr val="0433FF"/>
                </a:solidFill>
                <a:effectLst/>
                <a:latin typeface="Arial" pitchFamily="1" charset="0"/>
                <a:ea typeface="Arial" pitchFamily="1" charset="0"/>
                <a:cs typeface="Arial" pitchFamily="1" charset="0"/>
              </a:defRPr>
            </a:pPr>
            <a:r>
              <a:t>Outline</a:t>
            </a:r>
          </a:p>
        </p:txBody>
      </p:sp>
      <p:sp>
        <p:nvSpPr>
          <p:cNvPr id="3" name="Shape 4008"/>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7wMAAEAGAAAnNQAAwAgAABAgAAAmAAAACAAAAP//////////"/>
              </a:ext>
            </a:extLst>
          </p:cNvSpPr>
          <p:nvPr/>
        </p:nvSpPr>
        <p:spPr>
          <a:xfrm>
            <a:off x="639445" y="101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marL="0" marR="0" indent="0" algn="l" defTabSz="457200">
              <a:lnSpc>
                <a:spcPts val="2400"/>
              </a:lnSpc>
              <a:spcBef>
                <a:spcPts val="0"/>
              </a:spcBef>
              <a:spcAft>
                <a:spcPts val="0"/>
              </a:spcAft>
              <a:buNone/>
              <a:tabLst>
                <a:tab pos="838200" algn="l"/>
              </a:tabLst>
              <a:defRPr sz="2000" b="0" i="0" u="none" strike="noStrike" kern="1" cap="none" spc="0" baseline="0">
                <a:solidFill>
                  <a:srgbClr val="0433FF"/>
                </a:solidFill>
                <a:effectLst/>
                <a:latin typeface="Arial" pitchFamily="1" charset="0"/>
                <a:ea typeface="Arial" pitchFamily="1" charset="0"/>
                <a:cs typeface="Arial" pitchFamily="1" charset="0"/>
              </a:defRPr>
            </a:pPr>
            <a:r>
              <a:t>I. A brief review of Continuous-Time Markov models</a:t>
            </a:r>
          </a:p>
        </p:txBody>
      </p:sp>
      <p:sp>
        <p:nvSpPr>
          <p:cNvPr id="4" name="Shape 4009"/>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GAJAAAgNQAA4AsAABAgAAAmAAAACAAAAP//////////"/>
              </a:ext>
            </a:extLst>
          </p:cNvSpPr>
          <p:nvPr/>
        </p:nvSpPr>
        <p:spPr>
          <a:xfrm>
            <a:off x="635000" y="1524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marL="0" marR="0" indent="0" algn="l" defTabSz="457200">
              <a:lnSpc>
                <a:spcPts val="2400"/>
              </a:lnSpc>
              <a:spcBef>
                <a:spcPts val="0"/>
              </a:spcBef>
              <a:spcAft>
                <a:spcPts val="0"/>
              </a:spcAft>
              <a:buNone/>
              <a:tabLst>
                <a:tab pos="838200" algn="l"/>
              </a:tabLst>
              <a:defRPr sz="2000" b="0" i="0" u="none" strike="noStrike" kern="1" cap="none" spc="0" baseline="0">
                <a:solidFill>
                  <a:srgbClr val="0433FF"/>
                </a:solidFill>
                <a:effectLst/>
                <a:latin typeface="Arial" pitchFamily="1" charset="0"/>
                <a:ea typeface="Arial" pitchFamily="1" charset="0"/>
                <a:cs typeface="Arial" pitchFamily="1" charset="0"/>
              </a:defRPr>
            </a:pPr>
            <a:r>
              <a:t>II. Stochastic models of nucleotide substitution</a:t>
            </a:r>
          </a:p>
        </p:txBody>
      </p:sp>
      <p:sp>
        <p:nvSpPr>
          <p:cNvPr id="5" name="Shape 4010"/>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LgLAACgMgAA8A0AABAgAAAmAAAACAAAAP//////////"/>
              </a:ext>
            </a:extLst>
          </p:cNvSpPr>
          <p:nvPr/>
        </p:nvSpPr>
        <p:spPr>
          <a:xfrm>
            <a:off x="990600" y="1905000"/>
            <a:ext cx="7239000"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marL="0" marR="0" indent="0" algn="l" defTabSz="457200">
              <a:lnSpc>
                <a:spcPts val="2100"/>
              </a:lnSpc>
              <a:spcBef>
                <a:spcPts val="0"/>
              </a:spcBef>
              <a:spcAft>
                <a:spcPts val="0"/>
              </a:spcAft>
              <a:buNone/>
              <a:tabLst>
                <a:tab pos="838200" algn="l"/>
              </a:tabLst>
              <a:defRPr sz="1800" b="0" i="0" u="none" strike="noStrike" kern="1" cap="none" spc="0" baseline="0">
                <a:solidFill>
                  <a:srgbClr val="000000"/>
                </a:solidFill>
                <a:effectLst/>
                <a:latin typeface="Arial" pitchFamily="1" charset="0"/>
                <a:ea typeface="Arial" pitchFamily="1" charset="0"/>
                <a:cs typeface="Arial" pitchFamily="1" charset="0"/>
              </a:defRPr>
            </a:pPr>
            <a:r>
              <a:rPr cap="none">
                <a:solidFill>
                  <a:srgbClr val="424242"/>
                </a:solidFill>
              </a:rPr>
              <a:t>What’s the deal with time reversibility</a:t>
            </a:r>
            <a:endParaRPr cap="none">
              <a:solidFill>
                <a:srgbClr val="424242"/>
              </a:solidFill>
            </a:endParaRPr>
          </a:p>
        </p:txBody>
      </p:sp>
      <p:sp>
        <p:nvSpPr>
          <p:cNvPr id="6" name="Shape 4011"/>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DARAACAOQAAjxMAABAgAAAmAAAACAAAAP//////////"/>
              </a:ext>
            </a:extLst>
          </p:cNvSpPr>
          <p:nvPr/>
        </p:nvSpPr>
        <p:spPr>
          <a:xfrm>
            <a:off x="635000" y="2794000"/>
            <a:ext cx="8712200"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marL="0" marR="0" indent="0" algn="l" defTabSz="457200">
              <a:lnSpc>
                <a:spcPts val="2400"/>
              </a:lnSpc>
              <a:spcBef>
                <a:spcPts val="0"/>
              </a:spcBef>
              <a:spcAft>
                <a:spcPts val="0"/>
              </a:spcAft>
              <a:buNone/>
              <a:tabLst>
                <a:tab pos="838200" algn="l"/>
              </a:tabLst>
              <a:defRPr sz="2000" b="0" i="0" u="none" strike="noStrike" kern="1" cap="none" spc="0" baseline="0">
                <a:solidFill>
                  <a:srgbClr val="0433FF"/>
                </a:solidFill>
                <a:effectLst/>
                <a:latin typeface="Arial" pitchFamily="1" charset="0"/>
                <a:ea typeface="Arial" pitchFamily="1" charset="0"/>
                <a:cs typeface="Arial" pitchFamily="1" charset="0"/>
              </a:defRPr>
            </a:pPr>
            <a:r>
              <a:t>III. Accommodating among-site heterogeneity in the substitution process</a:t>
            </a:r>
          </a:p>
        </p:txBody>
      </p:sp>
      <p:sp>
        <p:nvSpPr>
          <p:cNvPr id="7" name="Shape 4012"/>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IAtdR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IgTAABQNwAAwBUAABAgAAAmAAAACAAAAP//////////"/>
              </a:ext>
            </a:extLst>
          </p:cNvSpPr>
          <p:nvPr/>
        </p:nvSpPr>
        <p:spPr>
          <a:xfrm>
            <a:off x="990600" y="3175000"/>
            <a:ext cx="8001000"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marL="0" marR="0" indent="0" algn="l" defTabSz="457200">
              <a:lnSpc>
                <a:spcPts val="2100"/>
              </a:lnSpc>
              <a:spcBef>
                <a:spcPts val="0"/>
              </a:spcBef>
              <a:spcAft>
                <a:spcPts val="0"/>
              </a:spcAft>
              <a:buNone/>
              <a:tabLst>
                <a:tab pos="838200" algn="l"/>
              </a:tabLst>
              <a:defRPr sz="1800" b="0" i="0" u="none" strike="noStrike" kern="1" cap="none" spc="0" baseline="0">
                <a:solidFill>
                  <a:srgbClr val="000000"/>
                </a:solidFill>
                <a:effectLst/>
                <a:latin typeface="Arial" pitchFamily="1" charset="0"/>
                <a:ea typeface="Arial" pitchFamily="1" charset="0"/>
                <a:cs typeface="Arial" pitchFamily="1" charset="0"/>
              </a:defRPr>
            </a:pPr>
            <a:r>
              <a:rPr cap="none">
                <a:solidFill>
                  <a:srgbClr val="424242"/>
                </a:solidFill>
              </a:rPr>
              <a:t>Among-site variation in substitution rates</a:t>
            </a:r>
            <a:endParaRPr cap="none">
              <a:solidFill>
                <a:srgbClr val="424242"/>
              </a:solidFill>
            </a:endParaRPr>
          </a:p>
        </p:txBody>
      </p:sp>
      <p:sp>
        <p:nvSpPr>
          <p:cNvPr id="8" name="Shape 4013"/>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OAVAABQNwAAGBgAABAgAAAmAAAACAAAAP//////////"/>
              </a:ext>
            </a:extLst>
          </p:cNvSpPr>
          <p:nvPr/>
        </p:nvSpPr>
        <p:spPr>
          <a:xfrm>
            <a:off x="990600" y="3556000"/>
            <a:ext cx="8001000"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marL="0" marR="0" indent="0" algn="l" defTabSz="457200">
              <a:lnSpc>
                <a:spcPts val="2100"/>
              </a:lnSpc>
              <a:spcBef>
                <a:spcPts val="0"/>
              </a:spcBef>
              <a:spcAft>
                <a:spcPts val="0"/>
              </a:spcAft>
              <a:buNone/>
              <a:tabLst>
                <a:tab pos="838200" algn="l"/>
              </a:tabLst>
              <a:defRPr sz="1800" b="0" i="0" u="none" strike="noStrike" kern="1" cap="none" spc="0" baseline="0">
                <a:solidFill>
                  <a:srgbClr val="000000"/>
                </a:solidFill>
                <a:effectLst/>
                <a:latin typeface="Arial" pitchFamily="1" charset="0"/>
                <a:ea typeface="Arial" pitchFamily="1" charset="0"/>
                <a:cs typeface="Arial" pitchFamily="1" charset="0"/>
              </a:defRPr>
            </a:pPr>
            <a:r>
              <a:rPr cap="none">
                <a:solidFill>
                  <a:srgbClr val="424242"/>
                </a:solidFill>
              </a:rPr>
              <a:t>Among-site variation in substitution process</a:t>
            </a:r>
            <a:endParaRPr cap="none">
              <a:solidFill>
                <a:srgbClr val="424242"/>
              </a:solidFill>
            </a:endParaRPr>
          </a:p>
        </p:txBody>
      </p:sp>
      <p:sp>
        <p:nvSpPr>
          <p:cNvPr id="9" name="Shape 4014"/>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BAOAACgMgAASBAAABAgAAAmAAAACAAAAP//////////"/>
              </a:ext>
            </a:extLst>
          </p:cNvSpPr>
          <p:nvPr/>
        </p:nvSpPr>
        <p:spPr>
          <a:xfrm>
            <a:off x="990600" y="2286000"/>
            <a:ext cx="7239000"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marL="0" marR="0" indent="0" algn="l" defTabSz="457200">
              <a:lnSpc>
                <a:spcPts val="2100"/>
              </a:lnSpc>
              <a:spcBef>
                <a:spcPts val="0"/>
              </a:spcBef>
              <a:spcAft>
                <a:spcPts val="0"/>
              </a:spcAft>
              <a:buNone/>
              <a:tabLst>
                <a:tab pos="838200" algn="l"/>
              </a:tabLst>
              <a:defRPr sz="1800" b="0" i="0" u="none" strike="noStrike" kern="1" cap="none" spc="0" baseline="0">
                <a:solidFill>
                  <a:srgbClr val="000000"/>
                </a:solidFill>
                <a:effectLst/>
                <a:latin typeface="Arial" pitchFamily="1" charset="0"/>
                <a:ea typeface="Arial" pitchFamily="1" charset="0"/>
                <a:cs typeface="Arial" pitchFamily="1" charset="0"/>
              </a:defRPr>
            </a:pPr>
            <a:r>
              <a:rPr cap="none">
                <a:solidFill>
                  <a:srgbClr val="424242"/>
                </a:solidFill>
              </a:rPr>
              <a:t>Meet the GTR family</a:t>
            </a:r>
            <a:endParaRPr cap="none">
              <a:solidFill>
                <a:srgbClr val="424242"/>
              </a:solidFill>
            </a:endParaRPr>
          </a:p>
        </p:txBody>
      </p:sp>
      <p:sp>
        <p:nvSpPr>
          <p:cNvPr id="10" name="Shape 4015"/>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FAF4g4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MQYAACAOAAARBsAABAgAAAmAAAACAAAAP//////////"/>
              </a:ext>
            </a:extLst>
          </p:cNvSpPr>
          <p:nvPr/>
        </p:nvSpPr>
        <p:spPr>
          <a:xfrm>
            <a:off x="635000" y="4025900"/>
            <a:ext cx="854964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marL="0" marR="0" indent="0" algn="l" defTabSz="457200">
              <a:lnSpc>
                <a:spcPts val="2400"/>
              </a:lnSpc>
              <a:spcBef>
                <a:spcPts val="0"/>
              </a:spcBef>
              <a:spcAft>
                <a:spcPts val="0"/>
              </a:spcAft>
              <a:buNone/>
              <a:tabLst>
                <a:tab pos="838200" algn="l"/>
              </a:tabLst>
              <a:defRPr sz="2000" b="0" i="0" u="none" strike="noStrike" kern="1" cap="none" spc="0" baseline="0">
                <a:solidFill>
                  <a:srgbClr val="0433FF"/>
                </a:solidFill>
                <a:effectLst/>
                <a:latin typeface="Arial" pitchFamily="1" charset="0"/>
                <a:ea typeface="Arial" pitchFamily="1" charset="0"/>
                <a:cs typeface="Arial" pitchFamily="1" charset="0"/>
              </a:defRPr>
            </a:pPr>
            <a:r>
              <a:t>IV. Accommodating heterogeneity in the substitution process along the tree</a:t>
            </a:r>
          </a:p>
        </p:txBody>
      </p:sp>
      <p:sp>
        <p:nvSpPr>
          <p:cNvPr id="11" name="CadreTexte1"/>
          <p:cNvSpPr txBox="1">
            <a:extLst>
              <a:ext uri="smNativeData">
                <pr:smNativeData xmlns:pr="smNativeData" xmlns="smNativeData" val="SMDATA_15_trXWYhMAAAAlAAAAEgAAAA8B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OQP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AAAAACIdAADMPQAAYCoAAAAAAAAmAAAACAAAAP//////////"/>
              </a:ext>
            </a:extLst>
          </p:cNvSpPr>
          <p:nvPr/>
        </p:nvSpPr>
        <p:spPr>
          <a:xfrm>
            <a:off x="0" y="4735830"/>
            <a:ext cx="10045700" cy="2152650"/>
          </a:xfrm>
          <a:prstGeom prst="rect">
            <a:avLst/>
          </a:prstGeom>
          <a:noFill/>
          <a:ln>
            <a:noFill/>
          </a:ln>
          <a:effectLst/>
        </p:spPr>
        <p:txBody>
          <a:bodyPr vert="horz" wrap="square" numCol="1" spcCol="215900" anchor="t"/>
          <a:lstStyle/>
          <a:p>
            <a:pPr>
              <a:defRPr sz="1400" cap="none">
                <a:solidFill>
                  <a:srgbClr val="0000FF"/>
                </a:solidFill>
                <a:latin typeface="Verdana" pitchFamily="1" charset="0"/>
                <a:ea typeface="Verdana" pitchFamily="1" charset="0"/>
                <a:cs typeface="Verdana" pitchFamily="1" charset="0"/>
              </a:defRPr>
            </a:pPr>
            <a:r>
              <a:rPr sz="2200" cap="none"/>
              <a:t>Many things we have not addressed :</a:t>
            </a:r>
            <a:endParaRPr sz="2200" cap="none"/>
          </a:p>
          <a:p>
            <a:pPr>
              <a:buFont typeface="Wingdings" pitchFamily="2" charset="2"/>
              <a:buChar char=""/>
              <a:defRPr sz="1400" cap="none">
                <a:latin typeface="Verdana" pitchFamily="1" charset="0"/>
                <a:ea typeface="Verdana" pitchFamily="1" charset="0"/>
                <a:cs typeface="Verdana" pitchFamily="1" charset="0"/>
              </a:defRPr>
            </a:pPr>
            <a:r>
              <a:rPr sz="1800" cap="none"/>
              <a:t>Heterogeneity in rates of evolution across the tree </a:t>
            </a:r>
            <a:r>
              <a:rPr sz="1000" cap="none"/>
              <a:t>(Tuffley and Steel 1998 ; Galtier 2001)</a:t>
            </a:r>
            <a:r>
              <a:t> </a:t>
            </a:r>
          </a:p>
          <a:p>
            <a:pPr>
              <a:buFont typeface="Wingdings" pitchFamily="2" charset="2"/>
              <a:buChar char=""/>
              <a:defRPr sz="1200" cap="none">
                <a:latin typeface="Verdana" pitchFamily="1" charset="0"/>
                <a:ea typeface="Verdana" pitchFamily="1" charset="0"/>
                <a:cs typeface="Verdana" pitchFamily="1" charset="0"/>
              </a:defRPr>
            </a:pPr>
            <a:r>
              <a:rPr sz="1800" cap="none"/>
              <a:t>Correlated evolution of traits and sequences </a:t>
            </a:r>
            <a:r>
              <a:rPr sz="1000" cap="none"/>
              <a:t>(e.g. Tamuri et al. 2009 ; Poujol and Lartillot 2010 ; Bielejec 2014...)</a:t>
            </a:r>
          </a:p>
          <a:p>
            <a:pPr>
              <a:buFont typeface="Wingdings" pitchFamily="2" charset="2"/>
              <a:buChar char=""/>
              <a:defRPr sz="1200" cap="none">
                <a:latin typeface="Verdana" pitchFamily="1" charset="0"/>
                <a:ea typeface="Verdana" pitchFamily="1" charset="0"/>
                <a:cs typeface="Verdana" pitchFamily="1" charset="0"/>
              </a:defRPr>
            </a:pPr>
            <a:r>
              <a:rPr sz="1800" cap="none"/>
              <a:t>Non-independence between sites </a:t>
            </a:r>
            <a:r>
              <a:rPr sz="1000" cap="none"/>
              <a:t>(e.g. Schöniger and von Haeseler (1994), Robinson et al. 2003, Meyer et al. 2019...)</a:t>
            </a:r>
            <a:endParaRPr sz="1000" cap="none"/>
          </a:p>
          <a:p>
            <a:pPr>
              <a:buFont typeface="Wingdings" pitchFamily="2" charset="2"/>
              <a:buChar char=""/>
              <a:defRPr sz="1200" cap="none">
                <a:latin typeface="Verdana" pitchFamily="1" charset="0"/>
                <a:ea typeface="Verdana" pitchFamily="1" charset="0"/>
                <a:cs typeface="Verdana" pitchFamily="1" charset="0"/>
              </a:defRPr>
            </a:pPr>
            <a:r>
              <a:t>...</a:t>
            </a:r>
          </a:p>
        </p:txBody>
      </p:sp>
      <p:sp>
        <p:nvSpPr>
          <p:cNvPr id="12" name="CadreTexte2"/>
          <p:cNvSpPr txBox="1">
            <a:extLst>
              <a:ext uri="smNativeData">
                <pr:smNativeData xmlns:pr="smNativeData" xmlns="smNativeData" val="SMDATA_15_trXWYhMAAAAlAAAAEgAAAE8BAAAAkAAAAEgAAACQAAAASAAAAAAAAAAAAAAAAAAAAAEAAABQAAAAAAAAAAAA4D8AAAAAAADgPwAAAAAAAOA/AAAAAAAA4D8AAAAAAADgPwAAAAAAAOA/AAAAAAAA4D8AAAAAAADgPwAAAAAAAOA/AAAAAAAA4D8CAAAAjAAAAAEAAAAAAAAAwMDAAP///wgAAAAAAAAAAAAAAAAAAAAAAAAAAAAAAAAAAAAAZAAAAAEAAABAAAAAAAAAAAAAAAAAAAAAAAAAAAAAAAAAAAAAAAAAAAAAAAAAAAAAAAAAAAAAAAAAAAAAAAAAAAAAAAAAAAAAAAAAAAAAAAAAAAAAAAAAAAAAAAAAAAAAFAAAADwAAAABAAAAAAAAALOzswA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GoEAAD/fwAA/38AAAAAAAAJAAAABAAAAC8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wMDAAP///wEAAAAAAAAAAAAAAAAAAAAAAAAAAAAAAAAAAAAAAAAAALOzswB/f38A3N7gA8zMzADAwP8Af39/AAAAAAAAAAAAAAAAAAAAAAAAAAAAIQAAABgAAAAUAAAA7ykAAGAqAABbPQAA6C0AAAAgAAAmAAAACAAAAP//////////"/>
              </a:ext>
            </a:extLst>
          </p:cNvSpPr>
          <p:nvPr/>
        </p:nvSpPr>
        <p:spPr>
          <a:xfrm>
            <a:off x="6816725" y="6888480"/>
            <a:ext cx="3157220" cy="574040"/>
          </a:xfrm>
          <a:prstGeom prst="rect">
            <a:avLst/>
          </a:prstGeom>
          <a:solidFill>
            <a:srgbClr val="C0C0C0"/>
          </a:solidFill>
          <a:ln w="12700" cap="flat" cmpd="sng" algn="ctr">
            <a:solidFill>
              <a:srgbClr val="B3B3B3"/>
            </a:solidFill>
            <a:prstDash val="solid"/>
            <a:headEnd type="none"/>
            <a:tailEnd type="none"/>
          </a:ln>
          <a:effectLst/>
        </p:spPr>
        <p:txBody>
          <a:bodyPr vert="horz" wrap="square" numCol="1" spcCol="215900" anchor="t"/>
          <a:lstStyle/>
          <a:p>
            <a:pPr>
              <a:defRPr sz="2400" i="1" cap="none">
                <a:solidFill>
                  <a:schemeClr val="accent5"/>
                </a:solidFill>
                <a:latin typeface="Verdana" pitchFamily="1" charset="0"/>
                <a:ea typeface="Verdana" pitchFamily="1" charset="0"/>
                <a:cs typeface="Verdana" pitchFamily="1" charset="0"/>
              </a:defRPr>
            </a:pPr>
            <a:r>
              <a:t>See Jeff’s talk !</a:t>
            </a:r>
          </a:p>
        </p:txBody>
      </p:sp>
    </p:spTree>
  </p:cSld>
  <p:clrMapOvr>
    <a:masterClrMapping/>
  </p:clrMapOvr>
  <p:transition spd="fast" p14:dur="500">
    <p:fade/>
    <p:extLst>
      <p:ext uri="smNativeData">
        <pr:smNativeData xmlns:pr="smNativeData" xmlns="smNativeData" val="trXWYgAAAAD0AQAAAAAAAAYAAAAAAAAAAAAAAAAAAAAAAAAAAQAAAAAAAAAAAAAAAAAAAAAAAAAAAAAA"/>
      </p:ext>
    </p:extLst>
  </p:transition>
  <p:timing>
    <p:tnLst>
      <p:par>
        <p:cTn id="1" dur="indefinite" restart="never" nodeType="tmRoot"/>
      </p:par>
    </p:tnLst>
  </p:timing>
</p:sld>
</file>

<file path=ppt/slides/slide302.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sp>
        <p:nvSpPr>
          <p:cNvPr id="2" name="Shape 5859"/>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AAUAAOkLAAA0DQAASA4AABAgAAAmAAAACAAAAP//////////"/>
              </a:ext>
            </a:extLst>
          </p:cNvSpPr>
          <p:nvPr/>
        </p:nvSpPr>
        <p:spPr>
          <a:xfrm>
            <a:off x="812800" y="1936115"/>
            <a:ext cx="1333500" cy="385445"/>
          </a:xfrm>
          <a:prstGeom prst="rect">
            <a:avLst/>
          </a:prstGeom>
          <a:noFill/>
          <a:ln>
            <a:noFill/>
          </a:ln>
          <a:effectLst/>
        </p:spPr>
        <p:txBody>
          <a:bodyPr vert="horz" wrap="square" lIns="50800" tIns="50800" rIns="50800" bIns="50800" numCol="1" spcCol="215900" anchor="t"/>
          <a:lstStyle/>
          <a:p>
            <a:pPr marL="0" marR="0" indent="0" algn="l" defTabSz="457200">
              <a:lnSpc>
                <a:spcPts val="2400"/>
              </a:lnSpc>
              <a:spcBef>
                <a:spcPts val="400"/>
              </a:spcBef>
              <a:spcAft>
                <a:spcPts val="0"/>
              </a:spcAft>
              <a:buNone/>
              <a:tabLst>
                <a:tab pos="838200" algn="l"/>
                <a:tab pos="914400" algn="l"/>
                <a:tab pos="1828800" algn="l"/>
                <a:tab pos="2387600" algn="l"/>
              </a:tabLst>
              <a:defRPr sz="2000" b="1" cap="none">
                <a:solidFill>
                  <a:srgbClr val="0433FF"/>
                </a:solidFill>
                <a:latin typeface="Arial" pitchFamily="1" charset="0"/>
                <a:ea typeface="Arial" pitchFamily="1" charset="0"/>
                <a:cs typeface="Arial" pitchFamily="1" charset="0"/>
              </a:defRPr>
            </a:pPr>
            <a:r>
              <a:t>Data</a:t>
            </a:r>
          </a:p>
        </p:txBody>
      </p:sp>
      <p:sp>
        <p:nvSpPr>
          <p:cNvPr id="3" name="Shape 5860"/>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EIE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AAUAADwPAAA0DQAAYBMAABAgAAAmAAAACAAAAP//////////"/>
              </a:ext>
            </a:extLst>
          </p:cNvSpPr>
          <p:nvPr/>
        </p:nvSpPr>
        <p:spPr>
          <a:xfrm>
            <a:off x="812800" y="2476500"/>
            <a:ext cx="1333500" cy="673100"/>
          </a:xfrm>
          <a:prstGeom prst="rect">
            <a:avLst/>
          </a:prstGeom>
          <a:noFill/>
          <a:ln>
            <a:noFill/>
          </a:ln>
          <a:effectLst/>
        </p:spPr>
        <p:txBody>
          <a:bodyPr vert="horz" wrap="square" lIns="50800" tIns="50800" rIns="50800" bIns="50800" numCol="1" spcCol="215900" anchor="t"/>
          <a:lstStyle/>
          <a:p>
            <a:pPr algn="l" defTabSz="457200">
              <a:lnSpc>
                <a:spcPts val="14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pPr>
            <a:r>
              <a:t>sequence</a:t>
            </a:r>
          </a:p>
          <a:p>
            <a:pPr algn="l" defTabSz="457200">
              <a:lnSpc>
                <a:spcPts val="16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pPr>
            <a:r>
              <a:t>alignment</a:t>
            </a:r>
          </a:p>
        </p:txBody>
      </p:sp>
      <p:sp>
        <p:nvSpPr>
          <p:cNvPr id="4" name="Shape 5861"/>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E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9BAAAOkLAAAoGQAASA4AABAgAAAmAAAACAAAAP//////////"/>
              </a:ext>
            </a:extLst>
          </p:cNvSpPr>
          <p:nvPr/>
        </p:nvSpPr>
        <p:spPr>
          <a:xfrm>
            <a:off x="2755900" y="1936115"/>
            <a:ext cx="1333500" cy="385445"/>
          </a:xfrm>
          <a:prstGeom prst="rect">
            <a:avLst/>
          </a:prstGeom>
          <a:noFill/>
          <a:ln>
            <a:noFill/>
          </a:ln>
          <a:effectLst/>
        </p:spPr>
        <p:txBody>
          <a:bodyPr vert="horz" wrap="square" lIns="50800" tIns="50800" rIns="50800" bIns="50800" numCol="1" spcCol="215900" anchor="t"/>
          <a:lstStyle/>
          <a:p>
            <a:pPr marL="0" marR="0" indent="0" algn="l" defTabSz="457200">
              <a:lnSpc>
                <a:spcPts val="2400"/>
              </a:lnSpc>
              <a:spcBef>
                <a:spcPts val="400"/>
              </a:spcBef>
              <a:spcAft>
                <a:spcPts val="0"/>
              </a:spcAft>
              <a:buNone/>
              <a:tabLst>
                <a:tab pos="838200" algn="l"/>
                <a:tab pos="914400" algn="l"/>
                <a:tab pos="1828800" algn="l"/>
                <a:tab pos="2387600" algn="l"/>
              </a:tabLst>
              <a:defRPr sz="2000" b="1" cap="none">
                <a:solidFill>
                  <a:srgbClr val="0433FF"/>
                </a:solidFill>
                <a:latin typeface="Arial" pitchFamily="1" charset="0"/>
                <a:ea typeface="Arial" pitchFamily="1" charset="0"/>
                <a:cs typeface="Arial" pitchFamily="1" charset="0"/>
              </a:defRPr>
            </a:pPr>
            <a:r>
              <a:t>Model</a:t>
            </a:r>
          </a:p>
        </p:txBody>
      </p:sp>
      <p:sp>
        <p:nvSpPr>
          <p:cNvPr id="5" name="Shape 5862"/>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Ij3SYE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2CwAAEALAADVNgAAEw8AABAgAAAmAAAACAAAAP//////////"/>
              </a:ext>
            </a:extLst>
          </p:cNvSpPr>
          <p:nvPr/>
        </p:nvSpPr>
        <p:spPr>
          <a:xfrm>
            <a:off x="7289800" y="1828800"/>
            <a:ext cx="1623695" cy="621665"/>
          </a:xfrm>
          <a:prstGeom prst="rect">
            <a:avLst/>
          </a:prstGeom>
          <a:noFill/>
          <a:ln>
            <a:noFill/>
          </a:ln>
          <a:effectLst/>
        </p:spPr>
        <p:txBody>
          <a:bodyPr vert="horz" wrap="square" lIns="50800" tIns="50800" rIns="50800" bIns="50800" numCol="1" spcCol="215900" anchor="t"/>
          <a:lstStyle/>
          <a:p>
            <a:pPr algn="l" defTabSz="457200">
              <a:lnSpc>
                <a:spcPts val="1500"/>
              </a:lnSpc>
              <a:spcBef>
                <a:spcPts val="400"/>
              </a:spcBef>
              <a:tabLst>
                <a:tab pos="838200" algn="l"/>
                <a:tab pos="914400" algn="l"/>
                <a:tab pos="1828800" algn="l"/>
                <a:tab pos="2387600" algn="l"/>
              </a:tabLst>
              <a:defRPr sz="2000" b="1" cap="none">
                <a:solidFill>
                  <a:srgbClr val="0433FF"/>
                </a:solidFill>
                <a:latin typeface="Arial" pitchFamily="1" charset="0"/>
                <a:ea typeface="Gill Sans" pitchFamily="0" charset="0"/>
                <a:cs typeface="Gill Sans" pitchFamily="0" charset="0"/>
              </a:defRPr>
            </a:pPr>
            <a:r>
              <a:t>Parameter</a:t>
            </a:r>
          </a:p>
          <a:p>
            <a:pPr algn="l" defTabSz="457200">
              <a:lnSpc>
                <a:spcPts val="2400"/>
              </a:lnSpc>
              <a:spcBef>
                <a:spcPts val="400"/>
              </a:spcBef>
              <a:tabLst>
                <a:tab pos="838200" algn="l"/>
                <a:tab pos="914400" algn="l"/>
                <a:tab pos="1828800" algn="l"/>
                <a:tab pos="2387600" algn="l"/>
              </a:tabLst>
              <a:defRPr sz="2000" b="1" cap="none">
                <a:solidFill>
                  <a:srgbClr val="0433FF"/>
                </a:solidFill>
                <a:latin typeface="Arial" pitchFamily="1" charset="0"/>
                <a:ea typeface="Gill Sans" pitchFamily="0" charset="0"/>
                <a:cs typeface="Gill Sans" pitchFamily="0" charset="0"/>
              </a:defRPr>
            </a:pPr>
            <a:r>
              <a:t>Estimates</a:t>
            </a:r>
          </a:p>
        </p:txBody>
      </p:sp>
      <p:sp>
        <p:nvSpPr>
          <p:cNvPr id="6" name="Shape 5863"/>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HA6c3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9BAAADwPAADUHAAAYBMAABAgAAAmAAAACAAAAP//////////"/>
              </a:ext>
            </a:extLst>
          </p:cNvSpPr>
          <p:nvPr/>
        </p:nvSpPr>
        <p:spPr>
          <a:xfrm>
            <a:off x="2755900" y="2476500"/>
            <a:ext cx="1930400" cy="673100"/>
          </a:xfrm>
          <a:prstGeom prst="rect">
            <a:avLst/>
          </a:prstGeom>
          <a:noFill/>
          <a:ln>
            <a:noFill/>
          </a:ln>
          <a:effectLst/>
        </p:spPr>
        <p:txBody>
          <a:bodyPr vert="horz" wrap="square" lIns="50800" tIns="50800" rIns="50800" bIns="50800" numCol="1" spcCol="215900" anchor="t"/>
          <a:lstStyle/>
          <a:p>
            <a:pPr algn="l" defTabSz="457200">
              <a:lnSpc>
                <a:spcPts val="14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pPr>
            <a:r>
              <a:t>tree with</a:t>
            </a:r>
          </a:p>
          <a:p>
            <a:pPr algn="l" defTabSz="457200">
              <a:lnSpc>
                <a:spcPts val="16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pPr>
            <a:r>
              <a:t>branch lengths</a:t>
            </a:r>
          </a:p>
        </p:txBody>
      </p:sp>
      <p:sp>
        <p:nvSpPr>
          <p:cNvPr id="7" name="Shape 5864"/>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pwcnM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9BAAACQTAAAoGQAASBcAABAgAAAmAAAACAAAAP//////////"/>
              </a:ext>
            </a:extLst>
          </p:cNvSpPr>
          <p:nvPr/>
        </p:nvSpPr>
        <p:spPr>
          <a:xfrm>
            <a:off x="2755900" y="3111500"/>
            <a:ext cx="1333500" cy="673100"/>
          </a:xfrm>
          <a:prstGeom prst="rect">
            <a:avLst/>
          </a:prstGeom>
          <a:noFill/>
          <a:ln>
            <a:noFill/>
          </a:ln>
          <a:effectLst/>
        </p:spPr>
        <p:txBody>
          <a:bodyPr vert="horz" wrap="square" lIns="50800" tIns="50800" rIns="50800" bIns="50800" numCol="1" spcCol="215900" anchor="t"/>
          <a:lstStyle/>
          <a:p>
            <a:pPr algn="l" defTabSz="457200">
              <a:lnSpc>
                <a:spcPts val="14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pPr>
            <a:r>
              <a:t>substitution</a:t>
            </a:r>
          </a:p>
          <a:p>
            <a:pPr algn="l" defTabSz="457200">
              <a:lnSpc>
                <a:spcPts val="16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pPr>
            <a:r>
              <a:t>model</a:t>
            </a:r>
          </a:p>
        </p:txBody>
      </p:sp>
      <p:sp>
        <p:nvSpPr>
          <p:cNvPr id="8" name="Shape 5865"/>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HA6bnY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qh4AAJQHAADeJgAAywsAABAgAAAmAAAACAAAAP//////////"/>
              </a:ext>
            </a:extLst>
          </p:cNvSpPr>
          <p:nvPr/>
        </p:nvSpPr>
        <p:spPr>
          <a:xfrm>
            <a:off x="4984750" y="1231900"/>
            <a:ext cx="1333500" cy="685165"/>
          </a:xfrm>
          <a:prstGeom prst="rect">
            <a:avLst/>
          </a:prstGeom>
          <a:noFill/>
          <a:ln>
            <a:noFill/>
          </a:ln>
          <a:effectLst/>
        </p:spPr>
        <p:txBody>
          <a:bodyPr vert="horz" wrap="square" lIns="50800" tIns="50800" rIns="50800" bIns="50800" numCol="1" spcCol="215900" anchor="t"/>
          <a:lstStyle/>
          <a:p>
            <a:pPr marL="0" marR="0" indent="0" algn="ctr" defTabSz="457200">
              <a:lnSpc>
                <a:spcPts val="2400"/>
              </a:lnSpc>
              <a:spcBef>
                <a:spcPts val="400"/>
              </a:spcBef>
              <a:spcAft>
                <a:spcPts val="0"/>
              </a:spcAft>
              <a:buNone/>
              <a:tabLst>
                <a:tab pos="838200" algn="l"/>
                <a:tab pos="914400" algn="l"/>
                <a:tab pos="1828800" algn="l"/>
                <a:tab pos="2387600" algn="l"/>
              </a:tabLst>
              <a:defRPr sz="2000" b="1" cap="none">
                <a:solidFill>
                  <a:srgbClr val="0433FF"/>
                </a:solidFill>
                <a:latin typeface="Arial" pitchFamily="1" charset="0"/>
                <a:ea typeface="Arial" pitchFamily="1" charset="0"/>
                <a:cs typeface="Arial" pitchFamily="1" charset="0"/>
              </a:defRPr>
            </a:pPr>
            <a:r>
              <a:t>Inference Method</a:t>
            </a:r>
          </a:p>
        </p:txBody>
      </p:sp>
      <p:sp>
        <p:nvSpPr>
          <p:cNvPr id="9" name="Shape 5866"/>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U+PC8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1BwAADwPAAC0KAAA1BIAABAgAAAmAAAACAAAAP//////////"/>
              </a:ext>
            </a:extLst>
          </p:cNvSpPr>
          <p:nvPr/>
        </p:nvSpPr>
        <p:spPr>
          <a:xfrm>
            <a:off x="4686300" y="2476500"/>
            <a:ext cx="1930400" cy="584200"/>
          </a:xfrm>
          <a:prstGeom prst="rect">
            <a:avLst/>
          </a:prstGeom>
          <a:noFill/>
          <a:ln>
            <a:noFill/>
          </a:ln>
          <a:effectLst/>
        </p:spPr>
        <p:txBody>
          <a:bodyPr vert="horz" wrap="square" lIns="50800" tIns="50800" rIns="50800" bIns="50800" numCol="1" spcCol="215900" anchor="t"/>
          <a:lstStyle/>
          <a:p>
            <a:pPr marL="0" marR="0" indent="0" algn="ctr" defTabSz="457200">
              <a:lnSpc>
                <a:spcPts val="1800"/>
              </a:lnSpc>
              <a:spcBef>
                <a:spcPts val="400"/>
              </a:spcBef>
              <a:spcAft>
                <a:spcPts val="0"/>
              </a:spcAft>
              <a:buNone/>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maximum likelihood</a:t>
            </a:r>
          </a:p>
        </p:txBody>
      </p:sp>
      <p:sp>
        <p:nvSpPr>
          <p:cNvPr id="10" name="Shape 5867"/>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BwcHBw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1BwAAJwTAAC0KAAADBcAABAgAAAmAAAACAAAAP//////////"/>
              </a:ext>
            </a:extLst>
          </p:cNvSpPr>
          <p:nvPr/>
        </p:nvSpPr>
        <p:spPr>
          <a:xfrm>
            <a:off x="4686300" y="3187700"/>
            <a:ext cx="1930400" cy="558800"/>
          </a:xfrm>
          <a:prstGeom prst="rect">
            <a:avLst/>
          </a:prstGeom>
          <a:noFill/>
          <a:ln>
            <a:noFill/>
          </a:ln>
          <a:effectLst/>
        </p:spPr>
        <p:txBody>
          <a:bodyPr vert="horz" wrap="square" lIns="50800" tIns="50800" rIns="50800" bIns="50800" numCol="1" spcCol="215900" anchor="t"/>
          <a:lstStyle/>
          <a:p>
            <a:pPr marL="0" marR="0" indent="0" algn="ctr" defTabSz="457200">
              <a:lnSpc>
                <a:spcPts val="1600"/>
              </a:lnSpc>
              <a:spcBef>
                <a:spcPts val="400"/>
              </a:spcBef>
              <a:spcAft>
                <a:spcPts val="0"/>
              </a:spcAft>
              <a:buNone/>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Bayesian inference</a:t>
            </a:r>
          </a:p>
        </p:txBody>
      </p:sp>
      <p:sp>
        <p:nvSpPr>
          <p:cNvPr id="11" name="Shape 5868"/>
          <p:cNvSpPr>
            <a:extLst>
              <a:ext uri="smNativeData">
                <pr:smNativeData xmlns:pr="smNativeData" xmlns="smNativeData" val="SMDATA_15_trXWYhMAAAAlAAAAyAAAAA0AAAAAPAAAADwAAAA8AAAAPAAAAAAAAAABAAAAAAAAAAEAAABQAAAAtqFfJcZb6T97FK5H4XrU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BQUFBQ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3N7gA8zMzADAwP8Af39/AAAAAAAAAAAAAAAAAAAAAAAAAAAAIQAAABgAAAAUAAAAMBsAAFgMAADAKwAAnA4AABAAAAAmAAAACAAAAP//////////"/>
              </a:ext>
            </a:extLst>
          </p:cNvSpPr>
          <p:nvPr/>
        </p:nvSpPr>
        <p:spPr>
          <a:xfrm>
            <a:off x="4419600" y="2006600"/>
            <a:ext cx="2692400" cy="368300"/>
          </a:xfrm>
          <a:prstGeom prst="rightArrow">
            <a:avLst>
              <a:gd name="adj1" fmla="val 32000"/>
              <a:gd name="adj2" fmla="val 151724"/>
            </a:avLst>
          </a:prstGeom>
          <a:noFill/>
          <a:ln w="25400" cap="flat" cmpd="sng" algn="ctr">
            <a:solidFill>
              <a:srgbClr val="FF9300"/>
            </a:solidFill>
            <a:prstDash val="solid"/>
            <a:headEnd type="none"/>
            <a:tailEnd type="none"/>
          </a:ln>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12" name="Shape 5869"/>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VAUAANwAAAAsOQAATAQAABAgAAAmAAAACAAAAP//////////"/>
              </a:ext>
            </a:extLst>
          </p:cNvSpPr>
          <p:nvPr/>
        </p:nvSpPr>
        <p:spPr>
          <a:xfrm>
            <a:off x="866140" y="139700"/>
            <a:ext cx="842772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p>
            <a:pPr marL="0" marR="0" indent="0" algn="ctr" defTabSz="457200">
              <a:lnSpc>
                <a:spcPts val="3800"/>
              </a:lnSpc>
              <a:spcBef>
                <a:spcPts val="0"/>
              </a:spcBef>
              <a:spcAft>
                <a:spcPts val="0"/>
              </a:spcAft>
              <a:buNone/>
              <a:tabLst>
                <a:tab pos="838200" algn="l"/>
              </a:tabLst>
              <a:defRPr cap="none">
                <a:solidFill>
                  <a:srgbClr val="0433FF"/>
                </a:solidFill>
                <a:latin typeface="Arial" pitchFamily="1" charset="0"/>
                <a:ea typeface="Arial" pitchFamily="1" charset="0"/>
                <a:cs typeface="Arial" pitchFamily="1" charset="0"/>
              </a:defRPr>
            </a:pPr>
            <a:r>
              <a:t>Statistical Estimation of Phylogeny: An Outline</a:t>
            </a:r>
          </a:p>
        </p:txBody>
      </p:sp>
      <p:sp>
        <p:nvSpPr>
          <p:cNvPr id="13" name="Shape 5870"/>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0VDA0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2CwAADwPAAC4OAAAtBQAABAgAAAmAAAACAAAAP//////////"/>
              </a:ext>
            </a:extLst>
          </p:cNvSpPr>
          <p:nvPr/>
        </p:nvSpPr>
        <p:spPr>
          <a:xfrm>
            <a:off x="7289800" y="2476500"/>
            <a:ext cx="1930400" cy="889000"/>
          </a:xfrm>
          <a:prstGeom prst="rect">
            <a:avLst/>
          </a:prstGeom>
          <a:noFill/>
          <a:ln>
            <a:noFill/>
          </a:ln>
          <a:effectLst/>
        </p:spPr>
        <p:txBody>
          <a:bodyPr vert="horz" wrap="square" lIns="50800" tIns="50800" rIns="50800" bIns="50800" numCol="1" spcCol="215900" anchor="t"/>
          <a:lstStyle/>
          <a:p>
            <a:pPr marL="0" marR="0" indent="0" algn="l" defTabSz="457200">
              <a:lnSpc>
                <a:spcPct val="90000"/>
              </a:lnSpc>
              <a:spcBef>
                <a:spcPts val="400"/>
              </a:spcBef>
              <a:spcAft>
                <a:spcPts val="0"/>
              </a:spcAft>
              <a:buNone/>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phylogeny &amp; other model parameters</a:t>
            </a:r>
          </a:p>
        </p:txBody>
      </p:sp>
    </p:spTree>
  </p:cSld>
  <p:clrMapOvr>
    <a:masterClrMapping/>
  </p:clrMapOvr>
  <p:transition spd="fast" p14:dur="500">
    <p:fade/>
    <p:extLst>
      <p:ext uri="smNativeData">
        <pr:smNativeData xmlns:pr="smNativeData" xmlns="smNativeData" val="trXWYgAAAAD0AQAAAAAAAAYAAAAAAAAAAAAAAAAAAAAAAAAAAQAAAAAAAAAAAAAAAAAAAAAAAAAAAAAA"/>
      </p:ext>
    </p:extLst>
  </p:transition>
  <p:timing>
    <p:tnLst>
      <p:par>
        <p:cTn id="1" dur="indefinite" restart="never" nodeType="tmRoot"/>
      </p:par>
    </p:tnLst>
  </p:timing>
</p:sld>
</file>

<file path=ppt/slides/slide303.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sp>
        <p:nvSpPr>
          <p:cNvPr id="2" name="Shape 5872"/>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IADdRc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AAUAAOkLAAA0DQAASA4AABAgAAAmAAAACAAAAP//////////"/>
              </a:ext>
            </a:extLst>
          </p:cNvSpPr>
          <p:nvPr/>
        </p:nvSpPr>
        <p:spPr>
          <a:xfrm>
            <a:off x="812800" y="1936115"/>
            <a:ext cx="1333500" cy="385445"/>
          </a:xfrm>
          <a:prstGeom prst="rect">
            <a:avLst/>
          </a:prstGeom>
          <a:noFill/>
          <a:ln>
            <a:noFill/>
          </a:ln>
          <a:effectLst/>
        </p:spPr>
        <p:txBody>
          <a:bodyPr vert="horz" wrap="square" lIns="50800" tIns="50800" rIns="50800" bIns="50800" numCol="1" spcCol="215900" anchor="t"/>
          <a:lstStyle/>
          <a:p>
            <a:pPr marL="0" marR="0" indent="0" algn="l" defTabSz="457200">
              <a:lnSpc>
                <a:spcPts val="2400"/>
              </a:lnSpc>
              <a:spcBef>
                <a:spcPts val="400"/>
              </a:spcBef>
              <a:spcAft>
                <a:spcPts val="0"/>
              </a:spcAft>
              <a:buNone/>
              <a:tabLst>
                <a:tab pos="838200" algn="l"/>
                <a:tab pos="914400" algn="l"/>
                <a:tab pos="1828800" algn="l"/>
                <a:tab pos="2387600" algn="l"/>
              </a:tabLst>
              <a:defRPr sz="2000" b="1" cap="none">
                <a:solidFill>
                  <a:srgbClr val="0433FF"/>
                </a:solidFill>
                <a:latin typeface="Arial" pitchFamily="1" charset="0"/>
                <a:ea typeface="Arial" pitchFamily="1" charset="0"/>
                <a:cs typeface="Arial" pitchFamily="1" charset="0"/>
              </a:defRPr>
            </a:pPr>
            <a:r>
              <a:t>Data</a:t>
            </a:r>
          </a:p>
        </p:txBody>
      </p:sp>
      <p:sp>
        <p:nvSpPr>
          <p:cNvPr id="3" name="Shape 5873"/>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E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AAUAADwPAAA0DQAAYBMAABAgAAAmAAAACAAAAP//////////"/>
              </a:ext>
            </a:extLst>
          </p:cNvSpPr>
          <p:nvPr/>
        </p:nvSpPr>
        <p:spPr>
          <a:xfrm>
            <a:off x="812800" y="2476500"/>
            <a:ext cx="1333500" cy="673100"/>
          </a:xfrm>
          <a:prstGeom prst="rect">
            <a:avLst/>
          </a:prstGeom>
          <a:noFill/>
          <a:ln>
            <a:noFill/>
          </a:ln>
          <a:effectLst/>
        </p:spPr>
        <p:txBody>
          <a:bodyPr vert="horz" wrap="square" lIns="50800" tIns="50800" rIns="50800" bIns="50800" numCol="1" spcCol="215900" anchor="t"/>
          <a:lstStyle/>
          <a:p>
            <a:pPr algn="l" defTabSz="457200">
              <a:lnSpc>
                <a:spcPts val="14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pPr>
            <a:r>
              <a:t>sequence</a:t>
            </a:r>
          </a:p>
          <a:p>
            <a:pPr algn="l" defTabSz="457200">
              <a:lnSpc>
                <a:spcPts val="16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pPr>
            <a:r>
              <a:t>alignment</a:t>
            </a:r>
          </a:p>
        </p:txBody>
      </p:sp>
      <p:sp>
        <p:nvSpPr>
          <p:cNvPr id="4" name="Shape 5874"/>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9BAAAOkLAAAoGQAASA4AABAgAAAmAAAACAAAAP//////////"/>
              </a:ext>
            </a:extLst>
          </p:cNvSpPr>
          <p:nvPr/>
        </p:nvSpPr>
        <p:spPr>
          <a:xfrm>
            <a:off x="2755900" y="1936115"/>
            <a:ext cx="1333500" cy="385445"/>
          </a:xfrm>
          <a:prstGeom prst="rect">
            <a:avLst/>
          </a:prstGeom>
          <a:noFill/>
          <a:ln>
            <a:noFill/>
          </a:ln>
          <a:effectLst/>
        </p:spPr>
        <p:txBody>
          <a:bodyPr vert="horz" wrap="square" lIns="50800" tIns="50800" rIns="50800" bIns="50800" numCol="1" spcCol="215900" anchor="t"/>
          <a:lstStyle/>
          <a:p>
            <a:pPr marL="0" marR="0" indent="0" algn="l" defTabSz="457200">
              <a:lnSpc>
                <a:spcPts val="2400"/>
              </a:lnSpc>
              <a:spcBef>
                <a:spcPts val="400"/>
              </a:spcBef>
              <a:spcAft>
                <a:spcPts val="0"/>
              </a:spcAft>
              <a:buNone/>
              <a:tabLst>
                <a:tab pos="838200" algn="l"/>
                <a:tab pos="914400" algn="l"/>
                <a:tab pos="1828800" algn="l"/>
                <a:tab pos="2387600" algn="l"/>
              </a:tabLst>
              <a:defRPr sz="2000" b="1" cap="none">
                <a:solidFill>
                  <a:srgbClr val="0433FF"/>
                </a:solidFill>
                <a:latin typeface="Arial" pitchFamily="1" charset="0"/>
                <a:ea typeface="Arial" pitchFamily="1" charset="0"/>
                <a:cs typeface="Arial" pitchFamily="1" charset="0"/>
              </a:defRPr>
            </a:pPr>
            <a:r>
              <a:t>Model</a:t>
            </a:r>
          </a:p>
        </p:txBody>
      </p:sp>
      <p:sp>
        <p:nvSpPr>
          <p:cNvPr id="5" name="Shape 5875"/>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3ACw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2CwAAEALAADVNgAAEw8AABAgAAAmAAAACAAAAP//////////"/>
              </a:ext>
            </a:extLst>
          </p:cNvSpPr>
          <p:nvPr/>
        </p:nvSpPr>
        <p:spPr>
          <a:xfrm>
            <a:off x="7289800" y="1828800"/>
            <a:ext cx="1623695" cy="621665"/>
          </a:xfrm>
          <a:prstGeom prst="rect">
            <a:avLst/>
          </a:prstGeom>
          <a:noFill/>
          <a:ln>
            <a:noFill/>
          </a:ln>
          <a:effectLst/>
        </p:spPr>
        <p:txBody>
          <a:bodyPr vert="horz" wrap="square" lIns="50800" tIns="50800" rIns="50800" bIns="50800" numCol="1" spcCol="215900" anchor="t"/>
          <a:lstStyle/>
          <a:p>
            <a:pPr algn="l" defTabSz="457200">
              <a:lnSpc>
                <a:spcPts val="1500"/>
              </a:lnSpc>
              <a:spcBef>
                <a:spcPts val="400"/>
              </a:spcBef>
              <a:tabLst>
                <a:tab pos="838200" algn="l"/>
                <a:tab pos="914400" algn="l"/>
                <a:tab pos="1828800" algn="l"/>
                <a:tab pos="2387600" algn="l"/>
              </a:tabLst>
              <a:defRPr sz="2000" b="1" cap="none">
                <a:solidFill>
                  <a:srgbClr val="0433FF"/>
                </a:solidFill>
                <a:latin typeface="Arial" pitchFamily="1" charset="0"/>
                <a:ea typeface="Gill Sans" pitchFamily="0" charset="0"/>
                <a:cs typeface="Gill Sans" pitchFamily="0" charset="0"/>
              </a:defRPr>
            </a:pPr>
            <a:r>
              <a:t>Parameter</a:t>
            </a:r>
          </a:p>
          <a:p>
            <a:pPr algn="l" defTabSz="457200">
              <a:lnSpc>
                <a:spcPts val="2400"/>
              </a:lnSpc>
              <a:spcBef>
                <a:spcPts val="400"/>
              </a:spcBef>
              <a:tabLst>
                <a:tab pos="838200" algn="l"/>
                <a:tab pos="914400" algn="l"/>
                <a:tab pos="1828800" algn="l"/>
                <a:tab pos="2387600" algn="l"/>
              </a:tabLst>
              <a:defRPr sz="2000" b="1" cap="none">
                <a:solidFill>
                  <a:srgbClr val="0433FF"/>
                </a:solidFill>
                <a:latin typeface="Arial" pitchFamily="1" charset="0"/>
                <a:ea typeface="Gill Sans" pitchFamily="0" charset="0"/>
                <a:cs typeface="Gill Sans" pitchFamily="0" charset="0"/>
              </a:defRPr>
            </a:pPr>
            <a:r>
              <a:t>Estimates</a:t>
            </a:r>
          </a:p>
        </p:txBody>
      </p:sp>
      <p:sp>
        <p:nvSpPr>
          <p:cNvPr id="6" name="Shape 5876"/>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9BAAADwPAADUHAAAYBMAABAgAAAmAAAACAAAAP//////////"/>
              </a:ext>
            </a:extLst>
          </p:cNvSpPr>
          <p:nvPr/>
        </p:nvSpPr>
        <p:spPr>
          <a:xfrm>
            <a:off x="2755900" y="2476500"/>
            <a:ext cx="1930400" cy="673100"/>
          </a:xfrm>
          <a:prstGeom prst="rect">
            <a:avLst/>
          </a:prstGeom>
          <a:noFill/>
          <a:ln>
            <a:noFill/>
          </a:ln>
          <a:effectLst/>
        </p:spPr>
        <p:txBody>
          <a:bodyPr vert="horz" wrap="square" lIns="50800" tIns="50800" rIns="50800" bIns="50800" numCol="1" spcCol="215900" anchor="t"/>
          <a:lstStyle/>
          <a:p>
            <a:pPr algn="l" defTabSz="457200">
              <a:lnSpc>
                <a:spcPts val="14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pPr>
            <a:r>
              <a:t>tree with</a:t>
            </a:r>
          </a:p>
          <a:p>
            <a:pPr algn="l" defTabSz="457200">
              <a:lnSpc>
                <a:spcPts val="16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pPr>
            <a:r>
              <a:t>branch lengths</a:t>
            </a:r>
          </a:p>
        </p:txBody>
      </p:sp>
      <p:sp>
        <p:nvSpPr>
          <p:cNvPr id="7" name="Shape 5877"/>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Cp8wU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9BAAACQTAAAoGQAASBcAABAgAAAmAAAACAAAAP//////////"/>
              </a:ext>
            </a:extLst>
          </p:cNvSpPr>
          <p:nvPr/>
        </p:nvSpPr>
        <p:spPr>
          <a:xfrm>
            <a:off x="2755900" y="3111500"/>
            <a:ext cx="1333500" cy="673100"/>
          </a:xfrm>
          <a:prstGeom prst="rect">
            <a:avLst/>
          </a:prstGeom>
          <a:noFill/>
          <a:ln>
            <a:noFill/>
          </a:ln>
          <a:effectLst/>
        </p:spPr>
        <p:txBody>
          <a:bodyPr vert="horz" wrap="square" lIns="50800" tIns="50800" rIns="50800" bIns="50800" numCol="1" spcCol="215900" anchor="t"/>
          <a:lstStyle/>
          <a:p>
            <a:pPr algn="l" defTabSz="457200">
              <a:lnSpc>
                <a:spcPts val="14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pPr>
            <a:r>
              <a:t>substitution</a:t>
            </a:r>
          </a:p>
          <a:p>
            <a:pPr algn="l" defTabSz="457200">
              <a:lnSpc>
                <a:spcPts val="16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pPr>
            <a:r>
              <a:t>model</a:t>
            </a:r>
          </a:p>
        </p:txBody>
      </p:sp>
      <p:sp>
        <p:nvSpPr>
          <p:cNvPr id="8" name="Shape 5878"/>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OB38wU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qh4AAJQHAADeJgAAywsAABAgAAAmAAAACAAAAP//////////"/>
              </a:ext>
            </a:extLst>
          </p:cNvSpPr>
          <p:nvPr/>
        </p:nvSpPr>
        <p:spPr>
          <a:xfrm>
            <a:off x="4984750" y="1231900"/>
            <a:ext cx="1333500" cy="685165"/>
          </a:xfrm>
          <a:prstGeom prst="rect">
            <a:avLst/>
          </a:prstGeom>
          <a:noFill/>
          <a:ln>
            <a:noFill/>
          </a:ln>
          <a:effectLst/>
        </p:spPr>
        <p:txBody>
          <a:bodyPr vert="horz" wrap="square" lIns="50800" tIns="50800" rIns="50800" bIns="50800" numCol="1" spcCol="215900" anchor="t"/>
          <a:lstStyle/>
          <a:p>
            <a:pPr marL="0" marR="0" indent="0" algn="ctr" defTabSz="457200">
              <a:lnSpc>
                <a:spcPts val="2400"/>
              </a:lnSpc>
              <a:spcBef>
                <a:spcPts val="400"/>
              </a:spcBef>
              <a:spcAft>
                <a:spcPts val="0"/>
              </a:spcAft>
              <a:buNone/>
              <a:tabLst>
                <a:tab pos="838200" algn="l"/>
                <a:tab pos="914400" algn="l"/>
                <a:tab pos="1828800" algn="l"/>
                <a:tab pos="2387600" algn="l"/>
              </a:tabLst>
              <a:defRPr sz="2000" b="1" cap="none">
                <a:solidFill>
                  <a:srgbClr val="0433FF"/>
                </a:solidFill>
                <a:latin typeface="Arial" pitchFamily="1" charset="0"/>
                <a:ea typeface="Arial" pitchFamily="1" charset="0"/>
                <a:cs typeface="Arial" pitchFamily="1" charset="0"/>
              </a:defRPr>
            </a:pPr>
            <a:r>
              <a:t>Inference Method</a:t>
            </a:r>
          </a:p>
        </p:txBody>
      </p:sp>
      <p:sp>
        <p:nvSpPr>
          <p:cNvPr id="9" name="Shape 5879"/>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MBsoAM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1BwAADwPAAC0KAAA1BIAABAgAAAmAAAACAAAAP//////////"/>
              </a:ext>
            </a:extLst>
          </p:cNvSpPr>
          <p:nvPr/>
        </p:nvSpPr>
        <p:spPr>
          <a:xfrm>
            <a:off x="4686300" y="2476500"/>
            <a:ext cx="1930400" cy="584200"/>
          </a:xfrm>
          <a:prstGeom prst="rect">
            <a:avLst/>
          </a:prstGeom>
          <a:noFill/>
          <a:ln>
            <a:noFill/>
          </a:ln>
          <a:effectLst/>
        </p:spPr>
        <p:txBody>
          <a:bodyPr vert="horz" wrap="square" lIns="50800" tIns="50800" rIns="50800" bIns="50800" numCol="1" spcCol="215900" anchor="t"/>
          <a:lstStyle/>
          <a:p>
            <a:pPr marL="0" marR="0" indent="0" algn="ctr" defTabSz="457200">
              <a:lnSpc>
                <a:spcPts val="1800"/>
              </a:lnSpc>
              <a:spcBef>
                <a:spcPts val="400"/>
              </a:spcBef>
              <a:spcAft>
                <a:spcPts val="0"/>
              </a:spcAft>
              <a:buNone/>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maximum likelihood</a:t>
            </a:r>
          </a:p>
        </p:txBody>
      </p:sp>
      <p:sp>
        <p:nvSpPr>
          <p:cNvPr id="10" name="Shape 5880"/>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1BwAAJwTAAC0KAAADBcAABAgAAAmAAAACAAAAP//////////"/>
              </a:ext>
            </a:extLst>
          </p:cNvSpPr>
          <p:nvPr/>
        </p:nvSpPr>
        <p:spPr>
          <a:xfrm>
            <a:off x="4686300" y="3187700"/>
            <a:ext cx="1930400" cy="558800"/>
          </a:xfrm>
          <a:prstGeom prst="rect">
            <a:avLst/>
          </a:prstGeom>
          <a:noFill/>
          <a:ln>
            <a:noFill/>
          </a:ln>
          <a:effectLst/>
        </p:spPr>
        <p:txBody>
          <a:bodyPr vert="horz" wrap="square" lIns="50800" tIns="50800" rIns="50800" bIns="50800" numCol="1" spcCol="215900" anchor="t"/>
          <a:lstStyle/>
          <a:p>
            <a:pPr marL="0" marR="0" indent="0" algn="ctr" defTabSz="457200">
              <a:lnSpc>
                <a:spcPts val="1600"/>
              </a:lnSpc>
              <a:spcBef>
                <a:spcPts val="400"/>
              </a:spcBef>
              <a:spcAft>
                <a:spcPts val="0"/>
              </a:spcAft>
              <a:buNone/>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Bayesian inference</a:t>
            </a:r>
          </a:p>
        </p:txBody>
      </p:sp>
      <p:sp>
        <p:nvSpPr>
          <p:cNvPr id="11" name="Shape 5881"/>
          <p:cNvSpPr>
            <a:extLst>
              <a:ext uri="smNativeData">
                <pr:smNativeData xmlns:pr="smNativeData" xmlns="smNativeData" val="SMDATA_15_trXWYhMAAAAlAAAAyAAAAA0AAAAAPAAAADwAAAA8AAAAPAAAAAAAAAABAAAAAAAAAAEAAABQAAAAtqFfJcZb6T97FK5H4XrU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HRzLm8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3N7gA8zMzADAwP8Af39/AAAAAAAAAAAAAAAAAAAAAAAAAAAAIQAAABgAAAAUAAAAMBsAAFgMAADAKwAAnA4AABAAAAAmAAAACAAAAP//////////"/>
              </a:ext>
            </a:extLst>
          </p:cNvSpPr>
          <p:nvPr/>
        </p:nvSpPr>
        <p:spPr>
          <a:xfrm>
            <a:off x="4419600" y="2006600"/>
            <a:ext cx="2692400" cy="368300"/>
          </a:xfrm>
          <a:prstGeom prst="rightArrow">
            <a:avLst>
              <a:gd name="adj1" fmla="val 32000"/>
              <a:gd name="adj2" fmla="val 151724"/>
            </a:avLst>
          </a:prstGeom>
          <a:noFill/>
          <a:ln w="25400" cap="flat" cmpd="sng" algn="ctr">
            <a:solidFill>
              <a:srgbClr val="FF9300"/>
            </a:solidFill>
            <a:prstDash val="solid"/>
            <a:headEnd type="none"/>
            <a:tailEnd type="none"/>
          </a:ln>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12" name="Shape 5882"/>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GVmUl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VAUAANwAAAAsOQAATAQAABAgAAAmAAAACAAAAP//////////"/>
              </a:ext>
            </a:extLst>
          </p:cNvSpPr>
          <p:nvPr/>
        </p:nvSpPr>
        <p:spPr>
          <a:xfrm>
            <a:off x="866140" y="139700"/>
            <a:ext cx="842772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p>
            <a:pPr marL="0" marR="0" indent="0" algn="ctr" defTabSz="457200">
              <a:lnSpc>
                <a:spcPts val="3800"/>
              </a:lnSpc>
              <a:spcBef>
                <a:spcPts val="0"/>
              </a:spcBef>
              <a:spcAft>
                <a:spcPts val="0"/>
              </a:spcAft>
              <a:buNone/>
              <a:tabLst>
                <a:tab pos="838200" algn="l"/>
              </a:tabLst>
              <a:defRPr cap="none">
                <a:solidFill>
                  <a:srgbClr val="0433FF"/>
                </a:solidFill>
                <a:latin typeface="Arial" pitchFamily="1" charset="0"/>
                <a:ea typeface="Arial" pitchFamily="1" charset="0"/>
                <a:cs typeface="Arial" pitchFamily="1" charset="0"/>
              </a:defRPr>
            </a:pPr>
            <a:r>
              <a:t>Statistical Estimation of Phylogeny: An Outline</a:t>
            </a:r>
          </a:p>
        </p:txBody>
      </p:sp>
      <p:sp>
        <p:nvSpPr>
          <p:cNvPr id="13" name="Shape 5883"/>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YwMCI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2CwAADwPAAC4OAAAtBQAABAgAAAmAAAACAAAAP//////////"/>
              </a:ext>
            </a:extLst>
          </p:cNvSpPr>
          <p:nvPr/>
        </p:nvSpPr>
        <p:spPr>
          <a:xfrm>
            <a:off x="7289800" y="2476500"/>
            <a:ext cx="1930400" cy="889000"/>
          </a:xfrm>
          <a:prstGeom prst="rect">
            <a:avLst/>
          </a:prstGeom>
          <a:noFill/>
          <a:ln>
            <a:noFill/>
          </a:ln>
          <a:effectLst/>
        </p:spPr>
        <p:txBody>
          <a:bodyPr vert="horz" wrap="square" lIns="50800" tIns="50800" rIns="50800" bIns="50800" numCol="1" spcCol="215900" anchor="t"/>
          <a:lstStyle/>
          <a:p>
            <a:pPr marL="0" marR="0" indent="0" algn="l" defTabSz="457200">
              <a:lnSpc>
                <a:spcPct val="90000"/>
              </a:lnSpc>
              <a:spcBef>
                <a:spcPts val="400"/>
              </a:spcBef>
              <a:spcAft>
                <a:spcPts val="0"/>
              </a:spcAft>
              <a:buNone/>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phylogeny &amp; other model parameters</a:t>
            </a:r>
          </a:p>
        </p:txBody>
      </p:sp>
      <p:sp>
        <p:nvSpPr>
          <p:cNvPr id="14" name="Shape 5884"/>
          <p:cNvSpPr>
            <a:extLst>
              <a:ext uri="smNativeData">
                <pr:smNativeData xmlns:pr="smNativeData" xmlns="smNativeData" val="SMDATA_15_trXWYhMAAAAlAAAAZAAAAA0AAAAAPAAAADwAAAA8AAAAP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WgAAADkAAAA5AAAAZAAAAGQAAAAAAAAAy8vLAFoAAAA5AAAAOQAAAGQAAABkAAAAAAAAABcAAAAUAAAAAAAAAAAAAAD/fwAA/38AAAAAAAAJAAAABAAAAHBwaW4eAAAAaAAAAAAAAAAAAAAAAAAAAAAAAAAAAAAAECcAABAnAAAAAAAAAAAAAAAAAAAAAAAAAAAAAAAAAAAAAAAAAAAAAMg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BBAAAFAPAAC8GwAAcBcAABAAAAAmAAAACAAAAP//////////"/>
              </a:ext>
            </a:extLst>
          </p:cNvSpPr>
          <p:nvPr/>
        </p:nvSpPr>
        <p:spPr>
          <a:xfrm>
            <a:off x="2603500" y="2489200"/>
            <a:ext cx="1905000" cy="1320800"/>
          </a:xfrm>
          <a:prstGeom prst="rect">
            <a:avLst/>
          </a:prstGeom>
          <a:noFill/>
          <a:ln w="25400" cap="flat" cmpd="sng" algn="ctr">
            <a:solidFill>
              <a:srgbClr val="FF9300"/>
            </a:solidFill>
            <a:prstDash val="solid"/>
            <a:headEnd type="none"/>
            <a:tailEnd type="none"/>
          </a:ln>
          <a:effectLst>
            <a:outerShdw blurRad="127000" dist="51187" dir="2700000">
              <a:srgbClr val="000000">
                <a:alpha val="10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Tree>
  </p:cSld>
  <p:clrMapOvr>
    <a:masterClrMapping/>
  </p:clrMapOvr>
  <p:transition spd="fast" p14:dur="500">
    <p:fade/>
    <p:extLst>
      <p:ext uri="smNativeData">
        <pr:smNativeData xmlns:pr="smNativeData" xmlns="smNativeData" val="trXWYgAAAAD0AQAAAAAAAAYAAAAAAAAAAAAAAAAAAAAAAAAAAQAAAAAAAAAAAAAAAAAAAAAAAAAAAAAA"/>
      </p:ext>
    </p:extLst>
  </p:transition>
  <p:timing>
    <p:tnLst>
      <p:par>
        <p:cTn id="1" dur="indefinite" restart="never" nodeType="tmRoot"/>
      </p:par>
    </p:tnLst>
  </p:timing>
</p:sld>
</file>

<file path=ppt/slides/slide304.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sp>
        <p:nvSpPr>
          <p:cNvPr id="2" name="Shape 5886"/>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HRzLm8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AAUAAOkLAAA0DQAASA4AABAgAAAmAAAACAAAAP//////////"/>
              </a:ext>
            </a:extLst>
          </p:cNvSpPr>
          <p:nvPr/>
        </p:nvSpPr>
        <p:spPr>
          <a:xfrm>
            <a:off x="812800" y="1936115"/>
            <a:ext cx="1333500" cy="385445"/>
          </a:xfrm>
          <a:prstGeom prst="rect">
            <a:avLst/>
          </a:prstGeom>
          <a:noFill/>
          <a:ln>
            <a:noFill/>
          </a:ln>
          <a:effectLst/>
        </p:spPr>
        <p:txBody>
          <a:bodyPr vert="horz" wrap="square" lIns="50800" tIns="50800" rIns="50800" bIns="50800" numCol="1" spcCol="215900" anchor="t"/>
          <a:lstStyle/>
          <a:p>
            <a:pPr marL="0" marR="0" indent="0" algn="l" defTabSz="457200">
              <a:lnSpc>
                <a:spcPts val="2400"/>
              </a:lnSpc>
              <a:spcBef>
                <a:spcPts val="400"/>
              </a:spcBef>
              <a:spcAft>
                <a:spcPts val="0"/>
              </a:spcAft>
              <a:buNone/>
              <a:tabLst>
                <a:tab pos="838200" algn="l"/>
                <a:tab pos="914400" algn="l"/>
                <a:tab pos="1828800" algn="l"/>
                <a:tab pos="2387600" algn="l"/>
              </a:tabLst>
              <a:defRPr sz="2000" b="1" cap="none">
                <a:solidFill>
                  <a:srgbClr val="0433FF"/>
                </a:solidFill>
                <a:latin typeface="Arial" pitchFamily="1" charset="0"/>
                <a:ea typeface="Arial" pitchFamily="1" charset="0"/>
                <a:cs typeface="Arial" pitchFamily="1" charset="0"/>
              </a:defRPr>
            </a:pPr>
            <a:r>
              <a:t>Data</a:t>
            </a:r>
          </a:p>
        </p:txBody>
      </p:sp>
      <p:sp>
        <p:nvSpPr>
          <p:cNvPr id="3" name="Shape 5887"/>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NQdHM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AAUAADwPAAA0DQAAYBMAABAgAAAmAAAACAAAAP//////////"/>
              </a:ext>
            </a:extLst>
          </p:cNvSpPr>
          <p:nvPr/>
        </p:nvSpPr>
        <p:spPr>
          <a:xfrm>
            <a:off x="812800" y="2476500"/>
            <a:ext cx="1333500" cy="673100"/>
          </a:xfrm>
          <a:prstGeom prst="rect">
            <a:avLst/>
          </a:prstGeom>
          <a:noFill/>
          <a:ln>
            <a:noFill/>
          </a:ln>
          <a:effectLst/>
        </p:spPr>
        <p:txBody>
          <a:bodyPr vert="horz" wrap="square" lIns="50800" tIns="50800" rIns="50800" bIns="50800" numCol="1" spcCol="215900" anchor="t"/>
          <a:lstStyle/>
          <a:p>
            <a:pPr algn="l" defTabSz="457200">
              <a:lnSpc>
                <a:spcPts val="14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pPr>
            <a:r>
              <a:t>sequence</a:t>
            </a:r>
          </a:p>
          <a:p>
            <a:pPr algn="l" defTabSz="457200">
              <a:lnSpc>
                <a:spcPts val="16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pPr>
            <a:r>
              <a:t>alignment</a:t>
            </a:r>
          </a:p>
        </p:txBody>
      </p:sp>
      <p:sp>
        <p:nvSpPr>
          <p:cNvPr id="4" name="Shape 5888"/>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5zPSI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9BAAAOkLAAAoGQAASA4AABAgAAAmAAAACAAAAP//////////"/>
              </a:ext>
            </a:extLst>
          </p:cNvSpPr>
          <p:nvPr/>
        </p:nvSpPr>
        <p:spPr>
          <a:xfrm>
            <a:off x="2755900" y="1936115"/>
            <a:ext cx="1333500" cy="385445"/>
          </a:xfrm>
          <a:prstGeom prst="rect">
            <a:avLst/>
          </a:prstGeom>
          <a:noFill/>
          <a:ln>
            <a:noFill/>
          </a:ln>
          <a:effectLst/>
        </p:spPr>
        <p:txBody>
          <a:bodyPr vert="horz" wrap="square" lIns="50800" tIns="50800" rIns="50800" bIns="50800" numCol="1" spcCol="215900" anchor="t"/>
          <a:lstStyle/>
          <a:p>
            <a:pPr marL="0" marR="0" indent="0" algn="l" defTabSz="457200">
              <a:lnSpc>
                <a:spcPts val="2400"/>
              </a:lnSpc>
              <a:spcBef>
                <a:spcPts val="400"/>
              </a:spcBef>
              <a:spcAft>
                <a:spcPts val="0"/>
              </a:spcAft>
              <a:buNone/>
              <a:tabLst>
                <a:tab pos="838200" algn="l"/>
                <a:tab pos="914400" algn="l"/>
                <a:tab pos="1828800" algn="l"/>
                <a:tab pos="2387600" algn="l"/>
              </a:tabLst>
              <a:defRPr sz="2000" b="1" cap="none">
                <a:solidFill>
                  <a:srgbClr val="0433FF"/>
                </a:solidFill>
                <a:latin typeface="Arial" pitchFamily="1" charset="0"/>
                <a:ea typeface="Arial" pitchFamily="1" charset="0"/>
                <a:cs typeface="Arial" pitchFamily="1" charset="0"/>
              </a:defRPr>
            </a:pPr>
            <a:r>
              <a:t>Model</a:t>
            </a:r>
          </a:p>
        </p:txBody>
      </p:sp>
      <p:sp>
        <p:nvSpPr>
          <p:cNvPr id="5" name="Shape 5889"/>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EJvZHk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2CwAAEALAADVNgAAEw8AABAgAAAmAAAACAAAAP//////////"/>
              </a:ext>
            </a:extLst>
          </p:cNvSpPr>
          <p:nvPr/>
        </p:nvSpPr>
        <p:spPr>
          <a:xfrm>
            <a:off x="7289800" y="1828800"/>
            <a:ext cx="1623695" cy="621665"/>
          </a:xfrm>
          <a:prstGeom prst="rect">
            <a:avLst/>
          </a:prstGeom>
          <a:noFill/>
          <a:ln>
            <a:noFill/>
          </a:ln>
          <a:effectLst/>
        </p:spPr>
        <p:txBody>
          <a:bodyPr vert="horz" wrap="square" lIns="50800" tIns="50800" rIns="50800" bIns="50800" numCol="1" spcCol="215900" anchor="t"/>
          <a:lstStyle/>
          <a:p>
            <a:pPr algn="l" defTabSz="457200">
              <a:lnSpc>
                <a:spcPts val="1500"/>
              </a:lnSpc>
              <a:spcBef>
                <a:spcPts val="400"/>
              </a:spcBef>
              <a:tabLst>
                <a:tab pos="838200" algn="l"/>
                <a:tab pos="914400" algn="l"/>
                <a:tab pos="1828800" algn="l"/>
                <a:tab pos="2387600" algn="l"/>
              </a:tabLst>
              <a:defRPr sz="2000" b="1" cap="none">
                <a:solidFill>
                  <a:srgbClr val="0433FF"/>
                </a:solidFill>
                <a:latin typeface="Arial" pitchFamily="1" charset="0"/>
                <a:ea typeface="Gill Sans" pitchFamily="0" charset="0"/>
                <a:cs typeface="Gill Sans" pitchFamily="0" charset="0"/>
              </a:defRPr>
            </a:pPr>
            <a:r>
              <a:t>Parameter</a:t>
            </a:r>
          </a:p>
          <a:p>
            <a:pPr algn="l" defTabSz="457200">
              <a:lnSpc>
                <a:spcPts val="2400"/>
              </a:lnSpc>
              <a:spcBef>
                <a:spcPts val="400"/>
              </a:spcBef>
              <a:tabLst>
                <a:tab pos="838200" algn="l"/>
                <a:tab pos="914400" algn="l"/>
                <a:tab pos="1828800" algn="l"/>
                <a:tab pos="2387600" algn="l"/>
              </a:tabLst>
              <a:defRPr sz="2000" b="1" cap="none">
                <a:solidFill>
                  <a:srgbClr val="0433FF"/>
                </a:solidFill>
                <a:latin typeface="Arial" pitchFamily="1" charset="0"/>
                <a:ea typeface="Gill Sans" pitchFamily="0" charset="0"/>
                <a:cs typeface="Gill Sans" pitchFamily="0" charset="0"/>
              </a:defRPr>
            </a:pPr>
            <a:r>
              <a:t>Estimates</a:t>
            </a:r>
          </a:p>
        </p:txBody>
      </p:sp>
      <p:sp>
        <p:nvSpPr>
          <p:cNvPr id="6" name="Shape 5890"/>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FjZT0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9BAAADwPAADUHAAAYBMAABAgAAAmAAAACAAAAP//////////"/>
              </a:ext>
            </a:extLst>
          </p:cNvSpPr>
          <p:nvPr/>
        </p:nvSpPr>
        <p:spPr>
          <a:xfrm>
            <a:off x="2755900" y="2476500"/>
            <a:ext cx="1930400" cy="673100"/>
          </a:xfrm>
          <a:prstGeom prst="rect">
            <a:avLst/>
          </a:prstGeom>
          <a:noFill/>
          <a:ln>
            <a:noFill/>
          </a:ln>
          <a:effectLst/>
        </p:spPr>
        <p:txBody>
          <a:bodyPr vert="horz" wrap="square" lIns="50800" tIns="50800" rIns="50800" bIns="50800" numCol="1" spcCol="215900" anchor="t"/>
          <a:lstStyle/>
          <a:p>
            <a:pPr algn="l" defTabSz="457200">
              <a:lnSpc>
                <a:spcPts val="14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pPr>
            <a:r>
              <a:t>tree with</a:t>
            </a:r>
          </a:p>
          <a:p>
            <a:pPr algn="l" defTabSz="457200">
              <a:lnSpc>
                <a:spcPts val="16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pPr>
            <a:r>
              <a:t>branch lengths</a:t>
            </a:r>
          </a:p>
        </p:txBody>
      </p:sp>
      <p:sp>
        <p:nvSpPr>
          <p:cNvPr id="7" name="Shape 5891"/>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IxIi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9BAAACQTAAAoGQAASBcAABAgAAAmAAAACAAAAP//////////"/>
              </a:ext>
            </a:extLst>
          </p:cNvSpPr>
          <p:nvPr/>
        </p:nvSpPr>
        <p:spPr>
          <a:xfrm>
            <a:off x="2755900" y="3111500"/>
            <a:ext cx="1333500" cy="673100"/>
          </a:xfrm>
          <a:prstGeom prst="rect">
            <a:avLst/>
          </a:prstGeom>
          <a:noFill/>
          <a:ln>
            <a:noFill/>
          </a:ln>
          <a:effectLst/>
        </p:spPr>
        <p:txBody>
          <a:bodyPr vert="horz" wrap="square" lIns="50800" tIns="50800" rIns="50800" bIns="50800" numCol="1" spcCol="215900" anchor="t"/>
          <a:lstStyle/>
          <a:p>
            <a:pPr algn="l" defTabSz="457200">
              <a:lnSpc>
                <a:spcPts val="14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pPr>
            <a:r>
              <a:t>substitution</a:t>
            </a:r>
          </a:p>
          <a:p>
            <a:pPr algn="l" defTabSz="457200">
              <a:lnSpc>
                <a:spcPts val="16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pPr>
            <a:r>
              <a:t>model</a:t>
            </a:r>
          </a:p>
        </p:txBody>
      </p:sp>
      <p:sp>
        <p:nvSpPr>
          <p:cNvPr id="8" name="Shape 5892"/>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EZBMEE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qh4AAJQHAADeJgAAywsAABAgAAAmAAAACAAAAP//////////"/>
              </a:ext>
            </a:extLst>
          </p:cNvSpPr>
          <p:nvPr/>
        </p:nvSpPr>
        <p:spPr>
          <a:xfrm>
            <a:off x="4984750" y="1231900"/>
            <a:ext cx="1333500" cy="685165"/>
          </a:xfrm>
          <a:prstGeom prst="rect">
            <a:avLst/>
          </a:prstGeom>
          <a:noFill/>
          <a:ln>
            <a:noFill/>
          </a:ln>
          <a:effectLst/>
        </p:spPr>
        <p:txBody>
          <a:bodyPr vert="horz" wrap="square" lIns="50800" tIns="50800" rIns="50800" bIns="50800" numCol="1" spcCol="215900" anchor="t"/>
          <a:lstStyle/>
          <a:p>
            <a:pPr marL="0" marR="0" indent="0" algn="ctr" defTabSz="457200">
              <a:lnSpc>
                <a:spcPts val="2400"/>
              </a:lnSpc>
              <a:spcBef>
                <a:spcPts val="400"/>
              </a:spcBef>
              <a:spcAft>
                <a:spcPts val="0"/>
              </a:spcAft>
              <a:buNone/>
              <a:tabLst>
                <a:tab pos="838200" algn="l"/>
                <a:tab pos="914400" algn="l"/>
                <a:tab pos="1828800" algn="l"/>
                <a:tab pos="2387600" algn="l"/>
              </a:tabLst>
              <a:defRPr sz="2000" b="1" cap="none">
                <a:solidFill>
                  <a:srgbClr val="0433FF"/>
                </a:solidFill>
                <a:latin typeface="Arial" pitchFamily="1" charset="0"/>
                <a:ea typeface="Arial" pitchFamily="1" charset="0"/>
                <a:cs typeface="Arial" pitchFamily="1" charset="0"/>
              </a:defRPr>
            </a:pPr>
            <a:r>
              <a:t>Inference Method</a:t>
            </a:r>
          </a:p>
        </p:txBody>
      </p:sp>
      <p:sp>
        <p:nvSpPr>
          <p:cNvPr id="9" name="Shape 5893"/>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FjZT0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1BwAADwPAAC0KAAA1BIAABAgAAAmAAAACAAAAP//////////"/>
              </a:ext>
            </a:extLst>
          </p:cNvSpPr>
          <p:nvPr/>
        </p:nvSpPr>
        <p:spPr>
          <a:xfrm>
            <a:off x="4686300" y="2476500"/>
            <a:ext cx="1930400" cy="584200"/>
          </a:xfrm>
          <a:prstGeom prst="rect">
            <a:avLst/>
          </a:prstGeom>
          <a:noFill/>
          <a:ln>
            <a:noFill/>
          </a:ln>
          <a:effectLst/>
        </p:spPr>
        <p:txBody>
          <a:bodyPr vert="horz" wrap="square" lIns="50800" tIns="50800" rIns="50800" bIns="50800" numCol="1" spcCol="215900" anchor="t"/>
          <a:lstStyle/>
          <a:p>
            <a:pPr marL="0" marR="0" indent="0" algn="ctr" defTabSz="457200">
              <a:lnSpc>
                <a:spcPts val="1800"/>
              </a:lnSpc>
              <a:spcBef>
                <a:spcPts val="400"/>
              </a:spcBef>
              <a:spcAft>
                <a:spcPts val="0"/>
              </a:spcAft>
              <a:buNone/>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maximum likelihood</a:t>
            </a:r>
          </a:p>
        </p:txBody>
      </p:sp>
      <p:sp>
        <p:nvSpPr>
          <p:cNvPr id="10" name="Shape 5894"/>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8+PGE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1BwAAJwTAAC0KAAADBcAABAgAAAmAAAACAAAAP//////////"/>
              </a:ext>
            </a:extLst>
          </p:cNvSpPr>
          <p:nvPr/>
        </p:nvSpPr>
        <p:spPr>
          <a:xfrm>
            <a:off x="4686300" y="3187700"/>
            <a:ext cx="1930400" cy="558800"/>
          </a:xfrm>
          <a:prstGeom prst="rect">
            <a:avLst/>
          </a:prstGeom>
          <a:noFill/>
          <a:ln>
            <a:noFill/>
          </a:ln>
          <a:effectLst/>
        </p:spPr>
        <p:txBody>
          <a:bodyPr vert="horz" wrap="square" lIns="50800" tIns="50800" rIns="50800" bIns="50800" numCol="1" spcCol="215900" anchor="t"/>
          <a:lstStyle/>
          <a:p>
            <a:pPr marL="0" marR="0" indent="0" algn="ctr" defTabSz="457200">
              <a:lnSpc>
                <a:spcPts val="1600"/>
              </a:lnSpc>
              <a:spcBef>
                <a:spcPts val="400"/>
              </a:spcBef>
              <a:spcAft>
                <a:spcPts val="0"/>
              </a:spcAft>
              <a:buNone/>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Bayesian inference</a:t>
            </a:r>
          </a:p>
        </p:txBody>
      </p:sp>
      <p:sp>
        <p:nvSpPr>
          <p:cNvPr id="11" name="Shape 5895"/>
          <p:cNvSpPr>
            <a:extLst>
              <a:ext uri="smNativeData">
                <pr:smNativeData xmlns:pr="smNativeData" xmlns="smNativeData" val="SMDATA_15_trXWYhMAAAAlAAAAyAAAAA0AAAAAPAAAADwAAAA8AAAAPAAAAAAAAAABAAAAAAAAAAEAAABQAAAAtqFfJcZb6T97FK5H4XrU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gwMCI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3N7gA8zMzADAwP8Af39/AAAAAAAAAAAAAAAAAAAAAAAAAAAAIQAAABgAAAAUAAAAMBsAAFgMAADAKwAAnA4AABAAAAAmAAAACAAAAP//////////"/>
              </a:ext>
            </a:extLst>
          </p:cNvSpPr>
          <p:nvPr/>
        </p:nvSpPr>
        <p:spPr>
          <a:xfrm>
            <a:off x="4419600" y="2006600"/>
            <a:ext cx="2692400" cy="368300"/>
          </a:xfrm>
          <a:prstGeom prst="rightArrow">
            <a:avLst>
              <a:gd name="adj1" fmla="val 32000"/>
              <a:gd name="adj2" fmla="val 151724"/>
            </a:avLst>
          </a:prstGeom>
          <a:noFill/>
          <a:ln w="25400" cap="flat" cmpd="sng" algn="ctr">
            <a:solidFill>
              <a:srgbClr val="FF9300"/>
            </a:solidFill>
            <a:prstDash val="solid"/>
            <a:headEnd type="none"/>
            <a:tailEnd type="none"/>
          </a:ln>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12" name="Shape 5896"/>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CIgckk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VAUAANwAAAAsOQAATAQAABAgAAAmAAAACAAAAP//////////"/>
              </a:ext>
            </a:extLst>
          </p:cNvSpPr>
          <p:nvPr/>
        </p:nvSpPr>
        <p:spPr>
          <a:xfrm>
            <a:off x="866140" y="139700"/>
            <a:ext cx="842772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p>
            <a:pPr marL="0" marR="0" indent="0" algn="ctr" defTabSz="457200">
              <a:lnSpc>
                <a:spcPts val="3800"/>
              </a:lnSpc>
              <a:spcBef>
                <a:spcPts val="0"/>
              </a:spcBef>
              <a:spcAft>
                <a:spcPts val="0"/>
              </a:spcAft>
              <a:buNone/>
              <a:tabLst>
                <a:tab pos="838200" algn="l"/>
              </a:tabLst>
              <a:defRPr cap="none">
                <a:solidFill>
                  <a:srgbClr val="0433FF"/>
                </a:solidFill>
                <a:latin typeface="Arial" pitchFamily="1" charset="0"/>
                <a:ea typeface="Arial" pitchFamily="1" charset="0"/>
                <a:cs typeface="Arial" pitchFamily="1" charset="0"/>
              </a:defRPr>
            </a:pPr>
            <a:r>
              <a:t>Statistical Estimation of Phylogeny: An Outline</a:t>
            </a:r>
          </a:p>
        </p:txBody>
      </p:sp>
      <p:sp>
        <p:nvSpPr>
          <p:cNvPr id="13" name="Shape 5897"/>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B0SW4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2CwAADwPAAC4OAAAtBQAABAgAAAmAAAACAAAAP//////////"/>
              </a:ext>
            </a:extLst>
          </p:cNvSpPr>
          <p:nvPr/>
        </p:nvSpPr>
        <p:spPr>
          <a:xfrm>
            <a:off x="7289800" y="2476500"/>
            <a:ext cx="1930400" cy="889000"/>
          </a:xfrm>
          <a:prstGeom prst="rect">
            <a:avLst/>
          </a:prstGeom>
          <a:noFill/>
          <a:ln>
            <a:noFill/>
          </a:ln>
          <a:effectLst/>
        </p:spPr>
        <p:txBody>
          <a:bodyPr vert="horz" wrap="square" lIns="50800" tIns="50800" rIns="50800" bIns="50800" numCol="1" spcCol="215900" anchor="t"/>
          <a:lstStyle/>
          <a:p>
            <a:pPr marL="0" marR="0" indent="0" algn="l" defTabSz="457200">
              <a:lnSpc>
                <a:spcPct val="90000"/>
              </a:lnSpc>
              <a:spcBef>
                <a:spcPts val="400"/>
              </a:spcBef>
              <a:spcAft>
                <a:spcPts val="0"/>
              </a:spcAft>
              <a:buNone/>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phylogeny &amp; other model parameters</a:t>
            </a:r>
          </a:p>
        </p:txBody>
      </p:sp>
      <p:sp>
        <p:nvSpPr>
          <p:cNvPr id="14" name="Shape 5898"/>
          <p:cNvSpPr>
            <a:extLst>
              <a:ext uri="smNativeData">
                <pr:smNativeData xmlns:pr="smNativeData" xmlns="smNativeData" val="SMDATA_15_trXWYhMAAAAlAAAAZAAAAA0AAAAAPAAAADwAAAA8AAAAP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WgAAADkAAAA5AAAAZAAAAGQAAAAAAAAAy8vLAFoAAAA5AAAAOQAAAGQAAABkAAAAAAAAABcAAAAUAAAAAAAAAAAAAAD/fwAA/38AAAAAAAAJAAAABAAAADpwPjweAAAAaAAAAAAAAAAAAAAAAAAAAAAAAAAAAAAAECcAABAnAAAAAAAAAAAAAAAAAAAAAAAAAAAAAAAAAAAAAAAAAAAAAMg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BBAAAFAPAAC8GwAAZBkAABAAAAAmAAAACAAAAP//////////"/>
              </a:ext>
            </a:extLst>
          </p:cNvSpPr>
          <p:nvPr/>
        </p:nvSpPr>
        <p:spPr>
          <a:xfrm>
            <a:off x="2603500" y="2489200"/>
            <a:ext cx="1905000" cy="1638300"/>
          </a:xfrm>
          <a:prstGeom prst="rect">
            <a:avLst/>
          </a:prstGeom>
          <a:noFill/>
          <a:ln w="25400" cap="flat" cmpd="sng" algn="ctr">
            <a:solidFill>
              <a:srgbClr val="FF9300"/>
            </a:solidFill>
            <a:prstDash val="solid"/>
            <a:headEnd type="none"/>
            <a:tailEnd type="none"/>
          </a:ln>
          <a:effectLst>
            <a:outerShdw blurRad="127000" dist="51187" dir="2700000">
              <a:srgbClr val="000000">
                <a:alpha val="10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15" name="Shape 5899"/>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XwAAAEcAAABHAAAAZAAAAGQAAAAAAAAAy8vLAF8AAABHAAAARwAAAGQAAABkAAAAAAAAABcAAAAUAAAAAAAAAAAAAAD/fwAA/38AAAAAAAAJAAAABAAAAGJJbnM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BAAAPgWAABgGAAAeBkAABAgAAAmAAAACAAAAP//////////"/>
              </a:ext>
            </a:extLst>
          </p:cNvSpPr>
          <p:nvPr/>
        </p:nvSpPr>
        <p:spPr>
          <a:xfrm>
            <a:off x="2628900" y="3733800"/>
            <a:ext cx="1333500" cy="406400"/>
          </a:xfrm>
          <a:prstGeom prst="rect">
            <a:avLst/>
          </a:prstGeom>
          <a:noFill/>
          <a:ln>
            <a:noFill/>
          </a:ln>
          <a:effectLst>
            <a:outerShdw blurRad="63500" dist="63760" dir="2700000">
              <a:srgbClr val="000000">
                <a:alpha val="5000"/>
              </a:srgbClr>
            </a:outerShdw>
          </a:effectLst>
        </p:spPr>
        <p:txBody>
          <a:bodyPr vert="horz" wrap="square" lIns="50800" tIns="50800" rIns="50800" bIns="50800" numCol="1" spcCol="215900" anchor="t"/>
          <a:lstStyle/>
          <a:p>
            <a:pPr marL="0" marR="0" indent="0" algn="l" defTabSz="457200">
              <a:lnSpc>
                <a:spcPts val="2400"/>
              </a:lnSpc>
              <a:spcBef>
                <a:spcPts val="400"/>
              </a:spcBef>
              <a:spcAft>
                <a:spcPts val="0"/>
              </a:spcAft>
              <a:buNone/>
              <a:tabLst>
                <a:tab pos="838200" algn="l"/>
                <a:tab pos="914400" algn="l"/>
                <a:tab pos="1828800" algn="l"/>
                <a:tab pos="2387600" algn="l"/>
              </a:tabLst>
              <a:defRPr sz="2000" cap="none">
                <a:solidFill>
                  <a:srgbClr val="FF9300"/>
                </a:solidFill>
                <a:latin typeface="Arial" pitchFamily="1" charset="0"/>
                <a:ea typeface="Arial" pitchFamily="1" charset="0"/>
                <a:cs typeface="Arial" pitchFamily="1" charset="0"/>
              </a:defRPr>
            </a:pPr>
            <a:r>
              <a:t>Model 1</a:t>
            </a:r>
          </a:p>
        </p:txBody>
      </p:sp>
      <p:sp>
        <p:nvSpPr>
          <p:cNvPr id="16" name="Shape 5900"/>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FsPSI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AAUAAPQaAAA0DQAAGB8AABAgAAAmAAAACAAAAP//////////"/>
              </a:ext>
            </a:extLst>
          </p:cNvSpPr>
          <p:nvPr/>
        </p:nvSpPr>
        <p:spPr>
          <a:xfrm>
            <a:off x="812800" y="4381500"/>
            <a:ext cx="1333500" cy="673100"/>
          </a:xfrm>
          <a:prstGeom prst="rect">
            <a:avLst/>
          </a:prstGeom>
          <a:noFill/>
          <a:ln>
            <a:noFill/>
          </a:ln>
          <a:effectLst/>
        </p:spPr>
        <p:txBody>
          <a:bodyPr vert="horz" wrap="square" lIns="50800" tIns="50800" rIns="50800" bIns="50800" numCol="1" spcCol="215900" anchor="t"/>
          <a:lstStyle/>
          <a:p>
            <a:pPr algn="l" defTabSz="457200">
              <a:lnSpc>
                <a:spcPts val="14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pPr>
            <a:r>
              <a:t>sequence</a:t>
            </a:r>
          </a:p>
          <a:p>
            <a:pPr algn="l" defTabSz="457200">
              <a:lnSpc>
                <a:spcPts val="16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pPr>
            <a:r>
              <a:t>alignment</a:t>
            </a:r>
          </a:p>
        </p:txBody>
      </p:sp>
      <p:sp>
        <p:nvSpPr>
          <p:cNvPr id="17" name="Shape 5901"/>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48YTo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9BAAAPQaAADUHAAAGB8AABAgAAAmAAAACAAAAP//////////"/>
              </a:ext>
            </a:extLst>
          </p:cNvSpPr>
          <p:nvPr/>
        </p:nvSpPr>
        <p:spPr>
          <a:xfrm>
            <a:off x="2755900" y="4381500"/>
            <a:ext cx="1930400" cy="673100"/>
          </a:xfrm>
          <a:prstGeom prst="rect">
            <a:avLst/>
          </a:prstGeom>
          <a:noFill/>
          <a:ln>
            <a:noFill/>
          </a:ln>
          <a:effectLst/>
        </p:spPr>
        <p:txBody>
          <a:bodyPr vert="horz" wrap="square" lIns="50800" tIns="50800" rIns="50800" bIns="50800" numCol="1" spcCol="215900" anchor="t"/>
          <a:lstStyle/>
          <a:p>
            <a:pPr algn="l" defTabSz="457200">
              <a:lnSpc>
                <a:spcPts val="14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pPr>
            <a:r>
              <a:t>tree with</a:t>
            </a:r>
          </a:p>
          <a:p>
            <a:pPr algn="l" defTabSz="457200">
              <a:lnSpc>
                <a:spcPts val="16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pPr>
            <a:r>
              <a:t>branch lengths</a:t>
            </a:r>
          </a:p>
        </p:txBody>
      </p:sp>
      <p:sp>
        <p:nvSpPr>
          <p:cNvPr id="18" name="Shape 5902"/>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gwMCI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9BAAANweAAAoGQAAACMAABAgAAAmAAAACAAAAP//////////"/>
              </a:ext>
            </a:extLst>
          </p:cNvSpPr>
          <p:nvPr/>
        </p:nvSpPr>
        <p:spPr>
          <a:xfrm>
            <a:off x="2755900" y="5016500"/>
            <a:ext cx="1333500" cy="673100"/>
          </a:xfrm>
          <a:prstGeom prst="rect">
            <a:avLst/>
          </a:prstGeom>
          <a:noFill/>
          <a:ln>
            <a:noFill/>
          </a:ln>
          <a:effectLst/>
        </p:spPr>
        <p:txBody>
          <a:bodyPr vert="horz" wrap="square" lIns="50800" tIns="50800" rIns="50800" bIns="50800" numCol="1" spcCol="215900" anchor="t"/>
          <a:lstStyle/>
          <a:p>
            <a:pPr algn="l" defTabSz="457200">
              <a:lnSpc>
                <a:spcPts val="14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pPr>
            <a:r>
              <a:t>substitution</a:t>
            </a:r>
          </a:p>
          <a:p>
            <a:pPr algn="l" defTabSz="457200">
              <a:lnSpc>
                <a:spcPts val="16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pPr>
            <a:r>
              <a:t>model</a:t>
            </a:r>
          </a:p>
        </p:txBody>
      </p:sp>
      <p:sp>
        <p:nvSpPr>
          <p:cNvPr id="19" name="Shape 5903"/>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JvZHk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1BwAAPQaAAC0KAAAjB4AABAgAAAmAAAACAAAAP//////////"/>
              </a:ext>
            </a:extLst>
          </p:cNvSpPr>
          <p:nvPr/>
        </p:nvSpPr>
        <p:spPr>
          <a:xfrm>
            <a:off x="4686300" y="4381500"/>
            <a:ext cx="1930400" cy="584200"/>
          </a:xfrm>
          <a:prstGeom prst="rect">
            <a:avLst/>
          </a:prstGeom>
          <a:noFill/>
          <a:ln>
            <a:noFill/>
          </a:ln>
          <a:effectLst/>
        </p:spPr>
        <p:txBody>
          <a:bodyPr vert="horz" wrap="square" lIns="50800" tIns="50800" rIns="50800" bIns="50800" numCol="1" spcCol="215900" anchor="t"/>
          <a:lstStyle/>
          <a:p>
            <a:pPr marL="0" marR="0" indent="0" algn="ctr" defTabSz="457200">
              <a:lnSpc>
                <a:spcPts val="1800"/>
              </a:lnSpc>
              <a:spcBef>
                <a:spcPts val="400"/>
              </a:spcBef>
              <a:spcAft>
                <a:spcPts val="0"/>
              </a:spcAft>
              <a:buNone/>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maximum likelihood</a:t>
            </a:r>
          </a:p>
        </p:txBody>
      </p:sp>
      <p:sp>
        <p:nvSpPr>
          <p:cNvPr id="20" name="Shape 5904"/>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EwMCI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1BwAAFQfAAC0KAAAxCIAABAgAAAmAAAACAAAAP//////////"/>
              </a:ext>
            </a:extLst>
          </p:cNvSpPr>
          <p:nvPr/>
        </p:nvSpPr>
        <p:spPr>
          <a:xfrm>
            <a:off x="4686300" y="5092700"/>
            <a:ext cx="1930400" cy="558800"/>
          </a:xfrm>
          <a:prstGeom prst="rect">
            <a:avLst/>
          </a:prstGeom>
          <a:noFill/>
          <a:ln>
            <a:noFill/>
          </a:ln>
          <a:effectLst/>
        </p:spPr>
        <p:txBody>
          <a:bodyPr vert="horz" wrap="square" lIns="50800" tIns="50800" rIns="50800" bIns="50800" numCol="1" spcCol="215900" anchor="t"/>
          <a:lstStyle/>
          <a:p>
            <a:pPr marL="0" marR="0" indent="0" algn="ctr" defTabSz="457200">
              <a:lnSpc>
                <a:spcPts val="1600"/>
              </a:lnSpc>
              <a:spcBef>
                <a:spcPts val="400"/>
              </a:spcBef>
              <a:spcAft>
                <a:spcPts val="0"/>
              </a:spcAft>
              <a:buNone/>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Bayesian inference</a:t>
            </a:r>
          </a:p>
        </p:txBody>
      </p:sp>
      <p:sp>
        <p:nvSpPr>
          <p:cNvPr id="21" name="Shape 5905"/>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HN6PSI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2CwAAPQaAAC4OAAAbCAAABAgAAAmAAAACAAAAP//////////"/>
              </a:ext>
            </a:extLst>
          </p:cNvSpPr>
          <p:nvPr/>
        </p:nvSpPr>
        <p:spPr>
          <a:xfrm>
            <a:off x="7289800" y="4381500"/>
            <a:ext cx="1930400" cy="889000"/>
          </a:xfrm>
          <a:prstGeom prst="rect">
            <a:avLst/>
          </a:prstGeom>
          <a:noFill/>
          <a:ln>
            <a:noFill/>
          </a:ln>
          <a:effectLst/>
        </p:spPr>
        <p:txBody>
          <a:bodyPr vert="horz" wrap="square" lIns="50800" tIns="50800" rIns="50800" bIns="50800" numCol="1" spcCol="215900" anchor="t"/>
          <a:lstStyle/>
          <a:p>
            <a:pPr marL="0" marR="0" indent="0" algn="l" defTabSz="457200">
              <a:lnSpc>
                <a:spcPct val="90000"/>
              </a:lnSpc>
              <a:spcBef>
                <a:spcPts val="400"/>
              </a:spcBef>
              <a:spcAft>
                <a:spcPts val="0"/>
              </a:spcAft>
              <a:buNone/>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phylogeny &amp; other model parameters</a:t>
            </a:r>
          </a:p>
        </p:txBody>
      </p:sp>
      <p:sp>
        <p:nvSpPr>
          <p:cNvPr id="22" name="Shape 5906"/>
          <p:cNvSpPr>
            <a:extLst>
              <a:ext uri="smNativeData">
                <pr:smNativeData xmlns:pr="smNativeData" xmlns="smNativeData" val="SMDATA_15_trXWYhMAAAAlAAAAZAAAAA0AAAAAPAAAADwAAAA8AAAAP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WgAAADkAAAA5AAAAZAAAAGQAAAAAAAAAy8vLAFoAAAA5AAAAOQAAAGQAAABkAAAAAAAAABcAAAAUAAAAAAAAAAAAAAD/fwAA/38AAAAAAAAJAAAABAAAADQyIi8eAAAAaAAAAAAAAAAAAAAAAAAAAAAAAAAAAAAAECcAABAnAAAAAAAAAAAAAAAAAAAAAAAAAAAAAAAAAAAAAAAAAAAAAMg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BBAAAAgbAAC8GwAAHCUAABAAAAAmAAAACAAAAP//////////"/>
              </a:ext>
            </a:extLst>
          </p:cNvSpPr>
          <p:nvPr/>
        </p:nvSpPr>
        <p:spPr>
          <a:xfrm>
            <a:off x="2603500" y="4394200"/>
            <a:ext cx="1905000" cy="1638300"/>
          </a:xfrm>
          <a:prstGeom prst="rect">
            <a:avLst/>
          </a:prstGeom>
          <a:noFill/>
          <a:ln w="25400" cap="flat" cmpd="sng" algn="ctr">
            <a:solidFill>
              <a:srgbClr val="FF9300"/>
            </a:solidFill>
            <a:prstDash val="solid"/>
            <a:headEnd type="none"/>
            <a:tailEnd type="none"/>
          </a:ln>
          <a:effectLst>
            <a:outerShdw blurRad="127000" dist="51187" dir="2700000">
              <a:srgbClr val="000000">
                <a:alpha val="10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23" name="Shape 5907"/>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XwAAAEcAAABHAAAAZAAAAGQAAAAAAAAAy8vLAF8AAABHAAAARwAAAGQAAABkAAAAAAAAABcAAAAUAAAAAAAAAAAAAAD/fwAA/38AAAAAAAAJAAAABAAAAGV4dEw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BAAALAiAABgGAAAMCUAABAgAAAmAAAACAAAAP//////////"/>
              </a:ext>
            </a:extLst>
          </p:cNvSpPr>
          <p:nvPr/>
        </p:nvSpPr>
        <p:spPr>
          <a:xfrm>
            <a:off x="2628900" y="5638800"/>
            <a:ext cx="1333500" cy="406400"/>
          </a:xfrm>
          <a:prstGeom prst="rect">
            <a:avLst/>
          </a:prstGeom>
          <a:noFill/>
          <a:ln>
            <a:noFill/>
          </a:ln>
          <a:effectLst>
            <a:outerShdw blurRad="63500" dist="63760" dir="2700000">
              <a:srgbClr val="000000">
                <a:alpha val="5000"/>
              </a:srgbClr>
            </a:outerShdw>
          </a:effectLst>
        </p:spPr>
        <p:txBody>
          <a:bodyPr vert="horz" wrap="square" lIns="50800" tIns="50800" rIns="50800" bIns="50800" numCol="1" spcCol="215900" anchor="t"/>
          <a:lstStyle/>
          <a:p>
            <a:pPr marL="0" marR="0" indent="0" algn="l" defTabSz="457200">
              <a:lnSpc>
                <a:spcPts val="2400"/>
              </a:lnSpc>
              <a:spcBef>
                <a:spcPts val="400"/>
              </a:spcBef>
              <a:spcAft>
                <a:spcPts val="0"/>
              </a:spcAft>
              <a:buNone/>
              <a:tabLst>
                <a:tab pos="838200" algn="l"/>
                <a:tab pos="914400" algn="l"/>
                <a:tab pos="1828800" algn="l"/>
                <a:tab pos="2387600" algn="l"/>
              </a:tabLst>
              <a:defRPr sz="2000" cap="none">
                <a:solidFill>
                  <a:srgbClr val="FF9300"/>
                </a:solidFill>
                <a:latin typeface="Arial" pitchFamily="1" charset="0"/>
                <a:ea typeface="Arial" pitchFamily="1" charset="0"/>
                <a:cs typeface="Arial" pitchFamily="1" charset="0"/>
              </a:defRPr>
            </a:pPr>
            <a:r>
              <a:t>Model 2</a:t>
            </a:r>
          </a:p>
        </p:txBody>
      </p:sp>
      <p:sp>
        <p:nvSpPr>
          <p:cNvPr id="24" name="Shape 5909"/>
          <p:cNvSpPr>
            <a:extLst>
              <a:ext uri="smNativeData">
                <pr:smNativeData xmlns:pr="smNativeData" xmlns="smNativeData" val="SMDATA_15_trXWYhMAAAAlAAAACwAAAA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CAAAAZAAAAGQAAAACAAAAZAAAAGQAAAAVAAAAYAAAAAAAAAAAAAAADwAAACADAAAAAAAAAAAAAAEAAACgMgAAVgcAAKr4//8BAAAAf39/AAEAAABkAAAAAAAAABQAAABAHwAAAAAAACYAAAAAAAAAwOD//wAAAAAmAAAAZAAAABYAAABMAAAAAQAAAAAAAAAHAAAAAAAAAAEAAAAAAAAAVgAAAEcAAABHAAAAZAAAAGQAAAAAAAAAy8vLAFYAAABHAAAARwAAAGQAAABkAAAAAAAAABcAAAAUAAAAAAAAAAAAAAD/fwAA/38AAAAAAAAJAAAABAAAABcB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1TYAAJ8RAAAZOgAApB8AABAAAAAmAAAACAAAAP//////////"/>
              </a:ext>
            </a:extLst>
          </p:cNvSpPr>
          <p:nvPr/>
        </p:nvSpPr>
        <p:spPr>
          <a:xfrm>
            <a:off x="8913495" y="2864485"/>
            <a:ext cx="530860" cy="2279015"/>
          </a:xfrm>
          <a:custGeom>
            <a:avLst/>
            <a:gdLst/>
            <a:ahLst/>
            <a:cxnLst/>
            <a:rect l="0" t="0" r="530860" b="2279015"/>
            <a:pathLst>
              <a:path w="530860" h="2279015">
                <a:moveTo>
                  <a:pt x="0" y="0"/>
                </a:moveTo>
                <a:cubicBezTo>
                  <a:pt x="656890" y="654161"/>
                  <a:pt x="704151" y="1413833"/>
                  <a:pt x="141833" y="2279015"/>
                </a:cubicBezTo>
              </a:path>
            </a:pathLst>
          </a:custGeom>
          <a:noFill/>
          <a:ln w="25400" cap="flat" cmpd="sng" algn="ctr">
            <a:solidFill>
              <a:srgbClr val="FF9300"/>
            </a:solidFill>
            <a:prstDash val="solid"/>
            <a:headEnd type="triangle" w="med" len="med"/>
            <a:tailEnd type="triangle" w="med" len="med"/>
          </a:ln>
          <a:effectLst>
            <a:outerShdw blurRad="63500" dist="63760" dir="2700000">
              <a:srgbClr val="000000">
                <a:alpha val="14000"/>
              </a:srgbClr>
            </a:outerShdw>
          </a:effectLst>
        </p:spPr>
        <p:txBody>
          <a:bodyPr vert="horz" wrap="square" lIns="0" tIns="0" rIns="0" bIns="0" numCol="1" spcCol="215900" anchor="t"/>
          <a:lstStyle/>
          <a:p>
            <a:pPr/>
          </a:p>
        </p:txBody>
      </p:sp>
    </p:spTree>
  </p:cSld>
  <p:clrMapOvr>
    <a:masterClrMapping/>
  </p:clrMapOvr>
  <p:transition spd="fast" p14:dur="500">
    <p:fade/>
    <p:extLst>
      <p:ext uri="smNativeData">
        <pr:smNativeData xmlns:pr="smNativeData" xmlns="smNativeData" val="trXWYgAAAAD0AQAAAAAAAAYAAAAAAAAAAAAAAAAAAAAAAAAAAQAAAAAAAAAAAAAAAAAAAAAAAAAAAAAA"/>
      </p:ext>
    </p:extLs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dissolve">
                                      <p:cBhvr>
                                        <p:cTn id="7" dur="499"/>
                                        <p:tgtEl>
                                          <p:spTgt spid="24"/>
                                        </p:tgtEl>
                                      </p:cBhvr>
                                    </p:animEffect>
                                  </p:childTnLst>
                                </p:cTn>
                              </p:par>
                            </p:childTnLst>
                          </p:cTn>
                        </p:par>
                        <p:par>
                          <p:cTn id="8" fill="hold">
                            <p:stCondLst>
                              <p:cond delay="499"/>
                            </p:stCondLst>
                            <p:childTnLst>
                              <p:par>
                                <p:cTn id="9" presetID="32" presetClass="emph" presetSubtype="0" repeatCount="2000" fill="hold" grpId="1" nodeType="afterEffect">
                                  <p:stCondLst>
                                    <p:cond delay="0"/>
                                  </p:stCondLst>
                                  <p:childTnLst>
                                    <p:animClr clrSpc="rgb">
                                      <p:cBhvr override="childStyle">
                                        <p:cTn id="10" dur="50" fill="hold">
                                          <p:stCondLst>
                                            <p:cond delay="0"/>
                                          </p:stCondLst>
                                        </p:cTn>
                                        <p:tgtEl>
                                          <p:spTgt spid="24"/>
                                        </p:tgtEl>
                                        <p:attrNameLst>
                                          <p:attrName>style.color</p:attrName>
                                        </p:attrNameLst>
                                      </p:cBhvr>
                                      <p:to>
                                        <a:srgbClr val="000000"/>
                                      </p:to>
                                    </p:animClr>
                                    <p:animClr clrSpc="rgb">
                                      <p:cBhvr>
                                        <p:cTn id="11" dur="50" fill="hold">
                                          <p:stCondLst>
                                            <p:cond delay="0"/>
                                          </p:stCondLst>
                                        </p:cTn>
                                        <p:tgtEl>
                                          <p:spTgt spid="24"/>
                                        </p:tgtEl>
                                        <p:attrNameLst>
                                          <p:attrName>fillcolor</p:attrName>
                                        </p:attrNameLst>
                                      </p:cBhvr>
                                      <p:to>
                                        <a:srgbClr val="000000"/>
                                      </p:to>
                                    </p:animClr>
                                    <p:set>
                                      <p:cBhvr>
                                        <p:cTn id="12" dur="50" fill="hold">
                                          <p:stCondLst>
                                            <p:cond delay="0"/>
                                          </p:stCondLst>
                                        </p:cTn>
                                        <p:tgtEl>
                                          <p:spTgt spid="24"/>
                                        </p:tgtEl>
                                        <p:attrNameLst>
                                          <p:attrName>fill.type</p:attrName>
                                        </p:attrNameLst>
                                      </p:cBhvr>
                                      <p:to>
                                        <p:strVal val="solid"/>
                                      </p:to>
                                    </p:set>
                                    <p:set>
                                      <p:cBhvr>
                                        <p:cTn id="13" dur="50" fill="hold">
                                          <p:stCondLst>
                                            <p:cond delay="0"/>
                                          </p:stCondLst>
                                        </p:cTn>
                                        <p:tgtEl>
                                          <p:spTgt spid="24"/>
                                        </p:tgtEl>
                                        <p:attrNameLst>
                                          <p:attrName>fill.on</p:attrName>
                                        </p:attrNameLst>
                                      </p:cBhvr>
                                      <p:to>
                                        <p:strVal val="true"/>
                                      </p:to>
                                    </p:set>
                                    <p:animRot by="120000">
                                      <p:cBhvr>
                                        <p:cTn id="14" dur="50" fill="hold">
                                          <p:stCondLst>
                                            <p:cond delay="50"/>
                                          </p:stCondLst>
                                        </p:cTn>
                                        <p:tgtEl>
                                          <p:spTgt spid="24"/>
                                        </p:tgtEl>
                                        <p:attrNameLst>
                                          <p:attrName>r</p:attrName>
                                        </p:attrNameLst>
                                      </p:cBhvr>
                                    </p:animRot>
                                    <p:animRot by="-240000">
                                      <p:cBhvr>
                                        <p:cTn id="15" dur="100" fill="hold">
                                          <p:stCondLst>
                                            <p:cond delay="100"/>
                                          </p:stCondLst>
                                        </p:cTn>
                                        <p:tgtEl>
                                          <p:spTgt spid="24"/>
                                        </p:tgtEl>
                                        <p:attrNameLst>
                                          <p:attrName>r</p:attrName>
                                        </p:attrNameLst>
                                      </p:cBhvr>
                                    </p:animRot>
                                    <p:animRot by="240000">
                                      <p:cBhvr>
                                        <p:cTn id="16" dur="100" fill="hold">
                                          <p:stCondLst>
                                            <p:cond delay="200"/>
                                          </p:stCondLst>
                                        </p:cTn>
                                        <p:tgtEl>
                                          <p:spTgt spid="24"/>
                                        </p:tgtEl>
                                        <p:attrNameLst>
                                          <p:attrName>r</p:attrName>
                                        </p:attrNameLst>
                                      </p:cBhvr>
                                    </p:animRot>
                                    <p:animRot by="-240000">
                                      <p:cBhvr>
                                        <p:cTn id="17" dur="100" fill="hold">
                                          <p:stCondLst>
                                            <p:cond delay="300"/>
                                          </p:stCondLst>
                                        </p:cTn>
                                        <p:tgtEl>
                                          <p:spTgt spid="24"/>
                                        </p:tgtEl>
                                        <p:attrNameLst>
                                          <p:attrName>r</p:attrName>
                                        </p:attrNameLst>
                                      </p:cBhvr>
                                    </p:animRot>
                                    <p:animRot by="120000">
                                      <p:cBhvr>
                                        <p:cTn id="18" dur="100" fill="hold">
                                          <p:stCondLst>
                                            <p:cond delay="400"/>
                                          </p:stCondLst>
                                        </p:cTn>
                                        <p:tgtEl>
                                          <p:spTgt spid="2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advAuto="0"/>
      <p:bldP spid="24" grpId="1" animBg="1" advAuto="0"/>
    </p:bldLst>
    <p:extLst>
      <p:ext uri="smNativeData">
        <pr:smNativeData xmlns:pr="smNativeData" xmlns="smNativeData" val="trXWYgIAAAAFAAAA/f///wEAAAAJAAAAAAAAAAAAAAAAAAAAAAAAAAkAAAD9////AwAAACAAAAAAAAAAAAAAAAAAAAAAAAAA"/>
      </p:ext>
    </p:extLst>
  </p:timing>
</p:sld>
</file>

<file path=ppt/slides/slide305.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sp>
        <p:nvSpPr>
          <p:cNvPr id="2" name="Shape 5911"/>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EUzSEY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AAUAAOkLAAA0DQAASA4AABAgAAAmAAAACAAAAP//////////"/>
              </a:ext>
            </a:extLst>
          </p:cNvSpPr>
          <p:nvPr/>
        </p:nvSpPr>
        <p:spPr>
          <a:xfrm>
            <a:off x="812800" y="1936115"/>
            <a:ext cx="1333500" cy="385445"/>
          </a:xfrm>
          <a:prstGeom prst="rect">
            <a:avLst/>
          </a:prstGeom>
          <a:noFill/>
          <a:ln>
            <a:noFill/>
          </a:ln>
          <a:effectLst/>
        </p:spPr>
        <p:txBody>
          <a:bodyPr vert="horz" wrap="square" lIns="50800" tIns="50800" rIns="50800" bIns="50800" numCol="1" spcCol="215900" anchor="t"/>
          <a:lstStyle/>
          <a:p>
            <a:pPr marL="0" marR="0" indent="0" algn="l" defTabSz="457200">
              <a:lnSpc>
                <a:spcPts val="2400"/>
              </a:lnSpc>
              <a:spcBef>
                <a:spcPts val="400"/>
              </a:spcBef>
              <a:spcAft>
                <a:spcPts val="0"/>
              </a:spcAft>
              <a:buNone/>
              <a:tabLst>
                <a:tab pos="838200" algn="l"/>
                <a:tab pos="914400" algn="l"/>
                <a:tab pos="1828800" algn="l"/>
                <a:tab pos="2387600" algn="l"/>
              </a:tabLst>
              <a:defRPr sz="2000" b="1" cap="none">
                <a:solidFill>
                  <a:srgbClr val="0433FF"/>
                </a:solidFill>
                <a:latin typeface="Arial" pitchFamily="1" charset="0"/>
                <a:ea typeface="Arial" pitchFamily="1" charset="0"/>
                <a:cs typeface="Arial" pitchFamily="1" charset="0"/>
              </a:defRPr>
            </a:pPr>
            <a:r>
              <a:t>Data</a:t>
            </a:r>
          </a:p>
        </p:txBody>
      </p:sp>
      <p:sp>
        <p:nvSpPr>
          <p:cNvPr id="3" name="Shape 5912"/>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IzODI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AAUAADwPAAA0DQAAYBMAABAgAAAmAAAACAAAAP//////////"/>
              </a:ext>
            </a:extLst>
          </p:cNvSpPr>
          <p:nvPr/>
        </p:nvSpPr>
        <p:spPr>
          <a:xfrm>
            <a:off x="812800" y="2476500"/>
            <a:ext cx="1333500" cy="673100"/>
          </a:xfrm>
          <a:prstGeom prst="rect">
            <a:avLst/>
          </a:prstGeom>
          <a:noFill/>
          <a:ln>
            <a:noFill/>
          </a:ln>
          <a:effectLst/>
        </p:spPr>
        <p:txBody>
          <a:bodyPr vert="horz" wrap="square" lIns="50800" tIns="50800" rIns="50800" bIns="50800" numCol="1" spcCol="215900" anchor="t"/>
          <a:lstStyle/>
          <a:p>
            <a:pPr algn="l" defTabSz="457200">
              <a:lnSpc>
                <a:spcPts val="14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pPr>
            <a:r>
              <a:t>sequence</a:t>
            </a:r>
          </a:p>
          <a:p>
            <a:pPr algn="l" defTabSz="457200">
              <a:lnSpc>
                <a:spcPts val="16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pPr>
            <a:r>
              <a:t>alignment</a:t>
            </a:r>
          </a:p>
        </p:txBody>
      </p:sp>
      <p:sp>
        <p:nvSpPr>
          <p:cNvPr id="4" name="Shape 5913"/>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9BAAAOkLAAAoGQAASA4AABAgAAAmAAAACAAAAP//////////"/>
              </a:ext>
            </a:extLst>
          </p:cNvSpPr>
          <p:nvPr/>
        </p:nvSpPr>
        <p:spPr>
          <a:xfrm>
            <a:off x="2755900" y="1936115"/>
            <a:ext cx="1333500" cy="385445"/>
          </a:xfrm>
          <a:prstGeom prst="rect">
            <a:avLst/>
          </a:prstGeom>
          <a:noFill/>
          <a:ln>
            <a:noFill/>
          </a:ln>
          <a:effectLst/>
        </p:spPr>
        <p:txBody>
          <a:bodyPr vert="horz" wrap="square" lIns="50800" tIns="50800" rIns="50800" bIns="50800" numCol="1" spcCol="215900" anchor="t"/>
          <a:lstStyle/>
          <a:p>
            <a:pPr marL="0" marR="0" indent="0" algn="l" defTabSz="457200">
              <a:lnSpc>
                <a:spcPts val="2400"/>
              </a:lnSpc>
              <a:spcBef>
                <a:spcPts val="400"/>
              </a:spcBef>
              <a:spcAft>
                <a:spcPts val="0"/>
              </a:spcAft>
              <a:buNone/>
              <a:tabLst>
                <a:tab pos="838200" algn="l"/>
                <a:tab pos="914400" algn="l"/>
                <a:tab pos="1828800" algn="l"/>
                <a:tab pos="2387600" algn="l"/>
              </a:tabLst>
              <a:defRPr sz="2000" b="1" cap="none">
                <a:solidFill>
                  <a:srgbClr val="0433FF"/>
                </a:solidFill>
                <a:latin typeface="Arial" pitchFamily="1" charset="0"/>
                <a:ea typeface="Arial" pitchFamily="1" charset="0"/>
                <a:cs typeface="Arial" pitchFamily="1" charset="0"/>
              </a:defRPr>
            </a:pPr>
            <a:r>
              <a:t>Model</a:t>
            </a:r>
          </a:p>
        </p:txBody>
      </p:sp>
      <p:sp>
        <p:nvSpPr>
          <p:cNvPr id="5" name="Shape 5914"/>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2CwAAEALAADVNgAAEw8AABAgAAAmAAAACAAAAP//////////"/>
              </a:ext>
            </a:extLst>
          </p:cNvSpPr>
          <p:nvPr/>
        </p:nvSpPr>
        <p:spPr>
          <a:xfrm>
            <a:off x="7289800" y="1828800"/>
            <a:ext cx="1623695" cy="621665"/>
          </a:xfrm>
          <a:prstGeom prst="rect">
            <a:avLst/>
          </a:prstGeom>
          <a:noFill/>
          <a:ln>
            <a:noFill/>
          </a:ln>
          <a:effectLst/>
        </p:spPr>
        <p:txBody>
          <a:bodyPr vert="horz" wrap="square" lIns="50800" tIns="50800" rIns="50800" bIns="50800" numCol="1" spcCol="215900" anchor="t"/>
          <a:lstStyle/>
          <a:p>
            <a:pPr algn="l" defTabSz="457200">
              <a:lnSpc>
                <a:spcPts val="1500"/>
              </a:lnSpc>
              <a:spcBef>
                <a:spcPts val="400"/>
              </a:spcBef>
              <a:tabLst>
                <a:tab pos="838200" algn="l"/>
                <a:tab pos="914400" algn="l"/>
                <a:tab pos="1828800" algn="l"/>
                <a:tab pos="2387600" algn="l"/>
              </a:tabLst>
              <a:defRPr sz="2000" b="1" cap="none">
                <a:solidFill>
                  <a:srgbClr val="0433FF"/>
                </a:solidFill>
                <a:latin typeface="Arial" pitchFamily="1" charset="0"/>
                <a:ea typeface="Gill Sans" pitchFamily="0" charset="0"/>
                <a:cs typeface="Gill Sans" pitchFamily="0" charset="0"/>
              </a:defRPr>
            </a:pPr>
            <a:r>
              <a:t>Parameter</a:t>
            </a:r>
          </a:p>
          <a:p>
            <a:pPr algn="l" defTabSz="457200">
              <a:lnSpc>
                <a:spcPts val="2400"/>
              </a:lnSpc>
              <a:spcBef>
                <a:spcPts val="400"/>
              </a:spcBef>
              <a:tabLst>
                <a:tab pos="838200" algn="l"/>
                <a:tab pos="914400" algn="l"/>
                <a:tab pos="1828800" algn="l"/>
                <a:tab pos="2387600" algn="l"/>
              </a:tabLst>
              <a:defRPr sz="2000" b="1" cap="none">
                <a:solidFill>
                  <a:srgbClr val="0433FF"/>
                </a:solidFill>
                <a:latin typeface="Arial" pitchFamily="1" charset="0"/>
                <a:ea typeface="Gill Sans" pitchFamily="0" charset="0"/>
                <a:cs typeface="Gill Sans" pitchFamily="0" charset="0"/>
              </a:defRPr>
            </a:pPr>
            <a:r>
              <a:t>Estimates</a:t>
            </a:r>
          </a:p>
        </p:txBody>
      </p:sp>
      <p:sp>
        <p:nvSpPr>
          <p:cNvPr id="6" name="Shape 5915"/>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9BAAADwPAADUHAAAYBMAABAgAAAmAAAACAAAAP//////////"/>
              </a:ext>
            </a:extLst>
          </p:cNvSpPr>
          <p:nvPr/>
        </p:nvSpPr>
        <p:spPr>
          <a:xfrm>
            <a:off x="2755900" y="2476500"/>
            <a:ext cx="1930400" cy="673100"/>
          </a:xfrm>
          <a:prstGeom prst="rect">
            <a:avLst/>
          </a:prstGeom>
          <a:noFill/>
          <a:ln>
            <a:noFill/>
          </a:ln>
          <a:effectLst/>
        </p:spPr>
        <p:txBody>
          <a:bodyPr vert="horz" wrap="square" lIns="50800" tIns="50800" rIns="50800" bIns="50800" numCol="1" spcCol="215900" anchor="t"/>
          <a:lstStyle/>
          <a:p>
            <a:pPr algn="l" defTabSz="457200">
              <a:lnSpc>
                <a:spcPts val="14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pPr>
            <a:r>
              <a:t>tree with</a:t>
            </a:r>
          </a:p>
          <a:p>
            <a:pPr algn="l" defTabSz="457200">
              <a:lnSpc>
                <a:spcPts val="16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pPr>
            <a:r>
              <a:t>branch lengths</a:t>
            </a:r>
          </a:p>
        </p:txBody>
      </p:sp>
      <p:sp>
        <p:nvSpPr>
          <p:cNvPr id="7" name="Shape 5916"/>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HA6c3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9BAAACQTAAAoGQAASBcAABAgAAAmAAAACAAAAP//////////"/>
              </a:ext>
            </a:extLst>
          </p:cNvSpPr>
          <p:nvPr/>
        </p:nvSpPr>
        <p:spPr>
          <a:xfrm>
            <a:off x="2755900" y="3111500"/>
            <a:ext cx="1333500" cy="673100"/>
          </a:xfrm>
          <a:prstGeom prst="rect">
            <a:avLst/>
          </a:prstGeom>
          <a:noFill/>
          <a:ln>
            <a:noFill/>
          </a:ln>
          <a:effectLst/>
        </p:spPr>
        <p:txBody>
          <a:bodyPr vert="horz" wrap="square" lIns="50800" tIns="50800" rIns="50800" bIns="50800" numCol="1" spcCol="215900" anchor="t"/>
          <a:lstStyle/>
          <a:p>
            <a:pPr algn="l" defTabSz="457200">
              <a:lnSpc>
                <a:spcPts val="14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pPr>
            <a:r>
              <a:t>substitution</a:t>
            </a:r>
          </a:p>
          <a:p>
            <a:pPr algn="l" defTabSz="457200">
              <a:lnSpc>
                <a:spcPts val="16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pPr>
            <a:r>
              <a:t>model</a:t>
            </a:r>
          </a:p>
        </p:txBody>
      </p:sp>
      <p:sp>
        <p:nvSpPr>
          <p:cNvPr id="8" name="Shape 5917"/>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HN0R2U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qh4AAJQHAADeJgAAywsAABAgAAAmAAAACAAAAP//////////"/>
              </a:ext>
            </a:extLst>
          </p:cNvSpPr>
          <p:nvPr/>
        </p:nvSpPr>
        <p:spPr>
          <a:xfrm>
            <a:off x="4984750" y="1231900"/>
            <a:ext cx="1333500" cy="685165"/>
          </a:xfrm>
          <a:prstGeom prst="rect">
            <a:avLst/>
          </a:prstGeom>
          <a:noFill/>
          <a:ln>
            <a:noFill/>
          </a:ln>
          <a:effectLst/>
        </p:spPr>
        <p:txBody>
          <a:bodyPr vert="horz" wrap="square" lIns="50800" tIns="50800" rIns="50800" bIns="50800" numCol="1" spcCol="215900" anchor="t"/>
          <a:lstStyle/>
          <a:p>
            <a:pPr marL="0" marR="0" indent="0" algn="ctr" defTabSz="457200">
              <a:lnSpc>
                <a:spcPts val="2400"/>
              </a:lnSpc>
              <a:spcBef>
                <a:spcPts val="400"/>
              </a:spcBef>
              <a:spcAft>
                <a:spcPts val="0"/>
              </a:spcAft>
              <a:buNone/>
              <a:tabLst>
                <a:tab pos="838200" algn="l"/>
                <a:tab pos="914400" algn="l"/>
                <a:tab pos="1828800" algn="l"/>
                <a:tab pos="2387600" algn="l"/>
              </a:tabLst>
              <a:defRPr sz="2000" b="1" cap="none">
                <a:solidFill>
                  <a:srgbClr val="0433FF"/>
                </a:solidFill>
                <a:latin typeface="Arial" pitchFamily="1" charset="0"/>
                <a:ea typeface="Arial" pitchFamily="1" charset="0"/>
                <a:cs typeface="Arial" pitchFamily="1" charset="0"/>
              </a:defRPr>
            </a:pPr>
            <a:r>
              <a:t>Inference Method</a:t>
            </a:r>
          </a:p>
        </p:txBody>
      </p:sp>
      <p:sp>
        <p:nvSpPr>
          <p:cNvPr id="9" name="Shape 5918"/>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BvZi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1BwAADwPAAC0KAAA1BIAABAgAAAmAAAACAAAAP//////////"/>
              </a:ext>
            </a:extLst>
          </p:cNvSpPr>
          <p:nvPr/>
        </p:nvSpPr>
        <p:spPr>
          <a:xfrm>
            <a:off x="4686300" y="2476500"/>
            <a:ext cx="1930400" cy="584200"/>
          </a:xfrm>
          <a:prstGeom prst="rect">
            <a:avLst/>
          </a:prstGeom>
          <a:noFill/>
          <a:ln>
            <a:noFill/>
          </a:ln>
          <a:effectLst/>
        </p:spPr>
        <p:txBody>
          <a:bodyPr vert="horz" wrap="square" lIns="50800" tIns="50800" rIns="50800" bIns="50800" numCol="1" spcCol="215900" anchor="t"/>
          <a:lstStyle/>
          <a:p>
            <a:pPr marL="0" marR="0" indent="0" algn="ctr" defTabSz="457200">
              <a:lnSpc>
                <a:spcPts val="1800"/>
              </a:lnSpc>
              <a:spcBef>
                <a:spcPts val="400"/>
              </a:spcBef>
              <a:spcAft>
                <a:spcPts val="0"/>
              </a:spcAft>
              <a:buNone/>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maximum likelihood</a:t>
            </a:r>
          </a:p>
        </p:txBody>
      </p:sp>
      <p:sp>
        <p:nvSpPr>
          <p:cNvPr id="10" name="Shape 5919"/>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JBcmk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1BwAAJwTAAC0KAAADBcAABAgAAAmAAAACAAAAP//////////"/>
              </a:ext>
            </a:extLst>
          </p:cNvSpPr>
          <p:nvPr/>
        </p:nvSpPr>
        <p:spPr>
          <a:xfrm>
            <a:off x="4686300" y="3187700"/>
            <a:ext cx="1930400" cy="558800"/>
          </a:xfrm>
          <a:prstGeom prst="rect">
            <a:avLst/>
          </a:prstGeom>
          <a:noFill/>
          <a:ln>
            <a:noFill/>
          </a:ln>
          <a:effectLst/>
        </p:spPr>
        <p:txBody>
          <a:bodyPr vert="horz" wrap="square" lIns="50800" tIns="50800" rIns="50800" bIns="50800" numCol="1" spcCol="215900" anchor="t"/>
          <a:lstStyle/>
          <a:p>
            <a:pPr marL="0" marR="0" indent="0" algn="ctr" defTabSz="457200">
              <a:lnSpc>
                <a:spcPts val="1600"/>
              </a:lnSpc>
              <a:spcBef>
                <a:spcPts val="400"/>
              </a:spcBef>
              <a:spcAft>
                <a:spcPts val="0"/>
              </a:spcAft>
              <a:buNone/>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Bayesian inference</a:t>
            </a:r>
          </a:p>
        </p:txBody>
      </p:sp>
      <p:sp>
        <p:nvSpPr>
          <p:cNvPr id="11" name="Shape 5920"/>
          <p:cNvSpPr>
            <a:extLst>
              <a:ext uri="smNativeData">
                <pr:smNativeData xmlns:pr="smNativeData" xmlns="smNativeData" val="SMDATA_15_trXWYhMAAAAlAAAAyAAAAA0AAAAAPAAAADwAAAA8AAAAPAAAAAAAAAABAAAAAAAAAAEAAABQAAAAtqFfJcZb6T97FK5H4XrU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VjdEw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3N7gA8zMzADAwP8Af39/AAAAAAAAAAAAAAAAAAAAAAAAAAAAIQAAABgAAAAUAAAAMBsAAFgMAADAKwAAnA4AABAAAAAmAAAACAAAAP//////////"/>
              </a:ext>
            </a:extLst>
          </p:cNvSpPr>
          <p:nvPr/>
        </p:nvSpPr>
        <p:spPr>
          <a:xfrm>
            <a:off x="4419600" y="2006600"/>
            <a:ext cx="2692400" cy="368300"/>
          </a:xfrm>
          <a:prstGeom prst="rightArrow">
            <a:avLst>
              <a:gd name="adj1" fmla="val 32000"/>
              <a:gd name="adj2" fmla="val 151724"/>
            </a:avLst>
          </a:prstGeom>
          <a:noFill/>
          <a:ln w="25400" cap="flat" cmpd="sng" algn="ctr">
            <a:solidFill>
              <a:srgbClr val="FF9300"/>
            </a:solidFill>
            <a:prstDash val="solid"/>
            <a:headEnd type="none"/>
            <a:tailEnd type="none"/>
          </a:ln>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12" name="Shape 5921"/>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HR4Qm8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VAUAANwAAAAsOQAATAQAABAgAAAmAAAACAAAAP//////////"/>
              </a:ext>
            </a:extLst>
          </p:cNvSpPr>
          <p:nvPr/>
        </p:nvSpPr>
        <p:spPr>
          <a:xfrm>
            <a:off x="866140" y="139700"/>
            <a:ext cx="842772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p>
            <a:pPr marL="0" marR="0" indent="0" algn="ctr" defTabSz="457200">
              <a:lnSpc>
                <a:spcPts val="3800"/>
              </a:lnSpc>
              <a:spcBef>
                <a:spcPts val="0"/>
              </a:spcBef>
              <a:spcAft>
                <a:spcPts val="0"/>
              </a:spcAft>
              <a:buNone/>
              <a:tabLst>
                <a:tab pos="838200" algn="l"/>
              </a:tabLst>
              <a:defRPr cap="none">
                <a:solidFill>
                  <a:srgbClr val="0433FF"/>
                </a:solidFill>
                <a:latin typeface="Arial" pitchFamily="1" charset="0"/>
                <a:ea typeface="Arial" pitchFamily="1" charset="0"/>
                <a:cs typeface="Arial" pitchFamily="1" charset="0"/>
              </a:defRPr>
            </a:pPr>
            <a:r>
              <a:t>Statistical Estimation of Phylogeny: An Outline</a:t>
            </a:r>
          </a:p>
        </p:txBody>
      </p:sp>
      <p:sp>
        <p:nvSpPr>
          <p:cNvPr id="13" name="Shape 5922"/>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EJveEY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2CwAADwPAAC4OAAAtBQAABAgAAAmAAAACAAAAP//////////"/>
              </a:ext>
            </a:extLst>
          </p:cNvSpPr>
          <p:nvPr/>
        </p:nvSpPr>
        <p:spPr>
          <a:xfrm>
            <a:off x="7289800" y="2476500"/>
            <a:ext cx="1930400" cy="889000"/>
          </a:xfrm>
          <a:prstGeom prst="rect">
            <a:avLst/>
          </a:prstGeom>
          <a:noFill/>
          <a:ln>
            <a:noFill/>
          </a:ln>
          <a:effectLst/>
        </p:spPr>
        <p:txBody>
          <a:bodyPr vert="horz" wrap="square" lIns="50800" tIns="50800" rIns="50800" bIns="50800" numCol="1" spcCol="215900" anchor="t"/>
          <a:lstStyle/>
          <a:p>
            <a:pPr marL="0" marR="0" indent="0" algn="l" defTabSz="457200">
              <a:lnSpc>
                <a:spcPct val="90000"/>
              </a:lnSpc>
              <a:spcBef>
                <a:spcPts val="400"/>
              </a:spcBef>
              <a:spcAft>
                <a:spcPts val="0"/>
              </a:spcAft>
              <a:buNone/>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phylogeny &amp; other model parameters</a:t>
            </a:r>
          </a:p>
        </p:txBody>
      </p:sp>
      <p:sp>
        <p:nvSpPr>
          <p:cNvPr id="14" name="Shape 5923"/>
          <p:cNvSpPr>
            <a:extLst>
              <a:ext uri="smNativeData">
                <pr:smNativeData xmlns:pr="smNativeData" xmlns="smNativeData" val="SMDATA_15_trXWYhMAAAAlAAAAZAAAAA0AAAAAPAAAADwAAAA8AAAAP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WgAAADkAAAA5AAAAZAAAAGQAAAAAAAAAy8vLAFoAAAA5AAAAOQAAAGQAAABkAAAAAAAAABcAAAAUAAAAAAAAAAAAAAD/fwAA/38AAAAAAAAJAAAABAAAACIvPjweAAAAaAAAAAAAAAAAAAAAAAAAAAAAAAAAAAAAECcAABAnAAAAAAAAAAAAAAAAAAAAAAAAAAAAAAAAAAAAAAAAAAAAAMg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BBAAAFAPAAC8GwAAZBkAABAAAAAmAAAACAAAAP//////////"/>
              </a:ext>
            </a:extLst>
          </p:cNvSpPr>
          <p:nvPr/>
        </p:nvSpPr>
        <p:spPr>
          <a:xfrm>
            <a:off x="2603500" y="2489200"/>
            <a:ext cx="1905000" cy="1638300"/>
          </a:xfrm>
          <a:prstGeom prst="rect">
            <a:avLst/>
          </a:prstGeom>
          <a:noFill/>
          <a:ln w="25400" cap="flat" cmpd="sng" algn="ctr">
            <a:solidFill>
              <a:srgbClr val="FF9300"/>
            </a:solidFill>
            <a:prstDash val="solid"/>
            <a:headEnd type="none"/>
            <a:tailEnd type="none"/>
          </a:ln>
          <a:effectLst>
            <a:outerShdw blurRad="127000" dist="51187" dir="2700000">
              <a:srgbClr val="000000">
                <a:alpha val="10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15" name="Shape 5924"/>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XwAAAEcAAABHAAAAZAAAAGQAAAAAAAAAy8vLAF8AAABHAAAARwAAAGQAAABkAAAAAAAAABcAAAAUAAAAAAAAAAAAAAD/fwAA/38AAAAAAAAJAAAABAAAAGE6dGE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BAAAPgWAABgGAAAeBkAABAgAAAmAAAACAAAAP//////////"/>
              </a:ext>
            </a:extLst>
          </p:cNvSpPr>
          <p:nvPr/>
        </p:nvSpPr>
        <p:spPr>
          <a:xfrm>
            <a:off x="2628900" y="3733800"/>
            <a:ext cx="1333500" cy="406400"/>
          </a:xfrm>
          <a:prstGeom prst="rect">
            <a:avLst/>
          </a:prstGeom>
          <a:noFill/>
          <a:ln>
            <a:noFill/>
          </a:ln>
          <a:effectLst>
            <a:outerShdw blurRad="63500" dist="63760" dir="2700000">
              <a:srgbClr val="000000">
                <a:alpha val="5000"/>
              </a:srgbClr>
            </a:outerShdw>
          </a:effectLst>
        </p:spPr>
        <p:txBody>
          <a:bodyPr vert="horz" wrap="square" lIns="50800" tIns="50800" rIns="50800" bIns="50800" numCol="1" spcCol="215900" anchor="t"/>
          <a:lstStyle/>
          <a:p>
            <a:pPr marL="0" marR="0" indent="0" algn="l" defTabSz="457200">
              <a:lnSpc>
                <a:spcPts val="2400"/>
              </a:lnSpc>
              <a:spcBef>
                <a:spcPts val="400"/>
              </a:spcBef>
              <a:spcAft>
                <a:spcPts val="0"/>
              </a:spcAft>
              <a:buNone/>
              <a:tabLst>
                <a:tab pos="838200" algn="l"/>
                <a:tab pos="914400" algn="l"/>
                <a:tab pos="1828800" algn="l"/>
                <a:tab pos="2387600" algn="l"/>
              </a:tabLst>
              <a:defRPr sz="2000" cap="none">
                <a:solidFill>
                  <a:srgbClr val="FF9300"/>
                </a:solidFill>
                <a:latin typeface="Arial" pitchFamily="1" charset="0"/>
                <a:ea typeface="Arial" pitchFamily="1" charset="0"/>
                <a:cs typeface="Arial" pitchFamily="1" charset="0"/>
              </a:defRPr>
            </a:pPr>
            <a:r>
              <a:t>Model 1</a:t>
            </a:r>
          </a:p>
        </p:txBody>
      </p:sp>
      <p:sp>
        <p:nvSpPr>
          <p:cNvPr id="16" name="Shape 5925"/>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HQvPjw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AAUAAPQaAAA0DQAAGB8AABAgAAAmAAAACAAAAP//////////"/>
              </a:ext>
            </a:extLst>
          </p:cNvSpPr>
          <p:nvPr/>
        </p:nvSpPr>
        <p:spPr>
          <a:xfrm>
            <a:off x="812800" y="4381500"/>
            <a:ext cx="1333500" cy="673100"/>
          </a:xfrm>
          <a:prstGeom prst="rect">
            <a:avLst/>
          </a:prstGeom>
          <a:noFill/>
          <a:ln>
            <a:noFill/>
          </a:ln>
          <a:effectLst/>
        </p:spPr>
        <p:txBody>
          <a:bodyPr vert="horz" wrap="square" lIns="50800" tIns="50800" rIns="50800" bIns="50800" numCol="1" spcCol="215900" anchor="t"/>
          <a:lstStyle/>
          <a:p>
            <a:pPr algn="l" defTabSz="457200">
              <a:lnSpc>
                <a:spcPts val="14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pPr>
            <a:r>
              <a:t>sequence</a:t>
            </a:r>
          </a:p>
          <a:p>
            <a:pPr algn="l" defTabSz="457200">
              <a:lnSpc>
                <a:spcPts val="16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pPr>
            <a:r>
              <a:t>alignment</a:t>
            </a:r>
          </a:p>
        </p:txBody>
      </p:sp>
      <p:sp>
        <p:nvSpPr>
          <p:cNvPr id="17" name="Shape 5926"/>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kxNDQ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9BAAAPQaAADUHAAAGB8AABAgAAAmAAAACAAAAP//////////"/>
              </a:ext>
            </a:extLst>
          </p:cNvSpPr>
          <p:nvPr/>
        </p:nvSpPr>
        <p:spPr>
          <a:xfrm>
            <a:off x="2755900" y="4381500"/>
            <a:ext cx="1930400" cy="673100"/>
          </a:xfrm>
          <a:prstGeom prst="rect">
            <a:avLst/>
          </a:prstGeom>
          <a:noFill/>
          <a:ln>
            <a:noFill/>
          </a:ln>
          <a:effectLst/>
        </p:spPr>
        <p:txBody>
          <a:bodyPr vert="horz" wrap="square" lIns="50800" tIns="50800" rIns="50800" bIns="50800" numCol="1" spcCol="215900" anchor="t"/>
          <a:lstStyle/>
          <a:p>
            <a:pPr algn="l" defTabSz="457200">
              <a:lnSpc>
                <a:spcPts val="14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pPr>
            <a:r>
              <a:t>tree with</a:t>
            </a:r>
          </a:p>
          <a:p>
            <a:pPr algn="l" defTabSz="457200">
              <a:lnSpc>
                <a:spcPts val="16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pPr>
            <a:r>
              <a:t>branch lengths</a:t>
            </a:r>
          </a:p>
        </p:txBody>
      </p:sp>
      <p:sp>
        <p:nvSpPr>
          <p:cNvPr id="18" name="Shape 5927"/>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E4MD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9BAAANweAAAoGQAAACMAABAgAAAmAAAACAAAAP//////////"/>
              </a:ext>
            </a:extLst>
          </p:cNvSpPr>
          <p:nvPr/>
        </p:nvSpPr>
        <p:spPr>
          <a:xfrm>
            <a:off x="2755900" y="5016500"/>
            <a:ext cx="1333500" cy="673100"/>
          </a:xfrm>
          <a:prstGeom prst="rect">
            <a:avLst/>
          </a:prstGeom>
          <a:noFill/>
          <a:ln>
            <a:noFill/>
          </a:ln>
          <a:effectLst/>
        </p:spPr>
        <p:txBody>
          <a:bodyPr vert="horz" wrap="square" lIns="50800" tIns="50800" rIns="50800" bIns="50800" numCol="1" spcCol="215900" anchor="t"/>
          <a:lstStyle/>
          <a:p>
            <a:pPr algn="l" defTabSz="457200">
              <a:lnSpc>
                <a:spcPts val="14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pPr>
            <a:r>
              <a:t>substitution</a:t>
            </a:r>
          </a:p>
          <a:p>
            <a:pPr algn="l" defTabSz="457200">
              <a:lnSpc>
                <a:spcPts val="16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pPr>
            <a:r>
              <a:t>model</a:t>
            </a:r>
          </a:p>
        </p:txBody>
      </p:sp>
      <p:sp>
        <p:nvSpPr>
          <p:cNvPr id="19" name="Shape 5928"/>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xJbnM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1BwAAPQaAAC0KAAAjB4AABAgAAAmAAAACAAAAP//////////"/>
              </a:ext>
            </a:extLst>
          </p:cNvSpPr>
          <p:nvPr/>
        </p:nvSpPr>
        <p:spPr>
          <a:xfrm>
            <a:off x="4686300" y="4381500"/>
            <a:ext cx="1930400" cy="584200"/>
          </a:xfrm>
          <a:prstGeom prst="rect">
            <a:avLst/>
          </a:prstGeom>
          <a:noFill/>
          <a:ln>
            <a:noFill/>
          </a:ln>
          <a:effectLst/>
        </p:spPr>
        <p:txBody>
          <a:bodyPr vert="horz" wrap="square" lIns="50800" tIns="50800" rIns="50800" bIns="50800" numCol="1" spcCol="215900" anchor="t"/>
          <a:lstStyle/>
          <a:p>
            <a:pPr marL="0" marR="0" indent="0" algn="ctr" defTabSz="457200">
              <a:lnSpc>
                <a:spcPts val="1800"/>
              </a:lnSpc>
              <a:spcBef>
                <a:spcPts val="400"/>
              </a:spcBef>
              <a:spcAft>
                <a:spcPts val="0"/>
              </a:spcAft>
              <a:buNone/>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maximum likelihood</a:t>
            </a:r>
          </a:p>
        </p:txBody>
      </p:sp>
      <p:sp>
        <p:nvSpPr>
          <p:cNvPr id="20" name="Shape 5929"/>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IgeG0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1BwAAFQfAAC0KAAAxCIAABAgAAAmAAAACAAAAP//////////"/>
              </a:ext>
            </a:extLst>
          </p:cNvSpPr>
          <p:nvPr/>
        </p:nvSpPr>
        <p:spPr>
          <a:xfrm>
            <a:off x="4686300" y="5092700"/>
            <a:ext cx="1930400" cy="558800"/>
          </a:xfrm>
          <a:prstGeom prst="rect">
            <a:avLst/>
          </a:prstGeom>
          <a:noFill/>
          <a:ln>
            <a:noFill/>
          </a:ln>
          <a:effectLst/>
        </p:spPr>
        <p:txBody>
          <a:bodyPr vert="horz" wrap="square" lIns="50800" tIns="50800" rIns="50800" bIns="50800" numCol="1" spcCol="215900" anchor="t"/>
          <a:lstStyle/>
          <a:p>
            <a:pPr marL="0" marR="0" indent="0" algn="ctr" defTabSz="457200">
              <a:lnSpc>
                <a:spcPts val="1600"/>
              </a:lnSpc>
              <a:spcBef>
                <a:spcPts val="400"/>
              </a:spcBef>
              <a:spcAft>
                <a:spcPts val="0"/>
              </a:spcAft>
              <a:buNone/>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Bayesian inference</a:t>
            </a:r>
          </a:p>
        </p:txBody>
      </p:sp>
      <p:sp>
        <p:nvSpPr>
          <p:cNvPr id="21" name="Shape 5930"/>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8+PC8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2CwAAPQaAAC4OAAAbCAAABAgAAAmAAAACAAAAP//////////"/>
              </a:ext>
            </a:extLst>
          </p:cNvSpPr>
          <p:nvPr/>
        </p:nvSpPr>
        <p:spPr>
          <a:xfrm>
            <a:off x="7289800" y="4381500"/>
            <a:ext cx="1930400" cy="889000"/>
          </a:xfrm>
          <a:prstGeom prst="rect">
            <a:avLst/>
          </a:prstGeom>
          <a:noFill/>
          <a:ln>
            <a:noFill/>
          </a:ln>
          <a:effectLst/>
        </p:spPr>
        <p:txBody>
          <a:bodyPr vert="horz" wrap="square" lIns="50800" tIns="50800" rIns="50800" bIns="50800" numCol="1" spcCol="215900" anchor="t"/>
          <a:lstStyle/>
          <a:p>
            <a:pPr marL="0" marR="0" indent="0" algn="l" defTabSz="457200">
              <a:lnSpc>
                <a:spcPct val="90000"/>
              </a:lnSpc>
              <a:spcBef>
                <a:spcPts val="400"/>
              </a:spcBef>
              <a:spcAft>
                <a:spcPts val="0"/>
              </a:spcAft>
              <a:buNone/>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phylogeny &amp; other model parameters</a:t>
            </a:r>
          </a:p>
        </p:txBody>
      </p:sp>
      <p:sp>
        <p:nvSpPr>
          <p:cNvPr id="22" name="Shape 5931"/>
          <p:cNvSpPr>
            <a:extLst>
              <a:ext uri="smNativeData">
                <pr:smNativeData xmlns:pr="smNativeData" xmlns="smNativeData" val="SMDATA_15_trXWYhMAAAAlAAAAZAAAAA0AAAAAPAAAADwAAAA8AAAAP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WgAAADkAAAA5AAAAZAAAAGQAAAAAAAAAy8vLAFoAAAA5AAAAOQAAAGQAAABkAAAAAAAAABcAAAAUAAAAAAAAAAAAAAD/fwAA/38AAAAAAAAJAAAABAAAAC9hOngeAAAAaAAAAAAAAAAAAAAAAAAAAAAAAAAAAAAAECcAABAnAAAAAAAAAAAAAAAAAAAAAAAAAAAAAAAAAAAAAAAAAAAAAMg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BBAAAAgbAAC8GwAAHCUAABAAAAAmAAAACAAAAP//////////"/>
              </a:ext>
            </a:extLst>
          </p:cNvSpPr>
          <p:nvPr/>
        </p:nvSpPr>
        <p:spPr>
          <a:xfrm>
            <a:off x="2603500" y="4394200"/>
            <a:ext cx="1905000" cy="1638300"/>
          </a:xfrm>
          <a:prstGeom prst="rect">
            <a:avLst/>
          </a:prstGeom>
          <a:noFill/>
          <a:ln w="25400" cap="flat" cmpd="sng" algn="ctr">
            <a:solidFill>
              <a:srgbClr val="FF9300"/>
            </a:solidFill>
            <a:prstDash val="solid"/>
            <a:headEnd type="none"/>
            <a:tailEnd type="none"/>
          </a:ln>
          <a:effectLst>
            <a:outerShdw blurRad="127000" dist="51187" dir="2700000">
              <a:srgbClr val="000000">
                <a:alpha val="10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23" name="Shape 5932"/>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XwAAAEcAAABHAAAAZAAAAGQAAAAAAAAAy8vLAF8AAABHAAAARwAAAGQAAABkAAAAAAAAABcAAAAUAAAAAAAAAAAAAAD/fwAA/38AAAAAAAAJAAAABAAAAGVhIHQ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BAAALAiAABgGAAAMCUAABAgAAAmAAAACAAAAP//////////"/>
              </a:ext>
            </a:extLst>
          </p:cNvSpPr>
          <p:nvPr/>
        </p:nvSpPr>
        <p:spPr>
          <a:xfrm>
            <a:off x="2628900" y="5638800"/>
            <a:ext cx="1333500" cy="406400"/>
          </a:xfrm>
          <a:prstGeom prst="rect">
            <a:avLst/>
          </a:prstGeom>
          <a:noFill/>
          <a:ln>
            <a:noFill/>
          </a:ln>
          <a:effectLst>
            <a:outerShdw blurRad="63500" dist="63760" dir="2700000">
              <a:srgbClr val="000000">
                <a:alpha val="5000"/>
              </a:srgbClr>
            </a:outerShdw>
          </a:effectLst>
        </p:spPr>
        <p:txBody>
          <a:bodyPr vert="horz" wrap="square" lIns="50800" tIns="50800" rIns="50800" bIns="50800" numCol="1" spcCol="215900" anchor="t"/>
          <a:lstStyle/>
          <a:p>
            <a:pPr marL="0" marR="0" indent="0" algn="l" defTabSz="457200">
              <a:lnSpc>
                <a:spcPts val="2400"/>
              </a:lnSpc>
              <a:spcBef>
                <a:spcPts val="400"/>
              </a:spcBef>
              <a:spcAft>
                <a:spcPts val="0"/>
              </a:spcAft>
              <a:buNone/>
              <a:tabLst>
                <a:tab pos="838200" algn="l"/>
                <a:tab pos="914400" algn="l"/>
                <a:tab pos="1828800" algn="l"/>
                <a:tab pos="2387600" algn="l"/>
              </a:tabLst>
              <a:defRPr sz="2000" cap="none">
                <a:solidFill>
                  <a:srgbClr val="FF9300"/>
                </a:solidFill>
                <a:latin typeface="Arial" pitchFamily="1" charset="0"/>
                <a:ea typeface="Arial" pitchFamily="1" charset="0"/>
                <a:cs typeface="Arial" pitchFamily="1" charset="0"/>
              </a:defRPr>
            </a:pPr>
            <a:r>
              <a:t>Model 2</a:t>
            </a:r>
          </a:p>
        </p:txBody>
      </p:sp>
      <p:sp>
        <p:nvSpPr>
          <p:cNvPr id="24" name="Shape 5935"/>
          <p:cNvSpPr>
            <a:extLst>
              <a:ext uri="smNativeData">
                <pr:smNativeData xmlns:pr="smNativeData" xmlns="smNativeData" val="SMDATA_15_trXWYhMAAAAlAAAACwAAAA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CAAAAZAAAAGQAAAACAAAAZAAAAGQAAAAVAAAAYAAAAAAAAAAAAAAADwAAACADAAAAAAAAAAAAAAEAAACgMgAAVgcAAKr4//8BAAAAf39/AAEAAABkAAAAAAAAABQAAABAHwAAAAAAACYAAAAAAAAAwOD//wAAAAAmAAAAZAAAABYAAABMAAAAAQAAAAAAAAAHAAAAAAAAAAEAAAAAAAAAVgAAAEcAAABHAAAAZAAAAGQAAAAAAAAAy8vLAFYAAABHAAAARwAAAGQAAABkAAAAAAAAABcAAAAUAAAAAAAAAAAAAAD/fwAA/38AAAAAAAAJAAAABAAAAHNyZ2I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1TYAAJ8RAAAZOgAApB8AABAAAAAmAAAACAAAAP//////////"/>
              </a:ext>
            </a:extLst>
          </p:cNvSpPr>
          <p:nvPr/>
        </p:nvSpPr>
        <p:spPr>
          <a:xfrm>
            <a:off x="8913495" y="2864485"/>
            <a:ext cx="530860" cy="2279015"/>
          </a:xfrm>
          <a:custGeom>
            <a:avLst/>
            <a:gdLst/>
            <a:ahLst/>
            <a:cxnLst/>
            <a:rect l="0" t="0" r="530860" b="2279015"/>
            <a:pathLst>
              <a:path w="530860" h="2279015">
                <a:moveTo>
                  <a:pt x="0" y="0"/>
                </a:moveTo>
                <a:cubicBezTo>
                  <a:pt x="656890" y="654161"/>
                  <a:pt x="704151" y="1413833"/>
                  <a:pt x="141833" y="2279015"/>
                </a:cubicBezTo>
              </a:path>
            </a:pathLst>
          </a:custGeom>
          <a:noFill/>
          <a:ln w="25400" cap="flat" cmpd="sng" algn="ctr">
            <a:solidFill>
              <a:srgbClr val="FF9300"/>
            </a:solidFill>
            <a:prstDash val="solid"/>
            <a:headEnd type="triangle" w="med" len="med"/>
            <a:tailEnd type="triangle" w="med" len="med"/>
          </a:ln>
          <a:effectLst>
            <a:outerShdw blurRad="63500" dist="63760" dir="2700000">
              <a:srgbClr val="000000">
                <a:alpha val="14000"/>
              </a:srgbClr>
            </a:outerShdw>
          </a:effectLst>
        </p:spPr>
        <p:txBody>
          <a:bodyPr vert="horz" wrap="square" lIns="0" tIns="0" rIns="0" bIns="0" numCol="1" spcCol="215900" anchor="t"/>
          <a:lstStyle/>
          <a:p>
            <a:pPr/>
          </a:p>
        </p:txBody>
      </p:sp>
      <p:sp>
        <p:nvSpPr>
          <p:cNvPr id="25" name="Shape 5934"/>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XwAAAEcAAABHAAAAZAAAAGQAAAAAAAAAy8vLAF8AAABHAAAARwAAAGQAAABkAAAAAAAAABcAAAAUAAAAAAAAAAAAAAD/fwAA/38AAAAAAAAJAAAABAAAAHdyYX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BAnAAB0NgAAaCkAABAgAAAmAAAACAAAAP//////////"/>
              </a:ext>
            </a:extLst>
          </p:cNvSpPr>
          <p:nvPr/>
        </p:nvSpPr>
        <p:spPr>
          <a:xfrm>
            <a:off x="1003300" y="6350000"/>
            <a:ext cx="7848600" cy="381000"/>
          </a:xfrm>
          <a:prstGeom prst="rect">
            <a:avLst/>
          </a:prstGeom>
          <a:noFill/>
          <a:ln>
            <a:noFill/>
          </a:ln>
          <a:effectLst>
            <a:outerShdw blurRad="63500" dist="63760" dir="2700000">
              <a:srgbClr val="000000">
                <a:alpha val="5000"/>
              </a:srgbClr>
            </a:outerShdw>
          </a:effectLst>
        </p:spPr>
        <p:txBody>
          <a:bodyPr vert="horz" wrap="square" lIns="50800" tIns="50800" rIns="50800" bIns="50800" numCol="1" spcCol="215900"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cap="none">
                <a:solidFill>
                  <a:srgbClr val="0433FF"/>
                </a:solidFill>
                <a:latin typeface="Arial" pitchFamily="1" charset="0"/>
                <a:ea typeface="Arial" pitchFamily="1" charset="0"/>
                <a:cs typeface="Arial" pitchFamily="1" charset="0"/>
              </a:defRPr>
            </a:pPr>
            <a:r>
              <a:t>Model comparison is critical for obtaining unbiased parameter estimates</a:t>
            </a:r>
          </a:p>
        </p:txBody>
      </p:sp>
    </p:spTree>
  </p:cSld>
  <p:clrMapOvr>
    <a:masterClrMapping/>
  </p:clrMapOvr>
  <p:transition spd="fast" p14:dur="500">
    <p:fade/>
    <p:extLst>
      <p:ext uri="smNativeData">
        <pr:smNativeData xmlns:pr="smNativeData" xmlns="smNativeData" val="trXWYgAAAAD0AQAAAAAAAAYAAAAAAAAAAAAAAAAAAAAAAAAAAQAAAAAAAAAAAAAAAAAAAAAAAAAAAAAA"/>
      </p:ext>
    </p:extLst>
  </p:transition>
  <p:timing>
    <p:tnLst>
      <p:par>
        <p:cTn id="1" dur="indefinite" restart="never" nodeType="tmRoot"/>
      </p:par>
    </p:tnLst>
  </p:timing>
</p:sld>
</file>

<file path=ppt/slides/slide306.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sp>
        <p:nvSpPr>
          <p:cNvPr id="2" name="Shape 5937"/>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HRzLm8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AAUAAOkLAAA0DQAASA4AABAgAAAmAAAACAAAAP//////////"/>
              </a:ext>
            </a:extLst>
          </p:cNvSpPr>
          <p:nvPr/>
        </p:nvSpPr>
        <p:spPr>
          <a:xfrm>
            <a:off x="812800" y="1936115"/>
            <a:ext cx="1333500" cy="385445"/>
          </a:xfrm>
          <a:prstGeom prst="rect">
            <a:avLst/>
          </a:prstGeom>
          <a:noFill/>
          <a:ln>
            <a:noFill/>
          </a:ln>
          <a:effectLst/>
        </p:spPr>
        <p:txBody>
          <a:bodyPr vert="horz" wrap="square" lIns="50800" tIns="50800" rIns="50800" bIns="50800" numCol="1" spcCol="215900" anchor="t"/>
          <a:lstStyle/>
          <a:p>
            <a:pPr marL="0" marR="0" indent="0" algn="l" defTabSz="457200">
              <a:lnSpc>
                <a:spcPts val="2400"/>
              </a:lnSpc>
              <a:spcBef>
                <a:spcPts val="400"/>
              </a:spcBef>
              <a:spcAft>
                <a:spcPts val="0"/>
              </a:spcAft>
              <a:buNone/>
              <a:tabLst>
                <a:tab pos="838200" algn="l"/>
                <a:tab pos="914400" algn="l"/>
                <a:tab pos="1828800" algn="l"/>
                <a:tab pos="2387600" algn="l"/>
              </a:tabLst>
              <a:defRPr sz="2000" b="1" cap="none">
                <a:solidFill>
                  <a:srgbClr val="0433FF"/>
                </a:solidFill>
                <a:latin typeface="Arial" pitchFamily="1" charset="0"/>
                <a:ea typeface="Arial" pitchFamily="1" charset="0"/>
                <a:cs typeface="Arial" pitchFamily="1" charset="0"/>
              </a:defRPr>
            </a:pPr>
            <a:r>
              <a:t>Data</a:t>
            </a:r>
          </a:p>
        </p:txBody>
      </p:sp>
      <p:sp>
        <p:nvSpPr>
          <p:cNvPr id="3" name="Shape 5938"/>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NQdHM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AAUAADwPAAA0DQAAYBMAABAgAAAmAAAACAAAAP//////////"/>
              </a:ext>
            </a:extLst>
          </p:cNvSpPr>
          <p:nvPr/>
        </p:nvSpPr>
        <p:spPr>
          <a:xfrm>
            <a:off x="812800" y="2476500"/>
            <a:ext cx="1333500" cy="673100"/>
          </a:xfrm>
          <a:prstGeom prst="rect">
            <a:avLst/>
          </a:prstGeom>
          <a:noFill/>
          <a:ln>
            <a:noFill/>
          </a:ln>
          <a:effectLst/>
        </p:spPr>
        <p:txBody>
          <a:bodyPr vert="horz" wrap="square" lIns="50800" tIns="50800" rIns="50800" bIns="50800" numCol="1" spcCol="215900" anchor="t"/>
          <a:lstStyle/>
          <a:p>
            <a:pPr algn="l" defTabSz="457200">
              <a:lnSpc>
                <a:spcPts val="14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pPr>
            <a:r>
              <a:t>sequence</a:t>
            </a:r>
          </a:p>
          <a:p>
            <a:pPr algn="l" defTabSz="457200">
              <a:lnSpc>
                <a:spcPts val="16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pPr>
            <a:r>
              <a:t>alignment</a:t>
            </a:r>
          </a:p>
        </p:txBody>
      </p:sp>
      <p:sp>
        <p:nvSpPr>
          <p:cNvPr id="4" name="Shape 5939"/>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5zPSI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9BAAAOkLAAAoGQAASA4AABAgAAAmAAAACAAAAP//////////"/>
              </a:ext>
            </a:extLst>
          </p:cNvSpPr>
          <p:nvPr/>
        </p:nvSpPr>
        <p:spPr>
          <a:xfrm>
            <a:off x="2755900" y="1936115"/>
            <a:ext cx="1333500" cy="385445"/>
          </a:xfrm>
          <a:prstGeom prst="rect">
            <a:avLst/>
          </a:prstGeom>
          <a:noFill/>
          <a:ln>
            <a:noFill/>
          </a:ln>
          <a:effectLst/>
        </p:spPr>
        <p:txBody>
          <a:bodyPr vert="horz" wrap="square" lIns="50800" tIns="50800" rIns="50800" bIns="50800" numCol="1" spcCol="215900" anchor="t"/>
          <a:lstStyle/>
          <a:p>
            <a:pPr marL="0" marR="0" indent="0" algn="l" defTabSz="457200">
              <a:lnSpc>
                <a:spcPts val="2400"/>
              </a:lnSpc>
              <a:spcBef>
                <a:spcPts val="400"/>
              </a:spcBef>
              <a:spcAft>
                <a:spcPts val="0"/>
              </a:spcAft>
              <a:buNone/>
              <a:tabLst>
                <a:tab pos="838200" algn="l"/>
                <a:tab pos="914400" algn="l"/>
                <a:tab pos="1828800" algn="l"/>
                <a:tab pos="2387600" algn="l"/>
              </a:tabLst>
              <a:defRPr sz="2000" b="1" cap="none">
                <a:solidFill>
                  <a:srgbClr val="0433FF"/>
                </a:solidFill>
                <a:latin typeface="Arial" pitchFamily="1" charset="0"/>
                <a:ea typeface="Arial" pitchFamily="1" charset="0"/>
                <a:cs typeface="Arial" pitchFamily="1" charset="0"/>
              </a:defRPr>
            </a:pPr>
            <a:r>
              <a:t>Model</a:t>
            </a:r>
          </a:p>
        </p:txBody>
      </p:sp>
      <p:sp>
        <p:nvSpPr>
          <p:cNvPr id="5" name="Shape 5940"/>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EJvZHk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2CwAAEALAADVNgAAEw8AABAgAAAmAAAACAAAAP//////////"/>
              </a:ext>
            </a:extLst>
          </p:cNvSpPr>
          <p:nvPr/>
        </p:nvSpPr>
        <p:spPr>
          <a:xfrm>
            <a:off x="7289800" y="1828800"/>
            <a:ext cx="1623695" cy="621665"/>
          </a:xfrm>
          <a:prstGeom prst="rect">
            <a:avLst/>
          </a:prstGeom>
          <a:noFill/>
          <a:ln>
            <a:noFill/>
          </a:ln>
          <a:effectLst/>
        </p:spPr>
        <p:txBody>
          <a:bodyPr vert="horz" wrap="square" lIns="50800" tIns="50800" rIns="50800" bIns="50800" numCol="1" spcCol="215900" anchor="t"/>
          <a:lstStyle/>
          <a:p>
            <a:pPr algn="l" defTabSz="457200">
              <a:lnSpc>
                <a:spcPts val="1500"/>
              </a:lnSpc>
              <a:spcBef>
                <a:spcPts val="400"/>
              </a:spcBef>
              <a:tabLst>
                <a:tab pos="838200" algn="l"/>
                <a:tab pos="914400" algn="l"/>
                <a:tab pos="1828800" algn="l"/>
                <a:tab pos="2387600" algn="l"/>
              </a:tabLst>
              <a:defRPr sz="2000" b="1" cap="none">
                <a:solidFill>
                  <a:srgbClr val="0433FF"/>
                </a:solidFill>
                <a:latin typeface="Arial" pitchFamily="1" charset="0"/>
                <a:ea typeface="Gill Sans" pitchFamily="0" charset="0"/>
                <a:cs typeface="Gill Sans" pitchFamily="0" charset="0"/>
              </a:defRPr>
            </a:pPr>
            <a:r>
              <a:t>Parameter</a:t>
            </a:r>
          </a:p>
          <a:p>
            <a:pPr algn="l" defTabSz="457200">
              <a:lnSpc>
                <a:spcPts val="2400"/>
              </a:lnSpc>
              <a:spcBef>
                <a:spcPts val="400"/>
              </a:spcBef>
              <a:tabLst>
                <a:tab pos="838200" algn="l"/>
                <a:tab pos="914400" algn="l"/>
                <a:tab pos="1828800" algn="l"/>
                <a:tab pos="2387600" algn="l"/>
              </a:tabLst>
              <a:defRPr sz="2000" b="1" cap="none">
                <a:solidFill>
                  <a:srgbClr val="0433FF"/>
                </a:solidFill>
                <a:latin typeface="Arial" pitchFamily="1" charset="0"/>
                <a:ea typeface="Gill Sans" pitchFamily="0" charset="0"/>
                <a:cs typeface="Gill Sans" pitchFamily="0" charset="0"/>
              </a:defRPr>
            </a:pPr>
            <a:r>
              <a:t>Estimates</a:t>
            </a:r>
          </a:p>
        </p:txBody>
      </p:sp>
      <p:sp>
        <p:nvSpPr>
          <p:cNvPr id="6" name="Shape 5941"/>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FjZT0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9BAAADwPAADUHAAAYBMAABAgAAAmAAAACAAAAP//////////"/>
              </a:ext>
            </a:extLst>
          </p:cNvSpPr>
          <p:nvPr/>
        </p:nvSpPr>
        <p:spPr>
          <a:xfrm>
            <a:off x="2755900" y="2476500"/>
            <a:ext cx="1930400" cy="673100"/>
          </a:xfrm>
          <a:prstGeom prst="rect">
            <a:avLst/>
          </a:prstGeom>
          <a:noFill/>
          <a:ln>
            <a:noFill/>
          </a:ln>
          <a:effectLst/>
        </p:spPr>
        <p:txBody>
          <a:bodyPr vert="horz" wrap="square" lIns="50800" tIns="50800" rIns="50800" bIns="50800" numCol="1" spcCol="215900" anchor="t"/>
          <a:lstStyle/>
          <a:p>
            <a:pPr algn="l" defTabSz="457200">
              <a:lnSpc>
                <a:spcPts val="14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pPr>
            <a:r>
              <a:t>tree with</a:t>
            </a:r>
          </a:p>
          <a:p>
            <a:pPr algn="l" defTabSz="457200">
              <a:lnSpc>
                <a:spcPts val="16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pPr>
            <a:r>
              <a:t>branch lengths</a:t>
            </a:r>
          </a:p>
        </p:txBody>
      </p:sp>
      <p:sp>
        <p:nvSpPr>
          <p:cNvPr id="7" name="Shape 5942"/>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IxIi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9BAAACQTAAAoGQAASBcAABAgAAAmAAAACAAAAP//////////"/>
              </a:ext>
            </a:extLst>
          </p:cNvSpPr>
          <p:nvPr/>
        </p:nvSpPr>
        <p:spPr>
          <a:xfrm>
            <a:off x="2755900" y="3111500"/>
            <a:ext cx="1333500" cy="673100"/>
          </a:xfrm>
          <a:prstGeom prst="rect">
            <a:avLst/>
          </a:prstGeom>
          <a:noFill/>
          <a:ln>
            <a:noFill/>
          </a:ln>
          <a:effectLst/>
        </p:spPr>
        <p:txBody>
          <a:bodyPr vert="horz" wrap="square" lIns="50800" tIns="50800" rIns="50800" bIns="50800" numCol="1" spcCol="215900" anchor="t"/>
          <a:lstStyle/>
          <a:p>
            <a:pPr algn="l" defTabSz="457200">
              <a:lnSpc>
                <a:spcPts val="14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pPr>
            <a:r>
              <a:t>substitution</a:t>
            </a:r>
          </a:p>
          <a:p>
            <a:pPr algn="l" defTabSz="457200">
              <a:lnSpc>
                <a:spcPts val="16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pPr>
            <a:r>
              <a:t>model</a:t>
            </a:r>
          </a:p>
        </p:txBody>
      </p:sp>
      <p:sp>
        <p:nvSpPr>
          <p:cNvPr id="8" name="Shape 5943"/>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QwMD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qh4AAJQHAADeJgAAywsAABAgAAAmAAAACAAAAP//////////"/>
              </a:ext>
            </a:extLst>
          </p:cNvSpPr>
          <p:nvPr/>
        </p:nvSpPr>
        <p:spPr>
          <a:xfrm>
            <a:off x="4984750" y="1231900"/>
            <a:ext cx="1333500" cy="685165"/>
          </a:xfrm>
          <a:prstGeom prst="rect">
            <a:avLst/>
          </a:prstGeom>
          <a:noFill/>
          <a:ln>
            <a:noFill/>
          </a:ln>
          <a:effectLst/>
        </p:spPr>
        <p:txBody>
          <a:bodyPr vert="horz" wrap="square" lIns="50800" tIns="50800" rIns="50800" bIns="50800" numCol="1" spcCol="215900" anchor="t"/>
          <a:lstStyle/>
          <a:p>
            <a:pPr marL="0" marR="0" indent="0" algn="ctr" defTabSz="457200">
              <a:lnSpc>
                <a:spcPts val="2400"/>
              </a:lnSpc>
              <a:spcBef>
                <a:spcPts val="400"/>
              </a:spcBef>
              <a:spcAft>
                <a:spcPts val="0"/>
              </a:spcAft>
              <a:buNone/>
              <a:tabLst>
                <a:tab pos="838200" algn="l"/>
                <a:tab pos="914400" algn="l"/>
                <a:tab pos="1828800" algn="l"/>
                <a:tab pos="2387600" algn="l"/>
              </a:tabLst>
              <a:defRPr sz="2000" b="1" cap="none">
                <a:solidFill>
                  <a:srgbClr val="0433FF"/>
                </a:solidFill>
                <a:latin typeface="Arial" pitchFamily="1" charset="0"/>
                <a:ea typeface="Arial" pitchFamily="1" charset="0"/>
                <a:cs typeface="Arial" pitchFamily="1" charset="0"/>
              </a:defRPr>
            </a:pPr>
            <a:r>
              <a:t>Inference Method</a:t>
            </a:r>
          </a:p>
        </p:txBody>
      </p:sp>
      <p:sp>
        <p:nvSpPr>
          <p:cNvPr id="9" name="Shape 5944"/>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xhOnQ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1BwAADwPAAC0KAAA1BIAABAgAAAmAAAACAAAAP//////////"/>
              </a:ext>
            </a:extLst>
          </p:cNvSpPr>
          <p:nvPr/>
        </p:nvSpPr>
        <p:spPr>
          <a:xfrm>
            <a:off x="4686300" y="2476500"/>
            <a:ext cx="1930400" cy="584200"/>
          </a:xfrm>
          <a:prstGeom prst="rect">
            <a:avLst/>
          </a:prstGeom>
          <a:noFill/>
          <a:ln>
            <a:noFill/>
          </a:ln>
          <a:effectLst/>
        </p:spPr>
        <p:txBody>
          <a:bodyPr vert="horz" wrap="square" lIns="50800" tIns="50800" rIns="50800" bIns="50800" numCol="1" spcCol="215900" anchor="t"/>
          <a:lstStyle/>
          <a:p>
            <a:pPr marL="0" marR="0" indent="0" algn="ctr" defTabSz="457200">
              <a:lnSpc>
                <a:spcPts val="1800"/>
              </a:lnSpc>
              <a:spcBef>
                <a:spcPts val="400"/>
              </a:spcBef>
              <a:spcAft>
                <a:spcPts val="0"/>
              </a:spcAft>
              <a:buNone/>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maximum likelihood</a:t>
            </a:r>
          </a:p>
        </p:txBody>
      </p:sp>
      <p:sp>
        <p:nvSpPr>
          <p:cNvPr id="10" name="Shape 5945"/>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pzcGM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1BwAAJwTAAC0KAAADBcAABAgAAAmAAAACAAAAP//////////"/>
              </a:ext>
            </a:extLst>
          </p:cNvSpPr>
          <p:nvPr/>
        </p:nvSpPr>
        <p:spPr>
          <a:xfrm>
            <a:off x="4686300" y="3187700"/>
            <a:ext cx="1930400" cy="558800"/>
          </a:xfrm>
          <a:prstGeom prst="rect">
            <a:avLst/>
          </a:prstGeom>
          <a:noFill/>
          <a:ln>
            <a:noFill/>
          </a:ln>
          <a:effectLst/>
        </p:spPr>
        <p:txBody>
          <a:bodyPr vert="horz" wrap="square" lIns="50800" tIns="50800" rIns="50800" bIns="50800" numCol="1" spcCol="215900" anchor="t"/>
          <a:lstStyle/>
          <a:p>
            <a:pPr marL="0" marR="0" indent="0" algn="ctr" defTabSz="457200">
              <a:lnSpc>
                <a:spcPts val="1600"/>
              </a:lnSpc>
              <a:spcBef>
                <a:spcPts val="400"/>
              </a:spcBef>
              <a:spcAft>
                <a:spcPts val="0"/>
              </a:spcAft>
              <a:buNone/>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Bayesian inference</a:t>
            </a:r>
          </a:p>
        </p:txBody>
      </p:sp>
      <p:sp>
        <p:nvSpPr>
          <p:cNvPr id="11" name="Shape 5946"/>
          <p:cNvSpPr>
            <a:extLst>
              <a:ext uri="smNativeData">
                <pr:smNativeData xmlns:pr="smNativeData" xmlns="smNativeData" val="SMDATA_15_trXWYhMAAAAlAAAAyAAAAA0AAAAAPAAAADwAAAA8AAAAPAAAAAAAAAABAAAAAAAAAAEAAABQAAAAtqFfJcZb6T97FK5H4XrU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I0OTg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3N7gA8zMzADAwP8Af39/AAAAAAAAAAAAAAAAAAAAAAAAAAAAIQAAABgAAAAUAAAAMBsAAFgMAADAKwAAnA4AABAAAAAmAAAACAAAAP//////////"/>
              </a:ext>
            </a:extLst>
          </p:cNvSpPr>
          <p:nvPr/>
        </p:nvSpPr>
        <p:spPr>
          <a:xfrm>
            <a:off x="4419600" y="2006600"/>
            <a:ext cx="2692400" cy="368300"/>
          </a:xfrm>
          <a:prstGeom prst="rightArrow">
            <a:avLst>
              <a:gd name="adj1" fmla="val 32000"/>
              <a:gd name="adj2" fmla="val 151724"/>
            </a:avLst>
          </a:prstGeom>
          <a:noFill/>
          <a:ln w="25400" cap="flat" cmpd="sng" algn="ctr">
            <a:solidFill>
              <a:srgbClr val="FF9300"/>
            </a:solidFill>
            <a:prstDash val="solid"/>
            <a:headEnd type="none"/>
            <a:tailEnd type="none"/>
          </a:ln>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12" name="Shape 5947"/>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C9wOnQ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VAUAANwAAAAsOQAATAQAABAgAAAmAAAACAAAAP//////////"/>
              </a:ext>
            </a:extLst>
          </p:cNvSpPr>
          <p:nvPr/>
        </p:nvSpPr>
        <p:spPr>
          <a:xfrm>
            <a:off x="866140" y="139700"/>
            <a:ext cx="842772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p>
            <a:pPr marL="0" marR="0" indent="0" algn="ctr" defTabSz="457200">
              <a:lnSpc>
                <a:spcPts val="3800"/>
              </a:lnSpc>
              <a:spcBef>
                <a:spcPts val="0"/>
              </a:spcBef>
              <a:spcAft>
                <a:spcPts val="0"/>
              </a:spcAft>
              <a:buNone/>
              <a:tabLst>
                <a:tab pos="838200" algn="l"/>
              </a:tabLst>
              <a:defRPr cap="none">
                <a:solidFill>
                  <a:srgbClr val="0433FF"/>
                </a:solidFill>
                <a:latin typeface="Arial" pitchFamily="1" charset="0"/>
                <a:ea typeface="Arial" pitchFamily="1" charset="0"/>
                <a:cs typeface="Arial" pitchFamily="1" charset="0"/>
              </a:defRPr>
            </a:pPr>
            <a:r>
              <a:t>Statistical Estimation of Phylogeny: An Outline</a:t>
            </a:r>
          </a:p>
        </p:txBody>
      </p:sp>
      <p:sp>
        <p:nvSpPr>
          <p:cNvPr id="13" name="Shape 5948"/>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IvPjw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2CwAADwPAAC4OAAAtBQAABAgAAAmAAAACAAAAP//////////"/>
              </a:ext>
            </a:extLst>
          </p:cNvSpPr>
          <p:nvPr/>
        </p:nvSpPr>
        <p:spPr>
          <a:xfrm>
            <a:off x="7289800" y="2476500"/>
            <a:ext cx="1930400" cy="889000"/>
          </a:xfrm>
          <a:prstGeom prst="rect">
            <a:avLst/>
          </a:prstGeom>
          <a:noFill/>
          <a:ln>
            <a:noFill/>
          </a:ln>
          <a:effectLst/>
        </p:spPr>
        <p:txBody>
          <a:bodyPr vert="horz" wrap="square" lIns="50800" tIns="50800" rIns="50800" bIns="50800" numCol="1" spcCol="215900" anchor="t"/>
          <a:lstStyle/>
          <a:p>
            <a:pPr marL="0" marR="0" indent="0" algn="l" defTabSz="457200">
              <a:lnSpc>
                <a:spcPct val="90000"/>
              </a:lnSpc>
              <a:spcBef>
                <a:spcPts val="400"/>
              </a:spcBef>
              <a:spcAft>
                <a:spcPts val="0"/>
              </a:spcAft>
              <a:buNone/>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phylogeny &amp; other model parameters</a:t>
            </a:r>
          </a:p>
        </p:txBody>
      </p:sp>
      <p:sp>
        <p:nvSpPr>
          <p:cNvPr id="14" name="Shape 5949"/>
          <p:cNvSpPr>
            <a:extLst>
              <a:ext uri="smNativeData">
                <pr:smNativeData xmlns:pr="smNativeData" xmlns="smNativeData" val="SMDATA_15_trXWYhMAAAAlAAAAZAAAAA0AAAAAPAAAADwAAAA8AAAAP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WgAAADkAAAA5AAAAZAAAAGQAAAAAAAAAy8vLAFoAAAA5AAAAOQAAAGQAAABkAAAAAAAAABcAAAAUAAAAAAAAAAAAAAD/fwAA/38AAAAAAAAJAAAABAAAADxhOnMeAAAAaAAAAAAAAAAAAAAAAAAAAAAAAAAAAAAAECcAABAnAAAAAAAAAAAAAAAAAAAAAAAAAAAAAAAAAAAAAAAAAAAAAMg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BBAAAFAPAAC8GwAAZBkAABAAAAAmAAAACAAAAP//////////"/>
              </a:ext>
            </a:extLst>
          </p:cNvSpPr>
          <p:nvPr/>
        </p:nvSpPr>
        <p:spPr>
          <a:xfrm>
            <a:off x="2603500" y="2489200"/>
            <a:ext cx="1905000" cy="1638300"/>
          </a:xfrm>
          <a:prstGeom prst="rect">
            <a:avLst/>
          </a:prstGeom>
          <a:noFill/>
          <a:ln w="25400" cap="flat" cmpd="sng" algn="ctr">
            <a:solidFill>
              <a:srgbClr val="FF9300"/>
            </a:solidFill>
            <a:prstDash val="solid"/>
            <a:headEnd type="none"/>
            <a:tailEnd type="none"/>
          </a:ln>
          <a:effectLst>
            <a:outerShdw blurRad="127000" dist="51187" dir="2700000">
              <a:srgbClr val="000000">
                <a:alpha val="10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15" name="Shape 5950"/>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XwAAAEcAAABHAAAAZAAAAGQAAAAAAAAAy8vLAF8AAABHAAAARwAAAGQAAABkAAAAAAAAABcAAAAUAAAAAAAAAAAAAAD/fwAA/38AAAAAAAAJAAAABAAAACBibH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BAAAPgWAABgGAAAeBkAABAgAAAmAAAACAAAAP//////////"/>
              </a:ext>
            </a:extLst>
          </p:cNvSpPr>
          <p:nvPr/>
        </p:nvSpPr>
        <p:spPr>
          <a:xfrm>
            <a:off x="2628900" y="3733800"/>
            <a:ext cx="1333500" cy="406400"/>
          </a:xfrm>
          <a:prstGeom prst="rect">
            <a:avLst/>
          </a:prstGeom>
          <a:noFill/>
          <a:ln>
            <a:noFill/>
          </a:ln>
          <a:effectLst>
            <a:outerShdw blurRad="63500" dist="63760" dir="2700000">
              <a:srgbClr val="000000">
                <a:alpha val="5000"/>
              </a:srgbClr>
            </a:outerShdw>
          </a:effectLst>
        </p:spPr>
        <p:txBody>
          <a:bodyPr vert="horz" wrap="square" lIns="50800" tIns="50800" rIns="50800" bIns="50800" numCol="1" spcCol="215900" anchor="t"/>
          <a:lstStyle/>
          <a:p>
            <a:pPr marL="0" marR="0" indent="0" algn="l" defTabSz="457200">
              <a:lnSpc>
                <a:spcPts val="2400"/>
              </a:lnSpc>
              <a:spcBef>
                <a:spcPts val="400"/>
              </a:spcBef>
              <a:spcAft>
                <a:spcPts val="0"/>
              </a:spcAft>
              <a:buNone/>
              <a:tabLst>
                <a:tab pos="838200" algn="l"/>
                <a:tab pos="914400" algn="l"/>
                <a:tab pos="1828800" algn="l"/>
                <a:tab pos="2387600" algn="l"/>
              </a:tabLst>
              <a:defRPr sz="2000" cap="none">
                <a:solidFill>
                  <a:srgbClr val="FF9300"/>
                </a:solidFill>
                <a:latin typeface="Arial" pitchFamily="1" charset="0"/>
                <a:ea typeface="Arial" pitchFamily="1" charset="0"/>
                <a:cs typeface="Arial" pitchFamily="1" charset="0"/>
              </a:defRPr>
            </a:pPr>
            <a:r>
              <a:t>Model 1</a:t>
            </a:r>
          </a:p>
        </p:txBody>
      </p:sp>
      <p:sp>
        <p:nvSpPr>
          <p:cNvPr id="16" name="Shape 5951"/>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hvcj0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AAUAAPQaAAA0DQAAGB8AABAgAAAmAAAACAAAAP//////////"/>
              </a:ext>
            </a:extLst>
          </p:cNvSpPr>
          <p:nvPr/>
        </p:nvSpPr>
        <p:spPr>
          <a:xfrm>
            <a:off x="812800" y="4381500"/>
            <a:ext cx="1333500" cy="673100"/>
          </a:xfrm>
          <a:prstGeom prst="rect">
            <a:avLst/>
          </a:prstGeom>
          <a:noFill/>
          <a:ln>
            <a:noFill/>
          </a:ln>
          <a:effectLst/>
        </p:spPr>
        <p:txBody>
          <a:bodyPr vert="horz" wrap="square" lIns="50800" tIns="50800" rIns="50800" bIns="50800" numCol="1" spcCol="215900" anchor="t"/>
          <a:lstStyle/>
          <a:p>
            <a:pPr algn="l" defTabSz="457200">
              <a:lnSpc>
                <a:spcPts val="14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pPr>
            <a:r>
              <a:t>sequence</a:t>
            </a:r>
          </a:p>
          <a:p>
            <a:pPr algn="l" defTabSz="457200">
              <a:lnSpc>
                <a:spcPts val="16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pPr>
            <a:r>
              <a:t>alignment</a:t>
            </a:r>
          </a:p>
        </p:txBody>
      </p:sp>
      <p:sp>
        <p:nvSpPr>
          <p:cNvPr id="17" name="Shape 5952"/>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I1MDg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9BAAAPQaAADUHAAAGB8AABAgAAAmAAAACAAAAP//////////"/>
              </a:ext>
            </a:extLst>
          </p:cNvSpPr>
          <p:nvPr/>
        </p:nvSpPr>
        <p:spPr>
          <a:xfrm>
            <a:off x="2755900" y="4381500"/>
            <a:ext cx="1930400" cy="673100"/>
          </a:xfrm>
          <a:prstGeom prst="rect">
            <a:avLst/>
          </a:prstGeom>
          <a:noFill/>
          <a:ln>
            <a:noFill/>
          </a:ln>
          <a:effectLst/>
        </p:spPr>
        <p:txBody>
          <a:bodyPr vert="horz" wrap="square" lIns="50800" tIns="50800" rIns="50800" bIns="50800" numCol="1" spcCol="215900" anchor="t"/>
          <a:lstStyle/>
          <a:p>
            <a:pPr algn="l" defTabSz="457200">
              <a:lnSpc>
                <a:spcPts val="14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pPr>
            <a:r>
              <a:t>tree with</a:t>
            </a:r>
          </a:p>
          <a:p>
            <a:pPr algn="l" defTabSz="457200">
              <a:lnSpc>
                <a:spcPts val="16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pPr>
            <a:r>
              <a:t>branch lengths</a:t>
            </a:r>
          </a:p>
        </p:txBody>
      </p:sp>
      <p:sp>
        <p:nvSpPr>
          <p:cNvPr id="18" name="Shape 5953"/>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Iga3k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9BAAANweAAAoGQAAACMAABAgAAAmAAAACAAAAP//////////"/>
              </a:ext>
            </a:extLst>
          </p:cNvSpPr>
          <p:nvPr/>
        </p:nvSpPr>
        <p:spPr>
          <a:xfrm>
            <a:off x="2755900" y="5016500"/>
            <a:ext cx="1333500" cy="673100"/>
          </a:xfrm>
          <a:prstGeom prst="rect">
            <a:avLst/>
          </a:prstGeom>
          <a:noFill/>
          <a:ln>
            <a:noFill/>
          </a:ln>
          <a:effectLst/>
        </p:spPr>
        <p:txBody>
          <a:bodyPr vert="horz" wrap="square" lIns="50800" tIns="50800" rIns="50800" bIns="50800" numCol="1" spcCol="215900" anchor="t"/>
          <a:lstStyle/>
          <a:p>
            <a:pPr algn="l" defTabSz="457200">
              <a:lnSpc>
                <a:spcPts val="14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pPr>
            <a:r>
              <a:t>substitution</a:t>
            </a:r>
          </a:p>
          <a:p>
            <a:pPr algn="l" defTabSz="457200">
              <a:lnSpc>
                <a:spcPts val="16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pPr>
            <a:r>
              <a:t>model</a:t>
            </a:r>
          </a:p>
        </p:txBody>
      </p:sp>
      <p:sp>
        <p:nvSpPr>
          <p:cNvPr id="19" name="Shape 5954"/>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49ImI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1BwAAPQaAAC0KAAAjB4AABAgAAAmAAAACAAAAP//////////"/>
              </a:ext>
            </a:extLst>
          </p:cNvSpPr>
          <p:nvPr/>
        </p:nvSpPr>
        <p:spPr>
          <a:xfrm>
            <a:off x="4686300" y="4381500"/>
            <a:ext cx="1930400" cy="584200"/>
          </a:xfrm>
          <a:prstGeom prst="rect">
            <a:avLst/>
          </a:prstGeom>
          <a:noFill/>
          <a:ln>
            <a:noFill/>
          </a:ln>
          <a:effectLst/>
        </p:spPr>
        <p:txBody>
          <a:bodyPr vert="horz" wrap="square" lIns="50800" tIns="50800" rIns="50800" bIns="50800" numCol="1" spcCol="215900" anchor="t"/>
          <a:lstStyle/>
          <a:p>
            <a:pPr marL="0" marR="0" indent="0" algn="ctr" defTabSz="457200">
              <a:lnSpc>
                <a:spcPts val="1800"/>
              </a:lnSpc>
              <a:spcBef>
                <a:spcPts val="400"/>
              </a:spcBef>
              <a:spcAft>
                <a:spcPts val="0"/>
              </a:spcAft>
              <a:buNone/>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maximum likelihood</a:t>
            </a:r>
          </a:p>
        </p:txBody>
      </p:sp>
      <p:sp>
        <p:nvSpPr>
          <p:cNvPr id="20" name="Shape 5955"/>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pzcD4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1BwAAFQfAAC0KAAAxCIAABAgAAAmAAAACAAAAP//////////"/>
              </a:ext>
            </a:extLst>
          </p:cNvSpPr>
          <p:nvPr/>
        </p:nvSpPr>
        <p:spPr>
          <a:xfrm>
            <a:off x="4686300" y="5092700"/>
            <a:ext cx="1930400" cy="558800"/>
          </a:xfrm>
          <a:prstGeom prst="rect">
            <a:avLst/>
          </a:prstGeom>
          <a:noFill/>
          <a:ln>
            <a:noFill/>
          </a:ln>
          <a:effectLst/>
        </p:spPr>
        <p:txBody>
          <a:bodyPr vert="horz" wrap="square" lIns="50800" tIns="50800" rIns="50800" bIns="50800" numCol="1" spcCol="215900" anchor="t"/>
          <a:lstStyle/>
          <a:p>
            <a:pPr marL="0" marR="0" indent="0" algn="ctr" defTabSz="457200">
              <a:lnSpc>
                <a:spcPts val="1600"/>
              </a:lnSpc>
              <a:spcBef>
                <a:spcPts val="400"/>
              </a:spcBef>
              <a:spcAft>
                <a:spcPts val="0"/>
              </a:spcAft>
              <a:buNone/>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Bayesian inference</a:t>
            </a:r>
          </a:p>
        </p:txBody>
      </p:sp>
      <p:sp>
        <p:nvSpPr>
          <p:cNvPr id="21" name="Shape 5956"/>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xhOnM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2CwAAPQaAAC4OAAAbCAAABAgAAAmAAAACAAAAP//////////"/>
              </a:ext>
            </a:extLst>
          </p:cNvSpPr>
          <p:nvPr/>
        </p:nvSpPr>
        <p:spPr>
          <a:xfrm>
            <a:off x="7289800" y="4381500"/>
            <a:ext cx="1930400" cy="889000"/>
          </a:xfrm>
          <a:prstGeom prst="rect">
            <a:avLst/>
          </a:prstGeom>
          <a:noFill/>
          <a:ln>
            <a:noFill/>
          </a:ln>
          <a:effectLst/>
        </p:spPr>
        <p:txBody>
          <a:bodyPr vert="horz" wrap="square" lIns="50800" tIns="50800" rIns="50800" bIns="50800" numCol="1" spcCol="215900" anchor="t"/>
          <a:lstStyle/>
          <a:p>
            <a:pPr marL="0" marR="0" indent="0" algn="l" defTabSz="457200">
              <a:lnSpc>
                <a:spcPct val="90000"/>
              </a:lnSpc>
              <a:spcBef>
                <a:spcPts val="400"/>
              </a:spcBef>
              <a:spcAft>
                <a:spcPts val="0"/>
              </a:spcAft>
              <a:buNone/>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phylogeny &amp; other model parameters</a:t>
            </a:r>
          </a:p>
        </p:txBody>
      </p:sp>
      <p:sp>
        <p:nvSpPr>
          <p:cNvPr id="22" name="Shape 5957"/>
          <p:cNvSpPr>
            <a:extLst>
              <a:ext uri="smNativeData">
                <pr:smNativeData xmlns:pr="smNativeData" xmlns="smNativeData" val="SMDATA_15_trXWYhMAAAAlAAAAZAAAAA0AAAAAPAAAADwAAAA8AAAAP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WgAAADkAAAA5AAAAZAAAAGQAAAAAAAAAy8vLAFoAAAA5AAAAOQAAAGQAAABkAAAAAAAAABcAAAAUAAAAAAAAAAAAAAD/fwAA/38AAAAAAAAJAAAABAAAAC5jb20eAAAAaAAAAAAAAAAAAAAAAAAAAAAAAAAAAAAAECcAABAnAAAAAAAAAAAAAAAAAAAAAAAAAAAAAAAAAAAAAAAAAAAAAMg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BBAAAAgbAAC8GwAAHCUAABAAAAAmAAAACAAAAP//////////"/>
              </a:ext>
            </a:extLst>
          </p:cNvSpPr>
          <p:nvPr/>
        </p:nvSpPr>
        <p:spPr>
          <a:xfrm>
            <a:off x="2603500" y="4394200"/>
            <a:ext cx="1905000" cy="1638300"/>
          </a:xfrm>
          <a:prstGeom prst="rect">
            <a:avLst/>
          </a:prstGeom>
          <a:noFill/>
          <a:ln w="25400" cap="flat" cmpd="sng" algn="ctr">
            <a:solidFill>
              <a:srgbClr val="FF9300"/>
            </a:solidFill>
            <a:prstDash val="solid"/>
            <a:headEnd type="none"/>
            <a:tailEnd type="none"/>
          </a:ln>
          <a:effectLst>
            <a:outerShdw blurRad="127000" dist="51187" dir="2700000">
              <a:srgbClr val="000000">
                <a:alpha val="10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23" name="Shape 5958"/>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XwAAAEcAAABHAAAAZAAAAGQAAAAAAAAAy8vLAF8AAABHAAAARwAAAGQAAABkAAAAAAAAABcAAAAUAAAAAAAAAAAAAAD/fwAA/38AAAAAAAAJAAAABAAAAHlwZWY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BAAALAiAABgGAAAMCUAABAgAAAmAAAACAAAAP//////////"/>
              </a:ext>
            </a:extLst>
          </p:cNvSpPr>
          <p:nvPr/>
        </p:nvSpPr>
        <p:spPr>
          <a:xfrm>
            <a:off x="2628900" y="5638800"/>
            <a:ext cx="1333500" cy="406400"/>
          </a:xfrm>
          <a:prstGeom prst="rect">
            <a:avLst/>
          </a:prstGeom>
          <a:noFill/>
          <a:ln>
            <a:noFill/>
          </a:ln>
          <a:effectLst>
            <a:outerShdw blurRad="63500" dist="63760" dir="2700000">
              <a:srgbClr val="000000">
                <a:alpha val="5000"/>
              </a:srgbClr>
            </a:outerShdw>
          </a:effectLst>
        </p:spPr>
        <p:txBody>
          <a:bodyPr vert="horz" wrap="square" lIns="50800" tIns="50800" rIns="50800" bIns="50800" numCol="1" spcCol="215900" anchor="t"/>
          <a:lstStyle/>
          <a:p>
            <a:pPr marL="0" marR="0" indent="0" algn="l" defTabSz="457200">
              <a:lnSpc>
                <a:spcPts val="2400"/>
              </a:lnSpc>
              <a:spcBef>
                <a:spcPts val="400"/>
              </a:spcBef>
              <a:spcAft>
                <a:spcPts val="0"/>
              </a:spcAft>
              <a:buNone/>
              <a:tabLst>
                <a:tab pos="838200" algn="l"/>
                <a:tab pos="914400" algn="l"/>
                <a:tab pos="1828800" algn="l"/>
                <a:tab pos="2387600" algn="l"/>
              </a:tabLst>
              <a:defRPr sz="2000" cap="none">
                <a:solidFill>
                  <a:srgbClr val="FF9300"/>
                </a:solidFill>
                <a:latin typeface="Arial" pitchFamily="1" charset="0"/>
                <a:ea typeface="Arial" pitchFamily="1" charset="0"/>
                <a:cs typeface="Arial" pitchFamily="1" charset="0"/>
              </a:defRPr>
            </a:pPr>
            <a:r>
              <a:t>Model 2</a:t>
            </a:r>
          </a:p>
        </p:txBody>
      </p:sp>
      <p:sp>
        <p:nvSpPr>
          <p:cNvPr id="24" name="Shape 5963"/>
          <p:cNvSpPr>
            <a:extLst>
              <a:ext uri="smNativeData">
                <pr:smNativeData xmlns:pr="smNativeData" xmlns="smNativeData" val="SMDATA_15_trXWYhMAAAAlAAAACwAAAA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CAAAAZAAAAGQAAAACAAAAZAAAAGQAAAAVAAAAYAAAAAAAAAAAAAAADwAAACADAAAAAAAAAAAAAAEAAACgMgAAVgcAAKr4//8BAAAAf39/AAEAAABkAAAAAAAAABQAAABAHwAAAAAAACYAAAAAAAAAwOD//wAAAAAmAAAAZAAAABYAAABMAAAAAQAAAAAAAAAHAAAAAAAAAAEAAAAAAAAAVgAAAEcAAABHAAAAZAAAAGQAAAAAAAAAy8vLAFYAAABHAAAARwAAAGQAAABkAAAAAAAAABcAAAAUAAAAAAAAAAAAAAD/fwAA/38AAAAAAAAJAAAABAAAAGZSUHI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1TYAAJ8RAAAZOgAApB8AABAAAAAmAAAACAAAAP//////////"/>
              </a:ext>
            </a:extLst>
          </p:cNvSpPr>
          <p:nvPr/>
        </p:nvSpPr>
        <p:spPr>
          <a:xfrm>
            <a:off x="8913495" y="2864485"/>
            <a:ext cx="530860" cy="2279015"/>
          </a:xfrm>
          <a:custGeom>
            <a:avLst/>
            <a:gdLst/>
            <a:ahLst/>
            <a:cxnLst/>
            <a:rect l="0" t="0" r="530860" b="2279015"/>
            <a:pathLst>
              <a:path w="530860" h="2279015">
                <a:moveTo>
                  <a:pt x="0" y="0"/>
                </a:moveTo>
                <a:cubicBezTo>
                  <a:pt x="656890" y="654161"/>
                  <a:pt x="704151" y="1413833"/>
                  <a:pt x="141833" y="2279015"/>
                </a:cubicBezTo>
              </a:path>
            </a:pathLst>
          </a:custGeom>
          <a:noFill/>
          <a:ln w="25400" cap="flat" cmpd="sng" algn="ctr">
            <a:solidFill>
              <a:srgbClr val="FF9300"/>
            </a:solidFill>
            <a:prstDash val="solid"/>
            <a:headEnd type="triangle" w="med" len="med"/>
            <a:tailEnd type="triangle" w="med" len="med"/>
          </a:ln>
          <a:effectLst>
            <a:outerShdw blurRad="63500" dist="63760" dir="2700000">
              <a:srgbClr val="000000">
                <a:alpha val="14000"/>
              </a:srgbClr>
            </a:outerShdw>
          </a:effectLst>
        </p:spPr>
        <p:txBody>
          <a:bodyPr vert="horz" wrap="square" lIns="0" tIns="0" rIns="0" bIns="0" numCol="1" spcCol="215900" anchor="t"/>
          <a:lstStyle/>
          <a:p>
            <a:pPr/>
          </a:p>
        </p:txBody>
      </p:sp>
      <p:sp>
        <p:nvSpPr>
          <p:cNvPr id="25" name="Shape 5960"/>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XwAAAEcAAABHAAAAZAAAAGQAAAAAAAAAy8vLAF8AAABHAAAARwAAAGQAAABkAAAAAAAAABcAAAAUAAAAAAAAAAAAAAD/fwAA/38AAAAAAAAJAAAABAAAAHtDNTc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GgpAACEOgAAoCsAABAgAAAmAAAACAAAAP//////////"/>
              </a:ext>
            </a:extLst>
          </p:cNvSpPr>
          <p:nvPr/>
        </p:nvSpPr>
        <p:spPr>
          <a:xfrm>
            <a:off x="1003300" y="6731000"/>
            <a:ext cx="8509000" cy="360680"/>
          </a:xfrm>
          <a:prstGeom prst="rect">
            <a:avLst/>
          </a:prstGeom>
          <a:noFill/>
          <a:ln>
            <a:noFill/>
          </a:ln>
          <a:effectLst>
            <a:outerShdw blurRad="63500" dist="63760" dir="2700000">
              <a:srgbClr val="000000">
                <a:alpha val="5000"/>
              </a:srgbClr>
            </a:outerShdw>
          </a:effectLst>
        </p:spPr>
        <p:txBody>
          <a:bodyPr vert="horz" wrap="square" lIns="50800" tIns="50800" rIns="50800" bIns="50800" numCol="1" spcCol="215900"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cap="none">
                <a:solidFill>
                  <a:srgbClr val="0433FF"/>
                </a:solidFill>
                <a:latin typeface="Arial" pitchFamily="1" charset="0"/>
                <a:ea typeface="Arial" pitchFamily="1" charset="0"/>
                <a:cs typeface="Arial" pitchFamily="1" charset="0"/>
              </a:defRPr>
            </a:pPr>
            <a:r>
              <a:t>Model comparison is the means by which we test hypotheses about our data</a:t>
            </a:r>
          </a:p>
        </p:txBody>
      </p:sp>
      <p:sp>
        <p:nvSpPr>
          <p:cNvPr id="26" name="Shape 5961"/>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XwAAAEcAAABHAAAAZAAAAGQAAAAAAAAAy8vLAF8AAABHAAAARwAAAGQAAABkAAAAAAAAABcAAAAUAAAAAAAAAAAAAAD/fwAA/38AAAAAAAAJAAAABAAAADwvYTo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BAnAAB0NgAAaCkAABAgAAAmAAAACAAAAP//////////"/>
              </a:ext>
            </a:extLst>
          </p:cNvSpPr>
          <p:nvPr/>
        </p:nvSpPr>
        <p:spPr>
          <a:xfrm>
            <a:off x="1003300" y="6350000"/>
            <a:ext cx="7848600" cy="381000"/>
          </a:xfrm>
          <a:prstGeom prst="rect">
            <a:avLst/>
          </a:prstGeom>
          <a:noFill/>
          <a:ln>
            <a:noFill/>
          </a:ln>
          <a:effectLst>
            <a:outerShdw blurRad="63500" dist="63760" dir="2700000">
              <a:srgbClr val="000000">
                <a:alpha val="5000"/>
              </a:srgbClr>
            </a:outerShdw>
          </a:effectLst>
        </p:spPr>
        <p:txBody>
          <a:bodyPr vert="horz" wrap="square" lIns="50800" tIns="50800" rIns="50800" bIns="50800" numCol="1" spcCol="215900"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cap="none">
                <a:solidFill>
                  <a:srgbClr val="0433FF"/>
                </a:solidFill>
                <a:latin typeface="Arial" pitchFamily="1" charset="0"/>
                <a:ea typeface="Arial" pitchFamily="1" charset="0"/>
                <a:cs typeface="Arial" pitchFamily="1" charset="0"/>
              </a:defRPr>
            </a:pPr>
            <a:r>
              <a:t>Model comparison is critical for obtaining unbiased parameter estimates</a:t>
            </a:r>
          </a:p>
        </p:txBody>
      </p:sp>
      <p:sp>
        <p:nvSpPr>
          <p:cNvPr id="27" name="Shape 5962"/>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FwZS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MC8AABkXAACEOgAAeBkAABAgAAAmAAAACAAAAP//////////"/>
              </a:ext>
            </a:extLst>
          </p:cNvSpPr>
          <p:nvPr/>
        </p:nvSpPr>
        <p:spPr>
          <a:xfrm>
            <a:off x="7670800" y="3754755"/>
            <a:ext cx="1841500" cy="385445"/>
          </a:xfrm>
          <a:prstGeom prst="rect">
            <a:avLst/>
          </a:prstGeom>
          <a:noFill/>
          <a:ln>
            <a:noFill/>
          </a:ln>
          <a:effectLst/>
        </p:spPr>
        <p:txBody>
          <a:bodyPr vert="horz" wrap="square" lIns="50800" tIns="50800" rIns="50800" bIns="50800" numCol="1" spcCol="215900" anchor="t"/>
          <a:lstStyle/>
          <a:p>
            <a:pPr marL="0" marR="0" indent="0" algn="ctr" defTabSz="457200">
              <a:lnSpc>
                <a:spcPts val="2400"/>
              </a:lnSpc>
              <a:spcBef>
                <a:spcPts val="400"/>
              </a:spcBef>
              <a:spcAft>
                <a:spcPts val="0"/>
              </a:spcAft>
              <a:buNone/>
              <a:tabLst>
                <a:tab pos="838200" algn="l"/>
                <a:tab pos="914400" algn="l"/>
                <a:tab pos="1828800" algn="l"/>
                <a:tab pos="2387600" algn="l"/>
              </a:tabLst>
              <a:defRPr sz="2000" b="1" cap="none">
                <a:solidFill>
                  <a:srgbClr val="0433FF"/>
                </a:solidFill>
                <a:latin typeface="Arial" pitchFamily="1" charset="0"/>
                <a:ea typeface="Arial" pitchFamily="1" charset="0"/>
                <a:cs typeface="Arial" pitchFamily="1" charset="0"/>
              </a:defRPr>
            </a:pPr>
            <a:r>
              <a:t>Next time!!</a:t>
            </a:r>
          </a:p>
        </p:txBody>
      </p:sp>
    </p:spTree>
  </p:cSld>
  <p:clrMapOvr>
    <a:masterClrMapping/>
  </p:clrMapOvr>
  <p:transition spd="fast" p14:dur="500">
    <p:fade/>
    <p:extLst>
      <p:ext uri="smNativeData">
        <pr:smNativeData xmlns:pr="smNativeData" xmlns="smNativeData" val="trXWYgAAAAD0AQAAAAAAAAYAAAAAAAAAAAAAAAAAAAAAAAAAAQAAAAAAAAAAAAAAAAAAAAAAAAAAAAAA"/>
      </p:ext>
    </p:extLst>
  </p:transition>
  <p:timing>
    <p:tnLst>
      <p:par>
        <p:cTn id="1" dur="indefinite" restart="never" nodeType="tmRoot"/>
      </p:par>
    </p:tnLst>
  </p:timing>
</p:sld>
</file>

<file path=ppt/slides/slide307.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sp>
        <p:nvSpPr>
          <p:cNvPr id="2" name="Shape 5013"/>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G4T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8BoAANwAAACQIwAATAQAABAgAAAmAAAACAAAAP//////////"/>
              </a:ext>
            </a:extLst>
          </p:cNvSpPr>
          <p:nvPr/>
        </p:nvSpPr>
        <p:spPr>
          <a:xfrm>
            <a:off x="4378960" y="139700"/>
            <a:ext cx="140208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Outline</a:t>
            </a:r>
          </a:p>
        </p:txBody>
      </p:sp>
      <p:sp>
        <p:nvSpPr>
          <p:cNvPr id="3" name="Shape 5014"/>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AgNQAAwAgAABAgAAAmAAAACAAAAP//////////"/>
              </a:ext>
            </a:extLst>
          </p:cNvSpPr>
          <p:nvPr/>
        </p:nvSpPr>
        <p:spPr>
          <a:xfrm>
            <a:off x="635000" y="101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I. Stochastic models of nucleotide substitution</a:t>
            </a:r>
          </a:p>
        </p:txBody>
      </p:sp>
      <p:sp>
        <p:nvSpPr>
          <p:cNvPr id="4" name="Shape 5015"/>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CAIAACgMgAAUAoAABAgAAAmAAAACAAAAP//////////"/>
              </a:ext>
            </a:extLst>
          </p:cNvSpPr>
          <p:nvPr/>
        </p:nvSpPr>
        <p:spPr>
          <a:xfrm>
            <a:off x="990600" y="1320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Time reversibility</a:t>
            </a:r>
            <a:endParaRPr cap="none">
              <a:solidFill>
                <a:srgbClr val="424242"/>
              </a:solidFill>
            </a:endParaRPr>
          </a:p>
        </p:txBody>
      </p:sp>
      <p:sp>
        <p:nvSpPr>
          <p:cNvPr id="5" name="Shape 5016"/>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LAJAACgMgAA4AsAABAgAAAmAAAACAAAAP//////////"/>
              </a:ext>
            </a:extLst>
          </p:cNvSpPr>
          <p:nvPr/>
        </p:nvSpPr>
        <p:spPr>
          <a:xfrm>
            <a:off x="990600" y="1574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Meet the GTR family</a:t>
            </a:r>
            <a:endParaRPr cap="none">
              <a:solidFill>
                <a:srgbClr val="424242"/>
              </a:solidFill>
            </a:endParaRPr>
          </a:p>
        </p:txBody>
      </p:sp>
      <p:sp>
        <p:nvSpPr>
          <p:cNvPr id="6" name="Shape 5017"/>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MpNWEk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LgLAACwOAAAFw4AABAgAAAmAAAACAAAAP//////////"/>
              </a:ext>
            </a:extLst>
          </p:cNvSpPr>
          <p:nvPr/>
        </p:nvSpPr>
        <p:spPr>
          <a:xfrm>
            <a:off x="635000" y="1905000"/>
            <a:ext cx="8580120"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II. Accommodating among-site heterogeneity in the substitution process</a:t>
            </a:r>
          </a:p>
        </p:txBody>
      </p:sp>
      <p:sp>
        <p:nvSpPr>
          <p:cNvPr id="7" name="Shape 5018"/>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KRKrKk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JgNAACgMgAAyA8AABAgAAAmAAAACAAAAP//////////"/>
              </a:ext>
            </a:extLst>
          </p:cNvSpPr>
          <p:nvPr/>
        </p:nvSpPr>
        <p:spPr>
          <a:xfrm>
            <a:off x="990600" y="2209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Among-site variation in substitution rates</a:t>
            </a:r>
            <a:endParaRPr cap="none">
              <a:solidFill>
                <a:srgbClr val="424242"/>
              </a:solidFill>
            </a:endParaRPr>
          </a:p>
        </p:txBody>
      </p:sp>
      <p:sp>
        <p:nvSpPr>
          <p:cNvPr id="8" name="Shape 5019"/>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KDDGQ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CgPAACgMgAAWBEAABAgAAAmAAAACAAAAP//////////"/>
              </a:ext>
            </a:extLst>
          </p:cNvSpPr>
          <p:nvPr/>
        </p:nvSpPr>
        <p:spPr>
          <a:xfrm>
            <a:off x="990600" y="2463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Among-site variation in substitution process</a:t>
            </a:r>
            <a:endParaRPr cap="none">
              <a:solidFill>
                <a:srgbClr val="424242"/>
              </a:solidFill>
            </a:endParaRPr>
          </a:p>
        </p:txBody>
      </p:sp>
      <p:sp>
        <p:nvSpPr>
          <p:cNvPr id="9" name="Shape 5020"/>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JBnaQM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DARAAAgNQAAsBMAABAgAAAmAAAACAAAAP//////////"/>
              </a:ext>
            </a:extLst>
          </p:cNvSpPr>
          <p:nvPr/>
        </p:nvSpPr>
        <p:spPr>
          <a:xfrm>
            <a:off x="635000" y="2794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III. Accommodating non-independence across sites</a:t>
            </a:r>
          </a:p>
        </p:txBody>
      </p:sp>
      <p:sp>
        <p:nvSpPr>
          <p:cNvPr id="10" name="Shape 5021"/>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BATAACgMgAAQBUAABAgAAAmAAAACAAAAP//////////"/>
              </a:ext>
            </a:extLst>
          </p:cNvSpPr>
          <p:nvPr/>
        </p:nvSpPr>
        <p:spPr>
          <a:xfrm>
            <a:off x="990600" y="3098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Doublet model for RNA</a:t>
            </a:r>
            <a:endParaRPr cap="none">
              <a:solidFill>
                <a:srgbClr val="424242"/>
              </a:solidFill>
            </a:endParaRPr>
          </a:p>
        </p:txBody>
      </p:sp>
      <p:sp>
        <p:nvSpPr>
          <p:cNvPr id="11" name="Shape 5022"/>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KAUAACgMgAA0BYAABAgAAAmAAAACAAAAP//////////"/>
              </a:ext>
            </a:extLst>
          </p:cNvSpPr>
          <p:nvPr/>
        </p:nvSpPr>
        <p:spPr>
          <a:xfrm>
            <a:off x="990600" y="3352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Codon models for protein-coding genes</a:t>
            </a:r>
            <a:endParaRPr cap="none">
              <a:solidFill>
                <a:srgbClr val="424242"/>
              </a:solidFill>
            </a:endParaRPr>
          </a:p>
        </p:txBody>
      </p:sp>
      <p:sp>
        <p:nvSpPr>
          <p:cNvPr id="12" name="Shape 5023"/>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DBlAQ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DgYAAAgNQAAuBoAABAgAAAmAAAACAAAAP//////////"/>
              </a:ext>
            </a:extLst>
          </p:cNvSpPr>
          <p:nvPr/>
        </p:nvSpPr>
        <p:spPr>
          <a:xfrm>
            <a:off x="635000" y="3937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IV. Accommodating variation in rates across sites &amp; across branches</a:t>
            </a:r>
          </a:p>
        </p:txBody>
      </p:sp>
      <p:sp>
        <p:nvSpPr>
          <p:cNvPr id="13" name="Shape 5024"/>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BgaAACgMgAASBwAABAgAAAmAAAACAAAAP//////////"/>
              </a:ext>
            </a:extLst>
          </p:cNvSpPr>
          <p:nvPr/>
        </p:nvSpPr>
        <p:spPr>
          <a:xfrm>
            <a:off x="990600" y="4241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Covariotide/Covarion model</a:t>
            </a:r>
            <a:endParaRPr cap="none">
              <a:solidFill>
                <a:srgbClr val="424242"/>
              </a:solidFill>
            </a:endParaRPr>
          </a:p>
        </p:txBody>
      </p:sp>
      <p:sp>
        <p:nvSpPr>
          <p:cNvPr id="14" name="Shape 5025"/>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KgbAACgMgAA2B0AABAgAAAmAAAACAAAAP//////////"/>
              </a:ext>
            </a:extLst>
          </p:cNvSpPr>
          <p:nvPr/>
        </p:nvSpPr>
        <p:spPr>
          <a:xfrm>
            <a:off x="990600" y="4495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Switching model of codon substitution</a:t>
            </a:r>
            <a:endParaRPr cap="none">
              <a:solidFill>
                <a:srgbClr val="424242"/>
              </a:solidFill>
            </a:endParaRPr>
          </a:p>
        </p:txBody>
      </p:sp>
      <p:sp>
        <p:nvSpPr>
          <p:cNvPr id="15" name="Shape 5026"/>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DAWAACgMgAAYBgAABAgAAAmAAAACAAAAP//////////"/>
              </a:ext>
            </a:extLst>
          </p:cNvSpPr>
          <p:nvPr/>
        </p:nvSpPr>
        <p:spPr>
          <a:xfrm>
            <a:off x="990600" y="3606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Sequence/Robinson model</a:t>
            </a:r>
            <a:endParaRPr cap="none">
              <a:solidFill>
                <a:srgbClr val="424242"/>
              </a:solidFill>
            </a:endParaRPr>
          </a:p>
        </p:txBody>
      </p:sp>
      <p:sp>
        <p:nvSpPr>
          <p:cNvPr id="16" name="Shape 5027"/>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LAdAAAgNQAAMCAAABAgAAAmAAAACAAAAP//////////"/>
              </a:ext>
            </a:extLst>
          </p:cNvSpPr>
          <p:nvPr/>
        </p:nvSpPr>
        <p:spPr>
          <a:xfrm>
            <a:off x="635000" y="482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V. Accommodating variation in rates across branches</a:t>
            </a:r>
          </a:p>
        </p:txBody>
      </p:sp>
      <p:sp>
        <p:nvSpPr>
          <p:cNvPr id="17" name="Shape 5028"/>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JAfAACgMgAAwCEAABAgAAAmAAAACAAAAP//////////"/>
              </a:ext>
            </a:extLst>
          </p:cNvSpPr>
          <p:nvPr/>
        </p:nvSpPr>
        <p:spPr>
          <a:xfrm>
            <a:off x="990600" y="5130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Relaxed-clock models</a:t>
            </a:r>
            <a:endParaRPr cap="none">
              <a:solidFill>
                <a:srgbClr val="424242"/>
              </a:solidFill>
            </a:endParaRPr>
          </a:p>
        </p:txBody>
      </p:sp>
    </p:spTree>
  </p:cSld>
  <p:clrMapOvr>
    <a:masterClrMapping/>
  </p:clrMapOvr>
  <p:transition spd="fast" p14:dur="500">
    <p:fade/>
    <p:extLst>
      <p:ext uri="smNativeData">
        <pr:smNativeData xmlns:pr="smNativeData" xmlns="smNativeData" val="trXWYgAAAAD0AQAAAAAAAAYAAAAAAAAAAAAAAAAAAAAAAAAAAQAAAAAAAAAAAAAAAAAAAAAAAAAAAAAA"/>
      </p:ext>
    </p:extLst>
  </p:transition>
  <p:timing>
    <p:tnLst>
      <p:par>
        <p:cTn id="1" dur="indefinite" restart="never" nodeType="tmRoot"/>
      </p:par>
    </p:tnLst>
  </p:timing>
</p:sld>
</file>

<file path=ppt/slides/slide308.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sp>
        <p:nvSpPr>
          <p:cNvPr id="2" name="Shape 5033"/>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D0iQXI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8BoAANwAAACQIwAATAQAABAgAAAmAAAACAAAAP//////////"/>
              </a:ext>
            </a:extLst>
          </p:cNvSpPr>
          <p:nvPr/>
        </p:nvSpPr>
        <p:spPr>
          <a:xfrm>
            <a:off x="4378960" y="139700"/>
            <a:ext cx="140208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Outline</a:t>
            </a:r>
          </a:p>
        </p:txBody>
      </p:sp>
      <p:sp>
        <p:nvSpPr>
          <p:cNvPr id="3" name="Shape 5034"/>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G1hYy8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AgNQAAwAgAABAgAAAmAAAACAAAAP//////////"/>
              </a:ext>
            </a:extLst>
          </p:cNvSpPr>
          <p:nvPr/>
        </p:nvSpPr>
        <p:spPr>
          <a:xfrm>
            <a:off x="635000" y="101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I. Stochastic models of nucleotide substitution</a:t>
            </a:r>
          </a:p>
        </p:txBody>
      </p:sp>
      <p:sp>
        <p:nvSpPr>
          <p:cNvPr id="4" name="Shape 5035"/>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CBhbGc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CAIAACgMgAAUAoAABAgAAAmAAAACAAAAP//////////"/>
              </a:ext>
            </a:extLst>
          </p:cNvSpPr>
          <p:nvPr/>
        </p:nvSpPr>
        <p:spPr>
          <a:xfrm>
            <a:off x="990600" y="1320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Time reversibility</a:t>
            </a:r>
            <a:endParaRPr cap="none">
              <a:solidFill>
                <a:srgbClr val="424242"/>
              </a:solidFill>
            </a:endParaRPr>
          </a:p>
        </p:txBody>
      </p:sp>
      <p:sp>
        <p:nvSpPr>
          <p:cNvPr id="5" name="Shape 5036"/>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FByPjw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LAJAACgMgAA4AsAABAgAAAmAAAACAAAAP//////////"/>
              </a:ext>
            </a:extLst>
          </p:cNvSpPr>
          <p:nvPr/>
        </p:nvSpPr>
        <p:spPr>
          <a:xfrm>
            <a:off x="990600" y="1574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Meet the GTR family</a:t>
            </a:r>
            <a:endParaRPr cap="none">
              <a:solidFill>
                <a:srgbClr val="424242"/>
              </a:solidFill>
            </a:endParaRPr>
          </a:p>
        </p:txBody>
      </p:sp>
      <p:sp>
        <p:nvSpPr>
          <p:cNvPr id="6" name="Shape 5037"/>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D0iODM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LgLAACwOAAAFw4AABAgAAAmAAAACAAAAP//////////"/>
              </a:ext>
            </a:extLst>
          </p:cNvSpPr>
          <p:nvPr/>
        </p:nvSpPr>
        <p:spPr>
          <a:xfrm>
            <a:off x="635000" y="1905000"/>
            <a:ext cx="8580120"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II. Accommodating among-site heterogeneity in the substitution process</a:t>
            </a:r>
          </a:p>
        </p:txBody>
      </p:sp>
      <p:sp>
        <p:nvSpPr>
          <p:cNvPr id="7" name="Shape 5038"/>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G91dG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JgNAACgMgAAyA8AABAgAAAmAAAACAAAAP//////////"/>
              </a:ext>
            </a:extLst>
          </p:cNvSpPr>
          <p:nvPr/>
        </p:nvSpPr>
        <p:spPr>
          <a:xfrm>
            <a:off x="990600" y="2209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Among-site variation in substitution rates</a:t>
            </a:r>
            <a:endParaRPr cap="none">
              <a:solidFill>
                <a:srgbClr val="424242"/>
              </a:solidFill>
            </a:endParaRPr>
          </a:p>
        </p:txBody>
      </p:sp>
      <p:sp>
        <p:nvSpPr>
          <p:cNvPr id="8" name="Shape 5039"/>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DYzNT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CgPAACgMgAAWBEAABAgAAAmAAAACAAAAP//////////"/>
              </a:ext>
            </a:extLst>
          </p:cNvSpPr>
          <p:nvPr/>
        </p:nvSpPr>
        <p:spPr>
          <a:xfrm>
            <a:off x="990600" y="2463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Among-site variation in substitution process</a:t>
            </a:r>
            <a:endParaRPr cap="none">
              <a:solidFill>
                <a:srgbClr val="424242"/>
              </a:solidFill>
            </a:endParaRPr>
          </a:p>
        </p:txBody>
      </p:sp>
      <p:sp>
        <p:nvSpPr>
          <p:cNvPr id="9" name="Shape 5040"/>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GxzdFM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BATAACgMgAAQBUAABAgAAAmAAAACAAAAP//////////"/>
              </a:ext>
            </a:extLst>
          </p:cNvSpPr>
          <p:nvPr/>
        </p:nvSpPr>
        <p:spPr>
          <a:xfrm>
            <a:off x="990600" y="3098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Doublet model for RNA</a:t>
            </a:r>
            <a:endParaRPr cap="none">
              <a:solidFill>
                <a:srgbClr val="424242"/>
              </a:solidFill>
            </a:endParaRPr>
          </a:p>
        </p:txBody>
      </p:sp>
      <p:sp>
        <p:nvSpPr>
          <p:cNvPr id="10" name="Shape 5041"/>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HM9Ijg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KAUAACgMgAA0BYAABAgAAAmAAAACAAAAP//////////"/>
              </a:ext>
            </a:extLst>
          </p:cNvSpPr>
          <p:nvPr/>
        </p:nvSpPr>
        <p:spPr>
          <a:xfrm>
            <a:off x="990600" y="3352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Codon models for protein-coding genes</a:t>
            </a:r>
            <a:endParaRPr cap="none">
              <a:solidFill>
                <a:srgbClr val="424242"/>
              </a:solidFill>
            </a:endParaRPr>
          </a:p>
        </p:txBody>
      </p:sp>
      <p:sp>
        <p:nvSpPr>
          <p:cNvPr id="11" name="Shape 5042"/>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DgtQUE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DgYAAAgNQAAuBoAABAgAAAmAAAACAAAAP//////////"/>
              </a:ext>
            </a:extLst>
          </p:cNvSpPr>
          <p:nvPr/>
        </p:nvSpPr>
        <p:spPr>
          <a:xfrm>
            <a:off x="635000" y="3937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IV. Accommodating variation in rates across sites &amp; across branches</a:t>
            </a:r>
          </a:p>
        </p:txBody>
      </p:sp>
      <p:sp>
        <p:nvSpPr>
          <p:cNvPr id="12" name="Shape 5043"/>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HV0ZXI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BgaAACgMgAASBwAABAgAAAmAAAACAAAAP//////////"/>
              </a:ext>
            </a:extLst>
          </p:cNvSpPr>
          <p:nvPr/>
        </p:nvSpPr>
        <p:spPr>
          <a:xfrm>
            <a:off x="990600" y="4241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Covariotide/Covarion model</a:t>
            </a:r>
            <a:endParaRPr cap="none">
              <a:solidFill>
                <a:srgbClr val="424242"/>
              </a:solidFill>
            </a:endParaRPr>
          </a:p>
        </p:txBody>
      </p:sp>
      <p:sp>
        <p:nvSpPr>
          <p:cNvPr id="13" name="Shape 5044"/>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CIvPjw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KgbAACgMgAA2B0AABAgAAAmAAAACAAAAP//////////"/>
              </a:ext>
            </a:extLst>
          </p:cNvSpPr>
          <p:nvPr/>
        </p:nvSpPr>
        <p:spPr>
          <a:xfrm>
            <a:off x="990600" y="4495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Switching model of codon substitution</a:t>
            </a:r>
            <a:endParaRPr cap="none">
              <a:solidFill>
                <a:srgbClr val="424242"/>
              </a:solidFill>
            </a:endParaRPr>
          </a:p>
        </p:txBody>
      </p:sp>
      <p:sp>
        <p:nvSpPr>
          <p:cNvPr id="14" name="Shape 5045"/>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DAwMD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DAWAACgMgAAYBgAABAgAAAmAAAACAAAAP//////////"/>
              </a:ext>
            </a:extLst>
          </p:cNvSpPr>
          <p:nvPr/>
        </p:nvSpPr>
        <p:spPr>
          <a:xfrm>
            <a:off x="990600" y="3606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Sequence/Robinson model</a:t>
            </a:r>
            <a:endParaRPr cap="none">
              <a:solidFill>
                <a:srgbClr val="424242"/>
              </a:solidFill>
            </a:endParaRPr>
          </a:p>
        </p:txBody>
      </p:sp>
      <p:sp>
        <p:nvSpPr>
          <p:cNvPr id="15" name="Shape 5046"/>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D0iNj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LAdAAAgNQAAMCAAABAgAAAmAAAACAAAAP//////////"/>
              </a:ext>
            </a:extLst>
          </p:cNvSpPr>
          <p:nvPr/>
        </p:nvSpPr>
        <p:spPr>
          <a:xfrm>
            <a:off x="635000" y="482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V. Accommodating variation in rates across branches</a:t>
            </a:r>
          </a:p>
        </p:txBody>
      </p:sp>
      <p:sp>
        <p:nvSpPr>
          <p:cNvPr id="16" name="Shape 5047"/>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D48L2E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JAfAACgMgAAwCEAABAgAAAmAAAACAAAAP//////////"/>
              </a:ext>
            </a:extLst>
          </p:cNvSpPr>
          <p:nvPr/>
        </p:nvSpPr>
        <p:spPr>
          <a:xfrm>
            <a:off x="990600" y="5130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Relaxed-clock models</a:t>
            </a:r>
            <a:endParaRPr cap="none">
              <a:solidFill>
                <a:srgbClr val="424242"/>
              </a:solidFill>
            </a:endParaRPr>
          </a:p>
        </p:txBody>
      </p:sp>
      <p:sp>
        <p:nvSpPr>
          <p:cNvPr id="17" name="Shape 5049"/>
          <p:cNvSpPr>
            <a:extLst>
              <a:ext uri="smNativeData">
                <pr:smNativeData xmlns:pr="smNativeData" xmlns="smNativeData" val="SMDATA_15_trXWYhMAAAAlAAAAZAAAAA0AAAAAPAAAADwAAAA8AAAAP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QQAAADkAAAA5AAAAZAAAAGQAAAAAAAAAy8vLAEE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mAMAANwFAABAPQAAgBEAABAAAAAmAAAACAAAAP//////////"/>
              </a:ext>
            </a:extLst>
          </p:cNvSpPr>
          <p:nvPr/>
        </p:nvSpPr>
        <p:spPr>
          <a:xfrm>
            <a:off x="584200" y="952500"/>
            <a:ext cx="9372600" cy="1892300"/>
          </a:xfrm>
          <a:prstGeom prst="rect">
            <a:avLst/>
          </a:prstGeom>
          <a:noFill/>
          <a:ln w="25400" cap="flat" cmpd="sng" algn="ctr">
            <a:solidFill>
              <a:srgbClr val="FF9300"/>
            </a:solidFill>
            <a:prstDash val="solid"/>
            <a:headEnd type="none"/>
            <a:tailEnd type="none"/>
          </a:ln>
          <a:effectLst>
            <a:outerShdw blurRad="63500" dist="51187"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18" name="Shape 5050"/>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DARAAAgNQAAsBMAABAgAAAmAAAACAAAAP//////////"/>
              </a:ext>
            </a:extLst>
          </p:cNvSpPr>
          <p:nvPr/>
        </p:nvSpPr>
        <p:spPr>
          <a:xfrm>
            <a:off x="635000" y="2794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III. Accommodating non-independence across sites</a:t>
            </a:r>
          </a:p>
        </p:txBody>
      </p:sp>
    </p:spTree>
  </p:cSld>
  <p:clrMapOvr>
    <a:masterClrMapping/>
  </p:clrMapOvr>
  <p:transition spd="fast" p14:dur="500">
    <p:fade/>
    <p:extLst>
      <p:ext uri="smNativeData">
        <pr:smNativeData xmlns:pr="smNativeData" xmlns="smNativeData" val="trXWYgAAAAD0AQAAAAAAAAYAAAAAAAAAAAAAAAAAAAAAAAAAAQAAAAAAAAAAAAAAAAAAAAAAAAAAAAAA"/>
      </p:ext>
    </p:extLst>
  </p:transition>
  <p:timing>
    <p:tnLst>
      <p:par>
        <p:cTn id="1" dur="indefinite" restart="never" nodeType="tmRoot"/>
      </p:par>
    </p:tnLst>
  </p:timing>
</p:sld>
</file>

<file path=ppt/slides/slide309.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sp>
        <p:nvSpPr>
          <p:cNvPr id="2" name="Shape 5054"/>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8BoAANwAAACQIwAATAQAABAgAAAmAAAACAAAAP//////////"/>
              </a:ext>
            </a:extLst>
          </p:cNvSpPr>
          <p:nvPr/>
        </p:nvSpPr>
        <p:spPr>
          <a:xfrm>
            <a:off x="4378960" y="139700"/>
            <a:ext cx="140208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Outline</a:t>
            </a:r>
          </a:p>
        </p:txBody>
      </p:sp>
      <p:sp>
        <p:nvSpPr>
          <p:cNvPr id="3" name="Shape 5055"/>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AgNQAAwAgAABAgAAAmAAAACAAAAP//////////"/>
              </a:ext>
            </a:extLst>
          </p:cNvSpPr>
          <p:nvPr/>
        </p:nvSpPr>
        <p:spPr>
          <a:xfrm>
            <a:off x="635000" y="101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I. Stochastic models of nucleotide substitution</a:t>
            </a:r>
          </a:p>
        </p:txBody>
      </p:sp>
      <p:sp>
        <p:nvSpPr>
          <p:cNvPr id="4" name="Shape 5056"/>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CAIAACgMgAAUAoAABAgAAAmAAAACAAAAP//////////"/>
              </a:ext>
            </a:extLst>
          </p:cNvSpPr>
          <p:nvPr/>
        </p:nvSpPr>
        <p:spPr>
          <a:xfrm>
            <a:off x="990600" y="1320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Time reversibility</a:t>
            </a:r>
            <a:endParaRPr cap="none">
              <a:solidFill>
                <a:srgbClr val="424242"/>
              </a:solidFill>
            </a:endParaRPr>
          </a:p>
        </p:txBody>
      </p:sp>
      <p:sp>
        <p:nvSpPr>
          <p:cNvPr id="5" name="Shape 5057"/>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LAJAACgMgAA4AsAABAgAAAmAAAACAAAAP//////////"/>
              </a:ext>
            </a:extLst>
          </p:cNvSpPr>
          <p:nvPr/>
        </p:nvSpPr>
        <p:spPr>
          <a:xfrm>
            <a:off x="990600" y="1574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Meet the GTR family</a:t>
            </a:r>
            <a:endParaRPr cap="none">
              <a:solidFill>
                <a:srgbClr val="424242"/>
              </a:solidFill>
            </a:endParaRPr>
          </a:p>
        </p:txBody>
      </p:sp>
      <p:sp>
        <p:nvSpPr>
          <p:cNvPr id="6" name="Shape 5058"/>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LgLAACwOAAAFw4AABAgAAAmAAAACAAAAP//////////"/>
              </a:ext>
            </a:extLst>
          </p:cNvSpPr>
          <p:nvPr/>
        </p:nvSpPr>
        <p:spPr>
          <a:xfrm>
            <a:off x="635000" y="1905000"/>
            <a:ext cx="8580120"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II. Accommodating among-site heterogeneity in the substitution process</a:t>
            </a:r>
          </a:p>
        </p:txBody>
      </p:sp>
      <p:sp>
        <p:nvSpPr>
          <p:cNvPr id="7" name="Shape 5059"/>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JgNAACgMgAAyA8AABAgAAAmAAAACAAAAP//////////"/>
              </a:ext>
            </a:extLst>
          </p:cNvSpPr>
          <p:nvPr/>
        </p:nvSpPr>
        <p:spPr>
          <a:xfrm>
            <a:off x="990600" y="2209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Among-site variation in substitution rates</a:t>
            </a:r>
            <a:endParaRPr cap="none">
              <a:solidFill>
                <a:srgbClr val="424242"/>
              </a:solidFill>
            </a:endParaRPr>
          </a:p>
        </p:txBody>
      </p:sp>
      <p:sp>
        <p:nvSpPr>
          <p:cNvPr id="8" name="Shape 5060"/>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CgPAACgMgAAWBEAABAgAAAmAAAACAAAAP//////////"/>
              </a:ext>
            </a:extLst>
          </p:cNvSpPr>
          <p:nvPr/>
        </p:nvSpPr>
        <p:spPr>
          <a:xfrm>
            <a:off x="990600" y="2463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Among-site variation in substitution process</a:t>
            </a:r>
            <a:endParaRPr cap="none">
              <a:solidFill>
                <a:srgbClr val="424242"/>
              </a:solidFill>
            </a:endParaRPr>
          </a:p>
        </p:txBody>
      </p:sp>
      <p:sp>
        <p:nvSpPr>
          <p:cNvPr id="9" name="Shape 5061"/>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BATAACgMgAAQBUAABAgAAAmAAAACAAAAP//////////"/>
              </a:ext>
            </a:extLst>
          </p:cNvSpPr>
          <p:nvPr/>
        </p:nvSpPr>
        <p:spPr>
          <a:xfrm>
            <a:off x="990600" y="3098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Doublet model for RNA</a:t>
            </a:r>
            <a:endParaRPr cap="none">
              <a:solidFill>
                <a:srgbClr val="424242"/>
              </a:solidFill>
            </a:endParaRPr>
          </a:p>
        </p:txBody>
      </p:sp>
      <p:sp>
        <p:nvSpPr>
          <p:cNvPr id="10" name="Shape 5062"/>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KAUAACgMgAA0BYAABAgAAAmAAAACAAAAP//////////"/>
              </a:ext>
            </a:extLst>
          </p:cNvSpPr>
          <p:nvPr/>
        </p:nvSpPr>
        <p:spPr>
          <a:xfrm>
            <a:off x="990600" y="3352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Codon models for protein-coding genes</a:t>
            </a:r>
            <a:endParaRPr cap="none">
              <a:solidFill>
                <a:srgbClr val="424242"/>
              </a:solidFill>
            </a:endParaRPr>
          </a:p>
        </p:txBody>
      </p:sp>
      <p:sp>
        <p:nvSpPr>
          <p:cNvPr id="11" name="Shape 5063"/>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DgYAAAgNQAAuBoAABAgAAAmAAAACAAAAP//////////"/>
              </a:ext>
            </a:extLst>
          </p:cNvSpPr>
          <p:nvPr/>
        </p:nvSpPr>
        <p:spPr>
          <a:xfrm>
            <a:off x="635000" y="3937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IV. Accommodating variation in rates across sites &amp; across branches</a:t>
            </a:r>
          </a:p>
        </p:txBody>
      </p:sp>
      <p:sp>
        <p:nvSpPr>
          <p:cNvPr id="12" name="Shape 5064"/>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BgaAACgMgAASBwAABAgAAAmAAAACAAAAP//////////"/>
              </a:ext>
            </a:extLst>
          </p:cNvSpPr>
          <p:nvPr/>
        </p:nvSpPr>
        <p:spPr>
          <a:xfrm>
            <a:off x="990600" y="4241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Covariotide/Covarion model</a:t>
            </a:r>
            <a:endParaRPr cap="none">
              <a:solidFill>
                <a:srgbClr val="424242"/>
              </a:solidFill>
            </a:endParaRPr>
          </a:p>
        </p:txBody>
      </p:sp>
      <p:sp>
        <p:nvSpPr>
          <p:cNvPr id="13" name="Shape 5065"/>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KgbAACgMgAA2B0AABAgAAAmAAAACAAAAP//////////"/>
              </a:ext>
            </a:extLst>
          </p:cNvSpPr>
          <p:nvPr/>
        </p:nvSpPr>
        <p:spPr>
          <a:xfrm>
            <a:off x="990600" y="4495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Switching model of codon substitution</a:t>
            </a:r>
            <a:endParaRPr cap="none">
              <a:solidFill>
                <a:srgbClr val="424242"/>
              </a:solidFill>
            </a:endParaRPr>
          </a:p>
        </p:txBody>
      </p:sp>
      <p:sp>
        <p:nvSpPr>
          <p:cNvPr id="14" name="Shape 5066"/>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DAWAACgMgAAYBgAABAgAAAmAAAACAAAAP//////////"/>
              </a:ext>
            </a:extLst>
          </p:cNvSpPr>
          <p:nvPr/>
        </p:nvSpPr>
        <p:spPr>
          <a:xfrm>
            <a:off x="990600" y="3606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Sequence/Robinson model</a:t>
            </a:r>
            <a:endParaRPr cap="none">
              <a:solidFill>
                <a:srgbClr val="424242"/>
              </a:solidFill>
            </a:endParaRPr>
          </a:p>
        </p:txBody>
      </p:sp>
      <p:sp>
        <p:nvSpPr>
          <p:cNvPr id="15" name="Shape 5067"/>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HAvEQw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LAdAAAgNQAAMCAAABAgAAAmAAAACAAAAP//////////"/>
              </a:ext>
            </a:extLst>
          </p:cNvSpPr>
          <p:nvPr/>
        </p:nvSpPr>
        <p:spPr>
          <a:xfrm>
            <a:off x="635000" y="482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V. Accommodating variation in rates across branches</a:t>
            </a:r>
          </a:p>
        </p:txBody>
      </p:sp>
      <p:sp>
        <p:nvSpPr>
          <p:cNvPr id="16" name="Shape 5068"/>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JAfAACgMgAAwCEAABAgAAAmAAAACAAAAP//////////"/>
              </a:ext>
            </a:extLst>
          </p:cNvSpPr>
          <p:nvPr/>
        </p:nvSpPr>
        <p:spPr>
          <a:xfrm>
            <a:off x="990600" y="5130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Relaxed-clock models</a:t>
            </a:r>
            <a:endParaRPr cap="none">
              <a:solidFill>
                <a:srgbClr val="424242"/>
              </a:solidFill>
            </a:endParaRPr>
          </a:p>
        </p:txBody>
      </p:sp>
      <p:pic>
        <p:nvPicPr>
          <p:cNvPr id="17" name="vanilla.jpg"/>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v8t96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LgmAACYBgAAaD0AAMgWAAAQAAAAJgAAAAgAAAD//////////w=="/>
              </a:ext>
            </a:extLst>
          </p:cNvPicPr>
          <p:nvPr/>
        </p:nvPicPr>
        <p:blipFill>
          <a:blip r:embed="rId2"/>
          <a:stretch>
            <a:fillRect/>
          </a:stretch>
        </p:blipFill>
        <p:spPr>
          <a:xfrm>
            <a:off x="6294120" y="1071880"/>
            <a:ext cx="3688080" cy="2631440"/>
          </a:xfrm>
          <a:prstGeom prst="rect">
            <a:avLst/>
          </a:prstGeom>
          <a:noFill/>
          <a:ln>
            <a:noFill/>
          </a:ln>
          <a:effectLst/>
        </p:spPr>
      </p:pic>
      <p:sp>
        <p:nvSpPr>
          <p:cNvPr id="18" name="Shape 5071"/>
          <p:cNvSpPr>
            <a:extLst>
              <a:ext uri="smNativeData">
                <pr:smNativeData xmlns:pr="smNativeData" xmlns="smNativeData" val="SMDATA_15_trXWYhMAAAAlAAAAZAAAAA0AAAAAPAAAADwAAAA8AAAAP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QQAAADkAAAA5AAAAZAAAAGQAAAAAAAAAy8vLAEEAAAA5AAAAOQAAAGQAAABkAAAAAAAAABcAAAAUAAAAAAAAAAAAAAD/fwAA/38AAAAAAAAJAAAABAAAAMDEYQI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mAMAANwFAABAPQAAgBEAABAAAAAmAAAACAAAAP//////////"/>
              </a:ext>
            </a:extLst>
          </p:cNvSpPr>
          <p:nvPr/>
        </p:nvSpPr>
        <p:spPr>
          <a:xfrm>
            <a:off x="584200" y="952500"/>
            <a:ext cx="9372600" cy="1892300"/>
          </a:xfrm>
          <a:prstGeom prst="rect">
            <a:avLst/>
          </a:prstGeom>
          <a:noFill/>
          <a:ln w="25400" cap="flat" cmpd="sng" algn="ctr">
            <a:solidFill>
              <a:srgbClr val="FF9300"/>
            </a:solidFill>
            <a:prstDash val="solid"/>
            <a:headEnd type="none"/>
            <a:tailEnd type="none"/>
          </a:ln>
          <a:effectLst>
            <a:outerShdw blurRad="63500" dist="51187"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19" name="Shape 5072"/>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EMLyRw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DARAAAgNQAAsBMAABAgAAAmAAAACAAAAP//////////"/>
              </a:ext>
            </a:extLst>
          </p:cNvSpPr>
          <p:nvPr/>
        </p:nvSpPr>
        <p:spPr>
          <a:xfrm>
            <a:off x="635000" y="2794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III. Accommodating non-independence across sites</a:t>
            </a:r>
          </a:p>
        </p:txBody>
      </p:sp>
    </p:spTree>
  </p:cSld>
  <p:clrMapOvr>
    <a:masterClrMapping/>
  </p:clrMapOvr>
  <p:transition spd="fast" p14:dur="500">
    <p:fade/>
    <p:extLst>
      <p:ext uri="smNativeData">
        <pr:smNativeData xmlns:pr="smNativeData" xmlns="smNativeData" val="trXWYgAAAAD0AQAAAAAAAAYAAAAAAAAAAAAAAAAAAAAAAAAAAQAAAAAAAAAAAAAAAAAAAAAAAAAAAAAA"/>
      </p:ext>
    </p:extLst>
  </p:transition>
  <p:timing>
    <p:tnLst>
      <p:par>
        <p:cTn id="1" dur="indefinite" restart="never" nodeType="tmRoot"/>
      </p:par>
    </p:tnLst>
  </p:timing>
</p:sld>
</file>

<file path=ppt/slides/slide31.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547"/>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IAE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7wMAAEAGAABsOQAAnwgAABAgAAAmAAAACAAAAP//////////"/>
              </a:ext>
            </a:extLst>
          </p:cNvSpPr>
          <p:nvPr/>
        </p:nvSpPr>
        <p:spPr>
          <a:xfrm>
            <a:off x="639445" y="1016000"/>
            <a:ext cx="8695055" cy="385445"/>
          </a:xfrm>
          <a:prstGeom prst="rect">
            <a:avLst/>
          </a:prstGeom>
          <a:noFill/>
          <a:ln>
            <a:noFill/>
          </a:ln>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Can we correctly estimate the true branch length used in our simulation?</a:t>
            </a:r>
          </a:p>
        </p:txBody>
      </p:sp>
      <p:sp>
        <p:nvSpPr>
          <p:cNvPr id="3" name="Shape 548"/>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BsBAR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GAYAAJgIAADaOgAA0AoAABAgAAAmAAAACAAAAP//////////"/>
              </a:ext>
            </a:extLst>
          </p:cNvSpPr>
          <p:nvPr/>
        </p:nvSpPr>
        <p:spPr>
          <a:xfrm>
            <a:off x="990600" y="1397000"/>
            <a:ext cx="8576310" cy="360680"/>
          </a:xfrm>
          <a:prstGeom prst="rect">
            <a:avLst/>
          </a:prstGeom>
          <a:noFill/>
          <a:ln>
            <a:noFill/>
          </a:ln>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The true branch length was </a:t>
            </a:r>
            <a:endParaRPr cap="none">
              <a:solidFill>
                <a:srgbClr val="424242"/>
              </a:solidFill>
            </a:endParaRPr>
          </a:p>
        </p:txBody>
      </p:sp>
      <p:sp>
        <p:nvSpPr>
          <p:cNvPr id="4" name="Shape 549"/>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xgkAANwAAAC6NAAATAQAABAgAAAmAAAACAAAAP//////////"/>
              </a:ext>
            </a:extLst>
          </p:cNvSpPr>
          <p:nvPr/>
        </p:nvSpPr>
        <p:spPr>
          <a:xfrm>
            <a:off x="1588770" y="139700"/>
            <a:ext cx="698246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Scaling the Instantaneous Rate Matrix</a:t>
            </a:r>
          </a:p>
        </p:txBody>
      </p:sp>
      <p:pic>
        <p:nvPicPr>
          <p:cNvPr id="5" name="pasted-image.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PMXAAAoCQAAjhwAAEAKAAAQAAAAJgAAAAgAAAD//////////w=="/>
              </a:ext>
            </a:extLst>
          </p:cNvPicPr>
          <p:nvPr/>
        </p:nvPicPr>
        <p:blipFill>
          <a:blip r:embed="rId2"/>
          <a:stretch>
            <a:fillRect/>
          </a:stretch>
        </p:blipFill>
        <p:spPr>
          <a:xfrm>
            <a:off x="3893185" y="1488440"/>
            <a:ext cx="748665" cy="177800"/>
          </a:xfrm>
          <a:prstGeom prst="rect">
            <a:avLst/>
          </a:prstGeom>
          <a:noFill/>
          <a:ln>
            <a:noFill/>
          </a:ln>
          <a:effectLst/>
        </p:spPr>
      </p:pic>
      <p:pic>
        <p:nvPicPr>
          <p:cNvPr id="6" name="Lecture_2_slides (dragged) 36.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swUAANIIAABkDAAA+A0AAAAAAABkAAAAZAAAAAAAAAAjAAAABAAAAGQAAAAXAAAAFAAAAAAAAAAAAAAA/38AAP9/AAAAAAAACQAAAAQAAADFCw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FoOAACwDQAA6C8AADchAAAQAAAAJgAAAAgAAAD//////////w=="/>
              </a:ext>
            </a:extLst>
          </p:cNvPicPr>
          <p:nvPr/>
        </p:nvPicPr>
        <p:blipFill>
          <a:blip r:embed="rId3"/>
          <a:srcRect l="14590" t="22580" r="31720" b="35760"/>
          <a:stretch>
            <a:fillRect/>
          </a:stretch>
        </p:blipFill>
        <p:spPr>
          <a:xfrm>
            <a:off x="2332990" y="2225040"/>
            <a:ext cx="5454650" cy="3174365"/>
          </a:xfrm>
          <a:prstGeom prst="rect">
            <a:avLst/>
          </a:prstGeom>
          <a:noFill/>
          <a:ln>
            <a:noFill/>
          </a:ln>
          <a:effectLst/>
        </p:spPr>
      </p:pic>
      <p:sp>
        <p:nvSpPr>
          <p:cNvPr id="7" name="Shape 552"/>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H8L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GAYAAPAKAADaOgAAKA0AABAgAAAmAAAACAAAAP//////////"/>
              </a:ext>
            </a:extLst>
          </p:cNvSpPr>
          <p:nvPr/>
        </p:nvSpPr>
        <p:spPr>
          <a:xfrm>
            <a:off x="990600" y="1778000"/>
            <a:ext cx="8576310" cy="360680"/>
          </a:xfrm>
          <a:prstGeom prst="rect">
            <a:avLst/>
          </a:prstGeom>
          <a:noFill/>
          <a:ln>
            <a:noFill/>
          </a:ln>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r>
              <a:t>We compute the average number of changes for each starting state,</a:t>
            </a:r>
          </a:p>
        </p:txBody>
      </p:sp>
      <p:pic>
        <p:nvPicPr>
          <p:cNvPr id="8" name="pasted-image.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D4Fg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BExAAClCwAA4zEAAIkMAAAQAAAAJgAAAAgAAAD//////////w=="/>
              </a:ext>
            </a:extLst>
          </p:cNvPicPr>
          <p:nvPr/>
        </p:nvPicPr>
        <p:blipFill>
          <a:blip r:embed="rId4"/>
          <a:stretch>
            <a:fillRect/>
          </a:stretch>
        </p:blipFill>
        <p:spPr>
          <a:xfrm>
            <a:off x="7976235" y="1892935"/>
            <a:ext cx="133350" cy="144780"/>
          </a:xfrm>
          <a:prstGeom prst="rect">
            <a:avLst/>
          </a:prstGeom>
          <a:noFill/>
          <a:ln>
            <a:noFill/>
          </a:ln>
          <a:effectLst/>
        </p:spPr>
      </p:pic>
      <p:sp>
        <p:nvSpPr>
          <p:cNvPr id="9" name="Shape 554"/>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BCyaQQ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GAYAACgjAADaOgAAYiUAABAgAAAmAAAACAAAAP//////////"/>
              </a:ext>
            </a:extLst>
          </p:cNvSpPr>
          <p:nvPr/>
        </p:nvSpPr>
        <p:spPr>
          <a:xfrm>
            <a:off x="990600" y="5715000"/>
            <a:ext cx="8576310" cy="361950"/>
          </a:xfrm>
          <a:prstGeom prst="rect">
            <a:avLst/>
          </a:prstGeom>
          <a:noFill/>
          <a:ln>
            <a:noFill/>
          </a:ln>
          <a:effectLst/>
        </p:spPr>
        <p:txBody>
          <a:bodyPr vert="horz" wrap="square" lIns="50800" tIns="50800" rIns="50800" bIns="50800" numCol="1" spcCol="215900" anchor="t"/>
          <a:lstStyle/>
          <a:p>
            <a:pPr algn="l" defTabSz="457200">
              <a:lnSpc>
                <a:spcPts val="2100"/>
              </a:lnSpc>
              <a:tabLst>
                <a:tab pos="838200" algn="l"/>
              </a:tabLst>
              <a:defRPr sz="1800" cap="none">
                <a:solidFill>
                  <a:srgbClr val="424242"/>
                </a:solidFill>
                <a:latin typeface="Arial" pitchFamily="1" charset="0"/>
                <a:ea typeface="Arial" pitchFamily="1" charset="0"/>
                <a:cs typeface="Arial" pitchFamily="1" charset="0"/>
              </a:defRPr>
            </a:pPr>
            <a:r>
              <a:t>For simulations starting in </a:t>
            </a:r>
            <a:r>
              <a:rPr cap="none">
                <a:latin typeface="Times New Roman" pitchFamily="1" charset="0"/>
                <a:ea typeface="Times New Roman" pitchFamily="1" charset="0"/>
                <a:cs typeface="Times New Roman" pitchFamily="1" charset="0"/>
              </a:rPr>
              <a:t>A</a:t>
            </a:r>
            <a:r>
              <a:t>, the average number of changes was    </a:t>
            </a:r>
            <a:r>
              <a:rPr cap="none">
                <a:latin typeface="Times New Roman" pitchFamily="1" charset="0"/>
                <a:ea typeface="Times New Roman" pitchFamily="1" charset="0"/>
                <a:cs typeface="Times New Roman" pitchFamily="1" charset="0"/>
              </a:rPr>
              <a:t>= </a:t>
            </a:r>
            <a:r>
              <a:t> 0.788</a:t>
            </a:r>
          </a:p>
        </p:txBody>
      </p:sp>
      <p:pic>
        <p:nvPicPr>
          <p:cNvPr id="10" name="pasted-image.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w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KMvAADTIwAAdDAAALYkAAAQAAAAJgAAAAgAAAD//////////w=="/>
              </a:ext>
            </a:extLst>
          </p:cNvPicPr>
          <p:nvPr/>
        </p:nvPicPr>
        <p:blipFill>
          <a:blip r:embed="rId4"/>
          <a:stretch>
            <a:fillRect/>
          </a:stretch>
        </p:blipFill>
        <p:spPr>
          <a:xfrm>
            <a:off x="7743825" y="5823585"/>
            <a:ext cx="132715" cy="144145"/>
          </a:xfrm>
          <a:prstGeom prst="rect">
            <a:avLst/>
          </a:prstGeom>
          <a:noFill/>
          <a:ln>
            <a:noFill/>
          </a:ln>
          <a:effectLst/>
        </p:spPr>
      </p:pic>
    </p:spTree>
  </p:cSld>
  <p:clrMapOvr>
    <a:masterClrMapping/>
  </p:clrMapOvr>
  <p:transition spd="fast" p14:dur="500">
    <p:fade/>
    <p:extLst>
      <p:ext uri="smNativeData">
        <pr:smNativeData xmlns:pr="smNativeData" xmlns="smNativeData" val="trXWYgAAAAD0AQAAAAAAAAYAAAAAAAAAAAAAAAAAAAAAAAAAAQAAAAAAAAAAAAAAAAAAAAAAAAAAAAAA"/>
      </p:ext>
    </p:extLst>
  </p:transition>
  <p:timing>
    <p:tnLst>
      <p:par>
        <p:cTn id="1" dur="indefinite" restart="never" nodeType="tmRoot"/>
      </p:par>
    </p:tnLst>
  </p:timing>
</p:sld>
</file>

<file path=ppt/slides/slide310.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sp>
        <p:nvSpPr>
          <p:cNvPr id="2" name="Shape 5076"/>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DAiIGs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8BoAANwAAACQIwAATAQAABAgAAAmAAAACAAAAP//////////"/>
              </a:ext>
            </a:extLst>
          </p:cNvSpPr>
          <p:nvPr/>
        </p:nvSpPr>
        <p:spPr>
          <a:xfrm>
            <a:off x="4378960" y="139700"/>
            <a:ext cx="140208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Outline</a:t>
            </a:r>
          </a:p>
        </p:txBody>
      </p:sp>
      <p:sp>
        <p:nvSpPr>
          <p:cNvPr id="3" name="Shape 5077"/>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Dpzb2w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AgNQAAwAgAABAgAAAmAAAACAAAAP//////////"/>
              </a:ext>
            </a:extLst>
          </p:cNvSpPr>
          <p:nvPr/>
        </p:nvSpPr>
        <p:spPr>
          <a:xfrm>
            <a:off x="635000" y="101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I. Stochastic models of nucleotide substitution</a:t>
            </a:r>
          </a:p>
        </p:txBody>
      </p:sp>
      <p:sp>
        <p:nvSpPr>
          <p:cNvPr id="4" name="Shape 5078"/>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GFiTHM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CAIAACgMgAAUAoAABAgAAAmAAAACAAAAP//////////"/>
              </a:ext>
            </a:extLst>
          </p:cNvSpPr>
          <p:nvPr/>
        </p:nvSpPr>
        <p:spPr>
          <a:xfrm>
            <a:off x="990600" y="1320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Time reversibility</a:t>
            </a:r>
            <a:endParaRPr cap="none">
              <a:solidFill>
                <a:srgbClr val="424242"/>
              </a:solidFill>
            </a:endParaRPr>
          </a:p>
        </p:txBody>
      </p:sp>
      <p:sp>
        <p:nvSpPr>
          <p:cNvPr id="5" name="Shape 5079"/>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DwvYTo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LAJAACgMgAA4AsAABAgAAAmAAAACAAAAP//////////"/>
              </a:ext>
            </a:extLst>
          </p:cNvSpPr>
          <p:nvPr/>
        </p:nvSpPr>
        <p:spPr>
          <a:xfrm>
            <a:off x="990600" y="1574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Meet the GTR family</a:t>
            </a:r>
            <a:endParaRPr cap="none">
              <a:solidFill>
                <a:srgbClr val="424242"/>
              </a:solidFill>
            </a:endParaRPr>
          </a:p>
        </p:txBody>
      </p:sp>
      <p:sp>
        <p:nvSpPr>
          <p:cNvPr id="6" name="Shape 5080"/>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Dp4ZnI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LgLAACwOAAAFw4AABAgAAAmAAAACAAAAP//////////"/>
              </a:ext>
            </a:extLst>
          </p:cNvSpPr>
          <p:nvPr/>
        </p:nvSpPr>
        <p:spPr>
          <a:xfrm>
            <a:off x="635000" y="1905000"/>
            <a:ext cx="8580120"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II. Accommodating among-site heterogeneity in the substitution process</a:t>
            </a:r>
          </a:p>
        </p:txBody>
      </p:sp>
      <p:sp>
        <p:nvSpPr>
          <p:cNvPr id="7" name="Shape 5081"/>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DwvYTo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JgNAACgMgAAyA8AABAgAAAmAAAACAAAAP//////////"/>
              </a:ext>
            </a:extLst>
          </p:cNvSpPr>
          <p:nvPr/>
        </p:nvSpPr>
        <p:spPr>
          <a:xfrm>
            <a:off x="990600" y="2209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Among-site variation in substitution rates</a:t>
            </a:r>
            <a:endParaRPr cap="none">
              <a:solidFill>
                <a:srgbClr val="424242"/>
              </a:solidFill>
            </a:endParaRPr>
          </a:p>
        </p:txBody>
      </p:sp>
      <p:sp>
        <p:nvSpPr>
          <p:cNvPr id="8" name="Shape 5082"/>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HRhYkw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CgPAACgMgAAWBEAABAgAAAmAAAACAAAAP//////////"/>
              </a:ext>
            </a:extLst>
          </p:cNvSpPr>
          <p:nvPr/>
        </p:nvSpPr>
        <p:spPr>
          <a:xfrm>
            <a:off x="990600" y="2463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Among-site variation in substitution process</a:t>
            </a:r>
            <a:endParaRPr cap="none">
              <a:solidFill>
                <a:srgbClr val="424242"/>
              </a:solidFill>
            </a:endParaRPr>
          </a:p>
        </p:txBody>
      </p:sp>
      <p:sp>
        <p:nvSpPr>
          <p:cNvPr id="9" name="Shape 5083"/>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DU3MkE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BATAACgMgAAQBUAABAgAAAmAAAACAAAAP//////////"/>
              </a:ext>
            </a:extLst>
          </p:cNvSpPr>
          <p:nvPr/>
        </p:nvSpPr>
        <p:spPr>
          <a:xfrm>
            <a:off x="990600" y="3098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Doublet model for RNA</a:t>
            </a:r>
            <a:endParaRPr cap="none">
              <a:solidFill>
                <a:srgbClr val="424242"/>
              </a:solidFill>
            </a:endParaRPr>
          </a:p>
        </p:txBody>
      </p:sp>
      <p:sp>
        <p:nvSpPr>
          <p:cNvPr id="10" name="Shape 5084"/>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FNoZHc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KAUAACgMgAA0BYAABAgAAAmAAAACAAAAP//////////"/>
              </a:ext>
            </a:extLst>
          </p:cNvSpPr>
          <p:nvPr/>
        </p:nvSpPr>
        <p:spPr>
          <a:xfrm>
            <a:off x="990600" y="3352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Codon models for protein-coding genes</a:t>
            </a:r>
            <a:endParaRPr cap="none">
              <a:solidFill>
                <a:srgbClr val="424242"/>
              </a:solidFill>
            </a:endParaRPr>
          </a:p>
        </p:txBody>
      </p:sp>
      <p:sp>
        <p:nvSpPr>
          <p:cNvPr id="11" name="Shape 5085"/>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G9vbGE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DgYAAAgNQAAuBoAABAgAAAmAAAACAAAAP//////////"/>
              </a:ext>
            </a:extLst>
          </p:cNvSpPr>
          <p:nvPr/>
        </p:nvSpPr>
        <p:spPr>
          <a:xfrm>
            <a:off x="635000" y="3937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IV. Accommodating variation in rates across sites &amp; across branches</a:t>
            </a:r>
          </a:p>
        </p:txBody>
      </p:sp>
      <p:sp>
        <p:nvSpPr>
          <p:cNvPr id="12" name="Shape 5086"/>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G9yPSI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BgaAACgMgAASBwAABAgAAAmAAAACAAAAP//////////"/>
              </a:ext>
            </a:extLst>
          </p:cNvSpPr>
          <p:nvPr/>
        </p:nvSpPr>
        <p:spPr>
          <a:xfrm>
            <a:off x="990600" y="4241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Covariotide/Covarion model</a:t>
            </a:r>
            <a:endParaRPr cap="none">
              <a:solidFill>
                <a:srgbClr val="424242"/>
              </a:solidFill>
            </a:endParaRPr>
          </a:p>
        </p:txBody>
      </p:sp>
      <p:sp>
        <p:nvSpPr>
          <p:cNvPr id="13" name="Shape 5087"/>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HJJbnM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KgbAACgMgAA2B0AABAgAAAmAAAACAAAAP//////////"/>
              </a:ext>
            </a:extLst>
          </p:cNvSpPr>
          <p:nvPr/>
        </p:nvSpPr>
        <p:spPr>
          <a:xfrm>
            <a:off x="990600" y="4495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Switching model of codon substitution</a:t>
            </a:r>
            <a:endParaRPr cap="none">
              <a:solidFill>
                <a:srgbClr val="424242"/>
              </a:solidFill>
            </a:endParaRPr>
          </a:p>
        </p:txBody>
      </p:sp>
      <p:sp>
        <p:nvSpPr>
          <p:cNvPr id="14" name="Shape 5088"/>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EZDOTQ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DAWAACgMgAAYBgAABAgAAAmAAAACAAAAP//////////"/>
              </a:ext>
            </a:extLst>
          </p:cNvSpPr>
          <p:nvPr/>
        </p:nvSpPr>
        <p:spPr>
          <a:xfrm>
            <a:off x="990600" y="3606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Sequence/Robinson model</a:t>
            </a:r>
            <a:endParaRPr cap="none">
              <a:solidFill>
                <a:srgbClr val="424242"/>
              </a:solidFill>
            </a:endParaRPr>
          </a:p>
        </p:txBody>
      </p:sp>
      <p:sp>
        <p:nvSpPr>
          <p:cNvPr id="15" name="Shape 5089"/>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G1jOkY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LAdAAAgNQAAMCAAABAgAAAmAAAACAAAAP//////////"/>
              </a:ext>
            </a:extLst>
          </p:cNvSpPr>
          <p:nvPr/>
        </p:nvSpPr>
        <p:spPr>
          <a:xfrm>
            <a:off x="635000" y="482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V. Accommodating variation in rates across branches</a:t>
            </a:r>
          </a:p>
        </p:txBody>
      </p:sp>
      <p:sp>
        <p:nvSpPr>
          <p:cNvPr id="16" name="Shape 5090"/>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CBpZD0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JAfAACgMgAAwCEAABAgAAAmAAAACAAAAP//////////"/>
              </a:ext>
            </a:extLst>
          </p:cNvSpPr>
          <p:nvPr/>
        </p:nvSpPr>
        <p:spPr>
          <a:xfrm>
            <a:off x="990600" y="5130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Relaxed-clock models</a:t>
            </a:r>
            <a:endParaRPr cap="none">
              <a:solidFill>
                <a:srgbClr val="424242"/>
              </a:solidFill>
            </a:endParaRPr>
          </a:p>
        </p:txBody>
      </p:sp>
      <p:sp>
        <p:nvSpPr>
          <p:cNvPr id="17" name="Shape 5092"/>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CmC3TY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DARAAAgNQAAsBMAABAgAAAmAAAACAAAAP//////////"/>
              </a:ext>
            </a:extLst>
          </p:cNvSpPr>
          <p:nvPr/>
        </p:nvSpPr>
        <p:spPr>
          <a:xfrm>
            <a:off x="635000" y="2794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III. Accommodating non-independence across sites</a:t>
            </a:r>
          </a:p>
        </p:txBody>
      </p:sp>
      <p:pic>
        <p:nvPicPr>
          <p:cNvPr id="18" name="first-teaser-for-zoolander-2-is-really-really-good-looking-ben-stiller-leopard-print-542583.jpg"/>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MIoAACoEQAALD0AACQdAAAQAAAAJgAAAAgAAAD//////////w=="/>
              </a:ext>
            </a:extLst>
          </p:cNvPicPr>
          <p:nvPr/>
        </p:nvPicPr>
        <p:blipFill>
          <a:blip r:embed="rId2"/>
          <a:stretch>
            <a:fillRect/>
          </a:stretch>
        </p:blipFill>
        <p:spPr>
          <a:xfrm>
            <a:off x="6625590" y="2870200"/>
            <a:ext cx="3318510" cy="1866900"/>
          </a:xfrm>
          <a:prstGeom prst="rect">
            <a:avLst/>
          </a:prstGeom>
          <a:noFill/>
          <a:ln>
            <a:noFill/>
          </a:ln>
          <a:effectLst/>
        </p:spPr>
      </p:pic>
      <p:sp>
        <p:nvSpPr>
          <p:cNvPr id="19" name="Shape 5094"/>
          <p:cNvSpPr>
            <a:extLst>
              <a:ext uri="smNativeData">
                <pr:smNativeData xmlns:pr="smNativeData" xmlns="smNativeData" val="SMDATA_15_trXWYhMAAAAlAAAAZAAAAA0AAAAAPAAAADwAAAA8AAAAP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QQAAADkAAAA5AAAAZAAAAGQAAAAAAAAAy8vLAEEAAAA5AAAAOQAAAGQAAABkAAAAAAAAABcAAAAUAAAAAAAAAAAAAAD/fwAA/38AAAAAAAAJAAAABAAAACExBhI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mAMAAJQRAABAPQAAOB0AABAAAAAmAAAACAAAAP//////////"/>
              </a:ext>
            </a:extLst>
          </p:cNvSpPr>
          <p:nvPr/>
        </p:nvSpPr>
        <p:spPr>
          <a:xfrm>
            <a:off x="584200" y="2857500"/>
            <a:ext cx="9372600" cy="1892300"/>
          </a:xfrm>
          <a:prstGeom prst="rect">
            <a:avLst/>
          </a:prstGeom>
          <a:noFill/>
          <a:ln w="25400" cap="flat" cmpd="sng" algn="ctr">
            <a:solidFill>
              <a:srgbClr val="FF9300"/>
            </a:solidFill>
            <a:prstDash val="solid"/>
            <a:headEnd type="none"/>
            <a:tailEnd type="none"/>
          </a:ln>
          <a:effectLst>
            <a:outerShdw blurRad="63500" dist="51187"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Tree>
  </p:cSld>
  <p:clrMapOvr>
    <a:masterClrMapping/>
  </p:clrMapOvr>
  <p:transition spd="fast" p14:dur="500">
    <p:fade/>
    <p:extLst>
      <p:ext uri="smNativeData">
        <pr:smNativeData xmlns:pr="smNativeData" xmlns="smNativeData" val="trXWYgAAAAD0AQAAAAAAAAYAAAAAAAAAAAAAAAAAAAAAAAAAAQAAAAAAAAAAAAAAAAAAAAAAAAAAAAAA"/>
      </p:ext>
    </p:extLs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iterate type="lt">
                                    <p:tmAbs val="0"/>
                                  </p:iterate>
                                  <p:childTnLst>
                                    <p:set>
                                      <p:cBhvr>
                                        <p:cTn id="6" dur="1" fill="hold">
                                          <p:stCondLst>
                                            <p:cond delay="0"/>
                                          </p:stCondLst>
                                        </p:cTn>
                                        <p:tgtEl>
                                          <p:spTgt spid="18"/>
                                        </p:tgtEl>
                                        <p:attrNameLst>
                                          <p:attrName>style.visibility</p:attrName>
                                        </p:attrNameLst>
                                      </p:cBhvr>
                                      <p:to>
                                        <p:strVal val="visible"/>
                                      </p:to>
                                    </p:set>
                                    <p:anim calcmode="lin" valueType="num">
                                      <p:cBhvr>
                                        <p:cTn id="7" dur="1000" fill="hold"/>
                                        <p:tgtEl>
                                          <p:spTgt spid="18"/>
                                        </p:tgtEl>
                                        <p:attrNameLst>
                                          <p:attrName>ppt_x</p:attrName>
                                        </p:attrNameLst>
                                      </p:cBhvr>
                                      <p:tavLst>
                                        <p:tav tm="0">
                                          <p:val>
                                            <p:strVal val="0-#ppt_w/2"/>
                                          </p:val>
                                        </p:tav>
                                        <p:tav tm="100000">
                                          <p:val>
                                            <p:strVal val="#ppt_x"/>
                                          </p:val>
                                        </p:tav>
                                      </p:tavLst>
                                    </p:anim>
                                    <p:anim calcmode="lin" valueType="num">
                                      <p:cBhvr>
                                        <p:cTn id="8" dur="1000" fill="hold"/>
                                        <p:tgtEl>
                                          <p:spTgt spid="1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advAuto="0"/>
    </p:bldLst>
    <p:extLst>
      <p:ext uri="smNativeData">
        <pr:smNativeData xmlns:pr="smNativeData" xmlns="smNativeData" val="trXWYgEAAAAFAAAA/f///wEAAAACAAAACAAAAAAAAAAAAAAAAAAAAA=="/>
      </p:ext>
    </p:extLst>
  </p:timing>
</p:sld>
</file>

<file path=ppt/slides/slide311.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sp>
        <p:nvSpPr>
          <p:cNvPr id="2" name="Shape 5098"/>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BDj3BY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8BoAANwAAACQIwAATAQAABAgAAAmAAAACAAAAP//////////"/>
              </a:ext>
            </a:extLst>
          </p:cNvSpPr>
          <p:nvPr/>
        </p:nvSpPr>
        <p:spPr>
          <a:xfrm>
            <a:off x="4378960" y="139700"/>
            <a:ext cx="140208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Outline</a:t>
            </a:r>
          </a:p>
        </p:txBody>
      </p:sp>
      <p:sp>
        <p:nvSpPr>
          <p:cNvPr id="3" name="Shape 5099"/>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AgNQAAwAgAABAgAAAmAAAACAAAAP//////////"/>
              </a:ext>
            </a:extLst>
          </p:cNvSpPr>
          <p:nvPr/>
        </p:nvSpPr>
        <p:spPr>
          <a:xfrm>
            <a:off x="635000" y="101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I. Stochastic models of nucleotide substitution</a:t>
            </a:r>
          </a:p>
        </p:txBody>
      </p:sp>
      <p:sp>
        <p:nvSpPr>
          <p:cNvPr id="4" name="Shape 5100"/>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CAIAACgMgAAUAoAABAgAAAmAAAACAAAAP//////////"/>
              </a:ext>
            </a:extLst>
          </p:cNvSpPr>
          <p:nvPr/>
        </p:nvSpPr>
        <p:spPr>
          <a:xfrm>
            <a:off x="990600" y="1320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Time reversibility</a:t>
            </a:r>
            <a:endParaRPr cap="none">
              <a:solidFill>
                <a:srgbClr val="424242"/>
              </a:solidFill>
            </a:endParaRPr>
          </a:p>
        </p:txBody>
      </p:sp>
      <p:sp>
        <p:nvSpPr>
          <p:cNvPr id="5" name="Shape 5101"/>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NAmPg8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LAJAACgMgAA4AsAABAgAAAmAAAACAAAAP//////////"/>
              </a:ext>
            </a:extLst>
          </p:cNvSpPr>
          <p:nvPr/>
        </p:nvSpPr>
        <p:spPr>
          <a:xfrm>
            <a:off x="990600" y="1574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Meet the GTR family</a:t>
            </a:r>
            <a:endParaRPr cap="none">
              <a:solidFill>
                <a:srgbClr val="424242"/>
              </a:solidFill>
            </a:endParaRPr>
          </a:p>
        </p:txBody>
      </p:sp>
      <p:sp>
        <p:nvSpPr>
          <p:cNvPr id="6" name="Shape 5102"/>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LgLAACwOAAAFw4AABAgAAAmAAAACAAAAP//////////"/>
              </a:ext>
            </a:extLst>
          </p:cNvSpPr>
          <p:nvPr/>
        </p:nvSpPr>
        <p:spPr>
          <a:xfrm>
            <a:off x="635000" y="1905000"/>
            <a:ext cx="8580120"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II. Accommodating among-site heterogeneity in the substitution process</a:t>
            </a:r>
          </a:p>
        </p:txBody>
      </p:sp>
      <p:sp>
        <p:nvSpPr>
          <p:cNvPr id="7" name="Shape 5103"/>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JgNAACgMgAAyA8AABAgAAAmAAAACAAAAP//////////"/>
              </a:ext>
            </a:extLst>
          </p:cNvSpPr>
          <p:nvPr/>
        </p:nvSpPr>
        <p:spPr>
          <a:xfrm>
            <a:off x="990600" y="2209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Among-site variation in substitution rates</a:t>
            </a:r>
            <a:endParaRPr cap="none">
              <a:solidFill>
                <a:srgbClr val="424242"/>
              </a:solidFill>
            </a:endParaRPr>
          </a:p>
        </p:txBody>
      </p:sp>
      <p:sp>
        <p:nvSpPr>
          <p:cNvPr id="8" name="Shape 5104"/>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CgPAACgMgAAWBEAABAgAAAmAAAACAAAAP//////////"/>
              </a:ext>
            </a:extLst>
          </p:cNvSpPr>
          <p:nvPr/>
        </p:nvSpPr>
        <p:spPr>
          <a:xfrm>
            <a:off x="990600" y="2463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Among-site variation in substitution process</a:t>
            </a:r>
            <a:endParaRPr cap="none">
              <a:solidFill>
                <a:srgbClr val="424242"/>
              </a:solidFill>
            </a:endParaRPr>
          </a:p>
        </p:txBody>
      </p:sp>
      <p:sp>
        <p:nvSpPr>
          <p:cNvPr id="9" name="Shape 5105"/>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BATAACgMgAAQBUAABAgAAAmAAAACAAAAP//////////"/>
              </a:ext>
            </a:extLst>
          </p:cNvSpPr>
          <p:nvPr/>
        </p:nvSpPr>
        <p:spPr>
          <a:xfrm>
            <a:off x="990600" y="3098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Doublet model for RNA</a:t>
            </a:r>
            <a:endParaRPr cap="none">
              <a:solidFill>
                <a:srgbClr val="424242"/>
              </a:solidFill>
            </a:endParaRPr>
          </a:p>
        </p:txBody>
      </p:sp>
      <p:sp>
        <p:nvSpPr>
          <p:cNvPr id="10" name="Shape 5106"/>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LAv8Qo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KAUAACgMgAA0BYAABAgAAAmAAAACAAAAP//////////"/>
              </a:ext>
            </a:extLst>
          </p:cNvSpPr>
          <p:nvPr/>
        </p:nvSpPr>
        <p:spPr>
          <a:xfrm>
            <a:off x="990600" y="3352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Codon models for protein-coding genes</a:t>
            </a:r>
            <a:endParaRPr cap="none">
              <a:solidFill>
                <a:srgbClr val="424242"/>
              </a:solidFill>
            </a:endParaRPr>
          </a:p>
        </p:txBody>
      </p:sp>
      <p:sp>
        <p:nvSpPr>
          <p:cNvPr id="11" name="Shape 5107"/>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DgYAAAgNQAAuBoAABAgAAAmAAAACAAAAP//////////"/>
              </a:ext>
            </a:extLst>
          </p:cNvSpPr>
          <p:nvPr/>
        </p:nvSpPr>
        <p:spPr>
          <a:xfrm>
            <a:off x="635000" y="3937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IV. Accommodating variation in rates across sites &amp; across branches</a:t>
            </a:r>
          </a:p>
        </p:txBody>
      </p:sp>
      <p:sp>
        <p:nvSpPr>
          <p:cNvPr id="12" name="Shape 5108"/>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BgaAACgMgAASBwAABAgAAAmAAAACAAAAP//////////"/>
              </a:ext>
            </a:extLst>
          </p:cNvSpPr>
          <p:nvPr/>
        </p:nvSpPr>
        <p:spPr>
          <a:xfrm>
            <a:off x="990600" y="4241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Covariotide/Covarion model</a:t>
            </a:r>
            <a:endParaRPr cap="none">
              <a:solidFill>
                <a:srgbClr val="424242"/>
              </a:solidFill>
            </a:endParaRPr>
          </a:p>
        </p:txBody>
      </p:sp>
      <p:sp>
        <p:nvSpPr>
          <p:cNvPr id="13" name="Shape 5109"/>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KgbAACgMgAA2B0AABAgAAAmAAAACAAAAP//////////"/>
              </a:ext>
            </a:extLst>
          </p:cNvSpPr>
          <p:nvPr/>
        </p:nvSpPr>
        <p:spPr>
          <a:xfrm>
            <a:off x="990600" y="4495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Switching model of codon substitution</a:t>
            </a:r>
            <a:endParaRPr cap="none">
              <a:solidFill>
                <a:srgbClr val="424242"/>
              </a:solidFill>
            </a:endParaRPr>
          </a:p>
        </p:txBody>
      </p:sp>
      <p:sp>
        <p:nvSpPr>
          <p:cNvPr id="14" name="Shape 5110"/>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DAWAACgMgAAYBgAABAgAAAmAAAACAAAAP//////////"/>
              </a:ext>
            </a:extLst>
          </p:cNvSpPr>
          <p:nvPr/>
        </p:nvSpPr>
        <p:spPr>
          <a:xfrm>
            <a:off x="990600" y="3606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Sequence/Robinson model</a:t>
            </a:r>
            <a:endParaRPr cap="none">
              <a:solidFill>
                <a:srgbClr val="424242"/>
              </a:solidFill>
            </a:endParaRPr>
          </a:p>
        </p:txBody>
      </p:sp>
      <p:sp>
        <p:nvSpPr>
          <p:cNvPr id="15" name="Shape 5111"/>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LAdAAAgNQAAMCAAABAgAAAmAAAACAAAAP//////////"/>
              </a:ext>
            </a:extLst>
          </p:cNvSpPr>
          <p:nvPr/>
        </p:nvSpPr>
        <p:spPr>
          <a:xfrm>
            <a:off x="635000" y="482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V. Accommodating variation in rates across branches</a:t>
            </a:r>
          </a:p>
        </p:txBody>
      </p:sp>
      <p:sp>
        <p:nvSpPr>
          <p:cNvPr id="16" name="Shape 5112"/>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JAfAACgMgAAwCEAABAgAAAmAAAACAAAAP//////////"/>
              </a:ext>
            </a:extLst>
          </p:cNvSpPr>
          <p:nvPr/>
        </p:nvSpPr>
        <p:spPr>
          <a:xfrm>
            <a:off x="990600" y="5130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Relaxed-clock models</a:t>
            </a:r>
            <a:endParaRPr cap="none">
              <a:solidFill>
                <a:srgbClr val="424242"/>
              </a:solidFill>
            </a:endParaRPr>
          </a:p>
        </p:txBody>
      </p:sp>
      <p:sp>
        <p:nvSpPr>
          <p:cNvPr id="17" name="Shape 5114"/>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DARAAAgNQAAsBMAABAgAAAmAAAACAAAAP//////////"/>
              </a:ext>
            </a:extLst>
          </p:cNvSpPr>
          <p:nvPr/>
        </p:nvSpPr>
        <p:spPr>
          <a:xfrm>
            <a:off x="635000" y="2794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III. Accommodating non-independence across sites</a:t>
            </a:r>
          </a:p>
        </p:txBody>
      </p:sp>
      <p:pic>
        <p:nvPicPr>
          <p:cNvPr id="18" name="first-teaser-for-zoolander-2-is-really-really-good-looking-ben-stiller-leopard-print-542583.jpg"/>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DSgA5o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MIoAACoEQAALD0AACQdAAAQAAAAJgAAAAgAAAD//////////w=="/>
              </a:ext>
            </a:extLst>
          </p:cNvPicPr>
          <p:nvPr/>
        </p:nvPicPr>
        <p:blipFill>
          <a:blip r:embed="rId2"/>
          <a:stretch>
            <a:fillRect/>
          </a:stretch>
        </p:blipFill>
        <p:spPr>
          <a:xfrm>
            <a:off x="6625590" y="2870200"/>
            <a:ext cx="3318510" cy="1866900"/>
          </a:xfrm>
          <a:prstGeom prst="rect">
            <a:avLst/>
          </a:prstGeom>
          <a:noFill/>
          <a:ln>
            <a:noFill/>
          </a:ln>
          <a:effectLst/>
        </p:spPr>
      </p:pic>
      <p:sp>
        <p:nvSpPr>
          <p:cNvPr id="19" name="Shape 5116"/>
          <p:cNvSpPr>
            <a:extLst>
              <a:ext uri="smNativeData">
                <pr:smNativeData xmlns:pr="smNativeData" xmlns="smNativeData" val="SMDATA_15_trXWYhMAAAAlAAAAZAAAAA0AAAAAPAAAADwAAAA8AAAAP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QQAAADkAAAA5AAAAZAAAAGQAAAAAAAAAy8vLAEEAAAA5AAAAOQAAAGQAAABkAAAAAAAAABcAAAAUAAAAAAAAAAAAAAD/fwAA/38AAAAAAAAJAAAABAAAAOlHtRg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mAMAAJQRAABAPQAAOB0AABAAAAAmAAAACAAAAP//////////"/>
              </a:ext>
            </a:extLst>
          </p:cNvSpPr>
          <p:nvPr/>
        </p:nvSpPr>
        <p:spPr>
          <a:xfrm>
            <a:off x="584200" y="2857500"/>
            <a:ext cx="9372600" cy="1892300"/>
          </a:xfrm>
          <a:prstGeom prst="rect">
            <a:avLst/>
          </a:prstGeom>
          <a:noFill/>
          <a:ln w="25400" cap="flat" cmpd="sng" algn="ctr">
            <a:solidFill>
              <a:srgbClr val="FF9300"/>
            </a:solidFill>
            <a:prstDash val="solid"/>
            <a:headEnd type="none"/>
            <a:tailEnd type="none"/>
          </a:ln>
          <a:effectLst>
            <a:outerShdw blurRad="63500" dist="51187"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20" name="Shape 5117"/>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HsUrkc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4AYAANQrAAAYOAAA0i0AABAgAAAmAAAACAAAAP//////////"/>
              </a:ext>
            </a:extLst>
          </p:cNvSpPr>
          <p:nvPr/>
        </p:nvSpPr>
        <p:spPr>
          <a:xfrm>
            <a:off x="1117600" y="7124700"/>
            <a:ext cx="8001000" cy="32385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spcBef>
                <a:spcPts val="400"/>
              </a:spcBef>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PSA: 93% of male-model fatalities are the result of innocent gasoline fights!!</a:t>
            </a:r>
          </a:p>
        </p:txBody>
      </p:sp>
    </p:spTree>
  </p:cSld>
  <p:clrMapOvr>
    <a:masterClrMapping/>
  </p:clrMapOvr>
  <p:transition spd="fast" p14:dur="500">
    <p:fade/>
    <p:extLst>
      <p:ext uri="smNativeData">
        <pr:smNativeData xmlns:pr="smNativeData" xmlns="smNativeData" val="trXWYgAAAAD0AQAAAAAAAAYAAAAAAAAAAAAAAAAAAAAAAAAAAQAAAAAAAAAAAAAAAAAAAAAAAAAAAAAA"/>
      </p:ext>
    </p:extLs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xit" presetSubtype="4" fill="hold" grpId="0" nodeType="afterEffect">
                                  <p:stCondLst>
                                    <p:cond delay="0"/>
                                  </p:stCondLst>
                                  <p:iterate type="lt">
                                    <p:tmAbs val="0"/>
                                  </p:iterate>
                                  <p:childTnLst>
                                    <p:animEffect transition="out" filter="wipe(down)">
                                      <p:cBhvr>
                                        <p:cTn id="6" dur="2500"/>
                                        <p:tgtEl>
                                          <p:spTgt spid="18"/>
                                        </p:tgtEl>
                                      </p:cBhvr>
                                    </p:animEffect>
                                    <p:set>
                                      <p:cBhvr>
                                        <p:cTn id="7" dur="1" fill="hold">
                                          <p:stCondLst>
                                            <p:cond delay="2499"/>
                                          </p:stCondLst>
                                        </p:cTn>
                                        <p:tgtEl>
                                          <p:spTgt spid="18"/>
                                        </p:tgtEl>
                                        <p:attrNameLst>
                                          <p:attrName>style.visibility</p:attrName>
                                        </p:attrNameLst>
                                      </p:cBhvr>
                                      <p:to>
                                        <p:strVal val="hidden"/>
                                      </p:to>
                                    </p:set>
                                  </p:childTnLst>
                                </p:cTn>
                              </p:par>
                            </p:childTnLst>
                          </p:cTn>
                        </p:par>
                        <p:par>
                          <p:cTn id="8" fill="hold">
                            <p:stCondLst>
                              <p:cond delay="2500"/>
                            </p:stCondLst>
                            <p:childTnLst>
                              <p:par>
                                <p:cTn id="9" presetID="1" presetClass="entr" presetSubtype="0" fill="hold" grpId="0" nodeType="afterEffect">
                                  <p:stCondLst>
                                    <p:cond delay="0"/>
                                  </p:stCondLst>
                                  <p:iterate type="lt">
                                    <p:tmAbs val="100"/>
                                  </p:iterate>
                                  <p:childTnLst>
                                    <p:set>
                                      <p:cBhvr>
                                        <p:cTn id="10" dur="1" fill="hold">
                                          <p:stCondLst>
                                            <p:cond delay="0"/>
                                          </p:stCondLst>
                                        </p:cTn>
                                        <p:tgtEl>
                                          <p:spTgt spid="20">
                                            <p:bg/>
                                          </p:spTgt>
                                        </p:tgtEl>
                                        <p:attrNameLst>
                                          <p:attrName>style.visibility</p:attrName>
                                        </p:attrNameLst>
                                      </p:cBhvr>
                                      <p:to>
                                        <p:strVal val="visible"/>
                                      </p:to>
                                    </p:set>
                                  </p:childTnLst>
                                </p:cTn>
                              </p:par>
                            </p:childTnLst>
                          </p:cTn>
                        </p:par>
                        <p:par>
                          <p:cTn id="11" fill="hold">
                            <p:stCondLst>
                              <p:cond delay="2501"/>
                            </p:stCondLst>
                            <p:childTnLst>
                              <p:par>
                                <p:cTn id="12" presetID="1" presetClass="entr" presetSubtype="0" fill="hold" grpId="0" nodeType="afterEffect">
                                  <p:stCondLst>
                                    <p:cond delay="0"/>
                                  </p:stCondLst>
                                  <p:iterate type="lt">
                                    <p:tmAbs val="100"/>
                                  </p:iterate>
                                  <p:childTnLst>
                                    <p:set>
                                      <p:cBhvr>
                                        <p:cTn id="13" dur="1" fill="hold">
                                          <p:stCondLst>
                                            <p:cond delay="0"/>
                                          </p:stCondLst>
                                        </p:cTn>
                                        <p:tgtEl>
                                          <p:spTgt spid="20">
                                            <p:txEl>
                                              <p:charRg st="4294967295" end="4294967295"/>
                                            </p:txEl>
                                          </p:spTgt>
                                        </p:tgtEl>
                                        <p:attrNameLst>
                                          <p:attrName>style.visibility</p:attrName>
                                        </p:attrNameLst>
                                      </p:cBhvr>
                                      <p:to>
                                        <p:strVal val="visible"/>
                                      </p:to>
                                    </p:set>
                                  </p:childTnLst>
                                </p:cTn>
                              </p:par>
                            </p:childTnLst>
                          </p:cTn>
                        </p:par>
                        <p:par>
                          <p:cTn id="14" fill="hold">
                            <p:stCondLst>
                              <p:cond delay="9202"/>
                            </p:stCondLst>
                            <p:childTnLst>
                              <p:par>
                                <p:cTn id="15" presetID="35" presetClass="emph" presetSubtype="0" repeatCount="6000" fill="hold" grpId="1" nodeType="afterEffect">
                                  <p:stCondLst>
                                    <p:cond delay="0"/>
                                  </p:stCondLst>
                                  <p:childTnLst>
                                    <p:anim calcmode="discrete" valueType="str">
                                      <p:cBhvr override="childStyle">
                                        <p:cTn id="16" dur="2000" fill="hold"/>
                                        <p:tgtEl>
                                          <p:spTgt spid="20"/>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advAuto="0"/>
      <p:bldP spid="20" grpId="0" animBg="1" advAuto="0"/>
      <p:bldP spid="20" grpId="1" animBg="1" advAuto="0"/>
    </p:bldLst>
    <p:extLst>
      <p:ext uri="smNativeData">
        <pr:smNativeData xmlns:pr="smNativeData" xmlns="smNativeData" val="trXWYgQAAAAFAAAA/f///wIAAAAWAAAABAAAAAAAAAAAAAAAAAAAAAkAAAD+////AQAAAAEAAAAAAAAAAAAAAAAAAAAAAAAADAAAAP////8BAAAAAQAAAAAAAAAAAAAAAAAAAAAAAAAPAAAA/f///wMAAAAjAAAAAAAAAAAAAAAAAAAAAAAAAA=="/>
      </p:ext>
    </p:extLst>
  </p:timing>
</p:sld>
</file>

<file path=ppt/slides/slide312.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sp>
        <p:nvSpPr>
          <p:cNvPr id="2" name="Shape 5121"/>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8BoAANwAAACQIwAATAQAABAgAAAmAAAACAAAAP//////////"/>
              </a:ext>
            </a:extLst>
          </p:cNvSpPr>
          <p:nvPr/>
        </p:nvSpPr>
        <p:spPr>
          <a:xfrm>
            <a:off x="4378960" y="139700"/>
            <a:ext cx="140208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Outline</a:t>
            </a:r>
          </a:p>
        </p:txBody>
      </p:sp>
      <p:sp>
        <p:nvSpPr>
          <p:cNvPr id="3" name="Shape 5122"/>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MnmeUk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AgNQAAwAgAABAgAAAmAAAACAAAAP//////////"/>
              </a:ext>
            </a:extLst>
          </p:cNvSpPr>
          <p:nvPr/>
        </p:nvSpPr>
        <p:spPr>
          <a:xfrm>
            <a:off x="635000" y="101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I. Stochastic models of nucleotide substitution</a:t>
            </a:r>
          </a:p>
        </p:txBody>
      </p:sp>
      <p:sp>
        <p:nvSpPr>
          <p:cNvPr id="4" name="Shape 5123"/>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HWiQ6o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CAIAACgMgAAUAoAABAgAAAmAAAACAAAAP//////////"/>
              </a:ext>
            </a:extLst>
          </p:cNvSpPr>
          <p:nvPr/>
        </p:nvSpPr>
        <p:spPr>
          <a:xfrm>
            <a:off x="990600" y="1320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Time reversibility</a:t>
            </a:r>
            <a:endParaRPr cap="none">
              <a:solidFill>
                <a:srgbClr val="424242"/>
              </a:solidFill>
            </a:endParaRPr>
          </a:p>
        </p:txBody>
      </p:sp>
      <p:sp>
        <p:nvSpPr>
          <p:cNvPr id="5" name="Shape 5124"/>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D0iQXI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LAJAACgMgAA4AsAABAgAAAmAAAACAAAAP//////////"/>
              </a:ext>
            </a:extLst>
          </p:cNvSpPr>
          <p:nvPr/>
        </p:nvSpPr>
        <p:spPr>
          <a:xfrm>
            <a:off x="990600" y="1574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Meet the GTR family</a:t>
            </a:r>
            <a:endParaRPr cap="none">
              <a:solidFill>
                <a:srgbClr val="424242"/>
              </a:solidFill>
            </a:endParaRPr>
          </a:p>
        </p:txBody>
      </p:sp>
      <p:sp>
        <p:nvSpPr>
          <p:cNvPr id="6" name="Shape 5125"/>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G1hYy8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LgLAACwOAAAFw4AABAgAAAmAAAACAAAAP//////////"/>
              </a:ext>
            </a:extLst>
          </p:cNvSpPr>
          <p:nvPr/>
        </p:nvSpPr>
        <p:spPr>
          <a:xfrm>
            <a:off x="635000" y="1905000"/>
            <a:ext cx="8580120"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II. Accommodating among-site heterogeneity in the substitution process</a:t>
            </a:r>
          </a:p>
        </p:txBody>
      </p:sp>
      <p:sp>
        <p:nvSpPr>
          <p:cNvPr id="7" name="Shape 5126"/>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CBhbGc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JgNAACgMgAAyA8AABAgAAAmAAAACAAAAP//////////"/>
              </a:ext>
            </a:extLst>
          </p:cNvSpPr>
          <p:nvPr/>
        </p:nvSpPr>
        <p:spPr>
          <a:xfrm>
            <a:off x="990600" y="2209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Among-site variation in substitution rates</a:t>
            </a:r>
            <a:endParaRPr cap="none">
              <a:solidFill>
                <a:srgbClr val="424242"/>
              </a:solidFill>
            </a:endParaRPr>
          </a:p>
        </p:txBody>
      </p:sp>
      <p:sp>
        <p:nvSpPr>
          <p:cNvPr id="8" name="Shape 5127"/>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FByPjw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CgPAACgMgAAWBEAABAgAAAmAAAACAAAAP//////////"/>
              </a:ext>
            </a:extLst>
          </p:cNvSpPr>
          <p:nvPr/>
        </p:nvSpPr>
        <p:spPr>
          <a:xfrm>
            <a:off x="990600" y="2463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Among-site variation in substitution process</a:t>
            </a:r>
            <a:endParaRPr cap="none">
              <a:solidFill>
                <a:srgbClr val="424242"/>
              </a:solidFill>
            </a:endParaRPr>
          </a:p>
        </p:txBody>
      </p:sp>
      <p:sp>
        <p:nvSpPr>
          <p:cNvPr id="9" name="Shape 5128"/>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D0iODM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BATAACgMgAAQBUAABAgAAAmAAAACAAAAP//////////"/>
              </a:ext>
            </a:extLst>
          </p:cNvSpPr>
          <p:nvPr/>
        </p:nvSpPr>
        <p:spPr>
          <a:xfrm>
            <a:off x="990600" y="3098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Doublet model for RNA</a:t>
            </a:r>
            <a:endParaRPr cap="none">
              <a:solidFill>
                <a:srgbClr val="424242"/>
              </a:solidFill>
            </a:endParaRPr>
          </a:p>
        </p:txBody>
      </p:sp>
      <p:sp>
        <p:nvSpPr>
          <p:cNvPr id="10" name="Shape 5129"/>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G91dG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KAUAACgMgAA0BYAABAgAAAmAAAACAAAAP//////////"/>
              </a:ext>
            </a:extLst>
          </p:cNvSpPr>
          <p:nvPr/>
        </p:nvSpPr>
        <p:spPr>
          <a:xfrm>
            <a:off x="990600" y="3352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Codon models for protein-coding genes</a:t>
            </a:r>
            <a:endParaRPr cap="none">
              <a:solidFill>
                <a:srgbClr val="424242"/>
              </a:solidFill>
            </a:endParaRPr>
          </a:p>
        </p:txBody>
      </p:sp>
      <p:sp>
        <p:nvSpPr>
          <p:cNvPr id="11" name="Shape 5130"/>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C8+PH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DgYAAAgNQAAuBoAABAgAAAmAAAACAAAAP//////////"/>
              </a:ext>
            </a:extLst>
          </p:cNvSpPr>
          <p:nvPr/>
        </p:nvSpPr>
        <p:spPr>
          <a:xfrm>
            <a:off x="635000" y="3937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IV. Accommodating variation in rates across sites &amp; across branches</a:t>
            </a:r>
          </a:p>
        </p:txBody>
      </p:sp>
      <p:sp>
        <p:nvSpPr>
          <p:cNvPr id="12" name="Shape 5131"/>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GEgdHk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BgaAACgMgAASBwAABAgAAAmAAAACAAAAP//////////"/>
              </a:ext>
            </a:extLst>
          </p:cNvSpPr>
          <p:nvPr/>
        </p:nvSpPr>
        <p:spPr>
          <a:xfrm>
            <a:off x="990600" y="4241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Covariotide/Covarion model</a:t>
            </a:r>
            <a:endParaRPr cap="none">
              <a:solidFill>
                <a:srgbClr val="424242"/>
              </a:solidFill>
            </a:endParaRPr>
          </a:p>
        </p:txBody>
      </p:sp>
      <p:sp>
        <p:nvSpPr>
          <p:cNvPr id="13" name="Shape 5132"/>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CBySW4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KgbAACgMgAA2B0AABAgAAAmAAAACAAAAP//////////"/>
              </a:ext>
            </a:extLst>
          </p:cNvSpPr>
          <p:nvPr/>
        </p:nvSpPr>
        <p:spPr>
          <a:xfrm>
            <a:off x="990600" y="4495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Switching model of codon substitution</a:t>
            </a:r>
            <a:endParaRPr cap="none">
              <a:solidFill>
                <a:srgbClr val="424242"/>
              </a:solidFill>
            </a:endParaRPr>
          </a:p>
        </p:txBody>
      </p:sp>
      <p:sp>
        <p:nvSpPr>
          <p:cNvPr id="14" name="Shape 5133"/>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GduPSI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DAWAACgMgAAYBgAABAgAAAmAAAACAAAAP//////////"/>
              </a:ext>
            </a:extLst>
          </p:cNvSpPr>
          <p:nvPr/>
        </p:nvSpPr>
        <p:spPr>
          <a:xfrm>
            <a:off x="990600" y="3606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Sequence/Robinson model</a:t>
            </a:r>
            <a:endParaRPr cap="none">
              <a:solidFill>
                <a:srgbClr val="424242"/>
              </a:solidFill>
            </a:endParaRPr>
          </a:p>
        </p:txBody>
      </p:sp>
      <p:sp>
        <p:nvSpPr>
          <p:cNvPr id="15" name="Shape 5134"/>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D48cDo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LAdAAAgNQAAMCAAABAgAAAmAAAACAAAAP//////////"/>
              </a:ext>
            </a:extLst>
          </p:cNvSpPr>
          <p:nvPr/>
        </p:nvSpPr>
        <p:spPr>
          <a:xfrm>
            <a:off x="635000" y="482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V. Accommodating variation in rates across branches</a:t>
            </a:r>
          </a:p>
        </p:txBody>
      </p:sp>
      <p:sp>
        <p:nvSpPr>
          <p:cNvPr id="16" name="Shape 5135"/>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CB0eX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JAfAACgMgAAwCEAABAgAAAmAAAACAAAAP//////////"/>
              </a:ext>
            </a:extLst>
          </p:cNvSpPr>
          <p:nvPr/>
        </p:nvSpPr>
        <p:spPr>
          <a:xfrm>
            <a:off x="990600" y="5130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Relaxed-clock models</a:t>
            </a:r>
            <a:endParaRPr cap="none">
              <a:solidFill>
                <a:srgbClr val="424242"/>
              </a:solidFill>
            </a:endParaRPr>
          </a:p>
        </p:txBody>
      </p:sp>
      <p:sp>
        <p:nvSpPr>
          <p:cNvPr id="17" name="Shape 5137"/>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G1pY3I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DARAAAgNQAAsBMAABAgAAAmAAAACAAAAP//////////"/>
              </a:ext>
            </a:extLst>
          </p:cNvSpPr>
          <p:nvPr/>
        </p:nvSpPr>
        <p:spPr>
          <a:xfrm>
            <a:off x="635000" y="2794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III. Accommodating non-independence across sites</a:t>
            </a:r>
          </a:p>
        </p:txBody>
      </p:sp>
      <p:sp>
        <p:nvSpPr>
          <p:cNvPr id="18" name="Shape 5138"/>
          <p:cNvSpPr>
            <a:extLst>
              <a:ext uri="smNativeData">
                <pr:smNativeData xmlns:pr="smNativeData" xmlns="smNativeData" val="SMDATA_15_trXWYhMAAAAlAAAAyAAAAA0AAAAAPAAAADwAAAA8AAAAPAAAAAAAAAABAAAAAAAAAAEAAABQAAAAVX+dzoa53z+kU1c+y/Ph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GN0THM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RgMAANQSAADKBQAALBUAABAAAAAmAAAACAAAAP//////////"/>
              </a:ext>
            </a:extLst>
          </p:cNvSpPr>
          <p:nvPr/>
        </p:nvSpPr>
        <p:spPr>
          <a:xfrm>
            <a:off x="532130" y="3060700"/>
            <a:ext cx="408940" cy="381000"/>
          </a:xfrm>
          <a:prstGeom prst="rightArrow">
            <a:avLst>
              <a:gd name="adj1" fmla="val 56101"/>
              <a:gd name="adj2" fmla="val 54128"/>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Tree>
  </p:cSld>
  <p:clrMapOvr>
    <a:masterClrMapping/>
  </p:clrMapOvr>
  <p:transition spd="fast" p14:dur="500">
    <p:fade/>
    <p:extLst>
      <p:ext uri="smNativeData">
        <pr:smNativeData xmlns:pr="smNativeData" xmlns="smNativeData" val="trXWYgAAAAD0AQAAAAAAAAYAAAAAAAAAAAAAAAAAAAAAAAAAAQAAAAAAAAAAAAAAAAAAAAAAAAAAAAAA"/>
      </p:ext>
    </p:extLst>
  </p:transition>
  <p:timing>
    <p:tnLst>
      <p:par>
        <p:cTn id="1" dur="indefinite" restart="never" nodeType="tmRoot"/>
      </p:par>
    </p:tnLst>
  </p:timing>
</p:sld>
</file>

<file path=ppt/slides/slide313.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sp>
        <p:nvSpPr>
          <p:cNvPr id="2" name="Shape 5142"/>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KVIkVk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LgkAACYOgAAjCgAABAgAAAmAAAACAAAAP//////////"/>
              </a:ext>
            </a:extLst>
          </p:cNvSpPr>
          <p:nvPr/>
        </p:nvSpPr>
        <p:spPr>
          <a:xfrm>
            <a:off x="1003300" y="5969000"/>
            <a:ext cx="8521700" cy="6223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algn="l" defTabSz="457200">
              <a:lnSpc>
                <a:spcPts val="1900"/>
              </a:lnSpc>
              <a:spcBef>
                <a:spcPts val="400"/>
              </a:spcBef>
              <a:tabLst>
                <a:tab pos="838200" algn="l"/>
                <a:tab pos="914400" algn="l"/>
                <a:tab pos="1828800" algn="l"/>
                <a:tab pos="2387600" algn="l"/>
              </a:tabLst>
              <a:defRPr sz="1600" cap="none">
                <a:solidFill>
                  <a:srgbClr val="424242"/>
                </a:solidFill>
                <a:latin typeface="Arial" pitchFamily="1" charset="0"/>
                <a:ea typeface="Arial" pitchFamily="1" charset="0"/>
                <a:cs typeface="Arial" pitchFamily="1" charset="0"/>
              </a:defRPr>
            </a:pPr>
            <a:r>
              <a:t>Failure to accommodate this compensatory substitution process will overestimate confidence</a:t>
            </a:r>
            <a:br/>
            <a:r>
              <a:t>     in estimates of phylogeny</a:t>
            </a:r>
          </a:p>
        </p:txBody>
      </p:sp>
      <p:grpSp>
        <p:nvGrpSpPr>
          <p:cNvPr id="3" name="Group 5145"/>
          <p:cNvGrpSpPr>
            <a:extLst>
              <a:ext uri="smNativeData">
                <pr:smNativeData xmlns:pr="smNativeData" xmlns="smNativeData" val="SMDATA_6_trXWYhMAAAAlAAAAAQAAAA8BAAAAkAAAAEgAAACQAAAASAAAAAAAAAAAAAAAAAAAABcAAAAUAAAAAAAAAAAAAAD/fwAA/38AAAAAAAAJAAAABAAAAAAAAAAfAAAAVAAAAAAAAAAAAAAAAAAAAAAAAAAAAAAAAAAAAAAAAAAAAAAAAAAAAAAAAAAAAAAAAAAAAAAAAAAAAAAAAAAAAAAAAAAAAAAAAAAAAAAAAAAAAAAAAAAAACEAAAAYAAAAFAAAAPgHAABIDQAAnzYAAI8jAAAQAAAAJgAAAAgAAAD/////AAAAAA=="/>
              </a:ext>
            </a:extLst>
          </p:cNvGrpSpPr>
          <p:nvPr/>
        </p:nvGrpSpPr>
        <p:grpSpPr>
          <a:xfrm>
            <a:off x="1295400" y="2159000"/>
            <a:ext cx="7583805" cy="3621405"/>
            <a:chOff x="1295400" y="2159000"/>
            <a:chExt cx="7583805" cy="3621405"/>
          </a:xfrm>
        </p:grpSpPr>
        <p:pic>
          <p:nvPicPr>
            <p:cNvPr id="5" name="image4.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BUC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PgHAABIDQAAnCcAAI8jAAAAAAAAJgAAAAgAAAD//////////w=="/>
                </a:ext>
              </a:extLst>
            </p:cNvPicPr>
            <p:nvPr/>
          </p:nvPicPr>
          <p:blipFill>
            <a:blip r:embed="rId2"/>
            <a:stretch>
              <a:fillRect/>
            </a:stretch>
          </p:blipFill>
          <p:spPr>
            <a:xfrm>
              <a:off x="1295400" y="2159000"/>
              <a:ext cx="5143500" cy="3621405"/>
            </a:xfrm>
            <a:prstGeom prst="rect">
              <a:avLst/>
            </a:prstGeom>
            <a:noFill/>
            <a:ln>
              <a:noFill/>
            </a:ln>
            <a:effectLst/>
          </p:spPr>
        </p:pic>
        <p:sp>
          <p:nvSpPr>
            <p:cNvPr id="4" name="Shape 5144"/>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AAAAAMvLywDAwP8Af39/AAAAAAAAAAAAAAAAAAAAAAAAAAAAIQAAABgAAAAUAAAAICMAACEbAACfNgAAByAAAAAgAAAmAAAACAAAAP//////////"/>
                </a:ext>
              </a:extLst>
            </p:cNvSpPr>
            <p:nvPr/>
          </p:nvSpPr>
          <p:spPr>
            <a:xfrm>
              <a:off x="5709920" y="4410075"/>
              <a:ext cx="3169285" cy="796290"/>
            </a:xfrm>
            <a:prstGeom prst="rect">
              <a:avLst/>
            </a:prstGeom>
            <a:noFill/>
            <a:ln>
              <a:noFill/>
            </a:ln>
            <a:effectLst>
              <a:outerShdw blurRad="63500" dist="63760" dir="2700000">
                <a:srgbClr val="000000">
                  <a:alpha val="4000"/>
                </a:srgbClr>
              </a:outerShdw>
            </a:effectLst>
          </p:spPr>
          <p:txBody>
            <a:bodyPr vert="horz" wrap="none" lIns="50800" tIns="50800" rIns="50800" bIns="50800" numCol="1" spcCol="215900" anchor="ctr"/>
            <a:lstStyle/>
            <a:p>
              <a:pPr algn="l" defTabSz="457200">
                <a:lnSpc>
                  <a:spcPts val="1900"/>
                </a:lnSpc>
                <a:spcBef>
                  <a:spcPts val="400"/>
                </a:spcBef>
                <a:tabLst>
                  <a:tab pos="838200" algn="l"/>
                  <a:tab pos="914400" algn="l"/>
                  <a:tab pos="1828800" algn="l"/>
                  <a:tab pos="2387600" algn="l"/>
                </a:tabLst>
                <a:defRPr sz="1600" cap="none">
                  <a:solidFill>
                    <a:srgbClr val="424242"/>
                  </a:solidFill>
                  <a:latin typeface="Arial" pitchFamily="1" charset="0"/>
                  <a:ea typeface="Arial" pitchFamily="1" charset="0"/>
                  <a:cs typeface="Arial" pitchFamily="1" charset="0"/>
                </a:defRPr>
              </a:pPr>
              <a:r>
                <a:t>RNA secondary structure of the + </a:t>
              </a:r>
              <a:br/>
              <a:r>
                <a:t>strand of NL95 (part of the coat </a:t>
              </a:r>
              <a:br/>
              <a:r>
                <a:t>and read-through proteins)</a:t>
              </a:r>
            </a:p>
          </p:txBody>
        </p:sp>
      </p:grpSp>
      <p:sp>
        <p:nvSpPr>
          <p:cNvPr id="6" name="Shape 5146"/>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KwIAAD4PQAAlAwAABAgAAAmAAAACAAAAP//////////"/>
              </a:ext>
            </a:extLst>
          </p:cNvSpPr>
          <p:nvPr/>
        </p:nvSpPr>
        <p:spPr>
          <a:xfrm>
            <a:off x="1003300" y="1409700"/>
            <a:ext cx="9070340" cy="6350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Nucleotides along stem regions pair to form doublets resulting in a strong correlation </a:t>
            </a:r>
            <a:br/>
            <a:r>
              <a:t>     in substitutions across sites</a:t>
            </a:r>
          </a:p>
        </p:txBody>
      </p:sp>
      <p:sp>
        <p:nvSpPr>
          <p:cNvPr id="7" name="Shape 5147"/>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BAEAw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nwgAABAgAAAmAAAACAAAAP//////////"/>
              </a:ext>
            </a:extLst>
          </p:cNvSpPr>
          <p:nvPr/>
        </p:nvSpPr>
        <p:spPr>
          <a:xfrm>
            <a:off x="635000" y="1016000"/>
            <a:ext cx="8692515"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Biology motivates the extension of models</a:t>
            </a:r>
          </a:p>
        </p:txBody>
      </p:sp>
      <p:sp>
        <p:nvSpPr>
          <p:cNvPr id="8" name="Shape 5148"/>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BADB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zQMAANwAAACzOgAATAQAABAgAAAmAAAACAAAAP//////////"/>
              </a:ext>
            </a:extLst>
          </p:cNvSpPr>
          <p:nvPr/>
        </p:nvSpPr>
        <p:spPr>
          <a:xfrm>
            <a:off x="617855" y="139700"/>
            <a:ext cx="892429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Non-independence Across Sites</a:t>
            </a:r>
          </a:p>
        </p:txBody>
      </p:sp>
    </p:spTree>
  </p:cSld>
  <p:clrMapOvr>
    <a:masterClrMapping/>
  </p:clrMapOvr>
  <p:transition spd="fast" p14:dur="500">
    <p:fade/>
    <p:extLst>
      <p:ext uri="smNativeData">
        <pr:smNativeData xmlns:pr="smNativeData" xmlns="smNativeData" val="trXWYgAAAAD0AQAAAAAAAAYAAAAAAAAAAAAAAAAAAAAAAAAAAQAAAAAAAAAAAAAAAAAAAAAAAAAAAAAA"/>
      </p:ext>
    </p:extLs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iterate type="lt">
                                    <p:tmAbs val="0"/>
                                  </p:iterate>
                                  <p:childTnLst>
                                    <p:set>
                                      <p:cBhvr>
                                        <p:cTn id="6" dur="1" fill="hold">
                                          <p:stCondLst>
                                            <p:cond delay="0"/>
                                          </p:stCondLst>
                                        </p:cTn>
                                        <p:tgtEl>
                                          <p:spTgt spid="3"/>
                                        </p:tgtEl>
                                        <p:attrNameLst>
                                          <p:attrName>style.visibility</p:attrName>
                                        </p:attrNameLst>
                                      </p:cBhvr>
                                      <p:to>
                                        <p:strVal val="visible"/>
                                      </p:to>
                                    </p:set>
                                    <p:animEffect transition="in" filter="dissolve">
                                      <p:cBhvr>
                                        <p:cTn id="7" dur="499"/>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iterate type="lt">
                                    <p:tmAbs val="0"/>
                                  </p:iterate>
                                  <p:childTnLst>
                                    <p:set>
                                      <p:cBhvr>
                                        <p:cTn id="11" dur="1" fill="hold">
                                          <p:stCondLst>
                                            <p:cond delay="0"/>
                                          </p:stCondLst>
                                        </p:cTn>
                                        <p:tgtEl>
                                          <p:spTgt spid="2">
                                            <p:bg/>
                                          </p:spTgt>
                                        </p:tgtEl>
                                        <p:attrNameLst>
                                          <p:attrName>style.visibility</p:attrName>
                                        </p:attrNameLst>
                                      </p:cBhvr>
                                      <p:to>
                                        <p:strVal val="visible"/>
                                      </p:to>
                                    </p:set>
                                    <p:animEffect transition="in" filter="dissolve">
                                      <p:cBhvr>
                                        <p:cTn id="12" dur="500"/>
                                        <p:tgtEl>
                                          <p:spTgt spid="2">
                                            <p:bg/>
                                          </p:spTgt>
                                        </p:tgtEl>
                                      </p:cBhvr>
                                    </p:animEffect>
                                  </p:childTnLst>
                                </p:cTn>
                              </p:par>
                              <p:par>
                                <p:cTn id="13" presetID="9" presetClass="entr" presetSubtype="0" fill="hold" grpId="0" nodeType="withEffect">
                                  <p:stCondLst>
                                    <p:cond delay="0"/>
                                  </p:stCondLst>
                                  <p:iterate type="lt">
                                    <p:tmAbs val="0"/>
                                  </p:iterate>
                                  <p:childTnLst>
                                    <p:set>
                                      <p:cBhvr>
                                        <p:cTn id="14" dur="1" fill="hold">
                                          <p:stCondLst>
                                            <p:cond delay="0"/>
                                          </p:stCondLst>
                                        </p:cTn>
                                        <p:tgtEl>
                                          <p:spTgt spid="2">
                                            <p:txEl>
                                              <p:charRg st="4294967295" end="4294967295"/>
                                            </p:txEl>
                                          </p:spTgt>
                                        </p:tgtEl>
                                        <p:attrNameLst>
                                          <p:attrName>style.visibility</p:attrName>
                                        </p:attrNameLst>
                                      </p:cBhvr>
                                      <p:to>
                                        <p:strVal val="visible"/>
                                      </p:to>
                                    </p:set>
                                    <p:animEffect transition="in" filter="dissolve">
                                      <p:cBhvr>
                                        <p:cTn id="15" dur="500"/>
                                        <p:tgtEl>
                                          <p:spTgt spid="2">
                                            <p:txEl>
                                              <p:charRg st="4294967295" end="429496729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advAuto="0"/>
      <p:bldP spid="3" grpId="0" animBg="1" advAuto="0"/>
    </p:bldLst>
    <p:extLst>
      <p:ext uri="smNativeData">
        <pr:smNativeData xmlns:pr="smNativeData" xmlns="smNativeData" val="trXWYgMAAAAFAAAA/f///wEAAAAJAAAAAAAAAAAAAAAAAAAAAAAAAAoAAAD+////AQAAAAkAAAAAAAAAAAAAAAAAAAAAAAAADQAAAP////8BAAAACQAAAAAAAAAAAAAAAAAAAAAAAAA="/>
      </p:ext>
    </p:extLst>
  </p:timing>
</p:sld>
</file>

<file path=ppt/slides/slide314.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sp>
        <p:nvSpPr>
          <p:cNvPr id="2" name="Shape 5150"/>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KwIAAD4PQAA5AoAABAgAAAmAAAACAAAAP//////////"/>
              </a:ext>
            </a:extLst>
          </p:cNvSpPr>
          <p:nvPr/>
        </p:nvSpPr>
        <p:spPr>
          <a:xfrm>
            <a:off x="1003300" y="1409700"/>
            <a:ext cx="9070340" cy="36068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Models conversions between all possible doublets as a two-step process</a:t>
            </a:r>
          </a:p>
        </p:txBody>
      </p:sp>
      <p:sp>
        <p:nvSpPr>
          <p:cNvPr id="3" name="Shape 5151"/>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nwgAABAgAAAmAAAACAAAAP//////////"/>
              </a:ext>
            </a:extLst>
          </p:cNvSpPr>
          <p:nvPr/>
        </p:nvSpPr>
        <p:spPr>
          <a:xfrm>
            <a:off x="635000" y="1016000"/>
            <a:ext cx="8692515"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The Doublet model for RNA stem regions</a:t>
            </a:r>
          </a:p>
        </p:txBody>
      </p:sp>
      <p:sp>
        <p:nvSpPr>
          <p:cNvPr id="4" name="Shape 5152"/>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zQMAANwAAACzOgAATAQAABAgAAAmAAAACAAAAP//////////"/>
              </a:ext>
            </a:extLst>
          </p:cNvSpPr>
          <p:nvPr/>
        </p:nvSpPr>
        <p:spPr>
          <a:xfrm>
            <a:off x="617855" y="139700"/>
            <a:ext cx="892429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Non-independence Across Sites</a:t>
            </a:r>
          </a:p>
        </p:txBody>
      </p:sp>
      <p:sp>
        <p:nvSpPr>
          <p:cNvPr id="5" name="Shape 5153"/>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IwKAAA+PQAAqAwAABAgAAAmAAAACAAAAP//////////"/>
              </a:ext>
            </a:extLst>
          </p:cNvSpPr>
          <p:nvPr/>
        </p:nvSpPr>
        <p:spPr>
          <a:xfrm>
            <a:off x="1003300" y="1714500"/>
            <a:ext cx="8952230" cy="3429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Arial" pitchFamily="1" charset="0"/>
                <a:cs typeface="Arial" pitchFamily="1" charset="0"/>
              </a:defRPr>
            </a:pPr>
            <a:r>
              <a:t>one nucleotide is substituted according to a standard 4</a:t>
            </a:r>
            <a:r>
              <a:rPr cap="none">
                <a:latin typeface="Times" pitchFamily="0" charset="0"/>
                <a:ea typeface="Times" pitchFamily="0" charset="0"/>
                <a:cs typeface="Times" pitchFamily="0" charset="0"/>
              </a:rPr>
              <a:t>-</a:t>
            </a:r>
            <a:r>
              <a:t>by</a:t>
            </a:r>
            <a:r>
              <a:rPr cap="none">
                <a:latin typeface="Times" pitchFamily="0" charset="0"/>
                <a:ea typeface="Times" pitchFamily="0" charset="0"/>
                <a:cs typeface="Times" pitchFamily="0" charset="0"/>
              </a:rPr>
              <a:t>-</a:t>
            </a:r>
            <a:r>
              <a:t>4 instantaneous-rate matrix</a:t>
            </a:r>
          </a:p>
        </p:txBody>
      </p:sp>
    </p:spTree>
  </p:cSld>
  <p:clrMapOvr>
    <a:masterClrMapping/>
  </p:clrMapOvr>
  <p:transition spd="fast" p14:dur="500">
    <p:fade/>
    <p:extLst>
      <p:ext uri="smNativeData">
        <pr:smNativeData xmlns:pr="smNativeData" xmlns="smNativeData" val="trXWYgAAAAD0AQAAAAAAAAYAAAAAAAAAAAAAAAAAAAAAAAAAAQAAAAAAAAAAAAAAAAAAAAAAAAAAAAAA"/>
      </p:ext>
    </p:extLst>
  </p:transition>
  <p:timing>
    <p:tnLst>
      <p:par>
        <p:cTn id="1" dur="indefinite" restart="never" nodeType="tmRoot"/>
      </p:par>
    </p:tnLst>
  </p:timing>
</p:sld>
</file>

<file path=ppt/slides/slide315.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sp>
        <p:nvSpPr>
          <p:cNvPr id="2" name="Shape 5155"/>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OB4fQQ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KwIAAD4PQAA5AoAABAgAAAmAAAACAAAAP//////////"/>
              </a:ext>
            </a:extLst>
          </p:cNvSpPr>
          <p:nvPr/>
        </p:nvSpPr>
        <p:spPr>
          <a:xfrm>
            <a:off x="1003300" y="1409700"/>
            <a:ext cx="9070340" cy="36068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Models conversions between all possible doublets as a two-step process</a:t>
            </a:r>
          </a:p>
        </p:txBody>
      </p:sp>
      <p:sp>
        <p:nvSpPr>
          <p:cNvPr id="3" name="Shape 5156"/>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Nr8//8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nwgAABAgAAAmAAAACAAAAP//////////"/>
              </a:ext>
            </a:extLst>
          </p:cNvSpPr>
          <p:nvPr/>
        </p:nvSpPr>
        <p:spPr>
          <a:xfrm>
            <a:off x="635000" y="1016000"/>
            <a:ext cx="8692515"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The Doublet model for RNA stem regions</a:t>
            </a:r>
          </a:p>
        </p:txBody>
      </p:sp>
      <p:sp>
        <p:nvSpPr>
          <p:cNvPr id="4" name="Shape 5157"/>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zQMAANwAAACzOgAATAQAABAgAAAmAAAACAAAAP//////////"/>
              </a:ext>
            </a:extLst>
          </p:cNvSpPr>
          <p:nvPr/>
        </p:nvSpPr>
        <p:spPr>
          <a:xfrm>
            <a:off x="617855" y="139700"/>
            <a:ext cx="892429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Non-independence Across Sites</a:t>
            </a:r>
          </a:p>
        </p:txBody>
      </p:sp>
      <p:sp>
        <p:nvSpPr>
          <p:cNvPr id="5" name="Shape 5158"/>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IwKAAA+PQAAqAwAABAgAAAmAAAACAAAAP//////////"/>
              </a:ext>
            </a:extLst>
          </p:cNvSpPr>
          <p:nvPr/>
        </p:nvSpPr>
        <p:spPr>
          <a:xfrm>
            <a:off x="1003300" y="1714500"/>
            <a:ext cx="8952230" cy="3429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Arial" pitchFamily="1" charset="0"/>
                <a:cs typeface="Arial" pitchFamily="1" charset="0"/>
              </a:defRPr>
            </a:pPr>
            <a:r>
              <a:t>one nucleotide is substituted according to a standard 4</a:t>
            </a:r>
            <a:r>
              <a:rPr cap="none">
                <a:latin typeface="Times" pitchFamily="0" charset="0"/>
                <a:ea typeface="Times" pitchFamily="0" charset="0"/>
                <a:cs typeface="Times" pitchFamily="0" charset="0"/>
              </a:rPr>
              <a:t>-</a:t>
            </a:r>
            <a:r>
              <a:t>by</a:t>
            </a:r>
            <a:r>
              <a:rPr cap="none">
                <a:latin typeface="Times" pitchFamily="0" charset="0"/>
                <a:ea typeface="Times" pitchFamily="0" charset="0"/>
                <a:cs typeface="Times" pitchFamily="0" charset="0"/>
              </a:rPr>
              <a:t>-</a:t>
            </a:r>
            <a:r>
              <a:t>4 instantaneous-rate matrix</a:t>
            </a:r>
          </a:p>
        </p:txBody>
      </p:sp>
      <p:sp>
        <p:nvSpPr>
          <p:cNvPr id="6" name="Shape 5159"/>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CQMAAA+PQAAIQ4AABAgAAAmAAAACAAAAP//////////"/>
              </a:ext>
            </a:extLst>
          </p:cNvSpPr>
          <p:nvPr/>
        </p:nvSpPr>
        <p:spPr>
          <a:xfrm>
            <a:off x="1003300" y="1973580"/>
            <a:ext cx="8952230" cy="323215"/>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the paired nucleotide is then substituted according to the same model</a:t>
            </a:r>
          </a:p>
        </p:txBody>
      </p:sp>
    </p:spTree>
  </p:cSld>
  <p:clrMapOvr>
    <a:masterClrMapping/>
  </p:clrMapOvr>
  <p:transition spd="fast" p14:dur="500">
    <p:fade/>
    <p:extLst>
      <p:ext uri="smNativeData">
        <pr:smNativeData xmlns:pr="smNativeData" xmlns="smNativeData" val="trXWYgAAAAD0AQAAAAAAAAYAAAAAAAAAAAAAAAAAAAAAAAAAAQAAAAAAAAAAAAAAAAAAAAAAAAAAAAAA"/>
      </p:ext>
    </p:extLst>
  </p:transition>
  <p:timing>
    <p:tnLst>
      <p:par>
        <p:cTn id="1" dur="indefinite" restart="never" nodeType="tmRoot"/>
      </p:par>
    </p:tnLst>
  </p:timing>
</p:sld>
</file>

<file path=ppt/slides/slide316.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sp>
        <p:nvSpPr>
          <p:cNvPr id="2" name="Shape 5161"/>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KwIAAD4PQAA5AoAABAgAAAmAAAACAAAAP//////////"/>
              </a:ext>
            </a:extLst>
          </p:cNvSpPr>
          <p:nvPr/>
        </p:nvSpPr>
        <p:spPr>
          <a:xfrm>
            <a:off x="1003300" y="1409700"/>
            <a:ext cx="9070340" cy="36068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Models conversions between all possible doublets as a two-step process</a:t>
            </a:r>
          </a:p>
        </p:txBody>
      </p:sp>
      <p:sp>
        <p:nvSpPr>
          <p:cNvPr id="3" name="Shape 5162"/>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nwgAABAgAAAmAAAACAAAAP//////////"/>
              </a:ext>
            </a:extLst>
          </p:cNvSpPr>
          <p:nvPr/>
        </p:nvSpPr>
        <p:spPr>
          <a:xfrm>
            <a:off x="635000" y="1016000"/>
            <a:ext cx="8692515"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The Doublet model for RNA stem regions</a:t>
            </a:r>
          </a:p>
        </p:txBody>
      </p:sp>
      <p:sp>
        <p:nvSpPr>
          <p:cNvPr id="4" name="Shape 5163"/>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MCx0gs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zQMAANwAAACzOgAATAQAABAgAAAmAAAACAAAAP//////////"/>
              </a:ext>
            </a:extLst>
          </p:cNvSpPr>
          <p:nvPr/>
        </p:nvSpPr>
        <p:spPr>
          <a:xfrm>
            <a:off x="617855" y="139700"/>
            <a:ext cx="892429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Non-independence Across Sites</a:t>
            </a:r>
          </a:p>
        </p:txBody>
      </p:sp>
      <p:sp>
        <p:nvSpPr>
          <p:cNvPr id="5" name="Shape 5164"/>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IwKAAA+PQAAqAwAABAgAAAmAAAACAAAAP//////////"/>
              </a:ext>
            </a:extLst>
          </p:cNvSpPr>
          <p:nvPr/>
        </p:nvSpPr>
        <p:spPr>
          <a:xfrm>
            <a:off x="1003300" y="1714500"/>
            <a:ext cx="8952230" cy="3429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Arial" pitchFamily="1" charset="0"/>
                <a:cs typeface="Arial" pitchFamily="1" charset="0"/>
              </a:defRPr>
            </a:pPr>
            <a:r>
              <a:t>one nucleotide is substituted according to a standard 4</a:t>
            </a:r>
            <a:r>
              <a:rPr cap="none">
                <a:latin typeface="Times" pitchFamily="0" charset="0"/>
                <a:ea typeface="Times" pitchFamily="0" charset="0"/>
                <a:cs typeface="Times" pitchFamily="0" charset="0"/>
              </a:rPr>
              <a:t>-</a:t>
            </a:r>
            <a:r>
              <a:t>by</a:t>
            </a:r>
            <a:r>
              <a:rPr cap="none">
                <a:latin typeface="Times" pitchFamily="0" charset="0"/>
                <a:ea typeface="Times" pitchFamily="0" charset="0"/>
                <a:cs typeface="Times" pitchFamily="0" charset="0"/>
              </a:rPr>
              <a:t>-</a:t>
            </a:r>
            <a:r>
              <a:t>4 instantaneous-rate matrix</a:t>
            </a:r>
          </a:p>
        </p:txBody>
      </p:sp>
      <p:sp>
        <p:nvSpPr>
          <p:cNvPr id="6" name="Shape 5165"/>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CQMAAA+PQAAIQ4AABAgAAAmAAAACAAAAP//////////"/>
              </a:ext>
            </a:extLst>
          </p:cNvSpPr>
          <p:nvPr/>
        </p:nvSpPr>
        <p:spPr>
          <a:xfrm>
            <a:off x="1003300" y="1973580"/>
            <a:ext cx="8952230" cy="323215"/>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the paired nucleotide is then substituted according to the same model</a:t>
            </a:r>
          </a:p>
        </p:txBody>
      </p:sp>
      <p:sp>
        <p:nvSpPr>
          <p:cNvPr id="7" name="Shape 5166"/>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KwNAAA+PQAAqg8AABAgAAAmAAAACAAAAP//////////"/>
              </a:ext>
            </a:extLst>
          </p:cNvSpPr>
          <p:nvPr/>
        </p:nvSpPr>
        <p:spPr>
          <a:xfrm>
            <a:off x="1003300" y="2222500"/>
            <a:ext cx="8952230" cy="32385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thus, doublet conversion occurs through a rare, intermediate doublet state</a:t>
            </a:r>
          </a:p>
        </p:txBody>
      </p:sp>
    </p:spTree>
  </p:cSld>
  <p:clrMapOvr>
    <a:masterClrMapping/>
  </p:clrMapOvr>
  <p:transition spd="fast" p14:dur="500">
    <p:fade/>
    <p:extLst>
      <p:ext uri="smNativeData">
        <pr:smNativeData xmlns:pr="smNativeData" xmlns="smNativeData" val="trXWYgAAAAD0AQAAAAAAAAYAAAAAAAAAAAAAAAAAAAAAAAAAAQAAAAAAAAAAAAAAAAAAAAAAAAAAAAAA"/>
      </p:ext>
    </p:extLst>
  </p:transition>
  <p:timing>
    <p:tnLst>
      <p:par>
        <p:cTn id="1" dur="indefinite" restart="never" nodeType="tmRoot"/>
      </p:par>
    </p:tnLst>
  </p:timing>
</p:sld>
</file>

<file path=ppt/slides/slide317.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sp>
        <p:nvSpPr>
          <p:cNvPr id="2" name="Shape 5168"/>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KwIAAD4PQAA5AoAABAgAAAmAAAACAAAAP//////////"/>
              </a:ext>
            </a:extLst>
          </p:cNvSpPr>
          <p:nvPr/>
        </p:nvSpPr>
        <p:spPr>
          <a:xfrm>
            <a:off x="1003300" y="1409700"/>
            <a:ext cx="9070340" cy="36068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Models conversions between all possible doublets as a two-step process</a:t>
            </a:r>
          </a:p>
        </p:txBody>
      </p:sp>
      <p:sp>
        <p:nvSpPr>
          <p:cNvPr id="3" name="Shape 5169"/>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nwgAABAgAAAmAAAACAAAAP//////////"/>
              </a:ext>
            </a:extLst>
          </p:cNvSpPr>
          <p:nvPr/>
        </p:nvSpPr>
        <p:spPr>
          <a:xfrm>
            <a:off x="635000" y="1016000"/>
            <a:ext cx="8692515"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The Doublet model for RNA stem regions</a:t>
            </a:r>
          </a:p>
        </p:txBody>
      </p:sp>
      <p:sp>
        <p:nvSpPr>
          <p:cNvPr id="4" name="Shape 5170"/>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zQMAANwAAACzOgAATAQAABAgAAAmAAAACAAAAP//////////"/>
              </a:ext>
            </a:extLst>
          </p:cNvSpPr>
          <p:nvPr/>
        </p:nvSpPr>
        <p:spPr>
          <a:xfrm>
            <a:off x="617855" y="139700"/>
            <a:ext cx="892429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Non-independence Across Sites</a:t>
            </a:r>
          </a:p>
        </p:txBody>
      </p:sp>
      <p:sp>
        <p:nvSpPr>
          <p:cNvPr id="5" name="Shape 5171"/>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MgPAAD4PQAAABIAABAgAAAmAAAACAAAAP//////////"/>
              </a:ext>
            </a:extLst>
          </p:cNvSpPr>
          <p:nvPr/>
        </p:nvSpPr>
        <p:spPr>
          <a:xfrm>
            <a:off x="1003300" y="2565400"/>
            <a:ext cx="9070340" cy="36068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The doublet model of Schöniger and von Haeseler (1994)</a:t>
            </a:r>
          </a:p>
        </p:txBody>
      </p:sp>
      <p:sp>
        <p:nvSpPr>
          <p:cNvPr id="6" name="Shape 5172"/>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KgRAAA+PQAAphMAABAgAAAmAAAACAAAAP//////////"/>
              </a:ext>
            </a:extLst>
          </p:cNvSpPr>
          <p:nvPr/>
        </p:nvSpPr>
        <p:spPr>
          <a:xfrm>
            <a:off x="1003300" y="2870200"/>
            <a:ext cx="8952230" cy="32385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assumes an HKY model of nucleotide substitution</a:t>
            </a:r>
          </a:p>
        </p:txBody>
      </p:sp>
      <p:sp>
        <p:nvSpPr>
          <p:cNvPr id="7" name="Shape 5173"/>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IwKAAA+PQAAqAwAABAgAAAmAAAACAAAAP//////////"/>
              </a:ext>
            </a:extLst>
          </p:cNvSpPr>
          <p:nvPr/>
        </p:nvSpPr>
        <p:spPr>
          <a:xfrm>
            <a:off x="1003300" y="1714500"/>
            <a:ext cx="8952230" cy="3429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Arial" pitchFamily="1" charset="0"/>
                <a:cs typeface="Arial" pitchFamily="1" charset="0"/>
              </a:defRPr>
            </a:pPr>
            <a:r>
              <a:t>one nucleotide is substituted according to a standard 4</a:t>
            </a:r>
            <a:r>
              <a:rPr cap="none">
                <a:latin typeface="Times" pitchFamily="0" charset="0"/>
                <a:ea typeface="Times" pitchFamily="0" charset="0"/>
                <a:cs typeface="Times" pitchFamily="0" charset="0"/>
              </a:rPr>
              <a:t>-</a:t>
            </a:r>
            <a:r>
              <a:t>by</a:t>
            </a:r>
            <a:r>
              <a:rPr cap="none">
                <a:latin typeface="Times" pitchFamily="0" charset="0"/>
                <a:ea typeface="Times" pitchFamily="0" charset="0"/>
                <a:cs typeface="Times" pitchFamily="0" charset="0"/>
              </a:rPr>
              <a:t>-</a:t>
            </a:r>
            <a:r>
              <a:t>4 instantaneous-rate matrix</a:t>
            </a:r>
          </a:p>
        </p:txBody>
      </p:sp>
      <p:sp>
        <p:nvSpPr>
          <p:cNvPr id="8" name="Shape 5174"/>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Ncj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CQMAAA+PQAAIQ4AABAgAAAmAAAACAAAAP//////////"/>
              </a:ext>
            </a:extLst>
          </p:cNvSpPr>
          <p:nvPr/>
        </p:nvSpPr>
        <p:spPr>
          <a:xfrm>
            <a:off x="1003300" y="1973580"/>
            <a:ext cx="8952230" cy="323215"/>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the paired nucleotide is then substituted according to the same model</a:t>
            </a:r>
          </a:p>
        </p:txBody>
      </p:sp>
      <p:sp>
        <p:nvSpPr>
          <p:cNvPr id="9" name="Shape 5175"/>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E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KwNAAA+PQAAqg8AABAgAAAmAAAACAAAAP//////////"/>
              </a:ext>
            </a:extLst>
          </p:cNvSpPr>
          <p:nvPr/>
        </p:nvSpPr>
        <p:spPr>
          <a:xfrm>
            <a:off x="1003300" y="2222500"/>
            <a:ext cx="8952230" cy="32385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thus, doublet conversion occurs through a rare, intermediate doublet state</a:t>
            </a:r>
          </a:p>
        </p:txBody>
      </p:sp>
    </p:spTree>
  </p:cSld>
  <p:clrMapOvr>
    <a:masterClrMapping/>
  </p:clrMapOvr>
  <p:transition spd="fast" p14:dur="500">
    <p:fade/>
    <p:extLst>
      <p:ext uri="smNativeData">
        <pr:smNativeData xmlns:pr="smNativeData" xmlns="smNativeData" val="trXWYgAAAAD0AQAAAAAAAAYAAAAAAAAAAAAAAAAAAAAAAAAAAQAAAAAAAAAAAAAAAAAAAAAAAAAAAAAA"/>
      </p:ext>
    </p:extLst>
  </p:transition>
  <p:timing>
    <p:tnLst>
      <p:par>
        <p:cTn id="1" dur="indefinite" restart="never" nodeType="tmRoot"/>
      </p:par>
    </p:tnLst>
  </p:timing>
</p:sld>
</file>

<file path=ppt/slides/slide318.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sp>
        <p:nvSpPr>
          <p:cNvPr id="2" name="Shape 5177"/>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HsUrkc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KwIAAD4PQAA5AoAABAgAAAmAAAACAAAAP//////////"/>
              </a:ext>
            </a:extLst>
          </p:cNvSpPr>
          <p:nvPr/>
        </p:nvSpPr>
        <p:spPr>
          <a:xfrm>
            <a:off x="1003300" y="1409700"/>
            <a:ext cx="9070340" cy="36068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Models conversions between all possible doublets as a two-step process</a:t>
            </a:r>
          </a:p>
        </p:txBody>
      </p:sp>
      <p:sp>
        <p:nvSpPr>
          <p:cNvPr id="3" name="Shape 5178"/>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FC5/xc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nwgAABAgAAAmAAAACAAAAP//////////"/>
              </a:ext>
            </a:extLst>
          </p:cNvSpPr>
          <p:nvPr/>
        </p:nvSpPr>
        <p:spPr>
          <a:xfrm>
            <a:off x="635000" y="1016000"/>
            <a:ext cx="8692515"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The Doublet model for RNA stem regions</a:t>
            </a:r>
          </a:p>
        </p:txBody>
      </p:sp>
      <p:sp>
        <p:nvSpPr>
          <p:cNvPr id="4" name="Shape 5179"/>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zQMAANwAAACzOgAATAQAABAgAAAmAAAACAAAAP//////////"/>
              </a:ext>
            </a:extLst>
          </p:cNvSpPr>
          <p:nvPr/>
        </p:nvSpPr>
        <p:spPr>
          <a:xfrm>
            <a:off x="617855" y="139700"/>
            <a:ext cx="892429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Non-independence Across Sites</a:t>
            </a:r>
          </a:p>
        </p:txBody>
      </p:sp>
      <p:sp>
        <p:nvSpPr>
          <p:cNvPr id="5" name="Shape 5180"/>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GCp8w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KgRAAA+PQAAphMAABAgAAAmAAAACAAAAP//////////"/>
              </a:ext>
            </a:extLst>
          </p:cNvSpPr>
          <p:nvPr/>
        </p:nvSpPr>
        <p:spPr>
          <a:xfrm>
            <a:off x="1003300" y="2870200"/>
            <a:ext cx="8952230" cy="32385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assumes an HKY model of nucleotide substitution</a:t>
            </a:r>
          </a:p>
        </p:txBody>
      </p:sp>
      <p:sp>
        <p:nvSpPr>
          <p:cNvPr id="6" name="Shape 5181"/>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GB58w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DgTAAA+PQAANxUAABAgAAAmAAAACAAAAP//////////"/>
              </a:ext>
            </a:extLst>
          </p:cNvSpPr>
          <p:nvPr/>
        </p:nvSpPr>
        <p:spPr>
          <a:xfrm>
            <a:off x="1003300" y="3124200"/>
            <a:ext cx="8952230" cy="324485"/>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Arial" pitchFamily="1" charset="0"/>
                <a:cs typeface="Arial" pitchFamily="1" charset="0"/>
              </a:defRPr>
            </a:pPr>
            <a:r>
              <a:rPr i="1" cap="none">
                <a:latin typeface="Times New Roman" pitchFamily="1" charset="0"/>
                <a:ea typeface="Times New Roman" pitchFamily="1" charset="0"/>
                <a:cs typeface="Times New Roman" pitchFamily="1" charset="0"/>
              </a:rPr>
              <a:t>i</a:t>
            </a:r>
            <a:r>
              <a:t> and </a:t>
            </a:r>
            <a:r>
              <a:rPr i="1" cap="none">
                <a:latin typeface="Times New Roman" pitchFamily="1" charset="0"/>
                <a:ea typeface="Times New Roman" pitchFamily="1" charset="0"/>
                <a:cs typeface="Times New Roman" pitchFamily="1" charset="0"/>
              </a:rPr>
              <a:t>j</a:t>
            </a:r>
            <a:r>
              <a:t> are two distinct doublets</a:t>
            </a:r>
          </a:p>
        </p:txBody>
      </p:sp>
      <p:sp>
        <p:nvSpPr>
          <p:cNvPr id="7" name="Shape 5182"/>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FDlLAM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IwKAAA+PQAAqAwAABAgAAAmAAAACAAAAP//////////"/>
              </a:ext>
            </a:extLst>
          </p:cNvSpPr>
          <p:nvPr/>
        </p:nvSpPr>
        <p:spPr>
          <a:xfrm>
            <a:off x="1003300" y="1714500"/>
            <a:ext cx="8952230" cy="3429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Arial" pitchFamily="1" charset="0"/>
                <a:cs typeface="Arial" pitchFamily="1" charset="0"/>
              </a:defRPr>
            </a:pPr>
            <a:r>
              <a:t>one nucleotide is substituted according to a standard 4</a:t>
            </a:r>
            <a:r>
              <a:rPr cap="none">
                <a:latin typeface="Times" pitchFamily="0" charset="0"/>
                <a:ea typeface="Times" pitchFamily="0" charset="0"/>
                <a:cs typeface="Times" pitchFamily="0" charset="0"/>
              </a:rPr>
              <a:t>-</a:t>
            </a:r>
            <a:r>
              <a:t>by</a:t>
            </a:r>
            <a:r>
              <a:rPr cap="none">
                <a:latin typeface="Times" pitchFamily="0" charset="0"/>
                <a:ea typeface="Times" pitchFamily="0" charset="0"/>
                <a:cs typeface="Times" pitchFamily="0" charset="0"/>
              </a:rPr>
              <a:t>-</a:t>
            </a:r>
            <a:r>
              <a:t>4 instantaneous-rate matrix</a:t>
            </a:r>
          </a:p>
        </p:txBody>
      </p:sp>
      <p:sp>
        <p:nvSpPr>
          <p:cNvPr id="8" name="Shape 5183"/>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OZR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CQMAAA+PQAAIQ4AABAgAAAmAAAACAAAAP//////////"/>
              </a:ext>
            </a:extLst>
          </p:cNvSpPr>
          <p:nvPr/>
        </p:nvSpPr>
        <p:spPr>
          <a:xfrm>
            <a:off x="1003300" y="1973580"/>
            <a:ext cx="8952230" cy="323215"/>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the paired nucleotide is then substituted according to the same model</a:t>
            </a:r>
          </a:p>
        </p:txBody>
      </p:sp>
      <p:sp>
        <p:nvSpPr>
          <p:cNvPr id="9" name="Shape 5184"/>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B9c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KwNAAA+PQAAqg8AABAgAAAmAAAACAAAAP//////////"/>
              </a:ext>
            </a:extLst>
          </p:cNvSpPr>
          <p:nvPr/>
        </p:nvSpPr>
        <p:spPr>
          <a:xfrm>
            <a:off x="1003300" y="2222500"/>
            <a:ext cx="8952230" cy="32385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thus, doublet conversion occurs through a rare, intermediate doublet state</a:t>
            </a:r>
          </a:p>
        </p:txBody>
      </p:sp>
      <p:sp>
        <p:nvSpPr>
          <p:cNvPr id="10" name="Shape 5185"/>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Fg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MgPAAD4PQAAABIAABAgAAAmAAAACAAAAP//////////"/>
              </a:ext>
            </a:extLst>
          </p:cNvSpPr>
          <p:nvPr/>
        </p:nvSpPr>
        <p:spPr>
          <a:xfrm>
            <a:off x="1003300" y="2565400"/>
            <a:ext cx="9070340" cy="36068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The doublet model of Schöniger and von Haeseler (1994)</a:t>
            </a:r>
          </a:p>
        </p:txBody>
      </p:sp>
    </p:spTree>
  </p:cSld>
  <p:clrMapOvr>
    <a:masterClrMapping/>
  </p:clrMapOvr>
  <p:transition spd="fast" p14:dur="500">
    <p:fade/>
    <p:extLst>
      <p:ext uri="smNativeData">
        <pr:smNativeData xmlns:pr="smNativeData" xmlns="smNativeData" val="trXWYgAAAAD0AQAAAAAAAAYAAAAAAAAAAAAAAAAAAAAAAAAAAQAAAAAAAAAAAAAAAAAAAAAAAAAAAAAA"/>
      </p:ext>
    </p:extLst>
  </p:transition>
  <p:timing>
    <p:tnLst>
      <p:par>
        <p:cTn id="1" dur="indefinite" restart="never" nodeType="tmRoot"/>
      </p:par>
    </p:tnLst>
  </p:timing>
</p:sld>
</file>

<file path=ppt/slides/slide319.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grpSp>
        <p:nvGrpSpPr>
          <p:cNvPr id="2" name="Group 5190"/>
          <p:cNvGrpSpPr>
            <a:extLst>
              <a:ext uri="smNativeData">
                <pr:smNativeData xmlns:pr="smNativeData" xmlns="smNativeData" val="SMDATA_6_trXWYhMAAAAlAAAAAQAAAA8BAAAAkAAAAEgAAACQAAAASAAAAAAAAAAAAAAAAAAAABcAAAAUAAAAAAAAAAAAAAD/fwAA/38AAAAAAAAJAAAABAAAAAAAAAAfAAAAVAAAAAAAAAAAAAAAAAAAAAAAAAAAAAAAAAAAAAAAAAAAAAAAAAAAAAAAAAAAAAAAAAAAAAAAAAAAAAAAAAAAAAAAAAAAAAAAAAAAAAAAAAAAAAAAAAAAACEAAAAYAAAAFAAAAA8TAABwFwAA3SYAANkeAAAQAAAAJgAAAAgAAAD/////AAAAAA=="/>
              </a:ext>
            </a:extLst>
          </p:cNvGrpSpPr>
          <p:nvPr/>
        </p:nvGrpSpPr>
        <p:grpSpPr>
          <a:xfrm>
            <a:off x="3098165" y="3810000"/>
            <a:ext cx="3219450" cy="1204595"/>
            <a:chOff x="3098165" y="3810000"/>
            <a:chExt cx="3219450" cy="1204595"/>
          </a:xfrm>
        </p:grpSpPr>
        <p:pic>
          <p:nvPicPr>
            <p:cNvPr id="5" name="droppedImage.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AAAA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A8TAABwFwAAZiEAANkeAAAAAAAAJgAAAAgAAAD//////////w=="/>
                </a:ext>
              </a:extLst>
            </p:cNvPicPr>
            <p:nvPr/>
          </p:nvPicPr>
          <p:blipFill>
            <a:blip r:embed="rId2"/>
            <a:stretch>
              <a:fillRect/>
            </a:stretch>
          </p:blipFill>
          <p:spPr>
            <a:xfrm>
              <a:off x="3098165" y="3810000"/>
              <a:ext cx="2331085" cy="1204595"/>
            </a:xfrm>
            <a:prstGeom prst="rect">
              <a:avLst/>
            </a:prstGeom>
            <a:noFill/>
            <a:ln>
              <a:noFill/>
            </a:ln>
            <a:effectLst>
              <a:outerShdw blurRad="63500" dist="63760" dir="2700000">
                <a:srgbClr val="000000">
                  <a:alpha val="4000"/>
                </a:srgbClr>
              </a:outerShdw>
            </a:effectLst>
          </p:spPr>
        </p:pic>
        <p:sp>
          <p:nvSpPr>
            <p:cNvPr id="4" name="Shape 5188"/>
            <p:cNvSpPr>
              <a:extLst>
                <a:ext uri="smNativeData">
                  <pr:smNativeData xmlns:pr="smNativeData" xmlns="smNativeData" val="SMDATA_15_trXWYhMAAAAlAAAAZAAAAA0AAAAAPAAAADwAAAA8AAAAPAAAAAAAAAABAAAAAAAAAAEAAABQAAAAAAAAAAAA4D8AAAAAAADgPwAAAAAAAOA/AAAAAAAA4D8AAAAAAADgPwAAAAAAAOA/AAAAAAAA4D8AAAAAAADgPwAAAAAAAOA/AAAAAAAA4D8CAAAAjAAAAAEAAAAAAAAA////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J/f38A3N7gA8zMzADAwP8Af39/AAAAAAAAAAAAAAAAAAAAAAAAAAAAIQAAABgAAAAUAAAAxB8AAKwYAADdJgAAzxkAAAAAAAAmAAAACAAAAP//////////"/>
                </a:ext>
              </a:extLst>
            </p:cNvSpPr>
            <p:nvPr/>
          </p:nvSpPr>
          <p:spPr>
            <a:xfrm>
              <a:off x="5163820" y="4010660"/>
              <a:ext cx="1153795" cy="184785"/>
            </a:xfrm>
            <a:prstGeom prst="rect">
              <a:avLst/>
            </a:prstGeom>
            <a:solidFill>
              <a:srgbClr val="FFFFFF"/>
            </a:solidFill>
            <a:ln>
              <a:noFill/>
            </a:ln>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3" name="Shape 5189"/>
            <p:cNvSpPr>
              <a:extLst>
                <a:ext uri="smNativeData">
                  <pr:smNativeData xmlns:pr="smNativeData" xmlns="smNativeData" val="SMDATA_15_trXWYhMAAAAlAAAAZAAAAA0AAAAAPAAAADwAAAA8AAAAPAAAAAAAAAABAAAAAAAAAAEAAABQAAAAAAAAAAAA4D8AAAAAAADgPwAAAAAAAOA/AAAAAAAA4D8AAAAAAADgPwAAAAAAAOA/AAAAAAAA4D8AAAAAAADgPwAAAAAAAOA/AAAAAAAA4D8CAAAAjAAAAAEAAAAAAAAA////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sACQ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J/f38A3N7gA8zMzADAwP8Af39/AAAAAAAAAAAAAAAAAAAAAAAAAAAAIQAAABgAAAAUAAAASB0AAG4dAABhJAAAkB4AAAAAAAAmAAAACAAAAP//////////"/>
                </a:ext>
              </a:extLst>
            </p:cNvSpPr>
            <p:nvPr/>
          </p:nvSpPr>
          <p:spPr>
            <a:xfrm>
              <a:off x="4759960" y="4784090"/>
              <a:ext cx="1153795" cy="184150"/>
            </a:xfrm>
            <a:prstGeom prst="rect">
              <a:avLst/>
            </a:prstGeom>
            <a:solidFill>
              <a:srgbClr val="FFFFFF"/>
            </a:solidFill>
            <a:ln>
              <a:noFill/>
            </a:ln>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grpSp>
      <p:sp>
        <p:nvSpPr>
          <p:cNvPr id="6" name="Shape 5191"/>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KwIAAD4PQAA5AoAABAgAAAmAAAACAAAAP//////////"/>
              </a:ext>
            </a:extLst>
          </p:cNvSpPr>
          <p:nvPr/>
        </p:nvSpPr>
        <p:spPr>
          <a:xfrm>
            <a:off x="1003300" y="1409700"/>
            <a:ext cx="9070340" cy="36068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Models conversions between all possible doublets as a two-step process</a:t>
            </a:r>
          </a:p>
        </p:txBody>
      </p:sp>
      <p:sp>
        <p:nvSpPr>
          <p:cNvPr id="7" name="Shape 5192"/>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BADC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nwgAABAgAAAmAAAACAAAAP//////////"/>
              </a:ext>
            </a:extLst>
          </p:cNvSpPr>
          <p:nvPr/>
        </p:nvSpPr>
        <p:spPr>
          <a:xfrm>
            <a:off x="635000" y="1016000"/>
            <a:ext cx="8692515"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The Doublet model for RNA stem regions</a:t>
            </a:r>
          </a:p>
        </p:txBody>
      </p:sp>
      <p:sp>
        <p:nvSpPr>
          <p:cNvPr id="8" name="Shape 5193"/>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BEDCw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zQMAANwAAACzOgAATAQAABAgAAAmAAAACAAAAP//////////"/>
              </a:ext>
            </a:extLst>
          </p:cNvSpPr>
          <p:nvPr/>
        </p:nvSpPr>
        <p:spPr>
          <a:xfrm>
            <a:off x="617855" y="139700"/>
            <a:ext cx="892429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Non-independence Across Sites</a:t>
            </a:r>
          </a:p>
        </p:txBody>
      </p:sp>
      <p:sp>
        <p:nvSpPr>
          <p:cNvPr id="9" name="Shape 5194"/>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EIhSDI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KgRAAA+PQAAphMAABAgAAAmAAAACAAAAP//////////"/>
              </a:ext>
            </a:extLst>
          </p:cNvSpPr>
          <p:nvPr/>
        </p:nvSpPr>
        <p:spPr>
          <a:xfrm>
            <a:off x="1003300" y="2870200"/>
            <a:ext cx="8952230" cy="32385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assumes an HKY model of nucleotide substitution</a:t>
            </a:r>
          </a:p>
        </p:txBody>
      </p:sp>
      <p:sp>
        <p:nvSpPr>
          <p:cNvPr id="10" name="Shape 5195"/>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CsrKys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DgTAAA+PQAANxUAABAgAAAmAAAACAAAAP//////////"/>
              </a:ext>
            </a:extLst>
          </p:cNvSpPr>
          <p:nvPr/>
        </p:nvSpPr>
        <p:spPr>
          <a:xfrm>
            <a:off x="1003300" y="3124200"/>
            <a:ext cx="8952230" cy="324485"/>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Arial" pitchFamily="1" charset="0"/>
                <a:cs typeface="Arial" pitchFamily="1" charset="0"/>
              </a:defRPr>
            </a:pPr>
            <a:r>
              <a:rPr i="1" cap="none">
                <a:latin typeface="Times New Roman" pitchFamily="1" charset="0"/>
                <a:ea typeface="Times New Roman" pitchFamily="1" charset="0"/>
                <a:cs typeface="Times New Roman" pitchFamily="1" charset="0"/>
              </a:rPr>
              <a:t>i</a:t>
            </a:r>
            <a:r>
              <a:t> and </a:t>
            </a:r>
            <a:r>
              <a:rPr i="1" cap="none">
                <a:latin typeface="Times New Roman" pitchFamily="1" charset="0"/>
                <a:ea typeface="Times New Roman" pitchFamily="1" charset="0"/>
                <a:cs typeface="Times New Roman" pitchFamily="1" charset="0"/>
              </a:rPr>
              <a:t>j</a:t>
            </a:r>
            <a:r>
              <a:t> are two distinct doublets</a:t>
            </a:r>
          </a:p>
        </p:txBody>
      </p:sp>
      <p:sp>
        <p:nvSpPr>
          <p:cNvPr id="11" name="Shape 5196"/>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Pmwkao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MgUAAA+PQAA3hYAABAgAAAmAAAACAAAAP//////////"/>
              </a:ext>
            </a:extLst>
          </p:cNvSpPr>
          <p:nvPr/>
        </p:nvSpPr>
        <p:spPr>
          <a:xfrm>
            <a:off x="1003300" y="3378200"/>
            <a:ext cx="8952230" cy="33909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Arial" pitchFamily="1" charset="0"/>
                <a:cs typeface="Arial" pitchFamily="1" charset="0"/>
              </a:defRPr>
            </a:pPr>
            <a:r>
              <a:rPr i="1" cap="none">
                <a:latin typeface="Times New Roman" pitchFamily="1" charset="0"/>
                <a:ea typeface="Times New Roman" pitchFamily="1" charset="0"/>
                <a:cs typeface="Times New Roman" pitchFamily="1" charset="0"/>
              </a:rPr>
              <a:t>d</a:t>
            </a:r>
            <a:r>
              <a:rPr sz="1200" i="1" cap="none" baseline="-16000">
                <a:latin typeface="Times New Roman" pitchFamily="1" charset="0"/>
                <a:ea typeface="Times New Roman" pitchFamily="1" charset="0"/>
                <a:cs typeface="Times New Roman" pitchFamily="1" charset="0"/>
              </a:rPr>
              <a:t>ij</a:t>
            </a:r>
            <a:r>
              <a:t> is the minimum number nucleotide substitutions to convert doublet </a:t>
            </a:r>
            <a:r>
              <a:rPr i="1" cap="none">
                <a:latin typeface="Times New Roman" pitchFamily="1" charset="0"/>
                <a:ea typeface="Times New Roman" pitchFamily="1" charset="0"/>
                <a:cs typeface="Times New Roman" pitchFamily="1" charset="0"/>
              </a:rPr>
              <a:t>i</a:t>
            </a:r>
            <a:r>
              <a:t> to </a:t>
            </a:r>
            <a:r>
              <a:rPr i="1" cap="none">
                <a:latin typeface="Times New Roman" pitchFamily="1" charset="0"/>
                <a:ea typeface="Times New Roman" pitchFamily="1" charset="0"/>
                <a:cs typeface="Times New Roman" pitchFamily="1" charset="0"/>
              </a:rPr>
              <a:t>j</a:t>
            </a:r>
            <a:r>
              <a:t> </a:t>
            </a:r>
          </a:p>
        </p:txBody>
      </p:sp>
      <p:sp>
        <p:nvSpPr>
          <p:cNvPr id="12" name="Shape 5197"/>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GraEh4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IwKAAA+PQAAqAwAABAgAAAmAAAACAAAAP//////////"/>
              </a:ext>
            </a:extLst>
          </p:cNvSpPr>
          <p:nvPr/>
        </p:nvSpPr>
        <p:spPr>
          <a:xfrm>
            <a:off x="1003300" y="1714500"/>
            <a:ext cx="8952230" cy="3429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Arial" pitchFamily="1" charset="0"/>
                <a:cs typeface="Arial" pitchFamily="1" charset="0"/>
              </a:defRPr>
            </a:pPr>
            <a:r>
              <a:t>one nucleotide is substituted according to a standard 4</a:t>
            </a:r>
            <a:r>
              <a:rPr cap="none">
                <a:latin typeface="Times" pitchFamily="0" charset="0"/>
                <a:ea typeface="Times" pitchFamily="0" charset="0"/>
                <a:cs typeface="Times" pitchFamily="0" charset="0"/>
              </a:rPr>
              <a:t>-</a:t>
            </a:r>
            <a:r>
              <a:t>by</a:t>
            </a:r>
            <a:r>
              <a:rPr cap="none">
                <a:latin typeface="Times" pitchFamily="0" charset="0"/>
                <a:ea typeface="Times" pitchFamily="0" charset="0"/>
                <a:cs typeface="Times" pitchFamily="0" charset="0"/>
              </a:rPr>
              <a:t>-</a:t>
            </a:r>
            <a:r>
              <a:t>4 instantaneous-rate matrix</a:t>
            </a:r>
          </a:p>
        </p:txBody>
      </p:sp>
      <p:sp>
        <p:nvSpPr>
          <p:cNvPr id="13" name="Shape 5198"/>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Jq7xz8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CQMAAA+PQAAIQ4AABAgAAAmAAAACAAAAP//////////"/>
              </a:ext>
            </a:extLst>
          </p:cNvSpPr>
          <p:nvPr/>
        </p:nvSpPr>
        <p:spPr>
          <a:xfrm>
            <a:off x="1003300" y="1973580"/>
            <a:ext cx="8952230" cy="323215"/>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the paired nucleotide is then substituted according to the same model</a:t>
            </a:r>
          </a:p>
        </p:txBody>
      </p:sp>
      <p:sp>
        <p:nvSpPr>
          <p:cNvPr id="14" name="Shape 5199"/>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MBNCKE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KwNAAA+PQAAqg8AABAgAAAmAAAACAAAAP//////////"/>
              </a:ext>
            </a:extLst>
          </p:cNvSpPr>
          <p:nvPr/>
        </p:nvSpPr>
        <p:spPr>
          <a:xfrm>
            <a:off x="1003300" y="2222500"/>
            <a:ext cx="8952230" cy="32385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thus, doublet conversion occurs through a rare, intermediate doublet state</a:t>
            </a:r>
          </a:p>
        </p:txBody>
      </p:sp>
      <p:sp>
        <p:nvSpPr>
          <p:cNvPr id="15" name="Shape 5200"/>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CizdKI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MgPAAD4PQAAABIAABAgAAAmAAAACAAAAP//////////"/>
              </a:ext>
            </a:extLst>
          </p:cNvSpPr>
          <p:nvPr/>
        </p:nvSpPr>
        <p:spPr>
          <a:xfrm>
            <a:off x="1003300" y="2565400"/>
            <a:ext cx="9070340" cy="36068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The doublet model of Schöniger and von Haeseler (1994)</a:t>
            </a:r>
          </a:p>
        </p:txBody>
      </p:sp>
    </p:spTree>
  </p:cSld>
  <p:clrMapOvr>
    <a:masterClrMapping/>
  </p:clrMapOvr>
  <p:transition spd="fast" p14:dur="500">
    <p:fade/>
    <p:extLst>
      <p:ext uri="smNativeData">
        <pr:smNativeData xmlns:pr="smNativeData" xmlns="smNativeData" val="trXWYgAAAAD0AQAAAAAAAAYAAAAAAAAAAAAAAAAAAAAAAAAAAQAAAAAAAAAAAAAAAAAAAAAAAAAAAAAA"/>
      </p:ext>
    </p:extLst>
  </p:transition>
  <p:timing>
    <p:tnLst>
      <p:par>
        <p:cTn id="1" dur="indefinite" restart="never" nodeType="tmRoot"/>
      </p:par>
    </p:tnLst>
  </p:timing>
</p:sld>
</file>

<file path=ppt/slides/slide32.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557"/>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7wMAAEAGAABsOQAAnwgAABAgAAAmAAAACAAAAP//////////"/>
              </a:ext>
            </a:extLst>
          </p:cNvSpPr>
          <p:nvPr/>
        </p:nvSpPr>
        <p:spPr>
          <a:xfrm>
            <a:off x="639445" y="1016000"/>
            <a:ext cx="8695055" cy="385445"/>
          </a:xfrm>
          <a:prstGeom prst="rect">
            <a:avLst/>
          </a:prstGeom>
          <a:noFill/>
          <a:ln>
            <a:noFill/>
          </a:ln>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Can we correctly estimate the true branch length used in our simulation?</a:t>
            </a:r>
          </a:p>
        </p:txBody>
      </p:sp>
      <p:sp>
        <p:nvSpPr>
          <p:cNvPr id="3" name="Shape 558"/>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GAYAAJgIAADaOgAA0AoAABAgAAAmAAAACAAAAP//////////"/>
              </a:ext>
            </a:extLst>
          </p:cNvSpPr>
          <p:nvPr/>
        </p:nvSpPr>
        <p:spPr>
          <a:xfrm>
            <a:off x="990600" y="1397000"/>
            <a:ext cx="8576310" cy="360680"/>
          </a:xfrm>
          <a:prstGeom prst="rect">
            <a:avLst/>
          </a:prstGeom>
          <a:noFill/>
          <a:ln>
            <a:noFill/>
          </a:ln>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The true branch length was </a:t>
            </a:r>
            <a:endParaRPr cap="none">
              <a:solidFill>
                <a:srgbClr val="424242"/>
              </a:solidFill>
            </a:endParaRPr>
          </a:p>
        </p:txBody>
      </p:sp>
      <p:sp>
        <p:nvSpPr>
          <p:cNvPr id="4" name="Shape 559"/>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Pb+//8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xgkAANwAAAC6NAAATAQAABAgAAAmAAAACAAAAP//////////"/>
              </a:ext>
            </a:extLst>
          </p:cNvSpPr>
          <p:nvPr/>
        </p:nvSpPr>
        <p:spPr>
          <a:xfrm>
            <a:off x="1588770" y="139700"/>
            <a:ext cx="698246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Scaling the Instantaneous Rate Matrix</a:t>
            </a:r>
          </a:p>
        </p:txBody>
      </p:sp>
      <p:pic>
        <p:nvPicPr>
          <p:cNvPr id="5" name="Lecture_2_slides (dragged) 35.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uQUAAKUIAABSDAAA3Q0AAAAAAABkAAAAZAAAAAAAAAAjAAAABAAAAGQAAAAXAAAAFAAAAAAAAAAAAAAA/38AAP9/AAAAAAAACQAAAAQAAAAwujAF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HAOAACBDQAAEDAAAF8hAAAQAAAAJgAAAAgAAAD//////////w=="/>
              </a:ext>
            </a:extLst>
          </p:cNvPicPr>
          <p:nvPr/>
        </p:nvPicPr>
        <p:blipFill>
          <a:blip r:embed="rId2"/>
          <a:srcRect l="14650" t="22130" r="31540" b="35490"/>
          <a:stretch>
            <a:fillRect/>
          </a:stretch>
        </p:blipFill>
        <p:spPr>
          <a:xfrm>
            <a:off x="2346960" y="2195195"/>
            <a:ext cx="5466080" cy="3229610"/>
          </a:xfrm>
          <a:prstGeom prst="rect">
            <a:avLst/>
          </a:prstGeom>
          <a:noFill/>
          <a:ln>
            <a:noFill/>
          </a:ln>
          <a:effectLst/>
        </p:spPr>
      </p:pic>
      <p:pic>
        <p:nvPicPr>
          <p:cNvPr id="6" name="pasted-image.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DiAOM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PMXAAAoCQAAjhwAAEAKAAAQAAAAJgAAAAgAAAD//////////w=="/>
              </a:ext>
            </a:extLst>
          </p:cNvPicPr>
          <p:nvPr/>
        </p:nvPicPr>
        <p:blipFill>
          <a:blip r:embed="rId3"/>
          <a:stretch>
            <a:fillRect/>
          </a:stretch>
        </p:blipFill>
        <p:spPr>
          <a:xfrm>
            <a:off x="3893185" y="1488440"/>
            <a:ext cx="748665" cy="177800"/>
          </a:xfrm>
          <a:prstGeom prst="rect">
            <a:avLst/>
          </a:prstGeom>
          <a:noFill/>
          <a:ln>
            <a:noFill/>
          </a:ln>
          <a:effectLst/>
        </p:spPr>
      </p:pic>
      <p:pic>
        <p:nvPicPr>
          <p:cNvPr id="7" name="Lecture_2_slides (dragged) 37.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twUAAL4IAABDDAAABg4AAAAAAABkAAAAZAAAAAAAAAAjAAAABAAAAGQAAAAXAAAAFAAAAAAAAAAAAAAA/38AAP9/AAAAAAAACQAAAAQAAAD/////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FwOAACoDQAAGTAAADchAAAQAAAAJgAAAAgAAAD//////////w=="/>
              </a:ext>
            </a:extLst>
          </p:cNvPicPr>
          <p:nvPr/>
        </p:nvPicPr>
        <p:blipFill>
          <a:blip r:embed="rId4"/>
          <a:srcRect l="14630" t="22380" r="31390" b="35900"/>
          <a:stretch>
            <a:fillRect/>
          </a:stretch>
        </p:blipFill>
        <p:spPr>
          <a:xfrm>
            <a:off x="2334260" y="2219960"/>
            <a:ext cx="5484495" cy="3179445"/>
          </a:xfrm>
          <a:prstGeom prst="rect">
            <a:avLst/>
          </a:prstGeom>
          <a:noFill/>
          <a:ln>
            <a:noFill/>
          </a:ln>
          <a:effectLst/>
        </p:spPr>
      </p:pic>
      <p:sp>
        <p:nvSpPr>
          <p:cNvPr id="8" name="Shape 563"/>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kAC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GAYAAPAKAADaOgAAKA0AABAgAAAmAAAACAAAAP//////////"/>
              </a:ext>
            </a:extLst>
          </p:cNvSpPr>
          <p:nvPr/>
        </p:nvSpPr>
        <p:spPr>
          <a:xfrm>
            <a:off x="990600" y="1778000"/>
            <a:ext cx="8576310" cy="360680"/>
          </a:xfrm>
          <a:prstGeom prst="rect">
            <a:avLst/>
          </a:prstGeom>
          <a:noFill/>
          <a:ln>
            <a:noFill/>
          </a:ln>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r>
              <a:t>We compute the average number of changes for each starting state,</a:t>
            </a:r>
          </a:p>
        </p:txBody>
      </p:sp>
      <p:pic>
        <p:nvPicPr>
          <p:cNvPr id="9" name="pasted-image.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D/////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BExAAClCwAA4zEAAIkMAAAQAAAAJgAAAAgAAAD//////////w=="/>
              </a:ext>
            </a:extLst>
          </p:cNvPicPr>
          <p:nvPr/>
        </p:nvPicPr>
        <p:blipFill>
          <a:blip r:embed="rId5"/>
          <a:stretch>
            <a:fillRect/>
          </a:stretch>
        </p:blipFill>
        <p:spPr>
          <a:xfrm>
            <a:off x="7976235" y="1892935"/>
            <a:ext cx="133350" cy="144780"/>
          </a:xfrm>
          <a:prstGeom prst="rect">
            <a:avLst/>
          </a:prstGeom>
          <a:noFill/>
          <a:ln>
            <a:noFill/>
          </a:ln>
          <a:effectLst/>
        </p:spPr>
      </p:pic>
      <p:sp>
        <p:nvSpPr>
          <p:cNvPr id="10" name="Shape 565"/>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P////8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GAYAACgjAADaOgAAYiUAABAgAAAmAAAACAAAAP//////////"/>
              </a:ext>
            </a:extLst>
          </p:cNvSpPr>
          <p:nvPr/>
        </p:nvSpPr>
        <p:spPr>
          <a:xfrm>
            <a:off x="990600" y="5715000"/>
            <a:ext cx="8576310" cy="361950"/>
          </a:xfrm>
          <a:prstGeom prst="rect">
            <a:avLst/>
          </a:prstGeom>
          <a:noFill/>
          <a:ln>
            <a:noFill/>
          </a:ln>
          <a:effectLst/>
        </p:spPr>
        <p:txBody>
          <a:bodyPr vert="horz" wrap="square" lIns="50800" tIns="50800" rIns="50800" bIns="50800" numCol="1" spcCol="215900" anchor="t"/>
          <a:lstStyle/>
          <a:p>
            <a:pPr algn="l" defTabSz="457200">
              <a:lnSpc>
                <a:spcPts val="2100"/>
              </a:lnSpc>
              <a:tabLst>
                <a:tab pos="838200" algn="l"/>
              </a:tabLst>
              <a:defRPr sz="1800" cap="none">
                <a:solidFill>
                  <a:srgbClr val="424242"/>
                </a:solidFill>
                <a:latin typeface="Arial" pitchFamily="1" charset="0"/>
                <a:ea typeface="Arial" pitchFamily="1" charset="0"/>
                <a:cs typeface="Arial" pitchFamily="1" charset="0"/>
              </a:defRPr>
            </a:pPr>
            <a:r>
              <a:t>For simulations starting in </a:t>
            </a:r>
            <a:r>
              <a:rPr cap="none">
                <a:latin typeface="Times New Roman" pitchFamily="1" charset="0"/>
                <a:ea typeface="Times New Roman" pitchFamily="1" charset="0"/>
                <a:cs typeface="Times New Roman" pitchFamily="1" charset="0"/>
              </a:rPr>
              <a:t>C</a:t>
            </a:r>
            <a:r>
              <a:t>, the average number of changes was    </a:t>
            </a:r>
            <a:r>
              <a:rPr cap="none">
                <a:latin typeface="Times New Roman" pitchFamily="1" charset="0"/>
                <a:ea typeface="Times New Roman" pitchFamily="1" charset="0"/>
                <a:cs typeface="Times New Roman" pitchFamily="1" charset="0"/>
              </a:rPr>
              <a:t>= </a:t>
            </a:r>
            <a:r>
              <a:t> 0.541</a:t>
            </a:r>
          </a:p>
        </p:txBody>
      </p:sp>
      <p:pic>
        <p:nvPicPr>
          <p:cNvPr id="11" name="pasted-image.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D/////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KMvAADTIwAAdDAAALYkAAAQAAAAJgAAAAgAAAD//////////w=="/>
              </a:ext>
            </a:extLst>
          </p:cNvPicPr>
          <p:nvPr/>
        </p:nvPicPr>
        <p:blipFill>
          <a:blip r:embed="rId5"/>
          <a:stretch>
            <a:fillRect/>
          </a:stretch>
        </p:blipFill>
        <p:spPr>
          <a:xfrm>
            <a:off x="7743825" y="5823585"/>
            <a:ext cx="132715" cy="144145"/>
          </a:xfrm>
          <a:prstGeom prst="rect">
            <a:avLst/>
          </a:prstGeom>
          <a:noFill/>
          <a:ln>
            <a:noFill/>
          </a:ln>
          <a:effectLst/>
        </p:spPr>
      </p:pic>
    </p:spTree>
  </p:cSld>
  <p:clrMapOvr>
    <a:masterClrMapping/>
  </p:clrMapOvr>
  <p:transition spd="fast" p14:dur="500">
    <p:fade/>
    <p:extLst>
      <p:ext uri="smNativeData">
        <pr:smNativeData xmlns:pr="smNativeData" xmlns="smNativeData" val="trXWYgAAAAD0AQAAAAAAAAYAAAAAAAAAAAAAAAAAAAAAAAAAAQAAAAAAAAAAAAAAAAAAAAAAAAAAAAAA"/>
      </p:ext>
    </p:extLst>
  </p:transition>
  <p:timing>
    <p:tnLst>
      <p:par>
        <p:cTn id="1" dur="indefinite" restart="never" nodeType="tmRoot"/>
      </p:par>
    </p:tnLst>
  </p:timing>
</p:sld>
</file>

<file path=ppt/slides/slide320.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grpSp>
        <p:nvGrpSpPr>
          <p:cNvPr id="2" name="Group 5205"/>
          <p:cNvGrpSpPr>
            <a:extLst>
              <a:ext uri="smNativeData">
                <pr:smNativeData xmlns:pr="smNativeData" xmlns="smNativeData" val="SMDATA_6_trXWYhMAAAAlAAAAAQAAAA8BAAAAkAAAAEgAAACQAAAASAAAAAAAAAAAAAAAAAAAABcAAAAUAAAAAAAAAAAAAAD/fwAA/38AAAAAAAAJAAAABAAAAAAAAAAfAAAAVAAAAAAAAAAAAAAAAAAAAAAAAAAAAAAAAAAAAAAAAAAAAAAAAAAAAAAAAAAAAAAAAAAAAAAAAAAAAAAAAAAAAAAAAAAAAAAAAAAAAAAAAAAAAAAAAAAAACEAAAAYAAAAFAAAAA8TAABwFwAA3SYAANkeAAAQAAAAJgAAAAgAAAD/////AAAAAA=="/>
              </a:ext>
            </a:extLst>
          </p:cNvGrpSpPr>
          <p:nvPr/>
        </p:nvGrpSpPr>
        <p:grpSpPr>
          <a:xfrm>
            <a:off x="3098165" y="3810000"/>
            <a:ext cx="3219450" cy="1204595"/>
            <a:chOff x="3098165" y="3810000"/>
            <a:chExt cx="3219450" cy="1204595"/>
          </a:xfrm>
        </p:grpSpPr>
        <p:pic>
          <p:nvPicPr>
            <p:cNvPr id="5" name="droppedImage.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AAAA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A8TAABwFwAAZiEAANkeAAAAAAAAJgAAAAgAAAD//////////w=="/>
                </a:ext>
              </a:extLst>
            </p:cNvPicPr>
            <p:nvPr/>
          </p:nvPicPr>
          <p:blipFill>
            <a:blip r:embed="rId2"/>
            <a:stretch>
              <a:fillRect/>
            </a:stretch>
          </p:blipFill>
          <p:spPr>
            <a:xfrm>
              <a:off x="3098165" y="3810000"/>
              <a:ext cx="2331085" cy="1204595"/>
            </a:xfrm>
            <a:prstGeom prst="rect">
              <a:avLst/>
            </a:prstGeom>
            <a:noFill/>
            <a:ln>
              <a:noFill/>
            </a:ln>
            <a:effectLst>
              <a:outerShdw blurRad="63500" dist="63760" dir="2700000">
                <a:srgbClr val="000000">
                  <a:alpha val="4000"/>
                </a:srgbClr>
              </a:outerShdw>
            </a:effectLst>
          </p:spPr>
        </p:pic>
        <p:sp>
          <p:nvSpPr>
            <p:cNvPr id="4" name="Shape 5203"/>
            <p:cNvSpPr>
              <a:extLst>
                <a:ext uri="smNativeData">
                  <pr:smNativeData xmlns:pr="smNativeData" xmlns="smNativeData" val="SMDATA_15_trXWYhMAAAAlAAAAZAAAAA0AAAAAPAAAADwAAAA8AAAAPAAAAAAAAAABAAAAAAAAAAEAAABQAAAAAAAAAAAA4D8AAAAAAADgPwAAAAAAAOA/AAAAAAAA4D8AAAAAAADgPwAAAAAAAOA/AAAAAAAA4D8AAAAAAADgPwAAAAAAAOA/AAAAAAAA4D8CAAAAjAAAAAEAAAAAAAAA////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HMgTmU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J/f38A3N7gA8zMzADAwP8Af39/AAAAAAAAAAAAAAAAAAAAAAAAAAAAIQAAABgAAAAUAAAAxB8AAKwYAADdJgAAzxkAAAAAAAAmAAAACAAAAP//////////"/>
                </a:ext>
              </a:extLst>
            </p:cNvSpPr>
            <p:nvPr/>
          </p:nvSpPr>
          <p:spPr>
            <a:xfrm>
              <a:off x="5163820" y="4010660"/>
              <a:ext cx="1153795" cy="184785"/>
            </a:xfrm>
            <a:prstGeom prst="rect">
              <a:avLst/>
            </a:prstGeom>
            <a:solidFill>
              <a:srgbClr val="FFFFFF"/>
            </a:solidFill>
            <a:ln>
              <a:noFill/>
            </a:ln>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3" name="Shape 5204"/>
            <p:cNvSpPr>
              <a:extLst>
                <a:ext uri="smNativeData">
                  <pr:smNativeData xmlns:pr="smNativeData" xmlns="smNativeData" val="SMDATA_15_trXWYhMAAAAlAAAAZAAAAA0AAAAAPAAAADwAAAA8AAAAPAAAAAAAAAABAAAAAAAAAAEAAABQAAAAAAAAAAAA4D8AAAAAAADgPwAAAAAAAOA/AAAAAAAA4D8AAAAAAADgPwAAAAAAAOA/AAAAAAAA4D8AAAAAAADgPwAAAAAAAOA/AAAAAAAA4D8CAAAAjAAAAAEAAAAAAAAA////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RCfSI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J/f38A3N7gA8zMzADAwP8Af39/AAAAAAAAAAAAAAAAAAAAAAAAAAAAIQAAABgAAAAUAAAASB0AAG4dAABhJAAAkB4AAAAAAAAmAAAACAAAAP//////////"/>
                </a:ext>
              </a:extLst>
            </p:cNvSpPr>
            <p:nvPr/>
          </p:nvSpPr>
          <p:spPr>
            <a:xfrm>
              <a:off x="4759960" y="4784090"/>
              <a:ext cx="1153795" cy="184150"/>
            </a:xfrm>
            <a:prstGeom prst="rect">
              <a:avLst/>
            </a:prstGeom>
            <a:solidFill>
              <a:srgbClr val="FFFFFF"/>
            </a:solidFill>
            <a:ln>
              <a:noFill/>
            </a:ln>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grpSp>
      <p:sp>
        <p:nvSpPr>
          <p:cNvPr id="6" name="Shape 5206"/>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CIvPjw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KwIAAD4PQAA5AoAABAgAAAmAAAACAAAAP//////////"/>
              </a:ext>
            </a:extLst>
          </p:cNvSpPr>
          <p:nvPr/>
        </p:nvSpPr>
        <p:spPr>
          <a:xfrm>
            <a:off x="1003300" y="1409700"/>
            <a:ext cx="9070340" cy="36068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Models conversions between all possible doublets as a two-step process</a:t>
            </a:r>
          </a:p>
        </p:txBody>
      </p:sp>
      <p:sp>
        <p:nvSpPr>
          <p:cNvPr id="7" name="Shape 5207"/>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DU3MkE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nwgAABAgAAAmAAAACAAAAP//////////"/>
              </a:ext>
            </a:extLst>
          </p:cNvSpPr>
          <p:nvPr/>
        </p:nvSpPr>
        <p:spPr>
          <a:xfrm>
            <a:off x="635000" y="1016000"/>
            <a:ext cx="8692515"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The Doublet model for RNA stem regions</a:t>
            </a:r>
          </a:p>
        </p:txBody>
      </p:sp>
      <p:sp>
        <p:nvSpPr>
          <p:cNvPr id="8" name="Shape 5208"/>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GFjZT0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zQMAANwAAACzOgAATAQAABAgAAAmAAAACAAAAP//////////"/>
              </a:ext>
            </a:extLst>
          </p:cNvSpPr>
          <p:nvPr/>
        </p:nvSpPr>
        <p:spPr>
          <a:xfrm>
            <a:off x="617855" y="139700"/>
            <a:ext cx="892429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Non-independence Across Sites</a:t>
            </a:r>
          </a:p>
        </p:txBody>
      </p:sp>
      <p:sp>
        <p:nvSpPr>
          <p:cNvPr id="9" name="Shape 5209"/>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HRzIHY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KgRAAA+PQAAphMAABAgAAAmAAAACAAAAP//////////"/>
              </a:ext>
            </a:extLst>
          </p:cNvSpPr>
          <p:nvPr/>
        </p:nvSpPr>
        <p:spPr>
          <a:xfrm>
            <a:off x="1003300" y="2870200"/>
            <a:ext cx="8952230" cy="32385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assumes an HKY model of nucleotide substitution</a:t>
            </a:r>
          </a:p>
        </p:txBody>
      </p:sp>
      <p:sp>
        <p:nvSpPr>
          <p:cNvPr id="10" name="Shape 5210"/>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EE3NTk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DgTAAA+PQAANxUAABAgAAAmAAAACAAAAP//////////"/>
              </a:ext>
            </a:extLst>
          </p:cNvSpPr>
          <p:nvPr/>
        </p:nvSpPr>
        <p:spPr>
          <a:xfrm>
            <a:off x="1003300" y="3124200"/>
            <a:ext cx="8952230" cy="324485"/>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Arial" pitchFamily="1" charset="0"/>
                <a:cs typeface="Arial" pitchFamily="1" charset="0"/>
              </a:defRPr>
            </a:pPr>
            <a:r>
              <a:rPr i="1" cap="none">
                <a:latin typeface="Times New Roman" pitchFamily="1" charset="0"/>
                <a:ea typeface="Times New Roman" pitchFamily="1" charset="0"/>
                <a:cs typeface="Times New Roman" pitchFamily="1" charset="0"/>
              </a:rPr>
              <a:t>i</a:t>
            </a:r>
            <a:r>
              <a:t> and </a:t>
            </a:r>
            <a:r>
              <a:rPr i="1" cap="none">
                <a:latin typeface="Times New Roman" pitchFamily="1" charset="0"/>
                <a:ea typeface="Times New Roman" pitchFamily="1" charset="0"/>
                <a:cs typeface="Times New Roman" pitchFamily="1" charset="0"/>
              </a:rPr>
              <a:t>j</a:t>
            </a:r>
            <a:r>
              <a:t> are two distinct doublets</a:t>
            </a:r>
          </a:p>
        </p:txBody>
      </p:sp>
      <p:sp>
        <p:nvSpPr>
          <p:cNvPr id="11" name="Shape 5211"/>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C9hOng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MgUAAA+PQAA3hYAABAgAAAmAAAACAAAAP//////////"/>
              </a:ext>
            </a:extLst>
          </p:cNvSpPr>
          <p:nvPr/>
        </p:nvSpPr>
        <p:spPr>
          <a:xfrm>
            <a:off x="1003300" y="3378200"/>
            <a:ext cx="8952230" cy="33909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Arial" pitchFamily="1" charset="0"/>
                <a:cs typeface="Arial" pitchFamily="1" charset="0"/>
              </a:defRPr>
            </a:pPr>
            <a:r>
              <a:rPr i="1" cap="none">
                <a:latin typeface="Times New Roman" pitchFamily="1" charset="0"/>
                <a:ea typeface="Times New Roman" pitchFamily="1" charset="0"/>
                <a:cs typeface="Times New Roman" pitchFamily="1" charset="0"/>
              </a:rPr>
              <a:t>d</a:t>
            </a:r>
            <a:r>
              <a:rPr sz="1200" i="1" cap="none" baseline="-16000">
                <a:latin typeface="Times New Roman" pitchFamily="1" charset="0"/>
                <a:ea typeface="Times New Roman" pitchFamily="1" charset="0"/>
                <a:cs typeface="Times New Roman" pitchFamily="1" charset="0"/>
              </a:rPr>
              <a:t>ij</a:t>
            </a:r>
            <a:r>
              <a:t> is the minimum number nucleotide substitutions to convert doublet </a:t>
            </a:r>
            <a:r>
              <a:rPr i="1" cap="none">
                <a:latin typeface="Times New Roman" pitchFamily="1" charset="0"/>
                <a:ea typeface="Times New Roman" pitchFamily="1" charset="0"/>
                <a:cs typeface="Times New Roman" pitchFamily="1" charset="0"/>
              </a:rPr>
              <a:t>i</a:t>
            </a:r>
            <a:r>
              <a:t> to </a:t>
            </a:r>
            <a:r>
              <a:rPr i="1" cap="none">
                <a:latin typeface="Times New Roman" pitchFamily="1" charset="0"/>
                <a:ea typeface="Times New Roman" pitchFamily="1" charset="0"/>
                <a:cs typeface="Times New Roman" pitchFamily="1" charset="0"/>
              </a:rPr>
              <a:t>j</a:t>
            </a:r>
            <a:r>
              <a:t> </a:t>
            </a:r>
          </a:p>
        </p:txBody>
      </p:sp>
      <p:sp>
        <p:nvSpPr>
          <p:cNvPr id="12" name="Shape 5212"/>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DxhOnQ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EghAAA+PQAARyMAABAgAAAmAAAACAAAAP//////////"/>
              </a:ext>
            </a:extLst>
          </p:cNvSpPr>
          <p:nvPr/>
        </p:nvSpPr>
        <p:spPr>
          <a:xfrm>
            <a:off x="1003300" y="5410200"/>
            <a:ext cx="8952230" cy="324485"/>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Arial" pitchFamily="1" charset="0"/>
                <a:cs typeface="Arial" pitchFamily="1" charset="0"/>
              </a:defRPr>
            </a:pPr>
            <a:r>
              <a:t>diagonal elements of the instantaneous-rate matrix where </a:t>
            </a:r>
            <a:r>
              <a:rPr i="1" cap="none">
                <a:latin typeface="Times New Roman" pitchFamily="1" charset="0"/>
                <a:ea typeface="Times New Roman" pitchFamily="1" charset="0"/>
                <a:cs typeface="Times New Roman" pitchFamily="1" charset="0"/>
              </a:rPr>
              <a:t>i</a:t>
            </a:r>
            <a:r>
              <a:t> </a:t>
            </a:r>
            <a:r>
              <a:rPr i="1" cap="none">
                <a:latin typeface="Times New Roman" pitchFamily="1" charset="0"/>
                <a:ea typeface="Times New Roman" pitchFamily="1" charset="0"/>
                <a:cs typeface="Times New Roman" pitchFamily="1" charset="0"/>
              </a:rPr>
              <a:t>=</a:t>
            </a:r>
            <a:r>
              <a:t> </a:t>
            </a:r>
            <a:r>
              <a:rPr i="1" cap="none">
                <a:latin typeface="Times New Roman" pitchFamily="1" charset="0"/>
                <a:ea typeface="Times New Roman" pitchFamily="1" charset="0"/>
                <a:cs typeface="Times New Roman" pitchFamily="1" charset="0"/>
              </a:rPr>
              <a:t>j</a:t>
            </a:r>
            <a:r>
              <a:t> are determined as usual</a:t>
            </a:r>
          </a:p>
        </p:txBody>
      </p:sp>
      <p:sp>
        <p:nvSpPr>
          <p:cNvPr id="13" name="Shape 5213"/>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KePa4k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IwKAAA+PQAAqAwAABAgAAAmAAAACAAAAP//////////"/>
              </a:ext>
            </a:extLst>
          </p:cNvSpPr>
          <p:nvPr/>
        </p:nvSpPr>
        <p:spPr>
          <a:xfrm>
            <a:off x="1003300" y="1714500"/>
            <a:ext cx="8952230" cy="3429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Arial" pitchFamily="1" charset="0"/>
                <a:cs typeface="Arial" pitchFamily="1" charset="0"/>
              </a:defRPr>
            </a:pPr>
            <a:r>
              <a:t>one nucleotide is substituted according to a standard 4</a:t>
            </a:r>
            <a:r>
              <a:rPr cap="none">
                <a:latin typeface="Times" pitchFamily="0" charset="0"/>
                <a:ea typeface="Times" pitchFamily="0" charset="0"/>
                <a:cs typeface="Times" pitchFamily="0" charset="0"/>
              </a:rPr>
              <a:t>-</a:t>
            </a:r>
            <a:r>
              <a:t>by</a:t>
            </a:r>
            <a:r>
              <a:rPr cap="none">
                <a:latin typeface="Times" pitchFamily="0" charset="0"/>
                <a:ea typeface="Times" pitchFamily="0" charset="0"/>
                <a:cs typeface="Times" pitchFamily="0" charset="0"/>
              </a:rPr>
              <a:t>-</a:t>
            </a:r>
            <a:r>
              <a:t>4 instantaneous-rate matrix</a:t>
            </a:r>
          </a:p>
        </p:txBody>
      </p:sp>
      <p:sp>
        <p:nvSpPr>
          <p:cNvPr id="14" name="Shape 5214"/>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N2v1a4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CQMAAA+PQAAIQ4AABAgAAAmAAAACAAAAP//////////"/>
              </a:ext>
            </a:extLst>
          </p:cNvSpPr>
          <p:nvPr/>
        </p:nvSpPr>
        <p:spPr>
          <a:xfrm>
            <a:off x="1003300" y="1973580"/>
            <a:ext cx="8952230" cy="323215"/>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the paired nucleotide is then substituted according to the same model</a:t>
            </a:r>
          </a:p>
        </p:txBody>
      </p:sp>
      <p:sp>
        <p:nvSpPr>
          <p:cNvPr id="15" name="Shape 5215"/>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Xhd2o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KwNAAA+PQAAqg8AABAgAAAmAAAACAAAAP//////////"/>
              </a:ext>
            </a:extLst>
          </p:cNvSpPr>
          <p:nvPr/>
        </p:nvSpPr>
        <p:spPr>
          <a:xfrm>
            <a:off x="1003300" y="2222500"/>
            <a:ext cx="8952230" cy="32385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thus, doublet conversion occurs through a rare, intermediate doublet state</a:t>
            </a:r>
          </a:p>
        </p:txBody>
      </p:sp>
      <p:sp>
        <p:nvSpPr>
          <p:cNvPr id="16" name="Shape 5216"/>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OKEQZs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MgPAAD4PQAAABIAABAgAAAmAAAACAAAAP//////////"/>
              </a:ext>
            </a:extLst>
          </p:cNvSpPr>
          <p:nvPr/>
        </p:nvSpPr>
        <p:spPr>
          <a:xfrm>
            <a:off x="1003300" y="2565400"/>
            <a:ext cx="9070340" cy="36068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The doublet model of Schöniger and von Haeseler (1994)</a:t>
            </a:r>
          </a:p>
        </p:txBody>
      </p:sp>
    </p:spTree>
  </p:cSld>
  <p:clrMapOvr>
    <a:masterClrMapping/>
  </p:clrMapOvr>
  <p:transition spd="fast" p14:dur="500">
    <p:fade/>
    <p:extLst>
      <p:ext uri="smNativeData">
        <pr:smNativeData xmlns:pr="smNativeData" xmlns="smNativeData" val="trXWYgAAAAD0AQAAAAAAAAYAAAAAAAAAAAAAAAAAAAAAAAAAAQAAAAAAAAAAAAAAAAAAAAAAAAAAAAAA"/>
      </p:ext>
    </p:extLst>
  </p:transition>
  <p:timing>
    <p:tnLst>
      <p:par>
        <p:cTn id="1" dur="indefinite" restart="never" nodeType="tmRoot"/>
      </p:par>
    </p:tnLst>
  </p:timing>
</p:sld>
</file>

<file path=ppt/slides/slide321.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graphicFrame>
        <p:nvGraphicFramePr>
          <p:cNvPr id="2" name=""/>
          <p:cNvGraphicFramePr>
            <a:graphicFrameLocks noGrp="1"/>
          </p:cNvGraphicFramePr>
          <p:nvPr/>
        </p:nvGraphicFramePr>
        <p:xfrm>
          <a:off x="541020" y="952500"/>
          <a:ext cx="9042400" cy="6477000"/>
        </p:xfrm>
        <a:graphic>
          <a:graphicData uri="http://schemas.openxmlformats.org/drawingml/2006/table">
            <a:tbl>
              <a:tblPr>
                <a:noFill/>
              </a:tblPr>
              <a:tblGrid>
                <a:gridCol w="532130"/>
                <a:gridCol w="532130"/>
                <a:gridCol w="532130"/>
                <a:gridCol w="532130"/>
                <a:gridCol w="532130"/>
                <a:gridCol w="532130"/>
                <a:gridCol w="532130"/>
                <a:gridCol w="532130"/>
                <a:gridCol w="532130"/>
                <a:gridCol w="532130"/>
                <a:gridCol w="532130"/>
                <a:gridCol w="532130"/>
                <a:gridCol w="532130"/>
                <a:gridCol w="532130"/>
                <a:gridCol w="532130"/>
                <a:gridCol w="532130"/>
                <a:gridCol w="532130"/>
              </a:tblGrid>
              <a:tr h="348615">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AA</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AC</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AG</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AU</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CA</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CC</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CG</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CU</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GA</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GC</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GG</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GU</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UA</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UC</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UG</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UU</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extLst>
                  <a:ext uri="smNativeData">
                    <pr:rowheight xmlns="" xmlns:pr="smNativeData" dt="1658238390" type="min" val="348615"/>
                  </a:ext>
                </a:extLst>
              </a:tr>
              <a:tr h="348615">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AA</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extLst>
                  <a:ext uri="smNativeData">
                    <pr:rowheight xmlns="" xmlns:pr="smNativeData" dt="1658238390" type="min" val="348615"/>
                  </a:ext>
                </a:extLst>
              </a:tr>
              <a:tr h="348615">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AC</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extLst>
                  <a:ext uri="smNativeData">
                    <pr:rowheight xmlns="" xmlns:pr="smNativeData" dt="1658238390" type="min" val="348615"/>
                  </a:ext>
                </a:extLst>
              </a:tr>
              <a:tr h="348615">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AG</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extLst>
                  <a:ext uri="smNativeData">
                    <pr:rowheight xmlns="" xmlns:pr="smNativeData" dt="1658238390" type="min" val="348615"/>
                  </a:ext>
                </a:extLst>
              </a:tr>
              <a:tr h="348615">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AU</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extLst>
                  <a:ext uri="smNativeData">
                    <pr:rowheight xmlns="" xmlns:pr="smNativeData" dt="1658238390" type="min" val="348615"/>
                  </a:ext>
                </a:extLst>
              </a:tr>
              <a:tr h="348615">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CA</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extLst>
                  <a:ext uri="smNativeData">
                    <pr:rowheight xmlns="" xmlns:pr="smNativeData" dt="1658238390" type="min" val="348615"/>
                  </a:ext>
                </a:extLst>
              </a:tr>
              <a:tr h="348615">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CC</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extLst>
                  <a:ext uri="smNativeData">
                    <pr:rowheight xmlns="" xmlns:pr="smNativeData" dt="1658238390" type="min" val="348615"/>
                  </a:ext>
                </a:extLst>
              </a:tr>
              <a:tr h="348615">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CG</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extLst>
                  <a:ext uri="smNativeData">
                    <pr:rowheight xmlns="" xmlns:pr="smNativeData" dt="1658238390" type="min" val="348615"/>
                  </a:ext>
                </a:extLst>
              </a:tr>
              <a:tr h="348615">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CU</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extLst>
                  <a:ext uri="smNativeData">
                    <pr:rowheight xmlns="" xmlns:pr="smNativeData" dt="1658238390" type="min" val="348615"/>
                  </a:ext>
                </a:extLst>
              </a:tr>
              <a:tr h="348615">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GA</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extLst>
                  <a:ext uri="smNativeData">
                    <pr:rowheight xmlns="" xmlns:pr="smNativeData" dt="1658238390" type="min" val="348615"/>
                  </a:ext>
                </a:extLst>
              </a:tr>
              <a:tr h="348615">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GC</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extLst>
                  <a:ext uri="smNativeData">
                    <pr:rowheight xmlns="" xmlns:pr="smNativeData" dt="1658238390" type="min" val="348615"/>
                  </a:ext>
                </a:extLst>
              </a:tr>
              <a:tr h="348615">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GG</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extLst>
                  <a:ext uri="smNativeData">
                    <pr:rowheight xmlns="" xmlns:pr="smNativeData" dt="1658238390" type="min" val="348615"/>
                  </a:ext>
                </a:extLst>
              </a:tr>
              <a:tr h="334645">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GU</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extLst>
                  <a:ext uri="smNativeData">
                    <pr:rowheight xmlns="" xmlns:pr="smNativeData" dt="1658238390" type="min" val="334645"/>
                  </a:ext>
                </a:extLst>
              </a:tr>
              <a:tr h="363220">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UA</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extLst>
                  <a:ext uri="smNativeData">
                    <pr:rowheight xmlns="" xmlns:pr="smNativeData" dt="1658238390" type="min" val="363220"/>
                  </a:ext>
                </a:extLst>
              </a:tr>
              <a:tr h="348615">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UC</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extLst>
                  <a:ext uri="smNativeData">
                    <pr:rowheight xmlns="" xmlns:pr="smNativeData" dt="1658238390" type="min" val="348615"/>
                  </a:ext>
                </a:extLst>
              </a:tr>
              <a:tr h="348615">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UG</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extLst>
                  <a:ext uri="smNativeData">
                    <pr:rowheight xmlns="" xmlns:pr="smNativeData" dt="1658238390" type="min" val="348615"/>
                  </a:ext>
                </a:extLst>
              </a:tr>
              <a:tr h="348615">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UU</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extLst>
                  <a:ext uri="smNativeData">
                    <pr:rowheight xmlns="" xmlns:pr="smNativeData" dt="1658238390" type="min" val="348615"/>
                  </a:ext>
                </a:extLst>
              </a:tr>
            </a:tbl>
          </a:graphicData>
        </a:graphic>
      </p:graphicFrame>
      <p:graphicFrame>
        <p:nvGraphicFramePr>
          <p:cNvPr id="3" name=""/>
          <p:cNvGraphicFramePr>
            <a:graphicFrameLocks noGrp="1"/>
          </p:cNvGraphicFramePr>
          <p:nvPr/>
        </p:nvGraphicFramePr>
        <p:xfrm>
          <a:off x="4995545" y="2171700"/>
          <a:ext cx="4089400" cy="4445000"/>
        </p:xfrm>
        <a:graphic>
          <a:graphicData uri="http://schemas.openxmlformats.org/drawingml/2006/table">
            <a:tbl>
              <a:tblPr>
                <a:noFill/>
              </a:tblPr>
              <a:tblGrid>
                <a:gridCol w="1363345"/>
                <a:gridCol w="1363345"/>
                <a:gridCol w="1363345"/>
              </a:tblGrid>
              <a:tr h="1481455">
                <a:tc>
                  <a:txBody>
                    <a:bodyPr wrap="square" numCol="1"/>
                    <a:lstStyle/>
                    <a:p>
                      <a:pPr marL="0" marR="0" indent="0" algn="ctr" defTabSz="914400">
                        <a:lnSpc>
                          <a:spcPts val="2800"/>
                        </a:lnSpc>
                        <a:buNone/>
                        <a:tabLst>
                          <a:tab pos="838200" algn="l"/>
                        </a:tabLst>
                        <a:defRPr sz="24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extLst>
                  <a:ext uri="smNativeData">
                    <pr:rowheight xmlns="" xmlns:pr="smNativeData" dt="1658238390" type="min" val="1481455"/>
                  </a:ext>
                </a:extLst>
              </a:tr>
              <a:tr h="1481455">
                <a:tc>
                  <a:txBody>
                    <a:bodyPr wrap="square" numCol="1"/>
                    <a:lstStyle/>
                    <a:p>
                      <a:pPr marL="0" marR="0" indent="0" algn="ctr" defTabSz="914400">
                        <a:lnSpc>
                          <a:spcPts val="2800"/>
                        </a:lnSpc>
                        <a:buNone/>
                        <a:tabLst>
                          <a:tab pos="838200" algn="l"/>
                        </a:tabLst>
                        <a:defRPr sz="24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extLst>
                  <a:ext uri="smNativeData">
                    <pr:rowheight xmlns="" xmlns:pr="smNativeData" dt="1658238390" type="min" val="1481455"/>
                  </a:ext>
                </a:extLst>
              </a:tr>
              <a:tr h="1481455">
                <a:tc>
                  <a:txBody>
                    <a:bodyPr wrap="square" numCol="1"/>
                    <a:lstStyle/>
                    <a:p>
                      <a:pPr marL="0" marR="0" indent="0" algn="ctr" defTabSz="914400">
                        <a:lnSpc>
                          <a:spcPts val="2800"/>
                        </a:lnSpc>
                        <a:buNone/>
                        <a:tabLst>
                          <a:tab pos="838200" algn="l"/>
                        </a:tabLst>
                        <a:defRPr sz="24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extLst>
                  <a:ext uri="smNativeData">
                    <pr:rowheight xmlns="" xmlns:pr="smNativeData" dt="1658238390" type="min" val="1481455"/>
                  </a:ext>
                </a:extLst>
              </a:tr>
            </a:tbl>
          </a:graphicData>
        </a:graphic>
      </p:graphicFrame>
      <p:sp>
        <p:nvSpPr>
          <p:cNvPr id="4" name="Shape 5220"/>
          <p:cNvSpPr>
            <a:extLst>
              <a:ext uri="smNativeData">
                <pr:smNativeData xmlns:pr="smNativeData" xmlns="smNativeData" val="SMDATA_15_trXWYhMAAAAlAAAAZAAAAE0AAAAAZgAAAGYAAABmAAAAZg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5QMAAB4rAABgIgAASS0AABAgAAAmAAAACAAAAP//////////"/>
              </a:ext>
            </a:extLst>
          </p:cNvSpPr>
          <p:nvPr/>
        </p:nvSpPr>
        <p:spPr>
          <a:xfrm>
            <a:off x="633095" y="7009130"/>
            <a:ext cx="4954905" cy="352425"/>
          </a:xfrm>
          <a:prstGeom prst="rect">
            <a:avLst/>
          </a:prstGeom>
          <a:noFill/>
          <a:ln>
            <a:noFill/>
          </a:ln>
          <a:effectLst/>
        </p:spPr>
        <p:txBody>
          <a:bodyPr vert="horz" wrap="square" lIns="64770" tIns="64770" rIns="64770" bIns="64770" numCol="1" spcCol="215900" anchor="t"/>
          <a:lstStyle/>
          <a:p>
            <a:pPr algn="l" defTabSz="585470">
              <a:lnSpc>
                <a:spcPts val="1900"/>
              </a:lnSpc>
              <a:tabLst>
                <a:tab pos="838200" algn="l"/>
                <a:tab pos="1066800" algn="l"/>
              </a:tabLst>
              <a:defRPr sz="1600" cap="none">
                <a:solidFill>
                  <a:srgbClr val="424242"/>
                </a:solidFill>
                <a:latin typeface="Arial" pitchFamily="1" charset="0"/>
                <a:ea typeface="Arial" pitchFamily="1" charset="0"/>
                <a:cs typeface="Arial" pitchFamily="1" charset="0"/>
              </a:defRPr>
            </a:pPr>
            <a:r>
              <a:t>There are </a:t>
            </a:r>
            <a:r>
              <a:rPr cap="none">
                <a:latin typeface="Times New Roman" pitchFamily="1" charset="0"/>
                <a:ea typeface="Times New Roman" pitchFamily="1" charset="0"/>
                <a:cs typeface="Times New Roman" pitchFamily="1" charset="0"/>
              </a:rPr>
              <a:t>4</a:t>
            </a:r>
            <a:r>
              <a:rPr cap="none" baseline="30000">
                <a:latin typeface="Times New Roman" pitchFamily="1" charset="0"/>
                <a:ea typeface="Times New Roman" pitchFamily="1" charset="0"/>
                <a:cs typeface="Times New Roman" pitchFamily="1" charset="0"/>
              </a:rPr>
              <a:t>2</a:t>
            </a:r>
            <a:r>
              <a:rPr cap="none">
                <a:latin typeface="Times New Roman" pitchFamily="1" charset="0"/>
                <a:ea typeface="Times New Roman" pitchFamily="1" charset="0"/>
                <a:cs typeface="Times New Roman" pitchFamily="1" charset="0"/>
              </a:rPr>
              <a:t>  = 16</a:t>
            </a:r>
            <a:r>
              <a:t> unique doublets.</a:t>
            </a:r>
          </a:p>
        </p:txBody>
      </p:sp>
      <p:sp>
        <p:nvSpPr>
          <p:cNvPr id="5" name="Shape 5221"/>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zQMAANwAAACzOgAATAQAABAgAAAmAAAACAAAAP//////////"/>
              </a:ext>
            </a:extLst>
          </p:cNvSpPr>
          <p:nvPr/>
        </p:nvSpPr>
        <p:spPr>
          <a:xfrm>
            <a:off x="617855" y="139700"/>
            <a:ext cx="892429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Non-independence Across Sites</a:t>
            </a:r>
          </a:p>
        </p:txBody>
      </p:sp>
    </p:spTree>
  </p:cSld>
  <p:clrMapOvr>
    <a:masterClrMapping/>
  </p:clrMapOvr>
  <p:transition spd="fast" p14:dur="500">
    <p:fade/>
    <p:extLst>
      <p:ext uri="smNativeData">
        <pr:smNativeData xmlns:pr="smNativeData" xmlns="smNativeData" val="trXWYgAAAAD0AQAAAAAAAAYAAAAAAAAAAAAAAAAAAAAAAAAAAQAAAAAAAAAAAAAAAAAAAAAAAAAAAAAA"/>
      </p:ext>
    </p:extLst>
  </p:transition>
  <p:timing>
    <p:tnLst>
      <p:par>
        <p:cTn id="1" dur="indefinite" restart="never" nodeType="tmRoot"/>
      </p:par>
    </p:tnLst>
  </p:timing>
</p:sld>
</file>

<file path=ppt/slides/slide322.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graphicFrame>
        <p:nvGraphicFramePr>
          <p:cNvPr id="2" name=""/>
          <p:cNvGraphicFramePr>
            <a:graphicFrameLocks noGrp="1"/>
          </p:cNvGraphicFramePr>
          <p:nvPr/>
        </p:nvGraphicFramePr>
        <p:xfrm>
          <a:off x="541020" y="952500"/>
          <a:ext cx="9042400" cy="6477000"/>
        </p:xfrm>
        <a:graphic>
          <a:graphicData uri="http://schemas.openxmlformats.org/drawingml/2006/table">
            <a:tbl>
              <a:tblPr>
                <a:noFill/>
              </a:tblPr>
              <a:tblGrid>
                <a:gridCol w="532130"/>
                <a:gridCol w="532130"/>
                <a:gridCol w="532130"/>
                <a:gridCol w="532130"/>
                <a:gridCol w="532130"/>
                <a:gridCol w="532130"/>
                <a:gridCol w="532130"/>
                <a:gridCol w="532130"/>
                <a:gridCol w="532130"/>
                <a:gridCol w="532130"/>
                <a:gridCol w="532130"/>
                <a:gridCol w="532130"/>
                <a:gridCol w="532130"/>
                <a:gridCol w="532130"/>
                <a:gridCol w="532130"/>
                <a:gridCol w="532130"/>
                <a:gridCol w="532130"/>
              </a:tblGrid>
              <a:tr h="348615">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AA</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AC</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AG</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AU</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CA</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CC</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CG</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CU</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GA</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GC</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GG</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GU</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UA</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UC</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UG</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UU</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extLst>
                  <a:ext uri="smNativeData">
                    <pr:rowheight xmlns="" xmlns:pr="smNativeData" dt="1658238390" type="min" val="348615"/>
                  </a:ext>
                </a:extLst>
              </a:tr>
              <a:tr h="348615">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AA</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extLst>
                  <a:ext uri="smNativeData">
                    <pr:rowheight xmlns="" xmlns:pr="smNativeData" dt="1658238390" type="min" val="348615"/>
                  </a:ext>
                </a:extLst>
              </a:tr>
              <a:tr h="348615">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AC</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extLst>
                  <a:ext uri="smNativeData">
                    <pr:rowheight xmlns="" xmlns:pr="smNativeData" dt="1658238390" type="min" val="348615"/>
                  </a:ext>
                </a:extLst>
              </a:tr>
              <a:tr h="348615">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AG</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extLst>
                  <a:ext uri="smNativeData">
                    <pr:rowheight xmlns="" xmlns:pr="smNativeData" dt="1658238390" type="min" val="348615"/>
                  </a:ext>
                </a:extLst>
              </a:tr>
              <a:tr h="348615">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AU</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extLst>
                  <a:ext uri="smNativeData">
                    <pr:rowheight xmlns="" xmlns:pr="smNativeData" dt="1658238390" type="min" val="348615"/>
                  </a:ext>
                </a:extLst>
              </a:tr>
              <a:tr h="348615">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CA</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extLst>
                  <a:ext uri="smNativeData">
                    <pr:rowheight xmlns="" xmlns:pr="smNativeData" dt="1658238390" type="min" val="348615"/>
                  </a:ext>
                </a:extLst>
              </a:tr>
              <a:tr h="348615">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CC</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extLst>
                  <a:ext uri="smNativeData">
                    <pr:rowheight xmlns="" xmlns:pr="smNativeData" dt="1658238390" type="min" val="348615"/>
                  </a:ext>
                </a:extLst>
              </a:tr>
              <a:tr h="348615">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CG</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extLst>
                  <a:ext uri="smNativeData">
                    <pr:rowheight xmlns="" xmlns:pr="smNativeData" dt="1658238390" type="min" val="348615"/>
                  </a:ext>
                </a:extLst>
              </a:tr>
              <a:tr h="348615">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CU</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extLst>
                  <a:ext uri="smNativeData">
                    <pr:rowheight xmlns="" xmlns:pr="smNativeData" dt="1658238390" type="min" val="348615"/>
                  </a:ext>
                </a:extLst>
              </a:tr>
              <a:tr h="348615">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GA</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extLst>
                  <a:ext uri="smNativeData">
                    <pr:rowheight xmlns="" xmlns:pr="smNativeData" dt="1658238390" type="min" val="348615"/>
                  </a:ext>
                </a:extLst>
              </a:tr>
              <a:tr h="348615">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GC</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extLst>
                  <a:ext uri="smNativeData">
                    <pr:rowheight xmlns="" xmlns:pr="smNativeData" dt="1658238390" type="min" val="348615"/>
                  </a:ext>
                </a:extLst>
              </a:tr>
              <a:tr h="348615">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GG</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extLst>
                  <a:ext uri="smNativeData">
                    <pr:rowheight xmlns="" xmlns:pr="smNativeData" dt="1658238390" type="min" val="348615"/>
                  </a:ext>
                </a:extLst>
              </a:tr>
              <a:tr h="334645">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GU</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extLst>
                  <a:ext uri="smNativeData">
                    <pr:rowheight xmlns="" xmlns:pr="smNativeData" dt="1658238390" type="min" val="334645"/>
                  </a:ext>
                </a:extLst>
              </a:tr>
              <a:tr h="363220">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UA</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extLst>
                  <a:ext uri="smNativeData">
                    <pr:rowheight xmlns="" xmlns:pr="smNativeData" dt="1658238390" type="min" val="363220"/>
                  </a:ext>
                </a:extLst>
              </a:tr>
              <a:tr h="348615">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UC</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extLst>
                  <a:ext uri="smNativeData">
                    <pr:rowheight xmlns="" xmlns:pr="smNativeData" dt="1658238390" type="min" val="348615"/>
                  </a:ext>
                </a:extLst>
              </a:tr>
              <a:tr h="348615">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UG</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extLst>
                  <a:ext uri="smNativeData">
                    <pr:rowheight xmlns="" xmlns:pr="smNativeData" dt="1658238390" type="min" val="348615"/>
                  </a:ext>
                </a:extLst>
              </a:tr>
              <a:tr h="348615">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UU</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extLst>
                  <a:ext uri="smNativeData">
                    <pr:rowheight xmlns="" xmlns:pr="smNativeData" dt="1658238390" type="min" val="348615"/>
                  </a:ext>
                </a:extLst>
              </a:tr>
            </a:tbl>
          </a:graphicData>
        </a:graphic>
      </p:graphicFrame>
      <p:sp>
        <p:nvSpPr>
          <p:cNvPr id="3" name="Shape 5224"/>
          <p:cNvSpPr>
            <a:extLst>
              <a:ext uri="smNativeData">
                <pr:smNativeData xmlns:pr="smNativeData" xmlns="smNativeData" val="SMDATA_15_trXWYhMAAAAlAAAAZAAAAE0AAAAAZgAAAGYAAABmAAAAZg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EYAaQ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5QMAAB4rAACDPwAASC0AABAgAAAmAAAACAAAAP//////////"/>
              </a:ext>
            </a:extLst>
          </p:cNvSpPr>
          <p:nvPr/>
        </p:nvSpPr>
        <p:spPr>
          <a:xfrm>
            <a:off x="633095" y="7009130"/>
            <a:ext cx="9691370" cy="351790"/>
          </a:xfrm>
          <a:prstGeom prst="rect">
            <a:avLst/>
          </a:prstGeom>
          <a:noFill/>
          <a:ln>
            <a:noFill/>
          </a:ln>
          <a:effectLst/>
        </p:spPr>
        <p:txBody>
          <a:bodyPr vert="horz" wrap="square" lIns="64770" tIns="64770" rIns="64770" bIns="64770" numCol="1" spcCol="215900" anchor="t"/>
          <a:lstStyle>
            <a:lvl1pPr algn="l" defTabSz="585470">
              <a:lnSpc>
                <a:spcPts val="1900"/>
              </a:lnSpc>
              <a:tabLst>
                <a:tab pos="838200" algn="l"/>
                <a:tab pos="1066800" algn="l"/>
              </a:tabLst>
              <a:defRPr sz="1600" cap="none">
                <a:solidFill>
                  <a:srgbClr val="424242"/>
                </a:solidFill>
                <a:latin typeface="Arial" pitchFamily="1" charset="0"/>
                <a:ea typeface="Gill Sans" pitchFamily="0" charset="0"/>
                <a:cs typeface="Gill Sans" pitchFamily="0" charset="0"/>
              </a:defRPr>
            </a:lvl1pPr>
          </a:lstStyle>
          <a:p>
            <a:pPr/>
            <a:r>
              <a:t>Values of diagonal elements are equal to the negative sum of the elements in the corresponding row.</a:t>
            </a:r>
          </a:p>
        </p:txBody>
      </p:sp>
      <p:sp>
        <p:nvSpPr>
          <p:cNvPr id="4" name="Shape 5225"/>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zQMAANwAAACzOgAATAQAABAgAAAmAAAACAAAAP//////////"/>
              </a:ext>
            </a:extLst>
          </p:cNvSpPr>
          <p:nvPr/>
        </p:nvSpPr>
        <p:spPr>
          <a:xfrm>
            <a:off x="617855" y="139700"/>
            <a:ext cx="892429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Non-independence Across Sites</a:t>
            </a:r>
          </a:p>
        </p:txBody>
      </p:sp>
    </p:spTree>
  </p:cSld>
  <p:clrMapOvr>
    <a:masterClrMapping/>
  </p:clrMapOvr>
  <p:transition spd="fast" p14:dur="500">
    <p:fade/>
    <p:extLst>
      <p:ext uri="smNativeData">
        <pr:smNativeData xmlns:pr="smNativeData" xmlns="smNativeData" val="trXWYgAAAAD0AQAAAAAAAAYAAAAAAAAAAAAAAAAAAAAAAAAAAQAAAAAAAAAAAAAAAAAAAAAAAAAAAAAA"/>
      </p:ext>
    </p:extLst>
  </p:transition>
  <p:timing>
    <p:tnLst>
      <p:par>
        <p:cTn id="1" dur="indefinite" restart="never" nodeType="tmRoot"/>
      </p:par>
    </p:tnLst>
  </p:timing>
</p:sld>
</file>

<file path=ppt/slides/slide323.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graphicFrame>
        <p:nvGraphicFramePr>
          <p:cNvPr id="2" name=""/>
          <p:cNvGraphicFramePr>
            <a:graphicFrameLocks noGrp="1"/>
          </p:cNvGraphicFramePr>
          <p:nvPr/>
        </p:nvGraphicFramePr>
        <p:xfrm>
          <a:off x="541020" y="952500"/>
          <a:ext cx="9042400" cy="6477000"/>
        </p:xfrm>
        <a:graphic>
          <a:graphicData uri="http://schemas.openxmlformats.org/drawingml/2006/table">
            <a:tbl>
              <a:tblPr>
                <a:noFill/>
              </a:tblPr>
              <a:tblGrid>
                <a:gridCol w="532130"/>
                <a:gridCol w="532130"/>
                <a:gridCol w="532130"/>
                <a:gridCol w="532130"/>
                <a:gridCol w="532130"/>
                <a:gridCol w="532130"/>
                <a:gridCol w="532130"/>
                <a:gridCol w="532130"/>
                <a:gridCol w="532130"/>
                <a:gridCol w="532130"/>
                <a:gridCol w="532130"/>
                <a:gridCol w="532130"/>
                <a:gridCol w="532130"/>
                <a:gridCol w="532130"/>
                <a:gridCol w="532130"/>
                <a:gridCol w="532130"/>
                <a:gridCol w="532130"/>
              </a:tblGrid>
              <a:tr h="348615">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AA</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AC</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AG</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AU</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CA</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CC</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CG</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CU</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GA</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GC</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GG</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GU</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UA</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UC</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UG</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UU</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extLst>
                  <a:ext uri="smNativeData">
                    <pr:rowheight xmlns="" xmlns:pr="smNativeData" dt="1658238390" type="min" val="348615"/>
                  </a:ext>
                </a:extLst>
              </a:tr>
              <a:tr h="348615">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AA</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extLst>
                  <a:ext uri="smNativeData">
                    <pr:rowheight xmlns="" xmlns:pr="smNativeData" dt="1658238390" type="min" val="348615"/>
                  </a:ext>
                </a:extLst>
              </a:tr>
              <a:tr h="348615">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AC</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extLst>
                  <a:ext uri="smNativeData">
                    <pr:rowheight xmlns="" xmlns:pr="smNativeData" dt="1658238390" type="min" val="348615"/>
                  </a:ext>
                </a:extLst>
              </a:tr>
              <a:tr h="348615">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AG</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extLst>
                  <a:ext uri="smNativeData">
                    <pr:rowheight xmlns="" xmlns:pr="smNativeData" dt="1658238390" type="min" val="348615"/>
                  </a:ext>
                </a:extLst>
              </a:tr>
              <a:tr h="348615">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AU</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extLst>
                  <a:ext uri="smNativeData">
                    <pr:rowheight xmlns="" xmlns:pr="smNativeData" dt="1658238390" type="min" val="348615"/>
                  </a:ext>
                </a:extLst>
              </a:tr>
              <a:tr h="348615">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CA</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extLst>
                  <a:ext uri="smNativeData">
                    <pr:rowheight xmlns="" xmlns:pr="smNativeData" dt="1658238390" type="min" val="348615"/>
                  </a:ext>
                </a:extLst>
              </a:tr>
              <a:tr h="348615">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CC</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extLst>
                  <a:ext uri="smNativeData">
                    <pr:rowheight xmlns="" xmlns:pr="smNativeData" dt="1658238390" type="min" val="348615"/>
                  </a:ext>
                </a:extLst>
              </a:tr>
              <a:tr h="348615">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CG</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extLst>
                  <a:ext uri="smNativeData">
                    <pr:rowheight xmlns="" xmlns:pr="smNativeData" dt="1658238390" type="min" val="348615"/>
                  </a:ext>
                </a:extLst>
              </a:tr>
              <a:tr h="348615">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CU</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extLst>
                  <a:ext uri="smNativeData">
                    <pr:rowheight xmlns="" xmlns:pr="smNativeData" dt="1658238390" type="min" val="348615"/>
                  </a:ext>
                </a:extLst>
              </a:tr>
              <a:tr h="348615">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GA</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extLst>
                  <a:ext uri="smNativeData">
                    <pr:rowheight xmlns="" xmlns:pr="smNativeData" dt="1658238390" type="min" val="348615"/>
                  </a:ext>
                </a:extLst>
              </a:tr>
              <a:tr h="348615">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GC</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extLst>
                  <a:ext uri="smNativeData">
                    <pr:rowheight xmlns="" xmlns:pr="smNativeData" dt="1658238390" type="min" val="348615"/>
                  </a:ext>
                </a:extLst>
              </a:tr>
              <a:tr h="348615">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GG</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extLst>
                  <a:ext uri="smNativeData">
                    <pr:rowheight xmlns="" xmlns:pr="smNativeData" dt="1658238390" type="min" val="348615"/>
                  </a:ext>
                </a:extLst>
              </a:tr>
              <a:tr h="334645">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GU</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extLst>
                  <a:ext uri="smNativeData">
                    <pr:rowheight xmlns="" xmlns:pr="smNativeData" dt="1658238390" type="min" val="334645"/>
                  </a:ext>
                </a:extLst>
              </a:tr>
              <a:tr h="363220">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UA</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extLst>
                  <a:ext uri="smNativeData">
                    <pr:rowheight xmlns="" xmlns:pr="smNativeData" dt="1658238390" type="min" val="363220"/>
                  </a:ext>
                </a:extLst>
              </a:tr>
              <a:tr h="348615">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UC</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extLst>
                  <a:ext uri="smNativeData">
                    <pr:rowheight xmlns="" xmlns:pr="smNativeData" dt="1658238390" type="min" val="348615"/>
                  </a:ext>
                </a:extLst>
              </a:tr>
              <a:tr h="348615">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UG</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extLst>
                  <a:ext uri="smNativeData">
                    <pr:rowheight xmlns="" xmlns:pr="smNativeData" dt="1658238390" type="min" val="348615"/>
                  </a:ext>
                </a:extLst>
              </a:tr>
              <a:tr h="348615">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UU</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extLst>
                  <a:ext uri="smNativeData">
                    <pr:rowheight xmlns="" xmlns:pr="smNativeData" dt="1658238390" type="min" val="348615"/>
                  </a:ext>
                </a:extLst>
              </a:tr>
            </a:tbl>
          </a:graphicData>
        </a:graphic>
      </p:graphicFrame>
      <p:sp>
        <p:nvSpPr>
          <p:cNvPr id="3" name="Shape 5228"/>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Icq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zQMAANwAAACzOgAATAQAABAgAAAmAAAACAAAAP//////////"/>
              </a:ext>
            </a:extLst>
          </p:cNvSpPr>
          <p:nvPr/>
        </p:nvSpPr>
        <p:spPr>
          <a:xfrm>
            <a:off x="617855" y="139700"/>
            <a:ext cx="892429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Non-independence Across Sites</a:t>
            </a:r>
          </a:p>
        </p:txBody>
      </p:sp>
      <p:sp>
        <p:nvSpPr>
          <p:cNvPr id="4" name="Shape 5229"/>
          <p:cNvSpPr>
            <a:extLst>
              <a:ext uri="smNativeData">
                <pr:smNativeData xmlns:pr="smNativeData" xmlns="smNativeData" val="SMDATA_15_trXWYhMAAAAlAAAAZAAAAE0AAAAAZgAAAGYAAABmAAAAZg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5QMAAB4rAACDPwAASC0AABAgAAAmAAAACAAAAP//////////"/>
              </a:ext>
            </a:extLst>
          </p:cNvSpPr>
          <p:nvPr/>
        </p:nvSpPr>
        <p:spPr>
          <a:xfrm>
            <a:off x="633095" y="7009130"/>
            <a:ext cx="9691370" cy="351790"/>
          </a:xfrm>
          <a:prstGeom prst="rect">
            <a:avLst/>
          </a:prstGeom>
          <a:noFill/>
          <a:ln>
            <a:noFill/>
          </a:ln>
          <a:effectLst/>
        </p:spPr>
        <p:txBody>
          <a:bodyPr vert="horz" wrap="square" lIns="64770" tIns="64770" rIns="64770" bIns="64770" numCol="1" spcCol="215900" anchor="t"/>
          <a:lstStyle>
            <a:lvl1pPr algn="l" defTabSz="585470">
              <a:lnSpc>
                <a:spcPts val="1900"/>
              </a:lnSpc>
              <a:tabLst>
                <a:tab pos="838200" algn="l"/>
                <a:tab pos="1066800" algn="l"/>
              </a:tabLst>
              <a:defRPr sz="1600" cap="none">
                <a:solidFill>
                  <a:srgbClr val="424242"/>
                </a:solidFill>
                <a:latin typeface="Arial" pitchFamily="1" charset="0"/>
                <a:ea typeface="Gill Sans" pitchFamily="0" charset="0"/>
                <a:cs typeface="Gill Sans" pitchFamily="0" charset="0"/>
              </a:defRPr>
            </a:lvl1pPr>
          </a:lstStyle>
          <a:p>
            <a:pPr/>
            <a:r>
              <a:t>The instantaneous rate for any conversion that requires more than one nucleotide substitution is zero. </a:t>
            </a:r>
          </a:p>
        </p:txBody>
      </p:sp>
    </p:spTree>
  </p:cSld>
  <p:clrMapOvr>
    <a:masterClrMapping/>
  </p:clrMapOvr>
  <p:transition spd="fast" p14:dur="500">
    <p:fade/>
    <p:extLst>
      <p:ext uri="smNativeData">
        <pr:smNativeData xmlns:pr="smNativeData" xmlns="smNativeData" val="trXWYgAAAAD0AQAAAAAAAAYAAAAAAAAAAAAAAAAAAAAAAAAAAQAAAAAAAAAAAAAAAAAAAAAAAAAAAAAA"/>
      </p:ext>
    </p:extLst>
  </p:transition>
  <p:timing>
    <p:tnLst>
      <p:par>
        <p:cTn id="1" dur="indefinite" restart="never" nodeType="tmRoot"/>
      </p:par>
    </p:tnLst>
  </p:timing>
</p:sld>
</file>

<file path=ppt/slides/slide324.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graphicFrame>
        <p:nvGraphicFramePr>
          <p:cNvPr id="2" name=""/>
          <p:cNvGraphicFramePr>
            <a:graphicFrameLocks noGrp="1"/>
          </p:cNvGraphicFramePr>
          <p:nvPr/>
        </p:nvGraphicFramePr>
        <p:xfrm>
          <a:off x="541020" y="952500"/>
          <a:ext cx="9046210" cy="6477000"/>
        </p:xfrm>
        <a:graphic>
          <a:graphicData uri="http://schemas.openxmlformats.org/drawingml/2006/table">
            <a:tbl>
              <a:tblPr>
                <a:noFill/>
              </a:tblPr>
              <a:tblGrid>
                <a:gridCol w="532130"/>
                <a:gridCol w="532130"/>
                <a:gridCol w="532130"/>
                <a:gridCol w="532130"/>
                <a:gridCol w="532130"/>
                <a:gridCol w="532130"/>
                <a:gridCol w="532130"/>
                <a:gridCol w="532130"/>
                <a:gridCol w="532130"/>
                <a:gridCol w="532130"/>
                <a:gridCol w="532130"/>
                <a:gridCol w="532130"/>
                <a:gridCol w="532130"/>
                <a:gridCol w="532130"/>
                <a:gridCol w="532130"/>
                <a:gridCol w="532130"/>
                <a:gridCol w="532130"/>
              </a:tblGrid>
              <a:tr h="348615">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AA</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AC</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AG</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AU</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CA</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CC</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CG</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CU</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GA</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GC</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GG</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GU</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UA</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UC</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UG</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UU</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extLst>
                  <a:ext uri="smNativeData">
                    <pr:rowheight xmlns="" xmlns:pr="smNativeData" dt="1658238390" type="min" val="348615"/>
                  </a:ext>
                </a:extLst>
              </a:tr>
              <a:tr h="348615">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AA</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extLst>
                  <a:ext uri="smNativeData">
                    <pr:rowheight xmlns="" xmlns:pr="smNativeData" dt="1658238390" type="min" val="348615"/>
                  </a:ext>
                </a:extLst>
              </a:tr>
              <a:tr h="348615">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AC</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extLst>
                  <a:ext uri="smNativeData">
                    <pr:rowheight xmlns="" xmlns:pr="smNativeData" dt="1658238390" type="min" val="348615"/>
                  </a:ext>
                </a:extLst>
              </a:tr>
              <a:tr h="348615">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AG</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extLst>
                  <a:ext uri="smNativeData">
                    <pr:rowheight xmlns="" xmlns:pr="smNativeData" dt="1658238390" type="min" val="348615"/>
                  </a:ext>
                </a:extLst>
              </a:tr>
              <a:tr h="348615">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AU</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extLst>
                  <a:ext uri="smNativeData">
                    <pr:rowheight xmlns="" xmlns:pr="smNativeData" dt="1658238390" type="min" val="348615"/>
                  </a:ext>
                </a:extLst>
              </a:tr>
              <a:tr h="348615">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CA</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extLst>
                  <a:ext uri="smNativeData">
                    <pr:rowheight xmlns="" xmlns:pr="smNativeData" dt="1658238390" type="min" val="348615"/>
                  </a:ext>
                </a:extLst>
              </a:tr>
              <a:tr h="348615">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CC</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extLst>
                  <a:ext uri="smNativeData">
                    <pr:rowheight xmlns="" xmlns:pr="smNativeData" dt="1658238390" type="min" val="348615"/>
                  </a:ext>
                </a:extLst>
              </a:tr>
              <a:tr h="348615">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CG</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extLst>
                  <a:ext uri="smNativeData">
                    <pr:rowheight xmlns="" xmlns:pr="smNativeData" dt="1658238390" type="min" val="348615"/>
                  </a:ext>
                </a:extLst>
              </a:tr>
              <a:tr h="348615">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CU</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extLst>
                  <a:ext uri="smNativeData">
                    <pr:rowheight xmlns="" xmlns:pr="smNativeData" dt="1658238390" type="min" val="348615"/>
                  </a:ext>
                </a:extLst>
              </a:tr>
              <a:tr h="348615">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GA</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extLst>
                  <a:ext uri="smNativeData">
                    <pr:rowheight xmlns="" xmlns:pr="smNativeData" dt="1658238390" type="min" val="348615"/>
                  </a:ext>
                </a:extLst>
              </a:tr>
              <a:tr h="348615">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GC</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extLst>
                  <a:ext uri="smNativeData">
                    <pr:rowheight xmlns="" xmlns:pr="smNativeData" dt="1658238390" type="min" val="348615"/>
                  </a:ext>
                </a:extLst>
              </a:tr>
              <a:tr h="348615">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GG</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extLst>
                  <a:ext uri="smNativeData">
                    <pr:rowheight xmlns="" xmlns:pr="smNativeData" dt="1658238390" type="min" val="348615"/>
                  </a:ext>
                </a:extLst>
              </a:tr>
              <a:tr h="334645">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GU</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extLst>
                  <a:ext uri="smNativeData">
                    <pr:rowheight xmlns="" xmlns:pr="smNativeData" dt="1658238390" type="min" val="334645"/>
                  </a:ext>
                </a:extLst>
              </a:tr>
              <a:tr h="362585">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UA</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extLst>
                  <a:ext uri="smNativeData">
                    <pr:rowheight xmlns="" xmlns:pr="smNativeData" dt="1658238390" type="min" val="362585"/>
                  </a:ext>
                </a:extLst>
              </a:tr>
              <a:tr h="348615">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UC</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extLst>
                  <a:ext uri="smNativeData">
                    <pr:rowheight xmlns="" xmlns:pr="smNativeData" dt="1658238390" type="min" val="348615"/>
                  </a:ext>
                </a:extLst>
              </a:tr>
              <a:tr h="348615">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UG</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extLst>
                  <a:ext uri="smNativeData">
                    <pr:rowheight xmlns="" xmlns:pr="smNativeData" dt="1658238390" type="min" val="348615"/>
                  </a:ext>
                </a:extLst>
              </a:tr>
              <a:tr h="348615">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UU</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extLst>
                  <a:ext uri="smNativeData">
                    <pr:rowheight xmlns="" xmlns:pr="smNativeData" dt="1658238390" type="min" val="348615"/>
                  </a:ext>
                </a:extLst>
              </a:tr>
            </a:tbl>
          </a:graphicData>
        </a:graphic>
      </p:graphicFrame>
      <p:sp>
        <p:nvSpPr>
          <p:cNvPr id="3" name="Shape 5232"/>
          <p:cNvSpPr>
            <a:extLst>
              <a:ext uri="smNativeData">
                <pr:smNativeData xmlns:pr="smNativeData" xmlns="smNativeData" val="SMDATA_15_trXW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AQz/wAoAAAAAQAAACMAAAAjAAAAIwAAAB4AAAAAAAAAZAAAAGQAAAAAAAAAZAAAAGQAAAAVAAAAYAAAAAAAAAAAAAAADwAAACADAAAAAAAAAAAAAAEAAACgMgAAVgcAAKr4//8BAAAAf39/AAEAAABkAAAAAAAAABQAAABAHwAAAAAAACYAAAAAAAAAwOD//wAAAAAmAAAAZAAAABYAAABMAAAAAQAAAAAAAAAHAAAAAAAAAAEAAAAAAAAAUAAAAAAAAABkAAAAZAAAAGQAAAAAAAAAy8vLAFAAAAAAAAAAZAAAAGQAAABkAAAAAAAAABcAAAAUAAAAAAAAAAAAAAD/fwAA/38AAAAAAAAJAAAABAAAAEYAaQ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Qz/wB/f38AAAAAAMvLywDAwP8Af39/AAAAAAAAAAAAAAAAAAAAAAAAAAAAIQAAABgAAAAUAAAAmQYAAAEIAACcEwAAlBAAABAAAAAmAAAACAAAAP//////////"/>
              </a:ext>
            </a:extLst>
          </p:cNvSpPr>
          <p:nvPr/>
        </p:nvSpPr>
        <p:spPr>
          <a:xfrm>
            <a:off x="1072515" y="1301115"/>
            <a:ext cx="2115185" cy="1393825"/>
          </a:xfrm>
          <a:prstGeom prst="rect">
            <a:avLst/>
          </a:prstGeom>
          <a:noFill/>
          <a:ln w="25400" cap="flat" cmpd="sng" algn="ctr">
            <a:solidFill>
              <a:srgbClr val="0433FF"/>
            </a:solidFill>
            <a:prstDash val="solid"/>
            <a:headEnd type="none"/>
            <a:tailEnd type="none"/>
          </a:ln>
          <a:effectLst>
            <a:outerShdw blurRad="63500" dist="63500" dir="5400000">
              <a:srgbClr val="000000">
                <a:alpha val="20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4" name="Shape 5233"/>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C8+PGE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zQMAANwAAACzOgAATAQAABAgAAAmAAAACAAAAP//////////"/>
              </a:ext>
            </a:extLst>
          </p:cNvSpPr>
          <p:nvPr/>
        </p:nvSpPr>
        <p:spPr>
          <a:xfrm>
            <a:off x="617855" y="139700"/>
            <a:ext cx="892429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Non-independence Across Sites</a:t>
            </a:r>
          </a:p>
        </p:txBody>
      </p:sp>
      <p:sp>
        <p:nvSpPr>
          <p:cNvPr id="5" name="Shape 5234"/>
          <p:cNvSpPr>
            <a:extLst>
              <a:ext uri="smNativeData">
                <pr:smNativeData xmlns:pr="smNativeData" xmlns="smNativeData" val="SMDATA_15_trXWYhMAAAAlAAAAZAAAAE0AAAAAZgAAAGYAAABmAAAAZg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HJSPSI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5QMAAB4rAACDPwAAzi4AABAgAAAmAAAACAAAAP//////////"/>
              </a:ext>
            </a:extLst>
          </p:cNvSpPr>
          <p:nvPr/>
        </p:nvSpPr>
        <p:spPr>
          <a:xfrm>
            <a:off x="633095" y="7009130"/>
            <a:ext cx="9691370" cy="599440"/>
          </a:xfrm>
          <a:prstGeom prst="rect">
            <a:avLst/>
          </a:prstGeom>
          <a:noFill/>
          <a:ln>
            <a:noFill/>
          </a:ln>
          <a:effectLst/>
        </p:spPr>
        <p:txBody>
          <a:bodyPr vert="horz" wrap="square" lIns="64770" tIns="64770" rIns="64770" bIns="64770" numCol="1" spcCol="215900" anchor="t"/>
          <a:lstStyle/>
          <a:p>
            <a:pPr algn="l" defTabSz="585470">
              <a:lnSpc>
                <a:spcPts val="1900"/>
              </a:lnSpc>
              <a:tabLst>
                <a:tab pos="838200" algn="l"/>
                <a:tab pos="1066800" algn="l"/>
              </a:tabLst>
              <a:defRPr sz="1600" cap="none">
                <a:solidFill>
                  <a:srgbClr val="424242"/>
                </a:solidFill>
                <a:latin typeface="Arial" pitchFamily="1" charset="0"/>
                <a:ea typeface="Arial" pitchFamily="1" charset="0"/>
                <a:cs typeface="Arial" pitchFamily="1" charset="0"/>
              </a:defRPr>
            </a:pPr>
            <a:r>
              <a:t>Instantaneous rates for conversions involving a single nucleotide substitution are based on the </a:t>
            </a:r>
            <a:br/>
            <a:r>
              <a:t>     4</a:t>
            </a:r>
            <a:r>
              <a:rPr cap="none">
                <a:latin typeface="Times" pitchFamily="0" charset="0"/>
                <a:ea typeface="Times" pitchFamily="0" charset="0"/>
                <a:cs typeface="Times" pitchFamily="0" charset="0"/>
              </a:rPr>
              <a:t>-</a:t>
            </a:r>
            <a:r>
              <a:t>by</a:t>
            </a:r>
            <a:r>
              <a:rPr cap="none">
                <a:latin typeface="Times" pitchFamily="0" charset="0"/>
                <a:ea typeface="Times" pitchFamily="0" charset="0"/>
                <a:cs typeface="Times" pitchFamily="0" charset="0"/>
              </a:rPr>
              <a:t>-</a:t>
            </a:r>
            <a:r>
              <a:t>4 matrix.</a:t>
            </a:r>
          </a:p>
        </p:txBody>
      </p:sp>
    </p:spTree>
  </p:cSld>
  <p:clrMapOvr>
    <a:masterClrMapping/>
  </p:clrMapOvr>
  <p:transition spd="fast" p14:dur="500">
    <p:fade/>
    <p:extLst>
      <p:ext uri="smNativeData">
        <pr:smNativeData xmlns:pr="smNativeData" xmlns="smNativeData" val="trXWYgAAAAD0AQAAAAAAAAYAAAAAAAAAAAAAAAAAAAAAAAAAAQAAAAAAAAAAAAAAAAAAAAAAAAAAAAAA"/>
      </p:ext>
    </p:extLst>
  </p:transition>
  <p:timing>
    <p:tnLst>
      <p:par>
        <p:cTn id="1" dur="indefinite" restart="never" nodeType="tmRoot"/>
      </p:par>
    </p:tnLst>
  </p:timing>
</p:sld>
</file>

<file path=ppt/slides/slide325.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graphicFrame>
        <p:nvGraphicFramePr>
          <p:cNvPr id="2" name=""/>
          <p:cNvGraphicFramePr>
            <a:graphicFrameLocks noGrp="1"/>
          </p:cNvGraphicFramePr>
          <p:nvPr/>
        </p:nvGraphicFramePr>
        <p:xfrm>
          <a:off x="541020" y="952500"/>
          <a:ext cx="9046210" cy="6477000"/>
        </p:xfrm>
        <a:graphic>
          <a:graphicData uri="http://schemas.openxmlformats.org/drawingml/2006/table">
            <a:tbl>
              <a:tblPr>
                <a:noFill/>
              </a:tblPr>
              <a:tblGrid>
                <a:gridCol w="532130"/>
                <a:gridCol w="532130"/>
                <a:gridCol w="532130"/>
                <a:gridCol w="532130"/>
                <a:gridCol w="532130"/>
                <a:gridCol w="532130"/>
                <a:gridCol w="532130"/>
                <a:gridCol w="532130"/>
                <a:gridCol w="532130"/>
                <a:gridCol w="532130"/>
                <a:gridCol w="532130"/>
                <a:gridCol w="532130"/>
                <a:gridCol w="532130"/>
                <a:gridCol w="532130"/>
                <a:gridCol w="532130"/>
                <a:gridCol w="532130"/>
                <a:gridCol w="532130"/>
              </a:tblGrid>
              <a:tr h="348615">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AA</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AC</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AG</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AU</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CA</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CC</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CG</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CU</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GA</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GC</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GG</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GU</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UA</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UC</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UG</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UU</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extLst>
                  <a:ext uri="smNativeData">
                    <pr:rowheight xmlns="" xmlns:pr="smNativeData" dt="1658238390" type="min" val="348615"/>
                  </a:ext>
                </a:extLst>
              </a:tr>
              <a:tr h="348615">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AA</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00F9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extLst>
                  <a:ext uri="smNativeData">
                    <pr:rowheight xmlns="" xmlns:pr="smNativeData" dt="1658238390" type="min" val="348615"/>
                  </a:ext>
                </a:extLst>
              </a:tr>
              <a:tr h="348615">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AC</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extLst>
                  <a:ext uri="smNativeData">
                    <pr:rowheight xmlns="" xmlns:pr="smNativeData" dt="1658238390" type="min" val="348615"/>
                  </a:ext>
                </a:extLst>
              </a:tr>
              <a:tr h="348615">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AG</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extLst>
                  <a:ext uri="smNativeData">
                    <pr:rowheight xmlns="" xmlns:pr="smNativeData" dt="1658238390" type="min" val="348615"/>
                  </a:ext>
                </a:extLst>
              </a:tr>
              <a:tr h="348615">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AU</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extLst>
                  <a:ext uri="smNativeData">
                    <pr:rowheight xmlns="" xmlns:pr="smNativeData" dt="1658238390" type="min" val="348615"/>
                  </a:ext>
                </a:extLst>
              </a:tr>
              <a:tr h="348615">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CA</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extLst>
                  <a:ext uri="smNativeData">
                    <pr:rowheight xmlns="" xmlns:pr="smNativeData" dt="1658238390" type="min" val="348615"/>
                  </a:ext>
                </a:extLst>
              </a:tr>
              <a:tr h="348615">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CC</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extLst>
                  <a:ext uri="smNativeData">
                    <pr:rowheight xmlns="" xmlns:pr="smNativeData" dt="1658238390" type="min" val="348615"/>
                  </a:ext>
                </a:extLst>
              </a:tr>
              <a:tr h="348615">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CG</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extLst>
                  <a:ext uri="smNativeData">
                    <pr:rowheight xmlns="" xmlns:pr="smNativeData" dt="1658238390" type="min" val="348615"/>
                  </a:ext>
                </a:extLst>
              </a:tr>
              <a:tr h="348615">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CU</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extLst>
                  <a:ext uri="smNativeData">
                    <pr:rowheight xmlns="" xmlns:pr="smNativeData" dt="1658238390" type="min" val="348615"/>
                  </a:ext>
                </a:extLst>
              </a:tr>
              <a:tr h="348615">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GA</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extLst>
                  <a:ext uri="smNativeData">
                    <pr:rowheight xmlns="" xmlns:pr="smNativeData" dt="1658238390" type="min" val="348615"/>
                  </a:ext>
                </a:extLst>
              </a:tr>
              <a:tr h="348615">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GC</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extLst>
                  <a:ext uri="smNativeData">
                    <pr:rowheight xmlns="" xmlns:pr="smNativeData" dt="1658238390" type="min" val="348615"/>
                  </a:ext>
                </a:extLst>
              </a:tr>
              <a:tr h="348615">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GG</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extLst>
                  <a:ext uri="smNativeData">
                    <pr:rowheight xmlns="" xmlns:pr="smNativeData" dt="1658238390" type="min" val="348615"/>
                  </a:ext>
                </a:extLst>
              </a:tr>
              <a:tr h="334645">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GU</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extLst>
                  <a:ext uri="smNativeData">
                    <pr:rowheight xmlns="" xmlns:pr="smNativeData" dt="1658238390" type="min" val="334645"/>
                  </a:ext>
                </a:extLst>
              </a:tr>
              <a:tr h="362585">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UA</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extLst>
                  <a:ext uri="smNativeData">
                    <pr:rowheight xmlns="" xmlns:pr="smNativeData" dt="1658238390" type="min" val="362585"/>
                  </a:ext>
                </a:extLst>
              </a:tr>
              <a:tr h="348615">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UC</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extLst>
                  <a:ext uri="smNativeData">
                    <pr:rowheight xmlns="" xmlns:pr="smNativeData" dt="1658238390" type="min" val="348615"/>
                  </a:ext>
                </a:extLst>
              </a:tr>
              <a:tr h="348615">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UG</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extLst>
                  <a:ext uri="smNativeData">
                    <pr:rowheight xmlns="" xmlns:pr="smNativeData" dt="1658238390" type="min" val="348615"/>
                  </a:ext>
                </a:extLst>
              </a:tr>
              <a:tr h="348615">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UU</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extLst>
                  <a:ext uri="smNativeData">
                    <pr:rowheight xmlns="" xmlns:pr="smNativeData" dt="1658238390" type="min" val="348615"/>
                  </a:ext>
                </a:extLst>
              </a:tr>
            </a:tbl>
          </a:graphicData>
        </a:graphic>
      </p:graphicFrame>
      <p:sp>
        <p:nvSpPr>
          <p:cNvPr id="3" name="Shape 5237"/>
          <p:cNvSpPr>
            <a:extLst>
              <a:ext uri="smNativeData">
                <pr:smNativeData xmlns:pr="smNativeData" xmlns="smNativeData" val="SMDATA_15_trXW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AQz/wAoAAAAAQAAACMAAAAjAAAAIwAAAB4AAAAAAAAAZAAAAGQAAAAAAAAAZAAAAGQAAAAVAAAAYAAAAAAAAAAAAAAADwAAACADAAAAAAAAAAAAAAEAAACgMgAAVgcAAKr4//8BAAAAf39/AAEAAABkAAAAAAAAABQAAABAHwAAAAAAACYAAAAAAAAAwOD//wAAAAAmAAAAZAAAABYAAABMAAAAAQAAAAAAAAAHAAAAAAAAAAEAAAAAAAAAUAAAAAAAAABkAAAAZAAAAGQAAAAAAAAAy8vLAFAAAAAAAAAAZA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Qz/wB/f38AAAAAAMvLywDAwP8Af39/AAAAAAAAAAAAAAAAAAAAAAAAAAAAIQAAABgAAAAUAAAAmQYAAAEIAACcEwAAlBAAABAAAAAmAAAACAAAAP//////////"/>
              </a:ext>
            </a:extLst>
          </p:cNvSpPr>
          <p:nvPr/>
        </p:nvSpPr>
        <p:spPr>
          <a:xfrm>
            <a:off x="1072515" y="1301115"/>
            <a:ext cx="2115185" cy="1393825"/>
          </a:xfrm>
          <a:prstGeom prst="rect">
            <a:avLst/>
          </a:prstGeom>
          <a:noFill/>
          <a:ln w="25400" cap="flat" cmpd="sng" algn="ctr">
            <a:solidFill>
              <a:srgbClr val="0433FF"/>
            </a:solidFill>
            <a:prstDash val="solid"/>
            <a:headEnd type="none"/>
            <a:tailEnd type="none"/>
          </a:ln>
          <a:effectLst>
            <a:outerShdw blurRad="63500" dist="63500" dir="5400000">
              <a:srgbClr val="000000">
                <a:alpha val="20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4" name="Shape 5238"/>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NBFzAk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zQMAANwAAACzOgAATAQAABAgAAAmAAAACAAAAP//////////"/>
              </a:ext>
            </a:extLst>
          </p:cNvSpPr>
          <p:nvPr/>
        </p:nvSpPr>
        <p:spPr>
          <a:xfrm>
            <a:off x="617855" y="139700"/>
            <a:ext cx="892429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Non-independence Across Sites</a:t>
            </a:r>
          </a:p>
        </p:txBody>
      </p:sp>
      <p:sp>
        <p:nvSpPr>
          <p:cNvPr id="5" name="Shape 5239"/>
          <p:cNvSpPr>
            <a:extLst>
              <a:ext uri="smNativeData">
                <pr:smNativeData xmlns:pr="smNativeData" xmlns="smNativeData" val="SMDATA_15_trXWYhMAAAAlAAAAZAAAAE0AAAAAZgAAAGYAAABmAAAAZg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EYAaQ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5QMAAB4rAACDPwAAzi4AABAgAAAmAAAACAAAAP//////////"/>
              </a:ext>
            </a:extLst>
          </p:cNvSpPr>
          <p:nvPr/>
        </p:nvSpPr>
        <p:spPr>
          <a:xfrm>
            <a:off x="633095" y="7009130"/>
            <a:ext cx="9691370" cy="599440"/>
          </a:xfrm>
          <a:prstGeom prst="rect">
            <a:avLst/>
          </a:prstGeom>
          <a:noFill/>
          <a:ln>
            <a:noFill/>
          </a:ln>
          <a:effectLst/>
        </p:spPr>
        <p:txBody>
          <a:bodyPr vert="horz" wrap="square" lIns="64770" tIns="64770" rIns="64770" bIns="64770" numCol="1" spcCol="215900" anchor="t"/>
          <a:lstStyle/>
          <a:p>
            <a:pPr algn="l" defTabSz="585470">
              <a:lnSpc>
                <a:spcPts val="1900"/>
              </a:lnSpc>
              <a:tabLst>
                <a:tab pos="838200" algn="l"/>
                <a:tab pos="1066800" algn="l"/>
              </a:tabLst>
              <a:defRPr sz="1600" cap="none">
                <a:solidFill>
                  <a:srgbClr val="424242"/>
                </a:solidFill>
                <a:latin typeface="Arial" pitchFamily="1" charset="0"/>
                <a:ea typeface="Arial" pitchFamily="1" charset="0"/>
                <a:cs typeface="Arial" pitchFamily="1" charset="0"/>
              </a:defRPr>
            </a:pPr>
            <a:r>
              <a:t>Instantaneous rates for conversions involving a single nucleotide substitution are based on the </a:t>
            </a:r>
            <a:br/>
            <a:r>
              <a:t>     4</a:t>
            </a:r>
            <a:r>
              <a:rPr cap="none">
                <a:latin typeface="Times" pitchFamily="0" charset="0"/>
                <a:ea typeface="Times" pitchFamily="0" charset="0"/>
                <a:cs typeface="Times" pitchFamily="0" charset="0"/>
              </a:rPr>
              <a:t>-</a:t>
            </a:r>
            <a:r>
              <a:t>by</a:t>
            </a:r>
            <a:r>
              <a:rPr cap="none">
                <a:latin typeface="Times" pitchFamily="0" charset="0"/>
                <a:ea typeface="Times" pitchFamily="0" charset="0"/>
                <a:cs typeface="Times" pitchFamily="0" charset="0"/>
              </a:rPr>
              <a:t>-</a:t>
            </a:r>
            <a:r>
              <a:t>4 matrix.</a:t>
            </a:r>
          </a:p>
        </p:txBody>
      </p:sp>
    </p:spTree>
  </p:cSld>
  <p:clrMapOvr>
    <a:masterClrMapping/>
  </p:clrMapOvr>
  <p:transition spd="fast" p14:dur="500">
    <p:fade/>
    <p:extLst>
      <p:ext uri="smNativeData">
        <pr:smNativeData xmlns:pr="smNativeData" xmlns="smNativeData" val="trXWYgAAAAD0AQAAAAAAAAYAAAAAAAAAAAAAAAAAAAAAAAAAAQAAAAAAAAAAAAAAAAAAAAAAAAAAAAAA"/>
      </p:ext>
    </p:extLst>
  </p:transition>
  <p:timing>
    <p:tnLst>
      <p:par>
        <p:cTn id="1" dur="indefinite" restart="never" nodeType="tmRoot"/>
      </p:par>
    </p:tnLst>
  </p:timing>
</p:sld>
</file>

<file path=ppt/slides/slide326.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graphicFrame>
        <p:nvGraphicFramePr>
          <p:cNvPr id="2" name=""/>
          <p:cNvGraphicFramePr>
            <a:graphicFrameLocks noGrp="1"/>
          </p:cNvGraphicFramePr>
          <p:nvPr/>
        </p:nvGraphicFramePr>
        <p:xfrm>
          <a:off x="541020" y="952500"/>
          <a:ext cx="9046210" cy="6477000"/>
        </p:xfrm>
        <a:graphic>
          <a:graphicData uri="http://schemas.openxmlformats.org/drawingml/2006/table">
            <a:tbl>
              <a:tblPr>
                <a:noFill/>
              </a:tblPr>
              <a:tblGrid>
                <a:gridCol w="532130"/>
                <a:gridCol w="532130"/>
                <a:gridCol w="532130"/>
                <a:gridCol w="532130"/>
                <a:gridCol w="532130"/>
                <a:gridCol w="532130"/>
                <a:gridCol w="532130"/>
                <a:gridCol w="532130"/>
                <a:gridCol w="532130"/>
                <a:gridCol w="532130"/>
                <a:gridCol w="532130"/>
                <a:gridCol w="532130"/>
                <a:gridCol w="532130"/>
                <a:gridCol w="532130"/>
                <a:gridCol w="532130"/>
                <a:gridCol w="532130"/>
                <a:gridCol w="532130"/>
              </a:tblGrid>
              <a:tr h="348615">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AA</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AC</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AG</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AU</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CA</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CC</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CG</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CU</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GA</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GC</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GG</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GU</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UA</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UC</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UG</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UU</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extLst>
                  <a:ext uri="smNativeData">
                    <pr:rowheight xmlns="" xmlns:pr="smNativeData" dt="1658238390" type="min" val="348615"/>
                  </a:ext>
                </a:extLst>
              </a:tr>
              <a:tr h="348615">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AA</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00F9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extLst>
                  <a:ext uri="smNativeData">
                    <pr:rowheight xmlns="" xmlns:pr="smNativeData" dt="1658238390" type="min" val="348615"/>
                  </a:ext>
                </a:extLst>
              </a:tr>
              <a:tr h="348615">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AC</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extLst>
                  <a:ext uri="smNativeData">
                    <pr:rowheight xmlns="" xmlns:pr="smNativeData" dt="1658238390" type="min" val="348615"/>
                  </a:ext>
                </a:extLst>
              </a:tr>
              <a:tr h="348615">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AG</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extLst>
                  <a:ext uri="smNativeData">
                    <pr:rowheight xmlns="" xmlns:pr="smNativeData" dt="1658238390" type="min" val="348615"/>
                  </a:ext>
                </a:extLst>
              </a:tr>
              <a:tr h="348615">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AU</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extLst>
                  <a:ext uri="smNativeData">
                    <pr:rowheight xmlns="" xmlns:pr="smNativeData" dt="1658238390" type="min" val="348615"/>
                  </a:ext>
                </a:extLst>
              </a:tr>
              <a:tr h="348615">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CA</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extLst>
                  <a:ext uri="smNativeData">
                    <pr:rowheight xmlns="" xmlns:pr="smNativeData" dt="1658238390" type="min" val="348615"/>
                  </a:ext>
                </a:extLst>
              </a:tr>
              <a:tr h="348615">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CC</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extLst>
                  <a:ext uri="smNativeData">
                    <pr:rowheight xmlns="" xmlns:pr="smNativeData" dt="1658238390" type="min" val="348615"/>
                  </a:ext>
                </a:extLst>
              </a:tr>
              <a:tr h="348615">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CG</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extLst>
                  <a:ext uri="smNativeData">
                    <pr:rowheight xmlns="" xmlns:pr="smNativeData" dt="1658238390" type="min" val="348615"/>
                  </a:ext>
                </a:extLst>
              </a:tr>
              <a:tr h="348615">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CU</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extLst>
                  <a:ext uri="smNativeData">
                    <pr:rowheight xmlns="" xmlns:pr="smNativeData" dt="1658238390" type="min" val="348615"/>
                  </a:ext>
                </a:extLst>
              </a:tr>
              <a:tr h="348615">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GA</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extLst>
                  <a:ext uri="smNativeData">
                    <pr:rowheight xmlns="" xmlns:pr="smNativeData" dt="1658238390" type="min" val="348615"/>
                  </a:ext>
                </a:extLst>
              </a:tr>
              <a:tr h="348615">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GC</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extLst>
                  <a:ext uri="smNativeData">
                    <pr:rowheight xmlns="" xmlns:pr="smNativeData" dt="1658238390" type="min" val="348615"/>
                  </a:ext>
                </a:extLst>
              </a:tr>
              <a:tr h="348615">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GG</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extLst>
                  <a:ext uri="smNativeData">
                    <pr:rowheight xmlns="" xmlns:pr="smNativeData" dt="1658238390" type="min" val="348615"/>
                  </a:ext>
                </a:extLst>
              </a:tr>
              <a:tr h="334645">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GU</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extLst>
                  <a:ext uri="smNativeData">
                    <pr:rowheight xmlns="" xmlns:pr="smNativeData" dt="1658238390" type="min" val="334645"/>
                  </a:ext>
                </a:extLst>
              </a:tr>
              <a:tr h="362585">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UA</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extLst>
                  <a:ext uri="smNativeData">
                    <pr:rowheight xmlns="" xmlns:pr="smNativeData" dt="1658238390" type="min" val="362585"/>
                  </a:ext>
                </a:extLst>
              </a:tr>
              <a:tr h="348615">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UC</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extLst>
                  <a:ext uri="smNativeData">
                    <pr:rowheight xmlns="" xmlns:pr="smNativeData" dt="1658238390" type="min" val="348615"/>
                  </a:ext>
                </a:extLst>
              </a:tr>
              <a:tr h="348615">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UG</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extLst>
                  <a:ext uri="smNativeData">
                    <pr:rowheight xmlns="" xmlns:pr="smNativeData" dt="1658238390" type="min" val="348615"/>
                  </a:ext>
                </a:extLst>
              </a:tr>
              <a:tr h="348615">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UU</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extLst>
                  <a:ext uri="smNativeData">
                    <pr:rowheight xmlns="" xmlns:pr="smNativeData" dt="1658238390" type="min" val="348615"/>
                  </a:ext>
                </a:extLst>
              </a:tr>
            </a:tbl>
          </a:graphicData>
        </a:graphic>
      </p:graphicFrame>
      <p:sp>
        <p:nvSpPr>
          <p:cNvPr id="3" name="Shape 5242"/>
          <p:cNvSpPr>
            <a:extLst>
              <a:ext uri="smNativeData">
                <pr:smNativeData xmlns:pr="smNativeData" xmlns="smNativeData" val="SMDATA_15_trXW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AQz/wAoAAAAAQAAACMAAAAjAAAAIwAAAB4AAAAAAAAAZAAAAGQAAAAAAAAAZAAAAGQAAAAVAAAAYAAAAAAAAAAAAAAADwAAACADAAAAAAAAAAAAAAEAAACgMgAAVgcAAKr4//8BAAAAf39/AAEAAABkAAAAAAAAABQAAABAHwAAAAAAACYAAAAAAAAAwOD//wAAAAAmAAAAZAAAABYAAABMAAAAAQAAAAAAAAAHAAAAAAAAAAEAAAAAAAAAUAAAAAAAAABkAAAAZAAAAGQAAAAAAAAAy8vLAFAAAAAAAAAAZAAAAGQAAABkAAAAAAAAABcAAAAUAAAAAAAAAAAAAAD/fwAA/38AAAAAAAAJAAAABAAAAADSQxg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Qz/wB/f38AAAAAAMvLywDAwP8Af39/AAAAAAAAAAAAAAAAAAAAAAAAAAAAIQAAABgAAAAUAAAAmQYAAAEIAACcEwAAlBAAABAAAAAmAAAACAAAAP//////////"/>
              </a:ext>
            </a:extLst>
          </p:cNvSpPr>
          <p:nvPr/>
        </p:nvSpPr>
        <p:spPr>
          <a:xfrm>
            <a:off x="1072515" y="1301115"/>
            <a:ext cx="2115185" cy="1393825"/>
          </a:xfrm>
          <a:prstGeom prst="rect">
            <a:avLst/>
          </a:prstGeom>
          <a:noFill/>
          <a:ln w="25400" cap="flat" cmpd="sng" algn="ctr">
            <a:solidFill>
              <a:srgbClr val="0433FF"/>
            </a:solidFill>
            <a:prstDash val="solid"/>
            <a:headEnd type="none"/>
            <a:tailEnd type="none"/>
          </a:ln>
          <a:effectLst>
            <a:outerShdw blurRad="63500" dist="63500" dir="5400000">
              <a:srgbClr val="000000">
                <a:alpha val="20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4" name="Shape 5243"/>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DSQxg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zQMAANwAAACzOgAATAQAABAgAAAmAAAACAAAAP//////////"/>
              </a:ext>
            </a:extLst>
          </p:cNvSpPr>
          <p:nvPr/>
        </p:nvSpPr>
        <p:spPr>
          <a:xfrm>
            <a:off x="617855" y="139700"/>
            <a:ext cx="892429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Non-independence Across Sites</a:t>
            </a:r>
          </a:p>
        </p:txBody>
      </p:sp>
      <p:sp>
        <p:nvSpPr>
          <p:cNvPr id="5" name="Shape 5244"/>
          <p:cNvSpPr>
            <a:extLst>
              <a:ext uri="smNativeData">
                <pr:smNativeData xmlns:pr="smNativeData" xmlns="smNativeData" val="SMDATA_15_trXWYhMAAAAlAAAAZAAAAE0AAAAAZgAAAGYAAABmAAAAZg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5QMAAB4rAACDPwAAzi4AABAgAAAmAAAACAAAAP//////////"/>
              </a:ext>
            </a:extLst>
          </p:cNvSpPr>
          <p:nvPr/>
        </p:nvSpPr>
        <p:spPr>
          <a:xfrm>
            <a:off x="633095" y="7009130"/>
            <a:ext cx="9691370" cy="599440"/>
          </a:xfrm>
          <a:prstGeom prst="rect">
            <a:avLst/>
          </a:prstGeom>
          <a:noFill/>
          <a:ln>
            <a:noFill/>
          </a:ln>
          <a:effectLst/>
        </p:spPr>
        <p:txBody>
          <a:bodyPr vert="horz" wrap="square" lIns="64770" tIns="64770" rIns="64770" bIns="64770" numCol="1" spcCol="215900" anchor="t"/>
          <a:lstStyle/>
          <a:p>
            <a:pPr algn="l" defTabSz="585470">
              <a:lnSpc>
                <a:spcPts val="1900"/>
              </a:lnSpc>
              <a:tabLst>
                <a:tab pos="838200" algn="l"/>
                <a:tab pos="1066800" algn="l"/>
              </a:tabLst>
              <a:defRPr sz="1600" cap="none">
                <a:solidFill>
                  <a:srgbClr val="424242"/>
                </a:solidFill>
                <a:latin typeface="Arial" pitchFamily="1" charset="0"/>
                <a:ea typeface="Arial" pitchFamily="1" charset="0"/>
                <a:cs typeface="Arial" pitchFamily="1" charset="0"/>
              </a:defRPr>
            </a:pPr>
            <a:r>
              <a:t>Instantaneous rates for conversions involving a single nucleotide substitution are based on the </a:t>
            </a:r>
            <a:br/>
            <a:r>
              <a:t>     4</a:t>
            </a:r>
            <a:r>
              <a:rPr cap="none">
                <a:latin typeface="Times" pitchFamily="0" charset="0"/>
                <a:ea typeface="Times" pitchFamily="0" charset="0"/>
                <a:cs typeface="Times" pitchFamily="0" charset="0"/>
              </a:rPr>
              <a:t>-</a:t>
            </a:r>
            <a:r>
              <a:t>by</a:t>
            </a:r>
            <a:r>
              <a:rPr cap="none">
                <a:latin typeface="Times" pitchFamily="0" charset="0"/>
                <a:ea typeface="Times" pitchFamily="0" charset="0"/>
                <a:cs typeface="Times" pitchFamily="0" charset="0"/>
              </a:rPr>
              <a:t>-</a:t>
            </a:r>
            <a:r>
              <a:t>4 matrix.</a:t>
            </a:r>
          </a:p>
        </p:txBody>
      </p:sp>
    </p:spTree>
  </p:cSld>
  <p:clrMapOvr>
    <a:masterClrMapping/>
  </p:clrMapOvr>
  <p:transition spd="fast" p14:dur="500">
    <p:fade/>
    <p:extLst>
      <p:ext uri="smNativeData">
        <pr:smNativeData xmlns:pr="smNativeData" xmlns="smNativeData" val="trXWYgAAAAD0AQAAAAAAAAYAAAAAAAAAAAAAAAAAAAAAAAAAAQAAAAAAAAAAAAAAAAAAAAAAAAAAAAAA"/>
      </p:ext>
    </p:extLst>
  </p:transition>
  <p:timing>
    <p:tnLst>
      <p:par>
        <p:cTn id="1" dur="indefinite" restart="never" nodeType="tmRoot"/>
      </p:par>
    </p:tnLst>
  </p:timing>
</p:sld>
</file>

<file path=ppt/slides/slide327.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graphicFrame>
        <p:nvGraphicFramePr>
          <p:cNvPr id="2" name=""/>
          <p:cNvGraphicFramePr>
            <a:graphicFrameLocks noGrp="1"/>
          </p:cNvGraphicFramePr>
          <p:nvPr/>
        </p:nvGraphicFramePr>
        <p:xfrm>
          <a:off x="541020" y="952500"/>
          <a:ext cx="9046210" cy="6477000"/>
        </p:xfrm>
        <a:graphic>
          <a:graphicData uri="http://schemas.openxmlformats.org/drawingml/2006/table">
            <a:tbl>
              <a:tblPr>
                <a:noFill/>
              </a:tblPr>
              <a:tblGrid>
                <a:gridCol w="532130"/>
                <a:gridCol w="532130"/>
                <a:gridCol w="532130"/>
                <a:gridCol w="532130"/>
                <a:gridCol w="532130"/>
                <a:gridCol w="532130"/>
                <a:gridCol w="532130"/>
                <a:gridCol w="532130"/>
                <a:gridCol w="532130"/>
                <a:gridCol w="532130"/>
                <a:gridCol w="532130"/>
                <a:gridCol w="532130"/>
                <a:gridCol w="532130"/>
                <a:gridCol w="532130"/>
                <a:gridCol w="532130"/>
                <a:gridCol w="532130"/>
                <a:gridCol w="532130"/>
              </a:tblGrid>
              <a:tr h="348615">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AA</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AC</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AG</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AU</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CA</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CC</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CG</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CU</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GA</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GC</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GG</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GU</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UA</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UC</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UG</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UU</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extLst>
                  <a:ext uri="smNativeData">
                    <pr:rowheight xmlns="" xmlns:pr="smNativeData" dt="1658238390" type="min" val="348615"/>
                  </a:ext>
                </a:extLst>
              </a:tr>
              <a:tr h="348615">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AA</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00F9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extLst>
                  <a:ext uri="smNativeData">
                    <pr:rowheight xmlns="" xmlns:pr="smNativeData" dt="1658238390" type="min" val="348615"/>
                  </a:ext>
                </a:extLst>
              </a:tr>
              <a:tr h="348615">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AC</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extLst>
                  <a:ext uri="smNativeData">
                    <pr:rowheight xmlns="" xmlns:pr="smNativeData" dt="1658238390" type="min" val="348615"/>
                  </a:ext>
                </a:extLst>
              </a:tr>
              <a:tr h="348615">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AG</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extLst>
                  <a:ext uri="smNativeData">
                    <pr:rowheight xmlns="" xmlns:pr="smNativeData" dt="1658238390" type="min" val="348615"/>
                  </a:ext>
                </a:extLst>
              </a:tr>
              <a:tr h="348615">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AU</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extLst>
                  <a:ext uri="smNativeData">
                    <pr:rowheight xmlns="" xmlns:pr="smNativeData" dt="1658238390" type="min" val="348615"/>
                  </a:ext>
                </a:extLst>
              </a:tr>
              <a:tr h="348615">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CA</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extLst>
                  <a:ext uri="smNativeData">
                    <pr:rowheight xmlns="" xmlns:pr="smNativeData" dt="1658238390" type="min" val="348615"/>
                  </a:ext>
                </a:extLst>
              </a:tr>
              <a:tr h="348615">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CC</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extLst>
                  <a:ext uri="smNativeData">
                    <pr:rowheight xmlns="" xmlns:pr="smNativeData" dt="1658238390" type="min" val="348615"/>
                  </a:ext>
                </a:extLst>
              </a:tr>
              <a:tr h="348615">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CG</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extLst>
                  <a:ext uri="smNativeData">
                    <pr:rowheight xmlns="" xmlns:pr="smNativeData" dt="1658238390" type="min" val="348615"/>
                  </a:ext>
                </a:extLst>
              </a:tr>
              <a:tr h="348615">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CU</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extLst>
                  <a:ext uri="smNativeData">
                    <pr:rowheight xmlns="" xmlns:pr="smNativeData" dt="1658238390" type="min" val="348615"/>
                  </a:ext>
                </a:extLst>
              </a:tr>
              <a:tr h="348615">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GA</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extLst>
                  <a:ext uri="smNativeData">
                    <pr:rowheight xmlns="" xmlns:pr="smNativeData" dt="1658238390" type="min" val="348615"/>
                  </a:ext>
                </a:extLst>
              </a:tr>
              <a:tr h="348615">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GC</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extLst>
                  <a:ext uri="smNativeData">
                    <pr:rowheight xmlns="" xmlns:pr="smNativeData" dt="1658238390" type="min" val="348615"/>
                  </a:ext>
                </a:extLst>
              </a:tr>
              <a:tr h="348615">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GG</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extLst>
                  <a:ext uri="smNativeData">
                    <pr:rowheight xmlns="" xmlns:pr="smNativeData" dt="1658238390" type="min" val="348615"/>
                  </a:ext>
                </a:extLst>
              </a:tr>
              <a:tr h="334645">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GU</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extLst>
                  <a:ext uri="smNativeData">
                    <pr:rowheight xmlns="" xmlns:pr="smNativeData" dt="1658238390" type="min" val="334645"/>
                  </a:ext>
                </a:extLst>
              </a:tr>
              <a:tr h="362585">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UA</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extLst>
                  <a:ext uri="smNativeData">
                    <pr:rowheight xmlns="" xmlns:pr="smNativeData" dt="1658238390" type="min" val="362585"/>
                  </a:ext>
                </a:extLst>
              </a:tr>
              <a:tr h="348615">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UC</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extLst>
                  <a:ext uri="smNativeData">
                    <pr:rowheight xmlns="" xmlns:pr="smNativeData" dt="1658238390" type="min" val="348615"/>
                  </a:ext>
                </a:extLst>
              </a:tr>
              <a:tr h="348615">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UG</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extLst>
                  <a:ext uri="smNativeData">
                    <pr:rowheight xmlns="" xmlns:pr="smNativeData" dt="1658238390" type="min" val="348615"/>
                  </a:ext>
                </a:extLst>
              </a:tr>
              <a:tr h="348615">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UU</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extLst>
                  <a:ext uri="smNativeData">
                    <pr:rowheight xmlns="" xmlns:pr="smNativeData" dt="1658238390" type="min" val="348615"/>
                  </a:ext>
                </a:extLst>
              </a:tr>
            </a:tbl>
          </a:graphicData>
        </a:graphic>
      </p:graphicFrame>
      <p:sp>
        <p:nvSpPr>
          <p:cNvPr id="3" name="Shape 5247"/>
          <p:cNvSpPr>
            <a:extLst>
              <a:ext uri="smNativeData">
                <pr:smNativeData xmlns:pr="smNativeData" xmlns="smNativeData" val="SMDATA_15_trXW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AQz/wAoAAAAAQAAACMAAAAjAAAAIwAAAB4AAAAAAAAAZAAAAGQAAAAAAAAAZAAAAGQAAAAVAAAAYAAAAAAAAAAAAAAADwAAACADAAAAAAAAAAAAAAEAAACgMgAAVgcAAKr4//8BAAAAf39/AAEAAABkAAAAAAAAABQAAABAHwAAAAAAACYAAAAAAAAAwOD//wAAAAAmAAAAZAAAABYAAABMAAAAAQAAAAAAAAAHAAAAAAAAAAEAAAAAAAAAUAAAAAAAAABkAAAAZAAAAGQAAAAAAAAAy8vLAFAAAAAAAAAAZA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Qz/wB/f38AAAAAAMvLywDAwP8Af39/AAAAAAAAAAAAAAAAAAAAAAAAAAAAIQAAABgAAAAUAAAAmQYAAAEIAACcEwAAlBAAABAAAAAmAAAACAAAAP//////////"/>
              </a:ext>
            </a:extLst>
          </p:cNvSpPr>
          <p:nvPr/>
        </p:nvSpPr>
        <p:spPr>
          <a:xfrm>
            <a:off x="1072515" y="1301115"/>
            <a:ext cx="2115185" cy="1393825"/>
          </a:xfrm>
          <a:prstGeom prst="rect">
            <a:avLst/>
          </a:prstGeom>
          <a:noFill/>
          <a:ln w="25400" cap="flat" cmpd="sng" algn="ctr">
            <a:solidFill>
              <a:srgbClr val="0433FF"/>
            </a:solidFill>
            <a:prstDash val="solid"/>
            <a:headEnd type="none"/>
            <a:tailEnd type="none"/>
          </a:ln>
          <a:effectLst>
            <a:outerShdw blurRad="63500" dist="63500" dir="5400000">
              <a:srgbClr val="000000">
                <a:alpha val="20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4" name="Shape 5248"/>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zQMAANwAAACzOgAATAQAABAgAAAmAAAACAAAAP//////////"/>
              </a:ext>
            </a:extLst>
          </p:cNvSpPr>
          <p:nvPr/>
        </p:nvSpPr>
        <p:spPr>
          <a:xfrm>
            <a:off x="617855" y="139700"/>
            <a:ext cx="892429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Non-independence Across Sites</a:t>
            </a:r>
          </a:p>
        </p:txBody>
      </p:sp>
      <p:sp>
        <p:nvSpPr>
          <p:cNvPr id="5" name="Shape 5249"/>
          <p:cNvSpPr>
            <a:extLst>
              <a:ext uri="smNativeData">
                <pr:smNativeData xmlns:pr="smNativeData" xmlns="smNativeData" val="SMDATA_15_trXWYhMAAAAlAAAAZAAAAE0AAAAAZgAAAGYAAABmAAAAZg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MDSQxg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5QMAAB4rAACDPwAAzi4AABAgAAAmAAAACAAAAP//////////"/>
              </a:ext>
            </a:extLst>
          </p:cNvSpPr>
          <p:nvPr/>
        </p:nvSpPr>
        <p:spPr>
          <a:xfrm>
            <a:off x="633095" y="7009130"/>
            <a:ext cx="9691370" cy="599440"/>
          </a:xfrm>
          <a:prstGeom prst="rect">
            <a:avLst/>
          </a:prstGeom>
          <a:noFill/>
          <a:ln>
            <a:noFill/>
          </a:ln>
          <a:effectLst/>
        </p:spPr>
        <p:txBody>
          <a:bodyPr vert="horz" wrap="square" lIns="64770" tIns="64770" rIns="64770" bIns="64770" numCol="1" spcCol="215900" anchor="t"/>
          <a:lstStyle/>
          <a:p>
            <a:pPr algn="l" defTabSz="585470">
              <a:lnSpc>
                <a:spcPts val="1900"/>
              </a:lnSpc>
              <a:tabLst>
                <a:tab pos="838200" algn="l"/>
                <a:tab pos="1066800" algn="l"/>
              </a:tabLst>
              <a:defRPr sz="1600" cap="none">
                <a:solidFill>
                  <a:srgbClr val="424242"/>
                </a:solidFill>
                <a:latin typeface="Arial" pitchFamily="1" charset="0"/>
                <a:ea typeface="Arial" pitchFamily="1" charset="0"/>
                <a:cs typeface="Arial" pitchFamily="1" charset="0"/>
              </a:defRPr>
            </a:pPr>
            <a:r>
              <a:t>Instantaneous rates for conversions involving a single nucleotide substitution are based on the </a:t>
            </a:r>
            <a:br/>
            <a:r>
              <a:t>     4</a:t>
            </a:r>
            <a:r>
              <a:rPr cap="none">
                <a:latin typeface="Times" pitchFamily="0" charset="0"/>
                <a:ea typeface="Times" pitchFamily="0" charset="0"/>
                <a:cs typeface="Times" pitchFamily="0" charset="0"/>
              </a:rPr>
              <a:t>-</a:t>
            </a:r>
            <a:r>
              <a:t>by</a:t>
            </a:r>
            <a:r>
              <a:rPr cap="none">
                <a:latin typeface="Times" pitchFamily="0" charset="0"/>
                <a:ea typeface="Times" pitchFamily="0" charset="0"/>
                <a:cs typeface="Times" pitchFamily="0" charset="0"/>
              </a:rPr>
              <a:t>-</a:t>
            </a:r>
            <a:r>
              <a:t>4 matrix.</a:t>
            </a:r>
          </a:p>
        </p:txBody>
      </p:sp>
    </p:spTree>
  </p:cSld>
  <p:clrMapOvr>
    <a:masterClrMapping/>
  </p:clrMapOvr>
  <p:transition spd="fast" p14:dur="500">
    <p:fade/>
    <p:extLst>
      <p:ext uri="smNativeData">
        <pr:smNativeData xmlns:pr="smNativeData" xmlns="smNativeData" val="trXWYgAAAAD0AQAAAAAAAAYAAAAAAAAAAAAAAAAAAAAAAAAAAQAAAAAAAAAAAAAAAAAAAAAAAAAAAAAA"/>
      </p:ext>
    </p:extLst>
  </p:transition>
  <p:timing>
    <p:tnLst>
      <p:par>
        <p:cTn id="1" dur="indefinite" restart="never" nodeType="tmRoot"/>
      </p:par>
    </p:tnLst>
  </p:timing>
</p:sld>
</file>

<file path=ppt/slides/slide328.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graphicFrame>
        <p:nvGraphicFramePr>
          <p:cNvPr id="2" name=""/>
          <p:cNvGraphicFramePr>
            <a:graphicFrameLocks noGrp="1"/>
          </p:cNvGraphicFramePr>
          <p:nvPr/>
        </p:nvGraphicFramePr>
        <p:xfrm>
          <a:off x="541020" y="952500"/>
          <a:ext cx="9046210" cy="6477000"/>
        </p:xfrm>
        <a:graphic>
          <a:graphicData uri="http://schemas.openxmlformats.org/drawingml/2006/table">
            <a:tbl>
              <a:tblPr>
                <a:noFill/>
              </a:tblPr>
              <a:tblGrid>
                <a:gridCol w="532130"/>
                <a:gridCol w="532130"/>
                <a:gridCol w="532130"/>
                <a:gridCol w="532130"/>
                <a:gridCol w="532130"/>
                <a:gridCol w="532130"/>
                <a:gridCol w="532130"/>
                <a:gridCol w="532130"/>
                <a:gridCol w="532130"/>
                <a:gridCol w="532130"/>
                <a:gridCol w="532130"/>
                <a:gridCol w="532130"/>
                <a:gridCol w="532130"/>
                <a:gridCol w="532130"/>
                <a:gridCol w="532130"/>
                <a:gridCol w="532130"/>
                <a:gridCol w="532130"/>
              </a:tblGrid>
              <a:tr h="348615">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AA</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AC</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AG</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AU</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CA</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CC</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CG</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CU</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GA</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GC</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GG</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GU</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UA</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UC</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UG</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UU</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extLst>
                  <a:ext uri="smNativeData">
                    <pr:rowheight xmlns="" xmlns:pr="smNativeData" dt="1658238390" type="min" val="348615"/>
                  </a:ext>
                </a:extLst>
              </a:tr>
              <a:tr h="348615">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AA</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00F9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extLst>
                  <a:ext uri="smNativeData">
                    <pr:rowheight xmlns="" xmlns:pr="smNativeData" dt="1658238390" type="min" val="348615"/>
                  </a:ext>
                </a:extLst>
              </a:tr>
              <a:tr h="348615">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AC</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extLst>
                  <a:ext uri="smNativeData">
                    <pr:rowheight xmlns="" xmlns:pr="smNativeData" dt="1658238390" type="min" val="348615"/>
                  </a:ext>
                </a:extLst>
              </a:tr>
              <a:tr h="348615">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AG</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extLst>
                  <a:ext uri="smNativeData">
                    <pr:rowheight xmlns="" xmlns:pr="smNativeData" dt="1658238390" type="min" val="348615"/>
                  </a:ext>
                </a:extLst>
              </a:tr>
              <a:tr h="348615">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AU</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extLst>
                  <a:ext uri="smNativeData">
                    <pr:rowheight xmlns="" xmlns:pr="smNativeData" dt="1658238390" type="min" val="348615"/>
                  </a:ext>
                </a:extLst>
              </a:tr>
              <a:tr h="348615">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CA</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extLst>
                  <a:ext uri="smNativeData">
                    <pr:rowheight xmlns="" xmlns:pr="smNativeData" dt="1658238390" type="min" val="348615"/>
                  </a:ext>
                </a:extLst>
              </a:tr>
              <a:tr h="348615">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CC</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extLst>
                  <a:ext uri="smNativeData">
                    <pr:rowheight xmlns="" xmlns:pr="smNativeData" dt="1658238390" type="min" val="348615"/>
                  </a:ext>
                </a:extLst>
              </a:tr>
              <a:tr h="348615">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CG</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extLst>
                  <a:ext uri="smNativeData">
                    <pr:rowheight xmlns="" xmlns:pr="smNativeData" dt="1658238390" type="min" val="348615"/>
                  </a:ext>
                </a:extLst>
              </a:tr>
              <a:tr h="348615">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CU</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extLst>
                  <a:ext uri="smNativeData">
                    <pr:rowheight xmlns="" xmlns:pr="smNativeData" dt="1658238390" type="min" val="348615"/>
                  </a:ext>
                </a:extLst>
              </a:tr>
              <a:tr h="348615">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GA</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extLst>
                  <a:ext uri="smNativeData">
                    <pr:rowheight xmlns="" xmlns:pr="smNativeData" dt="1658238390" type="min" val="348615"/>
                  </a:ext>
                </a:extLst>
              </a:tr>
              <a:tr h="348615">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GC</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extLst>
                  <a:ext uri="smNativeData">
                    <pr:rowheight xmlns="" xmlns:pr="smNativeData" dt="1658238390" type="min" val="348615"/>
                  </a:ext>
                </a:extLst>
              </a:tr>
              <a:tr h="348615">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GG</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extLst>
                  <a:ext uri="smNativeData">
                    <pr:rowheight xmlns="" xmlns:pr="smNativeData" dt="1658238390" type="min" val="348615"/>
                  </a:ext>
                </a:extLst>
              </a:tr>
              <a:tr h="334645">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GU</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extLst>
                  <a:ext uri="smNativeData">
                    <pr:rowheight xmlns="" xmlns:pr="smNativeData" dt="1658238390" type="min" val="334645"/>
                  </a:ext>
                </a:extLst>
              </a:tr>
              <a:tr h="362585">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UA</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extLst>
                  <a:ext uri="smNativeData">
                    <pr:rowheight xmlns="" xmlns:pr="smNativeData" dt="1658238390" type="min" val="362585"/>
                  </a:ext>
                </a:extLst>
              </a:tr>
              <a:tr h="348615">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UC</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extLst>
                  <a:ext uri="smNativeData">
                    <pr:rowheight xmlns="" xmlns:pr="smNativeData" dt="1658238390" type="min" val="348615"/>
                  </a:ext>
                </a:extLst>
              </a:tr>
              <a:tr h="348615">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UG</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extLst>
                  <a:ext uri="smNativeData">
                    <pr:rowheight xmlns="" xmlns:pr="smNativeData" dt="1658238390" type="min" val="348615"/>
                  </a:ext>
                </a:extLst>
              </a:tr>
              <a:tr h="348615">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UU</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extLst>
                  <a:ext uri="smNativeData">
                    <pr:rowheight xmlns="" xmlns:pr="smNativeData" dt="1658238390" type="min" val="348615"/>
                  </a:ext>
                </a:extLst>
              </a:tr>
            </a:tbl>
          </a:graphicData>
        </a:graphic>
      </p:graphicFrame>
      <p:sp>
        <p:nvSpPr>
          <p:cNvPr id="3" name="Shape 5252"/>
          <p:cNvSpPr>
            <a:extLst>
              <a:ext uri="smNativeData">
                <pr:smNativeData xmlns:pr="smNativeData" xmlns="smNativeData" val="SMDATA_15_trXW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AQz/wAoAAAAAQAAACMAAAAjAAAAIwAAAB4AAAAAAAAAZAAAAGQAAAAAAAAAZAAAAGQAAAAVAAAAYAAAAAAAAAAAAAAADwAAACADAAAAAAAAAAAAAAEAAACgMgAAVgcAAKr4//8BAAAAf39/AAEAAABkAAAAAAAAABQAAABAHwAAAAAAACYAAAAAAAAAwOD//wAAAAAmAAAAZAAAABYAAABMAAAAAQAAAAAAAAAHAAAAAAAAAAEAAAAAAAAAUAAAAAAAAABkAAAAZAAAAGQAAAAAAAAAy8vLAFAAAAAAAAAAZA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Qz/wB/f38AAAAAAMvLywDAwP8Af39/AAAAAAAAAAAAAAAAAAAAAAAAAAAAIQAAABgAAAAUAAAApRMAAAEIAADhFgAAEgoAABAAAAAmAAAACAAAAP//////////"/>
              </a:ext>
            </a:extLst>
          </p:cNvSpPr>
          <p:nvPr/>
        </p:nvSpPr>
        <p:spPr>
          <a:xfrm>
            <a:off x="3193415" y="1301115"/>
            <a:ext cx="525780" cy="335915"/>
          </a:xfrm>
          <a:prstGeom prst="rect">
            <a:avLst/>
          </a:prstGeom>
          <a:noFill/>
          <a:ln w="25400" cap="flat" cmpd="sng" algn="ctr">
            <a:solidFill>
              <a:srgbClr val="0433FF"/>
            </a:solidFill>
            <a:prstDash val="solid"/>
            <a:headEnd type="none"/>
            <a:tailEnd type="none"/>
          </a:ln>
          <a:effectLst>
            <a:outerShdw blurRad="63500" dist="63500" dir="5400000">
              <a:srgbClr val="000000">
                <a:alpha val="20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4" name="Shape 5253"/>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zQMAANwAAACzOgAATAQAABAgAAAmAAAACAAAAP//////////"/>
              </a:ext>
            </a:extLst>
          </p:cNvSpPr>
          <p:nvPr/>
        </p:nvSpPr>
        <p:spPr>
          <a:xfrm>
            <a:off x="617855" y="139700"/>
            <a:ext cx="892429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Non-independence Across Sites</a:t>
            </a:r>
          </a:p>
        </p:txBody>
      </p:sp>
      <p:sp>
        <p:nvSpPr>
          <p:cNvPr id="5" name="Shape 5254"/>
          <p:cNvSpPr>
            <a:extLst>
              <a:ext uri="smNativeData">
                <pr:smNativeData xmlns:pr="smNativeData" xmlns="smNativeData" val="SMDATA_15_trXWYhMAAAAlAAAAZAAAAE0AAAAAZgAAAGYAAABmAAAAZg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5QMAAB4rAACDPwAAzi4AABAgAAAmAAAACAAAAP//////////"/>
              </a:ext>
            </a:extLst>
          </p:cNvSpPr>
          <p:nvPr/>
        </p:nvSpPr>
        <p:spPr>
          <a:xfrm>
            <a:off x="633095" y="7009130"/>
            <a:ext cx="9691370" cy="599440"/>
          </a:xfrm>
          <a:prstGeom prst="rect">
            <a:avLst/>
          </a:prstGeom>
          <a:noFill/>
          <a:ln>
            <a:noFill/>
          </a:ln>
          <a:effectLst/>
        </p:spPr>
        <p:txBody>
          <a:bodyPr vert="horz" wrap="square" lIns="64770" tIns="64770" rIns="64770" bIns="64770" numCol="1" spcCol="215900" anchor="t"/>
          <a:lstStyle/>
          <a:p>
            <a:pPr algn="l" defTabSz="585470">
              <a:lnSpc>
                <a:spcPts val="1900"/>
              </a:lnSpc>
              <a:tabLst>
                <a:tab pos="838200" algn="l"/>
                <a:tab pos="1066800" algn="l"/>
              </a:tabLst>
              <a:defRPr sz="1600" cap="none">
                <a:solidFill>
                  <a:srgbClr val="424242"/>
                </a:solidFill>
                <a:latin typeface="Arial" pitchFamily="1" charset="0"/>
                <a:ea typeface="Arial" pitchFamily="1" charset="0"/>
                <a:cs typeface="Arial" pitchFamily="1" charset="0"/>
              </a:defRPr>
            </a:pPr>
            <a:r>
              <a:t>Instantaneous rates for conversions involving a single nucleotide substitution are based on the </a:t>
            </a:r>
            <a:br/>
            <a:r>
              <a:t>     4</a:t>
            </a:r>
            <a:r>
              <a:rPr cap="none">
                <a:latin typeface="Times" pitchFamily="0" charset="0"/>
                <a:ea typeface="Times" pitchFamily="0" charset="0"/>
                <a:cs typeface="Times" pitchFamily="0" charset="0"/>
              </a:rPr>
              <a:t>-</a:t>
            </a:r>
            <a:r>
              <a:t>by</a:t>
            </a:r>
            <a:r>
              <a:rPr cap="none">
                <a:latin typeface="Times" pitchFamily="0" charset="0"/>
                <a:ea typeface="Times" pitchFamily="0" charset="0"/>
                <a:cs typeface="Times" pitchFamily="0" charset="0"/>
              </a:rPr>
              <a:t>-</a:t>
            </a:r>
            <a:r>
              <a:t>4 matrix.</a:t>
            </a:r>
          </a:p>
        </p:txBody>
      </p:sp>
    </p:spTree>
  </p:cSld>
  <p:clrMapOvr>
    <a:masterClrMapping/>
  </p:clrMapOvr>
  <p:transition spd="fast" p14:dur="500">
    <p:fade/>
    <p:extLst>
      <p:ext uri="smNativeData">
        <pr:smNativeData xmlns:pr="smNativeData" xmlns="smNativeData" val="trXWYgAAAAD0AQAAAAAAAAYAAAAAAAAAAAAAAAAAAAAAAAAAAQAAAAAAAAAAAAAAAAAAAAAAAAAAAAAA"/>
      </p:ext>
    </p:extLst>
  </p:transition>
  <p:timing>
    <p:tnLst>
      <p:par>
        <p:cTn id="1" dur="indefinite" restart="never" nodeType="tmRoot"/>
      </p:par>
    </p:tnLst>
  </p:timing>
</p:sld>
</file>

<file path=ppt/slides/slide329.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graphicFrame>
        <p:nvGraphicFramePr>
          <p:cNvPr id="2" name=""/>
          <p:cNvGraphicFramePr>
            <a:graphicFrameLocks noGrp="1"/>
          </p:cNvGraphicFramePr>
          <p:nvPr/>
        </p:nvGraphicFramePr>
        <p:xfrm>
          <a:off x="541020" y="952500"/>
          <a:ext cx="9046210" cy="6477000"/>
        </p:xfrm>
        <a:graphic>
          <a:graphicData uri="http://schemas.openxmlformats.org/drawingml/2006/table">
            <a:tbl>
              <a:tblPr>
                <a:noFill/>
              </a:tblPr>
              <a:tblGrid>
                <a:gridCol w="532130"/>
                <a:gridCol w="532130"/>
                <a:gridCol w="532130"/>
                <a:gridCol w="532130"/>
                <a:gridCol w="532130"/>
                <a:gridCol w="532130"/>
                <a:gridCol w="532130"/>
                <a:gridCol w="532130"/>
                <a:gridCol w="532130"/>
                <a:gridCol w="532130"/>
                <a:gridCol w="532130"/>
                <a:gridCol w="532130"/>
                <a:gridCol w="532130"/>
                <a:gridCol w="532130"/>
                <a:gridCol w="532130"/>
                <a:gridCol w="532130"/>
                <a:gridCol w="532130"/>
              </a:tblGrid>
              <a:tr h="348615">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AA</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AC</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AG</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AU</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CA</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CC</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CG</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CU</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GA</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GC</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GG</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GU</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UA</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UC</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UG</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UU</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extLst>
                  <a:ext uri="smNativeData">
                    <pr:rowheight xmlns="" xmlns:pr="smNativeData" dt="1658238390" type="min" val="348615"/>
                  </a:ext>
                </a:extLst>
              </a:tr>
              <a:tr h="348615">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AA</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extLst>
                  <a:ext uri="smNativeData">
                    <pr:rowheight xmlns="" xmlns:pr="smNativeData" dt="1658238390" type="min" val="348615"/>
                  </a:ext>
                </a:extLst>
              </a:tr>
              <a:tr h="348615">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AC</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00F9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extLst>
                  <a:ext uri="smNativeData">
                    <pr:rowheight xmlns="" xmlns:pr="smNativeData" dt="1658238390" type="min" val="348615"/>
                  </a:ext>
                </a:extLst>
              </a:tr>
              <a:tr h="348615">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AG</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extLst>
                  <a:ext uri="smNativeData">
                    <pr:rowheight xmlns="" xmlns:pr="smNativeData" dt="1658238390" type="min" val="348615"/>
                  </a:ext>
                </a:extLst>
              </a:tr>
              <a:tr h="348615">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AU</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extLst>
                  <a:ext uri="smNativeData">
                    <pr:rowheight xmlns="" xmlns:pr="smNativeData" dt="1658238390" type="min" val="348615"/>
                  </a:ext>
                </a:extLst>
              </a:tr>
              <a:tr h="348615">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CA</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extLst>
                  <a:ext uri="smNativeData">
                    <pr:rowheight xmlns="" xmlns:pr="smNativeData" dt="1658238390" type="min" val="348615"/>
                  </a:ext>
                </a:extLst>
              </a:tr>
              <a:tr h="348615">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CC</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extLst>
                  <a:ext uri="smNativeData">
                    <pr:rowheight xmlns="" xmlns:pr="smNativeData" dt="1658238390" type="min" val="348615"/>
                  </a:ext>
                </a:extLst>
              </a:tr>
              <a:tr h="348615">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CG</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extLst>
                  <a:ext uri="smNativeData">
                    <pr:rowheight xmlns="" xmlns:pr="smNativeData" dt="1658238390" type="min" val="348615"/>
                  </a:ext>
                </a:extLst>
              </a:tr>
              <a:tr h="348615">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CU</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extLst>
                  <a:ext uri="smNativeData">
                    <pr:rowheight xmlns="" xmlns:pr="smNativeData" dt="1658238390" type="min" val="348615"/>
                  </a:ext>
                </a:extLst>
              </a:tr>
              <a:tr h="348615">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GA</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extLst>
                  <a:ext uri="smNativeData">
                    <pr:rowheight xmlns="" xmlns:pr="smNativeData" dt="1658238390" type="min" val="348615"/>
                  </a:ext>
                </a:extLst>
              </a:tr>
              <a:tr h="348615">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GC</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extLst>
                  <a:ext uri="smNativeData">
                    <pr:rowheight xmlns="" xmlns:pr="smNativeData" dt="1658238390" type="min" val="348615"/>
                  </a:ext>
                </a:extLst>
              </a:tr>
              <a:tr h="348615">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GG</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extLst>
                  <a:ext uri="smNativeData">
                    <pr:rowheight xmlns="" xmlns:pr="smNativeData" dt="1658238390" type="min" val="348615"/>
                  </a:ext>
                </a:extLst>
              </a:tr>
              <a:tr h="334645">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GU</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extLst>
                  <a:ext uri="smNativeData">
                    <pr:rowheight xmlns="" xmlns:pr="smNativeData" dt="1658238390" type="min" val="334645"/>
                  </a:ext>
                </a:extLst>
              </a:tr>
              <a:tr h="362585">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UA</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extLst>
                  <a:ext uri="smNativeData">
                    <pr:rowheight xmlns="" xmlns:pr="smNativeData" dt="1658238390" type="min" val="362585"/>
                  </a:ext>
                </a:extLst>
              </a:tr>
              <a:tr h="348615">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UC</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extLst>
                  <a:ext uri="smNativeData">
                    <pr:rowheight xmlns="" xmlns:pr="smNativeData" dt="1658238390" type="min" val="348615"/>
                  </a:ext>
                </a:extLst>
              </a:tr>
              <a:tr h="348615">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UG</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extLst>
                  <a:ext uri="smNativeData">
                    <pr:rowheight xmlns="" xmlns:pr="smNativeData" dt="1658238390" type="min" val="348615"/>
                  </a:ext>
                </a:extLst>
              </a:tr>
              <a:tr h="348615">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UU</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extLst>
                  <a:ext uri="smNativeData">
                    <pr:rowheight xmlns="" xmlns:pr="smNativeData" dt="1658238390" type="min" val="348615"/>
                  </a:ext>
                </a:extLst>
              </a:tr>
            </a:tbl>
          </a:graphicData>
        </a:graphic>
      </p:graphicFrame>
      <p:sp>
        <p:nvSpPr>
          <p:cNvPr id="3" name="Shape 5257"/>
          <p:cNvSpPr>
            <a:extLst>
              <a:ext uri="smNativeData">
                <pr:smNativeData xmlns:pr="smNativeData" xmlns="smNativeData" val="SMDATA_15_trXW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AQz/wAoAAAAAQAAACMAAAAjAAAAIwAAAB4AAAAAAAAAZAAAAGQAAAAAAAAAZAAAAGQAAAAVAAAAYAAAAAAAAAAAAAAADwAAACADAAAAAAAAAAAAAAEAAACgMgAAVgcAAKr4//8BAAAAf39/AAEAAABkAAAAAAAAABQAAABAHwAAAAAAACYAAAAAAAAAwOD//wAAAAAmAAAAZAAAABYAAABMAAAAAQAAAAAAAAAHAAAAAAAAAAEAAAAAAAAAUAAAAAAAAABkAAAAZAAAAGQAAAAAAAAAy8vLAFAAAAAAAAAAZA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Qz/wB/f38AAAAAAMvLywDAwP8Af39/AAAAAAAAAAAAAAAAAAAAAAAAAAAAIQAAABgAAAAUAAAAARcAADEKAAA9GgAAQgwAABAAAAAmAAAACAAAAP//////////"/>
              </a:ext>
            </a:extLst>
          </p:cNvSpPr>
          <p:nvPr/>
        </p:nvSpPr>
        <p:spPr>
          <a:xfrm>
            <a:off x="3739515" y="1656715"/>
            <a:ext cx="525780" cy="335915"/>
          </a:xfrm>
          <a:prstGeom prst="rect">
            <a:avLst/>
          </a:prstGeom>
          <a:noFill/>
          <a:ln w="25400" cap="flat" cmpd="sng" algn="ctr">
            <a:solidFill>
              <a:srgbClr val="0433FF"/>
            </a:solidFill>
            <a:prstDash val="solid"/>
            <a:headEnd type="none"/>
            <a:tailEnd type="none"/>
          </a:ln>
          <a:effectLst>
            <a:outerShdw blurRad="63500" dist="63500" dir="5400000">
              <a:srgbClr val="000000">
                <a:alpha val="20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4" name="Shape 5258"/>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zQMAANwAAACzOgAATAQAABAgAAAmAAAACAAAAP//////////"/>
              </a:ext>
            </a:extLst>
          </p:cNvSpPr>
          <p:nvPr/>
        </p:nvSpPr>
        <p:spPr>
          <a:xfrm>
            <a:off x="617855" y="139700"/>
            <a:ext cx="892429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Non-independence Across Sites</a:t>
            </a:r>
          </a:p>
        </p:txBody>
      </p:sp>
      <p:sp>
        <p:nvSpPr>
          <p:cNvPr id="5" name="Shape 5259"/>
          <p:cNvSpPr>
            <a:extLst>
              <a:ext uri="smNativeData">
                <pr:smNativeData xmlns:pr="smNativeData" xmlns="smNativeData" val="SMDATA_15_trXWYhMAAAAlAAAAZAAAAE0AAAAAZgAAAGYAAABmAAAAZg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5QMAAB4rAACDPwAAzi4AABAgAAAmAAAACAAAAP//////////"/>
              </a:ext>
            </a:extLst>
          </p:cNvSpPr>
          <p:nvPr/>
        </p:nvSpPr>
        <p:spPr>
          <a:xfrm>
            <a:off x="633095" y="7009130"/>
            <a:ext cx="9691370" cy="599440"/>
          </a:xfrm>
          <a:prstGeom prst="rect">
            <a:avLst/>
          </a:prstGeom>
          <a:noFill/>
          <a:ln>
            <a:noFill/>
          </a:ln>
          <a:effectLst/>
        </p:spPr>
        <p:txBody>
          <a:bodyPr vert="horz" wrap="square" lIns="64770" tIns="64770" rIns="64770" bIns="64770" numCol="1" spcCol="215900" anchor="t"/>
          <a:lstStyle/>
          <a:p>
            <a:pPr algn="l" defTabSz="585470">
              <a:lnSpc>
                <a:spcPts val="1900"/>
              </a:lnSpc>
              <a:tabLst>
                <a:tab pos="838200" algn="l"/>
                <a:tab pos="1066800" algn="l"/>
              </a:tabLst>
              <a:defRPr sz="1600" cap="none">
                <a:solidFill>
                  <a:srgbClr val="424242"/>
                </a:solidFill>
                <a:latin typeface="Arial" pitchFamily="1" charset="0"/>
                <a:ea typeface="Arial" pitchFamily="1" charset="0"/>
                <a:cs typeface="Arial" pitchFamily="1" charset="0"/>
              </a:defRPr>
            </a:pPr>
            <a:r>
              <a:t>Instantaneous rates for conversions involving a single nucleotide substitution are based on the </a:t>
            </a:r>
            <a:br/>
            <a:r>
              <a:t>     4</a:t>
            </a:r>
            <a:r>
              <a:rPr cap="none">
                <a:latin typeface="Times" pitchFamily="0" charset="0"/>
                <a:ea typeface="Times" pitchFamily="0" charset="0"/>
                <a:cs typeface="Times" pitchFamily="0" charset="0"/>
              </a:rPr>
              <a:t>-</a:t>
            </a:r>
            <a:r>
              <a:t>by</a:t>
            </a:r>
            <a:r>
              <a:rPr cap="none">
                <a:latin typeface="Times" pitchFamily="0" charset="0"/>
                <a:ea typeface="Times" pitchFamily="0" charset="0"/>
                <a:cs typeface="Times" pitchFamily="0" charset="0"/>
              </a:rPr>
              <a:t>-</a:t>
            </a:r>
            <a:r>
              <a:t>4 matrix.</a:t>
            </a:r>
          </a:p>
        </p:txBody>
      </p:sp>
    </p:spTree>
  </p:cSld>
  <p:clrMapOvr>
    <a:masterClrMapping/>
  </p:clrMapOvr>
  <p:transition spd="fast" p14:dur="500">
    <p:fade/>
    <p:extLst>
      <p:ext uri="smNativeData">
        <pr:smNativeData xmlns:pr="smNativeData" xmlns="smNativeData" val="trXWYgAAAAD0AQAAAAAAAAYAAAAAAAAAAAAAAAAAAAAAAAAAAQAAAAAAAAAAAAAAAAAAAAAAAAAAAAAA"/>
      </p:ext>
    </p:extLst>
  </p:transition>
  <p:timing>
    <p:tnLst>
      <p:par>
        <p:cTn id="1" dur="indefinite" restart="never" nodeType="tmRoot"/>
      </p:par>
    </p:tnLst>
  </p:timing>
</p:sld>
</file>

<file path=ppt/slides/slide33.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568"/>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P////8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7wMAAEAGAABsOQAAnwgAABAgAAAmAAAACAAAAP//////////"/>
              </a:ext>
            </a:extLst>
          </p:cNvSpPr>
          <p:nvPr/>
        </p:nvSpPr>
        <p:spPr>
          <a:xfrm>
            <a:off x="639445" y="1016000"/>
            <a:ext cx="8695055" cy="385445"/>
          </a:xfrm>
          <a:prstGeom prst="rect">
            <a:avLst/>
          </a:prstGeom>
          <a:noFill/>
          <a:ln>
            <a:noFill/>
          </a:ln>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Can we correctly estimate the true branch length used in our simulation?</a:t>
            </a:r>
          </a:p>
        </p:txBody>
      </p:sp>
      <p:sp>
        <p:nvSpPr>
          <p:cNvPr id="3" name="Shape 569"/>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P////8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GAYAAJgIAADaOgAA0AoAABAgAAAmAAAACAAAAP//////////"/>
              </a:ext>
            </a:extLst>
          </p:cNvSpPr>
          <p:nvPr/>
        </p:nvSpPr>
        <p:spPr>
          <a:xfrm>
            <a:off x="990600" y="1397000"/>
            <a:ext cx="8576310" cy="360680"/>
          </a:xfrm>
          <a:prstGeom prst="rect">
            <a:avLst/>
          </a:prstGeom>
          <a:noFill/>
          <a:ln>
            <a:noFill/>
          </a:ln>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The true branch length was </a:t>
            </a:r>
            <a:endParaRPr cap="none">
              <a:solidFill>
                <a:srgbClr val="424242"/>
              </a:solidFill>
            </a:endParaRPr>
          </a:p>
        </p:txBody>
      </p:sp>
      <p:sp>
        <p:nvSpPr>
          <p:cNvPr id="4" name="Shape 570"/>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LDoiFg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xgkAANwAAAC6NAAATAQAABAgAAAmAAAACAAAAP//////////"/>
              </a:ext>
            </a:extLst>
          </p:cNvSpPr>
          <p:nvPr/>
        </p:nvSpPr>
        <p:spPr>
          <a:xfrm>
            <a:off x="1588770" y="139700"/>
            <a:ext cx="698246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Scaling the Instantaneous Rate Matrix</a:t>
            </a:r>
          </a:p>
        </p:txBody>
      </p:sp>
      <p:pic>
        <p:nvPicPr>
          <p:cNvPr id="5" name="Lecture_2_slides (dragged) 35.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uQUAAKUIAABSDAAA3Q0AAAAAAABkAAAAZAAAAAAAAAAjAAAABAAAAGQAAAAXAAAAFAAAAAAAAAAAAAAA/38AAP9/AAAAAAAACQAAAAQAAAA9XYub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HAOAACBDQAAEDAAAF8hAAAQAAAAJgAAAAgAAAD//////////w=="/>
              </a:ext>
            </a:extLst>
          </p:cNvPicPr>
          <p:nvPr/>
        </p:nvPicPr>
        <p:blipFill>
          <a:blip r:embed="rId2"/>
          <a:srcRect l="14650" t="22130" r="31540" b="35490"/>
          <a:stretch>
            <a:fillRect/>
          </a:stretch>
        </p:blipFill>
        <p:spPr>
          <a:xfrm>
            <a:off x="2346960" y="2195195"/>
            <a:ext cx="5466080" cy="3229610"/>
          </a:xfrm>
          <a:prstGeom prst="rect">
            <a:avLst/>
          </a:prstGeom>
          <a:noFill/>
          <a:ln>
            <a:noFill/>
          </a:ln>
          <a:effectLst/>
        </p:spPr>
      </p:pic>
      <p:pic>
        <p:nvPicPr>
          <p:cNvPr id="6" name="pasted-image.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DeQRtu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PMXAAAoCQAAjhwAAEAKAAAQAAAAJgAAAAgAAAD//////////w=="/>
              </a:ext>
            </a:extLst>
          </p:cNvPicPr>
          <p:nvPr/>
        </p:nvPicPr>
        <p:blipFill>
          <a:blip r:embed="rId3"/>
          <a:stretch>
            <a:fillRect/>
          </a:stretch>
        </p:blipFill>
        <p:spPr>
          <a:xfrm>
            <a:off x="3893185" y="1488440"/>
            <a:ext cx="748665" cy="177800"/>
          </a:xfrm>
          <a:prstGeom prst="rect">
            <a:avLst/>
          </a:prstGeom>
          <a:noFill/>
          <a:ln>
            <a:noFill/>
          </a:ln>
          <a:effectLst/>
        </p:spPr>
      </p:pic>
      <p:sp>
        <p:nvSpPr>
          <p:cNvPr id="7" name="Shape 573"/>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NJtwGQ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GAYAAPAKAADaOgAAKA0AABAgAAAmAAAACAAAAP//////////"/>
              </a:ext>
            </a:extLst>
          </p:cNvSpPr>
          <p:nvPr/>
        </p:nvSpPr>
        <p:spPr>
          <a:xfrm>
            <a:off x="990600" y="1778000"/>
            <a:ext cx="8576310" cy="360680"/>
          </a:xfrm>
          <a:prstGeom prst="rect">
            <a:avLst/>
          </a:prstGeom>
          <a:noFill/>
          <a:ln>
            <a:noFill/>
          </a:ln>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r>
              <a:t>We compute the average number of changes for each starting state,</a:t>
            </a:r>
          </a:p>
        </p:txBody>
      </p:sp>
      <p:pic>
        <p:nvPicPr>
          <p:cNvPr id="8" name="Lecture_2_slides (dragged) 38.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oAUAALcIAABgDAAA+A0AAAAAAABkAAAAZAAAAAAAAAAjAAAABAAAAGQAAAAXAAAAFAAAAAAAAAAAAAAA/38AAP9/AAAAAAAACQAAAAQAAAAJAAg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DgOAACjDQAA6i8AAEohAAAQAAAAJgAAAAgAAAD//////////w=="/>
              </a:ext>
            </a:extLst>
          </p:cNvPicPr>
          <p:nvPr/>
        </p:nvPicPr>
        <p:blipFill>
          <a:blip r:embed="rId4"/>
          <a:srcRect l="14400" t="22310" r="31680" b="35760"/>
          <a:stretch>
            <a:fillRect/>
          </a:stretch>
        </p:blipFill>
        <p:spPr>
          <a:xfrm>
            <a:off x="2311400" y="2216785"/>
            <a:ext cx="5477510" cy="3194685"/>
          </a:xfrm>
          <a:prstGeom prst="rect">
            <a:avLst/>
          </a:prstGeom>
          <a:noFill/>
          <a:ln>
            <a:noFill/>
          </a:ln>
          <a:effectLst/>
        </p:spPr>
      </p:pic>
      <p:pic>
        <p:nvPicPr>
          <p:cNvPr id="9" name="pasted-image.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CGI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BExAAClCwAA4zEAAIkMAAAQAAAAJgAAAAgAAAD//////////w=="/>
              </a:ext>
            </a:extLst>
          </p:cNvPicPr>
          <p:nvPr/>
        </p:nvPicPr>
        <p:blipFill>
          <a:blip r:embed="rId5"/>
          <a:stretch>
            <a:fillRect/>
          </a:stretch>
        </p:blipFill>
        <p:spPr>
          <a:xfrm>
            <a:off x="7976235" y="1892935"/>
            <a:ext cx="133350" cy="144780"/>
          </a:xfrm>
          <a:prstGeom prst="rect">
            <a:avLst/>
          </a:prstGeom>
          <a:noFill/>
          <a:ln>
            <a:noFill/>
          </a:ln>
          <a:effectLst/>
        </p:spPr>
      </p:pic>
      <p:sp>
        <p:nvSpPr>
          <p:cNvPr id="10" name="Shape 576"/>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IgAiQ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GAYAACgjAADaOgAAYiUAABAgAAAmAAAACAAAAP//////////"/>
              </a:ext>
            </a:extLst>
          </p:cNvSpPr>
          <p:nvPr/>
        </p:nvSpPr>
        <p:spPr>
          <a:xfrm>
            <a:off x="990600" y="5715000"/>
            <a:ext cx="8576310" cy="361950"/>
          </a:xfrm>
          <a:prstGeom prst="rect">
            <a:avLst/>
          </a:prstGeom>
          <a:noFill/>
          <a:ln>
            <a:noFill/>
          </a:ln>
          <a:effectLst/>
        </p:spPr>
        <p:txBody>
          <a:bodyPr vert="horz" wrap="square" lIns="50800" tIns="50800" rIns="50800" bIns="50800" numCol="1" spcCol="215900" anchor="t"/>
          <a:lstStyle/>
          <a:p>
            <a:pPr algn="l" defTabSz="457200">
              <a:lnSpc>
                <a:spcPts val="2100"/>
              </a:lnSpc>
              <a:tabLst>
                <a:tab pos="838200" algn="l"/>
              </a:tabLst>
              <a:defRPr sz="1800" cap="none">
                <a:solidFill>
                  <a:srgbClr val="424242"/>
                </a:solidFill>
                <a:latin typeface="Arial" pitchFamily="1" charset="0"/>
                <a:ea typeface="Arial" pitchFamily="1" charset="0"/>
                <a:cs typeface="Arial" pitchFamily="1" charset="0"/>
              </a:defRPr>
            </a:pPr>
            <a:r>
              <a:t>For simulations starting in </a:t>
            </a:r>
            <a:r>
              <a:rPr cap="none">
                <a:latin typeface="Times New Roman" pitchFamily="1" charset="0"/>
                <a:ea typeface="Times New Roman" pitchFamily="1" charset="0"/>
                <a:cs typeface="Times New Roman" pitchFamily="1" charset="0"/>
              </a:rPr>
              <a:t>G</a:t>
            </a:r>
            <a:r>
              <a:t>, the average number of changes was    </a:t>
            </a:r>
            <a:r>
              <a:rPr cap="none">
                <a:latin typeface="Times New Roman" pitchFamily="1" charset="0"/>
                <a:ea typeface="Times New Roman" pitchFamily="1" charset="0"/>
                <a:cs typeface="Times New Roman" pitchFamily="1" charset="0"/>
              </a:rPr>
              <a:t>= </a:t>
            </a:r>
            <a:r>
              <a:t> 0.352</a:t>
            </a:r>
          </a:p>
        </p:txBody>
      </p:sp>
      <p:pic>
        <p:nvPicPr>
          <p:cNvPr id="11" name="pasted-image.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CE8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LcvAADTIwAAiDAAALYkAAAQAAAAJgAAAAgAAAD//////////w=="/>
              </a:ext>
            </a:extLst>
          </p:cNvPicPr>
          <p:nvPr/>
        </p:nvPicPr>
        <p:blipFill>
          <a:blip r:embed="rId5"/>
          <a:stretch>
            <a:fillRect/>
          </a:stretch>
        </p:blipFill>
        <p:spPr>
          <a:xfrm>
            <a:off x="7756525" y="5823585"/>
            <a:ext cx="132715" cy="144145"/>
          </a:xfrm>
          <a:prstGeom prst="rect">
            <a:avLst/>
          </a:prstGeom>
          <a:noFill/>
          <a:ln>
            <a:noFill/>
          </a:ln>
          <a:effectLst/>
        </p:spPr>
      </p:pic>
    </p:spTree>
  </p:cSld>
  <p:clrMapOvr>
    <a:masterClrMapping/>
  </p:clrMapOvr>
  <p:transition spd="fast" p14:dur="500">
    <p:fade/>
    <p:extLst>
      <p:ext uri="smNativeData">
        <pr:smNativeData xmlns:pr="smNativeData" xmlns="smNativeData" val="trXWYgAAAAD0AQAAAAAAAAYAAAAAAAAAAAAAAAAAAAAAAAAAAQAAAAAAAAAAAAAAAAAAAAAAAAAAAAAA"/>
      </p:ext>
    </p:extLst>
  </p:transition>
  <p:timing>
    <p:tnLst>
      <p:par>
        <p:cTn id="1" dur="indefinite" restart="never" nodeType="tmRoot"/>
      </p:par>
    </p:tnLst>
  </p:timing>
</p:sld>
</file>

<file path=ppt/slides/slide330.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graphicFrame>
        <p:nvGraphicFramePr>
          <p:cNvPr id="2" name=""/>
          <p:cNvGraphicFramePr>
            <a:graphicFrameLocks noGrp="1"/>
          </p:cNvGraphicFramePr>
          <p:nvPr/>
        </p:nvGraphicFramePr>
        <p:xfrm>
          <a:off x="541020" y="952500"/>
          <a:ext cx="9046210" cy="6477000"/>
        </p:xfrm>
        <a:graphic>
          <a:graphicData uri="http://schemas.openxmlformats.org/drawingml/2006/table">
            <a:tbl>
              <a:tblPr>
                <a:noFill/>
              </a:tblPr>
              <a:tblGrid>
                <a:gridCol w="532130"/>
                <a:gridCol w="532130"/>
                <a:gridCol w="532130"/>
                <a:gridCol w="532130"/>
                <a:gridCol w="532130"/>
                <a:gridCol w="532130"/>
                <a:gridCol w="532130"/>
                <a:gridCol w="532130"/>
                <a:gridCol w="532130"/>
                <a:gridCol w="532130"/>
                <a:gridCol w="532130"/>
                <a:gridCol w="532130"/>
                <a:gridCol w="532130"/>
                <a:gridCol w="532130"/>
                <a:gridCol w="532130"/>
                <a:gridCol w="532130"/>
                <a:gridCol w="532130"/>
              </a:tblGrid>
              <a:tr h="348615">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AA</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AC</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AG</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AU</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CA</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CC</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CG</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CU</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GA</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GC</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GG</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GU</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UA</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UC</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UG</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UU</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extLst>
                  <a:ext uri="smNativeData">
                    <pr:rowheight xmlns="" xmlns:pr="smNativeData" dt="1658238390" type="min" val="348615"/>
                  </a:ext>
                </a:extLst>
              </a:tr>
              <a:tr h="348615">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AA</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extLst>
                  <a:ext uri="smNativeData">
                    <pr:rowheight xmlns="" xmlns:pr="smNativeData" dt="1658238390" type="min" val="348615"/>
                  </a:ext>
                </a:extLst>
              </a:tr>
              <a:tr h="348615">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AC</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extLst>
                  <a:ext uri="smNativeData">
                    <pr:rowheight xmlns="" xmlns:pr="smNativeData" dt="1658238390" type="min" val="348615"/>
                  </a:ext>
                </a:extLst>
              </a:tr>
              <a:tr h="348615">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AG</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00F9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extLst>
                  <a:ext uri="smNativeData">
                    <pr:rowheight xmlns="" xmlns:pr="smNativeData" dt="1658238390" type="min" val="348615"/>
                  </a:ext>
                </a:extLst>
              </a:tr>
              <a:tr h="348615">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AU</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extLst>
                  <a:ext uri="smNativeData">
                    <pr:rowheight xmlns="" xmlns:pr="smNativeData" dt="1658238390" type="min" val="348615"/>
                  </a:ext>
                </a:extLst>
              </a:tr>
              <a:tr h="348615">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CA</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extLst>
                  <a:ext uri="smNativeData">
                    <pr:rowheight xmlns="" xmlns:pr="smNativeData" dt="1658238390" type="min" val="348615"/>
                  </a:ext>
                </a:extLst>
              </a:tr>
              <a:tr h="348615">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CC</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extLst>
                  <a:ext uri="smNativeData">
                    <pr:rowheight xmlns="" xmlns:pr="smNativeData" dt="1658238390" type="min" val="348615"/>
                  </a:ext>
                </a:extLst>
              </a:tr>
              <a:tr h="348615">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CG</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extLst>
                  <a:ext uri="smNativeData">
                    <pr:rowheight xmlns="" xmlns:pr="smNativeData" dt="1658238390" type="min" val="348615"/>
                  </a:ext>
                </a:extLst>
              </a:tr>
              <a:tr h="348615">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CU</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extLst>
                  <a:ext uri="smNativeData">
                    <pr:rowheight xmlns="" xmlns:pr="smNativeData" dt="1658238390" type="min" val="348615"/>
                  </a:ext>
                </a:extLst>
              </a:tr>
              <a:tr h="348615">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GA</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extLst>
                  <a:ext uri="smNativeData">
                    <pr:rowheight xmlns="" xmlns:pr="smNativeData" dt="1658238390" type="min" val="348615"/>
                  </a:ext>
                </a:extLst>
              </a:tr>
              <a:tr h="348615">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GC</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extLst>
                  <a:ext uri="smNativeData">
                    <pr:rowheight xmlns="" xmlns:pr="smNativeData" dt="1658238390" type="min" val="348615"/>
                  </a:ext>
                </a:extLst>
              </a:tr>
              <a:tr h="348615">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GG</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extLst>
                  <a:ext uri="smNativeData">
                    <pr:rowheight xmlns="" xmlns:pr="smNativeData" dt="1658238390" type="min" val="348615"/>
                  </a:ext>
                </a:extLst>
              </a:tr>
              <a:tr h="334645">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GU</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extLst>
                  <a:ext uri="smNativeData">
                    <pr:rowheight xmlns="" xmlns:pr="smNativeData" dt="1658238390" type="min" val="334645"/>
                  </a:ext>
                </a:extLst>
              </a:tr>
              <a:tr h="362585">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UA</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extLst>
                  <a:ext uri="smNativeData">
                    <pr:rowheight xmlns="" xmlns:pr="smNativeData" dt="1658238390" type="min" val="362585"/>
                  </a:ext>
                </a:extLst>
              </a:tr>
              <a:tr h="348615">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UC</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extLst>
                  <a:ext uri="smNativeData">
                    <pr:rowheight xmlns="" xmlns:pr="smNativeData" dt="1658238390" type="min" val="348615"/>
                  </a:ext>
                </a:extLst>
              </a:tr>
              <a:tr h="348615">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UG</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extLst>
                  <a:ext uri="smNativeData">
                    <pr:rowheight xmlns="" xmlns:pr="smNativeData" dt="1658238390" type="min" val="348615"/>
                  </a:ext>
                </a:extLst>
              </a:tr>
              <a:tr h="348615">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UU</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extLst>
                  <a:ext uri="smNativeData">
                    <pr:rowheight xmlns="" xmlns:pr="smNativeData" dt="1658238390" type="min" val="348615"/>
                  </a:ext>
                </a:extLst>
              </a:tr>
            </a:tbl>
          </a:graphicData>
        </a:graphic>
      </p:graphicFrame>
      <p:sp>
        <p:nvSpPr>
          <p:cNvPr id="3" name="Shape 5262"/>
          <p:cNvSpPr>
            <a:extLst>
              <a:ext uri="smNativeData">
                <pr:smNativeData xmlns:pr="smNativeData" xmlns="smNativeData" val="SMDATA_15_trXW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AQz/wAoAAAAAQAAACMAAAAjAAAAIwAAAB4AAAAAAAAAZAAAAGQAAAAAAAAAZAAAAGQAAAAVAAAAYAAAAAAAAAAAAAAADwAAACADAAAAAAAAAAAAAAEAAACgMgAAVgcAAKr4//8BAAAAf39/AAEAAABkAAAAAAAAABQAAABAHwAAAAAAACYAAAAAAAAAwOD//wAAAAAmAAAAZAAAABYAAABMAAAAAQAAAAAAAAAHAAAAAAAAAAEAAAAAAAAAUAAAAAAAAABkAAAAZAAAAGQAAAAAAAAAy8vLAFAAAAAAAAAAZA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Qz/wB/f38AAAAAAMvLywDAwP8Af39/AAAAAAAAAAAAAAAAAAAAAAAAAAAAIQAAABgAAAAUAAAANRoAAE0MAABxHQAAXg4AABAAAAAmAAAACAAAAP//////////"/>
              </a:ext>
            </a:extLst>
          </p:cNvSpPr>
          <p:nvPr/>
        </p:nvSpPr>
        <p:spPr>
          <a:xfrm>
            <a:off x="4260215" y="1999615"/>
            <a:ext cx="525780" cy="335915"/>
          </a:xfrm>
          <a:prstGeom prst="rect">
            <a:avLst/>
          </a:prstGeom>
          <a:noFill/>
          <a:ln w="25400" cap="flat" cmpd="sng" algn="ctr">
            <a:solidFill>
              <a:srgbClr val="0433FF"/>
            </a:solidFill>
            <a:prstDash val="solid"/>
            <a:headEnd type="none"/>
            <a:tailEnd type="none"/>
          </a:ln>
          <a:effectLst>
            <a:outerShdw blurRad="63500" dist="63500" dir="5400000">
              <a:srgbClr val="000000">
                <a:alpha val="20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4" name="Shape 5263"/>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zQMAANwAAACzOgAATAQAABAgAAAmAAAACAAAAP//////////"/>
              </a:ext>
            </a:extLst>
          </p:cNvSpPr>
          <p:nvPr/>
        </p:nvSpPr>
        <p:spPr>
          <a:xfrm>
            <a:off x="617855" y="139700"/>
            <a:ext cx="892429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Non-independence Across Sites</a:t>
            </a:r>
          </a:p>
        </p:txBody>
      </p:sp>
      <p:sp>
        <p:nvSpPr>
          <p:cNvPr id="5" name="Shape 5264"/>
          <p:cNvSpPr>
            <a:extLst>
              <a:ext uri="smNativeData">
                <pr:smNativeData xmlns:pr="smNativeData" xmlns="smNativeData" val="SMDATA_15_trXWYhMAAAAlAAAAZAAAAE0AAAAAZgAAAGYAAABmAAAAZg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5QMAAB4rAACDPwAAzi4AABAgAAAmAAAACAAAAP//////////"/>
              </a:ext>
            </a:extLst>
          </p:cNvSpPr>
          <p:nvPr/>
        </p:nvSpPr>
        <p:spPr>
          <a:xfrm>
            <a:off x="633095" y="7009130"/>
            <a:ext cx="9691370" cy="599440"/>
          </a:xfrm>
          <a:prstGeom prst="rect">
            <a:avLst/>
          </a:prstGeom>
          <a:noFill/>
          <a:ln>
            <a:noFill/>
          </a:ln>
          <a:effectLst/>
        </p:spPr>
        <p:txBody>
          <a:bodyPr vert="horz" wrap="square" lIns="64770" tIns="64770" rIns="64770" bIns="64770" numCol="1" spcCol="215900" anchor="t"/>
          <a:lstStyle/>
          <a:p>
            <a:pPr algn="l" defTabSz="585470">
              <a:lnSpc>
                <a:spcPts val="1900"/>
              </a:lnSpc>
              <a:tabLst>
                <a:tab pos="838200" algn="l"/>
                <a:tab pos="1066800" algn="l"/>
              </a:tabLst>
              <a:defRPr sz="1600" cap="none">
                <a:solidFill>
                  <a:srgbClr val="424242"/>
                </a:solidFill>
                <a:latin typeface="Arial" pitchFamily="1" charset="0"/>
                <a:ea typeface="Arial" pitchFamily="1" charset="0"/>
                <a:cs typeface="Arial" pitchFamily="1" charset="0"/>
              </a:defRPr>
            </a:pPr>
            <a:r>
              <a:t>Instantaneous rates for conversions involving a single nucleotide substitution are based on the </a:t>
            </a:r>
            <a:br/>
            <a:r>
              <a:t>     4</a:t>
            </a:r>
            <a:r>
              <a:rPr cap="none">
                <a:latin typeface="Times" pitchFamily="0" charset="0"/>
                <a:ea typeface="Times" pitchFamily="0" charset="0"/>
                <a:cs typeface="Times" pitchFamily="0" charset="0"/>
              </a:rPr>
              <a:t>-</a:t>
            </a:r>
            <a:r>
              <a:t>by</a:t>
            </a:r>
            <a:r>
              <a:rPr cap="none">
                <a:latin typeface="Times" pitchFamily="0" charset="0"/>
                <a:ea typeface="Times" pitchFamily="0" charset="0"/>
                <a:cs typeface="Times" pitchFamily="0" charset="0"/>
              </a:rPr>
              <a:t>-</a:t>
            </a:r>
            <a:r>
              <a:t>4 matrix.</a:t>
            </a:r>
          </a:p>
        </p:txBody>
      </p:sp>
    </p:spTree>
  </p:cSld>
  <p:clrMapOvr>
    <a:masterClrMapping/>
  </p:clrMapOvr>
  <p:transition spd="fast" p14:dur="500">
    <p:fade/>
    <p:extLst>
      <p:ext uri="smNativeData">
        <pr:smNativeData xmlns:pr="smNativeData" xmlns="smNativeData" val="trXWYgAAAAD0AQAAAAAAAAYAAAAAAAAAAAAAAAAAAAAAAAAAAQAAAAAAAAAAAAAAAAAAAAAAAAAAAAAA"/>
      </p:ext>
    </p:extLst>
  </p:transition>
  <p:timing>
    <p:tnLst>
      <p:par>
        <p:cTn id="1" dur="indefinite" restart="never" nodeType="tmRoot"/>
      </p:par>
    </p:tnLst>
  </p:timing>
</p:sld>
</file>

<file path=ppt/slides/slide331.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sp>
        <p:nvSpPr>
          <p:cNvPr id="2" name="Shape 5266"/>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OCf8w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8BoAANwAAACQIwAATAQAABAgAAAmAAAACAAAAP//////////"/>
              </a:ext>
            </a:extLst>
          </p:cNvSpPr>
          <p:nvPr/>
        </p:nvSpPr>
        <p:spPr>
          <a:xfrm>
            <a:off x="4378960" y="139700"/>
            <a:ext cx="140208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Outline</a:t>
            </a:r>
          </a:p>
        </p:txBody>
      </p:sp>
      <p:sp>
        <p:nvSpPr>
          <p:cNvPr id="3" name="Shape 5267"/>
          <p:cNvSpPr>
            <a:extLst>
              <a:ext uri="smNativeData">
                <pr:smNativeData xmlns:pr="smNativeData" xmlns="smNativeData" val="SMDATA_15_trXWYhMAAAAlAAAAyAAAAA0AAAAAPAAAADwAAAA8AAAAPAAAAAAAAAABAAAAAAAAAAEAAABQAAAAVX+dzoa53z+kU1c+y/Ph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RgMAANQSAADKBQAALBUAABAAAAAmAAAACAAAAP//////////"/>
              </a:ext>
            </a:extLst>
          </p:cNvSpPr>
          <p:nvPr/>
        </p:nvSpPr>
        <p:spPr>
          <a:xfrm>
            <a:off x="532130" y="3060700"/>
            <a:ext cx="408940" cy="381000"/>
          </a:xfrm>
          <a:prstGeom prst="rightArrow">
            <a:avLst>
              <a:gd name="adj1" fmla="val 56101"/>
              <a:gd name="adj2" fmla="val 54128"/>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4" name="Shape 5268"/>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AgNQAAwAgAABAgAAAmAAAACAAAAP//////////"/>
              </a:ext>
            </a:extLst>
          </p:cNvSpPr>
          <p:nvPr/>
        </p:nvSpPr>
        <p:spPr>
          <a:xfrm>
            <a:off x="635000" y="101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I. Stochastic models of nucleotide substitution</a:t>
            </a:r>
          </a:p>
        </p:txBody>
      </p:sp>
      <p:sp>
        <p:nvSpPr>
          <p:cNvPr id="5" name="Shape 5269"/>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CAIAACgMgAAUAoAABAgAAAmAAAACAAAAP//////////"/>
              </a:ext>
            </a:extLst>
          </p:cNvSpPr>
          <p:nvPr/>
        </p:nvSpPr>
        <p:spPr>
          <a:xfrm>
            <a:off x="990600" y="1320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Time reversibility</a:t>
            </a:r>
            <a:endParaRPr cap="none">
              <a:solidFill>
                <a:srgbClr val="424242"/>
              </a:solidFill>
            </a:endParaRPr>
          </a:p>
        </p:txBody>
      </p:sp>
      <p:sp>
        <p:nvSpPr>
          <p:cNvPr id="6" name="Shape 5270"/>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LAJAACgMgAA4AsAABAgAAAmAAAACAAAAP//////////"/>
              </a:ext>
            </a:extLst>
          </p:cNvSpPr>
          <p:nvPr/>
        </p:nvSpPr>
        <p:spPr>
          <a:xfrm>
            <a:off x="990600" y="1574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Meet the GTR family</a:t>
            </a:r>
            <a:endParaRPr cap="none">
              <a:solidFill>
                <a:srgbClr val="424242"/>
              </a:solidFill>
            </a:endParaRPr>
          </a:p>
        </p:txBody>
      </p:sp>
      <p:sp>
        <p:nvSpPr>
          <p:cNvPr id="7" name="Shape 5271"/>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HI+PC8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LgLAACwOAAAFw4AABAgAAAmAAAACAAAAP//////////"/>
              </a:ext>
            </a:extLst>
          </p:cNvSpPr>
          <p:nvPr/>
        </p:nvSpPr>
        <p:spPr>
          <a:xfrm>
            <a:off x="635000" y="1905000"/>
            <a:ext cx="8580120"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II. Accommodating among-site heterogeneity in the substitution process</a:t>
            </a:r>
          </a:p>
        </p:txBody>
      </p:sp>
      <p:sp>
        <p:nvSpPr>
          <p:cNvPr id="8" name="Shape 5272"/>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GZhY2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JgNAACgMgAAyA8AABAgAAAmAAAACAAAAP//////////"/>
              </a:ext>
            </a:extLst>
          </p:cNvSpPr>
          <p:nvPr/>
        </p:nvSpPr>
        <p:spPr>
          <a:xfrm>
            <a:off x="990600" y="2209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Among-site variation in substitution rates</a:t>
            </a:r>
            <a:endParaRPr cap="none">
              <a:solidFill>
                <a:srgbClr val="424242"/>
              </a:solidFill>
            </a:endParaRPr>
          </a:p>
        </p:txBody>
      </p:sp>
      <p:sp>
        <p:nvSpPr>
          <p:cNvPr id="9" name="Shape 5273"/>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G9keV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CgPAACgMgAAWBEAABAgAAAmAAAACAAAAP//////////"/>
              </a:ext>
            </a:extLst>
          </p:cNvSpPr>
          <p:nvPr/>
        </p:nvSpPr>
        <p:spPr>
          <a:xfrm>
            <a:off x="990600" y="2463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Among-site variation in substitution process</a:t>
            </a:r>
            <a:endParaRPr cap="none">
              <a:solidFill>
                <a:srgbClr val="424242"/>
              </a:solidFill>
            </a:endParaRPr>
          </a:p>
        </p:txBody>
      </p:sp>
      <p:sp>
        <p:nvSpPr>
          <p:cNvPr id="10" name="Shape 5274"/>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D48YTo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BATAACgMgAAQBUAABAgAAAmAAAACAAAAP//////////"/>
              </a:ext>
            </a:extLst>
          </p:cNvSpPr>
          <p:nvPr/>
        </p:nvSpPr>
        <p:spPr>
          <a:xfrm>
            <a:off x="990600" y="3098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Doublet model for RNA</a:t>
            </a:r>
            <a:endParaRPr cap="none">
              <a:solidFill>
                <a:srgbClr val="424242"/>
              </a:solidFill>
            </a:endParaRPr>
          </a:p>
        </p:txBody>
      </p:sp>
      <p:sp>
        <p:nvSpPr>
          <p:cNvPr id="11" name="Shape 5275"/>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HQ9InI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KAUAACgMgAA0BYAABAgAAAmAAAACAAAAP//////////"/>
              </a:ext>
            </a:extLst>
          </p:cNvSpPr>
          <p:nvPr/>
        </p:nvSpPr>
        <p:spPr>
          <a:xfrm>
            <a:off x="990600" y="3352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Codon models for protein-coding genes</a:t>
            </a:r>
            <a:endParaRPr cap="none">
              <a:solidFill>
                <a:srgbClr val="424242"/>
              </a:solidFill>
            </a:endParaRPr>
          </a:p>
        </p:txBody>
      </p:sp>
      <p:sp>
        <p:nvSpPr>
          <p:cNvPr id="12" name="Shape 5276"/>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D48YTo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DgYAAAgNQAAuBoAABAgAAAmAAAACAAAAP//////////"/>
              </a:ext>
            </a:extLst>
          </p:cNvSpPr>
          <p:nvPr/>
        </p:nvSpPr>
        <p:spPr>
          <a:xfrm>
            <a:off x="635000" y="3937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IV. Accommodating variation in rates across sites &amp; across branches</a:t>
            </a:r>
          </a:p>
        </p:txBody>
      </p:sp>
      <p:sp>
        <p:nvSpPr>
          <p:cNvPr id="13" name="Shape 5277"/>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CBzej0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BgaAACgMgAASBwAABAgAAAmAAAACAAAAP//////////"/>
              </a:ext>
            </a:extLst>
          </p:cNvSpPr>
          <p:nvPr/>
        </p:nvSpPr>
        <p:spPr>
          <a:xfrm>
            <a:off x="990600" y="4241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Covariotide/Covarion model</a:t>
            </a:r>
            <a:endParaRPr cap="none">
              <a:solidFill>
                <a:srgbClr val="424242"/>
              </a:solidFill>
            </a:endParaRPr>
          </a:p>
        </p:txBody>
      </p:sp>
      <p:sp>
        <p:nvSpPr>
          <p:cNvPr id="14" name="Shape 5278"/>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HJvc28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KgbAACgMgAA2B0AABAgAAAmAAAACAAAAP//////////"/>
              </a:ext>
            </a:extLst>
          </p:cNvSpPr>
          <p:nvPr/>
        </p:nvSpPr>
        <p:spPr>
          <a:xfrm>
            <a:off x="990600" y="4495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Switching model of codon substitution</a:t>
            </a:r>
            <a:endParaRPr cap="none">
              <a:solidFill>
                <a:srgbClr val="424242"/>
              </a:solidFill>
            </a:endParaRPr>
          </a:p>
        </p:txBody>
      </p:sp>
      <p:sp>
        <p:nvSpPr>
          <p:cNvPr id="15" name="Shape 5279"/>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GxwaGE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DAWAACgMgAAYBgAABAgAAAmAAAACAAAAP//////////"/>
              </a:ext>
            </a:extLst>
          </p:cNvSpPr>
          <p:nvPr/>
        </p:nvSpPr>
        <p:spPr>
          <a:xfrm>
            <a:off x="990600" y="3606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Sequence/Robinson model</a:t>
            </a:r>
            <a:endParaRPr cap="none">
              <a:solidFill>
                <a:srgbClr val="424242"/>
              </a:solidFill>
            </a:endParaRPr>
          </a:p>
        </p:txBody>
      </p:sp>
      <p:sp>
        <p:nvSpPr>
          <p:cNvPr id="16" name="Shape 5280"/>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CIvPjw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LAdAAAgNQAAMCAAABAgAAAmAAAACAAAAP//////////"/>
              </a:ext>
            </a:extLst>
          </p:cNvSpPr>
          <p:nvPr/>
        </p:nvSpPr>
        <p:spPr>
          <a:xfrm>
            <a:off x="635000" y="482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V. Accommodating variation in rates across branches</a:t>
            </a:r>
          </a:p>
        </p:txBody>
      </p:sp>
      <p:sp>
        <p:nvSpPr>
          <p:cNvPr id="17" name="Shape 5281"/>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G9mIGQ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JAfAACgMgAAwCEAABAgAAAmAAAACAAAAP//////////"/>
              </a:ext>
            </a:extLst>
          </p:cNvSpPr>
          <p:nvPr/>
        </p:nvSpPr>
        <p:spPr>
          <a:xfrm>
            <a:off x="990600" y="5130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Relaxed-clock models</a:t>
            </a:r>
            <a:endParaRPr cap="none">
              <a:solidFill>
                <a:srgbClr val="424242"/>
              </a:solidFill>
            </a:endParaRPr>
          </a:p>
        </p:txBody>
      </p:sp>
      <p:sp>
        <p:nvSpPr>
          <p:cNvPr id="18" name="Shape 5283"/>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DpsblM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DARAAAgNQAAsBMAABAgAAAmAAAACAAAAP//////////"/>
              </a:ext>
            </a:extLst>
          </p:cNvSpPr>
          <p:nvPr/>
        </p:nvSpPr>
        <p:spPr>
          <a:xfrm>
            <a:off x="635000" y="2794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III. Accommodating non-independence across sites</a:t>
            </a:r>
          </a:p>
        </p:txBody>
      </p:sp>
    </p:spTree>
  </p:cSld>
  <p:clrMapOvr>
    <a:masterClrMapping/>
  </p:clrMapOvr>
  <p:transition spd="fast" p14:dur="500">
    <p:fade/>
    <p:extLst>
      <p:ext uri="smNativeData">
        <pr:smNativeData xmlns:pr="smNativeData" xmlns="smNativeData" val="trXWYgAAAAD0AQAAAAAAAAYAAAAAAAAAAAAAAAAAAAAAAAAAAQAAAAAAAAAAAAAAAAAAAAAAAAAAAAAA"/>
      </p:ext>
    </p:extLst>
  </p:transition>
  <p:timing>
    <p:tnLst>
      <p:par>
        <p:cTn id="1" dur="indefinite" restart="never" nodeType="tmRoot"/>
      </p:par>
    </p:tnLst>
  </p:timing>
</p:sld>
</file>

<file path=ppt/slides/slide332.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sp>
        <p:nvSpPr>
          <p:cNvPr id="2" name="Shape 5287"/>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HAvEQw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8BoAANwAAACQIwAATAQAABAgAAAmAAAACAAAAP//////////"/>
              </a:ext>
            </a:extLst>
          </p:cNvSpPr>
          <p:nvPr/>
        </p:nvSpPr>
        <p:spPr>
          <a:xfrm>
            <a:off x="4378960" y="139700"/>
            <a:ext cx="140208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Outline</a:t>
            </a:r>
          </a:p>
        </p:txBody>
      </p:sp>
      <p:sp>
        <p:nvSpPr>
          <p:cNvPr id="3" name="Shape 5288"/>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ECjzg0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AgNQAAwAgAABAgAAAmAAAACAAAAP//////////"/>
              </a:ext>
            </a:extLst>
          </p:cNvSpPr>
          <p:nvPr/>
        </p:nvSpPr>
        <p:spPr>
          <a:xfrm>
            <a:off x="635000" y="101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I. Stochastic models of nucleotide substitution</a:t>
            </a:r>
          </a:p>
        </p:txBody>
      </p:sp>
      <p:sp>
        <p:nvSpPr>
          <p:cNvPr id="4" name="Shape 5289"/>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MDeM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CAIAACgMgAAUAoAABAgAAAmAAAACAAAAP//////////"/>
              </a:ext>
            </a:extLst>
          </p:cNvSpPr>
          <p:nvPr/>
        </p:nvSpPr>
        <p:spPr>
          <a:xfrm>
            <a:off x="990600" y="1320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Time reversibility</a:t>
            </a:r>
            <a:endParaRPr cap="none">
              <a:solidFill>
                <a:srgbClr val="424242"/>
              </a:solidFill>
            </a:endParaRPr>
          </a:p>
        </p:txBody>
      </p:sp>
      <p:sp>
        <p:nvSpPr>
          <p:cNvPr id="5" name="Shape 5290"/>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LAJAACgMgAA4AsAABAgAAAmAAAACAAAAP//////////"/>
              </a:ext>
            </a:extLst>
          </p:cNvSpPr>
          <p:nvPr/>
        </p:nvSpPr>
        <p:spPr>
          <a:xfrm>
            <a:off x="990600" y="1574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Meet the GTR family</a:t>
            </a:r>
            <a:endParaRPr cap="none">
              <a:solidFill>
                <a:srgbClr val="424242"/>
              </a:solidFill>
            </a:endParaRPr>
          </a:p>
        </p:txBody>
      </p:sp>
      <p:sp>
        <p:nvSpPr>
          <p:cNvPr id="6" name="Shape 5291"/>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LgLAACwOAAAFw4AABAgAAAmAAAACAAAAP//////////"/>
              </a:ext>
            </a:extLst>
          </p:cNvSpPr>
          <p:nvPr/>
        </p:nvSpPr>
        <p:spPr>
          <a:xfrm>
            <a:off x="635000" y="1905000"/>
            <a:ext cx="8580120"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II. Accommodating among-site heterogeneity in the substitution process</a:t>
            </a:r>
          </a:p>
        </p:txBody>
      </p:sp>
      <p:sp>
        <p:nvSpPr>
          <p:cNvPr id="7" name="Shape 5292"/>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JgNAACgMgAAyA8AABAgAAAmAAAACAAAAP//////////"/>
              </a:ext>
            </a:extLst>
          </p:cNvSpPr>
          <p:nvPr/>
        </p:nvSpPr>
        <p:spPr>
          <a:xfrm>
            <a:off x="990600" y="2209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Among-site variation in substitution rates</a:t>
            </a:r>
            <a:endParaRPr cap="none">
              <a:solidFill>
                <a:srgbClr val="424242"/>
              </a:solidFill>
            </a:endParaRPr>
          </a:p>
        </p:txBody>
      </p:sp>
      <p:sp>
        <p:nvSpPr>
          <p:cNvPr id="8" name="Shape 5293"/>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CgPAACgMgAAWBEAABAgAAAmAAAACAAAAP//////////"/>
              </a:ext>
            </a:extLst>
          </p:cNvSpPr>
          <p:nvPr/>
        </p:nvSpPr>
        <p:spPr>
          <a:xfrm>
            <a:off x="990600" y="2463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Among-site variation in substitution process</a:t>
            </a:r>
            <a:endParaRPr cap="none">
              <a:solidFill>
                <a:srgbClr val="424242"/>
              </a:solidFill>
            </a:endParaRPr>
          </a:p>
        </p:txBody>
      </p:sp>
      <p:sp>
        <p:nvSpPr>
          <p:cNvPr id="9" name="Shape 5294"/>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BATAACgMgAAQBUAABAgAAAmAAAACAAAAP//////////"/>
              </a:ext>
            </a:extLst>
          </p:cNvSpPr>
          <p:nvPr/>
        </p:nvSpPr>
        <p:spPr>
          <a:xfrm>
            <a:off x="990600" y="3098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Doublet model for RNA</a:t>
            </a:r>
            <a:endParaRPr cap="none">
              <a:solidFill>
                <a:srgbClr val="424242"/>
              </a:solidFill>
            </a:endParaRPr>
          </a:p>
        </p:txBody>
      </p:sp>
      <p:sp>
        <p:nvSpPr>
          <p:cNvPr id="10" name="Shape 5295"/>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KAUAACgMgAA0BYAABAgAAAmAAAACAAAAP//////////"/>
              </a:ext>
            </a:extLst>
          </p:cNvSpPr>
          <p:nvPr/>
        </p:nvSpPr>
        <p:spPr>
          <a:xfrm>
            <a:off x="990600" y="3352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Codon models for protein-coding genes</a:t>
            </a:r>
            <a:endParaRPr cap="none">
              <a:solidFill>
                <a:srgbClr val="424242"/>
              </a:solidFill>
            </a:endParaRPr>
          </a:p>
        </p:txBody>
      </p:sp>
      <p:sp>
        <p:nvSpPr>
          <p:cNvPr id="11" name="Shape 5296"/>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DgYAAAgNQAAuBoAABAgAAAmAAAACAAAAP//////////"/>
              </a:ext>
            </a:extLst>
          </p:cNvSpPr>
          <p:nvPr/>
        </p:nvSpPr>
        <p:spPr>
          <a:xfrm>
            <a:off x="635000" y="3937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IV. Accommodating variation in rates across sites &amp; across branches</a:t>
            </a:r>
          </a:p>
        </p:txBody>
      </p:sp>
      <p:sp>
        <p:nvSpPr>
          <p:cNvPr id="12" name="Shape 5297"/>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BgaAACgMgAASBwAABAgAAAmAAAACAAAAP//////////"/>
              </a:ext>
            </a:extLst>
          </p:cNvSpPr>
          <p:nvPr/>
        </p:nvSpPr>
        <p:spPr>
          <a:xfrm>
            <a:off x="990600" y="4241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Covariotide/Covarion model</a:t>
            </a:r>
            <a:endParaRPr cap="none">
              <a:solidFill>
                <a:srgbClr val="424242"/>
              </a:solidFill>
            </a:endParaRPr>
          </a:p>
        </p:txBody>
      </p:sp>
      <p:sp>
        <p:nvSpPr>
          <p:cNvPr id="13" name="Shape 5298"/>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KgbAACgMgAA2B0AABAgAAAmAAAACAAAAP//////////"/>
              </a:ext>
            </a:extLst>
          </p:cNvSpPr>
          <p:nvPr/>
        </p:nvSpPr>
        <p:spPr>
          <a:xfrm>
            <a:off x="990600" y="4495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Switching model of codon substitution</a:t>
            </a:r>
            <a:endParaRPr cap="none">
              <a:solidFill>
                <a:srgbClr val="424242"/>
              </a:solidFill>
            </a:endParaRPr>
          </a:p>
        </p:txBody>
      </p:sp>
      <p:sp>
        <p:nvSpPr>
          <p:cNvPr id="14" name="Shape 5299"/>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JBOfh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DAWAACgMgAAYBgAABAgAAAmAAAACAAAAP//////////"/>
              </a:ext>
            </a:extLst>
          </p:cNvSpPr>
          <p:nvPr/>
        </p:nvSpPr>
        <p:spPr>
          <a:xfrm>
            <a:off x="990600" y="3606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Sequence/Robinson model</a:t>
            </a:r>
            <a:endParaRPr cap="none">
              <a:solidFill>
                <a:srgbClr val="424242"/>
              </a:solidFill>
            </a:endParaRPr>
          </a:p>
        </p:txBody>
      </p:sp>
      <p:sp>
        <p:nvSpPr>
          <p:cNvPr id="15" name="Shape 5300"/>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NBFzAk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LAdAAAgNQAAMCAAABAgAAAmAAAACAAAAP//////////"/>
              </a:ext>
            </a:extLst>
          </p:cNvSpPr>
          <p:nvPr/>
        </p:nvSpPr>
        <p:spPr>
          <a:xfrm>
            <a:off x="635000" y="482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V. Accommodating variation in rates across branches</a:t>
            </a:r>
          </a:p>
        </p:txBody>
      </p:sp>
      <p:sp>
        <p:nvSpPr>
          <p:cNvPr id="16" name="Shape 5301"/>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HRzLm8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JAfAACgMgAAwCEAABAgAAAmAAAACAAAAP//////////"/>
              </a:ext>
            </a:extLst>
          </p:cNvSpPr>
          <p:nvPr/>
        </p:nvSpPr>
        <p:spPr>
          <a:xfrm>
            <a:off x="990600" y="5130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Relaxed-clock models</a:t>
            </a:r>
            <a:endParaRPr cap="none">
              <a:solidFill>
                <a:srgbClr val="424242"/>
              </a:solidFill>
            </a:endParaRPr>
          </a:p>
        </p:txBody>
      </p:sp>
      <p:sp>
        <p:nvSpPr>
          <p:cNvPr id="17" name="Shape 5303"/>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DgwMCI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DARAAAgNQAAsBMAABAgAAAmAAAACAAAAP//////////"/>
              </a:ext>
            </a:extLst>
          </p:cNvSpPr>
          <p:nvPr/>
        </p:nvSpPr>
        <p:spPr>
          <a:xfrm>
            <a:off x="635000" y="2794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III. Accommodating non-independence across sites</a:t>
            </a:r>
          </a:p>
        </p:txBody>
      </p:sp>
      <p:sp>
        <p:nvSpPr>
          <p:cNvPr id="18" name="Shape 5304"/>
          <p:cNvSpPr>
            <a:extLst>
              <a:ext uri="smNativeData">
                <pr:smNativeData xmlns:pr="smNativeData" xmlns="smNativeData" val="SMDATA_15_trXWYhMAAAAlAAAAyAAAAA0AAAAAPAAAADwAAAA8AAAAPAAAAAAAAAABAAAAAAAAAAEAAABQAAAAVX+dzoa53z+kU1c+y/Ph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HMubWk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RgMAAGQUAADKBQAAvBYAABAAAAAmAAAACAAAAP//////////"/>
              </a:ext>
            </a:extLst>
          </p:cNvSpPr>
          <p:nvPr/>
        </p:nvSpPr>
        <p:spPr>
          <a:xfrm>
            <a:off x="532130" y="3314700"/>
            <a:ext cx="408940" cy="381000"/>
          </a:xfrm>
          <a:prstGeom prst="rightArrow">
            <a:avLst>
              <a:gd name="adj1" fmla="val 56101"/>
              <a:gd name="adj2" fmla="val 54128"/>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Tree>
  </p:cSld>
  <p:clrMapOvr>
    <a:masterClrMapping/>
  </p:clrMapOvr>
  <p:transition spd="fast" p14:dur="500">
    <p:fade/>
    <p:extLst>
      <p:ext uri="smNativeData">
        <pr:smNativeData xmlns:pr="smNativeData" xmlns="smNativeData" val="trXWYgAAAAD0AQAAAAAAAAYAAAAAAAAAAAAAAAAAAAAAAAAAAQAAAAAAAAAAAAAAAAAAAAAAAAAAAAAA"/>
      </p:ext>
    </p:extLst>
  </p:transition>
  <p:timing>
    <p:tnLst>
      <p:par>
        <p:cTn id="1" dur="indefinite" restart="never" nodeType="tmRoot"/>
      </p:par>
    </p:tnLst>
  </p:timing>
</p:sld>
</file>

<file path=ppt/slides/slide333.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pic>
        <p:nvPicPr>
          <p:cNvPr id="2" name="pasted-image.tif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AAAA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OQTAACgCgAAnCoAAOAuAAAQAAAAJgAAAAgAAAD//////////w=="/>
              </a:ext>
            </a:extLst>
          </p:cNvPicPr>
          <p:nvPr/>
        </p:nvPicPr>
        <p:blipFill>
          <a:blip r:embed="rId2"/>
          <a:stretch>
            <a:fillRect/>
          </a:stretch>
        </p:blipFill>
        <p:spPr>
          <a:xfrm>
            <a:off x="3233420" y="1727200"/>
            <a:ext cx="3693160" cy="5892800"/>
          </a:xfrm>
          <a:prstGeom prst="rect">
            <a:avLst/>
          </a:prstGeom>
          <a:noFill/>
          <a:ln>
            <a:noFill/>
          </a:ln>
          <a:effectLst>
            <a:outerShdw blurRad="63500" dist="63760" dir="2700000">
              <a:srgbClr val="000000">
                <a:alpha val="4000"/>
              </a:srgbClr>
            </a:outerShdw>
          </a:effectLst>
        </p:spPr>
      </p:pic>
      <p:sp>
        <p:nvSpPr>
          <p:cNvPr id="3" name="Shape 5309"/>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G3chuE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KwIAAD4PQAAlAwAABAgAAAmAAAACAAAAP//////////"/>
              </a:ext>
            </a:extLst>
          </p:cNvSpPr>
          <p:nvPr/>
        </p:nvSpPr>
        <p:spPr>
          <a:xfrm>
            <a:off x="1003300" y="1409700"/>
            <a:ext cx="9070340" cy="6350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Nucleotides sequences of protein-coding genes violate the assumption of site </a:t>
            </a:r>
            <a:br/>
            <a:r>
              <a:t>     independence.</a:t>
            </a:r>
          </a:p>
        </p:txBody>
      </p:sp>
      <p:sp>
        <p:nvSpPr>
          <p:cNvPr id="4" name="Shape 5310"/>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BRlRPw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nwgAABAgAAAmAAAACAAAAP//////////"/>
              </a:ext>
            </a:extLst>
          </p:cNvSpPr>
          <p:nvPr/>
        </p:nvSpPr>
        <p:spPr>
          <a:xfrm>
            <a:off x="635000" y="1016000"/>
            <a:ext cx="8692515"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Biology motivates the extension of models</a:t>
            </a:r>
          </a:p>
        </p:txBody>
      </p:sp>
      <p:sp>
        <p:nvSpPr>
          <p:cNvPr id="5" name="Shape 5311"/>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wJmRI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zQMAANwAAACzOgAATAQAABAgAAAmAAAACAAAAP//////////"/>
              </a:ext>
            </a:extLst>
          </p:cNvSpPr>
          <p:nvPr/>
        </p:nvSpPr>
        <p:spPr>
          <a:xfrm>
            <a:off x="617855" y="139700"/>
            <a:ext cx="892429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Non-independence Across Sites</a:t>
            </a:r>
          </a:p>
        </p:txBody>
      </p:sp>
    </p:spTree>
  </p:cSld>
  <p:clrMapOvr>
    <a:masterClrMapping/>
  </p:clrMapOvr>
  <p:transition spd="fast" p14:dur="500">
    <p:fade/>
    <p:extLst>
      <p:ext uri="smNativeData">
        <pr:smNativeData xmlns:pr="smNativeData" xmlns="smNativeData" val="trXWYgAAAAD0AQAAAAAAAAYAAAAAAAAAAAAAAAAAAAAAAAAAAQAAAAAAAAAAAAAAAAAAAAAAAAAAAAAA"/>
      </p:ext>
    </p:extLst>
  </p:transition>
  <p:timing>
    <p:tnLst>
      <p:par>
        <p:cTn id="1" dur="indefinite" restart="never" nodeType="tmRoot"/>
      </p:par>
    </p:tnLst>
  </p:timing>
</p:sld>
</file>

<file path=ppt/slides/slide334.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sp>
        <p:nvSpPr>
          <p:cNvPr id="2" name="Shape 5313"/>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E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zQMAANwAAACzOgAATAQAABAgAAAmAAAACAAAAP//////////"/>
              </a:ext>
            </a:extLst>
          </p:cNvSpPr>
          <p:nvPr/>
        </p:nvSpPr>
        <p:spPr>
          <a:xfrm>
            <a:off x="617855" y="139700"/>
            <a:ext cx="892429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Non-independence Across Sites</a:t>
            </a:r>
          </a:p>
        </p:txBody>
      </p:sp>
      <p:sp>
        <p:nvSpPr>
          <p:cNvPr id="3" name="Shape 5314"/>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KwIAABhOQAAlAwAABAgAAAmAAAACAAAAP//////////"/>
              </a:ext>
            </a:extLst>
          </p:cNvSpPr>
          <p:nvPr/>
        </p:nvSpPr>
        <p:spPr>
          <a:xfrm>
            <a:off x="1003300" y="1409700"/>
            <a:ext cx="8324215" cy="6350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Nucleotides sequences of protein-coding genes violate the assumption of site </a:t>
            </a:r>
            <a:br/>
            <a:r>
              <a:t>     independence.</a:t>
            </a:r>
          </a:p>
        </p:txBody>
      </p:sp>
      <p:sp>
        <p:nvSpPr>
          <p:cNvPr id="4" name="Shape 5315"/>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nwgAABAgAAAmAAAACAAAAP//////////"/>
              </a:ext>
            </a:extLst>
          </p:cNvSpPr>
          <p:nvPr/>
        </p:nvSpPr>
        <p:spPr>
          <a:xfrm>
            <a:off x="635000" y="1016000"/>
            <a:ext cx="8692515"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Biology motivates the extension of models</a:t>
            </a:r>
          </a:p>
        </p:txBody>
      </p:sp>
    </p:spTree>
  </p:cSld>
  <p:clrMapOvr>
    <a:masterClrMapping/>
  </p:clrMapOvr>
  <p:transition spd="fast" p14:dur="500">
    <p:fade/>
    <p:extLst>
      <p:ext uri="smNativeData">
        <pr:smNativeData xmlns:pr="smNativeData" xmlns="smNativeData" val="trXWYgAAAAD0AQAAAAAAAAYAAAAAAAAAAAAAAAAAAAAAAAAAAQAAAAAAAAAAAAAAAAAAAAAAAAAAAAAA"/>
      </p:ext>
    </p:extLst>
  </p:transition>
  <p:timing>
    <p:tnLst>
      <p:par>
        <p:cTn id="1" dur="indefinite" restart="never" nodeType="tmRoot"/>
      </p:par>
    </p:tnLst>
  </p:timing>
</p:sld>
</file>

<file path=ppt/slides/slide335.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sp>
        <p:nvSpPr>
          <p:cNvPr id="2" name="Shape 5317"/>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BnZR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zQMAANwAAACzOgAATAQAABAgAAAmAAAACAAAAP//////////"/>
              </a:ext>
            </a:extLst>
          </p:cNvSpPr>
          <p:nvPr/>
        </p:nvSpPr>
        <p:spPr>
          <a:xfrm>
            <a:off x="617855" y="139700"/>
            <a:ext cx="892429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Non-independence Across Sites</a:t>
            </a:r>
          </a:p>
        </p:txBody>
      </p:sp>
      <p:sp>
        <p:nvSpPr>
          <p:cNvPr id="3" name="Shape 5318"/>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KwIAABhOQAAlAwAABAgAAAmAAAACAAAAP//////////"/>
              </a:ext>
            </a:extLst>
          </p:cNvSpPr>
          <p:nvPr/>
        </p:nvSpPr>
        <p:spPr>
          <a:xfrm>
            <a:off x="1003300" y="1409700"/>
            <a:ext cx="8324215" cy="6350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Nucleotides sequences of protein-coding genes violate the assumption of site </a:t>
            </a:r>
            <a:br/>
            <a:r>
              <a:t>     independence.</a:t>
            </a:r>
          </a:p>
        </p:txBody>
      </p:sp>
      <p:sp>
        <p:nvSpPr>
          <p:cNvPr id="4" name="Shape 5319"/>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nwgAABAgAAAmAAAACAAAAP//////////"/>
              </a:ext>
            </a:extLst>
          </p:cNvSpPr>
          <p:nvPr/>
        </p:nvSpPr>
        <p:spPr>
          <a:xfrm>
            <a:off x="635000" y="1016000"/>
            <a:ext cx="8692515"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Biology motivates the extension of models</a:t>
            </a:r>
          </a:p>
        </p:txBody>
      </p:sp>
      <p:sp>
        <p:nvSpPr>
          <p:cNvPr id="5" name="Shape 5320"/>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JQMAABhOQAAfBAAABAgAAAmAAAACAAAAP//////////"/>
              </a:ext>
            </a:extLst>
          </p:cNvSpPr>
          <p:nvPr/>
        </p:nvSpPr>
        <p:spPr>
          <a:xfrm>
            <a:off x="1003300" y="2044700"/>
            <a:ext cx="8324215" cy="6350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Failure to accommodate this interdependence process may bias estimates of </a:t>
            </a:r>
            <a:br/>
            <a:r>
              <a:t>     phylogeny.</a:t>
            </a:r>
          </a:p>
        </p:txBody>
      </p:sp>
    </p:spTree>
  </p:cSld>
  <p:clrMapOvr>
    <a:masterClrMapping/>
  </p:clrMapOvr>
  <p:transition spd="fast" p14:dur="500">
    <p:fade/>
    <p:extLst>
      <p:ext uri="smNativeData">
        <pr:smNativeData xmlns:pr="smNativeData" xmlns="smNativeData" val="trXWYgAAAAD0AQAAAAAAAAYAAAAAAAAAAAAAAAAAAAAAAAAAAQAAAAAAAAAAAAAAAAAAAAAAAAAAAAAA"/>
      </p:ext>
    </p:extLst>
  </p:transition>
  <p:timing>
    <p:tnLst>
      <p:par>
        <p:cTn id="1" dur="indefinite" restart="never" nodeType="tmRoot"/>
      </p:par>
    </p:tnLst>
  </p:timing>
</p:sld>
</file>

<file path=ppt/slides/slide336.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sp>
        <p:nvSpPr>
          <p:cNvPr id="2" name="Shape 5322"/>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zQMAANwAAACzOgAATAQAABAgAAAmAAAACAAAAP//////////"/>
              </a:ext>
            </a:extLst>
          </p:cNvSpPr>
          <p:nvPr/>
        </p:nvSpPr>
        <p:spPr>
          <a:xfrm>
            <a:off x="617855" y="139700"/>
            <a:ext cx="892429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Non-independence Across Sites</a:t>
            </a:r>
          </a:p>
        </p:txBody>
      </p:sp>
      <p:sp>
        <p:nvSpPr>
          <p:cNvPr id="3" name="Shape 5323"/>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KwIAABhOQAAlAwAABAgAAAmAAAACAAAAP//////////"/>
              </a:ext>
            </a:extLst>
          </p:cNvSpPr>
          <p:nvPr/>
        </p:nvSpPr>
        <p:spPr>
          <a:xfrm>
            <a:off x="1003300" y="1409700"/>
            <a:ext cx="8324215" cy="6350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Nucleotides sequences of protein-coding genes violate the assumption of site </a:t>
            </a:r>
            <a:br/>
            <a:r>
              <a:t>     independence.</a:t>
            </a:r>
          </a:p>
        </p:txBody>
      </p:sp>
      <p:sp>
        <p:nvSpPr>
          <p:cNvPr id="4" name="Shape 5324"/>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nwgAABAgAAAmAAAACAAAAP//////////"/>
              </a:ext>
            </a:extLst>
          </p:cNvSpPr>
          <p:nvPr/>
        </p:nvSpPr>
        <p:spPr>
          <a:xfrm>
            <a:off x="635000" y="1016000"/>
            <a:ext cx="8692515"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Biology motivates the extension of models</a:t>
            </a:r>
          </a:p>
        </p:txBody>
      </p:sp>
      <p:sp>
        <p:nvSpPr>
          <p:cNvPr id="5" name="Shape 5325"/>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JQMAABhOQAAfBAAABAgAAAmAAAACAAAAP//////////"/>
              </a:ext>
            </a:extLst>
          </p:cNvSpPr>
          <p:nvPr/>
        </p:nvSpPr>
        <p:spPr>
          <a:xfrm>
            <a:off x="1003300" y="2044700"/>
            <a:ext cx="8324215" cy="6350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Failure to accommodate this interdependence process may bias estimates of </a:t>
            </a:r>
            <a:br/>
            <a:r>
              <a:t>     phylogeny.</a:t>
            </a:r>
          </a:p>
        </p:txBody>
      </p:sp>
      <p:sp>
        <p:nvSpPr>
          <p:cNvPr id="6" name="Shape 5326"/>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JAQAABhOQAAeBQAABAgAAAmAAAACAAAAP//////////"/>
              </a:ext>
            </a:extLst>
          </p:cNvSpPr>
          <p:nvPr/>
        </p:nvSpPr>
        <p:spPr>
          <a:xfrm>
            <a:off x="1003300" y="2692400"/>
            <a:ext cx="8324215" cy="6350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Codon models explicitly accommodate the interdependence among nucleotide </a:t>
            </a:r>
            <a:br/>
            <a:r>
              <a:t>     sites by modeling the process of molecular evolution at the codon level.</a:t>
            </a:r>
          </a:p>
        </p:txBody>
      </p:sp>
    </p:spTree>
  </p:cSld>
  <p:clrMapOvr>
    <a:masterClrMapping/>
  </p:clrMapOvr>
  <p:transition spd="fast" p14:dur="500">
    <p:fade/>
    <p:extLst>
      <p:ext uri="smNativeData">
        <pr:smNativeData xmlns:pr="smNativeData" xmlns="smNativeData" val="trXWYgAAAAD0AQAAAAAAAAYAAAAAAAAAAAAAAAAAAAAAAAAAAQAAAAAAAAAAAAAAAAAAAAAAAAAAAAAA"/>
      </p:ext>
    </p:extLst>
  </p:transition>
  <p:timing>
    <p:tnLst>
      <p:par>
        <p:cTn id="1" dur="indefinite" restart="never" nodeType="tmRoot"/>
      </p:par>
    </p:tnLst>
  </p:timing>
</p:sld>
</file>

<file path=ppt/slides/slide337.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sp>
        <p:nvSpPr>
          <p:cNvPr id="2" name="Shape 5328"/>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nwgAABAgAAAmAAAACAAAAP//////////"/>
              </a:ext>
            </a:extLst>
          </p:cNvSpPr>
          <p:nvPr/>
        </p:nvSpPr>
        <p:spPr>
          <a:xfrm>
            <a:off x="635000" y="1016000"/>
            <a:ext cx="8692515"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Codon models</a:t>
            </a:r>
          </a:p>
        </p:txBody>
      </p:sp>
      <p:sp>
        <p:nvSpPr>
          <p:cNvPr id="3" name="Shape 5329"/>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zQMAANwAAACzOgAATAQAABAgAAAmAAAACAAAAP//////////"/>
              </a:ext>
            </a:extLst>
          </p:cNvSpPr>
          <p:nvPr/>
        </p:nvSpPr>
        <p:spPr>
          <a:xfrm>
            <a:off x="617855" y="139700"/>
            <a:ext cx="892429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Non-independence Across Sites</a:t>
            </a:r>
          </a:p>
        </p:txBody>
      </p:sp>
      <p:sp>
        <p:nvSpPr>
          <p:cNvPr id="4" name="Shape 5330"/>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MAIAAD4PQAA+AoAABAgAAAmAAAACAAAAP//////////"/>
              </a:ext>
            </a:extLst>
          </p:cNvSpPr>
          <p:nvPr/>
        </p:nvSpPr>
        <p:spPr>
          <a:xfrm>
            <a:off x="1003300" y="1422400"/>
            <a:ext cx="9070340" cy="36068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A change between two codons is modeled as a one-at-a-time nt substitution process:</a:t>
            </a:r>
          </a:p>
        </p:txBody>
      </p:sp>
      <p:sp>
        <p:nvSpPr>
          <p:cNvPr id="5" name="Shape 5331"/>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KAKAAA+PQAAngwAABAgAAAmAAAACAAAAP//////////"/>
              </a:ext>
            </a:extLst>
          </p:cNvSpPr>
          <p:nvPr/>
        </p:nvSpPr>
        <p:spPr>
          <a:xfrm>
            <a:off x="1003300" y="1727200"/>
            <a:ext cx="8952230" cy="32385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nucleotide substitution is modeled according to a standard 4-by-4 instantaneous-rate matrix</a:t>
            </a:r>
          </a:p>
        </p:txBody>
      </p:sp>
    </p:spTree>
  </p:cSld>
  <p:clrMapOvr>
    <a:masterClrMapping/>
  </p:clrMapOvr>
  <p:transition spd="fast" p14:dur="500">
    <p:fade/>
    <p:extLst>
      <p:ext uri="smNativeData">
        <pr:smNativeData xmlns:pr="smNativeData" xmlns="smNativeData" val="trXWYgAAAAD0AQAAAAAAAAYAAAAAAAAAAAAAAAAAAAAAAAAAAQAAAAAAAAAAAAAAAAAAAAAAAAAAAAAA"/>
      </p:ext>
    </p:extLst>
  </p:transition>
  <p:timing>
    <p:tnLst>
      <p:par>
        <p:cTn id="1" dur="indefinite" restart="never" nodeType="tmRoot"/>
      </p:par>
    </p:tnLst>
  </p:timing>
</p:sld>
</file>

<file path=ppt/slides/slide338.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sp>
        <p:nvSpPr>
          <p:cNvPr id="2" name="Shape 5333"/>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HRzLm8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nwgAABAgAAAmAAAACAAAAP//////////"/>
              </a:ext>
            </a:extLst>
          </p:cNvSpPr>
          <p:nvPr/>
        </p:nvSpPr>
        <p:spPr>
          <a:xfrm>
            <a:off x="635000" y="1016000"/>
            <a:ext cx="8692515"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Codon models</a:t>
            </a:r>
          </a:p>
        </p:txBody>
      </p:sp>
      <p:sp>
        <p:nvSpPr>
          <p:cNvPr id="3" name="Shape 5334"/>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GluIi8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zQMAANwAAACzOgAATAQAABAgAAAmAAAACAAAAP//////////"/>
              </a:ext>
            </a:extLst>
          </p:cNvSpPr>
          <p:nvPr/>
        </p:nvSpPr>
        <p:spPr>
          <a:xfrm>
            <a:off x="617855" y="139700"/>
            <a:ext cx="892429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Non-independence Across Sites</a:t>
            </a:r>
          </a:p>
        </p:txBody>
      </p:sp>
      <p:sp>
        <p:nvSpPr>
          <p:cNvPr id="4" name="Shape 5335"/>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CJ7Qz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KAKAAA+PQAAngwAABAgAAAmAAAACAAAAP//////////"/>
              </a:ext>
            </a:extLst>
          </p:cNvSpPr>
          <p:nvPr/>
        </p:nvSpPr>
        <p:spPr>
          <a:xfrm>
            <a:off x="1003300" y="1727200"/>
            <a:ext cx="8952230" cy="32385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nucleotide substitution is modeled according to a standard 4-by-4 instantaneous-rate matrix</a:t>
            </a:r>
          </a:p>
        </p:txBody>
      </p:sp>
      <p:sp>
        <p:nvSpPr>
          <p:cNvPr id="5" name="Shape 5336"/>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DUwMCI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DAMAAA+PQAALg4AABAgAAAmAAAACAAAAP//////////"/>
              </a:ext>
            </a:extLst>
          </p:cNvSpPr>
          <p:nvPr/>
        </p:nvSpPr>
        <p:spPr>
          <a:xfrm>
            <a:off x="1003300" y="1981200"/>
            <a:ext cx="8952230" cy="32385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some nucleotide substitutions are synonymous, others lead to amino acid replacements</a:t>
            </a:r>
          </a:p>
        </p:txBody>
      </p:sp>
      <p:sp>
        <p:nvSpPr>
          <p:cNvPr id="6" name="Shape 5337"/>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E52UHI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MAIAAD4PQAA+AoAABAgAAAmAAAACAAAAP//////////"/>
              </a:ext>
            </a:extLst>
          </p:cNvSpPr>
          <p:nvPr/>
        </p:nvSpPr>
        <p:spPr>
          <a:xfrm>
            <a:off x="1003300" y="1422400"/>
            <a:ext cx="9070340" cy="36068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A change between two codons is modeled as a one-at-a-time nt substitution process:</a:t>
            </a:r>
          </a:p>
        </p:txBody>
      </p:sp>
    </p:spTree>
  </p:cSld>
  <p:clrMapOvr>
    <a:masterClrMapping/>
  </p:clrMapOvr>
  <p:transition spd="fast" p14:dur="500">
    <p:fade/>
    <p:extLst>
      <p:ext uri="smNativeData">
        <pr:smNativeData xmlns:pr="smNativeData" xmlns="smNativeData" val="trXWYgAAAAD0AQAAAAAAAAYAAAAAAAAAAAAAAAAAAAAAAAAAAQAAAAAAAAAAAAAAAAAAAAAAAAAAAAAA"/>
      </p:ext>
    </p:extLst>
  </p:transition>
  <p:timing>
    <p:tnLst>
      <p:par>
        <p:cTn id="1" dur="indefinite" restart="never" nodeType="tmRoot"/>
      </p:par>
    </p:tnLst>
  </p:timing>
</p:sld>
</file>

<file path=ppt/slides/slide339.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sp>
        <p:nvSpPr>
          <p:cNvPr id="2" name="Shape 5339"/>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HRzLm8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nwgAABAgAAAmAAAACAAAAP//////////"/>
              </a:ext>
            </a:extLst>
          </p:cNvSpPr>
          <p:nvPr/>
        </p:nvSpPr>
        <p:spPr>
          <a:xfrm>
            <a:off x="635000" y="1016000"/>
            <a:ext cx="8692515"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Codon models</a:t>
            </a:r>
          </a:p>
        </p:txBody>
      </p:sp>
      <p:sp>
        <p:nvSpPr>
          <p:cNvPr id="3" name="Shape 5340"/>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GluIi8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zQMAANwAAACzOgAATAQAABAgAAAmAAAACAAAAP//////////"/>
              </a:ext>
            </a:extLst>
          </p:cNvSpPr>
          <p:nvPr/>
        </p:nvSpPr>
        <p:spPr>
          <a:xfrm>
            <a:off x="617855" y="139700"/>
            <a:ext cx="892429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Non-independence Across Sites</a:t>
            </a:r>
          </a:p>
        </p:txBody>
      </p:sp>
      <p:sp>
        <p:nvSpPr>
          <p:cNvPr id="4" name="Shape 5341"/>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DQxMDg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KAKAAA+PQAAngwAABAgAAAmAAAACAAAAP//////////"/>
              </a:ext>
            </a:extLst>
          </p:cNvSpPr>
          <p:nvPr/>
        </p:nvSpPr>
        <p:spPr>
          <a:xfrm>
            <a:off x="1003300" y="1727200"/>
            <a:ext cx="8952230" cy="32385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nucleotide substitution is modeled according to a standard 4-by-4 instantaneous-rate matrix</a:t>
            </a:r>
          </a:p>
        </p:txBody>
      </p:sp>
      <p:sp>
        <p:nvSpPr>
          <p:cNvPr id="5" name="Shape 5342"/>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DAiPjw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DAMAAA+PQAALg4AABAgAAAmAAAACAAAAP//////////"/>
              </a:ext>
            </a:extLst>
          </p:cNvSpPr>
          <p:nvPr/>
        </p:nvSpPr>
        <p:spPr>
          <a:xfrm>
            <a:off x="1003300" y="1981200"/>
            <a:ext cx="8952230" cy="32385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some nucleotide substitutions are synonymous, others lead to amino acid replacements</a:t>
            </a:r>
          </a:p>
        </p:txBody>
      </p:sp>
      <p:sp>
        <p:nvSpPr>
          <p:cNvPr id="6" name="Shape 5343"/>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GFtZT0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MANAAA+PQAAvg8AABAgAAAmAAAACAAAAP//////////"/>
              </a:ext>
            </a:extLst>
          </p:cNvSpPr>
          <p:nvPr/>
        </p:nvSpPr>
        <p:spPr>
          <a:xfrm>
            <a:off x="1003300" y="2235200"/>
            <a:ext cx="8952230" cy="32385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non-synonymous nucleotide substitutions may be subject to selection</a:t>
            </a:r>
          </a:p>
        </p:txBody>
      </p:sp>
      <p:sp>
        <p:nvSpPr>
          <p:cNvPr id="7" name="Shape 5344"/>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Gw+PGE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MAIAAD4PQAA+AoAABAgAAAmAAAACAAAAP//////////"/>
              </a:ext>
            </a:extLst>
          </p:cNvSpPr>
          <p:nvPr/>
        </p:nvSpPr>
        <p:spPr>
          <a:xfrm>
            <a:off x="1003300" y="1422400"/>
            <a:ext cx="9070340" cy="36068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A change between two codons is modeled as a one-at-a-time nt substitution process:</a:t>
            </a:r>
          </a:p>
        </p:txBody>
      </p:sp>
    </p:spTree>
  </p:cSld>
  <p:clrMapOvr>
    <a:masterClrMapping/>
  </p:clrMapOvr>
  <p:transition spd="fast" p14:dur="500">
    <p:fade/>
    <p:extLst>
      <p:ext uri="smNativeData">
        <pr:smNativeData xmlns:pr="smNativeData" xmlns="smNativeData" val="trXWYgAAAAD0AQAAAAAAAAYAAAAAAAAAAAAAAAAAAAAAAAAAAQAAAAAAAAAAAAAAAAAAAAAAAAAAAAAA"/>
      </p:ext>
    </p:extLst>
  </p:transition>
  <p:timing>
    <p:tnLst>
      <p:par>
        <p:cTn id="1" dur="indefinite" restart="never" nodeType="tmRoot"/>
      </p:par>
    </p:tnLst>
  </p:timing>
</p:sld>
</file>

<file path=ppt/slides/slide34.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579"/>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N4aiXc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7wMAAEAGAABsOQAAnwgAABAgAAAmAAAACAAAAP//////////"/>
              </a:ext>
            </a:extLst>
          </p:cNvSpPr>
          <p:nvPr/>
        </p:nvSpPr>
        <p:spPr>
          <a:xfrm>
            <a:off x="639445" y="1016000"/>
            <a:ext cx="8695055" cy="385445"/>
          </a:xfrm>
          <a:prstGeom prst="rect">
            <a:avLst/>
          </a:prstGeom>
          <a:noFill/>
          <a:ln>
            <a:noFill/>
          </a:ln>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Can we correctly estimate the true branch length used in our simulation?</a:t>
            </a:r>
          </a:p>
        </p:txBody>
      </p:sp>
      <p:sp>
        <p:nvSpPr>
          <p:cNvPr id="3" name="Shape 580"/>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GAYAAJgIAADaOgAA0AoAABAgAAAmAAAACAAAAP//////////"/>
              </a:ext>
            </a:extLst>
          </p:cNvSpPr>
          <p:nvPr/>
        </p:nvSpPr>
        <p:spPr>
          <a:xfrm>
            <a:off x="990600" y="1397000"/>
            <a:ext cx="8576310" cy="360680"/>
          </a:xfrm>
          <a:prstGeom prst="rect">
            <a:avLst/>
          </a:prstGeom>
          <a:noFill/>
          <a:ln>
            <a:noFill/>
          </a:ln>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The true branch length was </a:t>
            </a:r>
            <a:endParaRPr cap="none">
              <a:solidFill>
                <a:srgbClr val="424242"/>
              </a:solidFill>
            </a:endParaRPr>
          </a:p>
        </p:txBody>
      </p:sp>
      <p:sp>
        <p:nvSpPr>
          <p:cNvPr id="4" name="Shape 581"/>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kAC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xgkAANwAAAC6NAAATAQAABAgAAAmAAAACAAAAP//////////"/>
              </a:ext>
            </a:extLst>
          </p:cNvSpPr>
          <p:nvPr/>
        </p:nvSpPr>
        <p:spPr>
          <a:xfrm>
            <a:off x="1588770" y="139700"/>
            <a:ext cx="698246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Scaling the Instantaneous Rate Matrix</a:t>
            </a:r>
          </a:p>
        </p:txBody>
      </p:sp>
      <p:pic>
        <p:nvPicPr>
          <p:cNvPr id="5" name="Lecture_2_slides (dragged) 35.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uQUAAKUIAABSDAAA3Q0AAAAAAABkAAAAZAAAAAAAAAAjAAAABAAAAGQAAAAXAAAAFAAAAAAAAAAAAAAA/38AAP9/AAAAAAAACQAAAAQAAACgzKv8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HAOAACBDQAAEDAAAF8hAAAQAAAAJgAAAAgAAAD//////////w=="/>
              </a:ext>
            </a:extLst>
          </p:cNvPicPr>
          <p:nvPr/>
        </p:nvPicPr>
        <p:blipFill>
          <a:blip r:embed="rId2"/>
          <a:srcRect l="14650" t="22130" r="31540" b="35490"/>
          <a:stretch>
            <a:fillRect/>
          </a:stretch>
        </p:blipFill>
        <p:spPr>
          <a:xfrm>
            <a:off x="2346960" y="2195195"/>
            <a:ext cx="5466080" cy="3229610"/>
          </a:xfrm>
          <a:prstGeom prst="rect">
            <a:avLst/>
          </a:prstGeom>
          <a:noFill/>
          <a:ln>
            <a:noFill/>
          </a:ln>
          <a:effectLst/>
        </p:spPr>
      </p:pic>
      <p:pic>
        <p:nvPicPr>
          <p:cNvPr id="6" name="pasted-image.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BXM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PMXAAAoCQAAjhwAAEAKAAAQAAAAJgAAAAgAAAD//////////w=="/>
              </a:ext>
            </a:extLst>
          </p:cNvPicPr>
          <p:nvPr/>
        </p:nvPicPr>
        <p:blipFill>
          <a:blip r:embed="rId3"/>
          <a:stretch>
            <a:fillRect/>
          </a:stretch>
        </p:blipFill>
        <p:spPr>
          <a:xfrm>
            <a:off x="3893185" y="1488440"/>
            <a:ext cx="748665" cy="177800"/>
          </a:xfrm>
          <a:prstGeom prst="rect">
            <a:avLst/>
          </a:prstGeom>
          <a:noFill/>
          <a:ln>
            <a:noFill/>
          </a:ln>
          <a:effectLst/>
        </p:spPr>
      </p:pic>
      <p:sp>
        <p:nvSpPr>
          <p:cNvPr id="7" name="Shape 584"/>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GIg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GAYAAPAKAADaOgAAKA0AABAgAAAmAAAACAAAAP//////////"/>
              </a:ext>
            </a:extLst>
          </p:cNvSpPr>
          <p:nvPr/>
        </p:nvSpPr>
        <p:spPr>
          <a:xfrm>
            <a:off x="990600" y="1778000"/>
            <a:ext cx="8576310" cy="360680"/>
          </a:xfrm>
          <a:prstGeom prst="rect">
            <a:avLst/>
          </a:prstGeom>
          <a:noFill/>
          <a:ln>
            <a:noFill/>
          </a:ln>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r>
              <a:t>We compute the average number of changes for each starting state,</a:t>
            </a:r>
          </a:p>
        </p:txBody>
      </p:sp>
      <p:pic>
        <p:nvPicPr>
          <p:cNvPr id="8" name="pasted-image.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te399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BExAAClCwAA4zEAAIkMAAAQAAAAJgAAAAgAAAD//////////w=="/>
              </a:ext>
            </a:extLst>
          </p:cNvPicPr>
          <p:nvPr/>
        </p:nvPicPr>
        <p:blipFill>
          <a:blip r:embed="rId4"/>
          <a:stretch>
            <a:fillRect/>
          </a:stretch>
        </p:blipFill>
        <p:spPr>
          <a:xfrm>
            <a:off x="7976235" y="1892935"/>
            <a:ext cx="133350" cy="144780"/>
          </a:xfrm>
          <a:prstGeom prst="rect">
            <a:avLst/>
          </a:prstGeom>
          <a:noFill/>
          <a:ln>
            <a:noFill/>
          </a:ln>
          <a:effectLst/>
        </p:spPr>
      </p:pic>
      <p:sp>
        <p:nvSpPr>
          <p:cNvPr id="9" name="Shape 586"/>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LN69B0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GAYAACgjAADaOgAAYiUAABAgAAAmAAAACAAAAP//////////"/>
              </a:ext>
            </a:extLst>
          </p:cNvSpPr>
          <p:nvPr/>
        </p:nvSpPr>
        <p:spPr>
          <a:xfrm>
            <a:off x="990600" y="5715000"/>
            <a:ext cx="8576310" cy="361950"/>
          </a:xfrm>
          <a:prstGeom prst="rect">
            <a:avLst/>
          </a:prstGeom>
          <a:noFill/>
          <a:ln>
            <a:noFill/>
          </a:ln>
          <a:effectLst/>
        </p:spPr>
        <p:txBody>
          <a:bodyPr vert="horz" wrap="square" lIns="50800" tIns="50800" rIns="50800" bIns="50800" numCol="1" spcCol="215900" anchor="t"/>
          <a:lstStyle/>
          <a:p>
            <a:pPr algn="l" defTabSz="457200">
              <a:lnSpc>
                <a:spcPts val="2100"/>
              </a:lnSpc>
              <a:tabLst>
                <a:tab pos="838200" algn="l"/>
              </a:tabLst>
              <a:defRPr sz="1800" cap="none">
                <a:solidFill>
                  <a:srgbClr val="424242"/>
                </a:solidFill>
                <a:latin typeface="Arial" pitchFamily="1" charset="0"/>
                <a:ea typeface="Arial" pitchFamily="1" charset="0"/>
                <a:cs typeface="Arial" pitchFamily="1" charset="0"/>
              </a:defRPr>
            </a:pPr>
            <a:r>
              <a:t>For simulations starting in </a:t>
            </a:r>
            <a:r>
              <a:rPr cap="none">
                <a:latin typeface="Times New Roman" pitchFamily="1" charset="0"/>
                <a:ea typeface="Times New Roman" pitchFamily="1" charset="0"/>
                <a:cs typeface="Times New Roman" pitchFamily="1" charset="0"/>
              </a:rPr>
              <a:t>T</a:t>
            </a:r>
            <a:r>
              <a:t>, the average number of changes was    </a:t>
            </a:r>
            <a:r>
              <a:rPr cap="none">
                <a:latin typeface="Times New Roman" pitchFamily="1" charset="0"/>
                <a:ea typeface="Times New Roman" pitchFamily="1" charset="0"/>
                <a:cs typeface="Times New Roman" pitchFamily="1" charset="0"/>
              </a:rPr>
              <a:t>= </a:t>
            </a:r>
            <a:r>
              <a:t> 0.643</a:t>
            </a:r>
          </a:p>
        </p:txBody>
      </p:sp>
      <p:pic>
        <p:nvPicPr>
          <p:cNvPr id="10" name="pasted-image.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III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KMvAADTIwAAdDAAALYkAAAQAAAAJgAAAAgAAAD//////////w=="/>
              </a:ext>
            </a:extLst>
          </p:cNvPicPr>
          <p:nvPr/>
        </p:nvPicPr>
        <p:blipFill>
          <a:blip r:embed="rId4"/>
          <a:stretch>
            <a:fillRect/>
          </a:stretch>
        </p:blipFill>
        <p:spPr>
          <a:xfrm>
            <a:off x="7743825" y="5823585"/>
            <a:ext cx="132715" cy="144145"/>
          </a:xfrm>
          <a:prstGeom prst="rect">
            <a:avLst/>
          </a:prstGeom>
          <a:noFill/>
          <a:ln>
            <a:noFill/>
          </a:ln>
          <a:effectLst/>
        </p:spPr>
      </p:pic>
    </p:spTree>
  </p:cSld>
  <p:clrMapOvr>
    <a:masterClrMapping/>
  </p:clrMapOvr>
  <p:transition spd="fast" p14:dur="500">
    <p:fade/>
    <p:extLst>
      <p:ext uri="smNativeData">
        <pr:smNativeData xmlns:pr="smNativeData" xmlns="smNativeData" val="trXWYgAAAAD0AQAAAAAAAAYAAAAAAAAAAAAAAAAAAAAAAAAAAQAAAAAAAAAAAAAAAAAAAAAAAAAAAAAA"/>
      </p:ext>
    </p:extLst>
  </p:transition>
  <p:timing>
    <p:tnLst>
      <p:par>
        <p:cTn id="1" dur="indefinite" restart="never" nodeType="tmRoot"/>
      </p:par>
    </p:tnLst>
  </p:timing>
</p:sld>
</file>

<file path=ppt/slides/slide340.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sp>
        <p:nvSpPr>
          <p:cNvPr id="2" name="Shape 5346"/>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HRzLm8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nwgAABAgAAAmAAAACAAAAP//////////"/>
              </a:ext>
            </a:extLst>
          </p:cNvSpPr>
          <p:nvPr/>
        </p:nvSpPr>
        <p:spPr>
          <a:xfrm>
            <a:off x="635000" y="1016000"/>
            <a:ext cx="8692515"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Codon models</a:t>
            </a:r>
          </a:p>
        </p:txBody>
      </p:sp>
      <p:sp>
        <p:nvSpPr>
          <p:cNvPr id="3" name="Shape 5347"/>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GluIi8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zQMAANwAAACzOgAATAQAABAgAAAmAAAACAAAAP//////////"/>
              </a:ext>
            </a:extLst>
          </p:cNvSpPr>
          <p:nvPr/>
        </p:nvSpPr>
        <p:spPr>
          <a:xfrm>
            <a:off x="617855" y="139700"/>
            <a:ext cx="892429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Non-independence Across Sites</a:t>
            </a:r>
          </a:p>
        </p:txBody>
      </p:sp>
      <p:sp>
        <p:nvSpPr>
          <p:cNvPr id="4" name="Shape 5348"/>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CIvPjw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MAIAACDQAAA+AoAABAgAAAmAAAACAAAAP//////////"/>
              </a:ext>
            </a:extLst>
          </p:cNvSpPr>
          <p:nvPr/>
        </p:nvSpPr>
        <p:spPr>
          <a:xfrm>
            <a:off x="1003300" y="1422400"/>
            <a:ext cx="9483725" cy="36068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The codon model of (Goldman &amp; Yang, 1994; Muse &amp; Gaut, 1994; Nielsen &amp; Yang, 1998)</a:t>
            </a:r>
          </a:p>
        </p:txBody>
      </p:sp>
      <p:sp>
        <p:nvSpPr>
          <p:cNvPr id="5" name="Shape 5349"/>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DAwIi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KAKAAA+PQAAngwAABAgAAAmAAAACAAAAP//////////"/>
              </a:ext>
            </a:extLst>
          </p:cNvSpPr>
          <p:nvPr/>
        </p:nvSpPr>
        <p:spPr>
          <a:xfrm>
            <a:off x="1003300" y="1727200"/>
            <a:ext cx="8952230" cy="32385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assumes an HKY model of nucleotide substitution</a:t>
            </a:r>
          </a:p>
        </p:txBody>
      </p:sp>
    </p:spTree>
  </p:cSld>
  <p:clrMapOvr>
    <a:masterClrMapping/>
  </p:clrMapOvr>
  <p:transition spd="fast" p14:dur="500">
    <p:fade/>
    <p:extLst>
      <p:ext uri="smNativeData">
        <pr:smNativeData xmlns:pr="smNativeData" xmlns="smNativeData" val="trXWYgAAAAD0AQAAAAAAAAYAAAAAAAAAAAAAAAAAAAAAAAAAAQAAAAAAAAAAAAAAAAAAAAAAAAAAAAAA"/>
      </p:ext>
    </p:extLst>
  </p:transition>
  <p:timing>
    <p:tnLst>
      <p:par>
        <p:cTn id="1" dur="indefinite" restart="never" nodeType="tmRoot"/>
      </p:par>
    </p:tnLst>
  </p:timing>
</p:sld>
</file>

<file path=ppt/slides/slide341.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sp>
        <p:nvSpPr>
          <p:cNvPr id="2" name="Shape 5351"/>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nwgAABAgAAAmAAAACAAAAP//////////"/>
              </a:ext>
            </a:extLst>
          </p:cNvSpPr>
          <p:nvPr/>
        </p:nvSpPr>
        <p:spPr>
          <a:xfrm>
            <a:off x="635000" y="1016000"/>
            <a:ext cx="8692515"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Codon models</a:t>
            </a:r>
          </a:p>
        </p:txBody>
      </p:sp>
      <p:sp>
        <p:nvSpPr>
          <p:cNvPr id="3" name="Shape 5352"/>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zQMAANwAAACzOgAATAQAABAgAAAmAAAACAAAAP//////////"/>
              </a:ext>
            </a:extLst>
          </p:cNvSpPr>
          <p:nvPr/>
        </p:nvSpPr>
        <p:spPr>
          <a:xfrm>
            <a:off x="617855" y="139700"/>
            <a:ext cx="892429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Non-independence Across Sites</a:t>
            </a:r>
          </a:p>
        </p:txBody>
      </p:sp>
      <p:sp>
        <p:nvSpPr>
          <p:cNvPr id="4" name="Shape 5353"/>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MAIAACDQAAA+AoAABAgAAAmAAAACAAAAP//////////"/>
              </a:ext>
            </a:extLst>
          </p:cNvSpPr>
          <p:nvPr/>
        </p:nvSpPr>
        <p:spPr>
          <a:xfrm>
            <a:off x="1003300" y="1422400"/>
            <a:ext cx="9483725" cy="36068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The codon model of (Goldman &amp; Yang, 1994; Muse &amp; Gaut, 1994; Nielsen &amp; Yang, 1998)</a:t>
            </a:r>
          </a:p>
        </p:txBody>
      </p:sp>
      <p:sp>
        <p:nvSpPr>
          <p:cNvPr id="5" name="Shape 5354"/>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KAKAAA+PQAAngwAABAgAAAmAAAACAAAAP//////////"/>
              </a:ext>
            </a:extLst>
          </p:cNvSpPr>
          <p:nvPr/>
        </p:nvSpPr>
        <p:spPr>
          <a:xfrm>
            <a:off x="1003300" y="1727200"/>
            <a:ext cx="8952230" cy="32385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assumes an HKY model of nucleotide substitution</a:t>
            </a:r>
          </a:p>
        </p:txBody>
      </p:sp>
      <p:sp>
        <p:nvSpPr>
          <p:cNvPr id="6" name="Shape 5355"/>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DAMAAA+PQAALw4AABAgAAAmAAAACAAAAP//////////"/>
              </a:ext>
            </a:extLst>
          </p:cNvSpPr>
          <p:nvPr/>
        </p:nvSpPr>
        <p:spPr>
          <a:xfrm>
            <a:off x="1003300" y="1981200"/>
            <a:ext cx="8952230" cy="324485"/>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Arial" pitchFamily="1" charset="0"/>
                <a:cs typeface="Arial" pitchFamily="1" charset="0"/>
              </a:defRPr>
            </a:pPr>
            <a:r>
              <a:rPr i="1" cap="none">
                <a:latin typeface="Times New Roman" pitchFamily="1" charset="0"/>
                <a:ea typeface="Times New Roman" pitchFamily="1" charset="0"/>
                <a:cs typeface="Times New Roman" pitchFamily="1" charset="0"/>
              </a:rPr>
              <a:t>i</a:t>
            </a:r>
            <a:r>
              <a:t> and </a:t>
            </a:r>
            <a:r>
              <a:rPr i="1" cap="none">
                <a:latin typeface="Times New Roman" pitchFamily="1" charset="0"/>
                <a:ea typeface="Times New Roman" pitchFamily="1" charset="0"/>
                <a:cs typeface="Times New Roman" pitchFamily="1" charset="0"/>
              </a:rPr>
              <a:t>j</a:t>
            </a:r>
            <a:r>
              <a:t> are two distinct codons</a:t>
            </a:r>
          </a:p>
        </p:txBody>
      </p:sp>
    </p:spTree>
  </p:cSld>
  <p:clrMapOvr>
    <a:masterClrMapping/>
  </p:clrMapOvr>
  <p:transition spd="fast" p14:dur="500">
    <p:fade/>
    <p:extLst>
      <p:ext uri="smNativeData">
        <pr:smNativeData xmlns:pr="smNativeData" xmlns="smNativeData" val="trXWYgAAAAD0AQAAAAAAAAYAAAAAAAAAAAAAAAAAAAAAAAAAAQAAAAAAAAAAAAAAAAAAAAAAAAAAAAAA"/>
      </p:ext>
    </p:extLst>
  </p:transition>
  <p:timing>
    <p:tnLst>
      <p:par>
        <p:cTn id="1" dur="indefinite" restart="never" nodeType="tmRoot"/>
      </p:par>
    </p:tnLst>
  </p:timing>
</p:sld>
</file>

<file path=ppt/slides/slide342.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sp>
        <p:nvSpPr>
          <p:cNvPr id="2" name="Shape 5357"/>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WiqZE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nwgAABAgAAAmAAAACAAAAP//////////"/>
              </a:ext>
            </a:extLst>
          </p:cNvSpPr>
          <p:nvPr/>
        </p:nvSpPr>
        <p:spPr>
          <a:xfrm>
            <a:off x="635000" y="1016000"/>
            <a:ext cx="8692515"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Codon models</a:t>
            </a:r>
          </a:p>
        </p:txBody>
      </p:sp>
      <p:sp>
        <p:nvSpPr>
          <p:cNvPr id="3" name="Shape 5358"/>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DrIsaM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zQMAANwAAACzOgAATAQAABAgAAAmAAAACAAAAP//////////"/>
              </a:ext>
            </a:extLst>
          </p:cNvSpPr>
          <p:nvPr/>
        </p:nvSpPr>
        <p:spPr>
          <a:xfrm>
            <a:off x="617855" y="139700"/>
            <a:ext cx="892429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Non-independence Across Sites</a:t>
            </a:r>
          </a:p>
        </p:txBody>
      </p:sp>
      <p:sp>
        <p:nvSpPr>
          <p:cNvPr id="4" name="Shape 5359"/>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LA2xwQ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MAIAACDQAAA+AoAABAgAAAmAAAACAAAAP//////////"/>
              </a:ext>
            </a:extLst>
          </p:cNvSpPr>
          <p:nvPr/>
        </p:nvSpPr>
        <p:spPr>
          <a:xfrm>
            <a:off x="1003300" y="1422400"/>
            <a:ext cx="9483725" cy="36068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The codon model of (Goldman &amp; Yang, 1994; Muse &amp; Gaut, 1994; Nielsen &amp; Yang, 1998)</a:t>
            </a:r>
          </a:p>
        </p:txBody>
      </p:sp>
      <p:sp>
        <p:nvSpPr>
          <p:cNvPr id="5" name="Shape 5360"/>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PMFDQE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KAKAAA+PQAAngwAABAgAAAmAAAACAAAAP//////////"/>
              </a:ext>
            </a:extLst>
          </p:cNvSpPr>
          <p:nvPr/>
        </p:nvSpPr>
        <p:spPr>
          <a:xfrm>
            <a:off x="1003300" y="1727200"/>
            <a:ext cx="8952230" cy="32385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assumes an HKY model of nucleotide substitution</a:t>
            </a:r>
          </a:p>
        </p:txBody>
      </p:sp>
      <p:sp>
        <p:nvSpPr>
          <p:cNvPr id="6" name="Shape 5361"/>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DAMAAA+PQAALw4AABAgAAAmAAAACAAAAP//////////"/>
              </a:ext>
            </a:extLst>
          </p:cNvSpPr>
          <p:nvPr/>
        </p:nvSpPr>
        <p:spPr>
          <a:xfrm>
            <a:off x="1003300" y="1981200"/>
            <a:ext cx="8952230" cy="324485"/>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Arial" pitchFamily="1" charset="0"/>
                <a:cs typeface="Arial" pitchFamily="1" charset="0"/>
              </a:defRPr>
            </a:pPr>
            <a:r>
              <a:rPr i="1" cap="none">
                <a:latin typeface="Times New Roman" pitchFamily="1" charset="0"/>
                <a:ea typeface="Times New Roman" pitchFamily="1" charset="0"/>
                <a:cs typeface="Times New Roman" pitchFamily="1" charset="0"/>
              </a:rPr>
              <a:t>i</a:t>
            </a:r>
            <a:r>
              <a:t> and </a:t>
            </a:r>
            <a:r>
              <a:rPr i="1" cap="none">
                <a:latin typeface="Times New Roman" pitchFamily="1" charset="0"/>
                <a:ea typeface="Times New Roman" pitchFamily="1" charset="0"/>
                <a:cs typeface="Times New Roman" pitchFamily="1" charset="0"/>
              </a:rPr>
              <a:t>j</a:t>
            </a:r>
            <a:r>
              <a:t> are two distinct codons</a:t>
            </a:r>
          </a:p>
        </p:txBody>
      </p:sp>
      <p:sp>
        <p:nvSpPr>
          <p:cNvPr id="7" name="Shape 5362"/>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MANAAA+PQAA6g8AABAgAAAmAAAACAAAAP//////////"/>
              </a:ext>
            </a:extLst>
          </p:cNvSpPr>
          <p:nvPr/>
        </p:nvSpPr>
        <p:spPr>
          <a:xfrm>
            <a:off x="1003300" y="2235200"/>
            <a:ext cx="8952230" cy="35179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Arial" pitchFamily="1" charset="0"/>
                <a:cs typeface="Arial" pitchFamily="1" charset="0"/>
              </a:defRPr>
            </a:pPr>
            <a:r>
              <a:rPr i="1" cap="none">
                <a:latin typeface="Times New Roman" pitchFamily="1" charset="0"/>
                <a:ea typeface="Times New Roman" pitchFamily="1" charset="0"/>
                <a:cs typeface="Times New Roman" pitchFamily="1" charset="0"/>
              </a:rPr>
              <a:t>d</a:t>
            </a:r>
            <a:r>
              <a:rPr sz="1200" i="1" cap="none" baseline="-24000">
                <a:latin typeface="Times New Roman" pitchFamily="1" charset="0"/>
                <a:ea typeface="Times New Roman" pitchFamily="1" charset="0"/>
                <a:cs typeface="Times New Roman" pitchFamily="1" charset="0"/>
              </a:rPr>
              <a:t>ij</a:t>
            </a:r>
            <a:r>
              <a:t> is the minimum number nucleotide substitutions required to convert codon </a:t>
            </a:r>
            <a:r>
              <a:rPr i="1" cap="none">
                <a:latin typeface="Times New Roman" pitchFamily="1" charset="0"/>
                <a:ea typeface="Times New Roman" pitchFamily="1" charset="0"/>
                <a:cs typeface="Times New Roman" pitchFamily="1" charset="0"/>
              </a:rPr>
              <a:t>i</a:t>
            </a:r>
            <a:r>
              <a:t> to codon </a:t>
            </a:r>
            <a:r>
              <a:rPr i="1" cap="none">
                <a:latin typeface="Times New Roman" pitchFamily="1" charset="0"/>
                <a:ea typeface="Times New Roman" pitchFamily="1" charset="0"/>
                <a:cs typeface="Times New Roman" pitchFamily="1" charset="0"/>
              </a:rPr>
              <a:t>j</a:t>
            </a:r>
            <a:r>
              <a:t> </a:t>
            </a:r>
          </a:p>
        </p:txBody>
      </p:sp>
    </p:spTree>
  </p:cSld>
  <p:clrMapOvr>
    <a:masterClrMapping/>
  </p:clrMapOvr>
  <p:transition spd="fast" p14:dur="500">
    <p:fade/>
    <p:extLst>
      <p:ext uri="smNativeData">
        <pr:smNativeData xmlns:pr="smNativeData" xmlns="smNativeData" val="trXWYgAAAAD0AQAAAAAAAAYAAAAAAAAAAAAAAAAAAAAAAAAAAQAAAAAAAAAAAAAAAAAAAAAAAAAAAAAA"/>
      </p:ext>
    </p:extLst>
  </p:transition>
  <p:timing>
    <p:tnLst>
      <p:par>
        <p:cTn id="1" dur="indefinite" restart="never" nodeType="tmRoot"/>
      </p:par>
    </p:tnLst>
  </p:timing>
</p:sld>
</file>

<file path=ppt/slides/slide343.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sp>
        <p:nvSpPr>
          <p:cNvPr id="2" name="Shape 5364"/>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Pjj9ko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nwgAABAgAAAmAAAACAAAAP//////////"/>
              </a:ext>
            </a:extLst>
          </p:cNvSpPr>
          <p:nvPr/>
        </p:nvSpPr>
        <p:spPr>
          <a:xfrm>
            <a:off x="635000" y="1016000"/>
            <a:ext cx="8692515"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Codon models</a:t>
            </a:r>
          </a:p>
        </p:txBody>
      </p:sp>
      <p:sp>
        <p:nvSpPr>
          <p:cNvPr id="3" name="Shape 5365"/>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D2C3/Q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zQMAANwAAACzOgAATAQAABAgAAAmAAAACAAAAP//////////"/>
              </a:ext>
            </a:extLst>
          </p:cNvSpPr>
          <p:nvPr/>
        </p:nvSpPr>
        <p:spPr>
          <a:xfrm>
            <a:off x="617855" y="139700"/>
            <a:ext cx="892429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Non-independence Across Sites</a:t>
            </a:r>
          </a:p>
        </p:txBody>
      </p:sp>
      <p:sp>
        <p:nvSpPr>
          <p:cNvPr id="4" name="Shape 5366"/>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MAIAACDQAAA+AoAABAgAAAmAAAACAAAAP//////////"/>
              </a:ext>
            </a:extLst>
          </p:cNvSpPr>
          <p:nvPr/>
        </p:nvSpPr>
        <p:spPr>
          <a:xfrm>
            <a:off x="1003300" y="1422400"/>
            <a:ext cx="9483725" cy="36068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The codon model of (Goldman &amp; Yang, 1994; Muse &amp; Gaut, 1994; Nielsen &amp; Yang, 1998)</a:t>
            </a:r>
          </a:p>
        </p:txBody>
      </p:sp>
      <p:sp>
        <p:nvSpPr>
          <p:cNvPr id="5" name="Shape 5367"/>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KAKAAA+PQAAngwAABAgAAAmAAAACAAAAP//////////"/>
              </a:ext>
            </a:extLst>
          </p:cNvSpPr>
          <p:nvPr/>
        </p:nvSpPr>
        <p:spPr>
          <a:xfrm>
            <a:off x="1003300" y="1727200"/>
            <a:ext cx="8952230" cy="32385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assumes an HKY model of nucleotide substitution</a:t>
            </a:r>
          </a:p>
        </p:txBody>
      </p:sp>
      <p:sp>
        <p:nvSpPr>
          <p:cNvPr id="6" name="Shape 5368"/>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DAMAAA+PQAALw4AABAgAAAmAAAACAAAAP//////////"/>
              </a:ext>
            </a:extLst>
          </p:cNvSpPr>
          <p:nvPr/>
        </p:nvSpPr>
        <p:spPr>
          <a:xfrm>
            <a:off x="1003300" y="1981200"/>
            <a:ext cx="8952230" cy="324485"/>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Arial" pitchFamily="1" charset="0"/>
                <a:cs typeface="Arial" pitchFamily="1" charset="0"/>
              </a:defRPr>
            </a:pPr>
            <a:r>
              <a:rPr i="1" cap="none">
                <a:latin typeface="Times New Roman" pitchFamily="1" charset="0"/>
                <a:ea typeface="Times New Roman" pitchFamily="1" charset="0"/>
                <a:cs typeface="Times New Roman" pitchFamily="1" charset="0"/>
              </a:rPr>
              <a:t>i</a:t>
            </a:r>
            <a:r>
              <a:t> and </a:t>
            </a:r>
            <a:r>
              <a:rPr i="1" cap="none">
                <a:latin typeface="Times New Roman" pitchFamily="1" charset="0"/>
                <a:ea typeface="Times New Roman" pitchFamily="1" charset="0"/>
                <a:cs typeface="Times New Roman" pitchFamily="1" charset="0"/>
              </a:rPr>
              <a:t>j</a:t>
            </a:r>
            <a:r>
              <a:t> are two distinct codons</a:t>
            </a:r>
          </a:p>
        </p:txBody>
      </p:sp>
      <p:sp>
        <p:nvSpPr>
          <p:cNvPr id="7" name="Shape 5369"/>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PcAAB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MANAAA+PQAA6g8AABAgAAAmAAAACAAAAP//////////"/>
              </a:ext>
            </a:extLst>
          </p:cNvSpPr>
          <p:nvPr/>
        </p:nvSpPr>
        <p:spPr>
          <a:xfrm>
            <a:off x="1003300" y="2235200"/>
            <a:ext cx="8952230" cy="35179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Arial" pitchFamily="1" charset="0"/>
                <a:cs typeface="Arial" pitchFamily="1" charset="0"/>
              </a:defRPr>
            </a:pPr>
            <a:r>
              <a:rPr i="1" cap="none">
                <a:latin typeface="Times New Roman" pitchFamily="1" charset="0"/>
                <a:ea typeface="Times New Roman" pitchFamily="1" charset="0"/>
                <a:cs typeface="Times New Roman" pitchFamily="1" charset="0"/>
              </a:rPr>
              <a:t>d</a:t>
            </a:r>
            <a:r>
              <a:rPr sz="1200" i="1" cap="none" baseline="-24000">
                <a:latin typeface="Times New Roman" pitchFamily="1" charset="0"/>
                <a:ea typeface="Times New Roman" pitchFamily="1" charset="0"/>
                <a:cs typeface="Times New Roman" pitchFamily="1" charset="0"/>
              </a:rPr>
              <a:t>ij</a:t>
            </a:r>
            <a:r>
              <a:t> is the minimum number nucleotide substitutions required to convert codon </a:t>
            </a:r>
            <a:r>
              <a:rPr i="1" cap="none">
                <a:latin typeface="Times New Roman" pitchFamily="1" charset="0"/>
                <a:ea typeface="Times New Roman" pitchFamily="1" charset="0"/>
                <a:cs typeface="Times New Roman" pitchFamily="1" charset="0"/>
              </a:rPr>
              <a:t>i</a:t>
            </a:r>
            <a:r>
              <a:t> to codon </a:t>
            </a:r>
            <a:r>
              <a:rPr i="1" cap="none">
                <a:latin typeface="Times New Roman" pitchFamily="1" charset="0"/>
                <a:ea typeface="Times New Roman" pitchFamily="1" charset="0"/>
                <a:cs typeface="Times New Roman" pitchFamily="1" charset="0"/>
              </a:rPr>
              <a:t>j</a:t>
            </a:r>
            <a:r>
              <a:t> </a:t>
            </a:r>
          </a:p>
        </p:txBody>
      </p:sp>
      <p:sp>
        <p:nvSpPr>
          <p:cNvPr id="8" name="Shape 5370"/>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FAPAAA+PQAATxEAABAgAAAmAAAACAAAAP//////////"/>
              </a:ext>
            </a:extLst>
          </p:cNvSpPr>
          <p:nvPr/>
        </p:nvSpPr>
        <p:spPr>
          <a:xfrm>
            <a:off x="1003300" y="2489200"/>
            <a:ext cx="8952230" cy="324485"/>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Arial" pitchFamily="1" charset="0"/>
                <a:cs typeface="Arial" pitchFamily="1" charset="0"/>
              </a:defRPr>
            </a:pPr>
            <a:r>
              <a:rPr i="1" cap="none">
                <a:latin typeface="Times New Roman" pitchFamily="1" charset="0"/>
                <a:ea typeface="Times New Roman" pitchFamily="1" charset="0"/>
                <a:cs typeface="Times New Roman" pitchFamily="1" charset="0"/>
              </a:rPr>
              <a:t> </a:t>
            </a:r>
            <a:r>
              <a:t>  is the transition:transversion-rate ratio</a:t>
            </a:r>
          </a:p>
        </p:txBody>
      </p:sp>
      <p:pic>
        <p:nvPicPr>
          <p:cNvPr id="9" name="droppedImage.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JQHAAC0DwAAzQgAAMwQAAAQAAAAJgAAAAgAAAD//////////w=="/>
              </a:ext>
            </a:extLst>
          </p:cNvPicPr>
          <p:nvPr/>
        </p:nvPicPr>
        <p:blipFill>
          <a:blip r:embed="rId2"/>
          <a:stretch>
            <a:fillRect/>
          </a:stretch>
        </p:blipFill>
        <p:spPr>
          <a:xfrm>
            <a:off x="1231900" y="2552700"/>
            <a:ext cx="198755" cy="177800"/>
          </a:xfrm>
          <a:prstGeom prst="rect">
            <a:avLst/>
          </a:prstGeom>
          <a:noFill/>
          <a:ln>
            <a:noFill/>
          </a:ln>
          <a:effectLst/>
        </p:spPr>
      </p:pic>
    </p:spTree>
  </p:cSld>
  <p:clrMapOvr>
    <a:masterClrMapping/>
  </p:clrMapOvr>
  <p:transition spd="fast" p14:dur="500">
    <p:fade/>
    <p:extLst>
      <p:ext uri="smNativeData">
        <pr:smNativeData xmlns:pr="smNativeData" xmlns="smNativeData" val="trXWYgAAAAD0AQAAAAAAAAYAAAAAAAAAAAAAAAAAAAAAAAAAAQAAAAAAAAAAAAAAAAAAAAAAAAAAAAAA"/>
      </p:ext>
    </p:extLst>
  </p:transition>
  <p:timing>
    <p:tnLst>
      <p:par>
        <p:cTn id="1" dur="indefinite" restart="never" nodeType="tmRoot"/>
      </p:par>
    </p:tnLst>
  </p:timing>
</p:sld>
</file>

<file path=ppt/slides/slide344.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sp>
        <p:nvSpPr>
          <p:cNvPr id="2" name="Shape 5373"/>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nwgAABAgAAAmAAAACAAAAP//////////"/>
              </a:ext>
            </a:extLst>
          </p:cNvSpPr>
          <p:nvPr/>
        </p:nvSpPr>
        <p:spPr>
          <a:xfrm>
            <a:off x="635000" y="1016000"/>
            <a:ext cx="8692515"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Codon models</a:t>
            </a:r>
          </a:p>
        </p:txBody>
      </p:sp>
      <p:sp>
        <p:nvSpPr>
          <p:cNvPr id="3" name="Shape 5374"/>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FZ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zQMAANwAAACzOgAATAQAABAgAAAmAAAACAAAAP//////////"/>
              </a:ext>
            </a:extLst>
          </p:cNvSpPr>
          <p:nvPr/>
        </p:nvSpPr>
        <p:spPr>
          <a:xfrm>
            <a:off x="617855" y="139700"/>
            <a:ext cx="892429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Non-independence Across Sites</a:t>
            </a:r>
          </a:p>
        </p:txBody>
      </p:sp>
      <p:sp>
        <p:nvSpPr>
          <p:cNvPr id="4" name="Shape 5375"/>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PBLWQQ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MAIAACDQAAA+AoAABAgAAAmAAAACAAAAP//////////"/>
              </a:ext>
            </a:extLst>
          </p:cNvSpPr>
          <p:nvPr/>
        </p:nvSpPr>
        <p:spPr>
          <a:xfrm>
            <a:off x="1003300" y="1422400"/>
            <a:ext cx="9483725" cy="36068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The codon model of (Goldman &amp; Yang, 1994; Muse &amp; Gaut, 1994; Nielsen &amp; Yang, 1998)</a:t>
            </a:r>
          </a:p>
        </p:txBody>
      </p:sp>
      <p:sp>
        <p:nvSpPr>
          <p:cNvPr id="5" name="Shape 5376"/>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BYEgQ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KAKAAA+PQAAngwAABAgAAAmAAAACAAAAP//////////"/>
              </a:ext>
            </a:extLst>
          </p:cNvSpPr>
          <p:nvPr/>
        </p:nvSpPr>
        <p:spPr>
          <a:xfrm>
            <a:off x="1003300" y="1727200"/>
            <a:ext cx="8952230" cy="32385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assumes an HKY model of nucleotide substitution</a:t>
            </a:r>
          </a:p>
        </p:txBody>
      </p:sp>
      <p:sp>
        <p:nvSpPr>
          <p:cNvPr id="6" name="Shape 5377"/>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DAMAAA+PQAALw4AABAgAAAmAAAACAAAAP//////////"/>
              </a:ext>
            </a:extLst>
          </p:cNvSpPr>
          <p:nvPr/>
        </p:nvSpPr>
        <p:spPr>
          <a:xfrm>
            <a:off x="1003300" y="1981200"/>
            <a:ext cx="8952230" cy="324485"/>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Arial" pitchFamily="1" charset="0"/>
                <a:cs typeface="Arial" pitchFamily="1" charset="0"/>
              </a:defRPr>
            </a:pPr>
            <a:r>
              <a:rPr i="1" cap="none">
                <a:latin typeface="Times New Roman" pitchFamily="1" charset="0"/>
                <a:ea typeface="Times New Roman" pitchFamily="1" charset="0"/>
                <a:cs typeface="Times New Roman" pitchFamily="1" charset="0"/>
              </a:rPr>
              <a:t>i</a:t>
            </a:r>
            <a:r>
              <a:t> and </a:t>
            </a:r>
            <a:r>
              <a:rPr i="1" cap="none">
                <a:latin typeface="Times New Roman" pitchFamily="1" charset="0"/>
                <a:ea typeface="Times New Roman" pitchFamily="1" charset="0"/>
                <a:cs typeface="Times New Roman" pitchFamily="1" charset="0"/>
              </a:rPr>
              <a:t>j</a:t>
            </a:r>
            <a:r>
              <a:t> are two distinct codons</a:t>
            </a:r>
          </a:p>
        </p:txBody>
      </p:sp>
      <p:sp>
        <p:nvSpPr>
          <p:cNvPr id="7" name="Shape 5378"/>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MANAAA+PQAA6g8AABAgAAAmAAAACAAAAP//////////"/>
              </a:ext>
            </a:extLst>
          </p:cNvSpPr>
          <p:nvPr/>
        </p:nvSpPr>
        <p:spPr>
          <a:xfrm>
            <a:off x="1003300" y="2235200"/>
            <a:ext cx="8952230" cy="35179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Arial" pitchFamily="1" charset="0"/>
                <a:cs typeface="Arial" pitchFamily="1" charset="0"/>
              </a:defRPr>
            </a:pPr>
            <a:r>
              <a:rPr i="1" cap="none">
                <a:latin typeface="Times New Roman" pitchFamily="1" charset="0"/>
                <a:ea typeface="Times New Roman" pitchFamily="1" charset="0"/>
                <a:cs typeface="Times New Roman" pitchFamily="1" charset="0"/>
              </a:rPr>
              <a:t>d</a:t>
            </a:r>
            <a:r>
              <a:rPr sz="1200" i="1" cap="none" baseline="-24000">
                <a:latin typeface="Times New Roman" pitchFamily="1" charset="0"/>
                <a:ea typeface="Times New Roman" pitchFamily="1" charset="0"/>
                <a:cs typeface="Times New Roman" pitchFamily="1" charset="0"/>
              </a:rPr>
              <a:t>ij</a:t>
            </a:r>
            <a:r>
              <a:t> is the minimum number nucleotide substitutions required to convert codon </a:t>
            </a:r>
            <a:r>
              <a:rPr i="1" cap="none">
                <a:latin typeface="Times New Roman" pitchFamily="1" charset="0"/>
                <a:ea typeface="Times New Roman" pitchFamily="1" charset="0"/>
                <a:cs typeface="Times New Roman" pitchFamily="1" charset="0"/>
              </a:rPr>
              <a:t>i</a:t>
            </a:r>
            <a:r>
              <a:t> to codon </a:t>
            </a:r>
            <a:r>
              <a:rPr i="1" cap="none">
                <a:latin typeface="Times New Roman" pitchFamily="1" charset="0"/>
                <a:ea typeface="Times New Roman" pitchFamily="1" charset="0"/>
                <a:cs typeface="Times New Roman" pitchFamily="1" charset="0"/>
              </a:rPr>
              <a:t>j</a:t>
            </a:r>
            <a:r>
              <a:t> </a:t>
            </a:r>
          </a:p>
        </p:txBody>
      </p:sp>
      <p:sp>
        <p:nvSpPr>
          <p:cNvPr id="8" name="Shape 5379"/>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FAPAAA+PQAATxEAABAgAAAmAAAACAAAAP//////////"/>
              </a:ext>
            </a:extLst>
          </p:cNvSpPr>
          <p:nvPr/>
        </p:nvSpPr>
        <p:spPr>
          <a:xfrm>
            <a:off x="1003300" y="2489200"/>
            <a:ext cx="8952230" cy="324485"/>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Arial" pitchFamily="1" charset="0"/>
                <a:cs typeface="Arial" pitchFamily="1" charset="0"/>
              </a:defRPr>
            </a:pPr>
            <a:r>
              <a:rPr i="1" cap="none">
                <a:latin typeface="Times New Roman" pitchFamily="1" charset="0"/>
                <a:ea typeface="Times New Roman" pitchFamily="1" charset="0"/>
                <a:cs typeface="Times New Roman" pitchFamily="1" charset="0"/>
              </a:rPr>
              <a:t> </a:t>
            </a:r>
            <a:r>
              <a:t>  is the transition:transversion-rate ratio</a:t>
            </a:r>
          </a:p>
        </p:txBody>
      </p:sp>
      <p:pic>
        <p:nvPicPr>
          <p:cNvPr id="9" name="droppedImage.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JQHAAC0DwAAzQgAAMwQAAAQAAAAJgAAAAgAAAD//////////w=="/>
              </a:ext>
            </a:extLst>
          </p:cNvPicPr>
          <p:nvPr/>
        </p:nvPicPr>
        <p:blipFill>
          <a:blip r:embed="rId2"/>
          <a:stretch>
            <a:fillRect/>
          </a:stretch>
        </p:blipFill>
        <p:spPr>
          <a:xfrm>
            <a:off x="1231900" y="2552700"/>
            <a:ext cx="198755" cy="177800"/>
          </a:xfrm>
          <a:prstGeom prst="rect">
            <a:avLst/>
          </a:prstGeom>
          <a:noFill/>
          <a:ln>
            <a:noFill/>
          </a:ln>
          <a:effectLst/>
        </p:spPr>
      </p:pic>
      <p:sp>
        <p:nvSpPr>
          <p:cNvPr id="10" name="Shape 5381"/>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HRzLm8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OAQAAA+PQAA3xIAABAgAAAmAAAACAAAAP//////////"/>
              </a:ext>
            </a:extLst>
          </p:cNvSpPr>
          <p:nvPr/>
        </p:nvSpPr>
        <p:spPr>
          <a:xfrm>
            <a:off x="1003300" y="2743200"/>
            <a:ext cx="8952230" cy="324485"/>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Arial" pitchFamily="1" charset="0"/>
                <a:cs typeface="Arial" pitchFamily="1" charset="0"/>
              </a:defRPr>
            </a:pPr>
            <a:r>
              <a:rPr i="1" cap="none">
                <a:latin typeface="Times New Roman" pitchFamily="1" charset="0"/>
                <a:ea typeface="Times New Roman" pitchFamily="1" charset="0"/>
                <a:cs typeface="Times New Roman" pitchFamily="1" charset="0"/>
              </a:rPr>
              <a:t> </a:t>
            </a:r>
            <a:r>
              <a:t>  is the ratio of the non-synonymous to synonymous nucleotide substitutions</a:t>
            </a:r>
          </a:p>
        </p:txBody>
      </p:sp>
      <p:pic>
        <p:nvPicPr>
          <p:cNvPr id="11" name="droppedImage.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AAAA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GwHAABUEQAAlAgAAEQSAAAQAAAAJgAAAAgAAAD//////////w=="/>
              </a:ext>
            </a:extLst>
          </p:cNvPicPr>
          <p:nvPr/>
        </p:nvPicPr>
        <p:blipFill>
          <a:blip r:embed="rId3"/>
          <a:stretch>
            <a:fillRect/>
          </a:stretch>
        </p:blipFill>
        <p:spPr>
          <a:xfrm>
            <a:off x="1206500" y="2816860"/>
            <a:ext cx="187960" cy="152400"/>
          </a:xfrm>
          <a:prstGeom prst="rect">
            <a:avLst/>
          </a:prstGeom>
          <a:noFill/>
          <a:ln>
            <a:noFill/>
          </a:ln>
          <a:effectLst>
            <a:outerShdw blurRad="63500" dist="63760" dir="2700000">
              <a:srgbClr val="000000">
                <a:alpha val="4000"/>
              </a:srgbClr>
            </a:outerShdw>
          </a:effectLst>
        </p:spPr>
      </p:pic>
    </p:spTree>
  </p:cSld>
  <p:clrMapOvr>
    <a:masterClrMapping/>
  </p:clrMapOvr>
  <p:transition spd="fast" p14:dur="500">
    <p:fade/>
    <p:extLst>
      <p:ext uri="smNativeData">
        <pr:smNativeData xmlns:pr="smNativeData" xmlns="smNativeData" val="trXWYgAAAAD0AQAAAAAAAAYAAAAAAAAAAAAAAAAAAAAAAAAAAQAAAAAAAAAAAAAAAAAAAAAAAAAAAAAA"/>
      </p:ext>
    </p:extLst>
  </p:transition>
  <p:timing>
    <p:tnLst>
      <p:par>
        <p:cTn id="1" dur="indefinite" restart="never" nodeType="tmRoot"/>
      </p:par>
    </p:tnLst>
  </p:timing>
</p:sld>
</file>

<file path=ppt/slides/slide345.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sp>
        <p:nvSpPr>
          <p:cNvPr id="2" name="Shape 5384"/>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nwgAABAgAAAmAAAACAAAAP//////////"/>
              </a:ext>
            </a:extLst>
          </p:cNvSpPr>
          <p:nvPr/>
        </p:nvSpPr>
        <p:spPr>
          <a:xfrm>
            <a:off x="635000" y="1016000"/>
            <a:ext cx="8692515"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Codon models</a:t>
            </a:r>
          </a:p>
        </p:txBody>
      </p:sp>
      <p:sp>
        <p:nvSpPr>
          <p:cNvPr id="3" name="Shape 5385"/>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FaQ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zQMAANwAAACzOgAATAQAABAgAAAmAAAACAAAAP//////////"/>
              </a:ext>
            </a:extLst>
          </p:cNvSpPr>
          <p:nvPr/>
        </p:nvSpPr>
        <p:spPr>
          <a:xfrm>
            <a:off x="617855" y="139700"/>
            <a:ext cx="892429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Non-independence Across Sites</a:t>
            </a:r>
          </a:p>
        </p:txBody>
      </p:sp>
      <p:sp>
        <p:nvSpPr>
          <p:cNvPr id="4" name="Shape 5386"/>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BBaoAM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MAIAACDQAAA+AoAABAgAAAmAAAACAAAAP//////////"/>
              </a:ext>
            </a:extLst>
          </p:cNvSpPr>
          <p:nvPr/>
        </p:nvSpPr>
        <p:spPr>
          <a:xfrm>
            <a:off x="1003300" y="1422400"/>
            <a:ext cx="9483725" cy="36068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The codon model of (Goldman &amp; Yang, 1994; Muse &amp; Gaut, 1994; Nielsen &amp; Yang, 1998)</a:t>
            </a:r>
          </a:p>
        </p:txBody>
      </p:sp>
      <p:sp>
        <p:nvSpPr>
          <p:cNvPr id="5" name="Shape 5387"/>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KAKAAA+PQAAngwAABAgAAAmAAAACAAAAP//////////"/>
              </a:ext>
            </a:extLst>
          </p:cNvSpPr>
          <p:nvPr/>
        </p:nvSpPr>
        <p:spPr>
          <a:xfrm>
            <a:off x="1003300" y="1727200"/>
            <a:ext cx="8952230" cy="32385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assumes an HKY model of nucleotide substitution</a:t>
            </a:r>
          </a:p>
        </p:txBody>
      </p:sp>
      <p:sp>
        <p:nvSpPr>
          <p:cNvPr id="6" name="Shape 5388"/>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DAMAAA+PQAALw4AABAgAAAmAAAACAAAAP//////////"/>
              </a:ext>
            </a:extLst>
          </p:cNvSpPr>
          <p:nvPr/>
        </p:nvSpPr>
        <p:spPr>
          <a:xfrm>
            <a:off x="1003300" y="1981200"/>
            <a:ext cx="8952230" cy="324485"/>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Arial" pitchFamily="1" charset="0"/>
                <a:cs typeface="Arial" pitchFamily="1" charset="0"/>
              </a:defRPr>
            </a:pPr>
            <a:r>
              <a:rPr i="1" cap="none">
                <a:latin typeface="Times New Roman" pitchFamily="1" charset="0"/>
                <a:ea typeface="Times New Roman" pitchFamily="1" charset="0"/>
                <a:cs typeface="Times New Roman" pitchFamily="1" charset="0"/>
              </a:rPr>
              <a:t>i</a:t>
            </a:r>
            <a:r>
              <a:t> and </a:t>
            </a:r>
            <a:r>
              <a:rPr i="1" cap="none">
                <a:latin typeface="Times New Roman" pitchFamily="1" charset="0"/>
                <a:ea typeface="Times New Roman" pitchFamily="1" charset="0"/>
                <a:cs typeface="Times New Roman" pitchFamily="1" charset="0"/>
              </a:rPr>
              <a:t>j</a:t>
            </a:r>
            <a:r>
              <a:t> are two distinct codons</a:t>
            </a:r>
          </a:p>
        </p:txBody>
      </p:sp>
      <p:sp>
        <p:nvSpPr>
          <p:cNvPr id="7" name="Shape 5389"/>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MANAAA+PQAA6g8AABAgAAAmAAAACAAAAP//////////"/>
              </a:ext>
            </a:extLst>
          </p:cNvSpPr>
          <p:nvPr/>
        </p:nvSpPr>
        <p:spPr>
          <a:xfrm>
            <a:off x="1003300" y="2235200"/>
            <a:ext cx="8952230" cy="35179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Arial" pitchFamily="1" charset="0"/>
                <a:cs typeface="Arial" pitchFamily="1" charset="0"/>
              </a:defRPr>
            </a:pPr>
            <a:r>
              <a:rPr i="1" cap="none">
                <a:latin typeface="Times New Roman" pitchFamily="1" charset="0"/>
                <a:ea typeface="Times New Roman" pitchFamily="1" charset="0"/>
                <a:cs typeface="Times New Roman" pitchFamily="1" charset="0"/>
              </a:rPr>
              <a:t>d</a:t>
            </a:r>
            <a:r>
              <a:rPr sz="1200" i="1" cap="none" baseline="-24000">
                <a:latin typeface="Times New Roman" pitchFamily="1" charset="0"/>
                <a:ea typeface="Times New Roman" pitchFamily="1" charset="0"/>
                <a:cs typeface="Times New Roman" pitchFamily="1" charset="0"/>
              </a:rPr>
              <a:t>ij</a:t>
            </a:r>
            <a:r>
              <a:t> is the minimum number nucleotide substitutions required to convert codon </a:t>
            </a:r>
            <a:r>
              <a:rPr i="1" cap="none">
                <a:latin typeface="Times New Roman" pitchFamily="1" charset="0"/>
                <a:ea typeface="Times New Roman" pitchFamily="1" charset="0"/>
                <a:cs typeface="Times New Roman" pitchFamily="1" charset="0"/>
              </a:rPr>
              <a:t>i</a:t>
            </a:r>
            <a:r>
              <a:t> to codon </a:t>
            </a:r>
            <a:r>
              <a:rPr i="1" cap="none">
                <a:latin typeface="Times New Roman" pitchFamily="1" charset="0"/>
                <a:ea typeface="Times New Roman" pitchFamily="1" charset="0"/>
                <a:cs typeface="Times New Roman" pitchFamily="1" charset="0"/>
              </a:rPr>
              <a:t>j</a:t>
            </a:r>
            <a:r>
              <a:t> </a:t>
            </a:r>
          </a:p>
        </p:txBody>
      </p:sp>
      <p:sp>
        <p:nvSpPr>
          <p:cNvPr id="8" name="Shape 5390"/>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FAPAAA+PQAATxEAABAgAAAmAAAACAAAAP//////////"/>
              </a:ext>
            </a:extLst>
          </p:cNvSpPr>
          <p:nvPr/>
        </p:nvSpPr>
        <p:spPr>
          <a:xfrm>
            <a:off x="1003300" y="2489200"/>
            <a:ext cx="8952230" cy="324485"/>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Arial" pitchFamily="1" charset="0"/>
                <a:cs typeface="Arial" pitchFamily="1" charset="0"/>
              </a:defRPr>
            </a:pPr>
            <a:r>
              <a:rPr i="1" cap="none">
                <a:latin typeface="Times New Roman" pitchFamily="1" charset="0"/>
                <a:ea typeface="Times New Roman" pitchFamily="1" charset="0"/>
                <a:cs typeface="Times New Roman" pitchFamily="1" charset="0"/>
              </a:rPr>
              <a:t> </a:t>
            </a:r>
            <a:r>
              <a:t>  is the transition:transversion-rate ratio</a:t>
            </a:r>
          </a:p>
        </p:txBody>
      </p:sp>
      <p:pic>
        <p:nvPicPr>
          <p:cNvPr id="9" name="droppedImage.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CK6+bL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JQHAAC0DwAAzQgAAMwQAAAQAAAAJgAAAAgAAAD//////////w=="/>
              </a:ext>
            </a:extLst>
          </p:cNvPicPr>
          <p:nvPr/>
        </p:nvPicPr>
        <p:blipFill>
          <a:blip r:embed="rId2"/>
          <a:stretch>
            <a:fillRect/>
          </a:stretch>
        </p:blipFill>
        <p:spPr>
          <a:xfrm>
            <a:off x="1231900" y="2552700"/>
            <a:ext cx="198755" cy="177800"/>
          </a:xfrm>
          <a:prstGeom prst="rect">
            <a:avLst/>
          </a:prstGeom>
          <a:noFill/>
          <a:ln>
            <a:noFill/>
          </a:ln>
          <a:effectLst/>
        </p:spPr>
      </p:pic>
      <p:sp>
        <p:nvSpPr>
          <p:cNvPr id="10" name="Shape 5392"/>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CWtIP4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OAQAAA+PQAA3xIAABAgAAAmAAAACAAAAP//////////"/>
              </a:ext>
            </a:extLst>
          </p:cNvSpPr>
          <p:nvPr/>
        </p:nvSpPr>
        <p:spPr>
          <a:xfrm>
            <a:off x="1003300" y="2743200"/>
            <a:ext cx="8952230" cy="324485"/>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Arial" pitchFamily="1" charset="0"/>
                <a:cs typeface="Arial" pitchFamily="1" charset="0"/>
              </a:defRPr>
            </a:pPr>
            <a:r>
              <a:rPr i="1" cap="none">
                <a:latin typeface="Times New Roman" pitchFamily="1" charset="0"/>
                <a:ea typeface="Times New Roman" pitchFamily="1" charset="0"/>
                <a:cs typeface="Times New Roman" pitchFamily="1" charset="0"/>
              </a:rPr>
              <a:t> </a:t>
            </a:r>
            <a:r>
              <a:t>  is the ratio of the non-synonymous to synonymous nucleotide substitutions</a:t>
            </a:r>
          </a:p>
        </p:txBody>
      </p:sp>
      <p:pic>
        <p:nvPicPr>
          <p:cNvPr id="11" name="droppedImage.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C4yNvS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GwHAABUEQAAlAgAAEQSAAAQAAAAJgAAAAgAAAD//////////w=="/>
              </a:ext>
            </a:extLst>
          </p:cNvPicPr>
          <p:nvPr/>
        </p:nvPicPr>
        <p:blipFill>
          <a:blip r:embed="rId3"/>
          <a:stretch>
            <a:fillRect/>
          </a:stretch>
        </p:blipFill>
        <p:spPr>
          <a:xfrm>
            <a:off x="1206500" y="2816860"/>
            <a:ext cx="187960" cy="152400"/>
          </a:xfrm>
          <a:prstGeom prst="rect">
            <a:avLst/>
          </a:prstGeom>
          <a:noFill/>
          <a:ln>
            <a:noFill/>
          </a:ln>
          <a:effectLst>
            <a:outerShdw blurRad="63500" dist="63760" dir="2700000">
              <a:srgbClr val="000000">
                <a:alpha val="4000"/>
              </a:srgbClr>
            </a:outerShdw>
          </a:effectLst>
        </p:spPr>
      </p:pic>
      <p:sp>
        <p:nvSpPr>
          <p:cNvPr id="12" name="Shape 5394"/>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Dphdkw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BATAACDQAAASBUAABAgAAAmAAAACAAAAP//////////"/>
              </a:ext>
            </a:extLst>
          </p:cNvSpPr>
          <p:nvPr/>
        </p:nvSpPr>
        <p:spPr>
          <a:xfrm>
            <a:off x="1003300" y="3098800"/>
            <a:ext cx="9483725" cy="36068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The off-diagonal elements of the instantaneous-rate matrix can now be defined as: </a:t>
            </a:r>
          </a:p>
        </p:txBody>
      </p:sp>
      <p:pic>
        <p:nvPicPr>
          <p:cNvPr id="13" name="pasted42.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MAAg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AwTAAB7FQAADzAAAAIhAAAQAAAAJgAAAAgAAAD//////////w=="/>
              </a:ext>
            </a:extLst>
          </p:cNvPicPr>
          <p:nvPr/>
        </p:nvPicPr>
        <p:blipFill>
          <a:blip r:embed="rId4"/>
          <a:stretch>
            <a:fillRect/>
          </a:stretch>
        </p:blipFill>
        <p:spPr>
          <a:xfrm>
            <a:off x="3096260" y="3491865"/>
            <a:ext cx="4716145" cy="1873885"/>
          </a:xfrm>
          <a:prstGeom prst="rect">
            <a:avLst/>
          </a:prstGeom>
          <a:noFill/>
          <a:ln>
            <a:noFill/>
          </a:ln>
          <a:effectLst>
            <a:outerShdw blurRad="63500" dist="63760" dir="2700000">
              <a:srgbClr val="000000">
                <a:alpha val="4000"/>
              </a:srgbClr>
            </a:outerShdw>
          </a:effectLst>
        </p:spPr>
      </p:pic>
    </p:spTree>
  </p:cSld>
  <p:clrMapOvr>
    <a:masterClrMapping/>
  </p:clrMapOvr>
  <p:transition spd="fast" p14:dur="500">
    <p:fade/>
    <p:extLst>
      <p:ext uri="smNativeData">
        <pr:smNativeData xmlns:pr="smNativeData" xmlns="smNativeData" val="trXWYgAAAAD0AQAAAAAAAAYAAAAAAAAAAAAAAAAAAAAAAAAAAQAAAAAAAAAAAAAAAAAAAAAAAAAAAAAA"/>
      </p:ext>
    </p:extLs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iterate type="lt">
                                    <p:tmAbs val="0"/>
                                  </p:iterate>
                                  <p:childTnLst>
                                    <p:set>
                                      <p:cBhvr>
                                        <p:cTn id="6" dur="1" fill="hold">
                                          <p:stCondLst>
                                            <p:cond delay="0"/>
                                          </p:stCondLst>
                                        </p:cTn>
                                        <p:tgtEl>
                                          <p:spTgt spid="13"/>
                                        </p:tgtEl>
                                        <p:attrNameLst>
                                          <p:attrName>style.visibility</p:attrName>
                                        </p:attrNameLst>
                                      </p:cBhvr>
                                      <p:to>
                                        <p:strVal val="visible"/>
                                      </p:to>
                                    </p:set>
                                    <p:animEffect transition="in" filter="dissolv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advAuto="0"/>
    </p:bldLst>
    <p:extLst>
      <p:ext uri="smNativeData">
        <pr:smNativeData xmlns:pr="smNativeData" xmlns="smNativeData" val="trXWYgEAAAAFAAAA/f///wEAAAAJAAAAAAAAAAAAAAAAAAAAAAAAAA=="/>
      </p:ext>
    </p:extLst>
  </p:timing>
</p:sld>
</file>

<file path=ppt/slides/slide346.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sp>
        <p:nvSpPr>
          <p:cNvPr id="2" name="Shape 5397"/>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nwgAABAgAAAmAAAACAAAAP//////////"/>
              </a:ext>
            </a:extLst>
          </p:cNvSpPr>
          <p:nvPr/>
        </p:nvSpPr>
        <p:spPr>
          <a:xfrm>
            <a:off x="635000" y="1016000"/>
            <a:ext cx="8692515"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Codon models</a:t>
            </a:r>
          </a:p>
        </p:txBody>
      </p:sp>
      <p:sp>
        <p:nvSpPr>
          <p:cNvPr id="3" name="Shape 5398"/>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zQMAANwAAACzOgAATAQAABAgAAAmAAAACAAAAP//////////"/>
              </a:ext>
            </a:extLst>
          </p:cNvSpPr>
          <p:nvPr/>
        </p:nvSpPr>
        <p:spPr>
          <a:xfrm>
            <a:off x="617855" y="139700"/>
            <a:ext cx="892429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Non-independence Across Sites</a:t>
            </a:r>
          </a:p>
        </p:txBody>
      </p:sp>
      <p:sp>
        <p:nvSpPr>
          <p:cNvPr id="4" name="Shape 5399"/>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w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MAIAACDQAAA+AoAABAgAAAmAAAACAAAAP//////////"/>
              </a:ext>
            </a:extLst>
          </p:cNvSpPr>
          <p:nvPr/>
        </p:nvSpPr>
        <p:spPr>
          <a:xfrm>
            <a:off x="1003300" y="1422400"/>
            <a:ext cx="9483725" cy="36068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The codon model of (Goldman &amp; Yang, 1994; Muse &amp; Gaut, 1994; Nielsen &amp; Yang, 1998)</a:t>
            </a:r>
          </a:p>
        </p:txBody>
      </p:sp>
      <p:sp>
        <p:nvSpPr>
          <p:cNvPr id="5" name="Shape 5400"/>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KAKAAA+PQAAngwAABAgAAAmAAAACAAAAP//////////"/>
              </a:ext>
            </a:extLst>
          </p:cNvSpPr>
          <p:nvPr/>
        </p:nvSpPr>
        <p:spPr>
          <a:xfrm>
            <a:off x="1003300" y="1727200"/>
            <a:ext cx="8952230" cy="32385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assumes an HKY model of nucleotide substitution</a:t>
            </a:r>
          </a:p>
        </p:txBody>
      </p:sp>
      <p:sp>
        <p:nvSpPr>
          <p:cNvPr id="6" name="Shape 5401"/>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DAMAAA+PQAALw4AABAgAAAmAAAACAAAAP//////////"/>
              </a:ext>
            </a:extLst>
          </p:cNvSpPr>
          <p:nvPr/>
        </p:nvSpPr>
        <p:spPr>
          <a:xfrm>
            <a:off x="1003300" y="1981200"/>
            <a:ext cx="8952230" cy="324485"/>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Arial" pitchFamily="1" charset="0"/>
                <a:cs typeface="Arial" pitchFamily="1" charset="0"/>
              </a:defRPr>
            </a:pPr>
            <a:r>
              <a:rPr i="1" cap="none">
                <a:latin typeface="Times New Roman" pitchFamily="1" charset="0"/>
                <a:ea typeface="Times New Roman" pitchFamily="1" charset="0"/>
                <a:cs typeface="Times New Roman" pitchFamily="1" charset="0"/>
              </a:rPr>
              <a:t>i</a:t>
            </a:r>
            <a:r>
              <a:t> and </a:t>
            </a:r>
            <a:r>
              <a:rPr i="1" cap="none">
                <a:latin typeface="Times New Roman" pitchFamily="1" charset="0"/>
                <a:ea typeface="Times New Roman" pitchFamily="1" charset="0"/>
                <a:cs typeface="Times New Roman" pitchFamily="1" charset="0"/>
              </a:rPr>
              <a:t>j</a:t>
            </a:r>
            <a:r>
              <a:t> are two distinct codons</a:t>
            </a:r>
          </a:p>
        </p:txBody>
      </p:sp>
      <p:sp>
        <p:nvSpPr>
          <p:cNvPr id="7" name="Shape 5402"/>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LwUpvg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MANAAA+PQAA6g8AABAgAAAmAAAACAAAAP//////////"/>
              </a:ext>
            </a:extLst>
          </p:cNvSpPr>
          <p:nvPr/>
        </p:nvSpPr>
        <p:spPr>
          <a:xfrm>
            <a:off x="1003300" y="2235200"/>
            <a:ext cx="8952230" cy="35179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Arial" pitchFamily="1" charset="0"/>
                <a:cs typeface="Arial" pitchFamily="1" charset="0"/>
              </a:defRPr>
            </a:pPr>
            <a:r>
              <a:rPr i="1" cap="none">
                <a:latin typeface="Times New Roman" pitchFamily="1" charset="0"/>
                <a:ea typeface="Times New Roman" pitchFamily="1" charset="0"/>
                <a:cs typeface="Times New Roman" pitchFamily="1" charset="0"/>
              </a:rPr>
              <a:t>d</a:t>
            </a:r>
            <a:r>
              <a:rPr sz="1200" i="1" cap="none" baseline="-24000">
                <a:latin typeface="Times New Roman" pitchFamily="1" charset="0"/>
                <a:ea typeface="Times New Roman" pitchFamily="1" charset="0"/>
                <a:cs typeface="Times New Roman" pitchFamily="1" charset="0"/>
              </a:rPr>
              <a:t>ij</a:t>
            </a:r>
            <a:r>
              <a:t> is the minimum number nucleotide substitutions required to convert codon </a:t>
            </a:r>
            <a:r>
              <a:rPr i="1" cap="none">
                <a:latin typeface="Times New Roman" pitchFamily="1" charset="0"/>
                <a:ea typeface="Times New Roman" pitchFamily="1" charset="0"/>
                <a:cs typeface="Times New Roman" pitchFamily="1" charset="0"/>
              </a:rPr>
              <a:t>i</a:t>
            </a:r>
            <a:r>
              <a:t> to codon </a:t>
            </a:r>
            <a:r>
              <a:rPr i="1" cap="none">
                <a:latin typeface="Times New Roman" pitchFamily="1" charset="0"/>
                <a:ea typeface="Times New Roman" pitchFamily="1" charset="0"/>
                <a:cs typeface="Times New Roman" pitchFamily="1" charset="0"/>
              </a:rPr>
              <a:t>j</a:t>
            </a:r>
            <a:r>
              <a:t> </a:t>
            </a:r>
          </a:p>
        </p:txBody>
      </p:sp>
      <p:sp>
        <p:nvSpPr>
          <p:cNvPr id="8" name="Shape 5403"/>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HMDlrQ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FwhAAA+PQAAWyMAABAgAAAmAAAACAAAAP//////////"/>
              </a:ext>
            </a:extLst>
          </p:cNvSpPr>
          <p:nvPr/>
        </p:nvSpPr>
        <p:spPr>
          <a:xfrm>
            <a:off x="1003300" y="5422900"/>
            <a:ext cx="8952230" cy="324485"/>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Arial" pitchFamily="1" charset="0"/>
                <a:cs typeface="Arial" pitchFamily="1" charset="0"/>
              </a:defRPr>
            </a:pPr>
            <a:r>
              <a:t>diagonal elements of the instantaneous-rate matrix where </a:t>
            </a:r>
            <a:r>
              <a:rPr i="1" cap="none">
                <a:latin typeface="Times New Roman" pitchFamily="1" charset="0"/>
                <a:ea typeface="Times New Roman" pitchFamily="1" charset="0"/>
                <a:cs typeface="Times New Roman" pitchFamily="1" charset="0"/>
              </a:rPr>
              <a:t>i</a:t>
            </a:r>
            <a:r>
              <a:t> </a:t>
            </a:r>
            <a:r>
              <a:rPr i="1" cap="none">
                <a:latin typeface="Times New Roman" pitchFamily="1" charset="0"/>
                <a:ea typeface="Times New Roman" pitchFamily="1" charset="0"/>
                <a:cs typeface="Times New Roman" pitchFamily="1" charset="0"/>
              </a:rPr>
              <a:t>=</a:t>
            </a:r>
            <a:r>
              <a:t> </a:t>
            </a:r>
            <a:r>
              <a:rPr i="1" cap="none">
                <a:latin typeface="Times New Roman" pitchFamily="1" charset="0"/>
                <a:ea typeface="Times New Roman" pitchFamily="1" charset="0"/>
                <a:cs typeface="Times New Roman" pitchFamily="1" charset="0"/>
              </a:rPr>
              <a:t>j</a:t>
            </a:r>
            <a:r>
              <a:t> are determined as usual</a:t>
            </a:r>
          </a:p>
        </p:txBody>
      </p:sp>
      <p:sp>
        <p:nvSpPr>
          <p:cNvPr id="9" name="Shape 5404"/>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CcEA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FAPAAA+PQAATxEAABAgAAAmAAAACAAAAP//////////"/>
              </a:ext>
            </a:extLst>
          </p:cNvSpPr>
          <p:nvPr/>
        </p:nvSpPr>
        <p:spPr>
          <a:xfrm>
            <a:off x="1003300" y="2489200"/>
            <a:ext cx="8952230" cy="324485"/>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Arial" pitchFamily="1" charset="0"/>
                <a:cs typeface="Arial" pitchFamily="1" charset="0"/>
              </a:defRPr>
            </a:pPr>
            <a:r>
              <a:rPr i="1" cap="none">
                <a:latin typeface="Times New Roman" pitchFamily="1" charset="0"/>
                <a:ea typeface="Times New Roman" pitchFamily="1" charset="0"/>
                <a:cs typeface="Times New Roman" pitchFamily="1" charset="0"/>
              </a:rPr>
              <a:t> </a:t>
            </a:r>
            <a:r>
              <a:t>  is the transition:transversion-rate ratio</a:t>
            </a:r>
          </a:p>
        </p:txBody>
      </p:sp>
      <p:pic>
        <p:nvPicPr>
          <p:cNvPr id="10" name="droppedImage.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JQHAAC0DwAAzQgAAMwQAAAQAAAAJgAAAAgAAAD//////////w=="/>
              </a:ext>
            </a:extLst>
          </p:cNvPicPr>
          <p:nvPr/>
        </p:nvPicPr>
        <p:blipFill>
          <a:blip r:embed="rId2"/>
          <a:stretch>
            <a:fillRect/>
          </a:stretch>
        </p:blipFill>
        <p:spPr>
          <a:xfrm>
            <a:off x="1231900" y="2552700"/>
            <a:ext cx="198755" cy="177800"/>
          </a:xfrm>
          <a:prstGeom prst="rect">
            <a:avLst/>
          </a:prstGeom>
          <a:noFill/>
          <a:ln>
            <a:noFill/>
          </a:ln>
          <a:effectLst/>
        </p:spPr>
      </p:pic>
      <p:sp>
        <p:nvSpPr>
          <p:cNvPr id="11" name="Shape 5406"/>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OAQAAA+PQAA3xIAABAgAAAmAAAACAAAAP//////////"/>
              </a:ext>
            </a:extLst>
          </p:cNvSpPr>
          <p:nvPr/>
        </p:nvSpPr>
        <p:spPr>
          <a:xfrm>
            <a:off x="1003300" y="2743200"/>
            <a:ext cx="8952230" cy="324485"/>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Arial" pitchFamily="1" charset="0"/>
                <a:cs typeface="Arial" pitchFamily="1" charset="0"/>
              </a:defRPr>
            </a:pPr>
            <a:r>
              <a:rPr i="1" cap="none">
                <a:latin typeface="Times New Roman" pitchFamily="1" charset="0"/>
                <a:ea typeface="Times New Roman" pitchFamily="1" charset="0"/>
                <a:cs typeface="Times New Roman" pitchFamily="1" charset="0"/>
              </a:rPr>
              <a:t> </a:t>
            </a:r>
            <a:r>
              <a:t>  is the ratio of the non-synonymous to synonymous nucleotide substitutions</a:t>
            </a:r>
          </a:p>
        </p:txBody>
      </p:sp>
      <p:pic>
        <p:nvPicPr>
          <p:cNvPr id="12" name="droppedImage.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AAAA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GwHAABUEQAAlAgAAEQSAAAQAAAAJgAAAAgAAAD//////////w=="/>
              </a:ext>
            </a:extLst>
          </p:cNvPicPr>
          <p:nvPr/>
        </p:nvPicPr>
        <p:blipFill>
          <a:blip r:embed="rId3"/>
          <a:stretch>
            <a:fillRect/>
          </a:stretch>
        </p:blipFill>
        <p:spPr>
          <a:xfrm>
            <a:off x="1206500" y="2816860"/>
            <a:ext cx="187960" cy="152400"/>
          </a:xfrm>
          <a:prstGeom prst="rect">
            <a:avLst/>
          </a:prstGeom>
          <a:noFill/>
          <a:ln>
            <a:noFill/>
          </a:ln>
          <a:effectLst>
            <a:outerShdw blurRad="63500" dist="63760" dir="2700000">
              <a:srgbClr val="000000">
                <a:alpha val="4000"/>
              </a:srgbClr>
            </a:outerShdw>
          </a:effectLst>
        </p:spPr>
      </p:pic>
      <p:sp>
        <p:nvSpPr>
          <p:cNvPr id="13" name="Shape 5408"/>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BATAACDQAAASBUAABAgAAAmAAAACAAAAP//////////"/>
              </a:ext>
            </a:extLst>
          </p:cNvSpPr>
          <p:nvPr/>
        </p:nvSpPr>
        <p:spPr>
          <a:xfrm>
            <a:off x="1003300" y="3098800"/>
            <a:ext cx="9483725" cy="36068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The off-diagonal elements of the instantaneous-rate matrix can now be defined as: </a:t>
            </a:r>
          </a:p>
        </p:txBody>
      </p:sp>
      <p:pic>
        <p:nvPicPr>
          <p:cNvPr id="14" name="pasted42.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AAAC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AwTAAB7FQAADzAAAAIhAAAQAAAAJgAAAAgAAAD//////////w=="/>
              </a:ext>
            </a:extLst>
          </p:cNvPicPr>
          <p:nvPr/>
        </p:nvPicPr>
        <p:blipFill>
          <a:blip r:embed="rId4"/>
          <a:stretch>
            <a:fillRect/>
          </a:stretch>
        </p:blipFill>
        <p:spPr>
          <a:xfrm>
            <a:off x="3096260" y="3491865"/>
            <a:ext cx="4716145" cy="1873885"/>
          </a:xfrm>
          <a:prstGeom prst="rect">
            <a:avLst/>
          </a:prstGeom>
          <a:noFill/>
          <a:ln>
            <a:noFill/>
          </a:ln>
          <a:effectLst>
            <a:outerShdw blurRad="63500" dist="63760" dir="2700000">
              <a:srgbClr val="000000">
                <a:alpha val="4000"/>
              </a:srgbClr>
            </a:outerShdw>
          </a:effectLst>
        </p:spPr>
      </p:pic>
    </p:spTree>
  </p:cSld>
  <p:clrMapOvr>
    <a:masterClrMapping/>
  </p:clrMapOvr>
  <p:transition spd="fast" p14:dur="500">
    <p:fade/>
    <p:extLst>
      <p:ext uri="smNativeData">
        <pr:smNativeData xmlns:pr="smNativeData" xmlns="smNativeData" val="trXWYgAAAAD0AQAAAAAAAAYAAAAAAAAAAAAAAAAAAAAAAAAAAQAAAAAAAAAAAAAAAAAAAAAAAAAAAAAA"/>
      </p:ext>
    </p:extLst>
  </p:transition>
  <p:timing>
    <p:tnLst>
      <p:par>
        <p:cTn id="1" dur="indefinite" restart="never" nodeType="tmRoot"/>
      </p:par>
    </p:tnLst>
  </p:timing>
</p:sld>
</file>

<file path=ppt/slides/slide347.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graphicFrame>
        <p:nvGraphicFramePr>
          <p:cNvPr id="2" name=""/>
          <p:cNvGraphicFramePr>
            <a:graphicFrameLocks noGrp="1"/>
          </p:cNvGraphicFramePr>
          <p:nvPr/>
        </p:nvGraphicFramePr>
        <p:xfrm>
          <a:off x="1036955" y="1117600"/>
          <a:ext cx="8083550" cy="5384800"/>
        </p:xfrm>
        <a:graphic>
          <a:graphicData uri="http://schemas.openxmlformats.org/drawingml/2006/table">
            <a:tbl>
              <a:tblPr>
                <a:noFill/>
              </a:tblPr>
              <a:tblGrid>
                <a:gridCol w="741680"/>
                <a:gridCol w="744220"/>
                <a:gridCol w="744220"/>
                <a:gridCol w="744220"/>
                <a:gridCol w="744220"/>
                <a:gridCol w="1388745"/>
                <a:gridCol w="744220"/>
                <a:gridCol w="744220"/>
                <a:gridCol w="744220"/>
                <a:gridCol w="744220"/>
              </a:tblGrid>
              <a:tr h="444500">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AAA</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AAC</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AAG</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TTA</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TTC</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TTG</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TTT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extLst>
                  <a:ext uri="smNativeData">
                    <pr:rowheight xmlns="" xmlns:pr="smNativeData" dt="1658238390" type="min" val="444500"/>
                  </a:ext>
                </a:extLst>
              </a:tr>
              <a:tr h="444500">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AAA</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extLst>
                  <a:ext uri="smNativeData">
                    <pr:rowheight xmlns="" xmlns:pr="smNativeData" dt="1658238390" type="min" val="444500"/>
                  </a:ext>
                </a:extLst>
              </a:tr>
              <a:tr h="444500">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AAC</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extLst>
                  <a:ext uri="smNativeData">
                    <pr:rowheight xmlns="" xmlns:pr="smNativeData" dt="1658238390" type="min" val="444500"/>
                  </a:ext>
                </a:extLst>
              </a:tr>
              <a:tr h="444500">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AAG</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extLst>
                  <a:ext uri="smNativeData">
                    <pr:rowheight xmlns="" xmlns:pr="smNativeData" dt="1658238390" type="min" val="444500"/>
                  </a:ext>
                </a:extLst>
              </a:tr>
              <a:tr h="444500">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extLst>
                  <a:ext uri="smNativeData">
                    <pr:rowheight xmlns="" xmlns:pr="smNativeData" dt="1658238390" type="min" val="444500"/>
                  </a:ext>
                </a:extLst>
              </a:tr>
              <a:tr h="1386205">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extLst>
                  <a:ext uri="smNativeData">
                    <pr:rowheight xmlns="" xmlns:pr="smNativeData" dt="1658238390" type="min" val="1386205"/>
                  </a:ext>
                </a:extLst>
              </a:tr>
              <a:tr h="444500">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TTA</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extLst>
                  <a:ext uri="smNativeData">
                    <pr:rowheight xmlns="" xmlns:pr="smNativeData" dt="1658238390" type="min" val="444500"/>
                  </a:ext>
                </a:extLst>
              </a:tr>
              <a:tr h="444500">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TTC</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extLst>
                  <a:ext uri="smNativeData">
                    <pr:rowheight xmlns="" xmlns:pr="smNativeData" dt="1658238390" type="min" val="444500"/>
                  </a:ext>
                </a:extLst>
              </a:tr>
              <a:tr h="444500">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TTG</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extLst>
                  <a:ext uri="smNativeData">
                    <pr:rowheight xmlns="" xmlns:pr="smNativeData" dt="1658238390" type="min" val="444500"/>
                  </a:ext>
                </a:extLst>
              </a:tr>
              <a:tr h="444500">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TTT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extLst>
                  <a:ext uri="smNativeData">
                    <pr:rowheight xmlns="" xmlns:pr="smNativeData" dt="1658238390" type="min" val="444500"/>
                  </a:ext>
                </a:extLst>
              </a:tr>
            </a:tbl>
          </a:graphicData>
        </a:graphic>
      </p:graphicFrame>
      <p:sp>
        <p:nvSpPr>
          <p:cNvPr id="3" name="Shape 5412"/>
          <p:cNvSpPr>
            <a:extLst>
              <a:ext uri="smNativeData">
                <pr:smNativeData xmlns:pr="smNativeData" xmlns="smNativeData" val="SMDATA_15_trXWYhMAAAAlAAAAZgAAAA0AAAAAPAAAADwAAAA8AAAAPAAAAAAAAAABAAAAAAAAAAEAAABQAAAAAAAAAAAA8D8AAAAAAADwPwAAAAAAAOA/AAAAAAAA4D8AAAAAAADgPwAAAAAAAOA/AAAAAAAA4D8AAAAAAADgPwAAAAAAAOA/AAAAAAAA4D8CAAAAjAAAAAEAAAAAAAAAQkJCAP///wgAAAAAAAAAAAAAAAAAAAAAAAAAAAAAAAAAAAAAeAAAAAEAAABAAAAAAAAAAAAAAABaAAAAAAAAAAAAAAAAAAAAAAAAAAAAAAAAAAAAAAAAAAAAAAAAAAAAAAAAAAAAAAAAAAAAAAAAAAAAAAAAAAAAAAAAAAAAAAAAAAAAFAAAADwAAAABAAAAAAAAAEJCQgAoAAAAAQAAACMAAAAjAAAAIwAAAB4AAAAAAAAAZAAAAGQAAAAAAAAAZAAAAGQAAAAVAAAAYAAAAAAAAAAAAAAADwAAACADAAAAAAAAAAAAAAEAAACgMgAAVgcAAKr4//8BAAAAf39/AAEAAABkAAAAAAAAABQAAABAHwAAAAAAACYAAAAAAAAAwOD//wAAAAAmAAAAZAAAABYAAABMAAAAAQAAAAAAAAAHAAAAAAAAAAEAAAAAAAAAVgAAAEcAAABHAAAAZAAAAGQAAAAAAAAAy8vLAFYAAABHAAAARwAAAGQAAABkAAAAAAAAABcAAAAUAAAAAAAAAAAAAAD/fwAA/38AAAAAAAAJAAAABAAAAAE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QkJCAP///wEAAAAAAAAAAAAAAAAAAAAAAAAAAAAAAAAAAAAAAAAAAEJCQgB/f38AAAAAAMvLywDAwP8Af39/AAAAAAAAAAAAAAAAAAAAAAAAAAAAIQAAABgAAAAUAAAAtB4AAPgHAAAsHwAAcAgAABAAAAAmAAAACAAAAP//////////"/>
              </a:ext>
            </a:extLst>
          </p:cNvSpPr>
          <p:nvPr/>
        </p:nvSpPr>
        <p:spPr>
          <a:xfrm>
            <a:off x="4991100" y="1295400"/>
            <a:ext cx="76200" cy="76200"/>
          </a:xfrm>
          <a:prstGeom prst="ellipse">
            <a:avLst/>
          </a:prstGeom>
          <a:solidFill>
            <a:srgbClr val="424242"/>
          </a:solidFill>
          <a:ln w="25400" cap="flat" cmpd="sng" algn="ctr">
            <a:solidFill>
              <a:srgbClr val="424242"/>
            </a:solidFill>
            <a:prstDash val="solid"/>
            <a:headEnd type="none"/>
            <a:tailEnd type="none"/>
          </a:ln>
          <a:effectLst>
            <a:outerShdw blurRad="63500" dist="63760" dir="2700000">
              <a:srgbClr val="000000">
                <a:alpha val="14000"/>
              </a:srgbClr>
            </a:outerShdw>
          </a:effectLst>
        </p:spPr>
        <p:txBody>
          <a:bodyPr vert="horz" wrap="square" lIns="38100" tIns="38100" rIns="38100" bIns="38100" numCol="1" spcCol="215900" anchor="ctr"/>
          <a:lstStyle/>
          <a:p>
            <a:pPr defTabSz="355600">
              <a:tabLst>
                <a:tab pos="838200" algn="l"/>
              </a:tabLst>
              <a:defRPr cap="none">
                <a:effectLst>
                  <a:outerShdw dist="63500" dir="3600000" algn="tl" rotWithShape="0">
                    <a:srgbClr val="000000">
                      <a:alpha val="40000"/>
                    </a:srgbClr>
                  </a:outerShdw>
                </a:effectLst>
              </a:defRPr>
            </a:pPr>
          </a:p>
        </p:txBody>
      </p:sp>
      <p:sp>
        <p:nvSpPr>
          <p:cNvPr id="4" name="Shape 5413"/>
          <p:cNvSpPr>
            <a:extLst>
              <a:ext uri="smNativeData">
                <pr:smNativeData xmlns:pr="smNativeData" xmlns="smNativeData" val="SMDATA_15_trXWYhMAAAAlAAAAZgAAAA0AAAAAPAAAADwAAAA8AAAAPAAAAAAAAAABAAAAAAAAAAEAAABQAAAAAAAAAAAA8D8AAAAAAADwPwAAAAAAAOA/AAAAAAAA4D8AAAAAAADgPwAAAAAAAOA/AAAAAAAA4D8AAAAAAADgPwAAAAAAAOA/AAAAAAAA4D8CAAAAjAAAAAEAAAAAAAAAQkJCAP///wgAAAAAAAAAAAAAAAAAAAAAAAAAAAAAAAAAAAAAeAAAAAEAAABAAAAAAAAAAAAAAABaAAAAAAAAAAAAAAAAAAAAAAAAAAAAAAAAAAAAAAAAAAAAAAAAAAAAAAAAAAAAAAAAAAAAAAAAAAAAAAAAAAAAAAAAAAAAAAAAAAAAFAAAADwAAAABAAAAAAAAAEJCQgAoAAAAAQAAACMAAAAjAAAAIwAAAB4AAAAAAAAAZAAAAGQAAAAAAAAAZAAAAGQAAAAVAAAAYAAAAAAAAAAAAAAADwAAACADAAAAAAAAAAAAAAEAAACgMgAAVgcAAKr4//8BAAAAf39/AAEAAABkAAAAAAAAABQAAABAHwAAAAAAACYAAAAAAAAAwOD//wAAAAAmAAAAZAAAABYAAABMAAAAAQAAAAAAAAAHAAAAAAAAAAEAAAAAAAAAVgAAAEcAAABHAAAAZAAAAGQAAAAAAAAAy8vLAFY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QkJCAP///wEAAAAAAAAAAAAAAAAAAAAAAAAAAAAAAAAAAAAAAAAAAEJCQgB/f38AAAAAAMvLywDAwP8Af39/AAAAAAAAAAAAAAAAAAAAAAAAAAAAIQAAABgAAAAUAAAA9B8AAPgHAABsIAAAcAgAABAAAAAmAAAACAAAAP//////////"/>
              </a:ext>
            </a:extLst>
          </p:cNvSpPr>
          <p:nvPr/>
        </p:nvSpPr>
        <p:spPr>
          <a:xfrm>
            <a:off x="5194300" y="1295400"/>
            <a:ext cx="76200" cy="76200"/>
          </a:xfrm>
          <a:prstGeom prst="ellipse">
            <a:avLst/>
          </a:prstGeom>
          <a:solidFill>
            <a:srgbClr val="424242"/>
          </a:solidFill>
          <a:ln w="25400" cap="flat" cmpd="sng" algn="ctr">
            <a:solidFill>
              <a:srgbClr val="424242"/>
            </a:solidFill>
            <a:prstDash val="solid"/>
            <a:headEnd type="none"/>
            <a:tailEnd type="none"/>
          </a:ln>
          <a:effectLst>
            <a:outerShdw blurRad="63500" dist="63760" dir="2700000">
              <a:srgbClr val="000000">
                <a:alpha val="14000"/>
              </a:srgbClr>
            </a:outerShdw>
          </a:effectLst>
        </p:spPr>
        <p:txBody>
          <a:bodyPr vert="horz" wrap="square" lIns="38100" tIns="38100" rIns="38100" bIns="38100" numCol="1" spcCol="215900" anchor="ctr"/>
          <a:lstStyle/>
          <a:p>
            <a:pPr defTabSz="355600">
              <a:tabLst>
                <a:tab pos="838200" algn="l"/>
              </a:tabLst>
              <a:defRPr cap="none">
                <a:effectLst>
                  <a:outerShdw dist="63500" dir="3600000" algn="tl" rotWithShape="0">
                    <a:srgbClr val="000000">
                      <a:alpha val="40000"/>
                    </a:srgbClr>
                  </a:outerShdw>
                </a:effectLst>
              </a:defRPr>
            </a:pPr>
          </a:p>
        </p:txBody>
      </p:sp>
      <p:sp>
        <p:nvSpPr>
          <p:cNvPr id="5" name="Shape 5414"/>
          <p:cNvSpPr>
            <a:extLst>
              <a:ext uri="smNativeData">
                <pr:smNativeData xmlns:pr="smNativeData" xmlns="smNativeData" val="SMDATA_15_trXWYhMAAAAlAAAAZgAAAA0AAAAAPAAAADwAAAA8AAAAPAAAAAAAAAABAAAAAAAAAAEAAABQAAAAAAAAAAAA8D8AAAAAAADwPwAAAAAAAOA/AAAAAAAA4D8AAAAAAADgPwAAAAAAAOA/AAAAAAAA4D8AAAAAAADgPwAAAAAAAOA/AAAAAAAA4D8CAAAAjAAAAAEAAAAAAAAAQkJCAP///wgAAAAAAAAAAAAAAAAAAAAAAAAAAAAAAAAAAAAAeAAAAAEAAABAAAAAAAAAAAAAAABaAAAAAAAAAAAAAAAAAAAAAAAAAAAAAAAAAAAAAAAAAAAAAAAAAAAAAAAAAAAAAAAAAAAAAAAAAAAAAAAAAAAAAAAAAAAAAAAAAAAAFAAAADwAAAABAAAAAAAAAEJCQgAoAAAAAQAAACMAAAAjAAAAIwAAAB4AAAAAAAAAZAAAAGQAAAAAAAAAZAAAAGQAAAAVAAAAYAAAAAAAAAAAAAAADwAAACADAAAAAAAAAAAAAAEAAACgMgAAVgcAAKr4//8BAAAAf39/AAEAAABkAAAAAAAAABQAAABAHwAAAAAAACYAAAAAAAAAwOD//wAAAAAmAAAAZAAAABYAAABMAAAAAQAAAAAAAAAHAAAAAAAAAAEAAAAAAAAAVgAAAEcAAABHAAAAZAAAAGQAAAAAAAAAy8vLAFY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QkJCAP///wEAAAAAAAAAAAAAAAAAAAAAAAAAAAAAAAAAAAAAAAAAAEJCQgB/f38AAAAAAMvLywDAwP8Af39/AAAAAAAAAAAAAAAAAAAAAAAAAAAAIQAAABgAAAAUAAAASCEAAPgHAADAIQAAcAgAABAAAAAmAAAACAAAAP//////////"/>
              </a:ext>
            </a:extLst>
          </p:cNvSpPr>
          <p:nvPr/>
        </p:nvSpPr>
        <p:spPr>
          <a:xfrm>
            <a:off x="5410200" y="1295400"/>
            <a:ext cx="76200" cy="76200"/>
          </a:xfrm>
          <a:prstGeom prst="ellipse">
            <a:avLst/>
          </a:prstGeom>
          <a:solidFill>
            <a:srgbClr val="424242"/>
          </a:solidFill>
          <a:ln w="25400" cap="flat" cmpd="sng" algn="ctr">
            <a:solidFill>
              <a:srgbClr val="424242"/>
            </a:solidFill>
            <a:prstDash val="solid"/>
            <a:headEnd type="none"/>
            <a:tailEnd type="none"/>
          </a:ln>
          <a:effectLst>
            <a:outerShdw blurRad="63500" dist="63760" dir="2700000">
              <a:srgbClr val="000000">
                <a:alpha val="14000"/>
              </a:srgbClr>
            </a:outerShdw>
          </a:effectLst>
        </p:spPr>
        <p:txBody>
          <a:bodyPr vert="horz" wrap="square" lIns="38100" tIns="38100" rIns="38100" bIns="38100" numCol="1" spcCol="215900" anchor="ctr"/>
          <a:lstStyle/>
          <a:p>
            <a:pPr defTabSz="355600">
              <a:tabLst>
                <a:tab pos="838200" algn="l"/>
              </a:tabLst>
              <a:defRPr cap="none">
                <a:effectLst>
                  <a:outerShdw dist="63500" dir="3600000" algn="tl" rotWithShape="0">
                    <a:srgbClr val="000000">
                      <a:alpha val="40000"/>
                    </a:srgbClr>
                  </a:outerShdw>
                </a:effectLst>
              </a:defRPr>
            </a:pPr>
          </a:p>
        </p:txBody>
      </p:sp>
      <p:sp>
        <p:nvSpPr>
          <p:cNvPr id="6" name="Shape 5415"/>
          <p:cNvSpPr>
            <a:extLst>
              <a:ext uri="smNativeData">
                <pr:smNativeData xmlns:pr="smNativeData" xmlns="smNativeData" val="SMDATA_15_trXWYhMAAAAlAAAAZgAAAA0AAAAAPAAAADwAAAA8AAAAPAAAAAAAAAABAAAAAAAAAAEAAABQAAAAAAAAAAAA8D8AAAAAAADwPwAAAAAAAOA/AAAAAAAA4D8AAAAAAADgPwAAAAAAAOA/AAAAAAAA4D8AAAAAAADgPwAAAAAAAOA/AAAAAAAA4D8CAAAAjAAAAAEAAAAAAAAAQkJCAP///wgAAAAAAAAAAAAAAAAAAAAAAAAAAAAAAAAAAAAAeAAAAAEAAABAAAAAAAAAAAAAAABaAAAAAAAAAAAAAAAAAAAAAAAAAAAAAAAAAAAAAAAAAAAAAAAAAAAAAAAAAAAAAAAAAAAAAAAAAAAAAAAAAAAAAAAAAAAAAAAAAAAAFAAAADwAAAABAAAAAAAAAEJCQgAoAAAAAQAAACMAAAAjAAAAIwAAAB4AAAAAAAAAZAAAAGQAAAAAAAAAZAAAAGQAAAAVAAAAYAAAAAAAAAAAAAAADwAAACADAAAAAAAAAAAAAAEAAACgMgAAVgcAAKr4//8BAAAAf39/AAEAAABkAAAAAAAAABQAAABAHwAAAAAAACYAAAAAAAAAwOD//wAAAAAmAAAAZAAAABYAAABMAAAAAQAAAAAAAAAHAAAAAAAAAAEAAAAAAAAAVgAAAEcAAABHAAAAZAAAAGQAAAAAAAAAy8vLAFY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QkJCAP///wEAAAAAAAAAAAAAAAAAAAAAAAAAAAAAAAAAAAAAAAAAAEJCQgB/f38AAAAAAMvLywDAwP8Af39/AAAAAAAAAAAAAAAAAAAAAAAAAAAAIQAAABgAAAAUAAAAiCIAAPgHAAAAIwAAcAgAABAAAAAmAAAACAAAAP//////////"/>
              </a:ext>
            </a:extLst>
          </p:cNvSpPr>
          <p:nvPr/>
        </p:nvSpPr>
        <p:spPr>
          <a:xfrm>
            <a:off x="5613400" y="1295400"/>
            <a:ext cx="76200" cy="76200"/>
          </a:xfrm>
          <a:prstGeom prst="ellipse">
            <a:avLst/>
          </a:prstGeom>
          <a:solidFill>
            <a:srgbClr val="424242"/>
          </a:solidFill>
          <a:ln w="25400" cap="flat" cmpd="sng" algn="ctr">
            <a:solidFill>
              <a:srgbClr val="424242"/>
            </a:solidFill>
            <a:prstDash val="solid"/>
            <a:headEnd type="none"/>
            <a:tailEnd type="none"/>
          </a:ln>
          <a:effectLst>
            <a:outerShdw blurRad="63500" dist="63760" dir="2700000">
              <a:srgbClr val="000000">
                <a:alpha val="14000"/>
              </a:srgbClr>
            </a:outerShdw>
          </a:effectLst>
        </p:spPr>
        <p:txBody>
          <a:bodyPr vert="horz" wrap="square" lIns="38100" tIns="38100" rIns="38100" bIns="38100" numCol="1" spcCol="215900" anchor="ctr"/>
          <a:lstStyle/>
          <a:p>
            <a:pPr defTabSz="355600">
              <a:tabLst>
                <a:tab pos="838200" algn="l"/>
              </a:tabLst>
              <a:defRPr cap="none">
                <a:effectLst>
                  <a:outerShdw dist="63500" dir="3600000" algn="tl" rotWithShape="0">
                    <a:srgbClr val="000000">
                      <a:alpha val="40000"/>
                    </a:srgbClr>
                  </a:outerShdw>
                </a:effectLst>
              </a:defRPr>
            </a:pPr>
          </a:p>
        </p:txBody>
      </p:sp>
      <p:sp>
        <p:nvSpPr>
          <p:cNvPr id="7" name="Shape 5416"/>
          <p:cNvSpPr>
            <a:extLst>
              <a:ext uri="smNativeData">
                <pr:smNativeData xmlns:pr="smNativeData" xmlns="smNativeData" val="SMDATA_15_trXWYhMAAAAlAAAAZgAAAA0AAAAAPAAAADwAAAA8AAAAPAAAAAAAAAABAAAAAAAAAAEAAABQAAAAAAAAAAAA8D8AAAAAAADwPwAAAAAAAOA/AAAAAAAA4D8AAAAAAADgPwAAAAAAAOA/AAAAAAAA4D8AAAAAAADgPwAAAAAAAOA/AAAAAAAA4D8CAAAAjAAAAAEAAAAAAAAAQkJCAP///wgAAAAAAAAAAAAAAAAAAAAAAAAAAAAAAAAAAAAAeAAAAAEAAABAAAAAAAAAAAAAAABaAAAAAAAAAAAAAAAAAAAAAAAAAAAAAAAAAAAAAAAAAAAAAAAAAAAAAAAAAAAAAAAAAAAAAAAAAAAAAAAAAAAAAAAAAAAAAAAAAAAAFAAAADwAAAABAAAAAAAAAEJCQgAoAAAAAQAAACMAAAAjAAAAIwAAAB4AAAAAAAAAZAAAAGQAAAAAAAAAZAAAAGQAAAAVAAAAYAAAAAAAAAAAAAAADwAAACADAAAAAAAAAAAAAAEAAACgMgAAVgcAAKr4//8BAAAAf39/AAEAAABkAAAAAAAAABQAAABAHwAAAAAAACYAAAAAAAAAwOD//wAAAAAmAAAAZAAAABYAAABMAAAAAQAAAAAAAAAHAAAAAAAAAAEAAAAAAAAAVgAAAEcAAABHAAAAZAAAAGQAAAAAAAAAy8vLAFY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QkJCAP///wEAAAAAAAAAAAAAAAAAAAAAAAAAAAAAAAAAAAAAAAAAAEJCQgB/f38AAAAAAMvLywDAwP8Af39/AAAAAAAAAAAAAAAAAAAAAAAAAAAAIQAAABgAAAAUAAAA3CMAAPgHAABUJAAAcAgAABAAAAAmAAAACAAAAP//////////"/>
              </a:ext>
            </a:extLst>
          </p:cNvSpPr>
          <p:nvPr/>
        </p:nvSpPr>
        <p:spPr>
          <a:xfrm>
            <a:off x="5829300" y="1295400"/>
            <a:ext cx="76200" cy="76200"/>
          </a:xfrm>
          <a:prstGeom prst="ellipse">
            <a:avLst/>
          </a:prstGeom>
          <a:solidFill>
            <a:srgbClr val="424242"/>
          </a:solidFill>
          <a:ln w="25400" cap="flat" cmpd="sng" algn="ctr">
            <a:solidFill>
              <a:srgbClr val="424242"/>
            </a:solidFill>
            <a:prstDash val="solid"/>
            <a:headEnd type="none"/>
            <a:tailEnd type="none"/>
          </a:ln>
          <a:effectLst>
            <a:outerShdw blurRad="63500" dist="63760" dir="2700000">
              <a:srgbClr val="000000">
                <a:alpha val="14000"/>
              </a:srgbClr>
            </a:outerShdw>
          </a:effectLst>
        </p:spPr>
        <p:txBody>
          <a:bodyPr vert="horz" wrap="square" lIns="38100" tIns="38100" rIns="38100" bIns="38100" numCol="1" spcCol="215900" anchor="ctr"/>
          <a:lstStyle/>
          <a:p>
            <a:pPr defTabSz="355600">
              <a:tabLst>
                <a:tab pos="838200" algn="l"/>
              </a:tabLst>
              <a:defRPr cap="none">
                <a:effectLst>
                  <a:outerShdw dist="63500" dir="3600000" algn="tl" rotWithShape="0">
                    <a:srgbClr val="000000">
                      <a:alpha val="40000"/>
                    </a:srgbClr>
                  </a:outerShdw>
                </a:effectLst>
              </a:defRPr>
            </a:pPr>
          </a:p>
        </p:txBody>
      </p:sp>
      <p:sp>
        <p:nvSpPr>
          <p:cNvPr id="8" name="Shape 5417"/>
          <p:cNvSpPr>
            <a:extLst>
              <a:ext uri="smNativeData">
                <pr:smNativeData xmlns:pr="smNativeData" xmlns="smNativeData" val="SMDATA_15_trXWYhMAAAAlAAAAZgAAAA0AAAAAPAAAADwAAAA8AAAAPAAAAAAAAAABAAAAAAAAAAEAAABQAAAAAAAAAAAA8D8AAAAAAADwPwAAAAAAAOA/AAAAAAAA4D8AAAAAAADgPwAAAAAAAOA/AAAAAAAA4D8AAAAAAADgPwAAAAAAAOA/AAAAAAAA4D8CAAAAjAAAAAEAAAAAAAAAQkJCAP///wgAAAAAAAAAAAAAAAAAAAAAAAAAAAAAAAAAAAAAeAAAAAEAAABAAAAAAAAAAAAAAAB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QAAAAAAAAAHAAAAAAAAAAEAAAAAAAAAVgAAAEcAAABHAAAAZAAAAGQAAAAAAAAAy8vLAFY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QkJCAP///wEAAAAAAAAAAAAAAAAAAAAAAAAAAAAAAAAAAAAAAAAAAAAAAAB/f38AAAAAAMvLywDAwP8Af39/AAAAAAAAAAAAAAAAAAAAAAAAAAAAIQAAABgAAAAUAAAAXAgAAPQaAADUCAAAbBsAABAAAAAmAAAACAAAAP//////////"/>
              </a:ext>
            </a:extLst>
          </p:cNvSpPr>
          <p:nvPr/>
        </p:nvSpPr>
        <p:spPr>
          <a:xfrm rot="16200000">
            <a:off x="1358900" y="4381500"/>
            <a:ext cx="76200" cy="76200"/>
          </a:xfrm>
          <a:prstGeom prst="ellipse">
            <a:avLst/>
          </a:prstGeom>
          <a:solidFill>
            <a:srgbClr val="424242"/>
          </a:solidFill>
          <a:ln w="25400" cap="flat" cmpd="sng" algn="ctr">
            <a:solidFill>
              <a:srgbClr val="000000"/>
            </a:solidFill>
            <a:prstDash val="solid"/>
            <a:headEnd type="none"/>
            <a:tailEnd type="none"/>
          </a:ln>
          <a:effectLst>
            <a:outerShdw blurRad="63500" dist="63760" dir="2700000">
              <a:srgbClr val="000000">
                <a:alpha val="14000"/>
              </a:srgbClr>
            </a:outerShdw>
          </a:effectLst>
        </p:spPr>
        <p:txBody>
          <a:bodyPr vert="horz" wrap="square" lIns="38100" tIns="38100" rIns="38100" bIns="38100" numCol="1" spcCol="215900" anchor="ctr"/>
          <a:lstStyle/>
          <a:p>
            <a:pPr defTabSz="355600">
              <a:tabLst>
                <a:tab pos="838200" algn="l"/>
              </a:tabLst>
              <a:defRPr cap="none">
                <a:effectLst>
                  <a:outerShdw dist="63500" dir="3600000" algn="tl" rotWithShape="0">
                    <a:srgbClr val="000000">
                      <a:alpha val="40000"/>
                    </a:srgbClr>
                  </a:outerShdw>
                </a:effectLst>
              </a:defRPr>
            </a:pPr>
          </a:p>
        </p:txBody>
      </p:sp>
      <p:sp>
        <p:nvSpPr>
          <p:cNvPr id="9" name="Shape 5418"/>
          <p:cNvSpPr>
            <a:extLst>
              <a:ext uri="smNativeData">
                <pr:smNativeData xmlns:pr="smNativeData" xmlns="smNativeData" val="SMDATA_15_trXWYhMAAAAlAAAAZgAAAA0AAAAAPAAAADwAAAA8AAAAPAAAAAAAAAABAAAAAAAAAAEAAABQAAAAAAAAAAAA8D8AAAAAAADwPwAAAAAAAOA/AAAAAAAA4D8AAAAAAADgPwAAAAAAAOA/AAAAAAAA4D8AAAAAAADgPwAAAAAAAOA/AAAAAAAA4D8CAAAAjAAAAAEAAAAAAAAAQkJCAP///wgAAAAAAAAAAAAAAAAAAAAAAAAAAAAAAAAAAAAAeAAAAAEAAABAAAAAAAAAAAAAAAB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QAAAAAAAAAHAAAAAAAAAAEAAAAAAAAAVgAAAEcAAABHAAAAZAAAAGQAAAAAAAAAy8vLAFY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QkJCAP///wEAAAAAAAAAAAAAAAAAAAAAAAAAAAAAAAAAAAAAAAAAAAAAAAB/f38AAAAAAMvLywDAwP8Af39/AAAAAAAAAAAAAAAAAAAAAAAAAAAAIQAAABgAAAAUAAAAXAgAALQZAADUCAAALBoAABAAAAAmAAAACAAAAP//////////"/>
              </a:ext>
            </a:extLst>
          </p:cNvSpPr>
          <p:nvPr/>
        </p:nvSpPr>
        <p:spPr>
          <a:xfrm rot="16200000">
            <a:off x="1358900" y="4178300"/>
            <a:ext cx="76200" cy="76200"/>
          </a:xfrm>
          <a:prstGeom prst="ellipse">
            <a:avLst/>
          </a:prstGeom>
          <a:solidFill>
            <a:srgbClr val="424242"/>
          </a:solidFill>
          <a:ln w="25400" cap="flat" cmpd="sng" algn="ctr">
            <a:solidFill>
              <a:srgbClr val="000000"/>
            </a:solidFill>
            <a:prstDash val="solid"/>
            <a:headEnd type="none"/>
            <a:tailEnd type="none"/>
          </a:ln>
          <a:effectLst>
            <a:outerShdw blurRad="63500" dist="63760" dir="2700000">
              <a:srgbClr val="000000">
                <a:alpha val="14000"/>
              </a:srgbClr>
            </a:outerShdw>
          </a:effectLst>
        </p:spPr>
        <p:txBody>
          <a:bodyPr vert="horz" wrap="square" lIns="38100" tIns="38100" rIns="38100" bIns="38100" numCol="1" spcCol="215900" anchor="ctr"/>
          <a:lstStyle/>
          <a:p>
            <a:pPr defTabSz="355600">
              <a:tabLst>
                <a:tab pos="838200" algn="l"/>
              </a:tabLst>
              <a:defRPr cap="none">
                <a:effectLst>
                  <a:outerShdw dist="63500" dir="3600000" algn="tl" rotWithShape="0">
                    <a:srgbClr val="000000">
                      <a:alpha val="40000"/>
                    </a:srgbClr>
                  </a:outerShdw>
                </a:effectLst>
              </a:defRPr>
            </a:pPr>
          </a:p>
        </p:txBody>
      </p:sp>
      <p:sp>
        <p:nvSpPr>
          <p:cNvPr id="10" name="Shape 5419"/>
          <p:cNvSpPr>
            <a:extLst>
              <a:ext uri="smNativeData">
                <pr:smNativeData xmlns:pr="smNativeData" xmlns="smNativeData" val="SMDATA_15_trXWYhMAAAAlAAAAZgAAAA0AAAAAPAAAADwAAAA8AAAAPAAAAAAAAAABAAAAAAAAAAEAAABQAAAAAAAAAAAA8D8AAAAAAADwPwAAAAAAAOA/AAAAAAAA4D8AAAAAAADgPwAAAAAAAOA/AAAAAAAA4D8AAAAAAADgPwAAAAAAAOA/AAAAAAAA4D8CAAAAjAAAAAEAAAAAAAAAQkJCAP///wgAAAAAAAAAAAAAAAAAAAAAAAAAAAAAAAAAAAAAeAAAAAEAAABAAAAAAAAAAAAAAAB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QAAAAAAAAAHAAAAAAAAAAEAAAAAAAAAVgAAAEcAAABHAAAAZAAAAGQAAAAAAAAAy8vLAFY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QkJCAP///wEAAAAAAAAAAAAAAAAAAAAAAAAAAAAAAAAAAAAAAAAAAAAAAAB/f38AAAAAAMvLywDAwP8Af39/AAAAAAAAAAAAAAAAAAAAAAAAAAAAIQAAABgAAAAUAAAAXAgAAHQYAADUCAAA7BgAABAAAAAmAAAACAAAAP//////////"/>
              </a:ext>
            </a:extLst>
          </p:cNvSpPr>
          <p:nvPr/>
        </p:nvSpPr>
        <p:spPr>
          <a:xfrm rot="16200000">
            <a:off x="1358900" y="3975100"/>
            <a:ext cx="76200" cy="76200"/>
          </a:xfrm>
          <a:prstGeom prst="ellipse">
            <a:avLst/>
          </a:prstGeom>
          <a:solidFill>
            <a:srgbClr val="424242"/>
          </a:solidFill>
          <a:ln w="25400" cap="flat" cmpd="sng" algn="ctr">
            <a:solidFill>
              <a:srgbClr val="000000"/>
            </a:solidFill>
            <a:prstDash val="solid"/>
            <a:headEnd type="none"/>
            <a:tailEnd type="none"/>
          </a:ln>
          <a:effectLst>
            <a:outerShdw blurRad="63500" dist="63760" dir="2700000">
              <a:srgbClr val="000000">
                <a:alpha val="14000"/>
              </a:srgbClr>
            </a:outerShdw>
          </a:effectLst>
        </p:spPr>
        <p:txBody>
          <a:bodyPr vert="horz" wrap="square" lIns="38100" tIns="38100" rIns="38100" bIns="38100" numCol="1" spcCol="215900" anchor="ctr"/>
          <a:lstStyle/>
          <a:p>
            <a:pPr defTabSz="355600">
              <a:tabLst>
                <a:tab pos="838200" algn="l"/>
              </a:tabLst>
              <a:defRPr cap="none">
                <a:effectLst>
                  <a:outerShdw dist="63500" dir="3600000" algn="tl" rotWithShape="0">
                    <a:srgbClr val="000000">
                      <a:alpha val="40000"/>
                    </a:srgbClr>
                  </a:outerShdw>
                </a:effectLst>
              </a:defRPr>
            </a:pPr>
          </a:p>
        </p:txBody>
      </p:sp>
      <p:sp>
        <p:nvSpPr>
          <p:cNvPr id="11" name="Shape 5420"/>
          <p:cNvSpPr>
            <a:extLst>
              <a:ext uri="smNativeData">
                <pr:smNativeData xmlns:pr="smNativeData" xmlns="smNativeData" val="SMDATA_15_trXWYhMAAAAlAAAAZgAAAA0AAAAAPAAAADwAAAA8AAAAPAAAAAAAAAABAAAAAAAAAAEAAABQAAAAAAAAAAAA8D8AAAAAAADwPwAAAAAAAOA/AAAAAAAA4D8AAAAAAADgPwAAAAAAAOA/AAAAAAAA4D8AAAAAAADgPwAAAAAAAOA/AAAAAAAA4D8CAAAAjAAAAAEAAAAAAAAAQkJCAP///wgAAAAAAAAAAAAAAAAAAAAAAAAAAAAAAAAAAAAAeAAAAAEAAABAAAAAAAAAAAAAAAB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QAAAAAAAAAHAAAAAAAAAAEAAAAAAAAAVgAAAEcAAABHAAAAZAAAAGQAAAAAAAAAy8vLAFY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QkJCAP///wEAAAAAAAAAAAAAAAAAAAAAAAAAAAAAAAAAAAAAAAAAAAAAAAB/f38AAAAAAMvLywDAwP8Af39/AAAAAAAAAAAAAAAAAAAAAAAAAAAAIQAAABgAAAAUAAAAXAgAACAXAADUCAAAmBcAABAAAAAmAAAACAAAAP//////////"/>
              </a:ext>
            </a:extLst>
          </p:cNvSpPr>
          <p:nvPr/>
        </p:nvSpPr>
        <p:spPr>
          <a:xfrm rot="16200000">
            <a:off x="1358900" y="3759200"/>
            <a:ext cx="76200" cy="76200"/>
          </a:xfrm>
          <a:prstGeom prst="ellipse">
            <a:avLst/>
          </a:prstGeom>
          <a:solidFill>
            <a:srgbClr val="424242"/>
          </a:solidFill>
          <a:ln w="25400" cap="flat" cmpd="sng" algn="ctr">
            <a:solidFill>
              <a:srgbClr val="000000"/>
            </a:solidFill>
            <a:prstDash val="solid"/>
            <a:headEnd type="none"/>
            <a:tailEnd type="none"/>
          </a:ln>
          <a:effectLst>
            <a:outerShdw blurRad="63500" dist="63760" dir="2700000">
              <a:srgbClr val="000000">
                <a:alpha val="14000"/>
              </a:srgbClr>
            </a:outerShdw>
          </a:effectLst>
        </p:spPr>
        <p:txBody>
          <a:bodyPr vert="horz" wrap="square" lIns="38100" tIns="38100" rIns="38100" bIns="38100" numCol="1" spcCol="215900" anchor="ctr"/>
          <a:lstStyle/>
          <a:p>
            <a:pPr defTabSz="355600">
              <a:tabLst>
                <a:tab pos="838200" algn="l"/>
              </a:tabLst>
              <a:defRPr cap="none">
                <a:effectLst>
                  <a:outerShdw dist="63500" dir="3600000" algn="tl" rotWithShape="0">
                    <a:srgbClr val="000000">
                      <a:alpha val="40000"/>
                    </a:srgbClr>
                  </a:outerShdw>
                </a:effectLst>
              </a:defRPr>
            </a:pPr>
          </a:p>
        </p:txBody>
      </p:sp>
      <p:sp>
        <p:nvSpPr>
          <p:cNvPr id="12" name="Shape 5421"/>
          <p:cNvSpPr>
            <a:extLst>
              <a:ext uri="smNativeData">
                <pr:smNativeData xmlns:pr="smNativeData" xmlns="smNativeData" val="SMDATA_15_trXWYhMAAAAlAAAAZgAAAA0AAAAAPAAAADwAAAA8AAAAPAAAAAAAAAABAAAAAAAAAAEAAABQAAAAAAAAAAAA8D8AAAAAAADwPwAAAAAAAOA/AAAAAAAA4D8AAAAAAADgPwAAAAAAAOA/AAAAAAAA4D8AAAAAAADgPwAAAAAAAOA/AAAAAAAA4D8CAAAAjAAAAAEAAAAAAAAAQkJCAP///wgAAAAAAAAAAAAAAAAAAAAAAAAAAAAAAAAAAAAAeAAAAAEAAABAAAAAAAAAAAAAAAB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QAAAAAAAAAHAAAAAAAAAAEAAAAAAAAAVgAAAEcAAABHAAAAZAAAAGQAAAAAAAAAy8vLAFY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QkJCAP///wEAAAAAAAAAAAAAAAAAAAAAAAAAAAAAAAAAAAAAAAAAAAAAAAB/f38AAAAAAMvLywDAwP8Af39/AAAAAAAAAAAAAAAAAAAAAAAAAAAAIQAAABgAAAAUAAAAXAgAAOAVAADUCAAAWBYAABAAAAAmAAAACAAAAP//////////"/>
              </a:ext>
            </a:extLst>
          </p:cNvSpPr>
          <p:nvPr/>
        </p:nvSpPr>
        <p:spPr>
          <a:xfrm rot="16200000">
            <a:off x="1358900" y="3556000"/>
            <a:ext cx="76200" cy="76200"/>
          </a:xfrm>
          <a:prstGeom prst="ellipse">
            <a:avLst/>
          </a:prstGeom>
          <a:solidFill>
            <a:srgbClr val="424242"/>
          </a:solidFill>
          <a:ln w="25400" cap="flat" cmpd="sng" algn="ctr">
            <a:solidFill>
              <a:srgbClr val="000000"/>
            </a:solidFill>
            <a:prstDash val="solid"/>
            <a:headEnd type="none"/>
            <a:tailEnd type="none"/>
          </a:ln>
          <a:effectLst>
            <a:outerShdw blurRad="63500" dist="63760" dir="2700000">
              <a:srgbClr val="000000">
                <a:alpha val="14000"/>
              </a:srgbClr>
            </a:outerShdw>
          </a:effectLst>
        </p:spPr>
        <p:txBody>
          <a:bodyPr vert="horz" wrap="square" lIns="38100" tIns="38100" rIns="38100" bIns="38100" numCol="1" spcCol="215900" anchor="ctr"/>
          <a:lstStyle/>
          <a:p>
            <a:pPr defTabSz="355600">
              <a:tabLst>
                <a:tab pos="838200" algn="l"/>
              </a:tabLst>
              <a:defRPr cap="none">
                <a:effectLst>
                  <a:outerShdw dist="63500" dir="3600000" algn="tl" rotWithShape="0">
                    <a:srgbClr val="000000">
                      <a:alpha val="40000"/>
                    </a:srgbClr>
                  </a:outerShdw>
                </a:effectLst>
              </a:defRPr>
            </a:pPr>
          </a:p>
        </p:txBody>
      </p:sp>
      <p:grpSp>
        <p:nvGrpSpPr>
          <p:cNvPr id="13" name="Group 5424"/>
          <p:cNvGrpSpPr>
            <a:extLst>
              <a:ext uri="smNativeData">
                <pr:smNativeData xmlns:pr="smNativeData" xmlns="smNativeData" val="SMDATA_6_trXWYhMAAAAlAAAAAQAAAA8BAAAAkAAAAEgAAACQAAAASAAAAAAAAAAAAAAAAAAAABcAAAAUAAAAAAAAAAAAAAD/fwAA/38AAAAAAAAJAAAABAAAAAAAAAAfAAAAVAAAAAAAAAAAAAAAAAAAAAAAAAAAAAAAAAAAAAAAAAAAAAAAAAAAAAAAAAAAAAAAAAAAAAAAAAAAAAAAAAAAAAAAAAAAAAAAAAAAAAAAAAAAAAAAAAAAACEAAAAYAAAAFAAAAJ4AAAANFQAAkAcAAJgcAAAQAAAAJgAAAAgAAAD/////AAAAAA=="/>
              </a:ext>
            </a:extLst>
          </p:cNvGrpSpPr>
          <p:nvPr/>
        </p:nvGrpSpPr>
        <p:grpSpPr>
          <a:xfrm>
            <a:off x="100330" y="3422015"/>
            <a:ext cx="1129030" cy="1226185"/>
            <a:chOff x="100330" y="3422015"/>
            <a:chExt cx="1129030" cy="1226185"/>
          </a:xfrm>
        </p:grpSpPr>
        <p:sp>
          <p:nvSpPr>
            <p:cNvPr id="15" name="Shape 5422"/>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AAAAAMvLywDAwP8Af39/AAAAAAAAAAAAAAAAAAAAAAAAAAAAIQAAABgAAAAUAAAAngAAAEMWAAAFBwAAqRkAAAAgAAAmAAAACAAAAP//////////"/>
                </a:ext>
              </a:extLst>
            </p:cNvSpPr>
            <p:nvPr/>
          </p:nvSpPr>
          <p:spPr>
            <a:xfrm>
              <a:off x="100330" y="3618865"/>
              <a:ext cx="1040765" cy="552450"/>
            </a:xfrm>
            <a:prstGeom prst="rect">
              <a:avLst/>
            </a:prstGeom>
            <a:noFill/>
            <a:ln>
              <a:noFill/>
            </a:ln>
            <a:effectLst>
              <a:outerShdw blurRad="63500" dist="63760" dir="2700000">
                <a:srgbClr val="000000">
                  <a:alpha val="4000"/>
                </a:srgbClr>
              </a:outerShdw>
            </a:effectLst>
          </p:spPr>
          <p:txBody>
            <a:bodyPr vert="horz" wrap="none" lIns="50800" tIns="50800" rIns="50800" bIns="50800" numCol="1" spcCol="215900" anchor="t"/>
            <a:lstStyle/>
            <a:p>
              <a:pPr algn="l" defTabSz="355600">
                <a:lnSpc>
                  <a:spcPts val="1900"/>
                </a:lnSpc>
                <a:tabLst>
                  <a:tab pos="838200" algn="l"/>
                </a:tabLst>
                <a:defRPr sz="1600" cap="none">
                  <a:solidFill>
                    <a:srgbClr val="424242"/>
                  </a:solidFill>
                  <a:latin typeface="Arial" pitchFamily="1" charset="0"/>
                  <a:ea typeface="Arial" pitchFamily="1" charset="0"/>
                  <a:cs typeface="Arial" pitchFamily="1" charset="0"/>
                </a:defRPr>
              </a:pPr>
              <a:r>
                <a:t>53 states </a:t>
              </a:r>
              <a:br/>
              <a:r>
                <a:t>not shown</a:t>
              </a:r>
            </a:p>
          </p:txBody>
        </p:sp>
        <p:pic>
          <p:nvPicPr>
            <p:cNvPr id="14" name="pasted-image.tiff"/>
            <p:cNvPicPr>
              <a:extLst>
                <a:ext uri="smNativeData">
                  <pr:smNativeData xmlns:pr="smNativeData" xmlns="smNativeData" val="SMDATA_17_trXWYhMAAAAlAAAAEQAAAA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AAAA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MIGAAANFQAAkAcAAJgcAAAAAAAAJgAAAAgAAAD//////////w=="/>
                </a:ext>
              </a:extLst>
            </p:cNvPicPr>
            <p:nvPr/>
          </p:nvPicPr>
          <p:blipFill>
            <a:blip r:embed="rId2"/>
            <a:stretch>
              <a:fillRect/>
            </a:stretch>
          </p:blipFill>
          <p:spPr>
            <a:xfrm rot="5400000">
              <a:off x="551180" y="3969385"/>
              <a:ext cx="1226185" cy="130810"/>
            </a:xfrm>
            <a:prstGeom prst="rect">
              <a:avLst/>
            </a:prstGeom>
            <a:noFill/>
            <a:ln>
              <a:noFill/>
            </a:ln>
            <a:effectLst>
              <a:outerShdw blurRad="63500" dist="63760" dir="2700000">
                <a:srgbClr val="000000">
                  <a:alpha val="4000"/>
                </a:srgbClr>
              </a:outerShdw>
            </a:effectLst>
          </p:spPr>
        </p:pic>
      </p:grpSp>
      <p:sp>
        <p:nvSpPr>
          <p:cNvPr id="16" name="Shape 5425"/>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zQMAANwAAACzOgAATAQAABAgAAAmAAAACAAAAP//////////"/>
              </a:ext>
            </a:extLst>
          </p:cNvSpPr>
          <p:nvPr/>
        </p:nvSpPr>
        <p:spPr>
          <a:xfrm>
            <a:off x="617855" y="139700"/>
            <a:ext cx="892429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Non-independence Across Sites</a:t>
            </a:r>
          </a:p>
        </p:txBody>
      </p:sp>
      <p:sp>
        <p:nvSpPr>
          <p:cNvPr id="17" name="Shape 5426"/>
          <p:cNvSpPr>
            <a:extLst>
              <a:ext uri="smNativeData">
                <pr:smNativeData xmlns:pr="smNativeData" xmlns="smNativeData" val="SMDATA_15_trXWYhMAAAAlAAAAZAAAAE0AAAAAZgAAAGYAAABmAAAAZg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5QMAAI4pAACDPwAAuSsAABAgAAAmAAAACAAAAP//////////"/>
              </a:ext>
            </a:extLst>
          </p:cNvSpPr>
          <p:nvPr/>
        </p:nvSpPr>
        <p:spPr>
          <a:xfrm>
            <a:off x="633095" y="6755130"/>
            <a:ext cx="9691370" cy="352425"/>
          </a:xfrm>
          <a:prstGeom prst="rect">
            <a:avLst/>
          </a:prstGeom>
          <a:noFill/>
          <a:ln>
            <a:noFill/>
          </a:ln>
          <a:effectLst/>
        </p:spPr>
        <p:txBody>
          <a:bodyPr vert="horz" wrap="square" lIns="64770" tIns="64770" rIns="64770" bIns="64770" numCol="1" spcCol="215900" anchor="t"/>
          <a:lstStyle/>
          <a:p>
            <a:pPr algn="l" defTabSz="585470">
              <a:lnSpc>
                <a:spcPts val="1900"/>
              </a:lnSpc>
              <a:tabLst>
                <a:tab pos="838200" algn="l"/>
                <a:tab pos="1066800" algn="l"/>
              </a:tabLst>
              <a:defRPr sz="1600" cap="none">
                <a:solidFill>
                  <a:srgbClr val="424242"/>
                </a:solidFill>
                <a:latin typeface="Arial" pitchFamily="1" charset="0"/>
                <a:ea typeface="Arial" pitchFamily="1" charset="0"/>
                <a:cs typeface="Arial" pitchFamily="1" charset="0"/>
              </a:defRPr>
            </a:pPr>
            <a:r>
              <a:t>There are </a:t>
            </a:r>
            <a:r>
              <a:rPr cap="none">
                <a:latin typeface="Times New Roman" pitchFamily="1" charset="0"/>
                <a:ea typeface="Times New Roman" pitchFamily="1" charset="0"/>
                <a:cs typeface="Times New Roman" pitchFamily="1" charset="0"/>
              </a:rPr>
              <a:t>4</a:t>
            </a:r>
            <a:r>
              <a:rPr cap="none" baseline="30000">
                <a:latin typeface="Times New Roman" pitchFamily="1" charset="0"/>
                <a:ea typeface="Times New Roman" pitchFamily="1" charset="0"/>
                <a:cs typeface="Times New Roman" pitchFamily="1" charset="0"/>
              </a:rPr>
              <a:t>3</a:t>
            </a:r>
            <a:r>
              <a:rPr cap="none">
                <a:latin typeface="Times New Roman" pitchFamily="1" charset="0"/>
                <a:ea typeface="Times New Roman" pitchFamily="1" charset="0"/>
                <a:cs typeface="Times New Roman" pitchFamily="1" charset="0"/>
              </a:rPr>
              <a:t>  = 64</a:t>
            </a:r>
            <a:r>
              <a:t> unique codons (but three of them are nonsense codons).</a:t>
            </a:r>
          </a:p>
        </p:txBody>
      </p:sp>
    </p:spTree>
  </p:cSld>
  <p:clrMapOvr>
    <a:masterClrMapping/>
  </p:clrMapOvr>
  <p:transition spd="fast" p14:dur="500">
    <p:fade/>
    <p:extLst>
      <p:ext uri="smNativeData">
        <pr:smNativeData xmlns:pr="smNativeData" xmlns="smNativeData" val="trXWYgAAAAD0AQAAAAAAAAYAAAAAAAAAAAAAAAAAAAAAAAAAAQAAAAAAAAAAAAAAAAAAAAAAAAAAAAAA"/>
      </p:ext>
    </p:extLst>
  </p:transition>
  <p:timing>
    <p:tnLst>
      <p:par>
        <p:cTn id="1" dur="indefinite" restart="never" nodeType="tmRoot"/>
      </p:par>
    </p:tnLst>
  </p:timing>
</p:sld>
</file>

<file path=ppt/slides/slide348.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graphicFrame>
        <p:nvGraphicFramePr>
          <p:cNvPr id="2" name=""/>
          <p:cNvGraphicFramePr>
            <a:graphicFrameLocks noGrp="1"/>
          </p:cNvGraphicFramePr>
          <p:nvPr/>
        </p:nvGraphicFramePr>
        <p:xfrm>
          <a:off x="1036955" y="1117600"/>
          <a:ext cx="8083550" cy="5384800"/>
        </p:xfrm>
        <a:graphic>
          <a:graphicData uri="http://schemas.openxmlformats.org/drawingml/2006/table">
            <a:tbl>
              <a:tblPr>
                <a:noFill/>
              </a:tblPr>
              <a:tblGrid>
                <a:gridCol w="741680"/>
                <a:gridCol w="744220"/>
                <a:gridCol w="744220"/>
                <a:gridCol w="744220"/>
                <a:gridCol w="744220"/>
                <a:gridCol w="1388745"/>
                <a:gridCol w="744220"/>
                <a:gridCol w="744220"/>
                <a:gridCol w="744220"/>
                <a:gridCol w="744220"/>
              </a:tblGrid>
              <a:tr h="444500">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AAA</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AAC</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AAG</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TTA</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TTC</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TTG</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TTT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extLst>
                  <a:ext uri="smNativeData">
                    <pr:rowheight xmlns="" xmlns:pr="smNativeData" dt="1658238390" type="min" val="444500"/>
                  </a:ext>
                </a:extLst>
              </a:tr>
              <a:tr h="444500">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AAA</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extLst>
                  <a:ext uri="smNativeData">
                    <pr:rowheight xmlns="" xmlns:pr="smNativeData" dt="1658238390" type="min" val="444500"/>
                  </a:ext>
                </a:extLst>
              </a:tr>
              <a:tr h="444500">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AAC</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extLst>
                  <a:ext uri="smNativeData">
                    <pr:rowheight xmlns="" xmlns:pr="smNativeData" dt="1658238390" type="min" val="444500"/>
                  </a:ext>
                </a:extLst>
              </a:tr>
              <a:tr h="444500">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AAG</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extLst>
                  <a:ext uri="smNativeData">
                    <pr:rowheight xmlns="" xmlns:pr="smNativeData" dt="1658238390" type="min" val="444500"/>
                  </a:ext>
                </a:extLst>
              </a:tr>
              <a:tr h="444500">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extLst>
                  <a:ext uri="smNativeData">
                    <pr:rowheight xmlns="" xmlns:pr="smNativeData" dt="1658238390" type="min" val="444500"/>
                  </a:ext>
                </a:extLst>
              </a:tr>
              <a:tr h="1386205">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extLst>
                  <a:ext uri="smNativeData">
                    <pr:rowheight xmlns="" xmlns:pr="smNativeData" dt="1658238390" type="min" val="1386205"/>
                  </a:ext>
                </a:extLst>
              </a:tr>
              <a:tr h="444500">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TTA</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extLst>
                  <a:ext uri="smNativeData">
                    <pr:rowheight xmlns="" xmlns:pr="smNativeData" dt="1658238390" type="min" val="444500"/>
                  </a:ext>
                </a:extLst>
              </a:tr>
              <a:tr h="444500">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TTC</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extLst>
                  <a:ext uri="smNativeData">
                    <pr:rowheight xmlns="" xmlns:pr="smNativeData" dt="1658238390" type="min" val="444500"/>
                  </a:ext>
                </a:extLst>
              </a:tr>
              <a:tr h="444500">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TTG</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extLst>
                  <a:ext uri="smNativeData">
                    <pr:rowheight xmlns="" xmlns:pr="smNativeData" dt="1658238390" type="min" val="444500"/>
                  </a:ext>
                </a:extLst>
              </a:tr>
              <a:tr h="444500">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TTT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extLst>
                  <a:ext uri="smNativeData">
                    <pr:rowheight xmlns="" xmlns:pr="smNativeData" dt="1658238390" type="min" val="444500"/>
                  </a:ext>
                </a:extLst>
              </a:tr>
            </a:tbl>
          </a:graphicData>
        </a:graphic>
      </p:graphicFrame>
      <p:sp>
        <p:nvSpPr>
          <p:cNvPr id="3" name="Shape 5429"/>
          <p:cNvSpPr>
            <a:extLst>
              <a:ext uri="smNativeData">
                <pr:smNativeData xmlns:pr="smNativeData" xmlns="smNativeData" val="SMDATA_15_trXWYhMAAAAlAAAAZgAAAA0AAAAAPAAAADwAAAA8AAAAPAAAAAAAAAABAAAAAAAAAAEAAABQAAAAAAAAAAAA8D8AAAAAAADwPwAAAAAAAOA/AAAAAAAA4D8AAAAAAADgPwAAAAAAAOA/AAAAAAAA4D8AAAAAAADgPwAAAAAAAOA/AAAAAAAA4D8CAAAAjAAAAAEAAAAAAAAAQkJCAP///wgAAAAAAAAAAAAAAAAAAAAAAAAAAAAAAAAAAAAAeAAAAAEAAABAAAAAAAAAAAAAAABaAAAAAAAAAAAAAAAAAAAAAAAAAAAAAAAAAAAAAAAAAAAAAAAAAAAAAAAAAAAAAAAAAAAAAAAAAAAAAAAAAAAAAAAAAAAAAAAAAAAAFAAAADwAAAABAAAAAAAAAEJCQgAoAAAAAQAAACMAAAAjAAAAIwAAAB4AAAAAAAAAZAAAAGQAAAAAAAAAZAAAAGQAAAAVAAAAYAAAAAAAAAAAAAAADwAAACADAAAAAAAAAAAAAAEAAACgMgAAVgcAAKr4//8BAAAAf39/AAEAAABkAAAAAAAAABQAAABAHwAAAAAAACYAAAAAAAAAwOD//wAAAAAmAAAAZAAAABYAAABMAAAAAQAAAAAAAAAHAAAAAAAAAAEAAAAAAAAAVgAAAEcAAABHAAAAZAAAAGQAAAAAAAAAy8vLAFY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QkJCAP///wEAAAAAAAAAAAAAAAAAAAAAAAAAAAAAAAAAAAAAAAAAAEJCQgB/f38AAAAAAMvLywDAwP8Af39/AAAAAAAAAAAAAAAAAAAAAAAAAAAAIQAAABgAAAAUAAAAtB4AAPgHAAAsHwAAcAgAABAAAAAmAAAACAAAAP//////////"/>
              </a:ext>
            </a:extLst>
          </p:cNvSpPr>
          <p:nvPr/>
        </p:nvSpPr>
        <p:spPr>
          <a:xfrm>
            <a:off x="4991100" y="1295400"/>
            <a:ext cx="76200" cy="76200"/>
          </a:xfrm>
          <a:prstGeom prst="ellipse">
            <a:avLst/>
          </a:prstGeom>
          <a:solidFill>
            <a:srgbClr val="424242"/>
          </a:solidFill>
          <a:ln w="25400" cap="flat" cmpd="sng" algn="ctr">
            <a:solidFill>
              <a:srgbClr val="424242"/>
            </a:solidFill>
            <a:prstDash val="solid"/>
            <a:headEnd type="none"/>
            <a:tailEnd type="none"/>
          </a:ln>
          <a:effectLst>
            <a:outerShdw blurRad="63500" dist="63760" dir="2700000">
              <a:srgbClr val="000000">
                <a:alpha val="14000"/>
              </a:srgbClr>
            </a:outerShdw>
          </a:effectLst>
        </p:spPr>
        <p:txBody>
          <a:bodyPr vert="horz" wrap="square" lIns="38100" tIns="38100" rIns="38100" bIns="38100" numCol="1" spcCol="215900" anchor="ctr"/>
          <a:lstStyle/>
          <a:p>
            <a:pPr defTabSz="355600">
              <a:tabLst>
                <a:tab pos="838200" algn="l"/>
              </a:tabLst>
              <a:defRPr cap="none">
                <a:effectLst>
                  <a:outerShdw dist="63500" dir="3600000" algn="tl" rotWithShape="0">
                    <a:srgbClr val="000000">
                      <a:alpha val="40000"/>
                    </a:srgbClr>
                  </a:outerShdw>
                </a:effectLst>
              </a:defRPr>
            </a:pPr>
          </a:p>
        </p:txBody>
      </p:sp>
      <p:sp>
        <p:nvSpPr>
          <p:cNvPr id="4" name="Shape 5430"/>
          <p:cNvSpPr>
            <a:extLst>
              <a:ext uri="smNativeData">
                <pr:smNativeData xmlns:pr="smNativeData" xmlns="smNativeData" val="SMDATA_15_trXWYhMAAAAlAAAAZgAAAA0AAAAAPAAAADwAAAA8AAAAPAAAAAAAAAABAAAAAAAAAAEAAABQAAAAAAAAAAAA8D8AAAAAAADwPwAAAAAAAOA/AAAAAAAA4D8AAAAAAADgPwAAAAAAAOA/AAAAAAAA4D8AAAAAAADgPwAAAAAAAOA/AAAAAAAA4D8CAAAAjAAAAAEAAAAAAAAAQkJCAP///wgAAAAAAAAAAAAAAAAAAAAAAAAAAAAAAAAAAAAAeAAAAAEAAABAAAAAAAAAAAAAAABaAAAAAAAAAAAAAAAAAAAAAAAAAAAAAAAAAAAAAAAAAAAAAAAAAAAAAAAAAAAAAAAAAAAAAAAAAAAAAAAAAAAAAAAAAAAAAAAAAAAAFAAAADwAAAABAAAAAAAAAEJCQgAoAAAAAQAAACMAAAAjAAAAIwAAAB4AAAAAAAAAZAAAAGQAAAAAAAAAZAAAAGQAAAAVAAAAYAAAAAAAAAAAAAAADwAAACADAAAAAAAAAAAAAAEAAACgMgAAVgcAAKr4//8BAAAAf39/AAEAAABkAAAAAAAAABQAAABAHwAAAAAAACYAAAAAAAAAwOD//wAAAAAmAAAAZAAAABYAAABMAAAAAQAAAAAAAAAHAAAAAAAAAAEAAAAAAAAAVgAAAEcAAABHAAAAZAAAAGQAAAAAAAAAy8vLAFY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QkJCAP///wEAAAAAAAAAAAAAAAAAAAAAAAAAAAAAAAAAAAAAAAAAAEJCQgB/f38AAAAAAMvLywDAwP8Af39/AAAAAAAAAAAAAAAAAAAAAAAAAAAAIQAAABgAAAAUAAAA9B8AAPgHAABsIAAAcAgAABAAAAAmAAAACAAAAP//////////"/>
              </a:ext>
            </a:extLst>
          </p:cNvSpPr>
          <p:nvPr/>
        </p:nvSpPr>
        <p:spPr>
          <a:xfrm>
            <a:off x="5194300" y="1295400"/>
            <a:ext cx="76200" cy="76200"/>
          </a:xfrm>
          <a:prstGeom prst="ellipse">
            <a:avLst/>
          </a:prstGeom>
          <a:solidFill>
            <a:srgbClr val="424242"/>
          </a:solidFill>
          <a:ln w="25400" cap="flat" cmpd="sng" algn="ctr">
            <a:solidFill>
              <a:srgbClr val="424242"/>
            </a:solidFill>
            <a:prstDash val="solid"/>
            <a:headEnd type="none"/>
            <a:tailEnd type="none"/>
          </a:ln>
          <a:effectLst>
            <a:outerShdw blurRad="63500" dist="63760" dir="2700000">
              <a:srgbClr val="000000">
                <a:alpha val="14000"/>
              </a:srgbClr>
            </a:outerShdw>
          </a:effectLst>
        </p:spPr>
        <p:txBody>
          <a:bodyPr vert="horz" wrap="square" lIns="38100" tIns="38100" rIns="38100" bIns="38100" numCol="1" spcCol="215900" anchor="ctr"/>
          <a:lstStyle/>
          <a:p>
            <a:pPr defTabSz="355600">
              <a:tabLst>
                <a:tab pos="838200" algn="l"/>
              </a:tabLst>
              <a:defRPr cap="none">
                <a:effectLst>
                  <a:outerShdw dist="63500" dir="3600000" algn="tl" rotWithShape="0">
                    <a:srgbClr val="000000">
                      <a:alpha val="40000"/>
                    </a:srgbClr>
                  </a:outerShdw>
                </a:effectLst>
              </a:defRPr>
            </a:pPr>
          </a:p>
        </p:txBody>
      </p:sp>
      <p:sp>
        <p:nvSpPr>
          <p:cNvPr id="5" name="Shape 5431"/>
          <p:cNvSpPr>
            <a:extLst>
              <a:ext uri="smNativeData">
                <pr:smNativeData xmlns:pr="smNativeData" xmlns="smNativeData" val="SMDATA_15_trXWYhMAAAAlAAAAZgAAAA0AAAAAPAAAADwAAAA8AAAAPAAAAAAAAAABAAAAAAAAAAEAAABQAAAAAAAAAAAA8D8AAAAAAADwPwAAAAAAAOA/AAAAAAAA4D8AAAAAAADgPwAAAAAAAOA/AAAAAAAA4D8AAAAAAADgPwAAAAAAAOA/AAAAAAAA4D8CAAAAjAAAAAEAAAAAAAAAQkJCAP///wgAAAAAAAAAAAAAAAAAAAAAAAAAAAAAAAAAAAAAeAAAAAEAAABAAAAAAAAAAAAAAABaAAAAAAAAAAAAAAAAAAAAAAAAAAAAAAAAAAAAAAAAAAAAAAAAAAAAAAAAAAAAAAAAAAAAAAAAAAAAAAAAAAAAAAAAAAAAAAAAAAAAFAAAADwAAAABAAAAAAAAAEJCQgAoAAAAAQAAACMAAAAjAAAAIwAAAB4AAAAAAAAAZAAAAGQAAAAAAAAAZAAAAGQAAAAVAAAAYAAAAAAAAAAAAAAADwAAACADAAAAAAAAAAAAAAEAAACgMgAAVgcAAKr4//8BAAAAf39/AAEAAABkAAAAAAAAABQAAABAHwAAAAAAACYAAAAAAAAAwOD//wAAAAAmAAAAZAAAABYAAABMAAAAAQAAAAAAAAAHAAAAAAAAAAEAAAAAAAAAVgAAAEcAAABHAAAAZAAAAGQAAAAAAAAAy8vLAFY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QkJCAP///wEAAAAAAAAAAAAAAAAAAAAAAAAAAAAAAAAAAAAAAAAAAEJCQgB/f38AAAAAAMvLywDAwP8Af39/AAAAAAAAAAAAAAAAAAAAAAAAAAAAIQAAABgAAAAUAAAASCEAAPgHAADAIQAAcAgAABAAAAAmAAAACAAAAP//////////"/>
              </a:ext>
            </a:extLst>
          </p:cNvSpPr>
          <p:nvPr/>
        </p:nvSpPr>
        <p:spPr>
          <a:xfrm>
            <a:off x="5410200" y="1295400"/>
            <a:ext cx="76200" cy="76200"/>
          </a:xfrm>
          <a:prstGeom prst="ellipse">
            <a:avLst/>
          </a:prstGeom>
          <a:solidFill>
            <a:srgbClr val="424242"/>
          </a:solidFill>
          <a:ln w="25400" cap="flat" cmpd="sng" algn="ctr">
            <a:solidFill>
              <a:srgbClr val="424242"/>
            </a:solidFill>
            <a:prstDash val="solid"/>
            <a:headEnd type="none"/>
            <a:tailEnd type="none"/>
          </a:ln>
          <a:effectLst>
            <a:outerShdw blurRad="63500" dist="63760" dir="2700000">
              <a:srgbClr val="000000">
                <a:alpha val="14000"/>
              </a:srgbClr>
            </a:outerShdw>
          </a:effectLst>
        </p:spPr>
        <p:txBody>
          <a:bodyPr vert="horz" wrap="square" lIns="38100" tIns="38100" rIns="38100" bIns="38100" numCol="1" spcCol="215900" anchor="ctr"/>
          <a:lstStyle/>
          <a:p>
            <a:pPr defTabSz="355600">
              <a:tabLst>
                <a:tab pos="838200" algn="l"/>
              </a:tabLst>
              <a:defRPr cap="none">
                <a:effectLst>
                  <a:outerShdw dist="63500" dir="3600000" algn="tl" rotWithShape="0">
                    <a:srgbClr val="000000">
                      <a:alpha val="40000"/>
                    </a:srgbClr>
                  </a:outerShdw>
                </a:effectLst>
              </a:defRPr>
            </a:pPr>
          </a:p>
        </p:txBody>
      </p:sp>
      <p:sp>
        <p:nvSpPr>
          <p:cNvPr id="6" name="Shape 5432"/>
          <p:cNvSpPr>
            <a:extLst>
              <a:ext uri="smNativeData">
                <pr:smNativeData xmlns:pr="smNativeData" xmlns="smNativeData" val="SMDATA_15_trXWYhMAAAAlAAAAZgAAAA0AAAAAPAAAADwAAAA8AAAAPAAAAAAAAAABAAAAAAAAAAEAAABQAAAAAAAAAAAA8D8AAAAAAADwPwAAAAAAAOA/AAAAAAAA4D8AAAAAAADgPwAAAAAAAOA/AAAAAAAA4D8AAAAAAADgPwAAAAAAAOA/AAAAAAAA4D8CAAAAjAAAAAEAAAAAAAAAQkJCAP///wgAAAAAAAAAAAAAAAAAAAAAAAAAAAAAAAAAAAAAeAAAAAEAAABAAAAAAAAAAAAAAABaAAAAAAAAAAAAAAAAAAAAAAAAAAAAAAAAAAAAAAAAAAAAAAAAAAAAAAAAAAAAAAAAAAAAAAAAAAAAAAAAAAAAAAAAAAAAAAAAAAAAFAAAADwAAAABAAAAAAAAAEJCQgAoAAAAAQAAACMAAAAjAAAAIwAAAB4AAAAAAAAAZAAAAGQAAAAAAAAAZAAAAGQAAAAVAAAAYAAAAAAAAAAAAAAADwAAACADAAAAAAAAAAAAAAEAAACgMgAAVgcAAKr4//8BAAAAf39/AAEAAABkAAAAAAAAABQAAABAHwAAAAAAACYAAAAAAAAAwOD//wAAAAAmAAAAZAAAABYAAABMAAAAAQAAAAAAAAAHAAAAAAAAAAEAAAAAAAAAVgAAAEcAAABHAAAAZAAAAGQAAAAAAAAAy8vLAFYAAABHAAAARwAAAGQAAABkAAAAAAAAABcAAAAUAAAAAAAAAAAAAAD/fwAA/38AAAAAAAAJAAAABAAAAHsUrkc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QkJCAP///wEAAAAAAAAAAAAAAAAAAAAAAAAAAAAAAAAAAAAAAAAAAEJCQgB/f38AAAAAAMvLywDAwP8Af39/AAAAAAAAAAAAAAAAAAAAAAAAAAAAIQAAABgAAAAUAAAAiCIAAPgHAAAAIwAAcAgAABAAAAAmAAAACAAAAP//////////"/>
              </a:ext>
            </a:extLst>
          </p:cNvSpPr>
          <p:nvPr/>
        </p:nvSpPr>
        <p:spPr>
          <a:xfrm>
            <a:off x="5613400" y="1295400"/>
            <a:ext cx="76200" cy="76200"/>
          </a:xfrm>
          <a:prstGeom prst="ellipse">
            <a:avLst/>
          </a:prstGeom>
          <a:solidFill>
            <a:srgbClr val="424242"/>
          </a:solidFill>
          <a:ln w="25400" cap="flat" cmpd="sng" algn="ctr">
            <a:solidFill>
              <a:srgbClr val="424242"/>
            </a:solidFill>
            <a:prstDash val="solid"/>
            <a:headEnd type="none"/>
            <a:tailEnd type="none"/>
          </a:ln>
          <a:effectLst>
            <a:outerShdw blurRad="63500" dist="63760" dir="2700000">
              <a:srgbClr val="000000">
                <a:alpha val="14000"/>
              </a:srgbClr>
            </a:outerShdw>
          </a:effectLst>
        </p:spPr>
        <p:txBody>
          <a:bodyPr vert="horz" wrap="square" lIns="38100" tIns="38100" rIns="38100" bIns="38100" numCol="1" spcCol="215900" anchor="ctr"/>
          <a:lstStyle/>
          <a:p>
            <a:pPr defTabSz="355600">
              <a:tabLst>
                <a:tab pos="838200" algn="l"/>
              </a:tabLst>
              <a:defRPr cap="none">
                <a:effectLst>
                  <a:outerShdw dist="63500" dir="3600000" algn="tl" rotWithShape="0">
                    <a:srgbClr val="000000">
                      <a:alpha val="40000"/>
                    </a:srgbClr>
                  </a:outerShdw>
                </a:effectLst>
              </a:defRPr>
            </a:pPr>
          </a:p>
        </p:txBody>
      </p:sp>
      <p:sp>
        <p:nvSpPr>
          <p:cNvPr id="7" name="Shape 5433"/>
          <p:cNvSpPr>
            <a:extLst>
              <a:ext uri="smNativeData">
                <pr:smNativeData xmlns:pr="smNativeData" xmlns="smNativeData" val="SMDATA_15_trXWYhMAAAAlAAAAZgAAAA0AAAAAPAAAADwAAAA8AAAAPAAAAAAAAAABAAAAAAAAAAEAAABQAAAAAAAAAAAA8D8AAAAAAADwPwAAAAAAAOA/AAAAAAAA4D8AAAAAAADgPwAAAAAAAOA/AAAAAAAA4D8AAAAAAADgPwAAAAAAAOA/AAAAAAAA4D8CAAAAjAAAAAEAAAAAAAAAQkJCAP///wgAAAAAAAAAAAAAAAAAAAAAAAAAAAAAAAAAAAAAeAAAAAEAAABAAAAAAAAAAAAAAABaAAAAAAAAAAAAAAAAAAAAAAAAAAAAAAAAAAAAAAAAAAAAAAAAAAAAAAAAAAAAAAAAAAAAAAAAAAAAAAAAAAAAAAAAAAAAAAAAAAAAFAAAADwAAAABAAAAAAAAAEJCQgAoAAAAAQAAACMAAAAjAAAAIwAAAB4AAAAAAAAAZAAAAGQAAAAAAAAAZAAAAGQAAAAVAAAAYAAAAAAAAAAAAAAADwAAACADAAAAAAAAAAAAAAEAAACgMgAAVgcAAKr4//8BAAAAf39/AAEAAABkAAAAAAAAABQAAABAHwAAAAAAACYAAAAAAAAAwOD//wAAAAAmAAAAZAAAABYAAABMAAAAAQAAAAAAAAAHAAAAAAAAAAEAAAAAAAAAVgAAAEcAAABHAAAAZAAAAGQAAAAAAAAAy8vLAFY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QkJCAP///wEAAAAAAAAAAAAAAAAAAAAAAAAAAAAAAAAAAAAAAAAAAEJCQgB/f38AAAAAAMvLywDAwP8Af39/AAAAAAAAAAAAAAAAAAAAAAAAAAAAIQAAABgAAAAUAAAA3CMAAPgHAABUJAAAcAgAABAAAAAmAAAACAAAAP//////////"/>
              </a:ext>
            </a:extLst>
          </p:cNvSpPr>
          <p:nvPr/>
        </p:nvSpPr>
        <p:spPr>
          <a:xfrm>
            <a:off x="5829300" y="1295400"/>
            <a:ext cx="76200" cy="76200"/>
          </a:xfrm>
          <a:prstGeom prst="ellipse">
            <a:avLst/>
          </a:prstGeom>
          <a:solidFill>
            <a:srgbClr val="424242"/>
          </a:solidFill>
          <a:ln w="25400" cap="flat" cmpd="sng" algn="ctr">
            <a:solidFill>
              <a:srgbClr val="424242"/>
            </a:solidFill>
            <a:prstDash val="solid"/>
            <a:headEnd type="none"/>
            <a:tailEnd type="none"/>
          </a:ln>
          <a:effectLst>
            <a:outerShdw blurRad="63500" dist="63760" dir="2700000">
              <a:srgbClr val="000000">
                <a:alpha val="14000"/>
              </a:srgbClr>
            </a:outerShdw>
          </a:effectLst>
        </p:spPr>
        <p:txBody>
          <a:bodyPr vert="horz" wrap="square" lIns="38100" tIns="38100" rIns="38100" bIns="38100" numCol="1" spcCol="215900" anchor="ctr"/>
          <a:lstStyle/>
          <a:p>
            <a:pPr defTabSz="355600">
              <a:tabLst>
                <a:tab pos="838200" algn="l"/>
              </a:tabLst>
              <a:defRPr cap="none">
                <a:effectLst>
                  <a:outerShdw dist="63500" dir="3600000" algn="tl" rotWithShape="0">
                    <a:srgbClr val="000000">
                      <a:alpha val="40000"/>
                    </a:srgbClr>
                  </a:outerShdw>
                </a:effectLst>
              </a:defRPr>
            </a:pPr>
          </a:p>
        </p:txBody>
      </p:sp>
      <p:sp>
        <p:nvSpPr>
          <p:cNvPr id="8" name="Shape 5434"/>
          <p:cNvSpPr>
            <a:extLst>
              <a:ext uri="smNativeData">
                <pr:smNativeData xmlns:pr="smNativeData" xmlns="smNativeData" val="SMDATA_15_trXWYhMAAAAlAAAAZgAAAA0AAAAAPAAAADwAAAA8AAAAPAAAAAAAAAABAAAAAAAAAAEAAABQAAAAAAAAAAAA8D8AAAAAAADwPwAAAAAAAOA/AAAAAAAA4D8AAAAAAADgPwAAAAAAAOA/AAAAAAAA4D8AAAAAAADgPwAAAAAAAOA/AAAAAAAA4D8CAAAAjAAAAAEAAAAAAAAAQkJCAP///wgAAAAAAAAAAAAAAAAAAAAAAAAAAAAAAAAAAAAAeAAAAAEAAABAAAAAAAAAAAAAAAB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QAAAAAAAAAHAAAAAAAAAAEAAAAAAAAAVgAAAEcAAABHAAAAZAAAAGQAAAAAAAAAy8vLAFY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QkJCAP///wEAAAAAAAAAAAAAAAAAAAAAAAAAAAAAAAAAAAAAAAAAAAAAAAB/f38AAAAAAMvLywDAwP8Af39/AAAAAAAAAAAAAAAAAAAAAAAAAAAAIQAAABgAAAAUAAAAXAgAAPQaAADUCAAAbBsAABAAAAAmAAAACAAAAP//////////"/>
              </a:ext>
            </a:extLst>
          </p:cNvSpPr>
          <p:nvPr/>
        </p:nvSpPr>
        <p:spPr>
          <a:xfrm rot="16200000">
            <a:off x="1358900" y="4381500"/>
            <a:ext cx="76200" cy="76200"/>
          </a:xfrm>
          <a:prstGeom prst="ellipse">
            <a:avLst/>
          </a:prstGeom>
          <a:solidFill>
            <a:srgbClr val="424242"/>
          </a:solidFill>
          <a:ln w="25400" cap="flat" cmpd="sng" algn="ctr">
            <a:solidFill>
              <a:srgbClr val="000000"/>
            </a:solidFill>
            <a:prstDash val="solid"/>
            <a:headEnd type="none"/>
            <a:tailEnd type="none"/>
          </a:ln>
          <a:effectLst>
            <a:outerShdw blurRad="63500" dist="63760" dir="2700000">
              <a:srgbClr val="000000">
                <a:alpha val="14000"/>
              </a:srgbClr>
            </a:outerShdw>
          </a:effectLst>
        </p:spPr>
        <p:txBody>
          <a:bodyPr vert="horz" wrap="square" lIns="38100" tIns="38100" rIns="38100" bIns="38100" numCol="1" spcCol="215900" anchor="ctr"/>
          <a:lstStyle/>
          <a:p>
            <a:pPr defTabSz="355600">
              <a:tabLst>
                <a:tab pos="838200" algn="l"/>
              </a:tabLst>
              <a:defRPr cap="none">
                <a:effectLst>
                  <a:outerShdw dist="63500" dir="3600000" algn="tl" rotWithShape="0">
                    <a:srgbClr val="000000">
                      <a:alpha val="40000"/>
                    </a:srgbClr>
                  </a:outerShdw>
                </a:effectLst>
              </a:defRPr>
            </a:pPr>
          </a:p>
        </p:txBody>
      </p:sp>
      <p:sp>
        <p:nvSpPr>
          <p:cNvPr id="9" name="Shape 5435"/>
          <p:cNvSpPr>
            <a:extLst>
              <a:ext uri="smNativeData">
                <pr:smNativeData xmlns:pr="smNativeData" xmlns="smNativeData" val="SMDATA_15_trXWYhMAAAAlAAAAZgAAAA0AAAAAPAAAADwAAAA8AAAAPAAAAAAAAAABAAAAAAAAAAEAAABQAAAAAAAAAAAA8D8AAAAAAADwPwAAAAAAAOA/AAAAAAAA4D8AAAAAAADgPwAAAAAAAOA/AAAAAAAA4D8AAAAAAADgPwAAAAAAAOA/AAAAAAAA4D8CAAAAjAAAAAEAAAAAAAAAQkJCAP///wgAAAAAAAAAAAAAAAAAAAAAAAAAAAAAAAAAAAAAeAAAAAEAAABAAAAAAAAAAAAAAAB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QAAAAAAAAAHAAAAAAAAAAEAAAAAAAAAVgAAAEcAAABHAAAAZAAAAGQAAAAAAAAAy8vLAFY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QkJCAP///wEAAAAAAAAAAAAAAAAAAAAAAAAAAAAAAAAAAAAAAAAAAAAAAAB/f38AAAAAAMvLywDAwP8Af39/AAAAAAAAAAAAAAAAAAAAAAAAAAAAIQAAABgAAAAUAAAAXAgAALQZAADUCAAALBoAABAAAAAmAAAACAAAAP//////////"/>
              </a:ext>
            </a:extLst>
          </p:cNvSpPr>
          <p:nvPr/>
        </p:nvSpPr>
        <p:spPr>
          <a:xfrm rot="16200000">
            <a:off x="1358900" y="4178300"/>
            <a:ext cx="76200" cy="76200"/>
          </a:xfrm>
          <a:prstGeom prst="ellipse">
            <a:avLst/>
          </a:prstGeom>
          <a:solidFill>
            <a:srgbClr val="424242"/>
          </a:solidFill>
          <a:ln w="25400" cap="flat" cmpd="sng" algn="ctr">
            <a:solidFill>
              <a:srgbClr val="000000"/>
            </a:solidFill>
            <a:prstDash val="solid"/>
            <a:headEnd type="none"/>
            <a:tailEnd type="none"/>
          </a:ln>
          <a:effectLst>
            <a:outerShdw blurRad="63500" dist="63760" dir="2700000">
              <a:srgbClr val="000000">
                <a:alpha val="14000"/>
              </a:srgbClr>
            </a:outerShdw>
          </a:effectLst>
        </p:spPr>
        <p:txBody>
          <a:bodyPr vert="horz" wrap="square" lIns="38100" tIns="38100" rIns="38100" bIns="38100" numCol="1" spcCol="215900" anchor="ctr"/>
          <a:lstStyle/>
          <a:p>
            <a:pPr defTabSz="355600">
              <a:tabLst>
                <a:tab pos="838200" algn="l"/>
              </a:tabLst>
              <a:defRPr cap="none">
                <a:effectLst>
                  <a:outerShdw dist="63500" dir="3600000" algn="tl" rotWithShape="0">
                    <a:srgbClr val="000000">
                      <a:alpha val="40000"/>
                    </a:srgbClr>
                  </a:outerShdw>
                </a:effectLst>
              </a:defRPr>
            </a:pPr>
          </a:p>
        </p:txBody>
      </p:sp>
      <p:sp>
        <p:nvSpPr>
          <p:cNvPr id="10" name="Shape 5436"/>
          <p:cNvSpPr>
            <a:extLst>
              <a:ext uri="smNativeData">
                <pr:smNativeData xmlns:pr="smNativeData" xmlns="smNativeData" val="SMDATA_15_trXWYhMAAAAlAAAAZgAAAA0AAAAAPAAAADwAAAA8AAAAPAAAAAAAAAABAAAAAAAAAAEAAABQAAAAAAAAAAAA8D8AAAAAAADwPwAAAAAAAOA/AAAAAAAA4D8AAAAAAADgPwAAAAAAAOA/AAAAAAAA4D8AAAAAAADgPwAAAAAAAOA/AAAAAAAA4D8CAAAAjAAAAAEAAAAAAAAAQkJCAP///wgAAAAAAAAAAAAAAAAAAAAAAAAAAAAAAAAAAAAAeAAAAAEAAABAAAAAAAAAAAAAAAB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QAAAAAAAAAHAAAAAAAAAAEAAAAAAAAAVgAAAEcAAABHAAAAZAAAAGQAAAAAAAAAy8vLAFY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QkJCAP///wEAAAAAAAAAAAAAAAAAAAAAAAAAAAAAAAAAAAAAAAAAAAAAAAB/f38AAAAAAMvLywDAwP8Af39/AAAAAAAAAAAAAAAAAAAAAAAAAAAAIQAAABgAAAAUAAAAXAgAAHQYAADUCAAA7BgAABAAAAAmAAAACAAAAP//////////"/>
              </a:ext>
            </a:extLst>
          </p:cNvSpPr>
          <p:nvPr/>
        </p:nvSpPr>
        <p:spPr>
          <a:xfrm rot="16200000">
            <a:off x="1358900" y="3975100"/>
            <a:ext cx="76200" cy="76200"/>
          </a:xfrm>
          <a:prstGeom prst="ellipse">
            <a:avLst/>
          </a:prstGeom>
          <a:solidFill>
            <a:srgbClr val="424242"/>
          </a:solidFill>
          <a:ln w="25400" cap="flat" cmpd="sng" algn="ctr">
            <a:solidFill>
              <a:srgbClr val="000000"/>
            </a:solidFill>
            <a:prstDash val="solid"/>
            <a:headEnd type="none"/>
            <a:tailEnd type="none"/>
          </a:ln>
          <a:effectLst>
            <a:outerShdw blurRad="63500" dist="63760" dir="2700000">
              <a:srgbClr val="000000">
                <a:alpha val="14000"/>
              </a:srgbClr>
            </a:outerShdw>
          </a:effectLst>
        </p:spPr>
        <p:txBody>
          <a:bodyPr vert="horz" wrap="square" lIns="38100" tIns="38100" rIns="38100" bIns="38100" numCol="1" spcCol="215900" anchor="ctr"/>
          <a:lstStyle/>
          <a:p>
            <a:pPr defTabSz="355600">
              <a:tabLst>
                <a:tab pos="838200" algn="l"/>
              </a:tabLst>
              <a:defRPr cap="none">
                <a:effectLst>
                  <a:outerShdw dist="63500" dir="3600000" algn="tl" rotWithShape="0">
                    <a:srgbClr val="000000">
                      <a:alpha val="40000"/>
                    </a:srgbClr>
                  </a:outerShdw>
                </a:effectLst>
              </a:defRPr>
            </a:pPr>
          </a:p>
        </p:txBody>
      </p:sp>
      <p:sp>
        <p:nvSpPr>
          <p:cNvPr id="11" name="Shape 5437"/>
          <p:cNvSpPr>
            <a:extLst>
              <a:ext uri="smNativeData">
                <pr:smNativeData xmlns:pr="smNativeData" xmlns="smNativeData" val="SMDATA_15_trXWYhMAAAAlAAAAZgAAAA0AAAAAPAAAADwAAAA8AAAAPAAAAAAAAAABAAAAAAAAAAEAAABQAAAAAAAAAAAA8D8AAAAAAADwPwAAAAAAAOA/AAAAAAAA4D8AAAAAAADgPwAAAAAAAOA/AAAAAAAA4D8AAAAAAADgPwAAAAAAAOA/AAAAAAAA4D8CAAAAjAAAAAEAAAAAAAAAQkJCAP///wgAAAAAAAAAAAAAAAAAAAAAAAAAAAAAAAAAAAAAeAAAAAEAAABAAAAAAAAAAAAAAAB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QAAAAAAAAAHAAAAAAAAAAEAAAAAAAAAVgAAAEcAAABHAAAAZAAAAGQAAAAAAAAAy8vLAFY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QkJCAP///wEAAAAAAAAAAAAAAAAAAAAAAAAAAAAAAAAAAAAAAAAAAAAAAAB/f38AAAAAAMvLywDAwP8Af39/AAAAAAAAAAAAAAAAAAAAAAAAAAAAIQAAABgAAAAUAAAAXAgAACAXAADUCAAAmBcAABAAAAAmAAAACAAAAP//////////"/>
              </a:ext>
            </a:extLst>
          </p:cNvSpPr>
          <p:nvPr/>
        </p:nvSpPr>
        <p:spPr>
          <a:xfrm rot="16200000">
            <a:off x="1358900" y="3759200"/>
            <a:ext cx="76200" cy="76200"/>
          </a:xfrm>
          <a:prstGeom prst="ellipse">
            <a:avLst/>
          </a:prstGeom>
          <a:solidFill>
            <a:srgbClr val="424242"/>
          </a:solidFill>
          <a:ln w="25400" cap="flat" cmpd="sng" algn="ctr">
            <a:solidFill>
              <a:srgbClr val="000000"/>
            </a:solidFill>
            <a:prstDash val="solid"/>
            <a:headEnd type="none"/>
            <a:tailEnd type="none"/>
          </a:ln>
          <a:effectLst>
            <a:outerShdw blurRad="63500" dist="63760" dir="2700000">
              <a:srgbClr val="000000">
                <a:alpha val="14000"/>
              </a:srgbClr>
            </a:outerShdw>
          </a:effectLst>
        </p:spPr>
        <p:txBody>
          <a:bodyPr vert="horz" wrap="square" lIns="38100" tIns="38100" rIns="38100" bIns="38100" numCol="1" spcCol="215900" anchor="ctr"/>
          <a:lstStyle/>
          <a:p>
            <a:pPr defTabSz="355600">
              <a:tabLst>
                <a:tab pos="838200" algn="l"/>
              </a:tabLst>
              <a:defRPr cap="none">
                <a:effectLst>
                  <a:outerShdw dist="63500" dir="3600000" algn="tl" rotWithShape="0">
                    <a:srgbClr val="000000">
                      <a:alpha val="40000"/>
                    </a:srgbClr>
                  </a:outerShdw>
                </a:effectLst>
              </a:defRPr>
            </a:pPr>
          </a:p>
        </p:txBody>
      </p:sp>
      <p:sp>
        <p:nvSpPr>
          <p:cNvPr id="12" name="Shape 5438"/>
          <p:cNvSpPr>
            <a:extLst>
              <a:ext uri="smNativeData">
                <pr:smNativeData xmlns:pr="smNativeData" xmlns="smNativeData" val="SMDATA_15_trXWYhMAAAAlAAAAZgAAAA0AAAAAPAAAADwAAAA8AAAAPAAAAAAAAAABAAAAAAAAAAEAAABQAAAAAAAAAAAA8D8AAAAAAADwPwAAAAAAAOA/AAAAAAAA4D8AAAAAAADgPwAAAAAAAOA/AAAAAAAA4D8AAAAAAADgPwAAAAAAAOA/AAAAAAAA4D8CAAAAjAAAAAEAAAAAAAAAQkJCAP///wgAAAAAAAAAAAAAAAAAAAAAAAAAAAAAAAAAAAAAeAAAAAEAAABAAAAAAAAAAAAAAAB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QAAAAAAAAAHAAAAAAAAAAEAAAAAAAAAVgAAAEcAAABHAAAAZAAAAGQAAAAAAAAAy8vLAFY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QkJCAP///wEAAAAAAAAAAAAAAAAAAAAAAAAAAAAAAAAAAAAAAAAAAAAAAAB/f38AAAAAAMvLywDAwP8Af39/AAAAAAAAAAAAAAAAAAAAAAAAAAAAIQAAABgAAAAUAAAAXAgAAOAVAADUCAAAWBYAABAAAAAmAAAACAAAAP//////////"/>
              </a:ext>
            </a:extLst>
          </p:cNvSpPr>
          <p:nvPr/>
        </p:nvSpPr>
        <p:spPr>
          <a:xfrm rot="16200000">
            <a:off x="1358900" y="3556000"/>
            <a:ext cx="76200" cy="76200"/>
          </a:xfrm>
          <a:prstGeom prst="ellipse">
            <a:avLst/>
          </a:prstGeom>
          <a:solidFill>
            <a:srgbClr val="424242"/>
          </a:solidFill>
          <a:ln w="25400" cap="flat" cmpd="sng" algn="ctr">
            <a:solidFill>
              <a:srgbClr val="000000"/>
            </a:solidFill>
            <a:prstDash val="solid"/>
            <a:headEnd type="none"/>
            <a:tailEnd type="none"/>
          </a:ln>
          <a:effectLst>
            <a:outerShdw blurRad="63500" dist="63760" dir="2700000">
              <a:srgbClr val="000000">
                <a:alpha val="14000"/>
              </a:srgbClr>
            </a:outerShdw>
          </a:effectLst>
        </p:spPr>
        <p:txBody>
          <a:bodyPr vert="horz" wrap="square" lIns="38100" tIns="38100" rIns="38100" bIns="38100" numCol="1" spcCol="215900" anchor="ctr"/>
          <a:lstStyle/>
          <a:p>
            <a:pPr defTabSz="355600">
              <a:tabLst>
                <a:tab pos="838200" algn="l"/>
              </a:tabLst>
              <a:defRPr cap="none">
                <a:effectLst>
                  <a:outerShdw dist="63500" dir="3600000" algn="tl" rotWithShape="0">
                    <a:srgbClr val="000000">
                      <a:alpha val="40000"/>
                    </a:srgbClr>
                  </a:outerShdw>
                </a:effectLst>
              </a:defRPr>
            </a:pPr>
          </a:p>
        </p:txBody>
      </p:sp>
      <p:pic>
        <p:nvPicPr>
          <p:cNvPr id="13" name="pasted-image.tiff"/>
          <p:cNvPicPr>
            <a:extLst>
              <a:ext uri="smNativeData">
                <pr:smNativeData xmlns:pr="smNativeData" xmlns="smNativeData" val="SMDATA_17_trXWYhMAAAAlAAAAEQAAAA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AAAA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MIGAAANFQAAkAcAAJgcAAAQAAAAJgAAAAgAAAD//////////w=="/>
              </a:ext>
            </a:extLst>
          </p:cNvPicPr>
          <p:nvPr/>
        </p:nvPicPr>
        <p:blipFill>
          <a:blip r:embed="rId2"/>
          <a:stretch>
            <a:fillRect/>
          </a:stretch>
        </p:blipFill>
        <p:spPr>
          <a:xfrm rot="5400000">
            <a:off x="551180" y="3969385"/>
            <a:ext cx="1226185" cy="130810"/>
          </a:xfrm>
          <a:prstGeom prst="rect">
            <a:avLst/>
          </a:prstGeom>
          <a:noFill/>
          <a:ln>
            <a:noFill/>
          </a:ln>
          <a:effectLst>
            <a:outerShdw blurRad="63500" dist="63760" dir="2700000">
              <a:srgbClr val="000000">
                <a:alpha val="4000"/>
              </a:srgbClr>
            </a:outerShdw>
          </a:effectLst>
        </p:spPr>
      </p:pic>
      <p:sp>
        <p:nvSpPr>
          <p:cNvPr id="14" name="Shape 5440"/>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zQMAANwAAACzOgAATAQAABAgAAAmAAAACAAAAP//////////"/>
              </a:ext>
            </a:extLst>
          </p:cNvSpPr>
          <p:nvPr/>
        </p:nvSpPr>
        <p:spPr>
          <a:xfrm>
            <a:off x="617855" y="139700"/>
            <a:ext cx="892429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Non-independence Across Sites</a:t>
            </a:r>
          </a:p>
        </p:txBody>
      </p:sp>
      <p:sp>
        <p:nvSpPr>
          <p:cNvPr id="15" name="Shape 5441"/>
          <p:cNvSpPr>
            <a:extLst>
              <a:ext uri="smNativeData">
                <pr:smNativeData xmlns:pr="smNativeData" xmlns="smNativeData" val="SMDATA_15_trXWYhMAAAAlAAAAZAAAAE0AAAAAZgAAAGYAAABmAAAAZg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5QMAAI4pAACDPwAAuCsAABAgAAAmAAAACAAAAP//////////"/>
              </a:ext>
            </a:extLst>
          </p:cNvSpPr>
          <p:nvPr/>
        </p:nvSpPr>
        <p:spPr>
          <a:xfrm>
            <a:off x="633095" y="6755130"/>
            <a:ext cx="9691370" cy="351790"/>
          </a:xfrm>
          <a:prstGeom prst="rect">
            <a:avLst/>
          </a:prstGeom>
          <a:noFill/>
          <a:ln>
            <a:noFill/>
          </a:ln>
          <a:effectLst/>
        </p:spPr>
        <p:txBody>
          <a:bodyPr vert="horz" wrap="square" lIns="64770" tIns="64770" rIns="64770" bIns="64770" numCol="1" spcCol="215900" anchor="t"/>
          <a:lstStyle>
            <a:lvl1pPr algn="l" defTabSz="585470">
              <a:lnSpc>
                <a:spcPts val="1900"/>
              </a:lnSpc>
              <a:tabLst>
                <a:tab pos="838200" algn="l"/>
                <a:tab pos="1066800" algn="l"/>
              </a:tabLst>
              <a:defRPr sz="1600" cap="none">
                <a:solidFill>
                  <a:srgbClr val="424242"/>
                </a:solidFill>
                <a:latin typeface="Arial" pitchFamily="1" charset="0"/>
                <a:ea typeface="Gill Sans" pitchFamily="0" charset="0"/>
                <a:cs typeface="Gill Sans" pitchFamily="0" charset="0"/>
              </a:defRPr>
            </a:lvl1pPr>
          </a:lstStyle>
          <a:p>
            <a:pPr/>
            <a:r>
              <a:t>Values of the diagonal elements are equal to the negative sum of the elements in the corresponding row.</a:t>
            </a:r>
          </a:p>
        </p:txBody>
      </p:sp>
      <p:sp>
        <p:nvSpPr>
          <p:cNvPr id="16" name="Shape 5442"/>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ngAAAEMWAAAFBwAAqRkAABAgAAAmAAAACAAAAP//////////"/>
              </a:ext>
            </a:extLst>
          </p:cNvSpPr>
          <p:nvPr/>
        </p:nvSpPr>
        <p:spPr>
          <a:xfrm>
            <a:off x="100330" y="3618865"/>
            <a:ext cx="1040765" cy="552450"/>
          </a:xfrm>
          <a:prstGeom prst="rect">
            <a:avLst/>
          </a:prstGeom>
          <a:noFill/>
          <a:ln>
            <a:noFill/>
          </a:ln>
          <a:effectLst>
            <a:outerShdw blurRad="63500" dist="63760" dir="2700000">
              <a:srgbClr val="000000">
                <a:alpha val="4000"/>
              </a:srgbClr>
            </a:outerShdw>
          </a:effectLst>
        </p:spPr>
        <p:txBody>
          <a:bodyPr vert="horz" wrap="none" lIns="50800" tIns="50800" rIns="50800" bIns="50800" numCol="1" spcCol="215900" anchor="t"/>
          <a:lstStyle/>
          <a:p>
            <a:pPr algn="l" defTabSz="355600">
              <a:lnSpc>
                <a:spcPts val="1900"/>
              </a:lnSpc>
              <a:tabLst>
                <a:tab pos="838200" algn="l"/>
              </a:tabLst>
              <a:defRPr sz="1600" cap="none">
                <a:solidFill>
                  <a:srgbClr val="424242"/>
                </a:solidFill>
                <a:latin typeface="Arial" pitchFamily="1" charset="0"/>
                <a:ea typeface="Arial" pitchFamily="1" charset="0"/>
                <a:cs typeface="Arial" pitchFamily="1" charset="0"/>
              </a:defRPr>
            </a:pPr>
            <a:r>
              <a:t>53 states </a:t>
            </a:r>
            <a:br/>
            <a:r>
              <a:t>not shown</a:t>
            </a:r>
          </a:p>
        </p:txBody>
      </p:sp>
    </p:spTree>
  </p:cSld>
  <p:clrMapOvr>
    <a:masterClrMapping/>
  </p:clrMapOvr>
  <p:transition spd="fast" p14:dur="500">
    <p:fade/>
    <p:extLst>
      <p:ext uri="smNativeData">
        <pr:smNativeData xmlns:pr="smNativeData" xmlns="smNativeData" val="trXWYgAAAAD0AQAAAAAAAAYAAAAAAAAAAAAAAAAAAAAAAAAAAQAAAAAAAAAAAAAAAAAAAAAAAAAAAAAA"/>
      </p:ext>
    </p:extLst>
  </p:transition>
  <p:timing>
    <p:tnLst>
      <p:par>
        <p:cTn id="1" dur="indefinite" restart="never" nodeType="tmRoot"/>
      </p:par>
    </p:tnLst>
  </p:timing>
</p:sld>
</file>

<file path=ppt/slides/slide349.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graphicFrame>
        <p:nvGraphicFramePr>
          <p:cNvPr id="2" name=""/>
          <p:cNvGraphicFramePr>
            <a:graphicFrameLocks noGrp="1"/>
          </p:cNvGraphicFramePr>
          <p:nvPr/>
        </p:nvGraphicFramePr>
        <p:xfrm>
          <a:off x="1036955" y="1117600"/>
          <a:ext cx="8083550" cy="5384800"/>
        </p:xfrm>
        <a:graphic>
          <a:graphicData uri="http://schemas.openxmlformats.org/drawingml/2006/table">
            <a:tbl>
              <a:tblPr>
                <a:noFill/>
              </a:tblPr>
              <a:tblGrid>
                <a:gridCol w="741680"/>
                <a:gridCol w="744220"/>
                <a:gridCol w="744220"/>
                <a:gridCol w="744220"/>
                <a:gridCol w="744220"/>
                <a:gridCol w="1388745"/>
                <a:gridCol w="744220"/>
                <a:gridCol w="744220"/>
                <a:gridCol w="744220"/>
                <a:gridCol w="744220"/>
              </a:tblGrid>
              <a:tr h="444500">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AAA</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AAC</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AAG</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TTA</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TTC</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TTG</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TTT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extLst>
                  <a:ext uri="smNativeData">
                    <pr:rowheight xmlns="" xmlns:pr="smNativeData" dt="1658238390" type="min" val="444500"/>
                  </a:ext>
                </a:extLst>
              </a:tr>
              <a:tr h="444500">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AAA</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18916"/>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18916"/>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18916"/>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18916"/>
                    </a:solidFill>
                  </a:tcPr>
                </a:tc>
                <a:extLst>
                  <a:ext uri="smNativeData">
                    <pr:rowheight xmlns="" xmlns:pr="smNativeData" dt="1658238390" type="min" val="444500"/>
                  </a:ext>
                </a:extLst>
              </a:tr>
              <a:tr h="444500">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AAC</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18916"/>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18916"/>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18916"/>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18916"/>
                    </a:solidFill>
                  </a:tcPr>
                </a:tc>
                <a:extLst>
                  <a:ext uri="smNativeData">
                    <pr:rowheight xmlns="" xmlns:pr="smNativeData" dt="1658238390" type="min" val="444500"/>
                  </a:ext>
                </a:extLst>
              </a:tr>
              <a:tr h="444500">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AAG</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18916"/>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18916"/>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18916"/>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18916"/>
                    </a:solidFill>
                  </a:tcPr>
                </a:tc>
                <a:extLst>
                  <a:ext uri="smNativeData">
                    <pr:rowheight xmlns="" xmlns:pr="smNativeData" dt="1658238390" type="min" val="444500"/>
                  </a:ext>
                </a:extLst>
              </a:tr>
              <a:tr h="444500">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18916"/>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18916"/>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18916"/>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18916"/>
                    </a:solidFill>
                  </a:tcPr>
                </a:tc>
                <a:extLst>
                  <a:ext uri="smNativeData">
                    <pr:rowheight xmlns="" xmlns:pr="smNativeData" dt="1658238390" type="min" val="444500"/>
                  </a:ext>
                </a:extLst>
              </a:tr>
              <a:tr h="1386205">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extLst>
                  <a:ext uri="smNativeData">
                    <pr:rowheight xmlns="" xmlns:pr="smNativeData" dt="1658238390" type="min" val="1386205"/>
                  </a:ext>
                </a:extLst>
              </a:tr>
              <a:tr h="444500">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TTA</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18916"/>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18916"/>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18916"/>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18916"/>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extLst>
                  <a:ext uri="smNativeData">
                    <pr:rowheight xmlns="" xmlns:pr="smNativeData" dt="1658238390" type="min" val="444500"/>
                  </a:ext>
                </a:extLst>
              </a:tr>
              <a:tr h="444500">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TTC</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18916"/>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18916"/>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18916"/>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18916"/>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extLst>
                  <a:ext uri="smNativeData">
                    <pr:rowheight xmlns="" xmlns:pr="smNativeData" dt="1658238390" type="min" val="444500"/>
                  </a:ext>
                </a:extLst>
              </a:tr>
              <a:tr h="444500">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TTG</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18916"/>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18916"/>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18916"/>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18916"/>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extLst>
                  <a:ext uri="smNativeData">
                    <pr:rowheight xmlns="" xmlns:pr="smNativeData" dt="1658238390" type="min" val="444500"/>
                  </a:ext>
                </a:extLst>
              </a:tr>
              <a:tr h="444500">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TTT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18916"/>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18916"/>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18916"/>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18916"/>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extLst>
                  <a:ext uri="smNativeData">
                    <pr:rowheight xmlns="" xmlns:pr="smNativeData" dt="1658238390" type="min" val="444500"/>
                  </a:ext>
                </a:extLst>
              </a:tr>
            </a:tbl>
          </a:graphicData>
        </a:graphic>
      </p:graphicFrame>
      <p:sp>
        <p:nvSpPr>
          <p:cNvPr id="3" name="Shape 5445"/>
          <p:cNvSpPr>
            <a:extLst>
              <a:ext uri="smNativeData">
                <pr:smNativeData xmlns:pr="smNativeData" xmlns="smNativeData" val="SMDATA_15_trXWYhMAAAAlAAAAZgAAAA0AAAAAPAAAADwAAAA8AAAAPAAAAAAAAAABAAAAAAAAAAEAAABQAAAAAAAAAAAA8D8AAAAAAADwPwAAAAAAAOA/AAAAAAAA4D8AAAAAAADgPwAAAAAAAOA/AAAAAAAA4D8AAAAAAADgPwAAAAAAAOA/AAAAAAAA4D8CAAAAjAAAAAEAAAAAAAAAQkJCAP///wgAAAAAAAAAAAAAAAAAAAAAAAAAAAAAAAAAAAAAeAAAAAEAAABAAAAAAAAAAAAAAABaAAAAAAAAAAAAAAAAAAAAAAAAAAAAAAAAAAAAAAAAAAAAAAAAAAAAAAAAAAAAAAAAAAAAAAAAAAAAAAAAAAAAAAAAAAAAAAAAAAAAFAAAADwAAAABAAAAAAAAAEJCQgAoAAAAAQAAACMAAAAjAAAAIwAAAB4AAAAAAAAAZAAAAGQAAAAAAAAAZAAAAGQAAAAVAAAAYAAAAAAAAAAAAAAADwAAACADAAAAAAAAAAAAAAEAAACgMgAAVgcAAKr4//8BAAAAf39/AAEAAABkAAAAAAAAABQAAABAHwAAAAAAACYAAAAAAAAAwOD//wAAAAAmAAAAZAAAABYAAABMAAAAAQAAAAAAAAAHAAAAAAAAAAEAAAAAAAAAVgAAAEcAAABHAAAAZAAAAGQAAAAAAAAAy8vLAFYAAABHAAAARwAAAGQAAABkAAAAAAAAABcAAAAUAAAAAAAAAAAAAAD/fwAA/38AAAAAAAAJAAAABAAAAP7+/gI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QkJCAP///wEAAAAAAAAAAAAAAAAAAAAAAAAAAAAAAAAAAAAAAAAAAEJCQgB/f38AAAAAAMvLywDAwP8Af39/AAAAAAAAAAAAAAAAAAAAAAAAAAAAIQAAABgAAAAUAAAAtB4AAPgHAAAsHwAAcAgAABAAAAAmAAAACAAAAP//////////"/>
              </a:ext>
            </a:extLst>
          </p:cNvSpPr>
          <p:nvPr/>
        </p:nvSpPr>
        <p:spPr>
          <a:xfrm>
            <a:off x="4991100" y="1295400"/>
            <a:ext cx="76200" cy="76200"/>
          </a:xfrm>
          <a:prstGeom prst="ellipse">
            <a:avLst/>
          </a:prstGeom>
          <a:solidFill>
            <a:srgbClr val="424242"/>
          </a:solidFill>
          <a:ln w="25400" cap="flat" cmpd="sng" algn="ctr">
            <a:solidFill>
              <a:srgbClr val="424242"/>
            </a:solidFill>
            <a:prstDash val="solid"/>
            <a:headEnd type="none"/>
            <a:tailEnd type="none"/>
          </a:ln>
          <a:effectLst>
            <a:outerShdw blurRad="63500" dist="63760" dir="2700000">
              <a:srgbClr val="000000">
                <a:alpha val="14000"/>
              </a:srgbClr>
            </a:outerShdw>
          </a:effectLst>
        </p:spPr>
        <p:txBody>
          <a:bodyPr vert="horz" wrap="square" lIns="38100" tIns="38100" rIns="38100" bIns="38100" numCol="1" spcCol="215900" anchor="ctr"/>
          <a:lstStyle/>
          <a:p>
            <a:pPr defTabSz="355600">
              <a:tabLst>
                <a:tab pos="838200" algn="l"/>
              </a:tabLst>
              <a:defRPr cap="none">
                <a:effectLst>
                  <a:outerShdw dist="63500" dir="3600000" algn="tl" rotWithShape="0">
                    <a:srgbClr val="000000">
                      <a:alpha val="40000"/>
                    </a:srgbClr>
                  </a:outerShdw>
                </a:effectLst>
              </a:defRPr>
            </a:pPr>
          </a:p>
        </p:txBody>
      </p:sp>
      <p:sp>
        <p:nvSpPr>
          <p:cNvPr id="4" name="Shape 5446"/>
          <p:cNvSpPr>
            <a:extLst>
              <a:ext uri="smNativeData">
                <pr:smNativeData xmlns:pr="smNativeData" xmlns="smNativeData" val="SMDATA_15_trXWYhMAAAAlAAAAZgAAAA0AAAAAPAAAADwAAAA8AAAAPAAAAAAAAAABAAAAAAAAAAEAAABQAAAAAAAAAAAA8D8AAAAAAADwPwAAAAAAAOA/AAAAAAAA4D8AAAAAAADgPwAAAAAAAOA/AAAAAAAA4D8AAAAAAADgPwAAAAAAAOA/AAAAAAAA4D8CAAAAjAAAAAEAAAAAAAAAQkJCAP///wgAAAAAAAAAAAAAAAAAAAAAAAAAAAAAAAAAAAAAeAAAAAEAAABAAAAAAAAAAAAAAABaAAAAAAAAAAAAAAAAAAAAAAAAAAAAAAAAAAAAAAAAAAAAAAAAAAAAAAAAAAAAAAAAAAAAAAAAAAAAAAAAAAAAAAAAAAAAAAAAAAAAFAAAADwAAAABAAAAAAAAAEJCQgAoAAAAAQAAACMAAAAjAAAAIwAAAB4AAAAAAAAAZAAAAGQAAAAAAAAAZAAAAGQAAAAVAAAAYAAAAAAAAAAAAAAADwAAACADAAAAAAAAAAAAAAEAAACgMgAAVgcAAKr4//8BAAAAf39/AAEAAABkAAAAAAAAABQAAABAHwAAAAAAACYAAAAAAAAAwOD//wAAAAAmAAAAZAAAABYAAABMAAAAAQAAAAAAAAAHAAAAAAAAAAEAAAAAAAAAVgAAAEcAAABHAAAAZAAAAGQAAAAAAAAAy8vLAFY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QkJCAP///wEAAAAAAAAAAAAAAAAAAAAAAAAAAAAAAAAAAAAAAAAAAEJCQgB/f38AAAAAAMvLywDAwP8Af39/AAAAAAAAAAAAAAAAAAAAAAAAAAAAIQAAABgAAAAUAAAA9B8AAPgHAABsIAAAcAgAABAAAAAmAAAACAAAAP//////////"/>
              </a:ext>
            </a:extLst>
          </p:cNvSpPr>
          <p:nvPr/>
        </p:nvSpPr>
        <p:spPr>
          <a:xfrm>
            <a:off x="5194300" y="1295400"/>
            <a:ext cx="76200" cy="76200"/>
          </a:xfrm>
          <a:prstGeom prst="ellipse">
            <a:avLst/>
          </a:prstGeom>
          <a:solidFill>
            <a:srgbClr val="424242"/>
          </a:solidFill>
          <a:ln w="25400" cap="flat" cmpd="sng" algn="ctr">
            <a:solidFill>
              <a:srgbClr val="424242"/>
            </a:solidFill>
            <a:prstDash val="solid"/>
            <a:headEnd type="none"/>
            <a:tailEnd type="none"/>
          </a:ln>
          <a:effectLst>
            <a:outerShdw blurRad="63500" dist="63760" dir="2700000">
              <a:srgbClr val="000000">
                <a:alpha val="14000"/>
              </a:srgbClr>
            </a:outerShdw>
          </a:effectLst>
        </p:spPr>
        <p:txBody>
          <a:bodyPr vert="horz" wrap="square" lIns="38100" tIns="38100" rIns="38100" bIns="38100" numCol="1" spcCol="215900" anchor="ctr"/>
          <a:lstStyle/>
          <a:p>
            <a:pPr defTabSz="355600">
              <a:tabLst>
                <a:tab pos="838200" algn="l"/>
              </a:tabLst>
              <a:defRPr cap="none">
                <a:effectLst>
                  <a:outerShdw dist="63500" dir="3600000" algn="tl" rotWithShape="0">
                    <a:srgbClr val="000000">
                      <a:alpha val="40000"/>
                    </a:srgbClr>
                  </a:outerShdw>
                </a:effectLst>
              </a:defRPr>
            </a:pPr>
          </a:p>
        </p:txBody>
      </p:sp>
      <p:sp>
        <p:nvSpPr>
          <p:cNvPr id="5" name="Shape 5447"/>
          <p:cNvSpPr>
            <a:extLst>
              <a:ext uri="smNativeData">
                <pr:smNativeData xmlns:pr="smNativeData" xmlns="smNativeData" val="SMDATA_15_trXWYhMAAAAlAAAAZgAAAA0AAAAAPAAAADwAAAA8AAAAPAAAAAAAAAABAAAAAAAAAAEAAABQAAAAAAAAAAAA8D8AAAAAAADwPwAAAAAAAOA/AAAAAAAA4D8AAAAAAADgPwAAAAAAAOA/AAAAAAAA4D8AAAAAAADgPwAAAAAAAOA/AAAAAAAA4D8CAAAAjAAAAAEAAAAAAAAAQkJCAP///wgAAAAAAAAAAAAAAAAAAAAAAAAAAAAAAAAAAAAAeAAAAAEAAABAAAAAAAAAAAAAAABaAAAAAAAAAAAAAAAAAAAAAAAAAAAAAAAAAAAAAAAAAAAAAAAAAAAAAAAAAAAAAAAAAAAAAAAAAAAAAAAAAAAAAAAAAAAAAAAAAAAAFAAAADwAAAABAAAAAAAAAEJCQgAoAAAAAQAAACMAAAAjAAAAIwAAAB4AAAAAAAAAZAAAAGQAAAAAAAAAZAAAAGQAAAAVAAAAYAAAAAAAAAAAAAAADwAAACADAAAAAAAAAAAAAAEAAACgMgAAVgcAAKr4//8BAAAAf39/AAEAAABkAAAAAAAAABQAAABAHwAAAAAAACYAAAAAAAAAwOD//wAAAAAmAAAAZAAAABYAAABMAAAAAQAAAAAAAAAHAAAAAAAAAAEAAAAAAAAAVgAAAEcAAABHAAAAZAAAAGQAAAAAAAAAy8vLAFY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QkJCAP///wEAAAAAAAAAAAAAAAAAAAAAAAAAAAAAAAAAAAAAAAAAAEJCQgB/f38AAAAAAMvLywDAwP8Af39/AAAAAAAAAAAAAAAAAAAAAAAAAAAAIQAAABgAAAAUAAAASCEAAPgHAADAIQAAcAgAABAAAAAmAAAACAAAAP//////////"/>
              </a:ext>
            </a:extLst>
          </p:cNvSpPr>
          <p:nvPr/>
        </p:nvSpPr>
        <p:spPr>
          <a:xfrm>
            <a:off x="5410200" y="1295400"/>
            <a:ext cx="76200" cy="76200"/>
          </a:xfrm>
          <a:prstGeom prst="ellipse">
            <a:avLst/>
          </a:prstGeom>
          <a:solidFill>
            <a:srgbClr val="424242"/>
          </a:solidFill>
          <a:ln w="25400" cap="flat" cmpd="sng" algn="ctr">
            <a:solidFill>
              <a:srgbClr val="424242"/>
            </a:solidFill>
            <a:prstDash val="solid"/>
            <a:headEnd type="none"/>
            <a:tailEnd type="none"/>
          </a:ln>
          <a:effectLst>
            <a:outerShdw blurRad="63500" dist="63760" dir="2700000">
              <a:srgbClr val="000000">
                <a:alpha val="14000"/>
              </a:srgbClr>
            </a:outerShdw>
          </a:effectLst>
        </p:spPr>
        <p:txBody>
          <a:bodyPr vert="horz" wrap="square" lIns="38100" tIns="38100" rIns="38100" bIns="38100" numCol="1" spcCol="215900" anchor="ctr"/>
          <a:lstStyle/>
          <a:p>
            <a:pPr defTabSz="355600">
              <a:tabLst>
                <a:tab pos="838200" algn="l"/>
              </a:tabLst>
              <a:defRPr cap="none">
                <a:effectLst>
                  <a:outerShdw dist="63500" dir="3600000" algn="tl" rotWithShape="0">
                    <a:srgbClr val="000000">
                      <a:alpha val="40000"/>
                    </a:srgbClr>
                  </a:outerShdw>
                </a:effectLst>
              </a:defRPr>
            </a:pPr>
          </a:p>
        </p:txBody>
      </p:sp>
      <p:sp>
        <p:nvSpPr>
          <p:cNvPr id="6" name="Shape 5448"/>
          <p:cNvSpPr>
            <a:extLst>
              <a:ext uri="smNativeData">
                <pr:smNativeData xmlns:pr="smNativeData" xmlns="smNativeData" val="SMDATA_15_trXWYhMAAAAlAAAAZgAAAA0AAAAAPAAAADwAAAA8AAAAPAAAAAAAAAABAAAAAAAAAAEAAABQAAAAAAAAAAAA8D8AAAAAAADwPwAAAAAAAOA/AAAAAAAA4D8AAAAAAADgPwAAAAAAAOA/AAAAAAAA4D8AAAAAAADgPwAAAAAAAOA/AAAAAAAA4D8CAAAAjAAAAAEAAAAAAAAAQkJCAP///wgAAAAAAAAAAAAAAAAAAAAAAAAAAAAAAAAAAAAAeAAAAAEAAABAAAAAAAAAAAAAAABaAAAAAAAAAAAAAAAAAAAAAAAAAAAAAAAAAAAAAAAAAAAAAAAAAAAAAAAAAAAAAAAAAAAAAAAAAAAAAAAAAAAAAAAAAAAAAAAAAAAAFAAAADwAAAABAAAAAAAAAEJCQgAoAAAAAQAAACMAAAAjAAAAIwAAAB4AAAAAAAAAZAAAAGQAAAAAAAAAZAAAAGQAAAAVAAAAYAAAAAAAAAAAAAAADwAAACADAAAAAAAAAAAAAAEAAACgMgAAVgcAAKr4//8BAAAAf39/AAEAAABkAAAAAAAAABQAAABAHwAAAAAAACYAAAAAAAAAwOD//wAAAAAmAAAAZAAAABYAAABMAAAAAQAAAAAAAAAHAAAAAAAAAAEAAAAAAAAAVgAAAEcAAABHAAAAZAAAAGQAAAAAAAAAy8vLAFYAAABHAAAARwAAAGQAAABkAAAAAAAAABcAAAAUAAAAAAAAAAAAAAD/fwAA/38AAAAAAAAJAAAABAAAAP///wI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QkJCAP///wEAAAAAAAAAAAAAAAAAAAAAAAAAAAAAAAAAAAAAAAAAAEJCQgB/f38AAAAAAMvLywDAwP8Af39/AAAAAAAAAAAAAAAAAAAAAAAAAAAAIQAAABgAAAAUAAAAiCIAAPgHAAAAIwAAcAgAABAAAAAmAAAACAAAAP//////////"/>
              </a:ext>
            </a:extLst>
          </p:cNvSpPr>
          <p:nvPr/>
        </p:nvSpPr>
        <p:spPr>
          <a:xfrm>
            <a:off x="5613400" y="1295400"/>
            <a:ext cx="76200" cy="76200"/>
          </a:xfrm>
          <a:prstGeom prst="ellipse">
            <a:avLst/>
          </a:prstGeom>
          <a:solidFill>
            <a:srgbClr val="424242"/>
          </a:solidFill>
          <a:ln w="25400" cap="flat" cmpd="sng" algn="ctr">
            <a:solidFill>
              <a:srgbClr val="424242"/>
            </a:solidFill>
            <a:prstDash val="solid"/>
            <a:headEnd type="none"/>
            <a:tailEnd type="none"/>
          </a:ln>
          <a:effectLst>
            <a:outerShdw blurRad="63500" dist="63760" dir="2700000">
              <a:srgbClr val="000000">
                <a:alpha val="14000"/>
              </a:srgbClr>
            </a:outerShdw>
          </a:effectLst>
        </p:spPr>
        <p:txBody>
          <a:bodyPr vert="horz" wrap="square" lIns="38100" tIns="38100" rIns="38100" bIns="38100" numCol="1" spcCol="215900" anchor="ctr"/>
          <a:lstStyle/>
          <a:p>
            <a:pPr defTabSz="355600">
              <a:tabLst>
                <a:tab pos="838200" algn="l"/>
              </a:tabLst>
              <a:defRPr cap="none">
                <a:effectLst>
                  <a:outerShdw dist="63500" dir="3600000" algn="tl" rotWithShape="0">
                    <a:srgbClr val="000000">
                      <a:alpha val="40000"/>
                    </a:srgbClr>
                  </a:outerShdw>
                </a:effectLst>
              </a:defRPr>
            </a:pPr>
          </a:p>
        </p:txBody>
      </p:sp>
      <p:sp>
        <p:nvSpPr>
          <p:cNvPr id="7" name="Shape 5449"/>
          <p:cNvSpPr>
            <a:extLst>
              <a:ext uri="smNativeData">
                <pr:smNativeData xmlns:pr="smNativeData" xmlns="smNativeData" val="SMDATA_15_trXWYhMAAAAlAAAAZgAAAA0AAAAAPAAAADwAAAA8AAAAPAAAAAAAAAABAAAAAAAAAAEAAABQAAAAAAAAAAAA8D8AAAAAAADwPwAAAAAAAOA/AAAAAAAA4D8AAAAAAADgPwAAAAAAAOA/AAAAAAAA4D8AAAAAAADgPwAAAAAAAOA/AAAAAAAA4D8CAAAAjAAAAAEAAAAAAAAAQkJCAP///wgAAAAAAAAAAAAAAAAAAAAAAAAAAAAAAAAAAAAAeAAAAAEAAABAAAAAAAAAAAAAAABaAAAAAAAAAAAAAAAAAAAAAAAAAAAAAAAAAAAAAAAAAAAAAAAAAAAAAAAAAAAAAAAAAAAAAAAAAAAAAAAAAAAAAAAAAAAAAAAAAAAAFAAAADwAAAABAAAAAAAAAEJCQgAoAAAAAQAAACMAAAAjAAAAIwAAAB4AAAAAAAAAZAAAAGQAAAAAAAAAZAAAAGQAAAAVAAAAYAAAAAAAAAAAAAAADwAAACADAAAAAAAAAAAAAAEAAACgMgAAVgcAAKr4//8BAAAAf39/AAEAAABkAAAAAAAAABQAAABAHwAAAAAAACYAAAAAAAAAwOD//wAAAAAmAAAAZAAAABYAAABMAAAAAQAAAAAAAAAHAAAAAAAAAAEAAAAAAAAAVgAAAEcAAABHAAAAZAAAAGQAAAAAAAAAy8vLAFY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QkJCAP///wEAAAAAAAAAAAAAAAAAAAAAAAAAAAAAAAAAAAAAAAAAAEJCQgB/f38AAAAAAMvLywDAwP8Af39/AAAAAAAAAAAAAAAAAAAAAAAAAAAAIQAAABgAAAAUAAAA3CMAAPgHAABUJAAAcAgAABAAAAAmAAAACAAAAP//////////"/>
              </a:ext>
            </a:extLst>
          </p:cNvSpPr>
          <p:nvPr/>
        </p:nvSpPr>
        <p:spPr>
          <a:xfrm>
            <a:off x="5829300" y="1295400"/>
            <a:ext cx="76200" cy="76200"/>
          </a:xfrm>
          <a:prstGeom prst="ellipse">
            <a:avLst/>
          </a:prstGeom>
          <a:solidFill>
            <a:srgbClr val="424242"/>
          </a:solidFill>
          <a:ln w="25400" cap="flat" cmpd="sng" algn="ctr">
            <a:solidFill>
              <a:srgbClr val="424242"/>
            </a:solidFill>
            <a:prstDash val="solid"/>
            <a:headEnd type="none"/>
            <a:tailEnd type="none"/>
          </a:ln>
          <a:effectLst>
            <a:outerShdw blurRad="63500" dist="63760" dir="2700000">
              <a:srgbClr val="000000">
                <a:alpha val="14000"/>
              </a:srgbClr>
            </a:outerShdw>
          </a:effectLst>
        </p:spPr>
        <p:txBody>
          <a:bodyPr vert="horz" wrap="square" lIns="38100" tIns="38100" rIns="38100" bIns="38100" numCol="1" spcCol="215900" anchor="ctr"/>
          <a:lstStyle/>
          <a:p>
            <a:pPr defTabSz="355600">
              <a:tabLst>
                <a:tab pos="838200" algn="l"/>
              </a:tabLst>
              <a:defRPr cap="none">
                <a:effectLst>
                  <a:outerShdw dist="63500" dir="3600000" algn="tl" rotWithShape="0">
                    <a:srgbClr val="000000">
                      <a:alpha val="40000"/>
                    </a:srgbClr>
                  </a:outerShdw>
                </a:effectLst>
              </a:defRPr>
            </a:pPr>
          </a:p>
        </p:txBody>
      </p:sp>
      <p:sp>
        <p:nvSpPr>
          <p:cNvPr id="8" name="Shape 5450"/>
          <p:cNvSpPr>
            <a:extLst>
              <a:ext uri="smNativeData">
                <pr:smNativeData xmlns:pr="smNativeData" xmlns="smNativeData" val="SMDATA_15_trXWYhMAAAAlAAAAZgAAAA0AAAAAPAAAADwAAAA8AAAAPAAAAAAAAAABAAAAAAAAAAEAAABQAAAAAAAAAAAA8D8AAAAAAADwPwAAAAAAAOA/AAAAAAAA4D8AAAAAAADgPwAAAAAAAOA/AAAAAAAA4D8AAAAAAADgPwAAAAAAAOA/AAAAAAAA4D8CAAAAjAAAAAEAAAAAAAAAQkJCAP///wgAAAAAAAAAAAAAAAAAAAAAAAAAAAAAAAAAAAAAeAAAAAEAAABAAAAAAAAAAAAAAAB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QAAAAAAAAAHAAAAAAAAAAEAAAAAAAAAVgAAAEcAAABHAAAAZAAAAGQAAAAAAAAAy8vLAFY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QkJCAP///wEAAAAAAAAAAAAAAAAAAAAAAAAAAAAAAAAAAAAAAAAAAAAAAAB/f38AAAAAAMvLywDAwP8Af39/AAAAAAAAAAAAAAAAAAAAAAAAAAAAIQAAABgAAAAUAAAAXAgAAPQaAADUCAAAbBsAABAAAAAmAAAACAAAAP//////////"/>
              </a:ext>
            </a:extLst>
          </p:cNvSpPr>
          <p:nvPr/>
        </p:nvSpPr>
        <p:spPr>
          <a:xfrm rot="16200000">
            <a:off x="1358900" y="4381500"/>
            <a:ext cx="76200" cy="76200"/>
          </a:xfrm>
          <a:prstGeom prst="ellipse">
            <a:avLst/>
          </a:prstGeom>
          <a:solidFill>
            <a:srgbClr val="424242"/>
          </a:solidFill>
          <a:ln w="25400" cap="flat" cmpd="sng" algn="ctr">
            <a:solidFill>
              <a:srgbClr val="000000"/>
            </a:solidFill>
            <a:prstDash val="solid"/>
            <a:headEnd type="none"/>
            <a:tailEnd type="none"/>
          </a:ln>
          <a:effectLst>
            <a:outerShdw blurRad="63500" dist="63760" dir="2700000">
              <a:srgbClr val="000000">
                <a:alpha val="14000"/>
              </a:srgbClr>
            </a:outerShdw>
          </a:effectLst>
        </p:spPr>
        <p:txBody>
          <a:bodyPr vert="horz" wrap="square" lIns="38100" tIns="38100" rIns="38100" bIns="38100" numCol="1" spcCol="215900" anchor="ctr"/>
          <a:lstStyle/>
          <a:p>
            <a:pPr defTabSz="355600">
              <a:tabLst>
                <a:tab pos="838200" algn="l"/>
              </a:tabLst>
              <a:defRPr cap="none">
                <a:effectLst>
                  <a:outerShdw dist="63500" dir="3600000" algn="tl" rotWithShape="0">
                    <a:srgbClr val="000000">
                      <a:alpha val="40000"/>
                    </a:srgbClr>
                  </a:outerShdw>
                </a:effectLst>
              </a:defRPr>
            </a:pPr>
          </a:p>
        </p:txBody>
      </p:sp>
      <p:sp>
        <p:nvSpPr>
          <p:cNvPr id="9" name="Shape 5451"/>
          <p:cNvSpPr>
            <a:extLst>
              <a:ext uri="smNativeData">
                <pr:smNativeData xmlns:pr="smNativeData" xmlns="smNativeData" val="SMDATA_15_trXWYhMAAAAlAAAAZgAAAA0AAAAAPAAAADwAAAA8AAAAPAAAAAAAAAABAAAAAAAAAAEAAABQAAAAAAAAAAAA8D8AAAAAAADwPwAAAAAAAOA/AAAAAAAA4D8AAAAAAADgPwAAAAAAAOA/AAAAAAAA4D8AAAAAAADgPwAAAAAAAOA/AAAAAAAA4D8CAAAAjAAAAAEAAAAAAAAAQkJCAP///wgAAAAAAAAAAAAAAAAAAAAAAAAAAAAAAAAAAAAAeAAAAAEAAABAAAAAAAAAAAAAAAB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QAAAAAAAAAHAAAAAAAAAAEAAAAAAAAAVgAAAEcAAABHAAAAZAAAAGQAAAAAAAAAy8vLAFY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QkJCAP///wEAAAAAAAAAAAAAAAAAAAAAAAAAAAAAAAAAAAAAAAAAAAAAAAB/f38AAAAAAMvLywDAwP8Af39/AAAAAAAAAAAAAAAAAAAAAAAAAAAAIQAAABgAAAAUAAAAXAgAALQZAADUCAAALBoAABAAAAAmAAAACAAAAP//////////"/>
              </a:ext>
            </a:extLst>
          </p:cNvSpPr>
          <p:nvPr/>
        </p:nvSpPr>
        <p:spPr>
          <a:xfrm rot="16200000">
            <a:off x="1358900" y="4178300"/>
            <a:ext cx="76200" cy="76200"/>
          </a:xfrm>
          <a:prstGeom prst="ellipse">
            <a:avLst/>
          </a:prstGeom>
          <a:solidFill>
            <a:srgbClr val="424242"/>
          </a:solidFill>
          <a:ln w="25400" cap="flat" cmpd="sng" algn="ctr">
            <a:solidFill>
              <a:srgbClr val="000000"/>
            </a:solidFill>
            <a:prstDash val="solid"/>
            <a:headEnd type="none"/>
            <a:tailEnd type="none"/>
          </a:ln>
          <a:effectLst>
            <a:outerShdw blurRad="63500" dist="63760" dir="2700000">
              <a:srgbClr val="000000">
                <a:alpha val="14000"/>
              </a:srgbClr>
            </a:outerShdw>
          </a:effectLst>
        </p:spPr>
        <p:txBody>
          <a:bodyPr vert="horz" wrap="square" lIns="38100" tIns="38100" rIns="38100" bIns="38100" numCol="1" spcCol="215900" anchor="ctr"/>
          <a:lstStyle/>
          <a:p>
            <a:pPr defTabSz="355600">
              <a:tabLst>
                <a:tab pos="838200" algn="l"/>
              </a:tabLst>
              <a:defRPr cap="none">
                <a:effectLst>
                  <a:outerShdw dist="63500" dir="3600000" algn="tl" rotWithShape="0">
                    <a:srgbClr val="000000">
                      <a:alpha val="40000"/>
                    </a:srgbClr>
                  </a:outerShdw>
                </a:effectLst>
              </a:defRPr>
            </a:pPr>
          </a:p>
        </p:txBody>
      </p:sp>
      <p:sp>
        <p:nvSpPr>
          <p:cNvPr id="10" name="Shape 5452"/>
          <p:cNvSpPr>
            <a:extLst>
              <a:ext uri="smNativeData">
                <pr:smNativeData xmlns:pr="smNativeData" xmlns="smNativeData" val="SMDATA_15_trXWYhMAAAAlAAAAZgAAAA0AAAAAPAAAADwAAAA8AAAAPAAAAAAAAAABAAAAAAAAAAEAAABQAAAAAAAAAAAA8D8AAAAAAADwPwAAAAAAAOA/AAAAAAAA4D8AAAAAAADgPwAAAAAAAOA/AAAAAAAA4D8AAAAAAADgPwAAAAAAAOA/AAAAAAAA4D8CAAAAjAAAAAEAAAAAAAAAQkJCAP///wgAAAAAAAAAAAAAAAAAAAAAAAAAAAAAAAAAAAAAeAAAAAEAAABAAAAAAAAAAAAAAAB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QAAAAAAAAAHAAAAAAAAAAEAAAAAAAAAVgAAAEcAAABHAAAAZAAAAGQAAAAAAAAAy8vLAFY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QkJCAP///wEAAAAAAAAAAAAAAAAAAAAAAAAAAAAAAAAAAAAAAAAAAAAAAAB/f38AAAAAAMvLywDAwP8Af39/AAAAAAAAAAAAAAAAAAAAAAAAAAAAIQAAABgAAAAUAAAAXAgAAHQYAADUCAAA7BgAABAAAAAmAAAACAAAAP//////////"/>
              </a:ext>
            </a:extLst>
          </p:cNvSpPr>
          <p:nvPr/>
        </p:nvSpPr>
        <p:spPr>
          <a:xfrm rot="16200000">
            <a:off x="1358900" y="3975100"/>
            <a:ext cx="76200" cy="76200"/>
          </a:xfrm>
          <a:prstGeom prst="ellipse">
            <a:avLst/>
          </a:prstGeom>
          <a:solidFill>
            <a:srgbClr val="424242"/>
          </a:solidFill>
          <a:ln w="25400" cap="flat" cmpd="sng" algn="ctr">
            <a:solidFill>
              <a:srgbClr val="000000"/>
            </a:solidFill>
            <a:prstDash val="solid"/>
            <a:headEnd type="none"/>
            <a:tailEnd type="none"/>
          </a:ln>
          <a:effectLst>
            <a:outerShdw blurRad="63500" dist="63760" dir="2700000">
              <a:srgbClr val="000000">
                <a:alpha val="14000"/>
              </a:srgbClr>
            </a:outerShdw>
          </a:effectLst>
        </p:spPr>
        <p:txBody>
          <a:bodyPr vert="horz" wrap="square" lIns="38100" tIns="38100" rIns="38100" bIns="38100" numCol="1" spcCol="215900" anchor="ctr"/>
          <a:lstStyle/>
          <a:p>
            <a:pPr defTabSz="355600">
              <a:tabLst>
                <a:tab pos="838200" algn="l"/>
              </a:tabLst>
              <a:defRPr cap="none">
                <a:effectLst>
                  <a:outerShdw dist="63500" dir="3600000" algn="tl" rotWithShape="0">
                    <a:srgbClr val="000000">
                      <a:alpha val="40000"/>
                    </a:srgbClr>
                  </a:outerShdw>
                </a:effectLst>
              </a:defRPr>
            </a:pPr>
          </a:p>
        </p:txBody>
      </p:sp>
      <p:sp>
        <p:nvSpPr>
          <p:cNvPr id="11" name="Shape 5453"/>
          <p:cNvSpPr>
            <a:extLst>
              <a:ext uri="smNativeData">
                <pr:smNativeData xmlns:pr="smNativeData" xmlns="smNativeData" val="SMDATA_15_trXWYhMAAAAlAAAAZgAAAA0AAAAAPAAAADwAAAA8AAAAPAAAAAAAAAABAAAAAAAAAAEAAABQAAAAAAAAAAAA8D8AAAAAAADwPwAAAAAAAOA/AAAAAAAA4D8AAAAAAADgPwAAAAAAAOA/AAAAAAAA4D8AAAAAAADgPwAAAAAAAOA/AAAAAAAA4D8CAAAAjAAAAAEAAAAAAAAAQkJCAP///wgAAAAAAAAAAAAAAAAAAAAAAAAAAAAAAAAAAAAAeAAAAAEAAABAAAAAAAAAAAAAAAB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QAAAAAAAAAHAAAAAAAAAAEAAAAAAAAAVgAAAEcAAABHAAAAZAAAAGQAAAAAAAAAy8vLAFY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QkJCAP///wEAAAAAAAAAAAAAAAAAAAAAAAAAAAAAAAAAAAAAAAAAAAAAAAB/f38AAAAAAMvLywDAwP8Af39/AAAAAAAAAAAAAAAAAAAAAAAAAAAAIQAAABgAAAAUAAAAXAgAACAXAADUCAAAmBcAABAAAAAmAAAACAAAAP//////////"/>
              </a:ext>
            </a:extLst>
          </p:cNvSpPr>
          <p:nvPr/>
        </p:nvSpPr>
        <p:spPr>
          <a:xfrm rot="16200000">
            <a:off x="1358900" y="3759200"/>
            <a:ext cx="76200" cy="76200"/>
          </a:xfrm>
          <a:prstGeom prst="ellipse">
            <a:avLst/>
          </a:prstGeom>
          <a:solidFill>
            <a:srgbClr val="424242"/>
          </a:solidFill>
          <a:ln w="25400" cap="flat" cmpd="sng" algn="ctr">
            <a:solidFill>
              <a:srgbClr val="000000"/>
            </a:solidFill>
            <a:prstDash val="solid"/>
            <a:headEnd type="none"/>
            <a:tailEnd type="none"/>
          </a:ln>
          <a:effectLst>
            <a:outerShdw blurRad="63500" dist="63760" dir="2700000">
              <a:srgbClr val="000000">
                <a:alpha val="14000"/>
              </a:srgbClr>
            </a:outerShdw>
          </a:effectLst>
        </p:spPr>
        <p:txBody>
          <a:bodyPr vert="horz" wrap="square" lIns="38100" tIns="38100" rIns="38100" bIns="38100" numCol="1" spcCol="215900" anchor="ctr"/>
          <a:lstStyle/>
          <a:p>
            <a:pPr defTabSz="355600">
              <a:tabLst>
                <a:tab pos="838200" algn="l"/>
              </a:tabLst>
              <a:defRPr cap="none">
                <a:effectLst>
                  <a:outerShdw dist="63500" dir="3600000" algn="tl" rotWithShape="0">
                    <a:srgbClr val="000000">
                      <a:alpha val="40000"/>
                    </a:srgbClr>
                  </a:outerShdw>
                </a:effectLst>
              </a:defRPr>
            </a:pPr>
          </a:p>
        </p:txBody>
      </p:sp>
      <p:sp>
        <p:nvSpPr>
          <p:cNvPr id="12" name="Shape 5454"/>
          <p:cNvSpPr>
            <a:extLst>
              <a:ext uri="smNativeData">
                <pr:smNativeData xmlns:pr="smNativeData" xmlns="smNativeData" val="SMDATA_15_trXWYhMAAAAlAAAAZgAAAA0AAAAAPAAAADwAAAA8AAAAPAAAAAAAAAABAAAAAAAAAAEAAABQAAAAAAAAAAAA8D8AAAAAAADwPwAAAAAAAOA/AAAAAAAA4D8AAAAAAADgPwAAAAAAAOA/AAAAAAAA4D8AAAAAAADgPwAAAAAAAOA/AAAAAAAA4D8CAAAAjAAAAAEAAAAAAAAAQkJCAP///wgAAAAAAAAAAAAAAAAAAAAAAAAAAAAAAAAAAAAAeAAAAAEAAABAAAAAAAAAAAAAAAB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QAAAAAAAAAHAAAAAAAAAAEAAAAAAAAAVgAAAEcAAABHAAAAZAAAAGQAAAAAAAAAy8vLAFY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QkJCAP///wEAAAAAAAAAAAAAAAAAAAAAAAAAAAAAAAAAAAAAAAAAAAAAAAB/f38AAAAAAMvLywDAwP8Af39/AAAAAAAAAAAAAAAAAAAAAAAAAAAAIQAAABgAAAAUAAAAXAgAAOAVAADUCAAAWBYAABAAAAAmAAAACAAAAP//////////"/>
              </a:ext>
            </a:extLst>
          </p:cNvSpPr>
          <p:nvPr/>
        </p:nvSpPr>
        <p:spPr>
          <a:xfrm rot="16200000">
            <a:off x="1358900" y="3556000"/>
            <a:ext cx="76200" cy="76200"/>
          </a:xfrm>
          <a:prstGeom prst="ellipse">
            <a:avLst/>
          </a:prstGeom>
          <a:solidFill>
            <a:srgbClr val="424242"/>
          </a:solidFill>
          <a:ln w="25400" cap="flat" cmpd="sng" algn="ctr">
            <a:solidFill>
              <a:srgbClr val="000000"/>
            </a:solidFill>
            <a:prstDash val="solid"/>
            <a:headEnd type="none"/>
            <a:tailEnd type="none"/>
          </a:ln>
          <a:effectLst>
            <a:outerShdw blurRad="63500" dist="63760" dir="2700000">
              <a:srgbClr val="000000">
                <a:alpha val="14000"/>
              </a:srgbClr>
            </a:outerShdw>
          </a:effectLst>
        </p:spPr>
        <p:txBody>
          <a:bodyPr vert="horz" wrap="square" lIns="38100" tIns="38100" rIns="38100" bIns="38100" numCol="1" spcCol="215900" anchor="ctr"/>
          <a:lstStyle/>
          <a:p>
            <a:pPr defTabSz="355600">
              <a:tabLst>
                <a:tab pos="838200" algn="l"/>
              </a:tabLst>
              <a:defRPr cap="none">
                <a:effectLst>
                  <a:outerShdw dist="63500" dir="3600000" algn="tl" rotWithShape="0">
                    <a:srgbClr val="000000">
                      <a:alpha val="40000"/>
                    </a:srgbClr>
                  </a:outerShdw>
                </a:effectLst>
              </a:defRPr>
            </a:pPr>
          </a:p>
        </p:txBody>
      </p:sp>
      <p:pic>
        <p:nvPicPr>
          <p:cNvPr id="13" name="pasted-image.tiff"/>
          <p:cNvPicPr>
            <a:extLst>
              <a:ext uri="smNativeData">
                <pr:smNativeData xmlns:pr="smNativeData" xmlns="smNativeData" val="SMDATA_17_trXWYhMAAAAlAAAAEQAAAA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D+/v4C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MIGAAANFQAAkAcAAJgcAAAQAAAAJgAAAAgAAAD//////////w=="/>
              </a:ext>
            </a:extLst>
          </p:cNvPicPr>
          <p:nvPr/>
        </p:nvPicPr>
        <p:blipFill>
          <a:blip r:embed="rId2"/>
          <a:stretch>
            <a:fillRect/>
          </a:stretch>
        </p:blipFill>
        <p:spPr>
          <a:xfrm rot="5400000">
            <a:off x="551180" y="3969385"/>
            <a:ext cx="1226185" cy="130810"/>
          </a:xfrm>
          <a:prstGeom prst="rect">
            <a:avLst/>
          </a:prstGeom>
          <a:noFill/>
          <a:ln>
            <a:noFill/>
          </a:ln>
          <a:effectLst>
            <a:outerShdw blurRad="63500" dist="63760" dir="2700000">
              <a:srgbClr val="000000">
                <a:alpha val="4000"/>
              </a:srgbClr>
            </a:outerShdw>
          </a:effectLst>
        </p:spPr>
      </p:pic>
      <p:sp>
        <p:nvSpPr>
          <p:cNvPr id="14" name="Shape 5456"/>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P7+/gI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zQMAANwAAACzOgAATAQAABAgAAAmAAAACAAAAP//////////"/>
              </a:ext>
            </a:extLst>
          </p:cNvSpPr>
          <p:nvPr/>
        </p:nvSpPr>
        <p:spPr>
          <a:xfrm>
            <a:off x="617855" y="139700"/>
            <a:ext cx="892429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Non-independence Across Sites</a:t>
            </a:r>
          </a:p>
        </p:txBody>
      </p:sp>
      <p:sp>
        <p:nvSpPr>
          <p:cNvPr id="15" name="Shape 5457"/>
          <p:cNvSpPr>
            <a:extLst>
              <a:ext uri="smNativeData">
                <pr:smNativeData xmlns:pr="smNativeData" xmlns="smNativeData" val="SMDATA_15_trXWYhMAAAAlAAAAZAAAAE0AAAAAZgAAAGYAAABmAAAAZg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P7+/gI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5QMAAI4pAACDPwAAIC0AABAgAAAmAAAACAAAAP//////////"/>
              </a:ext>
            </a:extLst>
          </p:cNvSpPr>
          <p:nvPr/>
        </p:nvSpPr>
        <p:spPr>
          <a:xfrm>
            <a:off x="633095" y="6755130"/>
            <a:ext cx="9691370" cy="580390"/>
          </a:xfrm>
          <a:prstGeom prst="rect">
            <a:avLst/>
          </a:prstGeom>
          <a:noFill/>
          <a:ln>
            <a:noFill/>
          </a:ln>
          <a:effectLst/>
        </p:spPr>
        <p:txBody>
          <a:bodyPr vert="horz" wrap="square" lIns="64770" tIns="64770" rIns="64770" bIns="64770" numCol="1" spcCol="215900" anchor="t"/>
          <a:lstStyle/>
          <a:p>
            <a:pPr algn="l" defTabSz="585470">
              <a:lnSpc>
                <a:spcPts val="1900"/>
              </a:lnSpc>
              <a:tabLst>
                <a:tab pos="838200" algn="l"/>
                <a:tab pos="1066800" algn="l"/>
              </a:tabLst>
              <a:defRPr sz="1600" cap="none">
                <a:solidFill>
                  <a:srgbClr val="424242"/>
                </a:solidFill>
                <a:latin typeface="Arial" pitchFamily="1" charset="0"/>
                <a:ea typeface="Arial" pitchFamily="1" charset="0"/>
                <a:cs typeface="Arial" pitchFamily="1" charset="0"/>
              </a:defRPr>
            </a:pPr>
            <a:r>
              <a:t>The instantaneous rate for any codon replacement that requires more than one nucleotide </a:t>
            </a:r>
            <a:br/>
            <a:r>
              <a:t>     substitution is zero. </a:t>
            </a:r>
          </a:p>
        </p:txBody>
      </p:sp>
      <p:sp>
        <p:nvSpPr>
          <p:cNvPr id="16" name="Shape 5458"/>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ngAAAEMWAAAFBwAAqRkAABAgAAAmAAAACAAAAP//////////"/>
              </a:ext>
            </a:extLst>
          </p:cNvSpPr>
          <p:nvPr/>
        </p:nvSpPr>
        <p:spPr>
          <a:xfrm>
            <a:off x="100330" y="3618865"/>
            <a:ext cx="1040765" cy="552450"/>
          </a:xfrm>
          <a:prstGeom prst="rect">
            <a:avLst/>
          </a:prstGeom>
          <a:noFill/>
          <a:ln>
            <a:noFill/>
          </a:ln>
          <a:effectLst>
            <a:outerShdw blurRad="63500" dist="63760" dir="2700000">
              <a:srgbClr val="000000">
                <a:alpha val="4000"/>
              </a:srgbClr>
            </a:outerShdw>
          </a:effectLst>
        </p:spPr>
        <p:txBody>
          <a:bodyPr vert="horz" wrap="none" lIns="50800" tIns="50800" rIns="50800" bIns="50800" numCol="1" spcCol="215900" anchor="t"/>
          <a:lstStyle/>
          <a:p>
            <a:pPr algn="l" defTabSz="355600">
              <a:lnSpc>
                <a:spcPts val="1900"/>
              </a:lnSpc>
              <a:tabLst>
                <a:tab pos="838200" algn="l"/>
              </a:tabLst>
              <a:defRPr sz="1600" cap="none">
                <a:solidFill>
                  <a:srgbClr val="424242"/>
                </a:solidFill>
                <a:latin typeface="Arial" pitchFamily="1" charset="0"/>
                <a:ea typeface="Arial" pitchFamily="1" charset="0"/>
                <a:cs typeface="Arial" pitchFamily="1" charset="0"/>
              </a:defRPr>
            </a:pPr>
            <a:r>
              <a:t>53 states </a:t>
            </a:r>
            <a:br/>
            <a:r>
              <a:t>not shown</a:t>
            </a:r>
          </a:p>
        </p:txBody>
      </p:sp>
    </p:spTree>
  </p:cSld>
  <p:clrMapOvr>
    <a:masterClrMapping/>
  </p:clrMapOvr>
  <p:transition spd="fast" p14:dur="500">
    <p:fade/>
    <p:extLst>
      <p:ext uri="smNativeData">
        <pr:smNativeData xmlns:pr="smNativeData" xmlns="smNativeData" val="trXWYgAAAAD0AQAAAAAAAAYAAAAAAAAAAAAAAAAAAAAAAAAAAQAAAAAAAAAAAAAAAAAAAAAAAAAAAAAA"/>
      </p:ext>
    </p:extLst>
  </p:transition>
  <p:timing>
    <p:tnLst>
      <p:par>
        <p:cTn id="1" dur="indefinite" restart="never" nodeType="tmRoot"/>
      </p:par>
    </p:tnLst>
  </p:timing>
</p:sld>
</file>

<file path=ppt/slides/slide35.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pic>
        <p:nvPicPr>
          <p:cNvPr id="2" name="droppedImage.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NEg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KQQAADkDAAAoCMAAHAXAAAQAAAAJgAAAAgAAAD//////////w=="/>
              </a:ext>
            </a:extLst>
          </p:cNvPicPr>
          <p:nvPr/>
        </p:nvPicPr>
        <p:blipFill>
          <a:blip r:embed="rId2"/>
          <a:stretch>
            <a:fillRect/>
          </a:stretch>
        </p:blipFill>
        <p:spPr>
          <a:xfrm>
            <a:off x="2705100" y="2095500"/>
            <a:ext cx="3086100" cy="1714500"/>
          </a:xfrm>
          <a:prstGeom prst="rect">
            <a:avLst/>
          </a:prstGeom>
          <a:noFill/>
          <a:ln>
            <a:noFill/>
          </a:ln>
          <a:effectLst/>
        </p:spPr>
      </p:pic>
      <p:sp>
        <p:nvSpPr>
          <p:cNvPr id="3" name="Shape 590"/>
          <p:cNvSpPr>
            <a:extLst>
              <a:ext uri="smNativeData">
                <pr:smNativeData xmlns:pr="smNativeData" xmlns="smNativeData" val="SMDATA_15_trXWYhMAAAAlAAAAZAAAAA0AAAAAUAAAAFAAAABQAAAAUAAAAAAAAAABAAAAAAAAAAEAAABQAAAAAAAAAAAA4D8AAAAAAADgPwAAAAAAAOA/AAAAAAAA4D8AAAAAAADgPwAAAAAAAOA/AAAAAAAA4D8AAAAAAADgPwAAAAAAAOA/AAAAAAAA4D8CAAAAjAAAAAE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HkuseM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x0AAHQMAABwLgAAgRgAABAAAAAmAAAACAAAAP//////////"/>
              </a:ext>
            </a:extLst>
          </p:cNvSpPr>
          <p:nvPr/>
        </p:nvSpPr>
        <p:spPr>
          <a:xfrm>
            <a:off x="4876165" y="2024380"/>
            <a:ext cx="2672715" cy="1958975"/>
          </a:xfrm>
          <a:prstGeom prst="rect">
            <a:avLst/>
          </a:prstGeom>
          <a:solidFill>
            <a:srgbClr val="FFFFFF"/>
          </a:solidFill>
          <a:ln>
            <a:noFill/>
          </a:ln>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pic>
        <p:nvPicPr>
          <p:cNvPr id="4" name="droppedImage.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hgc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KQQAADkDAAAoCMAAGgVAAAQAAAAJgAAAAgAAAD//////////w=="/>
              </a:ext>
            </a:extLst>
          </p:cNvPicPr>
          <p:nvPr/>
        </p:nvPicPr>
        <p:blipFill>
          <a:blip r:embed="rId2"/>
          <a:srcRect l="0" t="0" r="0" b="19260"/>
          <a:stretch>
            <a:fillRect/>
          </a:stretch>
        </p:blipFill>
        <p:spPr>
          <a:xfrm>
            <a:off x="2705100" y="2095500"/>
            <a:ext cx="3086100" cy="1384300"/>
          </a:xfrm>
          <a:prstGeom prst="rect">
            <a:avLst/>
          </a:prstGeom>
          <a:noFill/>
          <a:ln>
            <a:noFill/>
          </a:ln>
          <a:effectLst/>
        </p:spPr>
      </p:pic>
      <p:sp>
        <p:nvSpPr>
          <p:cNvPr id="5" name="Shape 592"/>
          <p:cNvSpPr>
            <a:extLst>
              <a:ext uri="smNativeData">
                <pr:smNativeData xmlns:pr="smNativeData" xmlns="smNativeData" val="SMDATA_15_trXWYhMAAAAlAAAAZAAAAA0AAAAAUAAAAFAAAABQAAAAUAAAAAAAAAABAAAAAAAAAAEAAABQAAAAAAAAAAAA4D8AAAAAAADgPwAAAAAAAOA/AAAAAAAA4D8AAAAAAADgPwAAAAAAAOA/AAAAAAAA4D8AAAAAAADgPwAAAAAAAOA/AAAAAAAA4D8CAAAAjAAAAAE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hhQAAMwOAABhJAAAYBUAABAAAAAmAAAACAAAAP//////////"/>
              </a:ext>
            </a:extLst>
          </p:cNvSpPr>
          <p:nvPr/>
        </p:nvSpPr>
        <p:spPr>
          <a:xfrm>
            <a:off x="3336290" y="2405380"/>
            <a:ext cx="2577465" cy="1069340"/>
          </a:xfrm>
          <a:prstGeom prst="rect">
            <a:avLst/>
          </a:prstGeom>
          <a:solidFill>
            <a:srgbClr val="FFFFFF"/>
          </a:solidFill>
          <a:ln>
            <a:noFill/>
          </a:ln>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grpSp>
        <p:nvGrpSpPr>
          <p:cNvPr id="6" name="Group 597"/>
          <p:cNvGrpSpPr>
            <a:extLst>
              <a:ext uri="smNativeData">
                <pr:smNativeData xmlns:pr="smNativeData" xmlns="smNativeData" val="SMDATA_6_trXWYhMAAAAlAAAAAQAAAA8BAAAAkAAAAEgAAACQAAAASAAAAAAAAAAAAAAAAAAAABcAAAAUAAAAAAAAAAAAAAD/fwAA/38AAAAAAAAJAAAABAAAAAAAAAAfAAAAVAAAAAAAAAAAAAAAAAAAAAAAAAAAAAAAAAAAAAAAAAAAAAAAAAAAAAAAAAAAAAAAAAAAAAAAAAAAAAAAAAAAAAAAAAAAAAAAAAAAAAAAAAAAAAAAAAAAACEAAAAYAAAAFAAAAF4ZAABrDgAAlh0AALIVAAAQAAAAJgAAAAgAAAD/////AAAAAA=="/>
              </a:ext>
            </a:extLst>
          </p:cNvGrpSpPr>
          <p:nvPr/>
        </p:nvGrpSpPr>
        <p:grpSpPr>
          <a:xfrm>
            <a:off x="4123690" y="2343785"/>
            <a:ext cx="685800" cy="1183005"/>
            <a:chOff x="4123690" y="2343785"/>
            <a:chExt cx="685800" cy="1183005"/>
          </a:xfrm>
        </p:grpSpPr>
        <p:sp>
          <p:nvSpPr>
            <p:cNvPr id="10" name="Shape 593"/>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H0Izik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XhkAAGsOAACWHQAAxhAAAAAgAAAmAAAACAAAAP//////////"/>
                </a:ext>
              </a:extLst>
            </p:cNvSpPr>
            <p:nvPr/>
          </p:nvSpPr>
          <p:spPr>
            <a:xfrm>
              <a:off x="4123690" y="2343785"/>
              <a:ext cx="685800" cy="382905"/>
            </a:xfrm>
            <a:prstGeom prst="rect">
              <a:avLst/>
            </a:prstGeom>
            <a:noFill/>
            <a:ln>
              <a:noFill/>
            </a:ln>
            <a:effectLst/>
          </p:spPr>
          <p:txBody>
            <a:bodyPr vert="horz" wrap="none" lIns="50800" tIns="50800" rIns="50800" bIns="50800" numCol="1" spcCol="215900" anchor="ctr"/>
            <a:lstStyle>
              <a:lvl1pPr algn="l" defTabSz="457200">
                <a:lnSpc>
                  <a:spcPts val="2400"/>
                </a:lnSpc>
                <a:tabLst>
                  <a:tab pos="838200" algn="l"/>
                </a:tabLst>
                <a:defRPr sz="2000" cap="none">
                  <a:solidFill>
                    <a:srgbClr val="424242"/>
                  </a:solidFill>
                  <a:latin typeface="Times New Roman"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0.788</a:t>
              </a:r>
              <a:endParaRPr cap="none">
                <a:solidFill>
                  <a:srgbClr val="424242"/>
                </a:solidFill>
              </a:endParaRPr>
            </a:p>
          </p:txBody>
        </p:sp>
        <p:sp>
          <p:nvSpPr>
            <p:cNvPr id="9" name="Shape 594"/>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P////8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XhkAAA8QAACWHQAAahIAAAAgAAAmAAAACAAAAP//////////"/>
                </a:ext>
              </a:extLst>
            </p:cNvSpPr>
            <p:nvPr/>
          </p:nvSpPr>
          <p:spPr>
            <a:xfrm>
              <a:off x="4123690" y="2610485"/>
              <a:ext cx="685800" cy="382905"/>
            </a:xfrm>
            <a:prstGeom prst="rect">
              <a:avLst/>
            </a:prstGeom>
            <a:noFill/>
            <a:ln>
              <a:noFill/>
            </a:ln>
            <a:effectLst/>
          </p:spPr>
          <p:txBody>
            <a:bodyPr vert="horz" wrap="none" lIns="50800" tIns="50800" rIns="50800" bIns="50800" numCol="1" spcCol="215900" anchor="ctr"/>
            <a:lstStyle>
              <a:lvl1pPr algn="l" defTabSz="457200">
                <a:lnSpc>
                  <a:spcPts val="2400"/>
                </a:lnSpc>
                <a:tabLst>
                  <a:tab pos="838200" algn="l"/>
                </a:tabLst>
                <a:defRPr sz="2000" cap="none">
                  <a:solidFill>
                    <a:srgbClr val="424242"/>
                  </a:solidFill>
                  <a:latin typeface="Times New Roman"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0.541</a:t>
              </a:r>
              <a:endParaRPr cap="none">
                <a:solidFill>
                  <a:srgbClr val="424242"/>
                </a:solidFill>
              </a:endParaRPr>
            </a:p>
          </p:txBody>
        </p:sp>
        <p:sp>
          <p:nvSpPr>
            <p:cNvPr id="8" name="Shape 595"/>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P////8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XhkAALMRAACWHQAADhQAAAAgAAAmAAAACAAAAP//////////"/>
                </a:ext>
              </a:extLst>
            </p:cNvSpPr>
            <p:nvPr/>
          </p:nvSpPr>
          <p:spPr>
            <a:xfrm>
              <a:off x="4123690" y="2877185"/>
              <a:ext cx="685800" cy="382905"/>
            </a:xfrm>
            <a:prstGeom prst="rect">
              <a:avLst/>
            </a:prstGeom>
            <a:noFill/>
            <a:ln>
              <a:noFill/>
            </a:ln>
            <a:effectLst/>
          </p:spPr>
          <p:txBody>
            <a:bodyPr vert="horz" wrap="none" lIns="50800" tIns="50800" rIns="50800" bIns="50800" numCol="1" spcCol="215900" anchor="ctr"/>
            <a:lstStyle>
              <a:lvl1pPr algn="l" defTabSz="457200">
                <a:lnSpc>
                  <a:spcPts val="2400"/>
                </a:lnSpc>
                <a:tabLst>
                  <a:tab pos="838200" algn="l"/>
                </a:tabLst>
                <a:defRPr sz="2000" cap="none">
                  <a:solidFill>
                    <a:srgbClr val="424242"/>
                  </a:solidFill>
                  <a:latin typeface="Times New Roman"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0.352</a:t>
              </a:r>
              <a:endParaRPr cap="none">
                <a:solidFill>
                  <a:srgbClr val="424242"/>
                </a:solidFill>
              </a:endParaRPr>
            </a:p>
          </p:txBody>
        </p:sp>
        <p:sp>
          <p:nvSpPr>
            <p:cNvPr id="7" name="Shape 596"/>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EDXFQk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XhkAAFcTAACWHQAAshUAAAAgAAAmAAAACAAAAP//////////"/>
                </a:ext>
              </a:extLst>
            </p:cNvSpPr>
            <p:nvPr/>
          </p:nvSpPr>
          <p:spPr>
            <a:xfrm>
              <a:off x="4123690" y="3143885"/>
              <a:ext cx="685800" cy="382905"/>
            </a:xfrm>
            <a:prstGeom prst="rect">
              <a:avLst/>
            </a:prstGeom>
            <a:noFill/>
            <a:ln>
              <a:noFill/>
            </a:ln>
            <a:effectLst/>
          </p:spPr>
          <p:txBody>
            <a:bodyPr vert="horz" wrap="none" lIns="50800" tIns="50800" rIns="50800" bIns="50800" numCol="1" spcCol="215900" anchor="ctr"/>
            <a:lstStyle>
              <a:lvl1pPr algn="l" defTabSz="457200">
                <a:lnSpc>
                  <a:spcPts val="2400"/>
                </a:lnSpc>
                <a:tabLst>
                  <a:tab pos="838200" algn="l"/>
                </a:tabLst>
                <a:defRPr sz="2000" cap="none">
                  <a:solidFill>
                    <a:srgbClr val="424242"/>
                  </a:solidFill>
                  <a:latin typeface="Times New Roman"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0.643</a:t>
              </a:r>
              <a:endParaRPr cap="none">
                <a:solidFill>
                  <a:srgbClr val="424242"/>
                </a:solidFill>
              </a:endParaRPr>
            </a:p>
          </p:txBody>
        </p:sp>
      </p:grpSp>
      <p:grpSp>
        <p:nvGrpSpPr>
          <p:cNvPr id="11" name="Group 602"/>
          <p:cNvGrpSpPr>
            <a:extLst>
              <a:ext uri="smNativeData">
                <pr:smNativeData xmlns:pr="smNativeData" xmlns="smNativeData" val="SMDATA_6_trXWYhMAAAAlAAAAAQAAAA8BAAAAkAAAAEgAAACQAAAASAAAAAAAAAAAAAAAAAAAABcAAAAUAAAAAAAAAAAAAAD/fwAA/38AAAAAAAAJAAAABAAAAAAAAAAfAAAAVAAAAAAAAAAAAAAAAAAAAAAAAAAAAAAAAAAAAAAAAAAAAAAAAAAAAAAAAAAAAAAAAAAAAAAAAAAAAAAAAAAAAAAAAAAAAAAAAAAAAAAAAAAAAAAAAAAAACEAAAAYAAAAFAAAAEoUAABrDgAAghgAALIVAAAQAAAAJgAAAAgAAAD/////AAAAAA=="/>
              </a:ext>
            </a:extLst>
          </p:cNvGrpSpPr>
          <p:nvPr/>
        </p:nvGrpSpPr>
        <p:grpSpPr>
          <a:xfrm>
            <a:off x="3298190" y="2343785"/>
            <a:ext cx="685800" cy="1183005"/>
            <a:chOff x="3298190" y="2343785"/>
            <a:chExt cx="685800" cy="1183005"/>
          </a:xfrm>
        </p:grpSpPr>
        <p:sp>
          <p:nvSpPr>
            <p:cNvPr id="15" name="Shape 598"/>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MCNEgk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ShQAAGsOAACCGAAAxhAAAAAgAAAmAAAACAAAAP//////////"/>
                </a:ext>
              </a:extLst>
            </p:cNvSpPr>
            <p:nvPr/>
          </p:nvSpPr>
          <p:spPr>
            <a:xfrm>
              <a:off x="3298190" y="2343785"/>
              <a:ext cx="685800" cy="382905"/>
            </a:xfrm>
            <a:prstGeom prst="rect">
              <a:avLst/>
            </a:prstGeom>
            <a:noFill/>
            <a:ln>
              <a:noFill/>
            </a:ln>
            <a:effectLst/>
          </p:spPr>
          <p:txBody>
            <a:bodyPr vert="horz" wrap="none" lIns="50800" tIns="50800" rIns="50800" bIns="50800" numCol="1" spcCol="215900" anchor="ctr"/>
            <a:lstStyle>
              <a:lvl1pPr algn="l" defTabSz="457200">
                <a:lnSpc>
                  <a:spcPts val="2400"/>
                </a:lnSpc>
                <a:tabLst>
                  <a:tab pos="838200" algn="l"/>
                </a:tabLst>
                <a:defRPr sz="2000" cap="none">
                  <a:solidFill>
                    <a:srgbClr val="424242"/>
                  </a:solidFill>
                  <a:latin typeface="Times New Roman"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0.138</a:t>
              </a:r>
              <a:endParaRPr cap="none">
                <a:solidFill>
                  <a:srgbClr val="424242"/>
                </a:solidFill>
              </a:endParaRPr>
            </a:p>
          </p:txBody>
        </p:sp>
        <p:sp>
          <p:nvSpPr>
            <p:cNvPr id="14" name="Shape 599"/>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MBsoAM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ShQAAA8QAACCGAAAahIAAAAgAAAmAAAACAAAAP//////////"/>
                </a:ext>
              </a:extLst>
            </p:cNvSpPr>
            <p:nvPr/>
          </p:nvSpPr>
          <p:spPr>
            <a:xfrm>
              <a:off x="3298190" y="2610485"/>
              <a:ext cx="685800" cy="382905"/>
            </a:xfrm>
            <a:prstGeom prst="rect">
              <a:avLst/>
            </a:prstGeom>
            <a:noFill/>
            <a:ln>
              <a:noFill/>
            </a:ln>
            <a:effectLst/>
          </p:spPr>
          <p:txBody>
            <a:bodyPr vert="horz" wrap="none" lIns="50800" tIns="50800" rIns="50800" bIns="50800" numCol="1" spcCol="215900" anchor="ctr"/>
            <a:lstStyle>
              <a:lvl1pPr algn="l" defTabSz="457200">
                <a:lnSpc>
                  <a:spcPts val="2400"/>
                </a:lnSpc>
                <a:tabLst>
                  <a:tab pos="838200" algn="l"/>
                </a:tabLst>
                <a:defRPr sz="2000" cap="none">
                  <a:solidFill>
                    <a:srgbClr val="424242"/>
                  </a:solidFill>
                  <a:latin typeface="Times New Roman"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0.188</a:t>
              </a:r>
              <a:endParaRPr cap="none">
                <a:solidFill>
                  <a:srgbClr val="424242"/>
                </a:solidFill>
              </a:endParaRPr>
            </a:p>
          </p:txBody>
        </p:sp>
        <p:sp>
          <p:nvSpPr>
            <p:cNvPr id="13" name="Shape 600"/>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oAC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ShQAALMRAACCGAAADhQAAAAgAAAmAAAACAAAAP//////////"/>
                </a:ext>
              </a:extLst>
            </p:cNvSpPr>
            <p:nvPr/>
          </p:nvSpPr>
          <p:spPr>
            <a:xfrm>
              <a:off x="3298190" y="2877185"/>
              <a:ext cx="685800" cy="382905"/>
            </a:xfrm>
            <a:prstGeom prst="rect">
              <a:avLst/>
            </a:prstGeom>
            <a:noFill/>
            <a:ln>
              <a:noFill/>
            </a:ln>
            <a:effectLst/>
          </p:spPr>
          <p:txBody>
            <a:bodyPr vert="horz" wrap="none" lIns="50800" tIns="50800" rIns="50800" bIns="50800" numCol="1" spcCol="215900" anchor="ctr"/>
            <a:lstStyle>
              <a:lvl1pPr algn="l" defTabSz="457200">
                <a:lnSpc>
                  <a:spcPts val="2400"/>
                </a:lnSpc>
                <a:tabLst>
                  <a:tab pos="838200" algn="l"/>
                </a:tabLst>
                <a:defRPr sz="2000" cap="none">
                  <a:solidFill>
                    <a:srgbClr val="424242"/>
                  </a:solidFill>
                  <a:latin typeface="Times New Roman"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0.495</a:t>
              </a:r>
              <a:endParaRPr cap="none">
                <a:solidFill>
                  <a:srgbClr val="424242"/>
                </a:solidFill>
              </a:endParaRPr>
            </a:p>
          </p:txBody>
        </p:sp>
        <p:sp>
          <p:nvSpPr>
            <p:cNvPr id="12" name="Shape 601"/>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JcAnQ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ShQAAFcTAACCGAAAshUAAAAgAAAmAAAACAAAAP//////////"/>
                </a:ext>
              </a:extLst>
            </p:cNvSpPr>
            <p:nvPr/>
          </p:nvSpPr>
          <p:spPr>
            <a:xfrm>
              <a:off x="3298190" y="3143885"/>
              <a:ext cx="685800" cy="382905"/>
            </a:xfrm>
            <a:prstGeom prst="rect">
              <a:avLst/>
            </a:prstGeom>
            <a:noFill/>
            <a:ln>
              <a:noFill/>
            </a:ln>
            <a:effectLst/>
          </p:spPr>
          <p:txBody>
            <a:bodyPr vert="horz" wrap="none" lIns="50800" tIns="50800" rIns="50800" bIns="50800" numCol="1" spcCol="215900" anchor="ctr"/>
            <a:lstStyle>
              <a:lvl1pPr algn="l" defTabSz="457200">
                <a:lnSpc>
                  <a:spcPts val="2400"/>
                </a:lnSpc>
                <a:tabLst>
                  <a:tab pos="838200" algn="l"/>
                </a:tabLst>
                <a:defRPr sz="2000" cap="none">
                  <a:solidFill>
                    <a:srgbClr val="424242"/>
                  </a:solidFill>
                  <a:latin typeface="Times New Roman"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0.179</a:t>
              </a:r>
              <a:endParaRPr cap="none">
                <a:solidFill>
                  <a:srgbClr val="424242"/>
                </a:solidFill>
              </a:endParaRPr>
            </a:p>
          </p:txBody>
        </p:sp>
      </p:grpSp>
      <p:grpSp>
        <p:nvGrpSpPr>
          <p:cNvPr id="16" name="Group 607"/>
          <p:cNvGrpSpPr>
            <a:extLst>
              <a:ext uri="smNativeData">
                <pr:smNativeData xmlns:pr="smNativeData" xmlns="smNativeData" val="SMDATA_6_trXWYhMAAAAlAAAAAQAAAA8BAAAAkAAAAEgAAACQAAAASAAAAAAAAAAAAAAAAAAAABcAAAAUAAAAAAAAAAAAAAD/fwAA/38AAAAAAAAJAAAABAAAAO3tKwEfAAAAVAAAAAAAAAAAAAAAAAAAAAAAAAAAAAAAAAAAAAAAAAAAAAAAAAAAAAAAAAAAAAAAAAAAAAAAAAAAAAAAAAAAAAAAAAAAAAAAAAAAAAAAAAAAAAAAAAAAACEAAAAYAAAAFAAAAHIeAABrDgAAqiIAALIVAAAQAAAAJgAAAAgAAAD/////AAAAAA=="/>
              </a:ext>
            </a:extLst>
          </p:cNvGrpSpPr>
          <p:nvPr/>
        </p:nvGrpSpPr>
        <p:grpSpPr>
          <a:xfrm>
            <a:off x="4949190" y="2343785"/>
            <a:ext cx="685800" cy="1183005"/>
            <a:chOff x="4949190" y="2343785"/>
            <a:chExt cx="685800" cy="1183005"/>
          </a:xfrm>
        </p:grpSpPr>
        <p:sp>
          <p:nvSpPr>
            <p:cNvPr id="20" name="Shape 603"/>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BUGgw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ch4AAGsOAACqIgAAxhAAAAAgAAAmAAAACAAAAP//////////"/>
                </a:ext>
              </a:extLst>
            </p:cNvSpPr>
            <p:nvPr/>
          </p:nvSpPr>
          <p:spPr>
            <a:xfrm>
              <a:off x="4949190" y="2343785"/>
              <a:ext cx="685800" cy="382905"/>
            </a:xfrm>
            <a:prstGeom prst="rect">
              <a:avLst/>
            </a:prstGeom>
            <a:noFill/>
            <a:ln>
              <a:noFill/>
            </a:ln>
            <a:effectLst/>
          </p:spPr>
          <p:txBody>
            <a:bodyPr vert="horz" wrap="none" lIns="50800" tIns="50800" rIns="50800" bIns="50800" numCol="1" spcCol="215900" anchor="ctr"/>
            <a:lstStyle>
              <a:lvl1pPr algn="l" defTabSz="457200">
                <a:lnSpc>
                  <a:spcPts val="2400"/>
                </a:lnSpc>
                <a:tabLst>
                  <a:tab pos="838200" algn="l"/>
                </a:tabLst>
                <a:defRPr sz="2000" cap="none">
                  <a:solidFill>
                    <a:srgbClr val="424242"/>
                  </a:solidFill>
                  <a:latin typeface="Times New Roman"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0.109</a:t>
              </a:r>
              <a:endParaRPr cap="none">
                <a:solidFill>
                  <a:srgbClr val="424242"/>
                </a:solidFill>
              </a:endParaRPr>
            </a:p>
          </p:txBody>
        </p:sp>
        <p:sp>
          <p:nvSpPr>
            <p:cNvPr id="19" name="Shape 604"/>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BWg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ch4AAA8QAACqIgAAahIAAAAgAAAmAAAACAAAAP//////////"/>
                </a:ext>
              </a:extLst>
            </p:cNvSpPr>
            <p:nvPr/>
          </p:nvSpPr>
          <p:spPr>
            <a:xfrm>
              <a:off x="4949190" y="2610485"/>
              <a:ext cx="685800" cy="382905"/>
            </a:xfrm>
            <a:prstGeom prst="rect">
              <a:avLst/>
            </a:prstGeom>
            <a:noFill/>
            <a:ln>
              <a:noFill/>
            </a:ln>
            <a:effectLst/>
          </p:spPr>
          <p:txBody>
            <a:bodyPr vert="horz" wrap="none" lIns="50800" tIns="50800" rIns="50800" bIns="50800" numCol="1" spcCol="215900" anchor="ctr"/>
            <a:lstStyle>
              <a:lvl1pPr algn="l" defTabSz="457200">
                <a:lnSpc>
                  <a:spcPts val="2400"/>
                </a:lnSpc>
                <a:tabLst>
                  <a:tab pos="838200" algn="l"/>
                </a:tabLst>
                <a:defRPr sz="2000" cap="none">
                  <a:solidFill>
                    <a:srgbClr val="424242"/>
                  </a:solidFill>
                  <a:latin typeface="Times New Roman"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0.102</a:t>
              </a:r>
              <a:endParaRPr cap="none">
                <a:solidFill>
                  <a:srgbClr val="424242"/>
                </a:solidFill>
              </a:endParaRPr>
            </a:p>
          </p:txBody>
        </p:sp>
        <p:sp>
          <p:nvSpPr>
            <p:cNvPr id="18" name="Shape 605"/>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ch4AALMRAACqIgAADhQAAAAgAAAmAAAACAAAAP//////////"/>
                </a:ext>
              </a:extLst>
            </p:cNvSpPr>
            <p:nvPr/>
          </p:nvSpPr>
          <p:spPr>
            <a:xfrm>
              <a:off x="4949190" y="2877185"/>
              <a:ext cx="685800" cy="382905"/>
            </a:xfrm>
            <a:prstGeom prst="rect">
              <a:avLst/>
            </a:prstGeom>
            <a:noFill/>
            <a:ln>
              <a:noFill/>
            </a:ln>
            <a:effectLst/>
          </p:spPr>
          <p:txBody>
            <a:bodyPr vert="horz" wrap="none" lIns="50800" tIns="50800" rIns="50800" bIns="50800" numCol="1" spcCol="215900" anchor="ctr"/>
            <a:lstStyle>
              <a:lvl1pPr algn="l" defTabSz="457200">
                <a:lnSpc>
                  <a:spcPts val="2400"/>
                </a:lnSpc>
                <a:tabLst>
                  <a:tab pos="838200" algn="l"/>
                </a:tabLst>
                <a:defRPr sz="2000" cap="none">
                  <a:solidFill>
                    <a:srgbClr val="424242"/>
                  </a:solidFill>
                  <a:latin typeface="Times New Roman"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0.174</a:t>
              </a:r>
              <a:endParaRPr cap="none">
                <a:solidFill>
                  <a:srgbClr val="424242"/>
                </a:solidFill>
              </a:endParaRPr>
            </a:p>
          </p:txBody>
        </p:sp>
        <p:sp>
          <p:nvSpPr>
            <p:cNvPr id="17" name="Shape 606"/>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ch4AAFcTAACqIgAAshUAAAAgAAAmAAAACAAAAP//////////"/>
                </a:ext>
              </a:extLst>
            </p:cNvSpPr>
            <p:nvPr/>
          </p:nvSpPr>
          <p:spPr>
            <a:xfrm>
              <a:off x="4949190" y="3143885"/>
              <a:ext cx="685800" cy="382905"/>
            </a:xfrm>
            <a:prstGeom prst="rect">
              <a:avLst/>
            </a:prstGeom>
            <a:noFill/>
            <a:ln>
              <a:noFill/>
            </a:ln>
            <a:effectLst/>
          </p:spPr>
          <p:txBody>
            <a:bodyPr vert="horz" wrap="none" lIns="50800" tIns="50800" rIns="50800" bIns="50800" numCol="1" spcCol="215900" anchor="ctr"/>
            <a:lstStyle>
              <a:lvl1pPr algn="l" defTabSz="457200">
                <a:lnSpc>
                  <a:spcPts val="2400"/>
                </a:lnSpc>
                <a:tabLst>
                  <a:tab pos="838200" algn="l"/>
                </a:tabLst>
                <a:defRPr sz="2000" cap="none">
                  <a:solidFill>
                    <a:srgbClr val="424242"/>
                  </a:solidFill>
                  <a:latin typeface="Times New Roman"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0.155</a:t>
              </a:r>
              <a:endParaRPr cap="none">
                <a:solidFill>
                  <a:srgbClr val="424242"/>
                </a:solidFill>
              </a:endParaRPr>
            </a:p>
          </p:txBody>
        </p:sp>
      </p:grpSp>
      <p:sp>
        <p:nvSpPr>
          <p:cNvPr id="21" name="Shape 608"/>
          <p:cNvSpPr>
            <a:extLst>
              <a:ext uri="smNativeData">
                <pr:smNativeData xmlns:pr="smNativeData" xmlns="smNativeData" val="SMDATA_15_trXWYhMAAAAlAAAAZAAAAA0AAAAAUAAAAFAAAABQAAAAUAAAAAAAAAABAAAAAAAAAAEAAABQAAAAAAAAAAAA4D8AAAAAAADgPwAAAAAAAOA/AAAAAAAA4D8AAAAAAADgPwAAAAAAAOA/AAAAAAAA4D8AAAAAAADgPwAAAAAAAOA/AAAAAAAA4D8CAAAAjAAAAAE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gAC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Dh4AAOwMAADpLQAAYBUAABAAAAAmAAAACAAAAP//////////"/>
              </a:ext>
            </a:extLst>
          </p:cNvSpPr>
          <p:nvPr/>
        </p:nvSpPr>
        <p:spPr>
          <a:xfrm>
            <a:off x="4885690" y="2100580"/>
            <a:ext cx="2577465" cy="1374140"/>
          </a:xfrm>
          <a:prstGeom prst="rect">
            <a:avLst/>
          </a:prstGeom>
          <a:solidFill>
            <a:srgbClr val="FFFFFF"/>
          </a:solidFill>
          <a:ln>
            <a:noFill/>
          </a:ln>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22" name="Shape 609"/>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BDAE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7wMAAEAGAABsOQAAnwgAABAgAAAmAAAACAAAAP//////////"/>
              </a:ext>
            </a:extLst>
          </p:cNvSpPr>
          <p:nvPr/>
        </p:nvSpPr>
        <p:spPr>
          <a:xfrm>
            <a:off x="639445" y="1016000"/>
            <a:ext cx="8695055" cy="385445"/>
          </a:xfrm>
          <a:prstGeom prst="rect">
            <a:avLst/>
          </a:prstGeom>
          <a:noFill/>
          <a:ln>
            <a:noFill/>
          </a:ln>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Can we correctly estimate the true branch length used in our simulation?</a:t>
            </a:r>
          </a:p>
        </p:txBody>
      </p:sp>
      <p:sp>
        <p:nvSpPr>
          <p:cNvPr id="23" name="Shape 610"/>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IYw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GAYAAJgIAADaOgAAdgwAABAgAAAmAAAACAAAAP//////////"/>
              </a:ext>
            </a:extLst>
          </p:cNvSpPr>
          <p:nvPr/>
        </p:nvSpPr>
        <p:spPr>
          <a:xfrm>
            <a:off x="990600" y="1397000"/>
            <a:ext cx="8576310" cy="628650"/>
          </a:xfrm>
          <a:prstGeom prst="rect">
            <a:avLst/>
          </a:prstGeom>
          <a:noFill/>
          <a:ln>
            <a:noFill/>
          </a:ln>
          <a:effectLst/>
        </p:spPr>
        <p:txBody>
          <a:bodyPr vert="horz" wrap="square" lIns="50800" tIns="50800" rIns="50800" bIns="50800" numCol="1" spcCol="215900" anchor="t"/>
          <a:lstStyle/>
          <a:p>
            <a:pPr algn="l" defTabSz="457200">
              <a:lnSpc>
                <a:spcPts val="2100"/>
              </a:lnSpc>
              <a:tabLst>
                <a:tab pos="838200" algn="l"/>
              </a:tabLst>
              <a:defRPr sz="1800" cap="none">
                <a:latin typeface="Arial" pitchFamily="1" charset="0"/>
                <a:ea typeface="Arial" pitchFamily="1" charset="0"/>
                <a:cs typeface="Arial" pitchFamily="1" charset="0"/>
              </a:defRPr>
            </a:pPr>
            <a:r>
              <a:rPr cap="none">
                <a:solidFill>
                  <a:srgbClr val="424242"/>
                </a:solidFill>
              </a:rPr>
              <a:t>The weighted sum of the average (expected) number of changes for all four </a:t>
            </a:r>
            <a:br/>
            <a:r>
              <a:rPr cap="none">
                <a:solidFill>
                  <a:srgbClr val="424242"/>
                </a:solidFill>
              </a:rPr>
              <a:t>     states when the average of the </a:t>
            </a:r>
            <a:r>
              <a:rPr b="1" cap="none">
                <a:solidFill>
                  <a:srgbClr val="424242"/>
                </a:solidFill>
                <a:latin typeface="Times New Roman" pitchFamily="1" charset="0"/>
                <a:ea typeface="Times New Roman" pitchFamily="1" charset="0"/>
                <a:cs typeface="Times New Roman" pitchFamily="1" charset="0"/>
              </a:rPr>
              <a:t>Q</a:t>
            </a:r>
            <a:r>
              <a:rPr cap="none">
                <a:solidFill>
                  <a:srgbClr val="424242"/>
                </a:solidFill>
              </a:rPr>
              <a:t> matrix is 1...</a:t>
            </a:r>
            <a:endParaRPr cap="none">
              <a:solidFill>
                <a:srgbClr val="424242"/>
              </a:solidFill>
            </a:endParaRPr>
          </a:p>
        </p:txBody>
      </p:sp>
      <p:sp>
        <p:nvSpPr>
          <p:cNvPr id="24" name="Shape 611"/>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BACC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xgkAANwAAAC6NAAATAQAABAgAAAmAAAACAAAAP//////////"/>
              </a:ext>
            </a:extLst>
          </p:cNvSpPr>
          <p:nvPr/>
        </p:nvSpPr>
        <p:spPr>
          <a:xfrm>
            <a:off x="1588770" y="139700"/>
            <a:ext cx="698246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Scaling the Instantaneous Rate Matrix</a:t>
            </a:r>
          </a:p>
        </p:txBody>
      </p:sp>
      <p:sp>
        <p:nvSpPr>
          <p:cNvPr id="25" name="Shape 612"/>
          <p:cNvSpPr>
            <a:extLst>
              <a:ext uri="smNativeData">
                <pr:smNativeData xmlns:pr="smNativeData" xmlns="smNativeData" val="SMDATA_15_trXWYhMAAAAlAAAAZAAAAA0AAAAAUAAAAFAAAABQAAAAUAAAAAAAAAABAAAAAAAAAAEAAABQAAAAAAAAAAAA4D8AAAAAAADgPwAAAAAAAOA/AAAAAAAA4D8AAAAAAADgPwAAAAAAAOA/AAAAAAAA4D8AAAAAAADgPwAAAAAAAOA/AAAAAAAA4D8CAAAAjAAAAAE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HsUrkc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OxkAAHQMAABwLgAAgRgAABAAAAAmAAAACAAAAP//////////"/>
              </a:ext>
            </a:extLst>
          </p:cNvSpPr>
          <p:nvPr/>
        </p:nvSpPr>
        <p:spPr>
          <a:xfrm>
            <a:off x="4101465" y="2024380"/>
            <a:ext cx="3447415" cy="1958975"/>
          </a:xfrm>
          <a:prstGeom prst="rect">
            <a:avLst/>
          </a:prstGeom>
          <a:solidFill>
            <a:srgbClr val="FFFFFF"/>
          </a:solidFill>
          <a:ln>
            <a:noFill/>
          </a:ln>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26" name="Shape 613"/>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C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PgD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ZhYAAK4VAABmFgAAgBcAABAAAAAmAAAACAAAAP//////////"/>
              </a:ext>
            </a:extLst>
          </p:cNvSpPr>
          <p:nvPr/>
        </p:nvSpPr>
        <p:spPr>
          <a:xfrm flipV="1">
            <a:off x="3641090" y="3524250"/>
            <a:ext cx="0" cy="295910"/>
          </a:xfrm>
          <a:prstGeom prst="line">
            <a:avLst/>
          </a:prstGeom>
          <a:noFill/>
          <a:ln w="25400" cap="flat" cmpd="sng" algn="ctr">
            <a:solidFill>
              <a:srgbClr val="FF9300"/>
            </a:solidFill>
            <a:prstDash val="solid"/>
            <a:headEnd type="none"/>
            <a:tailEnd type="triangle" w="med" len="med"/>
          </a:ln>
          <a:effectLst>
            <a:outerShdw blurRad="63500" dist="63760" dir="2700000">
              <a:srgbClr val="000000">
                <a:alpha val="15000"/>
              </a:srgbClr>
            </a:outerShdw>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27" name="Shape 614"/>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HsUrkc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zQ4AABwXAAD/HQAAMxoAABAgAAAmAAAACAAAAP//////////"/>
              </a:ext>
            </a:extLst>
          </p:cNvSpPr>
          <p:nvPr/>
        </p:nvSpPr>
        <p:spPr>
          <a:xfrm>
            <a:off x="2406015" y="3756660"/>
            <a:ext cx="2470150" cy="502285"/>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ctr"/>
          <a:lstStyle/>
          <a:p>
            <a:pPr defTabSz="457200">
              <a:lnSpc>
                <a:spcPts val="1600"/>
              </a:lnSpc>
              <a:tabLst>
                <a:tab pos="838200" algn="l"/>
              </a:tabLst>
              <a:defRPr sz="1400" cap="none">
                <a:solidFill>
                  <a:srgbClr val="424242"/>
                </a:solidFill>
                <a:latin typeface="Arial" pitchFamily="1" charset="0"/>
                <a:ea typeface="Arial" pitchFamily="1" charset="0"/>
                <a:cs typeface="Arial" pitchFamily="1" charset="0"/>
              </a:defRPr>
            </a:pPr>
            <a:r>
              <a:t>probability of </a:t>
            </a:r>
            <a:br/>
            <a:r>
              <a:t>each starting state </a:t>
            </a:r>
          </a:p>
        </p:txBody>
      </p:sp>
    </p:spTree>
  </p:cSld>
  <p:clrMapOvr>
    <a:masterClrMapping/>
  </p:clrMapOvr>
  <p:transition spd="fast" p14:dur="500">
    <p:fade/>
    <p:extLst>
      <p:ext uri="smNativeData">
        <pr:smNativeData xmlns:pr="smNativeData" xmlns="smNativeData" val="trXWYgAAAAD0AQAAAAAAAAYAAAAAAAAAAAAAAAAAAAAAAAAAAQAAAAAAAAAAAAAAAAAAAAAAAAAAAAAA"/>
      </p:ext>
    </p:extLst>
  </p:transition>
  <p:timing>
    <p:tnLst>
      <p:par>
        <p:cTn id="1" dur="indefinite" restart="never" nodeType="tmRoot"/>
      </p:par>
    </p:tnLst>
  </p:timing>
</p:sld>
</file>

<file path=ppt/slides/slide350.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graphicFrame>
        <p:nvGraphicFramePr>
          <p:cNvPr id="2" name=""/>
          <p:cNvGraphicFramePr>
            <a:graphicFrameLocks noGrp="1"/>
          </p:cNvGraphicFramePr>
          <p:nvPr/>
        </p:nvGraphicFramePr>
        <p:xfrm>
          <a:off x="1036955" y="1117600"/>
          <a:ext cx="8083550" cy="5384800"/>
        </p:xfrm>
        <a:graphic>
          <a:graphicData uri="http://schemas.openxmlformats.org/drawingml/2006/table">
            <a:tbl>
              <a:tblPr>
                <a:noFill/>
              </a:tblPr>
              <a:tblGrid>
                <a:gridCol w="741680"/>
                <a:gridCol w="744220"/>
                <a:gridCol w="744220"/>
                <a:gridCol w="744220"/>
                <a:gridCol w="744220"/>
                <a:gridCol w="1388745"/>
                <a:gridCol w="744220"/>
                <a:gridCol w="744220"/>
                <a:gridCol w="744220"/>
                <a:gridCol w="744220"/>
              </a:tblGrid>
              <a:tr h="444500">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AAA</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AAC</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AAG</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TTA</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TTC</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TTG</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TTT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extLst>
                  <a:ext uri="smNativeData">
                    <pr:rowheight xmlns="" xmlns:pr="smNativeData" dt="1658238390" type="min" val="444500"/>
                  </a:ext>
                </a:extLst>
              </a:tr>
              <a:tr h="444500">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AAA</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extLst>
                  <a:ext uri="smNativeData">
                    <pr:rowheight xmlns="" xmlns:pr="smNativeData" dt="1658238390" type="min" val="444500"/>
                  </a:ext>
                </a:extLst>
              </a:tr>
              <a:tr h="444500">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AAC</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extLst>
                  <a:ext uri="smNativeData">
                    <pr:rowheight xmlns="" xmlns:pr="smNativeData" dt="1658238390" type="min" val="444500"/>
                  </a:ext>
                </a:extLst>
              </a:tr>
              <a:tr h="444500">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AAG</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extLst>
                  <a:ext uri="smNativeData">
                    <pr:rowheight xmlns="" xmlns:pr="smNativeData" dt="1658238390" type="min" val="444500"/>
                  </a:ext>
                </a:extLst>
              </a:tr>
              <a:tr h="444500">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extLst>
                  <a:ext uri="smNativeData">
                    <pr:rowheight xmlns="" xmlns:pr="smNativeData" dt="1658238390" type="min" val="444500"/>
                  </a:ext>
                </a:extLst>
              </a:tr>
              <a:tr h="1386205">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extLst>
                  <a:ext uri="smNativeData">
                    <pr:rowheight xmlns="" xmlns:pr="smNativeData" dt="1658238390" type="min" val="1386205"/>
                  </a:ext>
                </a:extLst>
              </a:tr>
              <a:tr h="444500">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TTA</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extLst>
                  <a:ext uri="smNativeData">
                    <pr:rowheight xmlns="" xmlns:pr="smNativeData" dt="1658238390" type="min" val="444500"/>
                  </a:ext>
                </a:extLst>
              </a:tr>
              <a:tr h="444500">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TTC</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extLst>
                  <a:ext uri="smNativeData">
                    <pr:rowheight xmlns="" xmlns:pr="smNativeData" dt="1658238390" type="min" val="444500"/>
                  </a:ext>
                </a:extLst>
              </a:tr>
              <a:tr h="444500">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TTG</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extLst>
                  <a:ext uri="smNativeData">
                    <pr:rowheight xmlns="" xmlns:pr="smNativeData" dt="1658238390" type="min" val="444500"/>
                  </a:ext>
                </a:extLst>
              </a:tr>
              <a:tr h="444500">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TTT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extLst>
                  <a:ext uri="smNativeData">
                    <pr:rowheight xmlns="" xmlns:pr="smNativeData" dt="1658238390" type="min" val="444500"/>
                  </a:ext>
                </a:extLst>
              </a:tr>
            </a:tbl>
          </a:graphicData>
        </a:graphic>
      </p:graphicFrame>
      <p:sp>
        <p:nvSpPr>
          <p:cNvPr id="3" name="Shape 5461"/>
          <p:cNvSpPr>
            <a:extLst>
              <a:ext uri="smNativeData">
                <pr:smNativeData xmlns:pr="smNativeData" xmlns="smNativeData" val="SMDATA_15_trXWYhMAAAAlAAAAZgAAAA0AAAAAPAAAADwAAAA8AAAAPAAAAAAAAAABAAAAAAAAAAEAAABQAAAAAAAAAAAA8D8AAAAAAADwPwAAAAAAAOA/AAAAAAAA4D8AAAAAAADgPwAAAAAAAOA/AAAAAAAA4D8AAAAAAADgPwAAAAAAAOA/AAAAAAAA4D8CAAAAjAAAAAEAAAAAAAAAQkJCAP///wgAAAAAAAAAAAAAAAAAAAAAAAAAAAAAAAAAAAAAeAAAAAEAAABAAAAAAAAAAAAAAABaAAAAAAAAAAAAAAAAAAAAAAAAAAAAAAAAAAAAAAAAAAAAAAAAAAAAAAAAAAAAAAAAAAAAAAAAAAAAAAAAAAAAAAAAAAAAAAAAAAAAFAAAADwAAAABAAAAAAAAAEJCQgAoAAAAAQAAACMAAAAjAAAAIwAAAB4AAAAAAAAAZAAAAGQAAAAAAAAAZAAAAGQAAAAVAAAAYAAAAAAAAAAAAAAADwAAACADAAAAAAAAAAAAAAEAAACgMgAAVgcAAKr4//8BAAAAf39/AAEAAABkAAAAAAAAABQAAABAHwAAAAAAACYAAAAAAAAAwOD//wAAAAAmAAAAZAAAABYAAABMAAAAAQAAAAAAAAAHAAAAAAAAAAEAAAAAAAAAVgAAAEcAAABHAAAAZAAAAGQAAAAAAAAAy8vLAFY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QkJCAP///wEAAAAAAAAAAAAAAAAAAAAAAAAAAAAAAAAAAAAAAAAAAEJCQgB/f38AAAAAAMvLywDAwP8Af39/AAAAAAAAAAAAAAAAAAAAAAAAAAAAIQAAABgAAAAUAAAAtB4AAPgHAAAsHwAAcAgAABAAAAAmAAAACAAAAP//////////"/>
              </a:ext>
            </a:extLst>
          </p:cNvSpPr>
          <p:nvPr/>
        </p:nvSpPr>
        <p:spPr>
          <a:xfrm>
            <a:off x="4991100" y="1295400"/>
            <a:ext cx="76200" cy="76200"/>
          </a:xfrm>
          <a:prstGeom prst="ellipse">
            <a:avLst/>
          </a:prstGeom>
          <a:solidFill>
            <a:srgbClr val="424242"/>
          </a:solidFill>
          <a:ln w="25400" cap="flat" cmpd="sng" algn="ctr">
            <a:solidFill>
              <a:srgbClr val="424242"/>
            </a:solidFill>
            <a:prstDash val="solid"/>
            <a:headEnd type="none"/>
            <a:tailEnd type="none"/>
          </a:ln>
          <a:effectLst>
            <a:outerShdw blurRad="63500" dist="63760" dir="2700000">
              <a:srgbClr val="000000">
                <a:alpha val="14000"/>
              </a:srgbClr>
            </a:outerShdw>
          </a:effectLst>
        </p:spPr>
        <p:txBody>
          <a:bodyPr vert="horz" wrap="square" lIns="38100" tIns="38100" rIns="38100" bIns="38100" numCol="1" spcCol="215900" anchor="ctr"/>
          <a:lstStyle/>
          <a:p>
            <a:pPr defTabSz="355600">
              <a:tabLst>
                <a:tab pos="838200" algn="l"/>
              </a:tabLst>
              <a:defRPr cap="none">
                <a:effectLst>
                  <a:outerShdw dist="63500" dir="3600000" algn="tl" rotWithShape="0">
                    <a:srgbClr val="000000">
                      <a:alpha val="40000"/>
                    </a:srgbClr>
                  </a:outerShdw>
                </a:effectLst>
              </a:defRPr>
            </a:pPr>
          </a:p>
        </p:txBody>
      </p:sp>
      <p:sp>
        <p:nvSpPr>
          <p:cNvPr id="4" name="Shape 5462"/>
          <p:cNvSpPr>
            <a:extLst>
              <a:ext uri="smNativeData">
                <pr:smNativeData xmlns:pr="smNativeData" xmlns="smNativeData" val="SMDATA_15_trXWYhMAAAAlAAAAZgAAAA0AAAAAPAAAADwAAAA8AAAAPAAAAAAAAAABAAAAAAAAAAEAAABQAAAAAAAAAAAA8D8AAAAAAADwPwAAAAAAAOA/AAAAAAAA4D8AAAAAAADgPwAAAAAAAOA/AAAAAAAA4D8AAAAAAADgPwAAAAAAAOA/AAAAAAAA4D8CAAAAjAAAAAEAAAAAAAAAQkJCAP///wgAAAAAAAAAAAAAAAAAAAAAAAAAAAAAAAAAAAAAeAAAAAEAAABAAAAAAAAAAAAAAABaAAAAAAAAAAAAAAAAAAAAAAAAAAAAAAAAAAAAAAAAAAAAAAAAAAAAAAAAAAAAAAAAAAAAAAAAAAAAAAAAAAAAAAAAAAAAAAAAAAAAFAAAADwAAAABAAAAAAAAAEJCQgAoAAAAAQAAACMAAAAjAAAAIwAAAB4AAAAAAAAAZAAAAGQAAAAAAAAAZAAAAGQAAAAVAAAAYAAAAAAAAAAAAAAADwAAACADAAAAAAAAAAAAAAEAAACgMgAAVgcAAKr4//8BAAAAf39/AAEAAABkAAAAAAAAABQAAABAHwAAAAAAACYAAAAAAAAAwOD//wAAAAAmAAAAZAAAABYAAABMAAAAAQAAAAAAAAAHAAAAAAAAAAEAAAAAAAAAVgAAAEcAAABHAAAAZAAAAGQAAAAAAAAAy8vLAFY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QkJCAP///wEAAAAAAAAAAAAAAAAAAAAAAAAAAAAAAAAAAAAAAAAAAEJCQgB/f38AAAAAAMvLywDAwP8Af39/AAAAAAAAAAAAAAAAAAAAAAAAAAAAIQAAABgAAAAUAAAA9B8AAPgHAABsIAAAcAgAABAAAAAmAAAACAAAAP//////////"/>
              </a:ext>
            </a:extLst>
          </p:cNvSpPr>
          <p:nvPr/>
        </p:nvSpPr>
        <p:spPr>
          <a:xfrm>
            <a:off x="5194300" y="1295400"/>
            <a:ext cx="76200" cy="76200"/>
          </a:xfrm>
          <a:prstGeom prst="ellipse">
            <a:avLst/>
          </a:prstGeom>
          <a:solidFill>
            <a:srgbClr val="424242"/>
          </a:solidFill>
          <a:ln w="25400" cap="flat" cmpd="sng" algn="ctr">
            <a:solidFill>
              <a:srgbClr val="424242"/>
            </a:solidFill>
            <a:prstDash val="solid"/>
            <a:headEnd type="none"/>
            <a:tailEnd type="none"/>
          </a:ln>
          <a:effectLst>
            <a:outerShdw blurRad="63500" dist="63760" dir="2700000">
              <a:srgbClr val="000000">
                <a:alpha val="14000"/>
              </a:srgbClr>
            </a:outerShdw>
          </a:effectLst>
        </p:spPr>
        <p:txBody>
          <a:bodyPr vert="horz" wrap="square" lIns="38100" tIns="38100" rIns="38100" bIns="38100" numCol="1" spcCol="215900" anchor="ctr"/>
          <a:lstStyle/>
          <a:p>
            <a:pPr defTabSz="355600">
              <a:tabLst>
                <a:tab pos="838200" algn="l"/>
              </a:tabLst>
              <a:defRPr cap="none">
                <a:effectLst>
                  <a:outerShdw dist="63500" dir="3600000" algn="tl" rotWithShape="0">
                    <a:srgbClr val="000000">
                      <a:alpha val="40000"/>
                    </a:srgbClr>
                  </a:outerShdw>
                </a:effectLst>
              </a:defRPr>
            </a:pPr>
          </a:p>
        </p:txBody>
      </p:sp>
      <p:sp>
        <p:nvSpPr>
          <p:cNvPr id="5" name="Shape 5463"/>
          <p:cNvSpPr>
            <a:extLst>
              <a:ext uri="smNativeData">
                <pr:smNativeData xmlns:pr="smNativeData" xmlns="smNativeData" val="SMDATA_15_trXWYhMAAAAlAAAAZgAAAA0AAAAAPAAAADwAAAA8AAAAPAAAAAAAAAABAAAAAAAAAAEAAABQAAAAAAAAAAAA8D8AAAAAAADwPwAAAAAAAOA/AAAAAAAA4D8AAAAAAADgPwAAAAAAAOA/AAAAAAAA4D8AAAAAAADgPwAAAAAAAOA/AAAAAAAA4D8CAAAAjAAAAAEAAAAAAAAAQkJCAP///wgAAAAAAAAAAAAAAAAAAAAAAAAAAAAAAAAAAAAAeAAAAAEAAABAAAAAAAAAAAAAAABaAAAAAAAAAAAAAAAAAAAAAAAAAAAAAAAAAAAAAAAAAAAAAAAAAAAAAAAAAAAAAAAAAAAAAAAAAAAAAAAAAAAAAAAAAAAAAAAAAAAAFAAAADwAAAABAAAAAAAAAEJCQgAoAAAAAQAAACMAAAAjAAAAIwAAAB4AAAAAAAAAZAAAAGQAAAAAAAAAZAAAAGQAAAAVAAAAYAAAAAAAAAAAAAAADwAAACADAAAAAAAAAAAAAAEAAACgMgAAVgcAAKr4//8BAAAAf39/AAEAAABkAAAAAAAAABQAAABAHwAAAAAAACYAAAAAAAAAwOD//wAAAAAmAAAAZAAAABYAAABMAAAAAQAAAAAAAAAHAAAAAAAAAAEAAAAAAAAAVgAAAEcAAABHAAAAZAAAAGQAAAAAAAAAy8vLAFY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QkJCAP///wEAAAAAAAAAAAAAAAAAAAAAAAAAAAAAAAAAAAAAAAAAAEJCQgB/f38AAAAAAMvLywDAwP8Af39/AAAAAAAAAAAAAAAAAAAAAAAAAAAAIQAAABgAAAAUAAAASCEAAPgHAADAIQAAcAgAABAAAAAmAAAACAAAAP//////////"/>
              </a:ext>
            </a:extLst>
          </p:cNvSpPr>
          <p:nvPr/>
        </p:nvSpPr>
        <p:spPr>
          <a:xfrm>
            <a:off x="5410200" y="1295400"/>
            <a:ext cx="76200" cy="76200"/>
          </a:xfrm>
          <a:prstGeom prst="ellipse">
            <a:avLst/>
          </a:prstGeom>
          <a:solidFill>
            <a:srgbClr val="424242"/>
          </a:solidFill>
          <a:ln w="25400" cap="flat" cmpd="sng" algn="ctr">
            <a:solidFill>
              <a:srgbClr val="424242"/>
            </a:solidFill>
            <a:prstDash val="solid"/>
            <a:headEnd type="none"/>
            <a:tailEnd type="none"/>
          </a:ln>
          <a:effectLst>
            <a:outerShdw blurRad="63500" dist="63760" dir="2700000">
              <a:srgbClr val="000000">
                <a:alpha val="14000"/>
              </a:srgbClr>
            </a:outerShdw>
          </a:effectLst>
        </p:spPr>
        <p:txBody>
          <a:bodyPr vert="horz" wrap="square" lIns="38100" tIns="38100" rIns="38100" bIns="38100" numCol="1" spcCol="215900" anchor="ctr"/>
          <a:lstStyle/>
          <a:p>
            <a:pPr defTabSz="355600">
              <a:tabLst>
                <a:tab pos="838200" algn="l"/>
              </a:tabLst>
              <a:defRPr cap="none">
                <a:effectLst>
                  <a:outerShdw dist="63500" dir="3600000" algn="tl" rotWithShape="0">
                    <a:srgbClr val="000000">
                      <a:alpha val="40000"/>
                    </a:srgbClr>
                  </a:outerShdw>
                </a:effectLst>
              </a:defRPr>
            </a:pPr>
          </a:p>
        </p:txBody>
      </p:sp>
      <p:sp>
        <p:nvSpPr>
          <p:cNvPr id="6" name="Shape 5464"/>
          <p:cNvSpPr>
            <a:extLst>
              <a:ext uri="smNativeData">
                <pr:smNativeData xmlns:pr="smNativeData" xmlns="smNativeData" val="SMDATA_15_trXWYhMAAAAlAAAAZgAAAA0AAAAAPAAAADwAAAA8AAAAPAAAAAAAAAABAAAAAAAAAAEAAABQAAAAAAAAAAAA8D8AAAAAAADwPwAAAAAAAOA/AAAAAAAA4D8AAAAAAADgPwAAAAAAAOA/AAAAAAAA4D8AAAAAAADgPwAAAAAAAOA/AAAAAAAA4D8CAAAAjAAAAAEAAAAAAAAAQkJCAP///wgAAAAAAAAAAAAAAAAAAAAAAAAAAAAAAAAAAAAAeAAAAAEAAABAAAAAAAAAAAAAAABaAAAAAAAAAAAAAAAAAAAAAAAAAAAAAAAAAAAAAAAAAAAAAAAAAAAAAAAAAAAAAAAAAAAAAAAAAAAAAAAAAAAAAAAAAAAAAAAAAAAAFAAAADwAAAABAAAAAAAAAEJCQgAoAAAAAQAAACMAAAAjAAAAIwAAAB4AAAAAAAAAZAAAAGQAAAAAAAAAZAAAAGQAAAAVAAAAYAAAAAAAAAAAAAAADwAAACADAAAAAAAAAAAAAAEAAACgMgAAVgcAAKr4//8BAAAAf39/AAEAAABkAAAAAAAAABQAAABAHwAAAAAAACYAAAAAAAAAwOD//wAAAAAmAAAAZAAAABYAAABMAAAAAQAAAAAAAAAHAAAAAAAAAAEAAAAAAAAAVgAAAEcAAABHAAAAZAAAAGQAAAAAAAAAy8vLAFY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QkJCAP///wEAAAAAAAAAAAAAAAAAAAAAAAAAAAAAAAAAAAAAAAAAAEJCQgB/f38AAAAAAMvLywDAwP8Af39/AAAAAAAAAAAAAAAAAAAAAAAAAAAAIQAAABgAAAAUAAAAiCIAAPgHAAAAIwAAcAgAABAAAAAmAAAACAAAAP//////////"/>
              </a:ext>
            </a:extLst>
          </p:cNvSpPr>
          <p:nvPr/>
        </p:nvSpPr>
        <p:spPr>
          <a:xfrm>
            <a:off x="5613400" y="1295400"/>
            <a:ext cx="76200" cy="76200"/>
          </a:xfrm>
          <a:prstGeom prst="ellipse">
            <a:avLst/>
          </a:prstGeom>
          <a:solidFill>
            <a:srgbClr val="424242"/>
          </a:solidFill>
          <a:ln w="25400" cap="flat" cmpd="sng" algn="ctr">
            <a:solidFill>
              <a:srgbClr val="424242"/>
            </a:solidFill>
            <a:prstDash val="solid"/>
            <a:headEnd type="none"/>
            <a:tailEnd type="none"/>
          </a:ln>
          <a:effectLst>
            <a:outerShdw blurRad="63500" dist="63760" dir="2700000">
              <a:srgbClr val="000000">
                <a:alpha val="14000"/>
              </a:srgbClr>
            </a:outerShdw>
          </a:effectLst>
        </p:spPr>
        <p:txBody>
          <a:bodyPr vert="horz" wrap="square" lIns="38100" tIns="38100" rIns="38100" bIns="38100" numCol="1" spcCol="215900" anchor="ctr"/>
          <a:lstStyle/>
          <a:p>
            <a:pPr defTabSz="355600">
              <a:tabLst>
                <a:tab pos="838200" algn="l"/>
              </a:tabLst>
              <a:defRPr cap="none">
                <a:effectLst>
                  <a:outerShdw dist="63500" dir="3600000" algn="tl" rotWithShape="0">
                    <a:srgbClr val="000000">
                      <a:alpha val="40000"/>
                    </a:srgbClr>
                  </a:outerShdw>
                </a:effectLst>
              </a:defRPr>
            </a:pPr>
          </a:p>
        </p:txBody>
      </p:sp>
      <p:sp>
        <p:nvSpPr>
          <p:cNvPr id="7" name="Shape 5465"/>
          <p:cNvSpPr>
            <a:extLst>
              <a:ext uri="smNativeData">
                <pr:smNativeData xmlns:pr="smNativeData" xmlns="smNativeData" val="SMDATA_15_trXWYhMAAAAlAAAAZgAAAA0AAAAAPAAAADwAAAA8AAAAPAAAAAAAAAABAAAAAAAAAAEAAABQAAAAAAAAAAAA8D8AAAAAAADwPwAAAAAAAOA/AAAAAAAA4D8AAAAAAADgPwAAAAAAAOA/AAAAAAAA4D8AAAAAAADgPwAAAAAAAOA/AAAAAAAA4D8CAAAAjAAAAAEAAAAAAAAAQkJCAP///wgAAAAAAAAAAAAAAAAAAAAAAAAAAAAAAAAAAAAAeAAAAAEAAABAAAAAAAAAAAAAAABaAAAAAAAAAAAAAAAAAAAAAAAAAAAAAAAAAAAAAAAAAAAAAAAAAAAAAAAAAAAAAAAAAAAAAAAAAAAAAAAAAAAAAAAAAAAAAAAAAAAAFAAAADwAAAABAAAAAAAAAEJCQgAoAAAAAQAAACMAAAAjAAAAIwAAAB4AAAAAAAAAZAAAAGQAAAAAAAAAZAAAAGQAAAAVAAAAYAAAAAAAAAAAAAAADwAAACADAAAAAAAAAAAAAAEAAACgMgAAVgcAAKr4//8BAAAAf39/AAEAAABkAAAAAAAAABQAAABAHwAAAAAAACYAAAAAAAAAwOD//wAAAAAmAAAAZAAAABYAAABMAAAAAQAAAAAAAAAHAAAAAAAAAAEAAAAAAAAAVgAAAEcAAABHAAAAZAAAAGQAAAAAAAAAy8vLAFY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QkJCAP///wEAAAAAAAAAAAAAAAAAAAAAAAAAAAAAAAAAAAAAAAAAAEJCQgB/f38AAAAAAMvLywDAwP8Af39/AAAAAAAAAAAAAAAAAAAAAAAAAAAAIQAAABgAAAAUAAAA3CMAAPgHAABUJAAAcAgAABAAAAAmAAAACAAAAP//////////"/>
              </a:ext>
            </a:extLst>
          </p:cNvSpPr>
          <p:nvPr/>
        </p:nvSpPr>
        <p:spPr>
          <a:xfrm>
            <a:off x="5829300" y="1295400"/>
            <a:ext cx="76200" cy="76200"/>
          </a:xfrm>
          <a:prstGeom prst="ellipse">
            <a:avLst/>
          </a:prstGeom>
          <a:solidFill>
            <a:srgbClr val="424242"/>
          </a:solidFill>
          <a:ln w="25400" cap="flat" cmpd="sng" algn="ctr">
            <a:solidFill>
              <a:srgbClr val="424242"/>
            </a:solidFill>
            <a:prstDash val="solid"/>
            <a:headEnd type="none"/>
            <a:tailEnd type="none"/>
          </a:ln>
          <a:effectLst>
            <a:outerShdw blurRad="63500" dist="63760" dir="2700000">
              <a:srgbClr val="000000">
                <a:alpha val="14000"/>
              </a:srgbClr>
            </a:outerShdw>
          </a:effectLst>
        </p:spPr>
        <p:txBody>
          <a:bodyPr vert="horz" wrap="square" lIns="38100" tIns="38100" rIns="38100" bIns="38100" numCol="1" spcCol="215900" anchor="ctr"/>
          <a:lstStyle/>
          <a:p>
            <a:pPr defTabSz="355600">
              <a:tabLst>
                <a:tab pos="838200" algn="l"/>
              </a:tabLst>
              <a:defRPr cap="none">
                <a:effectLst>
                  <a:outerShdw dist="63500" dir="3600000" algn="tl" rotWithShape="0">
                    <a:srgbClr val="000000">
                      <a:alpha val="40000"/>
                    </a:srgbClr>
                  </a:outerShdw>
                </a:effectLst>
              </a:defRPr>
            </a:pPr>
          </a:p>
        </p:txBody>
      </p:sp>
      <p:sp>
        <p:nvSpPr>
          <p:cNvPr id="8" name="Shape 5466"/>
          <p:cNvSpPr>
            <a:extLst>
              <a:ext uri="smNativeData">
                <pr:smNativeData xmlns:pr="smNativeData" xmlns="smNativeData" val="SMDATA_15_trXWYhMAAAAlAAAAZgAAAA0AAAAAPAAAADwAAAA8AAAAPAAAAAAAAAABAAAAAAAAAAEAAABQAAAAAAAAAAAA8D8AAAAAAADwPwAAAAAAAOA/AAAAAAAA4D8AAAAAAADgPwAAAAAAAOA/AAAAAAAA4D8AAAAAAADgPwAAAAAAAOA/AAAAAAAA4D8CAAAAjAAAAAEAAAAAAAAAQkJCAP///wgAAAAAAAAAAAAAAAAAAAAAAAAAAAAAAAAAAAAAeAAAAAEAAABAAAAAAAAAAAAAAAB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QAAAAAAAAAHAAAAAAAAAAEAAAAAAAAAVgAAAEcAAABHAAAAZAAAAGQAAAAAAAAAy8vLAFY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QkJCAP///wEAAAAAAAAAAAAAAAAAAAAAAAAAAAAAAAAAAAAAAAAAAAAAAAB/f38AAAAAAMvLywDAwP8Af39/AAAAAAAAAAAAAAAAAAAAAAAAAAAAIQAAABgAAAAUAAAAXAgAAPQaAADUCAAAbBsAABAAAAAmAAAACAAAAP//////////"/>
              </a:ext>
            </a:extLst>
          </p:cNvSpPr>
          <p:nvPr/>
        </p:nvSpPr>
        <p:spPr>
          <a:xfrm rot="16200000">
            <a:off x="1358900" y="4381500"/>
            <a:ext cx="76200" cy="76200"/>
          </a:xfrm>
          <a:prstGeom prst="ellipse">
            <a:avLst/>
          </a:prstGeom>
          <a:solidFill>
            <a:srgbClr val="424242"/>
          </a:solidFill>
          <a:ln w="25400" cap="flat" cmpd="sng" algn="ctr">
            <a:solidFill>
              <a:srgbClr val="000000"/>
            </a:solidFill>
            <a:prstDash val="solid"/>
            <a:headEnd type="none"/>
            <a:tailEnd type="none"/>
          </a:ln>
          <a:effectLst>
            <a:outerShdw blurRad="63500" dist="63760" dir="2700000">
              <a:srgbClr val="000000">
                <a:alpha val="14000"/>
              </a:srgbClr>
            </a:outerShdw>
          </a:effectLst>
        </p:spPr>
        <p:txBody>
          <a:bodyPr vert="horz" wrap="square" lIns="38100" tIns="38100" rIns="38100" bIns="38100" numCol="1" spcCol="215900" anchor="ctr"/>
          <a:lstStyle/>
          <a:p>
            <a:pPr defTabSz="355600">
              <a:tabLst>
                <a:tab pos="838200" algn="l"/>
              </a:tabLst>
              <a:defRPr cap="none">
                <a:effectLst>
                  <a:outerShdw dist="63500" dir="3600000" algn="tl" rotWithShape="0">
                    <a:srgbClr val="000000">
                      <a:alpha val="40000"/>
                    </a:srgbClr>
                  </a:outerShdw>
                </a:effectLst>
              </a:defRPr>
            </a:pPr>
          </a:p>
        </p:txBody>
      </p:sp>
      <p:sp>
        <p:nvSpPr>
          <p:cNvPr id="9" name="Shape 5467"/>
          <p:cNvSpPr>
            <a:extLst>
              <a:ext uri="smNativeData">
                <pr:smNativeData xmlns:pr="smNativeData" xmlns="smNativeData" val="SMDATA_15_trXWYhMAAAAlAAAAZgAAAA0AAAAAPAAAADwAAAA8AAAAPAAAAAAAAAABAAAAAAAAAAEAAABQAAAAAAAAAAAA8D8AAAAAAADwPwAAAAAAAOA/AAAAAAAA4D8AAAAAAADgPwAAAAAAAOA/AAAAAAAA4D8AAAAAAADgPwAAAAAAAOA/AAAAAAAA4D8CAAAAjAAAAAEAAAAAAAAAQkJCAP///wgAAAAAAAAAAAAAAAAAAAAAAAAAAAAAAAAAAAAAeAAAAAEAAABAAAAAAAAAAAAAAAB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QAAAAAAAAAHAAAAAAAAAAEAAAAAAAAAVgAAAEcAAABHAAAAZAAAAGQAAAAAAAAAy8vLAFY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QkJCAP///wEAAAAAAAAAAAAAAAAAAAAAAAAAAAAAAAAAAAAAAAAAAAAAAAB/f38AAAAAAMvLywDAwP8Af39/AAAAAAAAAAAAAAAAAAAAAAAAAAAAIQAAABgAAAAUAAAAXAgAALQZAADUCAAALBoAABAAAAAmAAAACAAAAP//////////"/>
              </a:ext>
            </a:extLst>
          </p:cNvSpPr>
          <p:nvPr/>
        </p:nvSpPr>
        <p:spPr>
          <a:xfrm rot="16200000">
            <a:off x="1358900" y="4178300"/>
            <a:ext cx="76200" cy="76200"/>
          </a:xfrm>
          <a:prstGeom prst="ellipse">
            <a:avLst/>
          </a:prstGeom>
          <a:solidFill>
            <a:srgbClr val="424242"/>
          </a:solidFill>
          <a:ln w="25400" cap="flat" cmpd="sng" algn="ctr">
            <a:solidFill>
              <a:srgbClr val="000000"/>
            </a:solidFill>
            <a:prstDash val="solid"/>
            <a:headEnd type="none"/>
            <a:tailEnd type="none"/>
          </a:ln>
          <a:effectLst>
            <a:outerShdw blurRad="63500" dist="63760" dir="2700000">
              <a:srgbClr val="000000">
                <a:alpha val="14000"/>
              </a:srgbClr>
            </a:outerShdw>
          </a:effectLst>
        </p:spPr>
        <p:txBody>
          <a:bodyPr vert="horz" wrap="square" lIns="38100" tIns="38100" rIns="38100" bIns="38100" numCol="1" spcCol="215900" anchor="ctr"/>
          <a:lstStyle/>
          <a:p>
            <a:pPr defTabSz="355600">
              <a:tabLst>
                <a:tab pos="838200" algn="l"/>
              </a:tabLst>
              <a:defRPr cap="none">
                <a:effectLst>
                  <a:outerShdw dist="63500" dir="3600000" algn="tl" rotWithShape="0">
                    <a:srgbClr val="000000">
                      <a:alpha val="40000"/>
                    </a:srgbClr>
                  </a:outerShdw>
                </a:effectLst>
              </a:defRPr>
            </a:pPr>
          </a:p>
        </p:txBody>
      </p:sp>
      <p:sp>
        <p:nvSpPr>
          <p:cNvPr id="10" name="Shape 5468"/>
          <p:cNvSpPr>
            <a:extLst>
              <a:ext uri="smNativeData">
                <pr:smNativeData xmlns:pr="smNativeData" xmlns="smNativeData" val="SMDATA_15_trXWYhMAAAAlAAAAZgAAAA0AAAAAPAAAADwAAAA8AAAAPAAAAAAAAAABAAAAAAAAAAEAAABQAAAAAAAAAAAA8D8AAAAAAADwPwAAAAAAAOA/AAAAAAAA4D8AAAAAAADgPwAAAAAAAOA/AAAAAAAA4D8AAAAAAADgPwAAAAAAAOA/AAAAAAAA4D8CAAAAjAAAAAEAAAAAAAAAQkJCAP///wgAAAAAAAAAAAAAAAAAAAAAAAAAAAAAAAAAAAAAeAAAAAEAAABAAAAAAAAAAAAAAAB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QAAAAAAAAAHAAAAAAAAAAEAAAAAAAAAVgAAAEcAAABHAAAAZAAAAGQAAAAAAAAAy8vLAFYAAABHAAAARwAAAGQAAABkAAAAAAAAABcAAAAUAAAAAAAAAAAAAAD/fwAA/38AAAAAAAAJAAAABAAAAMCx0gs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QkJCAP///wEAAAAAAAAAAAAAAAAAAAAAAAAAAAAAAAAAAAAAAAAAAAAAAAB/f38AAAAAAMvLywDAwP8Af39/AAAAAAAAAAAAAAAAAAAAAAAAAAAAIQAAABgAAAAUAAAAXAgAAHQYAADUCAAA7BgAABAAAAAmAAAACAAAAP//////////"/>
              </a:ext>
            </a:extLst>
          </p:cNvSpPr>
          <p:nvPr/>
        </p:nvSpPr>
        <p:spPr>
          <a:xfrm rot="16200000">
            <a:off x="1358900" y="3975100"/>
            <a:ext cx="76200" cy="76200"/>
          </a:xfrm>
          <a:prstGeom prst="ellipse">
            <a:avLst/>
          </a:prstGeom>
          <a:solidFill>
            <a:srgbClr val="424242"/>
          </a:solidFill>
          <a:ln w="25400" cap="flat" cmpd="sng" algn="ctr">
            <a:solidFill>
              <a:srgbClr val="000000"/>
            </a:solidFill>
            <a:prstDash val="solid"/>
            <a:headEnd type="none"/>
            <a:tailEnd type="none"/>
          </a:ln>
          <a:effectLst>
            <a:outerShdw blurRad="63500" dist="63760" dir="2700000">
              <a:srgbClr val="000000">
                <a:alpha val="14000"/>
              </a:srgbClr>
            </a:outerShdw>
          </a:effectLst>
        </p:spPr>
        <p:txBody>
          <a:bodyPr vert="horz" wrap="square" lIns="38100" tIns="38100" rIns="38100" bIns="38100" numCol="1" spcCol="215900" anchor="ctr"/>
          <a:lstStyle/>
          <a:p>
            <a:pPr defTabSz="355600">
              <a:tabLst>
                <a:tab pos="838200" algn="l"/>
              </a:tabLst>
              <a:defRPr cap="none">
                <a:effectLst>
                  <a:outerShdw dist="63500" dir="3600000" algn="tl" rotWithShape="0">
                    <a:srgbClr val="000000">
                      <a:alpha val="40000"/>
                    </a:srgbClr>
                  </a:outerShdw>
                </a:effectLst>
              </a:defRPr>
            </a:pPr>
          </a:p>
        </p:txBody>
      </p:sp>
      <p:sp>
        <p:nvSpPr>
          <p:cNvPr id="11" name="Shape 5469"/>
          <p:cNvSpPr>
            <a:extLst>
              <a:ext uri="smNativeData">
                <pr:smNativeData xmlns:pr="smNativeData" xmlns="smNativeData" val="SMDATA_15_trXWYhMAAAAlAAAAZgAAAA0AAAAAPAAAADwAAAA8AAAAPAAAAAAAAAABAAAAAAAAAAEAAABQAAAAAAAAAAAA8D8AAAAAAADwPwAAAAAAAOA/AAAAAAAA4D8AAAAAAADgPwAAAAAAAOA/AAAAAAAA4D8AAAAAAADgPwAAAAAAAOA/AAAAAAAA4D8CAAAAjAAAAAEAAAAAAAAAQkJCAP///wgAAAAAAAAAAAAAAAAAAAAAAAAAAAAAAAAAAAAAeAAAAAEAAABAAAAAAAAAAAAAAAB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QAAAAAAAAAHAAAAAAAAAAEAAAAAAAAAVgAAAEcAAABHAAAAZAAAAGQAAAAAAAAAy8vLAFY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QkJCAP///wEAAAAAAAAAAAAAAAAAAAAAAAAAAAAAAAAAAAAAAAAAAAAAAAB/f38AAAAAAMvLywDAwP8Af39/AAAAAAAAAAAAAAAAAAAAAAAAAAAAIQAAABgAAAAUAAAAXAgAACAXAADUCAAAmBcAABAAAAAmAAAACAAAAP//////////"/>
              </a:ext>
            </a:extLst>
          </p:cNvSpPr>
          <p:nvPr/>
        </p:nvSpPr>
        <p:spPr>
          <a:xfrm rot="16200000">
            <a:off x="1358900" y="3759200"/>
            <a:ext cx="76200" cy="76200"/>
          </a:xfrm>
          <a:prstGeom prst="ellipse">
            <a:avLst/>
          </a:prstGeom>
          <a:solidFill>
            <a:srgbClr val="424242"/>
          </a:solidFill>
          <a:ln w="25400" cap="flat" cmpd="sng" algn="ctr">
            <a:solidFill>
              <a:srgbClr val="000000"/>
            </a:solidFill>
            <a:prstDash val="solid"/>
            <a:headEnd type="none"/>
            <a:tailEnd type="none"/>
          </a:ln>
          <a:effectLst>
            <a:outerShdw blurRad="63500" dist="63760" dir="2700000">
              <a:srgbClr val="000000">
                <a:alpha val="14000"/>
              </a:srgbClr>
            </a:outerShdw>
          </a:effectLst>
        </p:spPr>
        <p:txBody>
          <a:bodyPr vert="horz" wrap="square" lIns="38100" tIns="38100" rIns="38100" bIns="38100" numCol="1" spcCol="215900" anchor="ctr"/>
          <a:lstStyle/>
          <a:p>
            <a:pPr defTabSz="355600">
              <a:tabLst>
                <a:tab pos="838200" algn="l"/>
              </a:tabLst>
              <a:defRPr cap="none">
                <a:effectLst>
                  <a:outerShdw dist="63500" dir="3600000" algn="tl" rotWithShape="0">
                    <a:srgbClr val="000000">
                      <a:alpha val="40000"/>
                    </a:srgbClr>
                  </a:outerShdw>
                </a:effectLst>
              </a:defRPr>
            </a:pPr>
          </a:p>
        </p:txBody>
      </p:sp>
      <p:sp>
        <p:nvSpPr>
          <p:cNvPr id="12" name="Shape 5470"/>
          <p:cNvSpPr>
            <a:extLst>
              <a:ext uri="smNativeData">
                <pr:smNativeData xmlns:pr="smNativeData" xmlns="smNativeData" val="SMDATA_15_trXWYhMAAAAlAAAAZgAAAA0AAAAAPAAAADwAAAA8AAAAPAAAAAAAAAABAAAAAAAAAAEAAABQAAAAAAAAAAAA8D8AAAAAAADwPwAAAAAAAOA/AAAAAAAA4D8AAAAAAADgPwAAAAAAAOA/AAAAAAAA4D8AAAAAAADgPwAAAAAAAOA/AAAAAAAA4D8CAAAAjAAAAAEAAAAAAAAAQkJCAP///wgAAAAAAAAAAAAAAAAAAAAAAAAAAAAAAAAAAAAAeAAAAAEAAABAAAAAAAAAAAAAAAB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QAAAAAAAAAHAAAAAAAAAAEAAAAAAAAAVgAAAEcAAABHAAAAZAAAAGQAAAAAAAAAy8vLAFY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QkJCAP///wEAAAAAAAAAAAAAAAAAAAAAAAAAAAAAAAAAAAAAAAAAAAAAAAB/f38AAAAAAMvLywDAwP8Af39/AAAAAAAAAAAAAAAAAAAAAAAAAAAAIQAAABgAAAAUAAAAXAgAAOAVAADUCAAAWBYAABAAAAAmAAAACAAAAP//////////"/>
              </a:ext>
            </a:extLst>
          </p:cNvSpPr>
          <p:nvPr/>
        </p:nvSpPr>
        <p:spPr>
          <a:xfrm rot="16200000">
            <a:off x="1358900" y="3556000"/>
            <a:ext cx="76200" cy="76200"/>
          </a:xfrm>
          <a:prstGeom prst="ellipse">
            <a:avLst/>
          </a:prstGeom>
          <a:solidFill>
            <a:srgbClr val="424242"/>
          </a:solidFill>
          <a:ln w="25400" cap="flat" cmpd="sng" algn="ctr">
            <a:solidFill>
              <a:srgbClr val="000000"/>
            </a:solidFill>
            <a:prstDash val="solid"/>
            <a:headEnd type="none"/>
            <a:tailEnd type="none"/>
          </a:ln>
          <a:effectLst>
            <a:outerShdw blurRad="63500" dist="63760" dir="2700000">
              <a:srgbClr val="000000">
                <a:alpha val="14000"/>
              </a:srgbClr>
            </a:outerShdw>
          </a:effectLst>
        </p:spPr>
        <p:txBody>
          <a:bodyPr vert="horz" wrap="square" lIns="38100" tIns="38100" rIns="38100" bIns="38100" numCol="1" spcCol="215900" anchor="ctr"/>
          <a:lstStyle/>
          <a:p>
            <a:pPr defTabSz="355600">
              <a:tabLst>
                <a:tab pos="838200" algn="l"/>
              </a:tabLst>
              <a:defRPr cap="none">
                <a:effectLst>
                  <a:outerShdw dist="63500" dir="3600000" algn="tl" rotWithShape="0">
                    <a:srgbClr val="000000">
                      <a:alpha val="40000"/>
                    </a:srgbClr>
                  </a:outerShdw>
                </a:effectLst>
              </a:defRPr>
            </a:pPr>
          </a:p>
        </p:txBody>
      </p:sp>
      <p:pic>
        <p:nvPicPr>
          <p:cNvPr id="13" name="pasted-image.tiff"/>
          <p:cNvPicPr>
            <a:extLst>
              <a:ext uri="smNativeData">
                <pr:smNativeData xmlns:pr="smNativeData" xmlns="smNativeData" val="SMDATA_17_trXWYhMAAAAlAAAAEQAAAA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AAAA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MIGAAANFQAAkAcAAJgcAAAQAAAAJgAAAAgAAAD//////////w=="/>
              </a:ext>
            </a:extLst>
          </p:cNvPicPr>
          <p:nvPr/>
        </p:nvPicPr>
        <p:blipFill>
          <a:blip r:embed="rId2"/>
          <a:stretch>
            <a:fillRect/>
          </a:stretch>
        </p:blipFill>
        <p:spPr>
          <a:xfrm rot="5400000">
            <a:off x="551180" y="3969385"/>
            <a:ext cx="1226185" cy="130810"/>
          </a:xfrm>
          <a:prstGeom prst="rect">
            <a:avLst/>
          </a:prstGeom>
          <a:noFill/>
          <a:ln>
            <a:noFill/>
          </a:ln>
          <a:effectLst>
            <a:outerShdw blurRad="63500" dist="63760" dir="2700000">
              <a:srgbClr val="000000">
                <a:alpha val="4000"/>
              </a:srgbClr>
            </a:outerShdw>
          </a:effectLst>
        </p:spPr>
      </p:pic>
      <p:sp>
        <p:nvSpPr>
          <p:cNvPr id="14" name="Shape 5472"/>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zQMAANwAAACzOgAATAQAABAgAAAmAAAACAAAAP//////////"/>
              </a:ext>
            </a:extLst>
          </p:cNvSpPr>
          <p:nvPr/>
        </p:nvSpPr>
        <p:spPr>
          <a:xfrm>
            <a:off x="617855" y="139700"/>
            <a:ext cx="892429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Non-independence Across Sites</a:t>
            </a:r>
          </a:p>
        </p:txBody>
      </p:sp>
      <p:sp>
        <p:nvSpPr>
          <p:cNvPr id="15" name="Shape 5473"/>
          <p:cNvSpPr>
            <a:extLst>
              <a:ext uri="smNativeData">
                <pr:smNativeData xmlns:pr="smNativeData" xmlns="smNativeData" val="SMDATA_15_trXWYhMAAAAlAAAAZAAAAE0AAAAAZgAAAGYAAABmAAAAZg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5QMAAI4pAACDPwAAPi0AABAgAAAmAAAACAAAAP//////////"/>
              </a:ext>
            </a:extLst>
          </p:cNvSpPr>
          <p:nvPr/>
        </p:nvSpPr>
        <p:spPr>
          <a:xfrm>
            <a:off x="633095" y="6755130"/>
            <a:ext cx="9691370" cy="599440"/>
          </a:xfrm>
          <a:prstGeom prst="rect">
            <a:avLst/>
          </a:prstGeom>
          <a:noFill/>
          <a:ln>
            <a:noFill/>
          </a:ln>
          <a:effectLst/>
        </p:spPr>
        <p:txBody>
          <a:bodyPr vert="horz" wrap="square" lIns="64770" tIns="64770" rIns="64770" bIns="64770" numCol="1" spcCol="215900" anchor="t"/>
          <a:lstStyle/>
          <a:p>
            <a:pPr algn="l" defTabSz="585470">
              <a:lnSpc>
                <a:spcPts val="1900"/>
              </a:lnSpc>
              <a:tabLst>
                <a:tab pos="838200" algn="l"/>
                <a:tab pos="1066800" algn="l"/>
              </a:tabLst>
              <a:defRPr sz="1600" cap="none">
                <a:solidFill>
                  <a:srgbClr val="424242"/>
                </a:solidFill>
                <a:latin typeface="Arial" pitchFamily="1" charset="0"/>
                <a:ea typeface="Arial" pitchFamily="1" charset="0"/>
                <a:cs typeface="Arial" pitchFamily="1" charset="0"/>
              </a:defRPr>
            </a:pPr>
            <a:r>
              <a:t>The instantaneous rate for codon replacement that requires a single substitution is based on the </a:t>
            </a:r>
            <a:br/>
            <a:r>
              <a:t>     4</a:t>
            </a:r>
            <a:r>
              <a:rPr cap="none">
                <a:latin typeface="Times" pitchFamily="0" charset="0"/>
                <a:ea typeface="Times" pitchFamily="0" charset="0"/>
                <a:cs typeface="Times" pitchFamily="0" charset="0"/>
              </a:rPr>
              <a:t>-</a:t>
            </a:r>
            <a:r>
              <a:t>by</a:t>
            </a:r>
            <a:r>
              <a:rPr cap="none">
                <a:latin typeface="Times" pitchFamily="0" charset="0"/>
                <a:ea typeface="Times" pitchFamily="0" charset="0"/>
                <a:cs typeface="Times" pitchFamily="0" charset="0"/>
              </a:rPr>
              <a:t>-</a:t>
            </a:r>
            <a:r>
              <a:t>4 matrix</a:t>
            </a:r>
          </a:p>
        </p:txBody>
      </p:sp>
      <p:sp>
        <p:nvSpPr>
          <p:cNvPr id="16" name="Shape 5474"/>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ngAAAEMWAAAFBwAAqRkAABAgAAAmAAAACAAAAP//////////"/>
              </a:ext>
            </a:extLst>
          </p:cNvSpPr>
          <p:nvPr/>
        </p:nvSpPr>
        <p:spPr>
          <a:xfrm>
            <a:off x="100330" y="3618865"/>
            <a:ext cx="1040765" cy="552450"/>
          </a:xfrm>
          <a:prstGeom prst="rect">
            <a:avLst/>
          </a:prstGeom>
          <a:noFill/>
          <a:ln>
            <a:noFill/>
          </a:ln>
          <a:effectLst>
            <a:outerShdw blurRad="63500" dist="63760" dir="2700000">
              <a:srgbClr val="000000">
                <a:alpha val="4000"/>
              </a:srgbClr>
            </a:outerShdw>
          </a:effectLst>
        </p:spPr>
        <p:txBody>
          <a:bodyPr vert="horz" wrap="none" lIns="50800" tIns="50800" rIns="50800" bIns="50800" numCol="1" spcCol="215900" anchor="t"/>
          <a:lstStyle/>
          <a:p>
            <a:pPr algn="l" defTabSz="355600">
              <a:lnSpc>
                <a:spcPts val="1900"/>
              </a:lnSpc>
              <a:tabLst>
                <a:tab pos="838200" algn="l"/>
              </a:tabLst>
              <a:defRPr sz="1600" cap="none">
                <a:solidFill>
                  <a:srgbClr val="424242"/>
                </a:solidFill>
                <a:latin typeface="Arial" pitchFamily="1" charset="0"/>
                <a:ea typeface="Arial" pitchFamily="1" charset="0"/>
                <a:cs typeface="Arial" pitchFamily="1" charset="0"/>
              </a:defRPr>
            </a:pPr>
            <a:r>
              <a:t>53 states </a:t>
            </a:r>
            <a:br/>
            <a:r>
              <a:t>not shown</a:t>
            </a:r>
          </a:p>
        </p:txBody>
      </p:sp>
    </p:spTree>
  </p:cSld>
  <p:clrMapOvr>
    <a:masterClrMapping/>
  </p:clrMapOvr>
  <p:transition spd="fast" p14:dur="500">
    <p:fade/>
    <p:extLst>
      <p:ext uri="smNativeData">
        <pr:smNativeData xmlns:pr="smNativeData" xmlns="smNativeData" val="trXWYgAAAAD0AQAAAAAAAAYAAAAAAAAAAAAAAAAAAAAAAAAAAQAAAAAAAAAAAAAAAAAAAAAAAAAAAAAA"/>
      </p:ext>
    </p:extLst>
  </p:transition>
  <p:timing>
    <p:tnLst>
      <p:par>
        <p:cTn id="1" dur="indefinite" restart="never" nodeType="tmRoot"/>
      </p:par>
    </p:tnLst>
  </p:timing>
</p:sld>
</file>

<file path=ppt/slides/slide351.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sp>
        <p:nvSpPr>
          <p:cNvPr id="2" name="Shape 5476"/>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8BoAANwAAACQIwAATAQAABAgAAAmAAAACAAAAP//////////"/>
              </a:ext>
            </a:extLst>
          </p:cNvSpPr>
          <p:nvPr/>
        </p:nvSpPr>
        <p:spPr>
          <a:xfrm>
            <a:off x="4378960" y="139700"/>
            <a:ext cx="140208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Outline</a:t>
            </a:r>
          </a:p>
        </p:txBody>
      </p:sp>
      <p:sp>
        <p:nvSpPr>
          <p:cNvPr id="3" name="Shape 5477"/>
          <p:cNvSpPr>
            <a:extLst>
              <a:ext uri="smNativeData">
                <pr:smNativeData xmlns:pr="smNativeData" xmlns="smNativeData" val="SMDATA_15_trXWYhMAAAAlAAAAyAAAAA0AAAAAPAAAADwAAAA8AAAAPAAAAAAAAAABAAAAAAAAAAEAAABQAAAAVX+dzoa53z+kU1c+y/Ph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E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RgMAAGQUAADKBQAAvBYAABAAAAAmAAAACAAAAP//////////"/>
              </a:ext>
            </a:extLst>
          </p:cNvSpPr>
          <p:nvPr/>
        </p:nvSpPr>
        <p:spPr>
          <a:xfrm>
            <a:off x="532130" y="3314700"/>
            <a:ext cx="408940" cy="381000"/>
          </a:xfrm>
          <a:prstGeom prst="rightArrow">
            <a:avLst>
              <a:gd name="adj1" fmla="val 56101"/>
              <a:gd name="adj2" fmla="val 54128"/>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4" name="Shape 5478"/>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Mn+Zfs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AgNQAAwAgAABAgAAAmAAAACAAAAP//////////"/>
              </a:ext>
            </a:extLst>
          </p:cNvSpPr>
          <p:nvPr/>
        </p:nvSpPr>
        <p:spPr>
          <a:xfrm>
            <a:off x="635000" y="101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I. Stochastic models of nucleotide substitution</a:t>
            </a:r>
          </a:p>
        </p:txBody>
      </p:sp>
      <p:sp>
        <p:nvSpPr>
          <p:cNvPr id="5" name="Shape 5479"/>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F2gFa4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CAIAACgMgAAUAoAABAgAAAmAAAACAAAAP//////////"/>
              </a:ext>
            </a:extLst>
          </p:cNvSpPr>
          <p:nvPr/>
        </p:nvSpPr>
        <p:spPr>
          <a:xfrm>
            <a:off x="990600" y="1320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Time reversibility</a:t>
            </a:r>
            <a:endParaRPr cap="none">
              <a:solidFill>
                <a:srgbClr val="424242"/>
              </a:solidFill>
            </a:endParaRPr>
          </a:p>
        </p:txBody>
      </p:sp>
      <p:sp>
        <p:nvSpPr>
          <p:cNvPr id="6" name="Shape 5480"/>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OCFlAM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LAJAACgMgAA4AsAABAgAAAmAAAACAAAAP//////////"/>
              </a:ext>
            </a:extLst>
          </p:cNvSpPr>
          <p:nvPr/>
        </p:nvSpPr>
        <p:spPr>
          <a:xfrm>
            <a:off x="990600" y="1574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Meet the GTR family</a:t>
            </a:r>
            <a:endParaRPr cap="none">
              <a:solidFill>
                <a:srgbClr val="424242"/>
              </a:solidFill>
            </a:endParaRPr>
          </a:p>
        </p:txBody>
      </p:sp>
      <p:sp>
        <p:nvSpPr>
          <p:cNvPr id="7" name="Shape 5481"/>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LgLAACwOAAAFw4AABAgAAAmAAAACAAAAP//////////"/>
              </a:ext>
            </a:extLst>
          </p:cNvSpPr>
          <p:nvPr/>
        </p:nvSpPr>
        <p:spPr>
          <a:xfrm>
            <a:off x="635000" y="1905000"/>
            <a:ext cx="8580120"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II. Accommodating among-site heterogeneity in the substitution process</a:t>
            </a:r>
          </a:p>
        </p:txBody>
      </p:sp>
      <p:sp>
        <p:nvSpPr>
          <p:cNvPr id="8" name="Shape 5482"/>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JgNAACgMgAAyA8AABAgAAAmAAAACAAAAP//////////"/>
              </a:ext>
            </a:extLst>
          </p:cNvSpPr>
          <p:nvPr/>
        </p:nvSpPr>
        <p:spPr>
          <a:xfrm>
            <a:off x="990600" y="2209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Among-site variation in substitution rates</a:t>
            </a:r>
            <a:endParaRPr cap="none">
              <a:solidFill>
                <a:srgbClr val="424242"/>
              </a:solidFill>
            </a:endParaRPr>
          </a:p>
        </p:txBody>
      </p:sp>
      <p:sp>
        <p:nvSpPr>
          <p:cNvPr id="9" name="Shape 5483"/>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CgPAACgMgAAWBEAABAgAAAmAAAACAAAAP//////////"/>
              </a:ext>
            </a:extLst>
          </p:cNvSpPr>
          <p:nvPr/>
        </p:nvSpPr>
        <p:spPr>
          <a:xfrm>
            <a:off x="990600" y="2463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Among-site variation in substitution process</a:t>
            </a:r>
            <a:endParaRPr cap="none">
              <a:solidFill>
                <a:srgbClr val="424242"/>
              </a:solidFill>
            </a:endParaRPr>
          </a:p>
        </p:txBody>
      </p:sp>
      <p:sp>
        <p:nvSpPr>
          <p:cNvPr id="10" name="Shape 5484"/>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BATAACgMgAAQBUAABAgAAAmAAAACAAAAP//////////"/>
              </a:ext>
            </a:extLst>
          </p:cNvSpPr>
          <p:nvPr/>
        </p:nvSpPr>
        <p:spPr>
          <a:xfrm>
            <a:off x="990600" y="3098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Doublet model for RNA</a:t>
            </a:r>
            <a:endParaRPr cap="none">
              <a:solidFill>
                <a:srgbClr val="424242"/>
              </a:solidFill>
            </a:endParaRPr>
          </a:p>
        </p:txBody>
      </p:sp>
      <p:sp>
        <p:nvSpPr>
          <p:cNvPr id="11" name="Shape 5485"/>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KAUAACgMgAA0BYAABAgAAAmAAAACAAAAP//////////"/>
              </a:ext>
            </a:extLst>
          </p:cNvSpPr>
          <p:nvPr/>
        </p:nvSpPr>
        <p:spPr>
          <a:xfrm>
            <a:off x="990600" y="3352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Codon models for protein-coding genes</a:t>
            </a:r>
            <a:endParaRPr cap="none">
              <a:solidFill>
                <a:srgbClr val="424242"/>
              </a:solidFill>
            </a:endParaRPr>
          </a:p>
        </p:txBody>
      </p:sp>
      <p:sp>
        <p:nvSpPr>
          <p:cNvPr id="12" name="Shape 5486"/>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DgYAAAgNQAAuBoAABAgAAAmAAAACAAAAP//////////"/>
              </a:ext>
            </a:extLst>
          </p:cNvSpPr>
          <p:nvPr/>
        </p:nvSpPr>
        <p:spPr>
          <a:xfrm>
            <a:off x="635000" y="3937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IV. Accommodating variation in rates across sites &amp; across branches</a:t>
            </a:r>
          </a:p>
        </p:txBody>
      </p:sp>
      <p:sp>
        <p:nvSpPr>
          <p:cNvPr id="13" name="Shape 5487"/>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BgaAACgMgAASBwAABAgAAAmAAAACAAAAP//////////"/>
              </a:ext>
            </a:extLst>
          </p:cNvSpPr>
          <p:nvPr/>
        </p:nvSpPr>
        <p:spPr>
          <a:xfrm>
            <a:off x="990600" y="4241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Covariotide/Covarion model</a:t>
            </a:r>
            <a:endParaRPr cap="none">
              <a:solidFill>
                <a:srgbClr val="424242"/>
              </a:solidFill>
            </a:endParaRPr>
          </a:p>
        </p:txBody>
      </p:sp>
      <p:sp>
        <p:nvSpPr>
          <p:cNvPr id="14" name="Shape 5488"/>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KgbAACgMgAA2B0AABAgAAAmAAAACAAAAP//////////"/>
              </a:ext>
            </a:extLst>
          </p:cNvSpPr>
          <p:nvPr/>
        </p:nvSpPr>
        <p:spPr>
          <a:xfrm>
            <a:off x="990600" y="4495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Switching model of codon substitution</a:t>
            </a:r>
            <a:endParaRPr cap="none">
              <a:solidFill>
                <a:srgbClr val="424242"/>
              </a:solidFill>
            </a:endParaRPr>
          </a:p>
        </p:txBody>
      </p:sp>
      <p:sp>
        <p:nvSpPr>
          <p:cNvPr id="15" name="Shape 5489"/>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DAWAACgMgAAYBgAABAgAAAmAAAACAAAAP//////////"/>
              </a:ext>
            </a:extLst>
          </p:cNvSpPr>
          <p:nvPr/>
        </p:nvSpPr>
        <p:spPr>
          <a:xfrm>
            <a:off x="990600" y="3606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Sequence/Robinson model</a:t>
            </a:r>
            <a:endParaRPr cap="none">
              <a:solidFill>
                <a:srgbClr val="424242"/>
              </a:solidFill>
            </a:endParaRPr>
          </a:p>
        </p:txBody>
      </p:sp>
      <p:sp>
        <p:nvSpPr>
          <p:cNvPr id="16" name="Shape 5490"/>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LAdAAAgNQAAMCAAABAgAAAmAAAACAAAAP//////////"/>
              </a:ext>
            </a:extLst>
          </p:cNvSpPr>
          <p:nvPr/>
        </p:nvSpPr>
        <p:spPr>
          <a:xfrm>
            <a:off x="635000" y="482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V. Accommodating variation in rates across branches</a:t>
            </a:r>
          </a:p>
        </p:txBody>
      </p:sp>
      <p:sp>
        <p:nvSpPr>
          <p:cNvPr id="17" name="Shape 5491"/>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JAfAACgMgAAwCEAABAgAAAmAAAACAAAAP//////////"/>
              </a:ext>
            </a:extLst>
          </p:cNvSpPr>
          <p:nvPr/>
        </p:nvSpPr>
        <p:spPr>
          <a:xfrm>
            <a:off x="990600" y="5130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Relaxed-clock models</a:t>
            </a:r>
            <a:endParaRPr cap="none">
              <a:solidFill>
                <a:srgbClr val="424242"/>
              </a:solidFill>
            </a:endParaRPr>
          </a:p>
        </p:txBody>
      </p:sp>
      <p:sp>
        <p:nvSpPr>
          <p:cNvPr id="18" name="Shape 5493"/>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BB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DARAAAgNQAAsBMAABAgAAAmAAAACAAAAP//////////"/>
              </a:ext>
            </a:extLst>
          </p:cNvSpPr>
          <p:nvPr/>
        </p:nvSpPr>
        <p:spPr>
          <a:xfrm>
            <a:off x="635000" y="2794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III. Accommodating non-independence across sites</a:t>
            </a:r>
          </a:p>
        </p:txBody>
      </p:sp>
    </p:spTree>
  </p:cSld>
  <p:clrMapOvr>
    <a:masterClrMapping/>
  </p:clrMapOvr>
  <p:transition spd="fast" p14:dur="500">
    <p:fade/>
    <p:extLst>
      <p:ext uri="smNativeData">
        <pr:smNativeData xmlns:pr="smNativeData" xmlns="smNativeData" val="trXWYgAAAAD0AQAAAAAAAAYAAAAAAAAAAAAAAAAAAAAAAAAAAQAAAAAAAAAAAAAAAAAAAAAAAAAAAAAA"/>
      </p:ext>
    </p:extLst>
  </p:transition>
  <p:timing>
    <p:tnLst>
      <p:par>
        <p:cTn id="1" dur="indefinite" restart="never" nodeType="tmRoot"/>
      </p:par>
    </p:tnLst>
  </p:timing>
</p:sld>
</file>

<file path=ppt/slides/slide352.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sp>
        <p:nvSpPr>
          <p:cNvPr id="2" name="Shape 5497"/>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D0iQXI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8BoAANwAAACQIwAATAQAABAgAAAmAAAACAAAAP//////////"/>
              </a:ext>
            </a:extLst>
          </p:cNvSpPr>
          <p:nvPr/>
        </p:nvSpPr>
        <p:spPr>
          <a:xfrm>
            <a:off x="4378960" y="139700"/>
            <a:ext cx="140208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Outline</a:t>
            </a:r>
          </a:p>
        </p:txBody>
      </p:sp>
      <p:sp>
        <p:nvSpPr>
          <p:cNvPr id="3" name="Shape 5498"/>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G1hYy8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AgNQAAwAgAABAgAAAmAAAACAAAAP//////////"/>
              </a:ext>
            </a:extLst>
          </p:cNvSpPr>
          <p:nvPr/>
        </p:nvSpPr>
        <p:spPr>
          <a:xfrm>
            <a:off x="635000" y="101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I. Stochastic models of nucleotide substitution</a:t>
            </a:r>
          </a:p>
        </p:txBody>
      </p:sp>
      <p:sp>
        <p:nvSpPr>
          <p:cNvPr id="4" name="Shape 5499"/>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HRMc3Q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CAIAACgMgAAUAoAABAgAAAmAAAACAAAAP//////////"/>
              </a:ext>
            </a:extLst>
          </p:cNvSpPr>
          <p:nvPr/>
        </p:nvSpPr>
        <p:spPr>
          <a:xfrm>
            <a:off x="990600" y="1320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Time reversibility</a:t>
            </a:r>
            <a:endParaRPr cap="none">
              <a:solidFill>
                <a:srgbClr val="424242"/>
              </a:solidFill>
            </a:endParaRPr>
          </a:p>
        </p:txBody>
      </p:sp>
      <p:sp>
        <p:nvSpPr>
          <p:cNvPr id="5" name="Shape 5500"/>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D0iND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LAJAACgMgAA4AsAABAgAAAmAAAACAAAAP//////////"/>
              </a:ext>
            </a:extLst>
          </p:cNvSpPr>
          <p:nvPr/>
        </p:nvSpPr>
        <p:spPr>
          <a:xfrm>
            <a:off x="990600" y="1574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Meet the GTR family</a:t>
            </a:r>
            <a:endParaRPr cap="none">
              <a:solidFill>
                <a:srgbClr val="424242"/>
              </a:solidFill>
            </a:endParaRPr>
          </a:p>
        </p:txBody>
      </p:sp>
      <p:sp>
        <p:nvSpPr>
          <p:cNvPr id="6" name="Shape 5501"/>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FJQcj4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LgLAACwOAAAFw4AABAgAAAmAAAACAAAAP//////////"/>
              </a:ext>
            </a:extLst>
          </p:cNvSpPr>
          <p:nvPr/>
        </p:nvSpPr>
        <p:spPr>
          <a:xfrm>
            <a:off x="635000" y="1905000"/>
            <a:ext cx="8580120"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II. Accommodating among-site heterogeneity in the substitution process</a:t>
            </a:r>
          </a:p>
        </p:txBody>
      </p:sp>
      <p:sp>
        <p:nvSpPr>
          <p:cNvPr id="7" name="Shape 5502"/>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GE6bHM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JgNAACgMgAAyA8AABAgAAAmAAAACAAAAP//////////"/>
              </a:ext>
            </a:extLst>
          </p:cNvSpPr>
          <p:nvPr/>
        </p:nvSpPr>
        <p:spPr>
          <a:xfrm>
            <a:off x="990600" y="2209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Among-site variation in substitution rates</a:t>
            </a:r>
            <a:endParaRPr cap="none">
              <a:solidFill>
                <a:srgbClr val="424242"/>
              </a:solidFill>
            </a:endParaRPr>
          </a:p>
        </p:txBody>
      </p:sp>
      <p:sp>
        <p:nvSpPr>
          <p:cNvPr id="8" name="Shape 5503"/>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DAiIGQ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CgPAACgMgAAWBEAABAgAAAmAAAACAAAAP//////////"/>
              </a:ext>
            </a:extLst>
          </p:cNvSpPr>
          <p:nvPr/>
        </p:nvSpPr>
        <p:spPr>
          <a:xfrm>
            <a:off x="990600" y="2463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Among-site variation in substitution process</a:t>
            </a:r>
            <a:endParaRPr cap="none">
              <a:solidFill>
                <a:srgbClr val="424242"/>
              </a:solidFill>
            </a:endParaRPr>
          </a:p>
        </p:txBody>
      </p:sp>
      <p:sp>
        <p:nvSpPr>
          <p:cNvPr id="9" name="Shape 5504"/>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G9mZi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BATAACgMgAAQBUAABAgAAAmAAAACAAAAP//////////"/>
              </a:ext>
            </a:extLst>
          </p:cNvSpPr>
          <p:nvPr/>
        </p:nvSpPr>
        <p:spPr>
          <a:xfrm>
            <a:off x="990600" y="3098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Doublet model for RNA</a:t>
            </a:r>
            <a:endParaRPr cap="none">
              <a:solidFill>
                <a:srgbClr val="424242"/>
              </a:solidFill>
            </a:endParaRPr>
          </a:p>
        </p:txBody>
      </p:sp>
      <p:sp>
        <p:nvSpPr>
          <p:cNvPr id="10" name="Shape 5505"/>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FByPjw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KAUAACgMgAA0BYAABAgAAAmAAAACAAAAP//////////"/>
              </a:ext>
            </a:extLst>
          </p:cNvSpPr>
          <p:nvPr/>
        </p:nvSpPr>
        <p:spPr>
          <a:xfrm>
            <a:off x="990600" y="3352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Codon models for protein-coding genes</a:t>
            </a:r>
            <a:endParaRPr cap="none">
              <a:solidFill>
                <a:srgbClr val="424242"/>
              </a:solidFill>
            </a:endParaRPr>
          </a:p>
        </p:txBody>
      </p:sp>
      <p:sp>
        <p:nvSpPr>
          <p:cNvPr id="11" name="Shape 5506"/>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DA4MD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DgYAAAgNQAAuBoAABAgAAAmAAAACAAAAP//////////"/>
              </a:ext>
            </a:extLst>
          </p:cNvSpPr>
          <p:nvPr/>
        </p:nvSpPr>
        <p:spPr>
          <a:xfrm>
            <a:off x="635000" y="3937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IV. Accommodating variation in rates across sites &amp; across branches</a:t>
            </a:r>
          </a:p>
        </p:txBody>
      </p:sp>
      <p:sp>
        <p:nvSpPr>
          <p:cNvPr id="12" name="Shape 5507"/>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EEwMi0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BgaAACgMgAASBwAABAgAAAmAAAACAAAAP//////////"/>
              </a:ext>
            </a:extLst>
          </p:cNvSpPr>
          <p:nvPr/>
        </p:nvSpPr>
        <p:spPr>
          <a:xfrm>
            <a:off x="990600" y="4241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Covariotide/Covarion model</a:t>
            </a:r>
            <a:endParaRPr cap="none">
              <a:solidFill>
                <a:srgbClr val="424242"/>
              </a:solidFill>
            </a:endParaRPr>
          </a:p>
        </p:txBody>
      </p:sp>
      <p:sp>
        <p:nvSpPr>
          <p:cNvPr id="13" name="Shape 5508"/>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HN0R2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KgbAACgMgAA2B0AABAgAAAmAAAACAAAAP//////////"/>
              </a:ext>
            </a:extLst>
          </p:cNvSpPr>
          <p:nvPr/>
        </p:nvSpPr>
        <p:spPr>
          <a:xfrm>
            <a:off x="990600" y="4495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Switching model of codon substitution</a:t>
            </a:r>
            <a:endParaRPr cap="none">
              <a:solidFill>
                <a:srgbClr val="424242"/>
              </a:solidFill>
            </a:endParaRPr>
          </a:p>
        </p:txBody>
      </p:sp>
      <p:sp>
        <p:nvSpPr>
          <p:cNvPr id="14" name="Shape 5509"/>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FNoZHc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DAWAACgMgAAYBgAABAgAAAmAAAACAAAAP//////////"/>
              </a:ext>
            </a:extLst>
          </p:cNvSpPr>
          <p:nvPr/>
        </p:nvSpPr>
        <p:spPr>
          <a:xfrm>
            <a:off x="990600" y="3606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Sequence/Robinson model</a:t>
            </a:r>
            <a:endParaRPr cap="none">
              <a:solidFill>
                <a:srgbClr val="424242"/>
              </a:solidFill>
            </a:endParaRPr>
          </a:p>
        </p:txBody>
      </p:sp>
      <p:sp>
        <p:nvSpPr>
          <p:cNvPr id="15" name="Shape 5510"/>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HJtPjw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LAdAAAgNQAAMCAAABAgAAAmAAAACAAAAP//////////"/>
              </a:ext>
            </a:extLst>
          </p:cNvSpPr>
          <p:nvPr/>
        </p:nvSpPr>
        <p:spPr>
          <a:xfrm>
            <a:off x="635000" y="482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V. Accommodating variation in rates across branches</a:t>
            </a:r>
          </a:p>
        </p:txBody>
      </p:sp>
      <p:sp>
        <p:nvSpPr>
          <p:cNvPr id="16" name="Shape 5511"/>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Dpzcmc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JAfAACgMgAAwCEAABAgAAAmAAAACAAAAP//////////"/>
              </a:ext>
            </a:extLst>
          </p:cNvSpPr>
          <p:nvPr/>
        </p:nvSpPr>
        <p:spPr>
          <a:xfrm>
            <a:off x="990600" y="5130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Relaxed-clock models</a:t>
            </a:r>
            <a:endParaRPr cap="none">
              <a:solidFill>
                <a:srgbClr val="424242"/>
              </a:solidFill>
            </a:endParaRPr>
          </a:p>
        </p:txBody>
      </p:sp>
      <p:sp>
        <p:nvSpPr>
          <p:cNvPr id="17" name="Shape 5513"/>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DARAAAgNQAAsBMAABAgAAAmAAAACAAAAP//////////"/>
              </a:ext>
            </a:extLst>
          </p:cNvSpPr>
          <p:nvPr/>
        </p:nvSpPr>
        <p:spPr>
          <a:xfrm>
            <a:off x="635000" y="2794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III. Accommodating non-independence across sites</a:t>
            </a:r>
          </a:p>
        </p:txBody>
      </p:sp>
      <p:sp>
        <p:nvSpPr>
          <p:cNvPr id="18" name="Shape 5514"/>
          <p:cNvSpPr>
            <a:extLst>
              <a:ext uri="smNativeData">
                <pr:smNativeData xmlns:pr="smNativeData" xmlns="smNativeData" val="SMDATA_15_trXWYhMAAAAlAAAAyAAAAA0AAAAAPAAAADwAAAA8AAAAPAAAAAAAAAABAAAAAAAAAAEAAABQAAAAVX+dzoa53z+kU1c+y/Ph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RgMAAMwVAADKBQAAJBgAABAAAAAmAAAACAAAAP//////////"/>
              </a:ext>
            </a:extLst>
          </p:cNvSpPr>
          <p:nvPr/>
        </p:nvSpPr>
        <p:spPr>
          <a:xfrm>
            <a:off x="532130" y="3543300"/>
            <a:ext cx="408940" cy="381000"/>
          </a:xfrm>
          <a:prstGeom prst="rightArrow">
            <a:avLst>
              <a:gd name="adj1" fmla="val 56101"/>
              <a:gd name="adj2" fmla="val 54128"/>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Tree>
  </p:cSld>
  <p:clrMapOvr>
    <a:masterClrMapping/>
  </p:clrMapOvr>
  <p:transition spd="fast" p14:dur="500">
    <p:fade/>
    <p:extLst>
      <p:ext uri="smNativeData">
        <pr:smNativeData xmlns:pr="smNativeData" xmlns="smNativeData" val="trXWYgAAAAD0AQAAAAAAAAYAAAAAAAAAAAAAAAAAAAAAAAAAAQAAAAAAAAAAAAAAAAAAAAAAAAAAAAAA"/>
      </p:ext>
    </p:extLst>
  </p:transition>
  <p:timing>
    <p:tnLst>
      <p:par>
        <p:cTn id="1" dur="indefinite" restart="never" nodeType="tmRoot"/>
      </p:par>
    </p:tnLst>
  </p:timing>
</p:sld>
</file>

<file path=ppt/slides/slide353.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sp>
        <p:nvSpPr>
          <p:cNvPr id="2" name="Shape 5518"/>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MAIAACDQAAA+AoAABAgAAAmAAAACAAAAP//////////"/>
              </a:ext>
            </a:extLst>
          </p:cNvSpPr>
          <p:nvPr/>
        </p:nvSpPr>
        <p:spPr>
          <a:xfrm>
            <a:off x="1003300" y="1422400"/>
            <a:ext cx="9483725" cy="36068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The sequence model of Robinson </a:t>
            </a:r>
            <a:r>
              <a:rPr i="1" cap="none"/>
              <a:t>et al</a:t>
            </a:r>
            <a:r>
              <a:t>., 2003</a:t>
            </a:r>
          </a:p>
        </p:txBody>
      </p:sp>
      <p:sp>
        <p:nvSpPr>
          <p:cNvPr id="3" name="Shape 5519"/>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KAKAAA+PQAAngwAABAgAAAmAAAACAAAAP//////////"/>
              </a:ext>
            </a:extLst>
          </p:cNvSpPr>
          <p:nvPr/>
        </p:nvSpPr>
        <p:spPr>
          <a:xfrm>
            <a:off x="1003300" y="1727200"/>
            <a:ext cx="8952230" cy="32385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accommodates arbitrary patterns of non-independence across sites</a:t>
            </a:r>
          </a:p>
        </p:txBody>
      </p:sp>
      <p:sp>
        <p:nvSpPr>
          <p:cNvPr id="4" name="Shape 5520"/>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nwgAABAgAAAmAAAACAAAAP//////////"/>
              </a:ext>
            </a:extLst>
          </p:cNvSpPr>
          <p:nvPr/>
        </p:nvSpPr>
        <p:spPr>
          <a:xfrm>
            <a:off x="635000" y="1016000"/>
            <a:ext cx="8692515"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The Sequence Model </a:t>
            </a:r>
          </a:p>
        </p:txBody>
      </p:sp>
      <p:sp>
        <p:nvSpPr>
          <p:cNvPr id="5" name="Shape 5521"/>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zQMAANwAAACzOgAATAQAABAgAAAmAAAACAAAAP//////////"/>
              </a:ext>
            </a:extLst>
          </p:cNvSpPr>
          <p:nvPr/>
        </p:nvSpPr>
        <p:spPr>
          <a:xfrm>
            <a:off x="617855" y="139700"/>
            <a:ext cx="892429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Non-independence Across Sites</a:t>
            </a:r>
          </a:p>
        </p:txBody>
      </p:sp>
    </p:spTree>
  </p:cSld>
  <p:clrMapOvr>
    <a:masterClrMapping/>
  </p:clrMapOvr>
  <p:transition spd="fast" p14:dur="500">
    <p:fade/>
    <p:extLst>
      <p:ext uri="smNativeData">
        <pr:smNativeData xmlns:pr="smNativeData" xmlns="smNativeData" val="trXWYgAAAAD0AQAAAAAAAAYAAAAAAAAAAAAAAAAAAAAAAAAAAQAAAAAAAAAAAAAAAAAAAAAAAAAAAAAA"/>
      </p:ext>
    </p:extLst>
  </p:transition>
  <p:timing>
    <p:tnLst>
      <p:par>
        <p:cTn id="1" dur="indefinite" restart="never" nodeType="tmRoot"/>
      </p:par>
    </p:tnLst>
  </p:timing>
</p:sld>
</file>

<file path=ppt/slides/slide354.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sp>
        <p:nvSpPr>
          <p:cNvPr id="2" name="Shape 5523"/>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OCQZgM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MAIAACDQAAA+AoAABAgAAAmAAAACAAAAP//////////"/>
              </a:ext>
            </a:extLst>
          </p:cNvSpPr>
          <p:nvPr/>
        </p:nvSpPr>
        <p:spPr>
          <a:xfrm>
            <a:off x="1003300" y="1422400"/>
            <a:ext cx="9483725" cy="36068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The sequence model of Robinson </a:t>
            </a:r>
            <a:r>
              <a:rPr i="1" cap="none"/>
              <a:t>et al</a:t>
            </a:r>
            <a:r>
              <a:t>., 2003</a:t>
            </a:r>
          </a:p>
        </p:txBody>
      </p:sp>
      <p:sp>
        <p:nvSpPr>
          <p:cNvPr id="3" name="Shape 5524"/>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KAKAAA+PQAAngwAABAgAAAmAAAACAAAAP//////////"/>
              </a:ext>
            </a:extLst>
          </p:cNvSpPr>
          <p:nvPr/>
        </p:nvSpPr>
        <p:spPr>
          <a:xfrm>
            <a:off x="1003300" y="1727200"/>
            <a:ext cx="8952230" cy="32385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accommodates arbitrary patterns of non-independence across sites</a:t>
            </a:r>
          </a:p>
        </p:txBody>
      </p:sp>
      <p:sp>
        <p:nvSpPr>
          <p:cNvPr id="4" name="Shape 5525"/>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DAMAAA+PQAALw4AABAgAAAmAAAACAAAAP//////////"/>
              </a:ext>
            </a:extLst>
          </p:cNvSpPr>
          <p:nvPr/>
        </p:nvSpPr>
        <p:spPr>
          <a:xfrm>
            <a:off x="1003300" y="1981200"/>
            <a:ext cx="8952230" cy="324485"/>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Arial" pitchFamily="1" charset="0"/>
                <a:cs typeface="Arial" pitchFamily="1" charset="0"/>
              </a:defRPr>
            </a:pPr>
            <a:r>
              <a:rPr i="1" cap="none">
                <a:latin typeface="Times New Roman" pitchFamily="1" charset="0"/>
                <a:ea typeface="Times New Roman" pitchFamily="1" charset="0"/>
                <a:cs typeface="Times New Roman" pitchFamily="1" charset="0"/>
              </a:rPr>
              <a:t>i</a:t>
            </a:r>
            <a:r>
              <a:t> and </a:t>
            </a:r>
            <a:r>
              <a:rPr i="1" cap="none">
                <a:latin typeface="Times New Roman" pitchFamily="1" charset="0"/>
                <a:ea typeface="Times New Roman" pitchFamily="1" charset="0"/>
                <a:cs typeface="Times New Roman" pitchFamily="1" charset="0"/>
              </a:rPr>
              <a:t>j</a:t>
            </a:r>
            <a:r>
              <a:t> are two distinct sequences</a:t>
            </a:r>
          </a:p>
        </p:txBody>
      </p:sp>
      <p:sp>
        <p:nvSpPr>
          <p:cNvPr id="5" name="Shape 5526"/>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nwgAABAgAAAmAAAACAAAAP//////////"/>
              </a:ext>
            </a:extLst>
          </p:cNvSpPr>
          <p:nvPr/>
        </p:nvSpPr>
        <p:spPr>
          <a:xfrm>
            <a:off x="635000" y="1016000"/>
            <a:ext cx="8692515"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The Sequence Model </a:t>
            </a:r>
          </a:p>
        </p:txBody>
      </p:sp>
      <p:sp>
        <p:nvSpPr>
          <p:cNvPr id="6" name="Shape 5527"/>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zQMAANwAAACzOgAATAQAABAgAAAmAAAACAAAAP//////////"/>
              </a:ext>
            </a:extLst>
          </p:cNvSpPr>
          <p:nvPr/>
        </p:nvSpPr>
        <p:spPr>
          <a:xfrm>
            <a:off x="617855" y="139700"/>
            <a:ext cx="892429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Non-independence Across Sites</a:t>
            </a:r>
          </a:p>
        </p:txBody>
      </p:sp>
    </p:spTree>
  </p:cSld>
  <p:clrMapOvr>
    <a:masterClrMapping/>
  </p:clrMapOvr>
  <p:transition spd="fast" p14:dur="500">
    <p:fade/>
    <p:extLst>
      <p:ext uri="smNativeData">
        <pr:smNativeData xmlns:pr="smNativeData" xmlns="smNativeData" val="trXWYgAAAAD0AQAAAAAAAAYAAAAAAAAAAAAAAAAAAAAAAAAAAQAAAAAAAAAAAAAAAAAAAAAAAAAAAAAA"/>
      </p:ext>
    </p:extLst>
  </p:transition>
  <p:timing>
    <p:tnLst>
      <p:par>
        <p:cTn id="1" dur="indefinite" restart="never" nodeType="tmRoot"/>
      </p:par>
    </p:tnLst>
  </p:timing>
</p:sld>
</file>

<file path=ppt/slides/slide355.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sp>
        <p:nvSpPr>
          <p:cNvPr id="2" name="Shape 5529"/>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MAIAACDQAAA+AoAABAgAAAmAAAACAAAAP//////////"/>
              </a:ext>
            </a:extLst>
          </p:cNvSpPr>
          <p:nvPr/>
        </p:nvSpPr>
        <p:spPr>
          <a:xfrm>
            <a:off x="1003300" y="1422400"/>
            <a:ext cx="9483725" cy="36068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The sequence model of Robinson </a:t>
            </a:r>
            <a:r>
              <a:rPr i="1" cap="none"/>
              <a:t>et al</a:t>
            </a:r>
            <a:r>
              <a:t>., 2003</a:t>
            </a:r>
          </a:p>
        </p:txBody>
      </p:sp>
      <p:sp>
        <p:nvSpPr>
          <p:cNvPr id="3" name="Shape 5530"/>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KAKAAA+PQAAngwAABAgAAAmAAAACAAAAP//////////"/>
              </a:ext>
            </a:extLst>
          </p:cNvSpPr>
          <p:nvPr/>
        </p:nvSpPr>
        <p:spPr>
          <a:xfrm>
            <a:off x="1003300" y="1727200"/>
            <a:ext cx="8952230" cy="32385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accommodates arbitrary patterns of non-independence across sites</a:t>
            </a:r>
          </a:p>
        </p:txBody>
      </p:sp>
      <p:sp>
        <p:nvSpPr>
          <p:cNvPr id="4" name="Shape 5531"/>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DAMAAA+PQAALw4AABAgAAAmAAAACAAAAP//////////"/>
              </a:ext>
            </a:extLst>
          </p:cNvSpPr>
          <p:nvPr/>
        </p:nvSpPr>
        <p:spPr>
          <a:xfrm>
            <a:off x="1003300" y="1981200"/>
            <a:ext cx="8952230" cy="324485"/>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Arial" pitchFamily="1" charset="0"/>
                <a:cs typeface="Arial" pitchFamily="1" charset="0"/>
              </a:defRPr>
            </a:pPr>
            <a:r>
              <a:rPr i="1" cap="none">
                <a:latin typeface="Times New Roman" pitchFamily="1" charset="0"/>
                <a:ea typeface="Times New Roman" pitchFamily="1" charset="0"/>
                <a:cs typeface="Times New Roman" pitchFamily="1" charset="0"/>
              </a:rPr>
              <a:t>i</a:t>
            </a:r>
            <a:r>
              <a:t> and </a:t>
            </a:r>
            <a:r>
              <a:rPr i="1" cap="none">
                <a:latin typeface="Times New Roman" pitchFamily="1" charset="0"/>
                <a:ea typeface="Times New Roman" pitchFamily="1" charset="0"/>
                <a:cs typeface="Times New Roman" pitchFamily="1" charset="0"/>
              </a:rPr>
              <a:t>j</a:t>
            </a:r>
            <a:r>
              <a:t> are two distinct sequences</a:t>
            </a:r>
          </a:p>
        </p:txBody>
      </p:sp>
      <p:sp>
        <p:nvSpPr>
          <p:cNvPr id="5" name="Shape 5532"/>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MANAAA+PQAA6g8AABAgAAAmAAAACAAAAP//////////"/>
              </a:ext>
            </a:extLst>
          </p:cNvSpPr>
          <p:nvPr/>
        </p:nvSpPr>
        <p:spPr>
          <a:xfrm>
            <a:off x="1003300" y="2235200"/>
            <a:ext cx="8952230" cy="35179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Arial" pitchFamily="1" charset="0"/>
                <a:cs typeface="Arial" pitchFamily="1" charset="0"/>
              </a:defRPr>
            </a:pPr>
            <a:r>
              <a:rPr i="1" cap="none">
                <a:latin typeface="Times New Roman" pitchFamily="1" charset="0"/>
                <a:ea typeface="Times New Roman" pitchFamily="1" charset="0"/>
                <a:cs typeface="Times New Roman" pitchFamily="1" charset="0"/>
              </a:rPr>
              <a:t>d</a:t>
            </a:r>
            <a:r>
              <a:rPr sz="1200" i="1" cap="none" baseline="-24000">
                <a:latin typeface="Times New Roman" pitchFamily="1" charset="0"/>
                <a:ea typeface="Times New Roman" pitchFamily="1" charset="0"/>
                <a:cs typeface="Times New Roman" pitchFamily="1" charset="0"/>
              </a:rPr>
              <a:t>ij</a:t>
            </a:r>
            <a:r>
              <a:t> is the minimum number nucleotide substitutions required to convert sequence </a:t>
            </a:r>
            <a:r>
              <a:rPr i="1" cap="none">
                <a:latin typeface="Times New Roman" pitchFamily="1" charset="0"/>
                <a:ea typeface="Times New Roman" pitchFamily="1" charset="0"/>
                <a:cs typeface="Times New Roman" pitchFamily="1" charset="0"/>
              </a:rPr>
              <a:t>i</a:t>
            </a:r>
            <a:r>
              <a:t> to sequence </a:t>
            </a:r>
            <a:r>
              <a:rPr i="1" cap="none">
                <a:latin typeface="Times New Roman" pitchFamily="1" charset="0"/>
                <a:ea typeface="Times New Roman" pitchFamily="1" charset="0"/>
                <a:cs typeface="Times New Roman" pitchFamily="1" charset="0"/>
              </a:rPr>
              <a:t>j</a:t>
            </a:r>
            <a:r>
              <a:t> </a:t>
            </a:r>
          </a:p>
        </p:txBody>
      </p:sp>
      <p:sp>
        <p:nvSpPr>
          <p:cNvPr id="6" name="Shape 5533"/>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nwgAABAgAAAmAAAACAAAAP//////////"/>
              </a:ext>
            </a:extLst>
          </p:cNvSpPr>
          <p:nvPr/>
        </p:nvSpPr>
        <p:spPr>
          <a:xfrm>
            <a:off x="635000" y="1016000"/>
            <a:ext cx="8692515"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The Sequence Model </a:t>
            </a:r>
          </a:p>
        </p:txBody>
      </p:sp>
      <p:sp>
        <p:nvSpPr>
          <p:cNvPr id="7" name="Shape 5534"/>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Jos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zQMAANwAAACzOgAATAQAABAgAAAmAAAACAAAAP//////////"/>
              </a:ext>
            </a:extLst>
          </p:cNvSpPr>
          <p:nvPr/>
        </p:nvSpPr>
        <p:spPr>
          <a:xfrm>
            <a:off x="617855" y="139700"/>
            <a:ext cx="892429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Non-independence Across Sites</a:t>
            </a:r>
          </a:p>
        </p:txBody>
      </p:sp>
    </p:spTree>
  </p:cSld>
  <p:clrMapOvr>
    <a:masterClrMapping/>
  </p:clrMapOvr>
  <p:transition spd="fast" p14:dur="500">
    <p:fade/>
    <p:extLst>
      <p:ext uri="smNativeData">
        <pr:smNativeData xmlns:pr="smNativeData" xmlns="smNativeData" val="trXWYgAAAAD0AQAAAAAAAAYAAAAAAAAAAAAAAAAAAAAAAAAAAQAAAAAAAAAAAAAAAAAAAAAAAAAAAAAA"/>
      </p:ext>
    </p:extLst>
  </p:transition>
  <p:timing>
    <p:tnLst>
      <p:par>
        <p:cTn id="1" dur="indefinite" restart="never" nodeType="tmRoot"/>
      </p:par>
    </p:tnLst>
  </p:timing>
</p:sld>
</file>

<file path=ppt/slides/slide356.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sp>
        <p:nvSpPr>
          <p:cNvPr id="2" name="Shape 5536"/>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Nk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MAIAACDQAAA+AoAABAgAAAmAAAACAAAAP//////////"/>
              </a:ext>
            </a:extLst>
          </p:cNvSpPr>
          <p:nvPr/>
        </p:nvSpPr>
        <p:spPr>
          <a:xfrm>
            <a:off x="1003300" y="1422400"/>
            <a:ext cx="9483725" cy="36068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The sequence model of Robinson </a:t>
            </a:r>
            <a:r>
              <a:rPr i="1" cap="none"/>
              <a:t>et al</a:t>
            </a:r>
            <a:r>
              <a:t>., 2003</a:t>
            </a:r>
          </a:p>
        </p:txBody>
      </p:sp>
      <p:sp>
        <p:nvSpPr>
          <p:cNvPr id="3" name="Shape 5537"/>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E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KAKAAA+PQAAngwAABAgAAAmAAAACAAAAP//////////"/>
              </a:ext>
            </a:extLst>
          </p:cNvSpPr>
          <p:nvPr/>
        </p:nvSpPr>
        <p:spPr>
          <a:xfrm>
            <a:off x="1003300" y="1727200"/>
            <a:ext cx="8952230" cy="32385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accommodates arbitrary patterns of non-independence across sites</a:t>
            </a:r>
          </a:p>
        </p:txBody>
      </p:sp>
      <p:sp>
        <p:nvSpPr>
          <p:cNvPr id="4" name="Shape 5538"/>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DAMAAA+PQAALw4AABAgAAAmAAAACAAAAP//////////"/>
              </a:ext>
            </a:extLst>
          </p:cNvSpPr>
          <p:nvPr/>
        </p:nvSpPr>
        <p:spPr>
          <a:xfrm>
            <a:off x="1003300" y="1981200"/>
            <a:ext cx="8952230" cy="324485"/>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Arial" pitchFamily="1" charset="0"/>
                <a:cs typeface="Arial" pitchFamily="1" charset="0"/>
              </a:defRPr>
            </a:pPr>
            <a:r>
              <a:rPr i="1" cap="none">
                <a:latin typeface="Times New Roman" pitchFamily="1" charset="0"/>
                <a:ea typeface="Times New Roman" pitchFamily="1" charset="0"/>
                <a:cs typeface="Times New Roman" pitchFamily="1" charset="0"/>
              </a:rPr>
              <a:t>i</a:t>
            </a:r>
            <a:r>
              <a:t> and </a:t>
            </a:r>
            <a:r>
              <a:rPr i="1" cap="none">
                <a:latin typeface="Times New Roman" pitchFamily="1" charset="0"/>
                <a:ea typeface="Times New Roman" pitchFamily="1" charset="0"/>
                <a:cs typeface="Times New Roman" pitchFamily="1" charset="0"/>
              </a:rPr>
              <a:t>j</a:t>
            </a:r>
            <a:r>
              <a:t> are two distinct sequences</a:t>
            </a:r>
          </a:p>
        </p:txBody>
      </p:sp>
      <p:sp>
        <p:nvSpPr>
          <p:cNvPr id="5" name="Shape 5539"/>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oABw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MANAAA+PQAA6g8AABAgAAAmAAAACAAAAP//////////"/>
              </a:ext>
            </a:extLst>
          </p:cNvSpPr>
          <p:nvPr/>
        </p:nvSpPr>
        <p:spPr>
          <a:xfrm>
            <a:off x="1003300" y="2235200"/>
            <a:ext cx="8952230" cy="35179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Arial" pitchFamily="1" charset="0"/>
                <a:cs typeface="Arial" pitchFamily="1" charset="0"/>
              </a:defRPr>
            </a:pPr>
            <a:r>
              <a:rPr i="1" cap="none">
                <a:latin typeface="Times New Roman" pitchFamily="1" charset="0"/>
                <a:ea typeface="Times New Roman" pitchFamily="1" charset="0"/>
                <a:cs typeface="Times New Roman" pitchFamily="1" charset="0"/>
              </a:rPr>
              <a:t>d</a:t>
            </a:r>
            <a:r>
              <a:rPr sz="1200" i="1" cap="none" baseline="-24000">
                <a:latin typeface="Times New Roman" pitchFamily="1" charset="0"/>
                <a:ea typeface="Times New Roman" pitchFamily="1" charset="0"/>
                <a:cs typeface="Times New Roman" pitchFamily="1" charset="0"/>
              </a:rPr>
              <a:t>ij</a:t>
            </a:r>
            <a:r>
              <a:t> is the minimum number nucleotide substitutions required to convert sequence </a:t>
            </a:r>
            <a:r>
              <a:rPr i="1" cap="none">
                <a:latin typeface="Times New Roman" pitchFamily="1" charset="0"/>
                <a:ea typeface="Times New Roman" pitchFamily="1" charset="0"/>
                <a:cs typeface="Times New Roman" pitchFamily="1" charset="0"/>
              </a:rPr>
              <a:t>i</a:t>
            </a:r>
            <a:r>
              <a:t> to sequence </a:t>
            </a:r>
            <a:r>
              <a:rPr i="1" cap="none">
                <a:latin typeface="Times New Roman" pitchFamily="1" charset="0"/>
                <a:ea typeface="Times New Roman" pitchFamily="1" charset="0"/>
                <a:cs typeface="Times New Roman" pitchFamily="1" charset="0"/>
              </a:rPr>
              <a:t>j</a:t>
            </a:r>
            <a:r>
              <a:t> </a:t>
            </a:r>
          </a:p>
        </p:txBody>
      </p:sp>
      <p:sp>
        <p:nvSpPr>
          <p:cNvPr id="6" name="Shape 5540"/>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CB68w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nwgAABAgAAAmAAAACAAAAP//////////"/>
              </a:ext>
            </a:extLst>
          </p:cNvSpPr>
          <p:nvPr/>
        </p:nvSpPr>
        <p:spPr>
          <a:xfrm>
            <a:off x="635000" y="1016000"/>
            <a:ext cx="8692515"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The Sequence Model </a:t>
            </a:r>
          </a:p>
        </p:txBody>
      </p:sp>
      <p:sp>
        <p:nvSpPr>
          <p:cNvPr id="7" name="Shape 5541"/>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Fd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zQMAANwAAACzOgAATAQAABAgAAAmAAAACAAAAP//////////"/>
              </a:ext>
            </a:extLst>
          </p:cNvSpPr>
          <p:nvPr/>
        </p:nvSpPr>
        <p:spPr>
          <a:xfrm>
            <a:off x="617855" y="139700"/>
            <a:ext cx="892429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Non-independence Across Sites</a:t>
            </a:r>
          </a:p>
        </p:txBody>
      </p:sp>
      <p:sp>
        <p:nvSpPr>
          <p:cNvPr id="8" name="Shape 5542"/>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BL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FAPAAA+PQAAehEAABAgAAAmAAAACAAAAP//////////"/>
              </a:ext>
            </a:extLst>
          </p:cNvSpPr>
          <p:nvPr/>
        </p:nvSpPr>
        <p:spPr>
          <a:xfrm>
            <a:off x="1003300" y="2489200"/>
            <a:ext cx="8952230" cy="35179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Arial" pitchFamily="1" charset="0"/>
                <a:cs typeface="Arial" pitchFamily="1" charset="0"/>
              </a:defRPr>
            </a:pPr>
            <a:r>
              <a:t>the instantaneous rate for any conversion where </a:t>
            </a:r>
            <a:r>
              <a:rPr i="1" cap="none">
                <a:latin typeface="Times New Roman" pitchFamily="1" charset="0"/>
                <a:ea typeface="Times New Roman" pitchFamily="1" charset="0"/>
                <a:cs typeface="Times New Roman" pitchFamily="1" charset="0"/>
              </a:rPr>
              <a:t>d</a:t>
            </a:r>
            <a:r>
              <a:rPr sz="1200" i="1" cap="none" baseline="-24000">
                <a:latin typeface="Times New Roman" pitchFamily="1" charset="0"/>
                <a:ea typeface="Times New Roman" pitchFamily="1" charset="0"/>
                <a:cs typeface="Times New Roman" pitchFamily="1" charset="0"/>
              </a:rPr>
              <a:t>ij </a:t>
            </a:r>
            <a:r>
              <a:rPr cap="none">
                <a:latin typeface="Times New Roman" pitchFamily="1" charset="0"/>
                <a:ea typeface="Times New Roman" pitchFamily="1" charset="0"/>
                <a:cs typeface="Times New Roman" pitchFamily="1" charset="0"/>
              </a:rPr>
              <a:t>&gt; 1 </a:t>
            </a:r>
            <a:r>
              <a:t>is zero</a:t>
            </a:r>
          </a:p>
        </p:txBody>
      </p:sp>
    </p:spTree>
  </p:cSld>
  <p:clrMapOvr>
    <a:masterClrMapping/>
  </p:clrMapOvr>
  <p:transition spd="fast" p14:dur="500">
    <p:fade/>
    <p:extLst>
      <p:ext uri="smNativeData">
        <pr:smNativeData xmlns:pr="smNativeData" xmlns="smNativeData" val="trXWYgAAAAD0AQAAAAAAAAYAAAAAAAAAAAAAAAAAAAAAAAAAAQAAAAAAAAAAAAAAAAAAAAAAAAAAAAAA"/>
      </p:ext>
    </p:extLst>
  </p:transition>
  <p:timing>
    <p:tnLst>
      <p:par>
        <p:cTn id="1" dur="indefinite" restart="never" nodeType="tmRoot"/>
      </p:par>
    </p:tnLst>
  </p:timing>
</p:sld>
</file>

<file path=ppt/slides/slide357.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sp>
        <p:nvSpPr>
          <p:cNvPr id="2" name="Shape 5544"/>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b7/70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MAIAACDQAAA+AoAABAgAAAmAAAACAAAAP//////////"/>
              </a:ext>
            </a:extLst>
          </p:cNvSpPr>
          <p:nvPr/>
        </p:nvSpPr>
        <p:spPr>
          <a:xfrm>
            <a:off x="1003300" y="1422400"/>
            <a:ext cx="9483725" cy="36068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The sequence model of Robinson </a:t>
            </a:r>
            <a:r>
              <a:rPr i="1" cap="none"/>
              <a:t>et al</a:t>
            </a:r>
            <a:r>
              <a:t>., 2003</a:t>
            </a:r>
          </a:p>
        </p:txBody>
      </p:sp>
      <p:sp>
        <p:nvSpPr>
          <p:cNvPr id="3" name="Shape 5545"/>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P/fDeM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KAKAAA+PQAAngwAABAgAAAmAAAACAAAAP//////////"/>
              </a:ext>
            </a:extLst>
          </p:cNvSpPr>
          <p:nvPr/>
        </p:nvSpPr>
        <p:spPr>
          <a:xfrm>
            <a:off x="1003300" y="1727200"/>
            <a:ext cx="8952230" cy="32385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accommodates arbitrary patterns of non-independence across sites</a:t>
            </a:r>
          </a:p>
        </p:txBody>
      </p:sp>
      <p:sp>
        <p:nvSpPr>
          <p:cNvPr id="4" name="Shape 5546"/>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P/fA+E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DAMAAA+PQAALw4AABAgAAAmAAAACAAAAP//////////"/>
              </a:ext>
            </a:extLst>
          </p:cNvSpPr>
          <p:nvPr/>
        </p:nvSpPr>
        <p:spPr>
          <a:xfrm>
            <a:off x="1003300" y="1981200"/>
            <a:ext cx="8952230" cy="324485"/>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Arial" pitchFamily="1" charset="0"/>
                <a:cs typeface="Arial" pitchFamily="1" charset="0"/>
              </a:defRPr>
            </a:pPr>
            <a:r>
              <a:rPr i="1" cap="none">
                <a:latin typeface="Times New Roman" pitchFamily="1" charset="0"/>
                <a:ea typeface="Times New Roman" pitchFamily="1" charset="0"/>
                <a:cs typeface="Times New Roman" pitchFamily="1" charset="0"/>
              </a:rPr>
              <a:t>i</a:t>
            </a:r>
            <a:r>
              <a:t> and </a:t>
            </a:r>
            <a:r>
              <a:rPr i="1" cap="none">
                <a:latin typeface="Times New Roman" pitchFamily="1" charset="0"/>
                <a:ea typeface="Times New Roman" pitchFamily="1" charset="0"/>
                <a:cs typeface="Times New Roman" pitchFamily="1" charset="0"/>
              </a:rPr>
              <a:t>j</a:t>
            </a:r>
            <a:r>
              <a:t> are two distinct sequences</a:t>
            </a:r>
          </a:p>
        </p:txBody>
      </p:sp>
      <p:sp>
        <p:nvSpPr>
          <p:cNvPr id="5" name="Shape 5547"/>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oxB1g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MANAAA+PQAA6g8AABAgAAAmAAAACAAAAP//////////"/>
              </a:ext>
            </a:extLst>
          </p:cNvSpPr>
          <p:nvPr/>
        </p:nvSpPr>
        <p:spPr>
          <a:xfrm>
            <a:off x="1003300" y="2235200"/>
            <a:ext cx="8952230" cy="35179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Arial" pitchFamily="1" charset="0"/>
                <a:cs typeface="Arial" pitchFamily="1" charset="0"/>
              </a:defRPr>
            </a:pPr>
            <a:r>
              <a:rPr i="1" cap="none">
                <a:latin typeface="Times New Roman" pitchFamily="1" charset="0"/>
                <a:ea typeface="Times New Roman" pitchFamily="1" charset="0"/>
                <a:cs typeface="Times New Roman" pitchFamily="1" charset="0"/>
              </a:rPr>
              <a:t>d</a:t>
            </a:r>
            <a:r>
              <a:rPr sz="1200" i="1" cap="none" baseline="-24000">
                <a:latin typeface="Times New Roman" pitchFamily="1" charset="0"/>
                <a:ea typeface="Times New Roman" pitchFamily="1" charset="0"/>
                <a:cs typeface="Times New Roman" pitchFamily="1" charset="0"/>
              </a:rPr>
              <a:t>ij</a:t>
            </a:r>
            <a:r>
              <a:t> is the minimum number nucleotide substitutions required to convert sequence </a:t>
            </a:r>
            <a:r>
              <a:rPr i="1" cap="none">
                <a:latin typeface="Times New Roman" pitchFamily="1" charset="0"/>
                <a:ea typeface="Times New Roman" pitchFamily="1" charset="0"/>
                <a:cs typeface="Times New Roman" pitchFamily="1" charset="0"/>
              </a:rPr>
              <a:t>i</a:t>
            </a:r>
            <a:r>
              <a:t> to sequence </a:t>
            </a:r>
            <a:r>
              <a:rPr i="1" cap="none">
                <a:latin typeface="Times New Roman" pitchFamily="1" charset="0"/>
                <a:ea typeface="Times New Roman" pitchFamily="1" charset="0"/>
                <a:cs typeface="Times New Roman" pitchFamily="1" charset="0"/>
              </a:rPr>
              <a:t>j</a:t>
            </a:r>
            <a:r>
              <a:t> </a:t>
            </a:r>
          </a:p>
        </p:txBody>
      </p:sp>
      <p:sp>
        <p:nvSpPr>
          <p:cNvPr id="6" name="Shape 5548"/>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rLB58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nwgAABAgAAAmAAAACAAAAP//////////"/>
              </a:ext>
            </a:extLst>
          </p:cNvSpPr>
          <p:nvPr/>
        </p:nvSpPr>
        <p:spPr>
          <a:xfrm>
            <a:off x="635000" y="1016000"/>
            <a:ext cx="8692515"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The Sequence Model </a:t>
            </a:r>
          </a:p>
        </p:txBody>
      </p:sp>
      <p:sp>
        <p:nvSpPr>
          <p:cNvPr id="7" name="Shape 5549"/>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GCp8w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zQMAANwAAACzOgAATAQAABAgAAAmAAAACAAAAP//////////"/>
              </a:ext>
            </a:extLst>
          </p:cNvSpPr>
          <p:nvPr/>
        </p:nvSpPr>
        <p:spPr>
          <a:xfrm>
            <a:off x="617855" y="139700"/>
            <a:ext cx="892429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Non-independence Across Sites</a:t>
            </a:r>
          </a:p>
        </p:txBody>
      </p:sp>
      <p:sp>
        <p:nvSpPr>
          <p:cNvPr id="8" name="Shape 5550"/>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OB38w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FAPAAA+PQAAehEAABAgAAAmAAAACAAAAP//////////"/>
              </a:ext>
            </a:extLst>
          </p:cNvSpPr>
          <p:nvPr/>
        </p:nvSpPr>
        <p:spPr>
          <a:xfrm>
            <a:off x="1003300" y="2489200"/>
            <a:ext cx="8952230" cy="35179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Arial" pitchFamily="1" charset="0"/>
                <a:cs typeface="Arial" pitchFamily="1" charset="0"/>
              </a:defRPr>
            </a:pPr>
            <a:r>
              <a:t>the instantaneous rate for any conversion where </a:t>
            </a:r>
            <a:r>
              <a:rPr i="1" cap="none">
                <a:latin typeface="Times New Roman" pitchFamily="1" charset="0"/>
                <a:ea typeface="Times New Roman" pitchFamily="1" charset="0"/>
                <a:cs typeface="Times New Roman" pitchFamily="1" charset="0"/>
              </a:rPr>
              <a:t>d</a:t>
            </a:r>
            <a:r>
              <a:rPr sz="1200" i="1" cap="none" baseline="-24000">
                <a:latin typeface="Times New Roman" pitchFamily="1" charset="0"/>
                <a:ea typeface="Times New Roman" pitchFamily="1" charset="0"/>
                <a:cs typeface="Times New Roman" pitchFamily="1" charset="0"/>
              </a:rPr>
              <a:t>ij </a:t>
            </a:r>
            <a:r>
              <a:rPr cap="none">
                <a:latin typeface="Times New Roman" pitchFamily="1" charset="0"/>
                <a:ea typeface="Times New Roman" pitchFamily="1" charset="0"/>
                <a:cs typeface="Times New Roman" pitchFamily="1" charset="0"/>
              </a:rPr>
              <a:t>&gt; 1 </a:t>
            </a:r>
            <a:r>
              <a:t>is zero</a:t>
            </a:r>
          </a:p>
        </p:txBody>
      </p:sp>
      <p:sp>
        <p:nvSpPr>
          <p:cNvPr id="9" name="Shape 5551"/>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MBsoAM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OAQAAA+PQAA3xIAABAgAAAmAAAACAAAAP//////////"/>
              </a:ext>
            </a:extLst>
          </p:cNvSpPr>
          <p:nvPr/>
        </p:nvSpPr>
        <p:spPr>
          <a:xfrm>
            <a:off x="1003300" y="2743200"/>
            <a:ext cx="8952230" cy="324485"/>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Arial" pitchFamily="1" charset="0"/>
                <a:cs typeface="Arial" pitchFamily="1" charset="0"/>
              </a:defRPr>
            </a:pPr>
            <a:r>
              <a:t>diagonal elements of the instantaneous-rate matrix where </a:t>
            </a:r>
            <a:r>
              <a:rPr i="1" cap="none">
                <a:latin typeface="Times New Roman" pitchFamily="1" charset="0"/>
                <a:ea typeface="Times New Roman" pitchFamily="1" charset="0"/>
                <a:cs typeface="Times New Roman" pitchFamily="1" charset="0"/>
              </a:rPr>
              <a:t>i</a:t>
            </a:r>
            <a:r>
              <a:t> </a:t>
            </a:r>
            <a:r>
              <a:rPr i="1" cap="none">
                <a:latin typeface="Times New Roman" pitchFamily="1" charset="0"/>
                <a:ea typeface="Times New Roman" pitchFamily="1" charset="0"/>
                <a:cs typeface="Times New Roman" pitchFamily="1" charset="0"/>
              </a:rPr>
              <a:t>=</a:t>
            </a:r>
            <a:r>
              <a:t> </a:t>
            </a:r>
            <a:r>
              <a:rPr i="1" cap="none">
                <a:latin typeface="Times New Roman" pitchFamily="1" charset="0"/>
                <a:ea typeface="Times New Roman" pitchFamily="1" charset="0"/>
                <a:cs typeface="Times New Roman" pitchFamily="1" charset="0"/>
              </a:rPr>
              <a:t>j</a:t>
            </a:r>
            <a:r>
              <a:t> are determined as usual</a:t>
            </a:r>
          </a:p>
        </p:txBody>
      </p:sp>
    </p:spTree>
  </p:cSld>
  <p:clrMapOvr>
    <a:masterClrMapping/>
  </p:clrMapOvr>
  <p:transition spd="fast" p14:dur="500">
    <p:fade/>
    <p:extLst>
      <p:ext uri="smNativeData">
        <pr:smNativeData xmlns:pr="smNativeData" xmlns="smNativeData" val="trXWYgAAAAD0AQAAAAAAAAYAAAAAAAAAAAAAAAAAAAAAAAAAAQAAAAAAAAAAAAAAAAAAAAAAAAAAAAAA"/>
      </p:ext>
    </p:extLst>
  </p:transition>
  <p:timing>
    <p:tnLst>
      <p:par>
        <p:cTn id="1" dur="indefinite" restart="never" nodeType="tmRoot"/>
      </p:par>
    </p:tnLst>
  </p:timing>
</p:sld>
</file>

<file path=ppt/slides/slide358.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graphicFrame>
        <p:nvGraphicFramePr>
          <p:cNvPr id="2" name=""/>
          <p:cNvGraphicFramePr>
            <a:graphicFrameLocks noGrp="1"/>
          </p:cNvGraphicFramePr>
          <p:nvPr/>
        </p:nvGraphicFramePr>
        <p:xfrm>
          <a:off x="610235" y="2336800"/>
          <a:ext cx="8892540" cy="3975100"/>
        </p:xfrm>
        <a:graphic>
          <a:graphicData uri="http://schemas.openxmlformats.org/drawingml/2006/table">
            <a:tbl>
              <a:tblPr>
                <a:noFill/>
              </a:tblPr>
              <a:tblGrid>
                <a:gridCol w="1488440"/>
                <a:gridCol w="1488440"/>
                <a:gridCol w="1488440"/>
                <a:gridCol w="1488440"/>
                <a:gridCol w="1488440"/>
                <a:gridCol w="1450975"/>
              </a:tblGrid>
              <a:tr h="496570">
                <a:tc>
                  <a:txBody>
                    <a:bodyPr wrap="square" numCol="1"/>
                    <a:lstStyle/>
                    <a:p>
                      <a:pPr marL="0" marR="0" indent="0" algn="ctr" defTabSz="914400">
                        <a:lnSpc>
                          <a:spcPts val="2800"/>
                        </a:lnSpc>
                        <a:buNone/>
                        <a:tabLst>
                          <a:tab pos="838200" algn="l"/>
                        </a:tabLst>
                        <a:defRPr sz="24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solidFill>
                            <a:srgbClr val="424242"/>
                          </a:solidFill>
                          <a:latin typeface="Times New Roman" pitchFamily="1" charset="0"/>
                          <a:ea typeface="Times New Roman" pitchFamily="1" charset="0"/>
                          <a:cs typeface="Times New Roman" pitchFamily="1" charset="0"/>
                        </a:rPr>
                        <a:t>AAAAAA</a:t>
                      </a:r>
                      <a:endParaRPr sz="24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solidFill>
                            <a:srgbClr val="424242"/>
                          </a:solidFill>
                          <a:latin typeface="Times New Roman" pitchFamily="1" charset="0"/>
                          <a:ea typeface="Times New Roman" pitchFamily="1" charset="0"/>
                          <a:cs typeface="Times New Roman" pitchFamily="1" charset="0"/>
                        </a:rPr>
                        <a:t>AAAAAC</a:t>
                      </a:r>
                      <a:endParaRPr sz="24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solidFill>
                            <a:srgbClr val="424242"/>
                          </a:solidFill>
                          <a:latin typeface="Times New Roman" pitchFamily="1" charset="0"/>
                          <a:ea typeface="Times New Roman" pitchFamily="1" charset="0"/>
                          <a:cs typeface="Times New Roman" pitchFamily="1" charset="0"/>
                        </a:rPr>
                        <a:t>TTTTTG</a:t>
                      </a:r>
                      <a:endParaRPr sz="24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solidFill>
                            <a:srgbClr val="424242"/>
                          </a:solidFill>
                          <a:latin typeface="Times New Roman" pitchFamily="1" charset="0"/>
                          <a:ea typeface="Times New Roman" pitchFamily="1" charset="0"/>
                          <a:cs typeface="Times New Roman" pitchFamily="1" charset="0"/>
                        </a:rPr>
                        <a:t>TTTTTT</a:t>
                      </a:r>
                      <a:endParaRPr sz="24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extLst>
                  <a:ext uri="smNativeData">
                    <pr:rowheight xmlns="" xmlns:pr="smNativeData" dt="1658238390" type="min" val="496570"/>
                  </a:ext>
                </a:extLst>
              </a:tr>
              <a:tr h="496570">
                <a:tc>
                  <a:txBody>
                    <a:bodyPr wrap="square" numCol="1"/>
                    <a:lstStyle/>
                    <a:p>
                      <a:pPr marL="0" marR="0" indent="0" algn="ctr" defTabSz="914400">
                        <a:lnSpc>
                          <a:spcPts val="2800"/>
                        </a:lnSpc>
                        <a:buNone/>
                        <a:tabLst>
                          <a:tab pos="838200" algn="l"/>
                        </a:tabLst>
                        <a:defRPr sz="1800" cap="none">
                          <a:solidFill>
                            <a:srgbClr val="000000"/>
                          </a:solidFill>
                        </a:defRPr>
                      </a:pPr>
                      <a:r>
                        <a:rPr sz="2400" cap="none">
                          <a:solidFill>
                            <a:srgbClr val="424242"/>
                          </a:solidFill>
                          <a:latin typeface="Times New Roman" pitchFamily="1" charset="0"/>
                          <a:ea typeface="Times New Roman" pitchFamily="1" charset="0"/>
                          <a:cs typeface="Times New Roman" pitchFamily="1" charset="0"/>
                        </a:rPr>
                        <a:t>AAAAAA</a:t>
                      </a:r>
                      <a:endParaRPr sz="24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tc>
                  <a:txBody>
                    <a:bodyPr wrap="square" numCol="1"/>
                    <a:lstStyle/>
                    <a:p>
                      <a:pPr marL="0" marR="0" indent="0" algn="ctr" defTabSz="914400">
                        <a:lnSpc>
                          <a:spcPts val="2800"/>
                        </a:lnSpc>
                        <a:buNone/>
                        <a:tabLst>
                          <a:tab pos="838200" algn="l"/>
                        </a:tabLst>
                        <a:defRPr sz="24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tc>
                  <a:txBody>
                    <a:bodyPr wrap="square" numCol="1"/>
                    <a:lstStyle/>
                    <a:p>
                      <a:pPr marL="0" marR="0" indent="0" algn="ctr" defTabSz="914400">
                        <a:lnSpc>
                          <a:spcPts val="2800"/>
                        </a:lnSpc>
                        <a:buNone/>
                        <a:tabLst>
                          <a:tab pos="838200" algn="l"/>
                        </a:tabLst>
                        <a:defRPr sz="24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tc>
                  <a:txBody>
                    <a:bodyPr wrap="square" numCol="1"/>
                    <a:lstStyle/>
                    <a:p>
                      <a:pPr marL="0" marR="0" indent="0" algn="ctr" defTabSz="914400">
                        <a:lnSpc>
                          <a:spcPts val="2800"/>
                        </a:lnSpc>
                        <a:buNone/>
                        <a:tabLst>
                          <a:tab pos="838200" algn="l"/>
                        </a:tabLst>
                        <a:defRPr sz="24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extLst>
                  <a:ext uri="smNativeData">
                    <pr:rowheight xmlns="" xmlns:pr="smNativeData" dt="1658238390" type="min" val="496570"/>
                  </a:ext>
                </a:extLst>
              </a:tr>
              <a:tr h="496570">
                <a:tc>
                  <a:txBody>
                    <a:bodyPr wrap="square" numCol="1"/>
                    <a:lstStyle/>
                    <a:p>
                      <a:pPr marL="0" marR="0" indent="0" algn="ctr" defTabSz="914400">
                        <a:lnSpc>
                          <a:spcPts val="2800"/>
                        </a:lnSpc>
                        <a:buNone/>
                        <a:tabLst>
                          <a:tab pos="838200" algn="l"/>
                        </a:tabLst>
                        <a:defRPr sz="1800" cap="none">
                          <a:solidFill>
                            <a:srgbClr val="000000"/>
                          </a:solidFill>
                        </a:defRPr>
                      </a:pPr>
                      <a:r>
                        <a:rPr sz="2400" cap="none">
                          <a:solidFill>
                            <a:srgbClr val="424242"/>
                          </a:solidFill>
                          <a:latin typeface="Times New Roman" pitchFamily="1" charset="0"/>
                          <a:ea typeface="Times New Roman" pitchFamily="1" charset="0"/>
                          <a:cs typeface="Times New Roman" pitchFamily="1" charset="0"/>
                        </a:rPr>
                        <a:t>AAAAAC</a:t>
                      </a:r>
                      <a:endParaRPr sz="24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tc>
                  <a:txBody>
                    <a:bodyPr wrap="square" numCol="1"/>
                    <a:lstStyle/>
                    <a:p>
                      <a:pPr marL="0" marR="0" indent="0" algn="ctr" defTabSz="914400">
                        <a:lnSpc>
                          <a:spcPts val="2800"/>
                        </a:lnSpc>
                        <a:buNone/>
                        <a:tabLst>
                          <a:tab pos="838200" algn="l"/>
                        </a:tabLst>
                        <a:defRPr sz="24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tc>
                  <a:txBody>
                    <a:bodyPr wrap="square" numCol="1"/>
                    <a:lstStyle/>
                    <a:p>
                      <a:pPr marL="0" marR="0" indent="0" algn="ctr" defTabSz="914400">
                        <a:lnSpc>
                          <a:spcPts val="2800"/>
                        </a:lnSpc>
                        <a:buNone/>
                        <a:tabLst>
                          <a:tab pos="838200" algn="l"/>
                        </a:tabLst>
                        <a:defRPr sz="24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tc>
                  <a:txBody>
                    <a:bodyPr wrap="square" numCol="1"/>
                    <a:lstStyle/>
                    <a:p>
                      <a:pPr marL="0" marR="0" indent="0" algn="ctr" defTabSz="914400">
                        <a:lnSpc>
                          <a:spcPts val="2800"/>
                        </a:lnSpc>
                        <a:buNone/>
                        <a:tabLst>
                          <a:tab pos="838200" algn="l"/>
                        </a:tabLst>
                        <a:defRPr sz="24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extLst>
                  <a:ext uri="smNativeData">
                    <pr:rowheight xmlns="" xmlns:pr="smNativeData" dt="1658238390" type="min" val="496570"/>
                  </a:ext>
                </a:extLst>
              </a:tr>
              <a:tr h="1490345">
                <a:tc>
                  <a:txBody>
                    <a:bodyPr wrap="square" numCol="1"/>
                    <a:lstStyle/>
                    <a:p>
                      <a:pPr marL="0" marR="0" indent="0" algn="ctr" defTabSz="914400">
                        <a:lnSpc>
                          <a:spcPts val="2800"/>
                        </a:lnSpc>
                        <a:buNone/>
                        <a:tabLst>
                          <a:tab pos="838200" algn="l"/>
                        </a:tabLst>
                        <a:defRPr sz="24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extLst>
                  <a:ext uri="smNativeData">
                    <pr:rowheight xmlns="" xmlns:pr="smNativeData" dt="1658238390" type="min" val="1490345"/>
                  </a:ext>
                </a:extLst>
              </a:tr>
              <a:tr h="496570">
                <a:tc>
                  <a:txBody>
                    <a:bodyPr wrap="square" numCol="1"/>
                    <a:lstStyle/>
                    <a:p>
                      <a:pPr marL="0" marR="0" indent="0" algn="ctr" defTabSz="914400">
                        <a:lnSpc>
                          <a:spcPts val="2800"/>
                        </a:lnSpc>
                        <a:buNone/>
                        <a:tabLst>
                          <a:tab pos="838200" algn="l"/>
                        </a:tabLst>
                        <a:defRPr sz="1800" cap="none">
                          <a:solidFill>
                            <a:srgbClr val="000000"/>
                          </a:solidFill>
                        </a:defRPr>
                      </a:pPr>
                      <a:r>
                        <a:rPr sz="2400" cap="none">
                          <a:solidFill>
                            <a:srgbClr val="424242"/>
                          </a:solidFill>
                          <a:latin typeface="Times New Roman" pitchFamily="1" charset="0"/>
                          <a:ea typeface="Times New Roman" pitchFamily="1" charset="0"/>
                          <a:cs typeface="Times New Roman" pitchFamily="1" charset="0"/>
                        </a:rPr>
                        <a:t>TTTTTG</a:t>
                      </a:r>
                      <a:endParaRPr sz="24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tc>
                  <a:txBody>
                    <a:bodyPr wrap="square" numCol="1"/>
                    <a:lstStyle/>
                    <a:p>
                      <a:pPr marL="0" marR="0" indent="0" algn="ctr" defTabSz="914400">
                        <a:lnSpc>
                          <a:spcPts val="2800"/>
                        </a:lnSpc>
                        <a:buNone/>
                        <a:tabLst>
                          <a:tab pos="838200" algn="l"/>
                        </a:tabLst>
                        <a:defRPr sz="24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tc>
                  <a:txBody>
                    <a:bodyPr wrap="square" numCol="1"/>
                    <a:lstStyle/>
                    <a:p>
                      <a:pPr marL="0" marR="0" indent="0" algn="ctr" defTabSz="914400">
                        <a:lnSpc>
                          <a:spcPts val="2800"/>
                        </a:lnSpc>
                        <a:buNone/>
                        <a:tabLst>
                          <a:tab pos="838200" algn="l"/>
                        </a:tabLst>
                        <a:defRPr sz="24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tc>
                  <a:txBody>
                    <a:bodyPr wrap="square" numCol="1"/>
                    <a:lstStyle/>
                    <a:p>
                      <a:pPr marL="0" marR="0" indent="0" algn="ctr" defTabSz="914400">
                        <a:lnSpc>
                          <a:spcPts val="2800"/>
                        </a:lnSpc>
                        <a:buNone/>
                        <a:tabLst>
                          <a:tab pos="838200" algn="l"/>
                        </a:tabLst>
                        <a:defRPr sz="24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extLst>
                  <a:ext uri="smNativeData">
                    <pr:rowheight xmlns="" xmlns:pr="smNativeData" dt="1658238390" type="min" val="496570"/>
                  </a:ext>
                </a:extLst>
              </a:tr>
              <a:tr h="496570">
                <a:tc>
                  <a:txBody>
                    <a:bodyPr wrap="square" numCol="1"/>
                    <a:lstStyle/>
                    <a:p>
                      <a:pPr marL="0" marR="0" indent="0" algn="ctr" defTabSz="914400">
                        <a:lnSpc>
                          <a:spcPts val="2800"/>
                        </a:lnSpc>
                        <a:buNone/>
                        <a:tabLst>
                          <a:tab pos="838200" algn="l"/>
                        </a:tabLst>
                        <a:defRPr sz="1800" cap="none">
                          <a:solidFill>
                            <a:srgbClr val="000000"/>
                          </a:solidFill>
                        </a:defRPr>
                      </a:pPr>
                      <a:r>
                        <a:rPr sz="2400" cap="none">
                          <a:solidFill>
                            <a:srgbClr val="424242"/>
                          </a:solidFill>
                          <a:latin typeface="Times New Roman" pitchFamily="1" charset="0"/>
                          <a:ea typeface="Times New Roman" pitchFamily="1" charset="0"/>
                          <a:cs typeface="Times New Roman" pitchFamily="1" charset="0"/>
                        </a:rPr>
                        <a:t>TTTTTT</a:t>
                      </a:r>
                      <a:endParaRPr sz="24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tc>
                  <a:txBody>
                    <a:bodyPr wrap="square" numCol="1"/>
                    <a:lstStyle/>
                    <a:p>
                      <a:pPr marL="0" marR="0" indent="0" algn="ctr" defTabSz="914400">
                        <a:lnSpc>
                          <a:spcPts val="2800"/>
                        </a:lnSpc>
                        <a:buNone/>
                        <a:tabLst>
                          <a:tab pos="838200" algn="l"/>
                        </a:tabLst>
                        <a:defRPr sz="24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tc>
                  <a:txBody>
                    <a:bodyPr wrap="square" numCol="1"/>
                    <a:lstStyle/>
                    <a:p>
                      <a:pPr marL="0" marR="0" indent="0" algn="ctr" defTabSz="914400">
                        <a:lnSpc>
                          <a:spcPts val="2800"/>
                        </a:lnSpc>
                        <a:buNone/>
                        <a:tabLst>
                          <a:tab pos="838200" algn="l"/>
                        </a:tabLst>
                        <a:defRPr sz="24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tc>
                  <a:txBody>
                    <a:bodyPr wrap="square" numCol="1"/>
                    <a:lstStyle/>
                    <a:p>
                      <a:pPr marL="0" marR="0" indent="0" algn="ctr" defTabSz="914400">
                        <a:lnSpc>
                          <a:spcPts val="2800"/>
                        </a:lnSpc>
                        <a:buNone/>
                        <a:tabLst>
                          <a:tab pos="838200" algn="l"/>
                        </a:tabLst>
                        <a:defRPr sz="24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extLst>
                  <a:ext uri="smNativeData">
                    <pr:rowheight xmlns="" xmlns:pr="smNativeData" dt="1658238390" type="min" val="496570"/>
                  </a:ext>
                </a:extLst>
              </a:tr>
            </a:tbl>
          </a:graphicData>
        </a:graphic>
      </p:graphicFrame>
      <p:sp>
        <p:nvSpPr>
          <p:cNvPr id="3" name="Shape 5554"/>
          <p:cNvSpPr>
            <a:extLst>
              <a:ext uri="smNativeData">
                <pr:smNativeData xmlns:pr="smNativeData" xmlns="smNativeData" val="SMDATA_15_trXWYhMAAAAlAAAAZgAAAA0AAAAAPAAAADwAAAA8AAAAPAAAAAAAAAABAAAAAAAAAAEAAABQAAAAAAAAAAAA8D8AAAAAAADwPwAAAAAAAOA/AAAAAAAA4D8AAAAAAADgPwAAAAAAAOA/AAAAAAAA4D8AAAAAAADgPwAAAAAAAOA/AAAAAAAA4D8CAAAAjAAAAAEAAAAAAAAAQkJCAP///wgAAAAAAAAAAAAAAAAAAAAAAAAAAAAAAAAAAAAAeAAAAAEAAABAAAAAAAAAAAAAAAB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CwXa8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QkJCAP///wEAAAAAAAAAAAAAAAAAAAAAAAAAAAAAAAAAAAAAAAAAAAAAAAB/f38A3N7gA8zMzADAwP8Af39/AAAAAAAAAAAAAAAAAAAAAAAAAAAAIQAAABgAAAAUAAAA+AcAAGQeAABwCAAA3B4AABAAAAAmAAAACAAAAP//////////"/>
              </a:ext>
            </a:extLst>
          </p:cNvSpPr>
          <p:nvPr/>
        </p:nvSpPr>
        <p:spPr>
          <a:xfrm rot="16200000">
            <a:off x="1295400" y="4940300"/>
            <a:ext cx="76200" cy="76200"/>
          </a:xfrm>
          <a:prstGeom prst="ellipse">
            <a:avLst/>
          </a:prstGeom>
          <a:solidFill>
            <a:srgbClr val="424242"/>
          </a:solidFill>
          <a:ln w="25400" cap="flat" cmpd="sng" algn="ctr">
            <a:solidFill>
              <a:srgbClr val="000000"/>
            </a:solidFill>
            <a:prstDash val="solid"/>
            <a:headEnd type="none"/>
            <a:tailEnd type="none"/>
          </a:ln>
          <a:effectLst/>
        </p:spPr>
        <p:txBody>
          <a:bodyPr vert="horz" wrap="square" lIns="38100" tIns="38100" rIns="38100" bIns="38100" numCol="1" spcCol="215900" anchor="ctr"/>
          <a:lstStyle/>
          <a:p>
            <a:pPr defTabSz="355600">
              <a:tabLst>
                <a:tab pos="838200" algn="l"/>
              </a:tabLst>
              <a:defRPr cap="none">
                <a:effectLst>
                  <a:outerShdw dist="63500" dir="3600000" algn="tl" rotWithShape="0">
                    <a:srgbClr val="000000">
                      <a:alpha val="40000"/>
                    </a:srgbClr>
                  </a:outerShdw>
                </a:effectLst>
              </a:defRPr>
            </a:pPr>
          </a:p>
        </p:txBody>
      </p:sp>
      <p:sp>
        <p:nvSpPr>
          <p:cNvPr id="4" name="Shape 5555"/>
          <p:cNvSpPr>
            <a:extLst>
              <a:ext uri="smNativeData">
                <pr:smNativeData xmlns:pr="smNativeData" xmlns="smNativeData" val="SMDATA_15_trXWYhMAAAAlAAAAZgAAAA0AAAAAPAAAADwAAAA8AAAAPAAAAAAAAAABAAAAAAAAAAEAAABQAAAAAAAAAAAA8D8AAAAAAADwPwAAAAAAAOA/AAAAAAAA4D8AAAAAAADgPwAAAAAAAOA/AAAAAAAA4D8AAAAAAADgPwAAAAAAAOA/AAAAAAAA4D8CAAAAjAAAAAEAAAAAAAAAQkJCAP///wgAAAAAAAAAAAAAAAAAAAAAAAAAAAAAAAAAAAAAeAAAAAEAAABAAAAAAAAAAAAAAAB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CvQQ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QkJCAP///wEAAAAAAAAAAAAAAAAAAAAAAAAAAAAAAAAAAAAAAAAAAAAAAAB/f38A3N7gA8zMzADAwP8Af39/AAAAAAAAAAAAAAAAAAAAAAAAAAAAIQAAABgAAAAUAAAA+AcAACQdAABwCAAAnB0AABAAAAAmAAAACAAAAP//////////"/>
              </a:ext>
            </a:extLst>
          </p:cNvSpPr>
          <p:nvPr/>
        </p:nvSpPr>
        <p:spPr>
          <a:xfrm rot="16200000">
            <a:off x="1295400" y="4737100"/>
            <a:ext cx="76200" cy="76200"/>
          </a:xfrm>
          <a:prstGeom prst="ellipse">
            <a:avLst/>
          </a:prstGeom>
          <a:solidFill>
            <a:srgbClr val="424242"/>
          </a:solidFill>
          <a:ln w="25400" cap="flat" cmpd="sng" algn="ctr">
            <a:solidFill>
              <a:srgbClr val="000000"/>
            </a:solidFill>
            <a:prstDash val="solid"/>
            <a:headEnd type="none"/>
            <a:tailEnd type="none"/>
          </a:ln>
          <a:effectLst/>
        </p:spPr>
        <p:txBody>
          <a:bodyPr vert="horz" wrap="square" lIns="38100" tIns="38100" rIns="38100" bIns="38100" numCol="1" spcCol="215900" anchor="ctr"/>
          <a:lstStyle/>
          <a:p>
            <a:pPr defTabSz="355600">
              <a:tabLst>
                <a:tab pos="838200" algn="l"/>
              </a:tabLst>
              <a:defRPr cap="none">
                <a:effectLst>
                  <a:outerShdw dist="63500" dir="3600000" algn="tl" rotWithShape="0">
                    <a:srgbClr val="000000">
                      <a:alpha val="40000"/>
                    </a:srgbClr>
                  </a:outerShdw>
                </a:effectLst>
              </a:defRPr>
            </a:pPr>
          </a:p>
        </p:txBody>
      </p:sp>
      <p:sp>
        <p:nvSpPr>
          <p:cNvPr id="5" name="Shape 5556"/>
          <p:cNvSpPr>
            <a:extLst>
              <a:ext uri="smNativeData">
                <pr:smNativeData xmlns:pr="smNativeData" xmlns="smNativeData" val="SMDATA_15_trXWYhMAAAAlAAAAZgAAAA0AAAAAPAAAADwAAAA8AAAAPAAAAAAAAAABAAAAAAAAAAEAAABQAAAAAAAAAAAA8D8AAAAAAADwPwAAAAAAAOA/AAAAAAAA4D8AAAAAAADgPwAAAAAAAOA/AAAAAAAA4D8AAAAAAADgPwAAAAAAAOA/AAAAAAAA4D8CAAAAjAAAAAEAAAAAAAAAQkJCAP///wgAAAAAAAAAAAAAAAAAAAAAAAAAAAAAAAAAAAAAeAAAAAEAAABAAAAAAAAAAAAAAAB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EUCQ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QkJCAP///wEAAAAAAAAAAAAAAAAAAAAAAAAAAAAAAAAAAAAAAAAAAAAAAAB/f38A3N7gA8zMzADAwP8Af39/AAAAAAAAAAAAAAAAAAAAAAAAAAAAIQAAABgAAAAUAAAA+AcAANAbAABwCAAASBwAABAAAAAmAAAACAAAAP//////////"/>
              </a:ext>
            </a:extLst>
          </p:cNvSpPr>
          <p:nvPr/>
        </p:nvSpPr>
        <p:spPr>
          <a:xfrm rot="16200000">
            <a:off x="1295400" y="4521200"/>
            <a:ext cx="76200" cy="76200"/>
          </a:xfrm>
          <a:prstGeom prst="ellipse">
            <a:avLst/>
          </a:prstGeom>
          <a:solidFill>
            <a:srgbClr val="424242"/>
          </a:solidFill>
          <a:ln w="25400" cap="flat" cmpd="sng" algn="ctr">
            <a:solidFill>
              <a:srgbClr val="000000"/>
            </a:solidFill>
            <a:prstDash val="solid"/>
            <a:headEnd type="none"/>
            <a:tailEnd type="none"/>
          </a:ln>
          <a:effectLst/>
        </p:spPr>
        <p:txBody>
          <a:bodyPr vert="horz" wrap="square" lIns="38100" tIns="38100" rIns="38100" bIns="38100" numCol="1" spcCol="215900" anchor="ctr"/>
          <a:lstStyle/>
          <a:p>
            <a:pPr defTabSz="355600">
              <a:tabLst>
                <a:tab pos="838200" algn="l"/>
              </a:tabLst>
              <a:defRPr cap="none">
                <a:effectLst>
                  <a:outerShdw dist="63500" dir="3600000" algn="tl" rotWithShape="0">
                    <a:srgbClr val="000000">
                      <a:alpha val="40000"/>
                    </a:srgbClr>
                  </a:outerShdw>
                </a:effectLst>
              </a:defRPr>
            </a:pPr>
          </a:p>
        </p:txBody>
      </p:sp>
      <p:sp>
        <p:nvSpPr>
          <p:cNvPr id="6" name="Shape 5557"/>
          <p:cNvSpPr>
            <a:extLst>
              <a:ext uri="smNativeData">
                <pr:smNativeData xmlns:pr="smNativeData" xmlns="smNativeData" val="SMDATA_15_trXWYhMAAAAlAAAAZgAAAA0AAAAAPAAAADwAAAA8AAAAPAAAAAAAAAABAAAAAAAAAAEAAABQAAAAAAAAAAAA8D8AAAAAAADwPwAAAAAAAOA/AAAAAAAA4D8AAAAAAADgPwAAAAAAAOA/AAAAAAAA4D8AAAAAAADgPwAAAAAAAOA/AAAAAAAA4D8CAAAAjAAAAAEAAAAAAAAAQkJCAP///wgAAAAAAAAAAAAAAAAAAAAAAAAAAAAAAAAAAAAAeAAAAAEAAABAAAAAAAAAAAAAAAB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E/3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QkJCAP///wEAAAAAAAAAAAAAAAAAAAAAAAAAAAAAAAAAAAAAAAAAAAAAAAB/f38A3N7gA8zMzADAwP8Af39/AAAAAAAAAAAAAAAAAAAAAAAAAAAAIQAAABgAAAAUAAAA+AcAAJAaAABwCAAACBsAABAAAAAmAAAACAAAAP//////////"/>
              </a:ext>
            </a:extLst>
          </p:cNvSpPr>
          <p:nvPr/>
        </p:nvSpPr>
        <p:spPr>
          <a:xfrm rot="16200000">
            <a:off x="1295400" y="4318000"/>
            <a:ext cx="76200" cy="76200"/>
          </a:xfrm>
          <a:prstGeom prst="ellipse">
            <a:avLst/>
          </a:prstGeom>
          <a:solidFill>
            <a:srgbClr val="424242"/>
          </a:solidFill>
          <a:ln w="25400" cap="flat" cmpd="sng" algn="ctr">
            <a:solidFill>
              <a:srgbClr val="000000"/>
            </a:solidFill>
            <a:prstDash val="solid"/>
            <a:headEnd type="none"/>
            <a:tailEnd type="none"/>
          </a:ln>
          <a:effectLst/>
        </p:spPr>
        <p:txBody>
          <a:bodyPr vert="horz" wrap="square" lIns="38100" tIns="38100" rIns="38100" bIns="38100" numCol="1" spcCol="215900" anchor="ctr"/>
          <a:lstStyle/>
          <a:p>
            <a:pPr defTabSz="355600">
              <a:tabLst>
                <a:tab pos="838200" algn="l"/>
              </a:tabLst>
              <a:defRPr cap="none">
                <a:effectLst>
                  <a:outerShdw dist="63500" dir="3600000" algn="tl" rotWithShape="0">
                    <a:srgbClr val="000000">
                      <a:alpha val="40000"/>
                    </a:srgbClr>
                  </a:outerShdw>
                </a:effectLst>
              </a:defRPr>
            </a:pPr>
          </a:p>
        </p:txBody>
      </p:sp>
      <p:sp>
        <p:nvSpPr>
          <p:cNvPr id="7" name="Shape 5558"/>
          <p:cNvSpPr>
            <a:extLst>
              <a:ext uri="smNativeData">
                <pr:smNativeData xmlns:pr="smNativeData" xmlns="smNativeData" val="SMDATA_15_trXWYhMAAAAlAAAAZgAAAA0AAAAAPAAAADwAAAA8AAAAPAAAAAAAAAABAAAAAAAAAAEAAABQAAAAAAAAAAAA8D8AAAAAAADwPwAAAAAAAOA/AAAAAAAA4D8AAAAAAADgPwAAAAAAAOA/AAAAAAAA4D8AAAAAAADgPwAAAAAAAOA/AAAAAAAA4D8CAAAAjAAAAAEAAAAAAAAAQkJCAP///wgAAAAAAAAAAAAAAAAAAAAAAAAAAAAAAAAAAAAAeAAAAAEAAABAAAAAAAAAAAAAAAB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E/3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QkJCAP///wEAAAAAAAAAAAAAAAAAAAAAAAAAAAAAAAAAAAAAAAAAAAAAAAB/f38A3N7gA8zMzADAwP8Af39/AAAAAAAAAAAAAAAAAAAAAAAAAAAAIQAAABgAAAAUAAAA+AcAAFAZAABwCAAAyBkAABAAAAAmAAAACAAAAP//////////"/>
              </a:ext>
            </a:extLst>
          </p:cNvSpPr>
          <p:nvPr/>
        </p:nvSpPr>
        <p:spPr>
          <a:xfrm rot="16200000">
            <a:off x="1295400" y="4114800"/>
            <a:ext cx="76200" cy="76200"/>
          </a:xfrm>
          <a:prstGeom prst="ellipse">
            <a:avLst/>
          </a:prstGeom>
          <a:solidFill>
            <a:srgbClr val="424242"/>
          </a:solidFill>
          <a:ln w="25400" cap="flat" cmpd="sng" algn="ctr">
            <a:solidFill>
              <a:srgbClr val="000000"/>
            </a:solidFill>
            <a:prstDash val="solid"/>
            <a:headEnd type="none"/>
            <a:tailEnd type="none"/>
          </a:ln>
          <a:effectLst/>
        </p:spPr>
        <p:txBody>
          <a:bodyPr vert="horz" wrap="square" lIns="38100" tIns="38100" rIns="38100" bIns="38100" numCol="1" spcCol="215900" anchor="ctr"/>
          <a:lstStyle/>
          <a:p>
            <a:pPr defTabSz="355600">
              <a:tabLst>
                <a:tab pos="838200" algn="l"/>
              </a:tabLst>
              <a:defRPr cap="none">
                <a:effectLst>
                  <a:outerShdw dist="63500" dir="3600000" algn="tl" rotWithShape="0">
                    <a:srgbClr val="000000">
                      <a:alpha val="40000"/>
                    </a:srgbClr>
                  </a:outerShdw>
                </a:effectLst>
              </a:defRPr>
            </a:pPr>
          </a:p>
        </p:txBody>
      </p:sp>
      <p:sp>
        <p:nvSpPr>
          <p:cNvPr id="8" name="Shape 5559"/>
          <p:cNvSpPr>
            <a:extLst>
              <a:ext uri="smNativeData">
                <pr:smNativeData xmlns:pr="smNativeData" xmlns="smNativeData" val="SMDATA_15_trXWYhMAAAAlAAAAZgAAAA0AAAAAPAAAADwAAAA8AAAAPAAAAAAAAAABAAAAAAAAAAEAAABQAAAAAAAAAAAA8D8AAAAAAADwPwAAAAAAAOA/AAAAAAAA4D8AAAAAAADgPwAAAAAAAOA/AAAAAAAA4D8AAAAAAADgPwAAAAAAAOA/AAAAAAAA4D8CAAAAjAAAAAEAAAAAAAAAQkJCAP///wgAAAAAAAAAAAAAAAAAAAAAAAAAAAAAAAAAAAAAeAAAAAEAAABAAAAAAAAAAAAAAAB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FAGw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QkJCAP///wEAAAAAAAAAAAAAAAAAAAAAAAAAAAAAAAAAAAAAAAAAAAAAAAB/f38A3N7gA8zMzADAwP8Af39/AAAAAAAAAAAAAAAAAAAAAAAAAAAAIQAAABgAAAAUAAAADCEAAKAPAACEIQAAGBAAABAAAAAmAAAACAAAAP//////////"/>
              </a:ext>
            </a:extLst>
          </p:cNvSpPr>
          <p:nvPr/>
        </p:nvSpPr>
        <p:spPr>
          <a:xfrm>
            <a:off x="5372100" y="2540000"/>
            <a:ext cx="76200" cy="76200"/>
          </a:xfrm>
          <a:prstGeom prst="ellipse">
            <a:avLst/>
          </a:prstGeom>
          <a:solidFill>
            <a:srgbClr val="424242"/>
          </a:solidFill>
          <a:ln w="25400" cap="flat" cmpd="sng" algn="ctr">
            <a:solidFill>
              <a:srgbClr val="000000"/>
            </a:solidFill>
            <a:prstDash val="solid"/>
            <a:headEnd type="none"/>
            <a:tailEnd type="none"/>
          </a:ln>
          <a:effectLst/>
        </p:spPr>
        <p:txBody>
          <a:bodyPr vert="horz" wrap="square" lIns="38100" tIns="38100" rIns="38100" bIns="38100" numCol="1" spcCol="215900" anchor="ctr"/>
          <a:lstStyle/>
          <a:p>
            <a:pPr defTabSz="355600">
              <a:tabLst>
                <a:tab pos="838200" algn="l"/>
              </a:tabLst>
              <a:defRPr cap="none">
                <a:effectLst>
                  <a:outerShdw dist="63500" dir="3600000" algn="tl" rotWithShape="0">
                    <a:srgbClr val="000000">
                      <a:alpha val="40000"/>
                    </a:srgbClr>
                  </a:outerShdw>
                </a:effectLst>
              </a:defRPr>
            </a:pPr>
          </a:p>
        </p:txBody>
      </p:sp>
      <p:sp>
        <p:nvSpPr>
          <p:cNvPr id="9" name="Shape 5560"/>
          <p:cNvSpPr>
            <a:extLst>
              <a:ext uri="smNativeData">
                <pr:smNativeData xmlns:pr="smNativeData" xmlns="smNativeData" val="SMDATA_15_trXWYhMAAAAlAAAAZgAAAA0AAAAAPAAAADwAAAA8AAAAPAAAAAAAAAABAAAAAAAAAAEAAABQAAAAAAAAAAAA8D8AAAAAAADwPwAAAAAAAOA/AAAAAAAA4D8AAAAAAADgPwAAAAAAAOA/AAAAAAAA4D8AAAAAAADgPwAAAAAAAOA/AAAAAAAA4D8CAAAAjAAAAAEAAAAAAAAAQkJCAP///wgAAAAAAAAAAAAAAAAAAAAAAAAAAAAAAAAAAAAAeAAAAAEAAABAAAAAAAAAAAAAAAB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FMdQ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QkJCAP///wEAAAAAAAAAAAAAAAAAAAAAAAAAAAAAAAAAAAAAAAAAAAAAAAB/f38A3N7gA8zMzADAwP8Af39/AAAAAAAAAAAAAAAAAAAAAAAAAAAAIQAAABgAAAAUAAAATCIAAKAPAADEIgAAGBAAABAAAAAmAAAACAAAAP//////////"/>
              </a:ext>
            </a:extLst>
          </p:cNvSpPr>
          <p:nvPr/>
        </p:nvSpPr>
        <p:spPr>
          <a:xfrm>
            <a:off x="5575300" y="2540000"/>
            <a:ext cx="76200" cy="76200"/>
          </a:xfrm>
          <a:prstGeom prst="ellipse">
            <a:avLst/>
          </a:prstGeom>
          <a:solidFill>
            <a:srgbClr val="424242"/>
          </a:solidFill>
          <a:ln w="25400" cap="flat" cmpd="sng" algn="ctr">
            <a:solidFill>
              <a:srgbClr val="000000"/>
            </a:solidFill>
            <a:prstDash val="solid"/>
            <a:headEnd type="none"/>
            <a:tailEnd type="none"/>
          </a:ln>
          <a:effectLst/>
        </p:spPr>
        <p:txBody>
          <a:bodyPr vert="horz" wrap="square" lIns="38100" tIns="38100" rIns="38100" bIns="38100" numCol="1" spcCol="215900" anchor="ctr"/>
          <a:lstStyle/>
          <a:p>
            <a:pPr defTabSz="355600">
              <a:tabLst>
                <a:tab pos="838200" algn="l"/>
              </a:tabLst>
              <a:defRPr cap="none">
                <a:effectLst>
                  <a:outerShdw dist="63500" dir="3600000" algn="tl" rotWithShape="0">
                    <a:srgbClr val="000000">
                      <a:alpha val="40000"/>
                    </a:srgbClr>
                  </a:outerShdw>
                </a:effectLst>
              </a:defRPr>
            </a:pPr>
          </a:p>
        </p:txBody>
      </p:sp>
      <p:sp>
        <p:nvSpPr>
          <p:cNvPr id="10" name="Shape 5561"/>
          <p:cNvSpPr>
            <a:extLst>
              <a:ext uri="smNativeData">
                <pr:smNativeData xmlns:pr="smNativeData" xmlns="smNativeData" val="SMDATA_15_trXWYhMAAAAlAAAAZgAAAA0AAAAAPAAAADwAAAA8AAAAPAAAAAAAAAABAAAAAAAAAAEAAABQAAAAAAAAAAAA8D8AAAAAAADwPwAAAAAAAOA/AAAAAAAA4D8AAAAAAADgPwAAAAAAAOA/AAAAAAAA4D8AAAAAAADgPwAAAAAAAOA/AAAAAAAA4D8CAAAAjAAAAAEAAAAAAAAAQkJCAP///wgAAAAAAAAAAAAAAAAAAAAAAAAAAAAAAAAAAAAAeAAAAAEAAABAAAAAAAAAAAAAAAB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FgPQ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QkJCAP///wEAAAAAAAAAAAAAAAAAAAAAAAAAAAAAAAAAAAAAAAAAAAAAAAB/f38A3N7gA8zMzADAwP8Af39/AAAAAAAAAAAAAAAAAAAAAAAAAAAAIQAAABgAAAAUAAAAjCMAAKAPAAAEJAAAGBAAABAAAAAmAAAACAAAAP//////////"/>
              </a:ext>
            </a:extLst>
          </p:cNvSpPr>
          <p:nvPr/>
        </p:nvSpPr>
        <p:spPr>
          <a:xfrm>
            <a:off x="5778500" y="2540000"/>
            <a:ext cx="76200" cy="76200"/>
          </a:xfrm>
          <a:prstGeom prst="ellipse">
            <a:avLst/>
          </a:prstGeom>
          <a:solidFill>
            <a:srgbClr val="424242"/>
          </a:solidFill>
          <a:ln w="25400" cap="flat" cmpd="sng" algn="ctr">
            <a:solidFill>
              <a:srgbClr val="000000"/>
            </a:solidFill>
            <a:prstDash val="solid"/>
            <a:headEnd type="none"/>
            <a:tailEnd type="none"/>
          </a:ln>
          <a:effectLst/>
        </p:spPr>
        <p:txBody>
          <a:bodyPr vert="horz" wrap="square" lIns="38100" tIns="38100" rIns="38100" bIns="38100" numCol="1" spcCol="215900" anchor="ctr"/>
          <a:lstStyle/>
          <a:p>
            <a:pPr defTabSz="355600">
              <a:tabLst>
                <a:tab pos="838200" algn="l"/>
              </a:tabLst>
              <a:defRPr cap="none">
                <a:effectLst>
                  <a:outerShdw dist="63500" dir="3600000" algn="tl" rotWithShape="0">
                    <a:srgbClr val="000000">
                      <a:alpha val="40000"/>
                    </a:srgbClr>
                  </a:outerShdw>
                </a:effectLst>
              </a:defRPr>
            </a:pPr>
          </a:p>
        </p:txBody>
      </p:sp>
      <p:sp>
        <p:nvSpPr>
          <p:cNvPr id="11" name="Shape 5562"/>
          <p:cNvSpPr>
            <a:extLst>
              <a:ext uri="smNativeData">
                <pr:smNativeData xmlns:pr="smNativeData" xmlns="smNativeData" val="SMDATA_15_trXWYhMAAAAlAAAAZgAAAA0AAAAAPAAAADwAAAA8AAAAPAAAAAAAAAABAAAAAAAAAAEAAABQAAAAAAAAAAAA8D8AAAAAAADwPwAAAAAAAOA/AAAAAAAA4D8AAAAAAADgPwAAAAAAAOA/AAAAAAAA4D8AAAAAAADgPwAAAAAAAOA/AAAAAAAA4D8CAAAAjAAAAAEAAAAAAAAAQkJCAP///wgAAAAAAAAAAAAAAAAAAAAAAAAAAAAAAAAAAAAAeAAAAAEAAABAAAAAAAAAAAAAAAB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GNcw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QkJCAP///wEAAAAAAAAAAAAAAAAAAAAAAAAAAAAAAAAAAAAAAAAAAAAAAAB/f38A3N7gA8zMzADAwP8Af39/AAAAAAAAAAAAAAAAAAAAAAAAAAAAIQAAABgAAAAUAAAA4CQAAKAPAABYJQAAGBAAABAAAAAmAAAACAAAAP//////////"/>
              </a:ext>
            </a:extLst>
          </p:cNvSpPr>
          <p:nvPr/>
        </p:nvSpPr>
        <p:spPr>
          <a:xfrm>
            <a:off x="5994400" y="2540000"/>
            <a:ext cx="76200" cy="76200"/>
          </a:xfrm>
          <a:prstGeom prst="ellipse">
            <a:avLst/>
          </a:prstGeom>
          <a:solidFill>
            <a:srgbClr val="424242"/>
          </a:solidFill>
          <a:ln w="25400" cap="flat" cmpd="sng" algn="ctr">
            <a:solidFill>
              <a:srgbClr val="000000"/>
            </a:solidFill>
            <a:prstDash val="solid"/>
            <a:headEnd type="none"/>
            <a:tailEnd type="none"/>
          </a:ln>
          <a:effectLst/>
        </p:spPr>
        <p:txBody>
          <a:bodyPr vert="horz" wrap="square" lIns="38100" tIns="38100" rIns="38100" bIns="38100" numCol="1" spcCol="215900" anchor="ctr"/>
          <a:lstStyle/>
          <a:p>
            <a:pPr defTabSz="355600">
              <a:tabLst>
                <a:tab pos="838200" algn="l"/>
              </a:tabLst>
              <a:defRPr cap="none">
                <a:effectLst>
                  <a:outerShdw dist="63500" dir="3600000" algn="tl" rotWithShape="0">
                    <a:srgbClr val="000000">
                      <a:alpha val="40000"/>
                    </a:srgbClr>
                  </a:outerShdw>
                </a:effectLst>
              </a:defRPr>
            </a:pPr>
          </a:p>
        </p:txBody>
      </p:sp>
      <p:sp>
        <p:nvSpPr>
          <p:cNvPr id="12" name="Shape 5563"/>
          <p:cNvSpPr>
            <a:extLst>
              <a:ext uri="smNativeData">
                <pr:smNativeData xmlns:pr="smNativeData" xmlns="smNativeData" val="SMDATA_15_trXWYhMAAAAlAAAAZgAAAA0AAAAAPAAAADwAAAA8AAAAPAAAAAAAAAABAAAAAAAAAAEAAABQAAAAAAAAAAAA8D8AAAAAAADwPwAAAAAAAOA/AAAAAAAA4D8AAAAAAADgPwAAAAAAAOA/AAAAAAAA4D8AAAAAAADgPwAAAAAAAOA/AAAAAAAA4D8CAAAAjAAAAAEAAAAAAAAAQkJCAP///wgAAAAAAAAAAAAAAAAAAAAAAAAAAAAAAAAAAAAAeAAAAAEAAABAAAAAAAAAAAAAAAB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GPP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QkJCAP///wEAAAAAAAAAAAAAAAAAAAAAAAAAAAAAAAAAAAAAAAAAAAAAAAB/f38A3N7gA8zMzADAwP8Af39/AAAAAAAAAAAAAAAAAAAAAAAAAAAAIQAAABgAAAAUAAAAICYAAKAPAACYJgAAGBAAABAAAAAmAAAACAAAAP//////////"/>
              </a:ext>
            </a:extLst>
          </p:cNvSpPr>
          <p:nvPr/>
        </p:nvSpPr>
        <p:spPr>
          <a:xfrm>
            <a:off x="6197600" y="2540000"/>
            <a:ext cx="76200" cy="76200"/>
          </a:xfrm>
          <a:prstGeom prst="ellipse">
            <a:avLst/>
          </a:prstGeom>
          <a:solidFill>
            <a:srgbClr val="424242"/>
          </a:solidFill>
          <a:ln w="25400" cap="flat" cmpd="sng" algn="ctr">
            <a:solidFill>
              <a:srgbClr val="000000"/>
            </a:solidFill>
            <a:prstDash val="solid"/>
            <a:headEnd type="none"/>
            <a:tailEnd type="none"/>
          </a:ln>
          <a:effectLst/>
        </p:spPr>
        <p:txBody>
          <a:bodyPr vert="horz" wrap="square" lIns="38100" tIns="38100" rIns="38100" bIns="38100" numCol="1" spcCol="215900" anchor="ctr"/>
          <a:lstStyle/>
          <a:p>
            <a:pPr defTabSz="355600">
              <a:tabLst>
                <a:tab pos="838200" algn="l"/>
              </a:tabLst>
              <a:defRPr cap="none">
                <a:effectLst>
                  <a:outerShdw dist="63500" dir="3600000" algn="tl" rotWithShape="0">
                    <a:srgbClr val="000000">
                      <a:alpha val="40000"/>
                    </a:srgbClr>
                  </a:outerShdw>
                </a:effectLst>
              </a:defRPr>
            </a:pPr>
          </a:p>
        </p:txBody>
      </p:sp>
      <p:grpSp>
        <p:nvGrpSpPr>
          <p:cNvPr id="13" name="Group 5566"/>
          <p:cNvGrpSpPr>
            <a:extLst>
              <a:ext uri="smNativeData">
                <pr:smNativeData xmlns:pr="smNativeData" xmlns="smNativeData" val="SMDATA_6_trXWYhMAAAAlAAAAAQAAAA8BAAAAkAAAAEgAAACQAAAASAAAAAAAAAAAAAAAAAAAABcAAAAUAAAAAAAAAAAAAAD/fwAA/38AAAAAAAAJAAAABAAAAGhlYWQfAAAAVAAAAAAAAAAAAAAAAAAAAAAAAAAAAAAAAAAAAAAAAAAAAAAAAAAAAAAAAAAAAAAAAAAAAAAAAAAAAAAAAAAAAAAAAAAAAAAAAAAAAAAAAAAAAAAAAAAAACEAAAAYAAAAFAAAADwjAACwCQAAVjMAAOUOAAAQAAAAJgAAAAgAAAD/////AAAAAA=="/>
              </a:ext>
            </a:extLst>
          </p:cNvGrpSpPr>
          <p:nvPr/>
        </p:nvGrpSpPr>
        <p:grpSpPr>
          <a:xfrm>
            <a:off x="5727700" y="1574800"/>
            <a:ext cx="2617470" cy="846455"/>
            <a:chOff x="5727700" y="1574800"/>
            <a:chExt cx="2617470" cy="846455"/>
          </a:xfrm>
        </p:grpSpPr>
        <p:sp>
          <p:nvSpPr>
            <p:cNvPr id="15" name="Shape 5564"/>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GQ4w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ICYAALAJAABWMwAArgsAAAAgAAAmAAAACAAAAP//////////"/>
                </a:ext>
              </a:extLst>
            </p:cNvSpPr>
            <p:nvPr/>
          </p:nvSpPr>
          <p:spPr>
            <a:xfrm>
              <a:off x="6197600" y="1574800"/>
              <a:ext cx="2147570" cy="323850"/>
            </a:xfrm>
            <a:prstGeom prst="rect">
              <a:avLst/>
            </a:prstGeom>
            <a:noFill/>
            <a:ln>
              <a:noFill/>
            </a:ln>
            <a:effectLst/>
          </p:spPr>
          <p:txBody>
            <a:bodyPr vert="horz" wrap="none" lIns="50800" tIns="50800" rIns="50800" bIns="50800" numCol="1" spcCol="215900" anchor="t"/>
            <a:lstStyle>
              <a:lvl1pPr defTabSz="3556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r>
                <a:t>4092 states not shown</a:t>
              </a:r>
            </a:p>
          </p:txBody>
        </p:sp>
        <p:sp>
          <p:nvSpPr>
            <p:cNvPr id="14" name="Shape 5565"/>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TAAAoAAAAAQAAACMAAAAjAAAAIwAAAB4AAAACAAAAZAAAAGQAAAAAAAAAZAAAAGQAAAAVAAAAYAAAAAAAAAAAAAAADwAAACADAAAAAAAAAAAAAAEAAACgMgAAVgcAAKr4//8BAAAAf39/AAEAAABkAAAAAAAAABQAAABAHwAAAAAAACYAAAAAAAAAwOD//wAAAAAmAAAAZAAAABYAAABMAAAAAQAAAAAAAAAHAAAAAAAAAAEAAAAAAAAAVgAAAEcAAABHAAAAZAAAAGQAAAAAAAAAy8vLAFYAAABHAAAARwAAAGQAAABkAAAAAAAAABcAAAAUAAAAAAAAAAAAAAD/fwAA/38AAAAAAAAJAAAABAAAAGsk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P+TAAB/f38AAAAAAMvLywDAwP8Af39/AAAAAAAAAAAAAAAAAAAAAAAAAAAAIQAAABgAAAAUAAAAPCMAADoLAAA9JgAA5Q4AAAAAAAAmAAAACAAAAP//////////"/>
                </a:ext>
              </a:extLst>
            </p:cNvSpPr>
            <p:nvPr/>
          </p:nvSpPr>
          <p:spPr>
            <a:xfrm flipV="1">
              <a:off x="5727700" y="1824990"/>
              <a:ext cx="488315" cy="596265"/>
            </a:xfrm>
            <a:prstGeom prst="line">
              <a:avLst/>
            </a:prstGeom>
            <a:noFill/>
            <a:ln w="25400" cap="flat" cmpd="sng" algn="ctr">
              <a:solidFill>
                <a:srgbClr val="FF9300"/>
              </a:solidFill>
              <a:prstDash val="solid"/>
              <a:headEnd type="triangle" w="med" len="med"/>
              <a:tailEnd type="none"/>
            </a:ln>
            <a:effectLst>
              <a:outerShdw blurRad="63500" dist="63760" dir="2700000">
                <a:srgbClr val="000000">
                  <a:alpha val="14000"/>
                </a:srgbClr>
              </a:outerShdw>
            </a:effectLst>
          </p:spPr>
          <p:txBody>
            <a:bodyPr rot="10800000" vert="horz" wrap="square" lIns="50800" tIns="50800" rIns="50800" bIns="50800" numCol="1" spcCol="215900" anchor="ctr"/>
            <a:lstStyle/>
            <a:p>
              <a:pPr algn="l" defTabSz="457200">
                <a:lnSpc>
                  <a:spcPct val="100000"/>
                </a:lnSpc>
                <a:tabLst>
                  <a:tab pos="838200" algn="l"/>
                </a:tabLst>
                <a:defRPr sz="1200" cap="none">
                  <a:latin typeface="Helvetica" pitchFamily="0" charset="0"/>
                  <a:ea typeface="Helvetica" pitchFamily="0" charset="0"/>
                  <a:cs typeface="Helvetica" pitchFamily="0" charset="0"/>
                </a:defRPr>
              </a:pPr>
            </a:p>
          </p:txBody>
        </p:sp>
      </p:grpSp>
      <p:sp>
        <p:nvSpPr>
          <p:cNvPr id="16" name="Shape 5567"/>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GXrw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nwgAABAgAAAmAAAACAAAAP//////////"/>
              </a:ext>
            </a:extLst>
          </p:cNvSpPr>
          <p:nvPr/>
        </p:nvSpPr>
        <p:spPr>
          <a:xfrm>
            <a:off x="635000" y="1016000"/>
            <a:ext cx="8692515"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The Sequence Model </a:t>
            </a:r>
          </a:p>
        </p:txBody>
      </p:sp>
      <p:sp>
        <p:nvSpPr>
          <p:cNvPr id="17" name="Shape 5568"/>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GYaQ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zQMAANwAAACzOgAATAQAABAgAAAmAAAACAAAAP//////////"/>
              </a:ext>
            </a:extLst>
          </p:cNvSpPr>
          <p:nvPr/>
        </p:nvSpPr>
        <p:spPr>
          <a:xfrm>
            <a:off x="617855" y="139700"/>
            <a:ext cx="892429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Non-independence Across Sites</a:t>
            </a:r>
          </a:p>
        </p:txBody>
      </p:sp>
      <p:sp>
        <p:nvSpPr>
          <p:cNvPr id="18" name="Shape 5569"/>
          <p:cNvSpPr>
            <a:extLst>
              <a:ext uri="smNativeData">
                <pr:smNativeData xmlns:pr="smNativeData" xmlns="smNativeData" val="SMDATA_15_trXWYhMAAAAlAAAAZAAAAE0AAAAAZgAAAGYAAABmAAAAZg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C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5QMAAI4pAACDPwAAuSsAABAgAAAmAAAACAAAAP//////////"/>
              </a:ext>
            </a:extLst>
          </p:cNvSpPr>
          <p:nvPr/>
        </p:nvSpPr>
        <p:spPr>
          <a:xfrm>
            <a:off x="633095" y="6755130"/>
            <a:ext cx="9691370" cy="352425"/>
          </a:xfrm>
          <a:prstGeom prst="rect">
            <a:avLst/>
          </a:prstGeom>
          <a:noFill/>
          <a:ln>
            <a:noFill/>
          </a:ln>
          <a:effectLst/>
        </p:spPr>
        <p:txBody>
          <a:bodyPr vert="horz" wrap="square" lIns="64770" tIns="64770" rIns="64770" bIns="64770" numCol="1" spcCol="215900" anchor="t"/>
          <a:lstStyle/>
          <a:p>
            <a:pPr algn="l" defTabSz="585470">
              <a:lnSpc>
                <a:spcPts val="1900"/>
              </a:lnSpc>
              <a:tabLst>
                <a:tab pos="838200" algn="l"/>
                <a:tab pos="1066800" algn="l"/>
              </a:tabLst>
              <a:defRPr sz="1600" cap="none">
                <a:solidFill>
                  <a:srgbClr val="424242"/>
                </a:solidFill>
                <a:latin typeface="Arial" pitchFamily="1" charset="0"/>
                <a:ea typeface="Arial" pitchFamily="1" charset="0"/>
                <a:cs typeface="Arial" pitchFamily="1" charset="0"/>
              </a:defRPr>
            </a:pPr>
            <a:r>
              <a:t>There are </a:t>
            </a:r>
            <a:r>
              <a:rPr cap="none">
                <a:latin typeface="Times New Roman" pitchFamily="1" charset="0"/>
                <a:ea typeface="Times New Roman" pitchFamily="1" charset="0"/>
                <a:cs typeface="Times New Roman" pitchFamily="1" charset="0"/>
              </a:rPr>
              <a:t>4</a:t>
            </a:r>
            <a:r>
              <a:rPr i="1" cap="none" baseline="30000">
                <a:latin typeface="Times New Roman" pitchFamily="1" charset="0"/>
                <a:ea typeface="Times New Roman" pitchFamily="1" charset="0"/>
                <a:cs typeface="Times New Roman" pitchFamily="1" charset="0"/>
              </a:rPr>
              <a:t>N</a:t>
            </a:r>
            <a:r>
              <a:rPr cap="none">
                <a:latin typeface="Times New Roman" pitchFamily="1" charset="0"/>
                <a:ea typeface="Times New Roman" pitchFamily="1" charset="0"/>
                <a:cs typeface="Times New Roman" pitchFamily="1" charset="0"/>
              </a:rPr>
              <a:t>  </a:t>
            </a:r>
            <a:r>
              <a:t>unique ‘states’ for an alignment with </a:t>
            </a:r>
            <a:r>
              <a:rPr i="1" cap="none">
                <a:latin typeface="Times New Roman" pitchFamily="1" charset="0"/>
                <a:ea typeface="Times New Roman" pitchFamily="1" charset="0"/>
                <a:cs typeface="Times New Roman" pitchFamily="1" charset="0"/>
              </a:rPr>
              <a:t>N</a:t>
            </a:r>
            <a:r>
              <a:t> sites (here </a:t>
            </a:r>
            <a:r>
              <a:rPr cap="none">
                <a:latin typeface="Times New Roman" pitchFamily="1" charset="0"/>
                <a:ea typeface="Times New Roman" pitchFamily="1" charset="0"/>
                <a:cs typeface="Times New Roman" pitchFamily="1" charset="0"/>
              </a:rPr>
              <a:t>4</a:t>
            </a:r>
            <a:r>
              <a:rPr cap="none" baseline="30000">
                <a:latin typeface="Times New Roman" pitchFamily="1" charset="0"/>
                <a:ea typeface="Times New Roman" pitchFamily="1" charset="0"/>
                <a:cs typeface="Times New Roman" pitchFamily="1" charset="0"/>
              </a:rPr>
              <a:t>6</a:t>
            </a:r>
            <a:r>
              <a:rPr cap="none">
                <a:latin typeface="Times New Roman" pitchFamily="1" charset="0"/>
                <a:ea typeface="Times New Roman" pitchFamily="1" charset="0"/>
                <a:cs typeface="Times New Roman" pitchFamily="1" charset="0"/>
              </a:rPr>
              <a:t> = 4096</a:t>
            </a:r>
            <a:r>
              <a:t> unique states).</a:t>
            </a:r>
          </a:p>
        </p:txBody>
      </p:sp>
    </p:spTree>
  </p:cSld>
  <p:clrMapOvr>
    <a:masterClrMapping/>
  </p:clrMapOvr>
  <p:transition spd="fast" p14:dur="500">
    <p:fade/>
    <p:extLst>
      <p:ext uri="smNativeData">
        <pr:smNativeData xmlns:pr="smNativeData" xmlns="smNativeData" val="trXWYgAAAAD0AQAAAAAAAAYAAAAAAAAAAAAAAAAAAAAAAAAAAQAAAAAAAAAAAAAAAAAAAAAAAAAAAAAA"/>
      </p:ext>
    </p:extLs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iterate type="lt">
                                    <p:tmAbs val="0"/>
                                  </p:iterate>
                                  <p:childTnLst>
                                    <p:set>
                                      <p:cBhvr>
                                        <p:cTn id="6" dur="1" fill="hold">
                                          <p:stCondLst>
                                            <p:cond delay="0"/>
                                          </p:stCondLst>
                                        </p:cTn>
                                        <p:tgtEl>
                                          <p:spTgt spid="13"/>
                                        </p:tgtEl>
                                        <p:attrNameLst>
                                          <p:attrName>style.visibility</p:attrName>
                                        </p:attrNameLst>
                                      </p:cBhvr>
                                      <p:to>
                                        <p:strVal val="visible"/>
                                      </p:to>
                                    </p:set>
                                    <p:animEffect transition="in" filter="dissolve">
                                      <p:cBhvr>
                                        <p:cTn id="7"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advAuto="0"/>
    </p:bldLst>
    <p:extLst>
      <p:ext uri="smNativeData">
        <pr:smNativeData xmlns:pr="smNativeData" xmlns="smNativeData" val="trXWYgEAAAAFAAAA/f///wEAAAAJAAAAAAAAAAAAAAAAAAAAAAAAAA=="/>
      </p:ext>
    </p:extLst>
  </p:timing>
</p:sld>
</file>

<file path=ppt/slides/slide359.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graphicFrame>
        <p:nvGraphicFramePr>
          <p:cNvPr id="2" name=""/>
          <p:cNvGraphicFramePr>
            <a:graphicFrameLocks noGrp="1"/>
          </p:cNvGraphicFramePr>
          <p:nvPr/>
        </p:nvGraphicFramePr>
        <p:xfrm>
          <a:off x="610235" y="2336800"/>
          <a:ext cx="8892540" cy="3975100"/>
        </p:xfrm>
        <a:graphic>
          <a:graphicData uri="http://schemas.openxmlformats.org/drawingml/2006/table">
            <a:tbl>
              <a:tblPr>
                <a:noFill/>
              </a:tblPr>
              <a:tblGrid>
                <a:gridCol w="1488440"/>
                <a:gridCol w="1488440"/>
                <a:gridCol w="1488440"/>
                <a:gridCol w="1488440"/>
                <a:gridCol w="1488440"/>
                <a:gridCol w="1450975"/>
              </a:tblGrid>
              <a:tr h="496570">
                <a:tc>
                  <a:txBody>
                    <a:bodyPr wrap="square" numCol="1"/>
                    <a:lstStyle/>
                    <a:p>
                      <a:pPr marL="0" marR="0" indent="0" algn="ctr" defTabSz="914400">
                        <a:lnSpc>
                          <a:spcPts val="2800"/>
                        </a:lnSpc>
                        <a:buNone/>
                        <a:tabLst>
                          <a:tab pos="838200" algn="l"/>
                        </a:tabLst>
                        <a:defRPr sz="24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solidFill>
                            <a:srgbClr val="424242"/>
                          </a:solidFill>
                          <a:latin typeface="Times New Roman" pitchFamily="1" charset="0"/>
                          <a:ea typeface="Times New Roman" pitchFamily="1" charset="0"/>
                          <a:cs typeface="Times New Roman" pitchFamily="1" charset="0"/>
                        </a:rPr>
                        <a:t>AAAAAA</a:t>
                      </a:r>
                      <a:endParaRPr sz="24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solidFill>
                            <a:srgbClr val="424242"/>
                          </a:solidFill>
                          <a:latin typeface="Times New Roman" pitchFamily="1" charset="0"/>
                          <a:ea typeface="Times New Roman" pitchFamily="1" charset="0"/>
                          <a:cs typeface="Times New Roman" pitchFamily="1" charset="0"/>
                        </a:rPr>
                        <a:t>AAAAAC</a:t>
                      </a:r>
                      <a:endParaRPr sz="24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solidFill>
                            <a:srgbClr val="424242"/>
                          </a:solidFill>
                          <a:latin typeface="Times New Roman" pitchFamily="1" charset="0"/>
                          <a:ea typeface="Times New Roman" pitchFamily="1" charset="0"/>
                          <a:cs typeface="Times New Roman" pitchFamily="1" charset="0"/>
                        </a:rPr>
                        <a:t>TTTTTG</a:t>
                      </a:r>
                      <a:endParaRPr sz="24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solidFill>
                            <a:srgbClr val="424242"/>
                          </a:solidFill>
                          <a:latin typeface="Times New Roman" pitchFamily="1" charset="0"/>
                          <a:ea typeface="Times New Roman" pitchFamily="1" charset="0"/>
                          <a:cs typeface="Times New Roman" pitchFamily="1" charset="0"/>
                        </a:rPr>
                        <a:t>TTTTTT</a:t>
                      </a:r>
                      <a:endParaRPr sz="24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extLst>
                  <a:ext uri="smNativeData">
                    <pr:rowheight xmlns="" xmlns:pr="smNativeData" dt="1658238390" type="min" val="496570"/>
                  </a:ext>
                </a:extLst>
              </a:tr>
              <a:tr h="496570">
                <a:tc>
                  <a:txBody>
                    <a:bodyPr wrap="square" numCol="1"/>
                    <a:lstStyle/>
                    <a:p>
                      <a:pPr marL="0" marR="0" indent="0" algn="ctr" defTabSz="914400">
                        <a:lnSpc>
                          <a:spcPts val="2800"/>
                        </a:lnSpc>
                        <a:buNone/>
                        <a:tabLst>
                          <a:tab pos="838200" algn="l"/>
                        </a:tabLst>
                        <a:defRPr sz="1800" cap="none">
                          <a:solidFill>
                            <a:srgbClr val="000000"/>
                          </a:solidFill>
                        </a:defRPr>
                      </a:pPr>
                      <a:r>
                        <a:rPr sz="2400" cap="none">
                          <a:solidFill>
                            <a:srgbClr val="424242"/>
                          </a:solidFill>
                          <a:latin typeface="Times New Roman" pitchFamily="1" charset="0"/>
                          <a:ea typeface="Times New Roman" pitchFamily="1" charset="0"/>
                          <a:cs typeface="Times New Roman" pitchFamily="1" charset="0"/>
                        </a:rPr>
                        <a:t>AAAAAA</a:t>
                      </a:r>
                      <a:endParaRPr sz="24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solidFill>
                            <a:srgbClr val="424242"/>
                          </a:solidFill>
                          <a:latin typeface="Times New Roman" pitchFamily="1" charset="0"/>
                          <a:ea typeface="Times New Roman" pitchFamily="1" charset="0"/>
                          <a:cs typeface="Times New Roman" pitchFamily="1" charset="0"/>
                        </a:rPr>
                        <a:t>–</a:t>
                      </a:r>
                      <a:endParaRPr sz="24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EBEBEB"/>
                    </a:solidFill>
                  </a:tcPr>
                </a:tc>
                <a:tc>
                  <a:txBody>
                    <a:bodyPr wrap="square" numCol="1"/>
                    <a:lstStyle/>
                    <a:p>
                      <a:pPr marL="0" marR="0" indent="0" algn="ctr" defTabSz="914400">
                        <a:lnSpc>
                          <a:spcPts val="2800"/>
                        </a:lnSpc>
                        <a:buNone/>
                        <a:tabLst>
                          <a:tab pos="838200" algn="l"/>
                        </a:tabLst>
                        <a:defRPr sz="24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tc>
                  <a:txBody>
                    <a:bodyPr wrap="square" numCol="1"/>
                    <a:lstStyle/>
                    <a:p>
                      <a:pPr marL="0" marR="0" indent="0" algn="ctr" defTabSz="914400">
                        <a:lnSpc>
                          <a:spcPts val="2800"/>
                        </a:lnSpc>
                        <a:buNone/>
                        <a:tabLst>
                          <a:tab pos="838200" algn="l"/>
                        </a:tabLst>
                        <a:defRPr sz="24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tc>
                  <a:txBody>
                    <a:bodyPr wrap="square" numCol="1"/>
                    <a:lstStyle/>
                    <a:p>
                      <a:pPr marL="0" marR="0" indent="0" algn="ctr" defTabSz="914400">
                        <a:lnSpc>
                          <a:spcPts val="2800"/>
                        </a:lnSpc>
                        <a:buNone/>
                        <a:tabLst>
                          <a:tab pos="838200" algn="l"/>
                        </a:tabLst>
                        <a:defRPr sz="24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extLst>
                  <a:ext uri="smNativeData">
                    <pr:rowheight xmlns="" xmlns:pr="smNativeData" dt="1658238390" type="min" val="496570"/>
                  </a:ext>
                </a:extLst>
              </a:tr>
              <a:tr h="496570">
                <a:tc>
                  <a:txBody>
                    <a:bodyPr wrap="square" numCol="1"/>
                    <a:lstStyle/>
                    <a:p>
                      <a:pPr marL="0" marR="0" indent="0" algn="ctr" defTabSz="914400">
                        <a:lnSpc>
                          <a:spcPts val="2800"/>
                        </a:lnSpc>
                        <a:buNone/>
                        <a:tabLst>
                          <a:tab pos="838200" algn="l"/>
                        </a:tabLst>
                        <a:defRPr sz="1800" cap="none">
                          <a:solidFill>
                            <a:srgbClr val="000000"/>
                          </a:solidFill>
                        </a:defRPr>
                      </a:pPr>
                      <a:r>
                        <a:rPr sz="2400" cap="none">
                          <a:solidFill>
                            <a:srgbClr val="424242"/>
                          </a:solidFill>
                          <a:latin typeface="Times New Roman" pitchFamily="1" charset="0"/>
                          <a:ea typeface="Times New Roman" pitchFamily="1" charset="0"/>
                          <a:cs typeface="Times New Roman" pitchFamily="1" charset="0"/>
                        </a:rPr>
                        <a:t>AAAAAC</a:t>
                      </a:r>
                      <a:endParaRPr sz="24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solidFill>
                            <a:srgbClr val="424242"/>
                          </a:solidFill>
                          <a:latin typeface="Times New Roman" pitchFamily="1" charset="0"/>
                          <a:ea typeface="Times New Roman" pitchFamily="1" charset="0"/>
                          <a:cs typeface="Times New Roman" pitchFamily="1" charset="0"/>
                        </a:rPr>
                        <a:t>–</a:t>
                      </a:r>
                      <a:endParaRPr sz="24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EBEBEB"/>
                    </a:solidFill>
                  </a:tcPr>
                </a:tc>
                <a:tc>
                  <a:txBody>
                    <a:bodyPr wrap="square" numCol="1"/>
                    <a:lstStyle/>
                    <a:p>
                      <a:pPr marL="0" marR="0" indent="0" algn="ctr" defTabSz="914400">
                        <a:lnSpc>
                          <a:spcPts val="2800"/>
                        </a:lnSpc>
                        <a:buNone/>
                        <a:tabLst>
                          <a:tab pos="838200" algn="l"/>
                        </a:tabLst>
                        <a:defRPr sz="24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tc>
                  <a:txBody>
                    <a:bodyPr wrap="square" numCol="1"/>
                    <a:lstStyle/>
                    <a:p>
                      <a:pPr marL="0" marR="0" indent="0" algn="ctr" defTabSz="914400">
                        <a:lnSpc>
                          <a:spcPts val="2800"/>
                        </a:lnSpc>
                        <a:buNone/>
                        <a:tabLst>
                          <a:tab pos="838200" algn="l"/>
                        </a:tabLst>
                        <a:defRPr sz="24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extLst>
                  <a:ext uri="smNativeData">
                    <pr:rowheight xmlns="" xmlns:pr="smNativeData" dt="1658238390" type="min" val="496570"/>
                  </a:ext>
                </a:extLst>
              </a:tr>
              <a:tr h="1490345">
                <a:tc>
                  <a:txBody>
                    <a:bodyPr wrap="square" numCol="1"/>
                    <a:lstStyle/>
                    <a:p>
                      <a:pPr marL="0" marR="0" indent="0" algn="ctr" defTabSz="914400">
                        <a:lnSpc>
                          <a:spcPts val="2800"/>
                        </a:lnSpc>
                        <a:buNone/>
                        <a:tabLst>
                          <a:tab pos="838200" algn="l"/>
                        </a:tabLst>
                        <a:defRPr sz="24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extLst>
                  <a:ext uri="smNativeData">
                    <pr:rowheight xmlns="" xmlns:pr="smNativeData" dt="1658238390" type="min" val="1490345"/>
                  </a:ext>
                </a:extLst>
              </a:tr>
              <a:tr h="496570">
                <a:tc>
                  <a:txBody>
                    <a:bodyPr wrap="square" numCol="1"/>
                    <a:lstStyle/>
                    <a:p>
                      <a:pPr marL="0" marR="0" indent="0" algn="ctr" defTabSz="914400">
                        <a:lnSpc>
                          <a:spcPts val="2800"/>
                        </a:lnSpc>
                        <a:buNone/>
                        <a:tabLst>
                          <a:tab pos="838200" algn="l"/>
                        </a:tabLst>
                        <a:defRPr sz="1800" cap="none">
                          <a:solidFill>
                            <a:srgbClr val="000000"/>
                          </a:solidFill>
                        </a:defRPr>
                      </a:pPr>
                      <a:r>
                        <a:rPr sz="2400" cap="none">
                          <a:solidFill>
                            <a:srgbClr val="424242"/>
                          </a:solidFill>
                          <a:latin typeface="Times New Roman" pitchFamily="1" charset="0"/>
                          <a:ea typeface="Times New Roman" pitchFamily="1" charset="0"/>
                          <a:cs typeface="Times New Roman" pitchFamily="1" charset="0"/>
                        </a:rPr>
                        <a:t>TTTTTG</a:t>
                      </a:r>
                      <a:endParaRPr sz="24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tc>
                  <a:txBody>
                    <a:bodyPr wrap="square" numCol="1"/>
                    <a:lstStyle/>
                    <a:p>
                      <a:pPr marL="0" marR="0" indent="0" algn="ctr" defTabSz="914400">
                        <a:lnSpc>
                          <a:spcPts val="2800"/>
                        </a:lnSpc>
                        <a:buNone/>
                        <a:tabLst>
                          <a:tab pos="838200" algn="l"/>
                        </a:tabLst>
                        <a:defRPr sz="24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tc>
                  <a:txBody>
                    <a:bodyPr wrap="square" numCol="1"/>
                    <a:lstStyle/>
                    <a:p>
                      <a:pPr marL="0" marR="0" indent="0" algn="ctr" defTabSz="914400">
                        <a:lnSpc>
                          <a:spcPts val="2800"/>
                        </a:lnSpc>
                        <a:buNone/>
                        <a:tabLst>
                          <a:tab pos="838200" algn="l"/>
                        </a:tabLst>
                        <a:defRPr sz="24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solidFill>
                            <a:srgbClr val="424242"/>
                          </a:solidFill>
                          <a:latin typeface="Times New Roman" pitchFamily="1" charset="0"/>
                          <a:ea typeface="Times New Roman" pitchFamily="1" charset="0"/>
                          <a:cs typeface="Times New Roman" pitchFamily="1" charset="0"/>
                        </a:rPr>
                        <a:t>–</a:t>
                      </a:r>
                      <a:endParaRPr sz="24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EBEBEB"/>
                    </a:solidFill>
                  </a:tcPr>
                </a:tc>
                <a:tc>
                  <a:txBody>
                    <a:bodyPr wrap="square" numCol="1"/>
                    <a:lstStyle/>
                    <a:p>
                      <a:pPr marL="0" marR="0" indent="0" algn="ctr" defTabSz="914400">
                        <a:lnSpc>
                          <a:spcPts val="2800"/>
                        </a:lnSpc>
                        <a:buNone/>
                        <a:tabLst>
                          <a:tab pos="838200" algn="l"/>
                        </a:tabLst>
                        <a:defRPr sz="24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extLst>
                  <a:ext uri="smNativeData">
                    <pr:rowheight xmlns="" xmlns:pr="smNativeData" dt="1658238390" type="min" val="496570"/>
                  </a:ext>
                </a:extLst>
              </a:tr>
              <a:tr h="496570">
                <a:tc>
                  <a:txBody>
                    <a:bodyPr wrap="square" numCol="1"/>
                    <a:lstStyle/>
                    <a:p>
                      <a:pPr marL="0" marR="0" indent="0" algn="ctr" defTabSz="914400">
                        <a:lnSpc>
                          <a:spcPts val="2800"/>
                        </a:lnSpc>
                        <a:buNone/>
                        <a:tabLst>
                          <a:tab pos="838200" algn="l"/>
                        </a:tabLst>
                        <a:defRPr sz="1800" cap="none">
                          <a:solidFill>
                            <a:srgbClr val="000000"/>
                          </a:solidFill>
                        </a:defRPr>
                      </a:pPr>
                      <a:r>
                        <a:rPr sz="2400" cap="none">
                          <a:solidFill>
                            <a:srgbClr val="424242"/>
                          </a:solidFill>
                          <a:latin typeface="Times New Roman" pitchFamily="1" charset="0"/>
                          <a:ea typeface="Times New Roman" pitchFamily="1" charset="0"/>
                          <a:cs typeface="Times New Roman" pitchFamily="1" charset="0"/>
                        </a:rPr>
                        <a:t>TTTTTT</a:t>
                      </a:r>
                      <a:endParaRPr sz="24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tc>
                  <a:txBody>
                    <a:bodyPr wrap="square" numCol="1"/>
                    <a:lstStyle/>
                    <a:p>
                      <a:pPr marL="0" marR="0" indent="0" algn="ctr" defTabSz="914400">
                        <a:lnSpc>
                          <a:spcPts val="2800"/>
                        </a:lnSpc>
                        <a:buNone/>
                        <a:tabLst>
                          <a:tab pos="838200" algn="l"/>
                        </a:tabLst>
                        <a:defRPr sz="24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tc>
                  <a:txBody>
                    <a:bodyPr wrap="square" numCol="1"/>
                    <a:lstStyle/>
                    <a:p>
                      <a:pPr marL="0" marR="0" indent="0" algn="ctr" defTabSz="914400">
                        <a:lnSpc>
                          <a:spcPts val="2800"/>
                        </a:lnSpc>
                        <a:buNone/>
                        <a:tabLst>
                          <a:tab pos="838200" algn="l"/>
                        </a:tabLst>
                        <a:defRPr sz="24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solidFill>
                            <a:srgbClr val="424242"/>
                          </a:solidFill>
                          <a:latin typeface="Times New Roman" pitchFamily="1" charset="0"/>
                          <a:ea typeface="Times New Roman" pitchFamily="1" charset="0"/>
                          <a:cs typeface="Times New Roman" pitchFamily="1" charset="0"/>
                        </a:rPr>
                        <a:t>–</a:t>
                      </a:r>
                      <a:endParaRPr sz="24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EBEBEB"/>
                    </a:solidFill>
                  </a:tcPr>
                </a:tc>
                <a:extLst>
                  <a:ext uri="smNativeData">
                    <pr:rowheight xmlns="" xmlns:pr="smNativeData" dt="1658238390" type="min" val="496570"/>
                  </a:ext>
                </a:extLst>
              </a:tr>
            </a:tbl>
          </a:graphicData>
        </a:graphic>
      </p:graphicFrame>
      <p:sp>
        <p:nvSpPr>
          <p:cNvPr id="3" name="Shape 5572"/>
          <p:cNvSpPr>
            <a:extLst>
              <a:ext uri="smNativeData">
                <pr:smNativeData xmlns:pr="smNativeData" xmlns="smNativeData" val="SMDATA_15_trXWYhMAAAAlAAAAZgAAAA0AAAAAPAAAADwAAAA8AAAAPAAAAAAAAAABAAAAAAAAAAEAAABQAAAAAAAAAAAA8D8AAAAAAADwPwAAAAAAAOA/AAAAAAAA4D8AAAAAAADgPwAAAAAAAOA/AAAAAAAA4D8AAAAAAADgPwAAAAAAAOA/AAAAAAAA4D8CAAAAjAAAAAEAAAAAAAAAQkJCAP///wgAAAAAAAAAAAAAAAAAAAAAAAAAAAAAAAAAAAAAeAAAAAEAAABAAAAAAAAAAAAAAAB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EAc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QkJCAP///wEAAAAAAAAAAAAAAAAAAAAAAAAAAAAAAAAAAAAAAAAAAAAAAAB/f38A3N7gA8zMzADAwP8Af39/AAAAAAAAAAAAAAAAAAAAAAAAAAAAIQAAABgAAAAUAAAA+AcAAGQeAABwCAAA3B4AABAAAAAmAAAACAAAAP//////////"/>
              </a:ext>
            </a:extLst>
          </p:cNvSpPr>
          <p:nvPr/>
        </p:nvSpPr>
        <p:spPr>
          <a:xfrm rot="16200000">
            <a:off x="1295400" y="4940300"/>
            <a:ext cx="76200" cy="76200"/>
          </a:xfrm>
          <a:prstGeom prst="ellipse">
            <a:avLst/>
          </a:prstGeom>
          <a:solidFill>
            <a:srgbClr val="424242"/>
          </a:solidFill>
          <a:ln w="25400" cap="flat" cmpd="sng" algn="ctr">
            <a:solidFill>
              <a:srgbClr val="000000"/>
            </a:solidFill>
            <a:prstDash val="solid"/>
            <a:headEnd type="none"/>
            <a:tailEnd type="none"/>
          </a:ln>
          <a:effectLst/>
        </p:spPr>
        <p:txBody>
          <a:bodyPr vert="horz" wrap="square" lIns="38100" tIns="38100" rIns="38100" bIns="38100" numCol="1" spcCol="215900" anchor="ctr"/>
          <a:lstStyle/>
          <a:p>
            <a:pPr defTabSz="355600">
              <a:tabLst>
                <a:tab pos="838200" algn="l"/>
              </a:tabLst>
              <a:defRPr cap="none">
                <a:effectLst>
                  <a:outerShdw dist="63500" dir="3600000" algn="tl" rotWithShape="0">
                    <a:srgbClr val="000000">
                      <a:alpha val="40000"/>
                    </a:srgbClr>
                  </a:outerShdw>
                </a:effectLst>
              </a:defRPr>
            </a:pPr>
          </a:p>
        </p:txBody>
      </p:sp>
      <p:sp>
        <p:nvSpPr>
          <p:cNvPr id="4" name="Shape 5573"/>
          <p:cNvSpPr>
            <a:extLst>
              <a:ext uri="smNativeData">
                <pr:smNativeData xmlns:pr="smNativeData" xmlns="smNativeData" val="SMDATA_15_trXWYhMAAAAlAAAAZgAAAA0AAAAAPAAAADwAAAA8AAAAPAAAAAAAAAABAAAAAAAAAAEAAABQAAAAAAAAAAAA8D8AAAAAAADwPwAAAAAAAOA/AAAAAAAA4D8AAAAAAADgPwAAAAAAAOA/AAAAAAAA4D8AAAAAAADgPwAAAAAAAOA/AAAAAAAA4D8CAAAAjAAAAAEAAAAAAAAAQkJCAP///wgAAAAAAAAAAAAAAAAAAAAAAAAAAAAAAAAAAAAAeAAAAAEAAABAAAAAAAAAAAAAAAB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B8C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QkJCAP///wEAAAAAAAAAAAAAAAAAAAAAAAAAAAAAAAAAAAAAAAAAAAAAAAB/f38A3N7gA8zMzADAwP8Af39/AAAAAAAAAAAAAAAAAAAAAAAAAAAAIQAAABgAAAAUAAAA+AcAACQdAABwCAAAnB0AABAAAAAmAAAACAAAAP//////////"/>
              </a:ext>
            </a:extLst>
          </p:cNvSpPr>
          <p:nvPr/>
        </p:nvSpPr>
        <p:spPr>
          <a:xfrm rot="16200000">
            <a:off x="1295400" y="4737100"/>
            <a:ext cx="76200" cy="76200"/>
          </a:xfrm>
          <a:prstGeom prst="ellipse">
            <a:avLst/>
          </a:prstGeom>
          <a:solidFill>
            <a:srgbClr val="424242"/>
          </a:solidFill>
          <a:ln w="25400" cap="flat" cmpd="sng" algn="ctr">
            <a:solidFill>
              <a:srgbClr val="000000"/>
            </a:solidFill>
            <a:prstDash val="solid"/>
            <a:headEnd type="none"/>
            <a:tailEnd type="none"/>
          </a:ln>
          <a:effectLst/>
        </p:spPr>
        <p:txBody>
          <a:bodyPr vert="horz" wrap="square" lIns="38100" tIns="38100" rIns="38100" bIns="38100" numCol="1" spcCol="215900" anchor="ctr"/>
          <a:lstStyle/>
          <a:p>
            <a:pPr defTabSz="355600">
              <a:tabLst>
                <a:tab pos="838200" algn="l"/>
              </a:tabLst>
              <a:defRPr cap="none">
                <a:effectLst>
                  <a:outerShdw dist="63500" dir="3600000" algn="tl" rotWithShape="0">
                    <a:srgbClr val="000000">
                      <a:alpha val="40000"/>
                    </a:srgbClr>
                  </a:outerShdw>
                </a:effectLst>
              </a:defRPr>
            </a:pPr>
          </a:p>
        </p:txBody>
      </p:sp>
      <p:sp>
        <p:nvSpPr>
          <p:cNvPr id="5" name="Shape 5574"/>
          <p:cNvSpPr>
            <a:extLst>
              <a:ext uri="smNativeData">
                <pr:smNativeData xmlns:pr="smNativeData" xmlns="smNativeData" val="SMDATA_15_trXWYhMAAAAlAAAAZgAAAA0AAAAAPAAAADwAAAA8AAAAPAAAAAAAAAABAAAAAAAAAAEAAABQAAAAAAAAAAAA8D8AAAAAAADwPwAAAAAAAOA/AAAAAAAA4D8AAAAAAADgPwAAAAAAAOA/AAAAAAAA4D8AAAAAAADgPwAAAAAAAOA/AAAAAAAA4D8CAAAAjAAAAAEAAAAAAAAAQkJCAP///wgAAAAAAAAAAAAAAAAAAAAAAAAAAAAAAAAAAAAAeAAAAAEAAABAAAAAAAAAAAAAAAB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EYAaQ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QkJCAP///wEAAAAAAAAAAAAAAAAAAAAAAAAAAAAAAAAAAAAAAAAAAAAAAAB/f38A3N7gA8zMzADAwP8Af39/AAAAAAAAAAAAAAAAAAAAAAAAAAAAIQAAABgAAAAUAAAA+AcAANAbAABwCAAASBwAABAAAAAmAAAACAAAAP//////////"/>
              </a:ext>
            </a:extLst>
          </p:cNvSpPr>
          <p:nvPr/>
        </p:nvSpPr>
        <p:spPr>
          <a:xfrm rot="16200000">
            <a:off x="1295400" y="4521200"/>
            <a:ext cx="76200" cy="76200"/>
          </a:xfrm>
          <a:prstGeom prst="ellipse">
            <a:avLst/>
          </a:prstGeom>
          <a:solidFill>
            <a:srgbClr val="424242"/>
          </a:solidFill>
          <a:ln w="25400" cap="flat" cmpd="sng" algn="ctr">
            <a:solidFill>
              <a:srgbClr val="000000"/>
            </a:solidFill>
            <a:prstDash val="solid"/>
            <a:headEnd type="none"/>
            <a:tailEnd type="none"/>
          </a:ln>
          <a:effectLst/>
        </p:spPr>
        <p:txBody>
          <a:bodyPr vert="horz" wrap="square" lIns="38100" tIns="38100" rIns="38100" bIns="38100" numCol="1" spcCol="215900" anchor="ctr"/>
          <a:lstStyle/>
          <a:p>
            <a:pPr defTabSz="355600">
              <a:tabLst>
                <a:tab pos="838200" algn="l"/>
              </a:tabLst>
              <a:defRPr cap="none">
                <a:effectLst>
                  <a:outerShdw dist="63500" dir="3600000" algn="tl" rotWithShape="0">
                    <a:srgbClr val="000000">
                      <a:alpha val="40000"/>
                    </a:srgbClr>
                  </a:outerShdw>
                </a:effectLst>
              </a:defRPr>
            </a:pPr>
          </a:p>
        </p:txBody>
      </p:sp>
      <p:sp>
        <p:nvSpPr>
          <p:cNvPr id="6" name="Shape 5575"/>
          <p:cNvSpPr>
            <a:extLst>
              <a:ext uri="smNativeData">
                <pr:smNativeData xmlns:pr="smNativeData" xmlns="smNativeData" val="SMDATA_15_trXWYhMAAAAlAAAAZgAAAA0AAAAAPAAAADwAAAA8AAAAPAAAAAAAAAABAAAAAAAAAAEAAABQAAAAAAAAAAAA8D8AAAAAAADwPwAAAAAAAOA/AAAAAAAA4D8AAAAAAADgPwAAAAAAAOA/AAAAAAAA4D8AAAAAAADgPwAAAAAAAOA/AAAAAAAA4D8CAAAAjAAAAAEAAAAAAAAAQkJCAP///wgAAAAAAAAAAAAAAAAAAAAAAAAAAAAAAAAAAAAAeAAAAAEAAABAAAAAAAAAAAAAAAB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HFU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QkJCAP///wEAAAAAAAAAAAAAAAAAAAAAAAAAAAAAAAAAAAAAAAAAAAAAAAB/f38A3N7gA8zMzADAwP8Af39/AAAAAAAAAAAAAAAAAAAAAAAAAAAAIQAAABgAAAAUAAAA+AcAAJAaAABwCAAACBsAABAAAAAmAAAACAAAAP//////////"/>
              </a:ext>
            </a:extLst>
          </p:cNvSpPr>
          <p:nvPr/>
        </p:nvSpPr>
        <p:spPr>
          <a:xfrm rot="16200000">
            <a:off x="1295400" y="4318000"/>
            <a:ext cx="76200" cy="76200"/>
          </a:xfrm>
          <a:prstGeom prst="ellipse">
            <a:avLst/>
          </a:prstGeom>
          <a:solidFill>
            <a:srgbClr val="424242"/>
          </a:solidFill>
          <a:ln w="25400" cap="flat" cmpd="sng" algn="ctr">
            <a:solidFill>
              <a:srgbClr val="000000"/>
            </a:solidFill>
            <a:prstDash val="solid"/>
            <a:headEnd type="none"/>
            <a:tailEnd type="none"/>
          </a:ln>
          <a:effectLst/>
        </p:spPr>
        <p:txBody>
          <a:bodyPr vert="horz" wrap="square" lIns="38100" tIns="38100" rIns="38100" bIns="38100" numCol="1" spcCol="215900" anchor="ctr"/>
          <a:lstStyle/>
          <a:p>
            <a:pPr defTabSz="355600">
              <a:tabLst>
                <a:tab pos="838200" algn="l"/>
              </a:tabLst>
              <a:defRPr cap="none">
                <a:effectLst>
                  <a:outerShdw dist="63500" dir="3600000" algn="tl" rotWithShape="0">
                    <a:srgbClr val="000000">
                      <a:alpha val="40000"/>
                    </a:srgbClr>
                  </a:outerShdw>
                </a:effectLst>
              </a:defRPr>
            </a:pPr>
          </a:p>
        </p:txBody>
      </p:sp>
      <p:sp>
        <p:nvSpPr>
          <p:cNvPr id="7" name="Shape 5576"/>
          <p:cNvSpPr>
            <a:extLst>
              <a:ext uri="smNativeData">
                <pr:smNativeData xmlns:pr="smNativeData" xmlns="smNativeData" val="SMDATA_15_trXWYhMAAAAlAAAAZgAAAA0AAAAAPAAAADwAAAA8AAAAPAAAAAAAAAABAAAAAAAAAAEAAABQAAAAAAAAAAAA8D8AAAAAAADwPwAAAAAAAOA/AAAAAAAA4D8AAAAAAADgPwAAAAAAAOA/AAAAAAAA4D8AAAAAAADgPwAAAAAAAOA/AAAAAAAA4D8CAAAAjAAAAAEAAAAAAAAAQkJCAP///wgAAAAAAAAAAAAAAAAAAAAAAAAAAAAAAAAAAAAAeAAAAAEAAABAAAAAAAAAAAAAAAB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QkJCAP///wEAAAAAAAAAAAAAAAAAAAAAAAAAAAAAAAAAAAAAAAAAAAAAAAB/f38A3N7gA8zMzADAwP8Af39/AAAAAAAAAAAAAAAAAAAAAAAAAAAAIQAAABgAAAAUAAAA+AcAAFAZAABwCAAAyBkAABAAAAAmAAAACAAAAP//////////"/>
              </a:ext>
            </a:extLst>
          </p:cNvSpPr>
          <p:nvPr/>
        </p:nvSpPr>
        <p:spPr>
          <a:xfrm rot="16200000">
            <a:off x="1295400" y="4114800"/>
            <a:ext cx="76200" cy="76200"/>
          </a:xfrm>
          <a:prstGeom prst="ellipse">
            <a:avLst/>
          </a:prstGeom>
          <a:solidFill>
            <a:srgbClr val="424242"/>
          </a:solidFill>
          <a:ln w="25400" cap="flat" cmpd="sng" algn="ctr">
            <a:solidFill>
              <a:srgbClr val="000000"/>
            </a:solidFill>
            <a:prstDash val="solid"/>
            <a:headEnd type="none"/>
            <a:tailEnd type="none"/>
          </a:ln>
          <a:effectLst/>
        </p:spPr>
        <p:txBody>
          <a:bodyPr vert="horz" wrap="square" lIns="38100" tIns="38100" rIns="38100" bIns="38100" numCol="1" spcCol="215900" anchor="ctr"/>
          <a:lstStyle/>
          <a:p>
            <a:pPr defTabSz="355600">
              <a:tabLst>
                <a:tab pos="838200" algn="l"/>
              </a:tabLst>
              <a:defRPr cap="none">
                <a:effectLst>
                  <a:outerShdw dist="63500" dir="3600000" algn="tl" rotWithShape="0">
                    <a:srgbClr val="000000">
                      <a:alpha val="40000"/>
                    </a:srgbClr>
                  </a:outerShdw>
                </a:effectLst>
              </a:defRPr>
            </a:pPr>
          </a:p>
        </p:txBody>
      </p:sp>
      <p:sp>
        <p:nvSpPr>
          <p:cNvPr id="8" name="Shape 5577"/>
          <p:cNvSpPr>
            <a:extLst>
              <a:ext uri="smNativeData">
                <pr:smNativeData xmlns:pr="smNativeData" xmlns="smNativeData" val="SMDATA_15_trXWYhMAAAAlAAAAZgAAAA0AAAAAPAAAADwAAAA8AAAAPAAAAAAAAAABAAAAAAAAAAEAAABQAAAAAAAAAAAA8D8AAAAAAADwPwAAAAAAAOA/AAAAAAAA4D8AAAAAAADgPwAAAAAAAOA/AAAAAAAA4D8AAAAAAADgPwAAAAAAAOA/AAAAAAAA4D8CAAAAjAAAAAEAAAAAAAAAQkJCAP///wgAAAAAAAAAAAAAAAAAAAAAAAAAAAAAAAAAAAAAeAAAAAEAAABAAAAAAAAAAAAAAAB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QkJCAP///wEAAAAAAAAAAAAAAAAAAAAAAAAAAAAAAAAAAAAAAAAAAAAAAAB/f38A3N7gA8zMzADAwP8Af39/AAAAAAAAAAAAAAAAAAAAAAAAAAAAIQAAABgAAAAUAAAADCEAAKAPAACEIQAAGBAAABAAAAAmAAAACAAAAP//////////"/>
              </a:ext>
            </a:extLst>
          </p:cNvSpPr>
          <p:nvPr/>
        </p:nvSpPr>
        <p:spPr>
          <a:xfrm>
            <a:off x="5372100" y="2540000"/>
            <a:ext cx="76200" cy="76200"/>
          </a:xfrm>
          <a:prstGeom prst="ellipse">
            <a:avLst/>
          </a:prstGeom>
          <a:solidFill>
            <a:srgbClr val="424242"/>
          </a:solidFill>
          <a:ln w="25400" cap="flat" cmpd="sng" algn="ctr">
            <a:solidFill>
              <a:srgbClr val="000000"/>
            </a:solidFill>
            <a:prstDash val="solid"/>
            <a:headEnd type="none"/>
            <a:tailEnd type="none"/>
          </a:ln>
          <a:effectLst/>
        </p:spPr>
        <p:txBody>
          <a:bodyPr vert="horz" wrap="square" lIns="38100" tIns="38100" rIns="38100" bIns="38100" numCol="1" spcCol="215900" anchor="ctr"/>
          <a:lstStyle/>
          <a:p>
            <a:pPr defTabSz="355600">
              <a:tabLst>
                <a:tab pos="838200" algn="l"/>
              </a:tabLst>
              <a:defRPr cap="none">
                <a:effectLst>
                  <a:outerShdw dist="63500" dir="3600000" algn="tl" rotWithShape="0">
                    <a:srgbClr val="000000">
                      <a:alpha val="40000"/>
                    </a:srgbClr>
                  </a:outerShdw>
                </a:effectLst>
              </a:defRPr>
            </a:pPr>
          </a:p>
        </p:txBody>
      </p:sp>
      <p:sp>
        <p:nvSpPr>
          <p:cNvPr id="9" name="Shape 5578"/>
          <p:cNvSpPr>
            <a:extLst>
              <a:ext uri="smNativeData">
                <pr:smNativeData xmlns:pr="smNativeData" xmlns="smNativeData" val="SMDATA_15_trXWYhMAAAAlAAAAZgAAAA0AAAAAPAAAADwAAAA8AAAAPAAAAAAAAAABAAAAAAAAAAEAAABQAAAAAAAAAAAA8D8AAAAAAADwPwAAAAAAAOA/AAAAAAAA4D8AAAAAAADgPwAAAAAAAOA/AAAAAAAA4D8AAAAAAADgPwAAAAAAAOA/AAAAAAAA4D8CAAAAjAAAAAEAAAAAAAAAQkJCAP///wgAAAAAAAAAAAAAAAAAAAAAAAAAAAAAAAAAAAAAeAAAAAEAAABAAAAAAAAAAAAAAAB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C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QkJCAP///wEAAAAAAAAAAAAAAAAAAAAAAAAAAAAAAAAAAAAAAAAAAAAAAAB/f38A3N7gA8zMzADAwP8Af39/AAAAAAAAAAAAAAAAAAAAAAAAAAAAIQAAABgAAAAUAAAATCIAAKAPAADEIgAAGBAAABAAAAAmAAAACAAAAP//////////"/>
              </a:ext>
            </a:extLst>
          </p:cNvSpPr>
          <p:nvPr/>
        </p:nvSpPr>
        <p:spPr>
          <a:xfrm>
            <a:off x="5575300" y="2540000"/>
            <a:ext cx="76200" cy="76200"/>
          </a:xfrm>
          <a:prstGeom prst="ellipse">
            <a:avLst/>
          </a:prstGeom>
          <a:solidFill>
            <a:srgbClr val="424242"/>
          </a:solidFill>
          <a:ln w="25400" cap="flat" cmpd="sng" algn="ctr">
            <a:solidFill>
              <a:srgbClr val="000000"/>
            </a:solidFill>
            <a:prstDash val="solid"/>
            <a:headEnd type="none"/>
            <a:tailEnd type="none"/>
          </a:ln>
          <a:effectLst/>
        </p:spPr>
        <p:txBody>
          <a:bodyPr vert="horz" wrap="square" lIns="38100" tIns="38100" rIns="38100" bIns="38100" numCol="1" spcCol="215900" anchor="ctr"/>
          <a:lstStyle/>
          <a:p>
            <a:pPr defTabSz="355600">
              <a:tabLst>
                <a:tab pos="838200" algn="l"/>
              </a:tabLst>
              <a:defRPr cap="none">
                <a:effectLst>
                  <a:outerShdw dist="63500" dir="3600000" algn="tl" rotWithShape="0">
                    <a:srgbClr val="000000">
                      <a:alpha val="40000"/>
                    </a:srgbClr>
                  </a:outerShdw>
                </a:effectLst>
              </a:defRPr>
            </a:pPr>
          </a:p>
        </p:txBody>
      </p:sp>
      <p:sp>
        <p:nvSpPr>
          <p:cNvPr id="10" name="Shape 5579"/>
          <p:cNvSpPr>
            <a:extLst>
              <a:ext uri="smNativeData">
                <pr:smNativeData xmlns:pr="smNativeData" xmlns="smNativeData" val="SMDATA_15_trXWYhMAAAAlAAAAZgAAAA0AAAAAPAAAADwAAAA8AAAAPAAAAAAAAAABAAAAAAAAAAEAAABQAAAAAAAAAAAA8D8AAAAAAADwPwAAAAAAAOA/AAAAAAAA4D8AAAAAAADgPwAAAAAAAOA/AAAAAAAA4D8AAAAAAADgPwAAAAAAAOA/AAAAAAAA4D8CAAAAjAAAAAEAAAAAAAAAQkJCAP///wgAAAAAAAAAAAAAAAAAAAAAAAAAAAAAAAAAAAAAeAAAAAEAAABAAAAAAAAAAAAAAAB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B58wU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QkJCAP///wEAAAAAAAAAAAAAAAAAAAAAAAAAAAAAAAAAAAAAAAAAAAAAAAB/f38A3N7gA8zMzADAwP8Af39/AAAAAAAAAAAAAAAAAAAAAAAAAAAAIQAAABgAAAAUAAAAjCMAAKAPAAAEJAAAGBAAABAAAAAmAAAACAAAAP//////////"/>
              </a:ext>
            </a:extLst>
          </p:cNvSpPr>
          <p:nvPr/>
        </p:nvSpPr>
        <p:spPr>
          <a:xfrm>
            <a:off x="5778500" y="2540000"/>
            <a:ext cx="76200" cy="76200"/>
          </a:xfrm>
          <a:prstGeom prst="ellipse">
            <a:avLst/>
          </a:prstGeom>
          <a:solidFill>
            <a:srgbClr val="424242"/>
          </a:solidFill>
          <a:ln w="25400" cap="flat" cmpd="sng" algn="ctr">
            <a:solidFill>
              <a:srgbClr val="000000"/>
            </a:solidFill>
            <a:prstDash val="solid"/>
            <a:headEnd type="none"/>
            <a:tailEnd type="none"/>
          </a:ln>
          <a:effectLst/>
        </p:spPr>
        <p:txBody>
          <a:bodyPr vert="horz" wrap="square" lIns="38100" tIns="38100" rIns="38100" bIns="38100" numCol="1" spcCol="215900" anchor="ctr"/>
          <a:lstStyle/>
          <a:p>
            <a:pPr defTabSz="355600">
              <a:tabLst>
                <a:tab pos="838200" algn="l"/>
              </a:tabLst>
              <a:defRPr cap="none">
                <a:effectLst>
                  <a:outerShdw dist="63500" dir="3600000" algn="tl" rotWithShape="0">
                    <a:srgbClr val="000000">
                      <a:alpha val="40000"/>
                    </a:srgbClr>
                  </a:outerShdw>
                </a:effectLst>
              </a:defRPr>
            </a:pPr>
          </a:p>
        </p:txBody>
      </p:sp>
      <p:sp>
        <p:nvSpPr>
          <p:cNvPr id="11" name="Shape 5580"/>
          <p:cNvSpPr>
            <a:extLst>
              <a:ext uri="smNativeData">
                <pr:smNativeData xmlns:pr="smNativeData" xmlns="smNativeData" val="SMDATA_15_trXWYhMAAAAlAAAAZgAAAA0AAAAAPAAAADwAAAA8AAAAPAAAAAAAAAABAAAAAAAAAAEAAABQAAAAAAAAAAAA8D8AAAAAAADwPwAAAAAAAOA/AAAAAAAA4D8AAAAAAADgPwAAAAAAAOA/AAAAAAAA4D8AAAAAAADgPwAAAAAAAOA/AAAAAAAA4D8CAAAAjAAAAAEAAAAAAAAAQkJCAP///wgAAAAAAAAAAAAAAAAAAAAAAAAAAAAAAAAAAAAAeAAAAAEAAABAAAAAAAAAAAAAAAB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GN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QkJCAP///wEAAAAAAAAAAAAAAAAAAAAAAAAAAAAAAAAAAAAAAAAAAAAAAAB/f38A3N7gA8zMzADAwP8Af39/AAAAAAAAAAAAAAAAAAAAAAAAAAAAIQAAABgAAAAUAAAA4CQAAKAPAABYJQAAGBAAABAAAAAmAAAACAAAAP//////////"/>
              </a:ext>
            </a:extLst>
          </p:cNvSpPr>
          <p:nvPr/>
        </p:nvSpPr>
        <p:spPr>
          <a:xfrm>
            <a:off x="5994400" y="2540000"/>
            <a:ext cx="76200" cy="76200"/>
          </a:xfrm>
          <a:prstGeom prst="ellipse">
            <a:avLst/>
          </a:prstGeom>
          <a:solidFill>
            <a:srgbClr val="424242"/>
          </a:solidFill>
          <a:ln w="25400" cap="flat" cmpd="sng" algn="ctr">
            <a:solidFill>
              <a:srgbClr val="000000"/>
            </a:solidFill>
            <a:prstDash val="solid"/>
            <a:headEnd type="none"/>
            <a:tailEnd type="none"/>
          </a:ln>
          <a:effectLst/>
        </p:spPr>
        <p:txBody>
          <a:bodyPr vert="horz" wrap="square" lIns="38100" tIns="38100" rIns="38100" bIns="38100" numCol="1" spcCol="215900" anchor="ctr"/>
          <a:lstStyle/>
          <a:p>
            <a:pPr defTabSz="355600">
              <a:tabLst>
                <a:tab pos="838200" algn="l"/>
              </a:tabLst>
              <a:defRPr cap="none">
                <a:effectLst>
                  <a:outerShdw dist="63500" dir="3600000" algn="tl" rotWithShape="0">
                    <a:srgbClr val="000000">
                      <a:alpha val="40000"/>
                    </a:srgbClr>
                  </a:outerShdw>
                </a:effectLst>
              </a:defRPr>
            </a:pPr>
          </a:p>
        </p:txBody>
      </p:sp>
      <p:sp>
        <p:nvSpPr>
          <p:cNvPr id="12" name="Shape 5581"/>
          <p:cNvSpPr>
            <a:extLst>
              <a:ext uri="smNativeData">
                <pr:smNativeData xmlns:pr="smNativeData" xmlns="smNativeData" val="SMDATA_15_trXWYhMAAAAlAAAAZgAAAA0AAAAAPAAAADwAAAA8AAAAPAAAAAAAAAABAAAAAAAAAAEAAABQAAAAAAAAAAAA8D8AAAAAAADwPwAAAAAAAOA/AAAAAAAA4D8AAAAAAADgPwAAAAAAAOA/AAAAAAAA4D8AAAAAAADgPwAAAAAAAOA/AAAAAAAA4D8CAAAAjAAAAAEAAAAAAAAAQkJCAP///wgAAAAAAAAAAAAAAAAAAAAAAAAAAAAAAAAAAAAAeAAAAAEAAABAAAAAAAAAAAAAAAB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BgDAQM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QkJCAP///wEAAAAAAAAAAAAAAAAAAAAAAAAAAAAAAAAAAAAAAAAAAAAAAAB/f38A3N7gA8zMzADAwP8Af39/AAAAAAAAAAAAAAAAAAAAAAAAAAAAIQAAABgAAAAUAAAAICYAAKAPAACYJgAAGBAAABAAAAAmAAAACAAAAP//////////"/>
              </a:ext>
            </a:extLst>
          </p:cNvSpPr>
          <p:nvPr/>
        </p:nvSpPr>
        <p:spPr>
          <a:xfrm>
            <a:off x="6197600" y="2540000"/>
            <a:ext cx="76200" cy="76200"/>
          </a:xfrm>
          <a:prstGeom prst="ellipse">
            <a:avLst/>
          </a:prstGeom>
          <a:solidFill>
            <a:srgbClr val="424242"/>
          </a:solidFill>
          <a:ln w="25400" cap="flat" cmpd="sng" algn="ctr">
            <a:solidFill>
              <a:srgbClr val="000000"/>
            </a:solidFill>
            <a:prstDash val="solid"/>
            <a:headEnd type="none"/>
            <a:tailEnd type="none"/>
          </a:ln>
          <a:effectLst/>
        </p:spPr>
        <p:txBody>
          <a:bodyPr vert="horz" wrap="square" lIns="38100" tIns="38100" rIns="38100" bIns="38100" numCol="1" spcCol="215900" anchor="ctr"/>
          <a:lstStyle/>
          <a:p>
            <a:pPr defTabSz="355600">
              <a:tabLst>
                <a:tab pos="838200" algn="l"/>
              </a:tabLst>
              <a:defRPr cap="none">
                <a:effectLst>
                  <a:outerShdw dist="63500" dir="3600000" algn="tl" rotWithShape="0">
                    <a:srgbClr val="000000">
                      <a:alpha val="40000"/>
                    </a:srgbClr>
                  </a:outerShdw>
                </a:effectLst>
              </a:defRPr>
            </a:pPr>
          </a:p>
        </p:txBody>
      </p:sp>
      <p:grpSp>
        <p:nvGrpSpPr>
          <p:cNvPr id="13" name="Group 5584"/>
          <p:cNvGrpSpPr>
            <a:extLst>
              <a:ext uri="smNativeData">
                <pr:smNativeData xmlns:pr="smNativeData" xmlns="smNativeData" val="SMDATA_6_trXWYhMAAAAlAAAAAQAAAA8BAAAAkAAAAEgAAACQAAAASAAAAAAAAAAAAAAAAAAAABcAAAAUAAAAAAAAAAAAAAD/fwAA/38AAAAAAAAJAAAABAAAAAAAAAAfAAAAVAAAAAAAAAAAAAAAAAAAAAAAAAAAAAAAAAAAAAAAAAAAAAAAAAAAAAAAAAAAAAAAAAAAAAAAAAAAAAAAAAAAAAAAAAAAAAAAAAAAAAAAAAAAAAAAAAAAACEAAAAYAAAAFAAAADwjAACwCQAAVjMAAOUOAAAQAAAAJgAAAAgAAAD/////AAAAAA=="/>
              </a:ext>
            </a:extLst>
          </p:cNvGrpSpPr>
          <p:nvPr/>
        </p:nvGrpSpPr>
        <p:grpSpPr>
          <a:xfrm>
            <a:off x="5727700" y="1574800"/>
            <a:ext cx="2617470" cy="846455"/>
            <a:chOff x="5727700" y="1574800"/>
            <a:chExt cx="2617470" cy="846455"/>
          </a:xfrm>
        </p:grpSpPr>
        <p:sp>
          <p:nvSpPr>
            <p:cNvPr id="15" name="Shape 5582"/>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ICYAALAJAABWMwAArgsAAAAgAAAmAAAACAAAAP//////////"/>
                </a:ext>
              </a:extLst>
            </p:cNvSpPr>
            <p:nvPr/>
          </p:nvSpPr>
          <p:spPr>
            <a:xfrm>
              <a:off x="6197600" y="1574800"/>
              <a:ext cx="2147570" cy="323850"/>
            </a:xfrm>
            <a:prstGeom prst="rect">
              <a:avLst/>
            </a:prstGeom>
            <a:noFill/>
            <a:ln>
              <a:noFill/>
            </a:ln>
            <a:effectLst/>
          </p:spPr>
          <p:txBody>
            <a:bodyPr vert="horz" wrap="none" lIns="50800" tIns="50800" rIns="50800" bIns="50800" numCol="1" spcCol="215900" anchor="t"/>
            <a:lstStyle>
              <a:lvl1pPr defTabSz="3556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r>
                <a:t>4092 states not shown</a:t>
              </a:r>
            </a:p>
          </p:txBody>
        </p:sp>
        <p:sp>
          <p:nvSpPr>
            <p:cNvPr id="14" name="Shape 5583"/>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TAAAoAAAAAQAAACMAAAAjAAAAIwAAAB4AAAACAAAAZAAAAGQAAAAAAAAAZAAAAGQAAAAVAAAAYAAAAAAAAAAAAAAADwAAACADAAAAAAAAAAAAAAEAAACgMgAAVgcAAKr4//8BAAAAf39/AAEAAABkAAAAAAAAABQAAABAHwAAAAAAACYAAAAAAAAAwOD//wAAAAAmAAAAZAAAABYAAABMAAAAAQAAAAAAAAAHAAAAAAAAAAEAAAAAAAAAVgAAAEcAAABHAAAAZAAAAGQAAAAAAAAAy8vLAFYAAABHAAAARwAAAGQAAABkAAAAAAAAABcAAAAUAAAAAAAAAAAAAAD/fwAA/38AAAAAAAAJAAAABAAAAMBI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P+TAAB/f38AAAAAAMvLywDAwP8Af39/AAAAAAAAAAAAAAAAAAAAAAAAAAAAIQAAABgAAAAUAAAAPCMAADoLAAA9JgAA5Q4AAAAAAAAmAAAACAAAAP//////////"/>
                </a:ext>
              </a:extLst>
            </p:cNvSpPr>
            <p:nvPr/>
          </p:nvSpPr>
          <p:spPr>
            <a:xfrm flipV="1">
              <a:off x="5727700" y="1824990"/>
              <a:ext cx="488315" cy="596265"/>
            </a:xfrm>
            <a:prstGeom prst="line">
              <a:avLst/>
            </a:prstGeom>
            <a:noFill/>
            <a:ln w="25400" cap="flat" cmpd="sng" algn="ctr">
              <a:solidFill>
                <a:srgbClr val="FF9300"/>
              </a:solidFill>
              <a:prstDash val="solid"/>
              <a:headEnd type="triangle" w="med" len="med"/>
              <a:tailEnd type="none"/>
            </a:ln>
            <a:effectLst>
              <a:outerShdw blurRad="63500" dist="63760" dir="2700000">
                <a:srgbClr val="000000">
                  <a:alpha val="14000"/>
                </a:srgbClr>
              </a:outerShdw>
            </a:effectLst>
          </p:spPr>
          <p:txBody>
            <a:bodyPr rot="10800000" vert="horz" wrap="square" lIns="50800" tIns="50800" rIns="50800" bIns="50800" numCol="1" spcCol="215900" anchor="ctr"/>
            <a:lstStyle/>
            <a:p>
              <a:pPr algn="l" defTabSz="457200">
                <a:lnSpc>
                  <a:spcPct val="100000"/>
                </a:lnSpc>
                <a:tabLst>
                  <a:tab pos="838200" algn="l"/>
                </a:tabLst>
                <a:defRPr sz="1200" cap="none">
                  <a:latin typeface="Helvetica" pitchFamily="0" charset="0"/>
                  <a:ea typeface="Helvetica" pitchFamily="0" charset="0"/>
                  <a:cs typeface="Helvetica" pitchFamily="0" charset="0"/>
                </a:defRPr>
              </a:pPr>
            </a:p>
          </p:txBody>
        </p:sp>
      </p:grpSp>
      <p:sp>
        <p:nvSpPr>
          <p:cNvPr id="16" name="Shape 5585"/>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nwgAABAgAAAmAAAACAAAAP//////////"/>
              </a:ext>
            </a:extLst>
          </p:cNvSpPr>
          <p:nvPr/>
        </p:nvSpPr>
        <p:spPr>
          <a:xfrm>
            <a:off x="635000" y="1016000"/>
            <a:ext cx="8692515"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The Sequence Model </a:t>
            </a:r>
          </a:p>
        </p:txBody>
      </p:sp>
      <p:sp>
        <p:nvSpPr>
          <p:cNvPr id="17" name="Shape 5586"/>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zQMAANwAAACzOgAATAQAABAgAAAmAAAACAAAAP//////////"/>
              </a:ext>
            </a:extLst>
          </p:cNvSpPr>
          <p:nvPr/>
        </p:nvSpPr>
        <p:spPr>
          <a:xfrm>
            <a:off x="617855" y="139700"/>
            <a:ext cx="892429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Non-independence Across Sites</a:t>
            </a:r>
          </a:p>
        </p:txBody>
      </p:sp>
      <p:sp>
        <p:nvSpPr>
          <p:cNvPr id="18" name="Shape 5587"/>
          <p:cNvSpPr>
            <a:extLst>
              <a:ext uri="smNativeData">
                <pr:smNativeData xmlns:pr="smNativeData" xmlns="smNativeData" val="SMDATA_15_trXWYhMAAAAlAAAAZAAAAE0AAAAAZgAAAGYAAABmAAAAZg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5QMAAI4pAACDPwAAuCsAABAgAAAmAAAACAAAAP//////////"/>
              </a:ext>
            </a:extLst>
          </p:cNvSpPr>
          <p:nvPr/>
        </p:nvSpPr>
        <p:spPr>
          <a:xfrm>
            <a:off x="633095" y="6755130"/>
            <a:ext cx="9691370" cy="351790"/>
          </a:xfrm>
          <a:prstGeom prst="rect">
            <a:avLst/>
          </a:prstGeom>
          <a:noFill/>
          <a:ln>
            <a:noFill/>
          </a:ln>
          <a:effectLst/>
        </p:spPr>
        <p:txBody>
          <a:bodyPr vert="horz" wrap="square" lIns="64770" tIns="64770" rIns="64770" bIns="64770" numCol="1" spcCol="215900" anchor="t"/>
          <a:lstStyle>
            <a:lvl1pPr algn="l" defTabSz="585470">
              <a:lnSpc>
                <a:spcPts val="1900"/>
              </a:lnSpc>
              <a:tabLst>
                <a:tab pos="838200" algn="l"/>
                <a:tab pos="1066800" algn="l"/>
              </a:tabLst>
              <a:defRPr sz="1600" cap="none">
                <a:solidFill>
                  <a:srgbClr val="424242"/>
                </a:solidFill>
                <a:latin typeface="Arial" pitchFamily="1" charset="0"/>
                <a:ea typeface="Gill Sans" pitchFamily="0" charset="0"/>
                <a:cs typeface="Gill Sans" pitchFamily="0" charset="0"/>
              </a:defRPr>
            </a:lvl1pPr>
          </a:lstStyle>
          <a:p>
            <a:pPr/>
            <a:r>
              <a:t>Values of the diagonal elements are equal to the negative sum of the elements in the corresponding row.</a:t>
            </a:r>
          </a:p>
        </p:txBody>
      </p:sp>
    </p:spTree>
  </p:cSld>
  <p:clrMapOvr>
    <a:masterClrMapping/>
  </p:clrMapOvr>
  <p:transition spd="fast" p14:dur="500">
    <p:fade/>
    <p:extLst>
      <p:ext uri="smNativeData">
        <pr:smNativeData xmlns:pr="smNativeData" xmlns="smNativeData" val="trXWYgAAAAD0AQAAAAAAAAYAAAAAAAAAAAAAAAAAAAAAAAAAAQAAAAAAAAAAAAAAAAAAAAAAAAAAAAAA"/>
      </p:ext>
    </p:extLs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iterate type="lt">
                                    <p:tmAbs val="0"/>
                                  </p:iterate>
                                  <p:childTnLst>
                                    <p:set>
                                      <p:cBhvr>
                                        <p:cTn id="6" dur="1" fill="hold">
                                          <p:stCondLst>
                                            <p:cond delay="0"/>
                                          </p:stCondLst>
                                        </p:cTn>
                                        <p:tgtEl>
                                          <p:spTgt spid="13"/>
                                        </p:tgtEl>
                                        <p:attrNameLst>
                                          <p:attrName>style.visibility</p:attrName>
                                        </p:attrNameLst>
                                      </p:cBhvr>
                                      <p:to>
                                        <p:strVal val="visible"/>
                                      </p:to>
                                    </p:set>
                                    <p:animEffect transition="in" filter="dissolve">
                                      <p:cBhvr>
                                        <p:cTn id="7"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advAuto="0"/>
    </p:bldLst>
    <p:extLst>
      <p:ext uri="smNativeData">
        <pr:smNativeData xmlns:pr="smNativeData" xmlns="smNativeData" val="trXWYgEAAAAFAAAA/f///wEAAAAJAAAAAAAAAAAAAAAAAAAAAAAAAA=="/>
      </p:ext>
    </p:extLst>
  </p:timing>
</p:sld>
</file>

<file path=ppt/slides/slide36.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616"/>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KYARg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7wMAAEAGAABsOQAAnwgAABAgAAAmAAAACAAAAP//////////"/>
              </a:ext>
            </a:extLst>
          </p:cNvSpPr>
          <p:nvPr/>
        </p:nvSpPr>
        <p:spPr>
          <a:xfrm>
            <a:off x="639445" y="1016000"/>
            <a:ext cx="8695055" cy="385445"/>
          </a:xfrm>
          <a:prstGeom prst="rect">
            <a:avLst/>
          </a:prstGeom>
          <a:noFill/>
          <a:ln>
            <a:noFill/>
          </a:ln>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Can we correctly estimate the true branch length used in our simulation?</a:t>
            </a:r>
          </a:p>
        </p:txBody>
      </p:sp>
      <p:sp>
        <p:nvSpPr>
          <p:cNvPr id="3" name="Shape 617"/>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CY6Jk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xgkAANwAAAC6NAAATAQAABAgAAAmAAAACAAAAP//////////"/>
              </a:ext>
            </a:extLst>
          </p:cNvSpPr>
          <p:nvPr/>
        </p:nvSpPr>
        <p:spPr>
          <a:xfrm>
            <a:off x="1588770" y="139700"/>
            <a:ext cx="698246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Scaling the Instantaneous Rate Matrix</a:t>
            </a:r>
          </a:p>
        </p:txBody>
      </p:sp>
      <p:pic>
        <p:nvPicPr>
          <p:cNvPr id="4" name="droppedImage.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B4E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KQQAADkDAAAoCMAAHAXAAAQAAAAJgAAAAgAAAD//////////w=="/>
              </a:ext>
            </a:extLst>
          </p:cNvPicPr>
          <p:nvPr/>
        </p:nvPicPr>
        <p:blipFill>
          <a:blip r:embed="rId2"/>
          <a:stretch>
            <a:fillRect/>
          </a:stretch>
        </p:blipFill>
        <p:spPr>
          <a:xfrm>
            <a:off x="2705100" y="2095500"/>
            <a:ext cx="3086100" cy="1714500"/>
          </a:xfrm>
          <a:prstGeom prst="rect">
            <a:avLst/>
          </a:prstGeom>
          <a:noFill/>
          <a:ln>
            <a:noFill/>
          </a:ln>
          <a:effectLst/>
        </p:spPr>
      </p:pic>
      <p:sp>
        <p:nvSpPr>
          <p:cNvPr id="5" name="Shape 619"/>
          <p:cNvSpPr>
            <a:extLst>
              <a:ext uri="smNativeData">
                <pr:smNativeData xmlns:pr="smNativeData" xmlns="smNativeData" val="SMDATA_15_trXWYhMAAAAlAAAAZAAAAA0AAAAAUAAAAFAAAABQAAAAUAAAAAAAAAABAAAAAAAAAAEAAABQAAAAAAAAAAAA4D8AAAAAAADgPwAAAAAAAOA/AAAAAAAA4D8AAAAAAADgPwAAAAAAAOA/AAAAAAAA4D8AAAAAAADgPwAAAAAAAOA/AAAAAAAA4D8CAAAAjAAAAAE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BoH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x0AAHQMAABwLgAAgRgAABAAAAAmAAAACAAAAP//////////"/>
              </a:ext>
            </a:extLst>
          </p:cNvSpPr>
          <p:nvPr/>
        </p:nvSpPr>
        <p:spPr>
          <a:xfrm>
            <a:off x="4876165" y="2024380"/>
            <a:ext cx="2672715" cy="1958975"/>
          </a:xfrm>
          <a:prstGeom prst="rect">
            <a:avLst/>
          </a:prstGeom>
          <a:solidFill>
            <a:srgbClr val="FFFFFF"/>
          </a:solidFill>
          <a:ln>
            <a:noFill/>
          </a:ln>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6" name="Shape 620"/>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C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GsF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ZhsAAK4VAABmGwAAgBcAABAAAAAmAAAACAAAAP//////////"/>
              </a:ext>
            </a:extLst>
          </p:cNvSpPr>
          <p:nvPr/>
        </p:nvSpPr>
        <p:spPr>
          <a:xfrm flipV="1">
            <a:off x="4453890" y="3524250"/>
            <a:ext cx="0" cy="295910"/>
          </a:xfrm>
          <a:prstGeom prst="line">
            <a:avLst/>
          </a:prstGeom>
          <a:noFill/>
          <a:ln w="25400" cap="flat" cmpd="sng" algn="ctr">
            <a:solidFill>
              <a:srgbClr val="FF9300"/>
            </a:solidFill>
            <a:prstDash val="solid"/>
            <a:headEnd type="none"/>
            <a:tailEnd type="triangle" w="med" len="med"/>
          </a:ln>
          <a:effectLst>
            <a:outerShdw blurRad="63500" dist="63760" dir="2700000">
              <a:srgbClr val="000000">
                <a:alpha val="15000"/>
              </a:srgbClr>
            </a:outerShdw>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7" name="Shape 621"/>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GCp8w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zRMAABwXAAC/IwAAMxoAABAgAAAmAAAACAAAAP//////////"/>
              </a:ext>
            </a:extLst>
          </p:cNvSpPr>
          <p:nvPr/>
        </p:nvSpPr>
        <p:spPr>
          <a:xfrm>
            <a:off x="3218815" y="3756660"/>
            <a:ext cx="2592070" cy="502285"/>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ctr"/>
          <a:lstStyle/>
          <a:p>
            <a:pPr defTabSz="457200">
              <a:lnSpc>
                <a:spcPts val="1600"/>
              </a:lnSpc>
              <a:tabLst>
                <a:tab pos="838200" algn="l"/>
              </a:tabLst>
              <a:defRPr sz="1400" cap="none">
                <a:solidFill>
                  <a:srgbClr val="424242"/>
                </a:solidFill>
                <a:latin typeface="Arial" pitchFamily="1" charset="0"/>
                <a:ea typeface="Arial" pitchFamily="1" charset="0"/>
                <a:cs typeface="Arial" pitchFamily="1" charset="0"/>
              </a:defRPr>
            </a:pPr>
            <a:r>
              <a:t>average number of </a:t>
            </a:r>
            <a:br/>
            <a:r>
              <a:t>changes away from each state </a:t>
            </a:r>
          </a:p>
        </p:txBody>
      </p:sp>
      <p:sp>
        <p:nvSpPr>
          <p:cNvPr id="8" name="Shape 622"/>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B88wU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GAYAAJgIAADaOgAAdgwAABAgAAAmAAAACAAAAP//////////"/>
              </a:ext>
            </a:extLst>
          </p:cNvSpPr>
          <p:nvPr/>
        </p:nvSpPr>
        <p:spPr>
          <a:xfrm>
            <a:off x="990600" y="1397000"/>
            <a:ext cx="8576310" cy="628650"/>
          </a:xfrm>
          <a:prstGeom prst="rect">
            <a:avLst/>
          </a:prstGeom>
          <a:noFill/>
          <a:ln>
            <a:noFill/>
          </a:ln>
          <a:effectLst/>
        </p:spPr>
        <p:txBody>
          <a:bodyPr vert="horz" wrap="square" lIns="50800" tIns="50800" rIns="50800" bIns="50800" numCol="1" spcCol="215900" anchor="t"/>
          <a:lstStyle/>
          <a:p>
            <a:pPr algn="l" defTabSz="457200">
              <a:lnSpc>
                <a:spcPts val="2100"/>
              </a:lnSpc>
              <a:tabLst>
                <a:tab pos="838200" algn="l"/>
              </a:tabLst>
              <a:defRPr sz="1800" cap="none">
                <a:latin typeface="Arial" pitchFamily="1" charset="0"/>
                <a:ea typeface="Arial" pitchFamily="1" charset="0"/>
                <a:cs typeface="Arial" pitchFamily="1" charset="0"/>
              </a:defRPr>
            </a:pPr>
            <a:r>
              <a:rPr cap="none">
                <a:solidFill>
                  <a:srgbClr val="424242"/>
                </a:solidFill>
              </a:rPr>
              <a:t>The weighted sum of the average (expected) number of changes for all four </a:t>
            </a:r>
            <a:br/>
            <a:r>
              <a:rPr cap="none">
                <a:solidFill>
                  <a:srgbClr val="424242"/>
                </a:solidFill>
              </a:rPr>
              <a:t>     states when the average of the </a:t>
            </a:r>
            <a:r>
              <a:rPr b="1" cap="none">
                <a:solidFill>
                  <a:srgbClr val="424242"/>
                </a:solidFill>
                <a:latin typeface="Times New Roman" pitchFamily="1" charset="0"/>
                <a:ea typeface="Times New Roman" pitchFamily="1" charset="0"/>
                <a:cs typeface="Times New Roman" pitchFamily="1" charset="0"/>
              </a:rPr>
              <a:t>Q</a:t>
            </a:r>
            <a:r>
              <a:rPr cap="none">
                <a:solidFill>
                  <a:srgbClr val="424242"/>
                </a:solidFill>
              </a:rPr>
              <a:t> matrix is 1...</a:t>
            </a:r>
            <a:endParaRPr cap="none">
              <a:solidFill>
                <a:srgbClr val="424242"/>
              </a:solidFill>
            </a:endParaRPr>
          </a:p>
        </p:txBody>
      </p:sp>
      <p:pic>
        <p:nvPicPr>
          <p:cNvPr id="9" name="droppedImage.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hgcAAAAAAABkAAAAZAAAAAAAAAAjAAAABAAAAGQAAAAXAAAAFAAAAAAAAAAAAAAA/38AAP9/AAAAAAAACQAAAAQAAADrHw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KQQAADkDAAAoCMAAGgVAAAQAAAAJgAAAAgAAAD//////////w=="/>
              </a:ext>
            </a:extLst>
          </p:cNvPicPr>
          <p:nvPr/>
        </p:nvPicPr>
        <p:blipFill>
          <a:blip r:embed="rId2"/>
          <a:srcRect l="0" t="0" r="0" b="19260"/>
          <a:stretch>
            <a:fillRect/>
          </a:stretch>
        </p:blipFill>
        <p:spPr>
          <a:xfrm>
            <a:off x="2705100" y="2095500"/>
            <a:ext cx="3086100" cy="1384300"/>
          </a:xfrm>
          <a:prstGeom prst="rect">
            <a:avLst/>
          </a:prstGeom>
          <a:noFill/>
          <a:ln>
            <a:noFill/>
          </a:ln>
          <a:effectLst/>
        </p:spPr>
      </p:pic>
      <p:sp>
        <p:nvSpPr>
          <p:cNvPr id="10" name="Shape 624"/>
          <p:cNvSpPr>
            <a:extLst>
              <a:ext uri="smNativeData">
                <pr:smNativeData xmlns:pr="smNativeData" xmlns="smNativeData" val="SMDATA_15_trXWYhMAAAAlAAAAZAAAAA0AAAAAUAAAAFAAAABQAAAAUAAAAAAAAAABAAAAAAAAAAEAAABQAAAAAAAAAAAA4D8AAAAAAADgPwAAAAAAAOA/AAAAAAAA4D8AAAAAAADgPwAAAAAAAOA/AAAAAAAA4D8AAAAAAADgPwAAAAAAAOA/AAAAAAAA4D8CAAAAjAAAAAE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HBuRAM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hhQAAMwOAABhJAAAYBUAABAAAAAmAAAACAAAAP//////////"/>
              </a:ext>
            </a:extLst>
          </p:cNvSpPr>
          <p:nvPr/>
        </p:nvSpPr>
        <p:spPr>
          <a:xfrm>
            <a:off x="3336290" y="2405380"/>
            <a:ext cx="2577465" cy="1069340"/>
          </a:xfrm>
          <a:prstGeom prst="rect">
            <a:avLst/>
          </a:prstGeom>
          <a:solidFill>
            <a:srgbClr val="FFFFFF"/>
          </a:solidFill>
          <a:ln>
            <a:noFill/>
          </a:ln>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grpSp>
        <p:nvGrpSpPr>
          <p:cNvPr id="11" name="Group 629"/>
          <p:cNvGrpSpPr>
            <a:extLst>
              <a:ext uri="smNativeData">
                <pr:smNativeData xmlns:pr="smNativeData" xmlns="smNativeData" val="SMDATA_6_trXWYhMAAAAlAAAAAQAAAA8BAAAAkAAAAEgAAACQAAAASAAAAAAAAAAAAAAAAAAAABcAAAAUAAAAAAAAAAAAAAD/fwAA/38AAAAAAAAJAAAABAAAAAAAAAAfAAAAVAAAAAAAAAAAAAAAAAAAAAAAAAAAAAAAAAAAAAAAAAAAAAAAAAAAAAAAAAAAAAAAAAAAAAAAAAAAAAAAAAAAAAAAAAAAAAAAAAAAAAAAAAAAAAAAAAAAACEAAAAYAAAAFAAAAF4ZAABrDgAAlh0AALIVAAAQAAAAJgAAAAgAAAD/////AAAAAA=="/>
              </a:ext>
            </a:extLst>
          </p:cNvGrpSpPr>
          <p:nvPr/>
        </p:nvGrpSpPr>
        <p:grpSpPr>
          <a:xfrm>
            <a:off x="4123690" y="2343785"/>
            <a:ext cx="685800" cy="1183005"/>
            <a:chOff x="4123690" y="2343785"/>
            <a:chExt cx="685800" cy="1183005"/>
          </a:xfrm>
        </p:grpSpPr>
        <p:sp>
          <p:nvSpPr>
            <p:cNvPr id="15" name="Shape 625"/>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XhkAAGsOAACWHQAAxhAAAAAgAAAmAAAACAAAAP//////////"/>
                </a:ext>
              </a:extLst>
            </p:cNvSpPr>
            <p:nvPr/>
          </p:nvSpPr>
          <p:spPr>
            <a:xfrm>
              <a:off x="4123690" y="2343785"/>
              <a:ext cx="685800" cy="382905"/>
            </a:xfrm>
            <a:prstGeom prst="rect">
              <a:avLst/>
            </a:prstGeom>
            <a:noFill/>
            <a:ln>
              <a:noFill/>
            </a:ln>
            <a:effectLst/>
          </p:spPr>
          <p:txBody>
            <a:bodyPr vert="horz" wrap="none" lIns="50800" tIns="50800" rIns="50800" bIns="50800" numCol="1" spcCol="215900" anchor="ctr"/>
            <a:lstStyle>
              <a:lvl1pPr algn="l" defTabSz="457200">
                <a:lnSpc>
                  <a:spcPts val="2400"/>
                </a:lnSpc>
                <a:tabLst>
                  <a:tab pos="838200" algn="l"/>
                </a:tabLst>
                <a:defRPr sz="2000" cap="none">
                  <a:solidFill>
                    <a:srgbClr val="424242"/>
                  </a:solidFill>
                  <a:latin typeface="Times New Roman"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0.788</a:t>
              </a:r>
              <a:endParaRPr cap="none">
                <a:solidFill>
                  <a:srgbClr val="424242"/>
                </a:solidFill>
              </a:endParaRPr>
            </a:p>
          </p:txBody>
        </p:sp>
        <p:sp>
          <p:nvSpPr>
            <p:cNvPr id="14" name="Shape 626"/>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XhkAAA8QAACWHQAAahIAAAAgAAAmAAAACAAAAP//////////"/>
                </a:ext>
              </a:extLst>
            </p:cNvSpPr>
            <p:nvPr/>
          </p:nvSpPr>
          <p:spPr>
            <a:xfrm>
              <a:off x="4123690" y="2610485"/>
              <a:ext cx="685800" cy="382905"/>
            </a:xfrm>
            <a:prstGeom prst="rect">
              <a:avLst/>
            </a:prstGeom>
            <a:noFill/>
            <a:ln>
              <a:noFill/>
            </a:ln>
            <a:effectLst/>
          </p:spPr>
          <p:txBody>
            <a:bodyPr vert="horz" wrap="none" lIns="50800" tIns="50800" rIns="50800" bIns="50800" numCol="1" spcCol="215900" anchor="ctr"/>
            <a:lstStyle>
              <a:lvl1pPr algn="l" defTabSz="457200">
                <a:lnSpc>
                  <a:spcPts val="2400"/>
                </a:lnSpc>
                <a:tabLst>
                  <a:tab pos="838200" algn="l"/>
                </a:tabLst>
                <a:defRPr sz="2000" cap="none">
                  <a:solidFill>
                    <a:srgbClr val="424242"/>
                  </a:solidFill>
                  <a:latin typeface="Times New Roman"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0.541</a:t>
              </a:r>
              <a:endParaRPr cap="none">
                <a:solidFill>
                  <a:srgbClr val="424242"/>
                </a:solidFill>
              </a:endParaRPr>
            </a:p>
          </p:txBody>
        </p:sp>
        <p:sp>
          <p:nvSpPr>
            <p:cNvPr id="13" name="Shape 627"/>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XhkAALMRAACWHQAADhQAAAAgAAAmAAAACAAAAP//////////"/>
                </a:ext>
              </a:extLst>
            </p:cNvSpPr>
            <p:nvPr/>
          </p:nvSpPr>
          <p:spPr>
            <a:xfrm>
              <a:off x="4123690" y="2877185"/>
              <a:ext cx="685800" cy="382905"/>
            </a:xfrm>
            <a:prstGeom prst="rect">
              <a:avLst/>
            </a:prstGeom>
            <a:noFill/>
            <a:ln>
              <a:noFill/>
            </a:ln>
            <a:effectLst/>
          </p:spPr>
          <p:txBody>
            <a:bodyPr vert="horz" wrap="none" lIns="50800" tIns="50800" rIns="50800" bIns="50800" numCol="1" spcCol="215900" anchor="ctr"/>
            <a:lstStyle>
              <a:lvl1pPr algn="l" defTabSz="457200">
                <a:lnSpc>
                  <a:spcPts val="2400"/>
                </a:lnSpc>
                <a:tabLst>
                  <a:tab pos="838200" algn="l"/>
                </a:tabLst>
                <a:defRPr sz="2000" cap="none">
                  <a:solidFill>
                    <a:srgbClr val="424242"/>
                  </a:solidFill>
                  <a:latin typeface="Times New Roman"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0.352</a:t>
              </a:r>
              <a:endParaRPr cap="none">
                <a:solidFill>
                  <a:srgbClr val="424242"/>
                </a:solidFill>
              </a:endParaRPr>
            </a:p>
          </p:txBody>
        </p:sp>
        <p:sp>
          <p:nvSpPr>
            <p:cNvPr id="12" name="Shape 628"/>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XhkAAFcTAACWHQAAshUAAAAgAAAmAAAACAAAAP//////////"/>
                </a:ext>
              </a:extLst>
            </p:cNvSpPr>
            <p:nvPr/>
          </p:nvSpPr>
          <p:spPr>
            <a:xfrm>
              <a:off x="4123690" y="3143885"/>
              <a:ext cx="685800" cy="382905"/>
            </a:xfrm>
            <a:prstGeom prst="rect">
              <a:avLst/>
            </a:prstGeom>
            <a:noFill/>
            <a:ln>
              <a:noFill/>
            </a:ln>
            <a:effectLst/>
          </p:spPr>
          <p:txBody>
            <a:bodyPr vert="horz" wrap="none" lIns="50800" tIns="50800" rIns="50800" bIns="50800" numCol="1" spcCol="215900" anchor="ctr"/>
            <a:lstStyle>
              <a:lvl1pPr algn="l" defTabSz="457200">
                <a:lnSpc>
                  <a:spcPts val="2400"/>
                </a:lnSpc>
                <a:tabLst>
                  <a:tab pos="838200" algn="l"/>
                </a:tabLst>
                <a:defRPr sz="2000" cap="none">
                  <a:solidFill>
                    <a:srgbClr val="424242"/>
                  </a:solidFill>
                  <a:latin typeface="Times New Roman"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0.643</a:t>
              </a:r>
              <a:endParaRPr cap="none">
                <a:solidFill>
                  <a:srgbClr val="424242"/>
                </a:solidFill>
              </a:endParaRPr>
            </a:p>
          </p:txBody>
        </p:sp>
      </p:grpSp>
      <p:grpSp>
        <p:nvGrpSpPr>
          <p:cNvPr id="16" name="Group 634"/>
          <p:cNvGrpSpPr>
            <a:extLst>
              <a:ext uri="smNativeData">
                <pr:smNativeData xmlns:pr="smNativeData" xmlns="smNativeData" val="SMDATA_6_trXWYhMAAAAlAAAAAQAAAA8BAAAAkAAAAEgAAACQAAAASAAAAAAAAAAAAAAAAAAAABcAAAAUAAAAAAAAAAAAAAD/fwAA/38AAAAAAAAJAAAABAAAALBPzQIfAAAAVAAAAAAAAAAAAAAAAAAAAAAAAAAAAAAAAAAAAAAAAAAAAAAAAAAAAAAAAAAAAAAAAAAAAAAAAAAAAAAAAAAAAAAAAAAAAAAAAAAAAAAAAAAAAAAAAAAAACEAAAAYAAAAFAAAAEoUAABrDgAAghgAALIVAAAQAAAAJgAAAAgAAAD/////AAAAAA=="/>
              </a:ext>
            </a:extLst>
          </p:cNvGrpSpPr>
          <p:nvPr/>
        </p:nvGrpSpPr>
        <p:grpSpPr>
          <a:xfrm>
            <a:off x="3298190" y="2343785"/>
            <a:ext cx="685800" cy="1183005"/>
            <a:chOff x="3298190" y="2343785"/>
            <a:chExt cx="685800" cy="1183005"/>
          </a:xfrm>
        </p:grpSpPr>
        <p:sp>
          <p:nvSpPr>
            <p:cNvPr id="20" name="Shape 630"/>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ShQAAGsOAACCGAAAxhAAAAAgAAAmAAAACAAAAP//////////"/>
                </a:ext>
              </a:extLst>
            </p:cNvSpPr>
            <p:nvPr/>
          </p:nvSpPr>
          <p:spPr>
            <a:xfrm>
              <a:off x="3298190" y="2343785"/>
              <a:ext cx="685800" cy="382905"/>
            </a:xfrm>
            <a:prstGeom prst="rect">
              <a:avLst/>
            </a:prstGeom>
            <a:noFill/>
            <a:ln>
              <a:noFill/>
            </a:ln>
            <a:effectLst/>
          </p:spPr>
          <p:txBody>
            <a:bodyPr vert="horz" wrap="none" lIns="50800" tIns="50800" rIns="50800" bIns="50800" numCol="1" spcCol="215900" anchor="ctr"/>
            <a:lstStyle>
              <a:lvl1pPr algn="l" defTabSz="457200">
                <a:lnSpc>
                  <a:spcPts val="2400"/>
                </a:lnSpc>
                <a:tabLst>
                  <a:tab pos="838200" algn="l"/>
                </a:tabLst>
                <a:defRPr sz="2000" cap="none">
                  <a:solidFill>
                    <a:srgbClr val="424242"/>
                  </a:solidFill>
                  <a:latin typeface="Times New Roman"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0.138</a:t>
              </a:r>
              <a:endParaRPr cap="none">
                <a:solidFill>
                  <a:srgbClr val="424242"/>
                </a:solidFill>
              </a:endParaRPr>
            </a:p>
          </p:txBody>
        </p:sp>
        <p:sp>
          <p:nvSpPr>
            <p:cNvPr id="19" name="Shape 631"/>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ShQAAA8QAACCGAAAahIAAAAgAAAmAAAACAAAAP//////////"/>
                </a:ext>
              </a:extLst>
            </p:cNvSpPr>
            <p:nvPr/>
          </p:nvSpPr>
          <p:spPr>
            <a:xfrm>
              <a:off x="3298190" y="2610485"/>
              <a:ext cx="685800" cy="382905"/>
            </a:xfrm>
            <a:prstGeom prst="rect">
              <a:avLst/>
            </a:prstGeom>
            <a:noFill/>
            <a:ln>
              <a:noFill/>
            </a:ln>
            <a:effectLst/>
          </p:spPr>
          <p:txBody>
            <a:bodyPr vert="horz" wrap="none" lIns="50800" tIns="50800" rIns="50800" bIns="50800" numCol="1" spcCol="215900" anchor="ctr"/>
            <a:lstStyle>
              <a:lvl1pPr algn="l" defTabSz="457200">
                <a:lnSpc>
                  <a:spcPts val="2400"/>
                </a:lnSpc>
                <a:tabLst>
                  <a:tab pos="838200" algn="l"/>
                </a:tabLst>
                <a:defRPr sz="2000" cap="none">
                  <a:solidFill>
                    <a:srgbClr val="424242"/>
                  </a:solidFill>
                  <a:latin typeface="Times New Roman"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0.188</a:t>
              </a:r>
              <a:endParaRPr cap="none">
                <a:solidFill>
                  <a:srgbClr val="424242"/>
                </a:solidFill>
              </a:endParaRPr>
            </a:p>
          </p:txBody>
        </p:sp>
        <p:sp>
          <p:nvSpPr>
            <p:cNvPr id="18" name="Shape 632"/>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ShQAALMRAACCGAAADhQAAAAgAAAmAAAACAAAAP//////////"/>
                </a:ext>
              </a:extLst>
            </p:cNvSpPr>
            <p:nvPr/>
          </p:nvSpPr>
          <p:spPr>
            <a:xfrm>
              <a:off x="3298190" y="2877185"/>
              <a:ext cx="685800" cy="382905"/>
            </a:xfrm>
            <a:prstGeom prst="rect">
              <a:avLst/>
            </a:prstGeom>
            <a:noFill/>
            <a:ln>
              <a:noFill/>
            </a:ln>
            <a:effectLst/>
          </p:spPr>
          <p:txBody>
            <a:bodyPr vert="horz" wrap="none" lIns="50800" tIns="50800" rIns="50800" bIns="50800" numCol="1" spcCol="215900" anchor="ctr"/>
            <a:lstStyle>
              <a:lvl1pPr algn="l" defTabSz="457200">
                <a:lnSpc>
                  <a:spcPts val="2400"/>
                </a:lnSpc>
                <a:tabLst>
                  <a:tab pos="838200" algn="l"/>
                </a:tabLst>
                <a:defRPr sz="2000" cap="none">
                  <a:solidFill>
                    <a:srgbClr val="424242"/>
                  </a:solidFill>
                  <a:latin typeface="Times New Roman"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0.495</a:t>
              </a:r>
              <a:endParaRPr cap="none">
                <a:solidFill>
                  <a:srgbClr val="424242"/>
                </a:solidFill>
              </a:endParaRPr>
            </a:p>
          </p:txBody>
        </p:sp>
        <p:sp>
          <p:nvSpPr>
            <p:cNvPr id="17" name="Shape 633"/>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ShQAAFcTAACCGAAAshUAAAAgAAAmAAAACAAAAP//////////"/>
                </a:ext>
              </a:extLst>
            </p:cNvSpPr>
            <p:nvPr/>
          </p:nvSpPr>
          <p:spPr>
            <a:xfrm>
              <a:off x="3298190" y="3143885"/>
              <a:ext cx="685800" cy="382905"/>
            </a:xfrm>
            <a:prstGeom prst="rect">
              <a:avLst/>
            </a:prstGeom>
            <a:noFill/>
            <a:ln>
              <a:noFill/>
            </a:ln>
            <a:effectLst/>
          </p:spPr>
          <p:txBody>
            <a:bodyPr vert="horz" wrap="none" lIns="50800" tIns="50800" rIns="50800" bIns="50800" numCol="1" spcCol="215900" anchor="ctr"/>
            <a:lstStyle>
              <a:lvl1pPr algn="l" defTabSz="457200">
                <a:lnSpc>
                  <a:spcPts val="2400"/>
                </a:lnSpc>
                <a:tabLst>
                  <a:tab pos="838200" algn="l"/>
                </a:tabLst>
                <a:defRPr sz="2000" cap="none">
                  <a:solidFill>
                    <a:srgbClr val="424242"/>
                  </a:solidFill>
                  <a:latin typeface="Times New Roman"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0.179</a:t>
              </a:r>
              <a:endParaRPr cap="none">
                <a:solidFill>
                  <a:srgbClr val="424242"/>
                </a:solidFill>
              </a:endParaRPr>
            </a:p>
          </p:txBody>
        </p:sp>
      </p:grpSp>
      <p:grpSp>
        <p:nvGrpSpPr>
          <p:cNvPr id="21" name="Group 639"/>
          <p:cNvGrpSpPr>
            <a:extLst>
              <a:ext uri="smNativeData">
                <pr:smNativeData xmlns:pr="smNativeData" xmlns="smNativeData" val="SMDATA_6_trXWYhMAAAAlAAAAAQAAAA8BAAAAkAAAAEgAAACQAAAASAAAAAAAAAAAAAAAAAAAABcAAAAUAAAAAAAAAAAAAAD/fwAA/38AAAAAAAAJAAAABAAAAAAAAAAfAAAAVAAAAAAAAAAAAAAAAAAAAAAAAAAAAAAAAAAAAAAAAAAAAAAAAAAAAAAAAAAAAAAAAAAAAAAAAAAAAAAAAAAAAAAAAAAAAAAAAAAAAAAAAAAAAAAAAAAAACEAAAAYAAAAFAAAAHIeAABrDgAAqiIAALIVAAAQAAAAJgAAAAgAAAD/////AAAAAA=="/>
              </a:ext>
            </a:extLst>
          </p:cNvGrpSpPr>
          <p:nvPr/>
        </p:nvGrpSpPr>
        <p:grpSpPr>
          <a:xfrm>
            <a:off x="4949190" y="2343785"/>
            <a:ext cx="685800" cy="1183005"/>
            <a:chOff x="4949190" y="2343785"/>
            <a:chExt cx="685800" cy="1183005"/>
          </a:xfrm>
        </p:grpSpPr>
        <p:sp>
          <p:nvSpPr>
            <p:cNvPr id="25" name="Shape 635"/>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ch4AAGsOAACqIgAAxhAAAAAgAAAmAAAACAAAAP//////////"/>
                </a:ext>
              </a:extLst>
            </p:cNvSpPr>
            <p:nvPr/>
          </p:nvSpPr>
          <p:spPr>
            <a:xfrm>
              <a:off x="4949190" y="2343785"/>
              <a:ext cx="685800" cy="382905"/>
            </a:xfrm>
            <a:prstGeom prst="rect">
              <a:avLst/>
            </a:prstGeom>
            <a:noFill/>
            <a:ln>
              <a:noFill/>
            </a:ln>
            <a:effectLst/>
          </p:spPr>
          <p:txBody>
            <a:bodyPr vert="horz" wrap="none" lIns="50800" tIns="50800" rIns="50800" bIns="50800" numCol="1" spcCol="215900" anchor="ctr"/>
            <a:lstStyle>
              <a:lvl1pPr algn="l" defTabSz="457200">
                <a:lnSpc>
                  <a:spcPts val="2400"/>
                </a:lnSpc>
                <a:tabLst>
                  <a:tab pos="838200" algn="l"/>
                </a:tabLst>
                <a:defRPr sz="2000" cap="none">
                  <a:solidFill>
                    <a:srgbClr val="424242"/>
                  </a:solidFill>
                  <a:latin typeface="Times New Roman"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0.109</a:t>
              </a:r>
              <a:endParaRPr cap="none">
                <a:solidFill>
                  <a:srgbClr val="424242"/>
                </a:solidFill>
              </a:endParaRPr>
            </a:p>
          </p:txBody>
        </p:sp>
        <p:sp>
          <p:nvSpPr>
            <p:cNvPr id="24" name="Shape 636"/>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C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ch4AAA8QAACqIgAAahIAAAAgAAAmAAAACAAAAP//////////"/>
                </a:ext>
              </a:extLst>
            </p:cNvSpPr>
            <p:nvPr/>
          </p:nvSpPr>
          <p:spPr>
            <a:xfrm>
              <a:off x="4949190" y="2610485"/>
              <a:ext cx="685800" cy="382905"/>
            </a:xfrm>
            <a:prstGeom prst="rect">
              <a:avLst/>
            </a:prstGeom>
            <a:noFill/>
            <a:ln>
              <a:noFill/>
            </a:ln>
            <a:effectLst/>
          </p:spPr>
          <p:txBody>
            <a:bodyPr vert="horz" wrap="none" lIns="50800" tIns="50800" rIns="50800" bIns="50800" numCol="1" spcCol="215900" anchor="ctr"/>
            <a:lstStyle>
              <a:lvl1pPr algn="l" defTabSz="457200">
                <a:lnSpc>
                  <a:spcPts val="2400"/>
                </a:lnSpc>
                <a:tabLst>
                  <a:tab pos="838200" algn="l"/>
                </a:tabLst>
                <a:defRPr sz="2000" cap="none">
                  <a:solidFill>
                    <a:srgbClr val="424242"/>
                  </a:solidFill>
                  <a:latin typeface="Times New Roman"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0.102</a:t>
              </a:r>
              <a:endParaRPr cap="none">
                <a:solidFill>
                  <a:srgbClr val="424242"/>
                </a:solidFill>
              </a:endParaRPr>
            </a:p>
          </p:txBody>
        </p:sp>
        <p:sp>
          <p:nvSpPr>
            <p:cNvPr id="23" name="Shape 637"/>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oj//c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ch4AALMRAACqIgAADhQAAAAgAAAmAAAACAAAAP//////////"/>
                </a:ext>
              </a:extLst>
            </p:cNvSpPr>
            <p:nvPr/>
          </p:nvSpPr>
          <p:spPr>
            <a:xfrm>
              <a:off x="4949190" y="2877185"/>
              <a:ext cx="685800" cy="382905"/>
            </a:xfrm>
            <a:prstGeom prst="rect">
              <a:avLst/>
            </a:prstGeom>
            <a:noFill/>
            <a:ln>
              <a:noFill/>
            </a:ln>
            <a:effectLst/>
          </p:spPr>
          <p:txBody>
            <a:bodyPr vert="horz" wrap="none" lIns="50800" tIns="50800" rIns="50800" bIns="50800" numCol="1" spcCol="215900" anchor="ctr"/>
            <a:lstStyle>
              <a:lvl1pPr algn="l" defTabSz="457200">
                <a:lnSpc>
                  <a:spcPts val="2400"/>
                </a:lnSpc>
                <a:tabLst>
                  <a:tab pos="838200" algn="l"/>
                </a:tabLst>
                <a:defRPr sz="2000" cap="none">
                  <a:solidFill>
                    <a:srgbClr val="424242"/>
                  </a:solidFill>
                  <a:latin typeface="Times New Roman"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0.174</a:t>
              </a:r>
              <a:endParaRPr cap="none">
                <a:solidFill>
                  <a:srgbClr val="424242"/>
                </a:solidFill>
              </a:endParaRPr>
            </a:p>
          </p:txBody>
        </p:sp>
        <p:sp>
          <p:nvSpPr>
            <p:cNvPr id="22" name="Shape 638"/>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GM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ch4AAFcTAACqIgAAshUAAAAgAAAmAAAACAAAAP//////////"/>
                </a:ext>
              </a:extLst>
            </p:cNvSpPr>
            <p:nvPr/>
          </p:nvSpPr>
          <p:spPr>
            <a:xfrm>
              <a:off x="4949190" y="3143885"/>
              <a:ext cx="685800" cy="382905"/>
            </a:xfrm>
            <a:prstGeom prst="rect">
              <a:avLst/>
            </a:prstGeom>
            <a:noFill/>
            <a:ln>
              <a:noFill/>
            </a:ln>
            <a:effectLst/>
          </p:spPr>
          <p:txBody>
            <a:bodyPr vert="horz" wrap="none" lIns="50800" tIns="50800" rIns="50800" bIns="50800" numCol="1" spcCol="215900" anchor="ctr"/>
            <a:lstStyle>
              <a:lvl1pPr algn="l" defTabSz="457200">
                <a:lnSpc>
                  <a:spcPts val="2400"/>
                </a:lnSpc>
                <a:tabLst>
                  <a:tab pos="838200" algn="l"/>
                </a:tabLst>
                <a:defRPr sz="2000" cap="none">
                  <a:solidFill>
                    <a:srgbClr val="424242"/>
                  </a:solidFill>
                  <a:latin typeface="Times New Roman"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0.155</a:t>
              </a:r>
              <a:endParaRPr cap="none">
                <a:solidFill>
                  <a:srgbClr val="424242"/>
                </a:solidFill>
              </a:endParaRPr>
            </a:p>
          </p:txBody>
        </p:sp>
      </p:grpSp>
      <p:sp>
        <p:nvSpPr>
          <p:cNvPr id="26" name="Shape 640"/>
          <p:cNvSpPr>
            <a:extLst>
              <a:ext uri="smNativeData">
                <pr:smNativeData xmlns:pr="smNativeData" xmlns="smNativeData" val="SMDATA_15_trXWYhMAAAAlAAAAZAAAAA0AAAAAUAAAAFAAAABQAAAAUAAAAAAAAAABAAAAAAAAAAEAAABQAAAAAAAAAAAA4D8AAAAAAADgPwAAAAAAAOA/AAAAAAAA4D8AAAAAAADgPwAAAAAAAOA/AAAAAAAA4D8AAAAAAADgPwAAAAAAAOA/AAAAAAAA4D8CAAAAjAAAAAE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BYEgQ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Dh4AAOwMAADpLQAAYBUAABAAAAAmAAAACAAAAP//////////"/>
              </a:ext>
            </a:extLst>
          </p:cNvSpPr>
          <p:nvPr/>
        </p:nvSpPr>
        <p:spPr>
          <a:xfrm>
            <a:off x="4885690" y="2100580"/>
            <a:ext cx="2577465" cy="1374140"/>
          </a:xfrm>
          <a:prstGeom prst="rect">
            <a:avLst/>
          </a:prstGeom>
          <a:solidFill>
            <a:srgbClr val="FFFFFF"/>
          </a:solidFill>
          <a:ln>
            <a:noFill/>
          </a:ln>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Tree>
  </p:cSld>
  <p:clrMapOvr>
    <a:masterClrMapping/>
  </p:clrMapOvr>
  <p:transition spd="fast" p14:dur="500">
    <p:fade/>
    <p:extLst>
      <p:ext uri="smNativeData">
        <pr:smNativeData xmlns:pr="smNativeData" xmlns="smNativeData" val="trXWYgAAAAD0AQAAAAAAAAYAAAAAAAAAAAAAAAAAAAAAAAAAAQAAAAAAAAAAAAAAAAAAAAAAAAAAAAAA"/>
      </p:ext>
    </p:extLst>
  </p:transition>
  <p:timing>
    <p:tnLst>
      <p:par>
        <p:cTn id="1" dur="indefinite" restart="never" nodeType="tmRoot"/>
      </p:par>
    </p:tnLst>
  </p:timing>
</p:sld>
</file>

<file path=ppt/slides/slide360.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graphicFrame>
        <p:nvGraphicFramePr>
          <p:cNvPr id="2" name=""/>
          <p:cNvGraphicFramePr>
            <a:graphicFrameLocks noGrp="1"/>
          </p:cNvGraphicFramePr>
          <p:nvPr/>
        </p:nvGraphicFramePr>
        <p:xfrm>
          <a:off x="610235" y="2336800"/>
          <a:ext cx="8892540" cy="3975100"/>
        </p:xfrm>
        <a:graphic>
          <a:graphicData uri="http://schemas.openxmlformats.org/drawingml/2006/table">
            <a:tbl>
              <a:tblPr>
                <a:noFill/>
              </a:tblPr>
              <a:tblGrid>
                <a:gridCol w="1488440"/>
                <a:gridCol w="1488440"/>
                <a:gridCol w="1488440"/>
                <a:gridCol w="1488440"/>
                <a:gridCol w="1488440"/>
                <a:gridCol w="1450975"/>
              </a:tblGrid>
              <a:tr h="496570">
                <a:tc>
                  <a:txBody>
                    <a:bodyPr wrap="square" numCol="1"/>
                    <a:lstStyle/>
                    <a:p>
                      <a:pPr marL="0" marR="0" indent="0" algn="ctr" defTabSz="914400">
                        <a:lnSpc>
                          <a:spcPts val="2800"/>
                        </a:lnSpc>
                        <a:buNone/>
                        <a:tabLst>
                          <a:tab pos="838200" algn="l"/>
                        </a:tabLst>
                        <a:defRPr sz="24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solidFill>
                            <a:srgbClr val="424242"/>
                          </a:solidFill>
                          <a:latin typeface="Times New Roman" pitchFamily="1" charset="0"/>
                          <a:ea typeface="Times New Roman" pitchFamily="1" charset="0"/>
                          <a:cs typeface="Times New Roman" pitchFamily="1" charset="0"/>
                        </a:rPr>
                        <a:t>AAAAAA</a:t>
                      </a:r>
                      <a:endParaRPr sz="24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solidFill>
                            <a:srgbClr val="424242"/>
                          </a:solidFill>
                          <a:latin typeface="Times New Roman" pitchFamily="1" charset="0"/>
                          <a:ea typeface="Times New Roman" pitchFamily="1" charset="0"/>
                          <a:cs typeface="Times New Roman" pitchFamily="1" charset="0"/>
                        </a:rPr>
                        <a:t>AAAAAC</a:t>
                      </a:r>
                      <a:endParaRPr sz="24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solidFill>
                            <a:srgbClr val="424242"/>
                          </a:solidFill>
                          <a:latin typeface="Times New Roman" pitchFamily="1" charset="0"/>
                          <a:ea typeface="Times New Roman" pitchFamily="1" charset="0"/>
                          <a:cs typeface="Times New Roman" pitchFamily="1" charset="0"/>
                        </a:rPr>
                        <a:t>TTTTTG</a:t>
                      </a:r>
                      <a:endParaRPr sz="24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solidFill>
                            <a:srgbClr val="424242"/>
                          </a:solidFill>
                          <a:latin typeface="Times New Roman" pitchFamily="1" charset="0"/>
                          <a:ea typeface="Times New Roman" pitchFamily="1" charset="0"/>
                          <a:cs typeface="Times New Roman" pitchFamily="1" charset="0"/>
                        </a:rPr>
                        <a:t>TTTTTT</a:t>
                      </a:r>
                      <a:endParaRPr sz="24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extLst>
                  <a:ext uri="smNativeData">
                    <pr:rowheight xmlns="" xmlns:pr="smNativeData" dt="1658238390" type="min" val="496570"/>
                  </a:ext>
                </a:extLst>
              </a:tr>
              <a:tr h="496570">
                <a:tc>
                  <a:txBody>
                    <a:bodyPr wrap="square" numCol="1"/>
                    <a:lstStyle/>
                    <a:p>
                      <a:pPr marL="0" marR="0" indent="0" algn="ctr" defTabSz="914400">
                        <a:lnSpc>
                          <a:spcPts val="2800"/>
                        </a:lnSpc>
                        <a:buNone/>
                        <a:tabLst>
                          <a:tab pos="838200" algn="l"/>
                        </a:tabLst>
                        <a:defRPr sz="1800" cap="none">
                          <a:solidFill>
                            <a:srgbClr val="000000"/>
                          </a:solidFill>
                        </a:defRPr>
                      </a:pPr>
                      <a:r>
                        <a:rPr sz="2400" cap="none">
                          <a:solidFill>
                            <a:srgbClr val="424242"/>
                          </a:solidFill>
                          <a:latin typeface="Times New Roman" pitchFamily="1" charset="0"/>
                          <a:ea typeface="Times New Roman" pitchFamily="1" charset="0"/>
                          <a:cs typeface="Times New Roman" pitchFamily="1" charset="0"/>
                        </a:rPr>
                        <a:t>AAAAAA</a:t>
                      </a:r>
                      <a:endParaRPr sz="24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solidFill>
                            <a:srgbClr val="424242"/>
                          </a:solidFill>
                          <a:latin typeface="Times New Roman" pitchFamily="1" charset="0"/>
                          <a:ea typeface="Times New Roman" pitchFamily="1" charset="0"/>
                          <a:cs typeface="Times New Roman" pitchFamily="1" charset="0"/>
                        </a:rPr>
                        <a:t>–</a:t>
                      </a:r>
                      <a:endParaRPr sz="24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EBEBEB"/>
                    </a:solidFill>
                  </a:tcPr>
                </a:tc>
                <a:tc>
                  <a:txBody>
                    <a:bodyPr wrap="square" numCol="1"/>
                    <a:lstStyle/>
                    <a:p>
                      <a:pPr marL="0" marR="0" indent="0" algn="ctr" defTabSz="914400">
                        <a:lnSpc>
                          <a:spcPts val="2800"/>
                        </a:lnSpc>
                        <a:buNone/>
                        <a:tabLst>
                          <a:tab pos="838200" algn="l"/>
                        </a:tabLst>
                        <a:defRPr sz="24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tc>
                  <a:txBody>
                    <a:bodyPr wrap="square" numCol="1"/>
                    <a:lstStyle/>
                    <a:p>
                      <a:pPr marL="0" marR="0" indent="0" algn="ctr" defTabSz="914400">
                        <a:lnSpc>
                          <a:spcPts val="2800"/>
                        </a:lnSpc>
                        <a:buNone/>
                        <a:tabLst>
                          <a:tab pos="838200" algn="l"/>
                        </a:tabLst>
                        <a:defRPr sz="24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solidFill>
                            <a:srgbClr val="424242"/>
                          </a:solidFill>
                          <a:latin typeface="Times New Roman" pitchFamily="1" charset="0"/>
                          <a:ea typeface="Times New Roman" pitchFamily="1" charset="0"/>
                          <a:cs typeface="Times New Roman" pitchFamily="1" charset="0"/>
                        </a:rPr>
                        <a:t>0</a:t>
                      </a:r>
                      <a:endParaRPr sz="24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solidFill>
                            <a:srgbClr val="424242"/>
                          </a:solidFill>
                          <a:latin typeface="Times New Roman" pitchFamily="1" charset="0"/>
                          <a:ea typeface="Times New Roman" pitchFamily="1" charset="0"/>
                          <a:cs typeface="Times New Roman" pitchFamily="1" charset="0"/>
                        </a:rPr>
                        <a:t>0</a:t>
                      </a:r>
                      <a:endParaRPr sz="24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extLst>
                  <a:ext uri="smNativeData">
                    <pr:rowheight xmlns="" xmlns:pr="smNativeData" dt="1658238390" type="min" val="496570"/>
                  </a:ext>
                </a:extLst>
              </a:tr>
              <a:tr h="496570">
                <a:tc>
                  <a:txBody>
                    <a:bodyPr wrap="square" numCol="1"/>
                    <a:lstStyle/>
                    <a:p>
                      <a:pPr marL="0" marR="0" indent="0" algn="ctr" defTabSz="914400">
                        <a:lnSpc>
                          <a:spcPts val="2800"/>
                        </a:lnSpc>
                        <a:buNone/>
                        <a:tabLst>
                          <a:tab pos="838200" algn="l"/>
                        </a:tabLst>
                        <a:defRPr sz="1800" cap="none">
                          <a:solidFill>
                            <a:srgbClr val="000000"/>
                          </a:solidFill>
                        </a:defRPr>
                      </a:pPr>
                      <a:r>
                        <a:rPr sz="2400" cap="none">
                          <a:solidFill>
                            <a:srgbClr val="424242"/>
                          </a:solidFill>
                          <a:latin typeface="Times New Roman" pitchFamily="1" charset="0"/>
                          <a:ea typeface="Times New Roman" pitchFamily="1" charset="0"/>
                          <a:cs typeface="Times New Roman" pitchFamily="1" charset="0"/>
                        </a:rPr>
                        <a:t>AAAAAC</a:t>
                      </a:r>
                      <a:endParaRPr sz="24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solidFill>
                            <a:srgbClr val="424242"/>
                          </a:solidFill>
                          <a:latin typeface="Times New Roman" pitchFamily="1" charset="0"/>
                          <a:ea typeface="Times New Roman" pitchFamily="1" charset="0"/>
                          <a:cs typeface="Times New Roman" pitchFamily="1" charset="0"/>
                        </a:rPr>
                        <a:t>–</a:t>
                      </a:r>
                      <a:endParaRPr sz="24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EBEBEB"/>
                    </a:solidFill>
                  </a:tcPr>
                </a:tc>
                <a:tc>
                  <a:txBody>
                    <a:bodyPr wrap="square" numCol="1"/>
                    <a:lstStyle/>
                    <a:p>
                      <a:pPr marL="0" marR="0" indent="0" algn="ctr" defTabSz="914400">
                        <a:lnSpc>
                          <a:spcPts val="2800"/>
                        </a:lnSpc>
                        <a:buNone/>
                        <a:tabLst>
                          <a:tab pos="838200" algn="l"/>
                        </a:tabLst>
                        <a:defRPr sz="24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solidFill>
                            <a:srgbClr val="424242"/>
                          </a:solidFill>
                          <a:latin typeface="Times New Roman" pitchFamily="1" charset="0"/>
                          <a:ea typeface="Times New Roman" pitchFamily="1" charset="0"/>
                          <a:cs typeface="Times New Roman" pitchFamily="1" charset="0"/>
                        </a:rPr>
                        <a:t>0</a:t>
                      </a:r>
                      <a:endParaRPr sz="24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solidFill>
                            <a:srgbClr val="424242"/>
                          </a:solidFill>
                          <a:latin typeface="Times New Roman" pitchFamily="1" charset="0"/>
                          <a:ea typeface="Times New Roman" pitchFamily="1" charset="0"/>
                          <a:cs typeface="Times New Roman" pitchFamily="1" charset="0"/>
                        </a:rPr>
                        <a:t>0</a:t>
                      </a:r>
                      <a:endParaRPr sz="24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extLst>
                  <a:ext uri="smNativeData">
                    <pr:rowheight xmlns="" xmlns:pr="smNativeData" dt="1658238390" type="min" val="496570"/>
                  </a:ext>
                </a:extLst>
              </a:tr>
              <a:tr h="1490345">
                <a:tc>
                  <a:txBody>
                    <a:bodyPr wrap="square" numCol="1"/>
                    <a:lstStyle/>
                    <a:p>
                      <a:pPr marL="0" marR="0" indent="0" algn="ctr" defTabSz="914400">
                        <a:lnSpc>
                          <a:spcPts val="2800"/>
                        </a:lnSpc>
                        <a:buNone/>
                        <a:tabLst>
                          <a:tab pos="838200" algn="l"/>
                        </a:tabLst>
                        <a:defRPr sz="24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extLst>
                  <a:ext uri="smNativeData">
                    <pr:rowheight xmlns="" xmlns:pr="smNativeData" dt="1658238390" type="min" val="1490345"/>
                  </a:ext>
                </a:extLst>
              </a:tr>
              <a:tr h="496570">
                <a:tc>
                  <a:txBody>
                    <a:bodyPr wrap="square" numCol="1"/>
                    <a:lstStyle/>
                    <a:p>
                      <a:pPr marL="0" marR="0" indent="0" algn="ctr" defTabSz="914400">
                        <a:lnSpc>
                          <a:spcPts val="2800"/>
                        </a:lnSpc>
                        <a:buNone/>
                        <a:tabLst>
                          <a:tab pos="838200" algn="l"/>
                        </a:tabLst>
                        <a:defRPr sz="1800" cap="none">
                          <a:solidFill>
                            <a:srgbClr val="000000"/>
                          </a:solidFill>
                        </a:defRPr>
                      </a:pPr>
                      <a:r>
                        <a:rPr sz="2400" cap="none">
                          <a:solidFill>
                            <a:srgbClr val="424242"/>
                          </a:solidFill>
                          <a:latin typeface="Times New Roman" pitchFamily="1" charset="0"/>
                          <a:ea typeface="Times New Roman" pitchFamily="1" charset="0"/>
                          <a:cs typeface="Times New Roman" pitchFamily="1" charset="0"/>
                        </a:rPr>
                        <a:t>TTTTTG</a:t>
                      </a:r>
                      <a:endParaRPr sz="24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solidFill>
                            <a:srgbClr val="424242"/>
                          </a:solidFill>
                          <a:latin typeface="Times New Roman" pitchFamily="1" charset="0"/>
                          <a:ea typeface="Times New Roman" pitchFamily="1" charset="0"/>
                          <a:cs typeface="Times New Roman" pitchFamily="1" charset="0"/>
                        </a:rPr>
                        <a:t>0</a:t>
                      </a:r>
                      <a:endParaRPr sz="24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solidFill>
                            <a:srgbClr val="424242"/>
                          </a:solidFill>
                          <a:latin typeface="Times New Roman" pitchFamily="1" charset="0"/>
                          <a:ea typeface="Times New Roman" pitchFamily="1" charset="0"/>
                          <a:cs typeface="Times New Roman" pitchFamily="1" charset="0"/>
                        </a:rPr>
                        <a:t>0</a:t>
                      </a:r>
                      <a:endParaRPr sz="24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800"/>
                        </a:lnSpc>
                        <a:buNone/>
                        <a:tabLst>
                          <a:tab pos="838200" algn="l"/>
                        </a:tabLst>
                        <a:defRPr sz="24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solidFill>
                            <a:srgbClr val="424242"/>
                          </a:solidFill>
                          <a:latin typeface="Times New Roman" pitchFamily="1" charset="0"/>
                          <a:ea typeface="Times New Roman" pitchFamily="1" charset="0"/>
                          <a:cs typeface="Times New Roman" pitchFamily="1" charset="0"/>
                        </a:rPr>
                        <a:t>–</a:t>
                      </a:r>
                      <a:endParaRPr sz="24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EBEBEB"/>
                    </a:solidFill>
                  </a:tcPr>
                </a:tc>
                <a:tc>
                  <a:txBody>
                    <a:bodyPr wrap="square" numCol="1"/>
                    <a:lstStyle/>
                    <a:p>
                      <a:pPr marL="0" marR="0" indent="0" algn="ctr" defTabSz="914400">
                        <a:lnSpc>
                          <a:spcPts val="2800"/>
                        </a:lnSpc>
                        <a:buNone/>
                        <a:tabLst>
                          <a:tab pos="838200" algn="l"/>
                        </a:tabLst>
                        <a:defRPr sz="24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extLst>
                  <a:ext uri="smNativeData">
                    <pr:rowheight xmlns="" xmlns:pr="smNativeData" dt="1658238390" type="min" val="496570"/>
                  </a:ext>
                </a:extLst>
              </a:tr>
              <a:tr h="496570">
                <a:tc>
                  <a:txBody>
                    <a:bodyPr wrap="square" numCol="1"/>
                    <a:lstStyle/>
                    <a:p>
                      <a:pPr marL="0" marR="0" indent="0" algn="ctr" defTabSz="914400">
                        <a:lnSpc>
                          <a:spcPts val="2800"/>
                        </a:lnSpc>
                        <a:buNone/>
                        <a:tabLst>
                          <a:tab pos="838200" algn="l"/>
                        </a:tabLst>
                        <a:defRPr sz="1800" cap="none">
                          <a:solidFill>
                            <a:srgbClr val="000000"/>
                          </a:solidFill>
                        </a:defRPr>
                      </a:pPr>
                      <a:r>
                        <a:rPr sz="2400" cap="none">
                          <a:solidFill>
                            <a:srgbClr val="424242"/>
                          </a:solidFill>
                          <a:latin typeface="Times New Roman" pitchFamily="1" charset="0"/>
                          <a:ea typeface="Times New Roman" pitchFamily="1" charset="0"/>
                          <a:cs typeface="Times New Roman" pitchFamily="1" charset="0"/>
                        </a:rPr>
                        <a:t>TTTTTT</a:t>
                      </a:r>
                      <a:endParaRPr sz="24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solidFill>
                            <a:srgbClr val="424242"/>
                          </a:solidFill>
                          <a:latin typeface="Times New Roman" pitchFamily="1" charset="0"/>
                          <a:ea typeface="Times New Roman" pitchFamily="1" charset="0"/>
                          <a:cs typeface="Times New Roman" pitchFamily="1" charset="0"/>
                        </a:rPr>
                        <a:t>0</a:t>
                      </a:r>
                      <a:endParaRPr sz="24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solidFill>
                            <a:srgbClr val="424242"/>
                          </a:solidFill>
                          <a:latin typeface="Times New Roman" pitchFamily="1" charset="0"/>
                          <a:ea typeface="Times New Roman" pitchFamily="1" charset="0"/>
                          <a:cs typeface="Times New Roman" pitchFamily="1" charset="0"/>
                        </a:rPr>
                        <a:t>0</a:t>
                      </a:r>
                      <a:endParaRPr sz="24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800"/>
                        </a:lnSpc>
                        <a:buNone/>
                        <a:tabLst>
                          <a:tab pos="838200" algn="l"/>
                        </a:tabLst>
                        <a:defRPr sz="24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solidFill>
                            <a:srgbClr val="424242"/>
                          </a:solidFill>
                          <a:latin typeface="Times New Roman" pitchFamily="1" charset="0"/>
                          <a:ea typeface="Times New Roman" pitchFamily="1" charset="0"/>
                          <a:cs typeface="Times New Roman" pitchFamily="1" charset="0"/>
                        </a:rPr>
                        <a:t>–</a:t>
                      </a:r>
                      <a:endParaRPr sz="24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EBEBEB"/>
                    </a:solidFill>
                  </a:tcPr>
                </a:tc>
                <a:extLst>
                  <a:ext uri="smNativeData">
                    <pr:rowheight xmlns="" xmlns:pr="smNativeData" dt="1658238390" type="min" val="496570"/>
                  </a:ext>
                </a:extLst>
              </a:tr>
            </a:tbl>
          </a:graphicData>
        </a:graphic>
      </p:graphicFrame>
      <p:sp>
        <p:nvSpPr>
          <p:cNvPr id="3" name="Shape 5590"/>
          <p:cNvSpPr>
            <a:extLst>
              <a:ext uri="smNativeData">
                <pr:smNativeData xmlns:pr="smNativeData" xmlns="smNativeData" val="SMDATA_15_trXWYhMAAAAlAAAAZgAAAA0AAAAAPAAAADwAAAA8AAAAPAAAAAAAAAABAAAAAAAAAAEAAABQAAAAAAAAAAAA8D8AAAAAAADwPwAAAAAAAOA/AAAAAAAA4D8AAAAAAADgPwAAAAAAAOA/AAAAAAAA4D8AAAAAAADgPwAAAAAAAOA/AAAAAAAA4D8CAAAAjAAAAAEAAAAAAAAAQkJCAP///wgAAAAAAAAAAAAAAAAAAAAAAAAAAAAAAAAAAAAAeAAAAAEAAABAAAAAAAAAAAAAAAB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E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QkJCAP///wEAAAAAAAAAAAAAAAAAAAAAAAAAAAAAAAAAAAAAAAAAAAAAAAB/f38A3N7gA8zMzADAwP8Af39/AAAAAAAAAAAAAAAAAAAAAAAAAAAAIQAAABgAAAAUAAAA+AcAAGQeAABwCAAA3B4AABAAAAAmAAAACAAAAP//////////"/>
              </a:ext>
            </a:extLst>
          </p:cNvSpPr>
          <p:nvPr/>
        </p:nvSpPr>
        <p:spPr>
          <a:xfrm rot="16200000">
            <a:off x="1295400" y="4940300"/>
            <a:ext cx="76200" cy="76200"/>
          </a:xfrm>
          <a:prstGeom prst="ellipse">
            <a:avLst/>
          </a:prstGeom>
          <a:solidFill>
            <a:srgbClr val="424242"/>
          </a:solidFill>
          <a:ln w="25400" cap="flat" cmpd="sng" algn="ctr">
            <a:solidFill>
              <a:srgbClr val="000000"/>
            </a:solidFill>
            <a:prstDash val="solid"/>
            <a:headEnd type="none"/>
            <a:tailEnd type="none"/>
          </a:ln>
          <a:effectLst/>
        </p:spPr>
        <p:txBody>
          <a:bodyPr vert="horz" wrap="square" lIns="38100" tIns="38100" rIns="38100" bIns="38100" numCol="1" spcCol="215900" anchor="ctr"/>
          <a:lstStyle/>
          <a:p>
            <a:pPr defTabSz="355600">
              <a:tabLst>
                <a:tab pos="838200" algn="l"/>
              </a:tabLst>
              <a:defRPr cap="none">
                <a:effectLst>
                  <a:outerShdw dist="63500" dir="3600000" algn="tl" rotWithShape="0">
                    <a:srgbClr val="000000">
                      <a:alpha val="40000"/>
                    </a:srgbClr>
                  </a:outerShdw>
                </a:effectLst>
              </a:defRPr>
            </a:pPr>
          </a:p>
        </p:txBody>
      </p:sp>
      <p:sp>
        <p:nvSpPr>
          <p:cNvPr id="4" name="Shape 5591"/>
          <p:cNvSpPr>
            <a:extLst>
              <a:ext uri="smNativeData">
                <pr:smNativeData xmlns:pr="smNativeData" xmlns="smNativeData" val="SMDATA_15_trXWYhMAAAAlAAAAZgAAAA0AAAAAPAAAADwAAAA8AAAAPAAAAAAAAAABAAAAAAAAAAEAAABQAAAAAAAAAAAA8D8AAAAAAADwPwAAAAAAAOA/AAAAAAAA4D8AAAAAAADgPwAAAAAAAOA/AAAAAAAA4D8AAAAAAADgPwAAAAAAAOA/AAAAAAAA4D8CAAAAjAAAAAEAAAAAAAAAQkJCAP///wgAAAAAAAAAAAAAAAAAAAAAAAAAAAAAAAAAAAAAeAAAAAEAAABAAAAAAAAAAAAAAAB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EaLCw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QkJCAP///wEAAAAAAAAAAAAAAAAAAAAAAAAAAAAAAAAAAAAAAAAAAAAAAAB/f38A3N7gA8zMzADAwP8Af39/AAAAAAAAAAAAAAAAAAAAAAAAAAAAIQAAABgAAAAUAAAA+AcAACQdAABwCAAAnB0AABAAAAAmAAAACAAAAP//////////"/>
              </a:ext>
            </a:extLst>
          </p:cNvSpPr>
          <p:nvPr/>
        </p:nvSpPr>
        <p:spPr>
          <a:xfrm rot="16200000">
            <a:off x="1295400" y="4737100"/>
            <a:ext cx="76200" cy="76200"/>
          </a:xfrm>
          <a:prstGeom prst="ellipse">
            <a:avLst/>
          </a:prstGeom>
          <a:solidFill>
            <a:srgbClr val="424242"/>
          </a:solidFill>
          <a:ln w="25400" cap="flat" cmpd="sng" algn="ctr">
            <a:solidFill>
              <a:srgbClr val="000000"/>
            </a:solidFill>
            <a:prstDash val="solid"/>
            <a:headEnd type="none"/>
            <a:tailEnd type="none"/>
          </a:ln>
          <a:effectLst/>
        </p:spPr>
        <p:txBody>
          <a:bodyPr vert="horz" wrap="square" lIns="38100" tIns="38100" rIns="38100" bIns="38100" numCol="1" spcCol="215900" anchor="ctr"/>
          <a:lstStyle/>
          <a:p>
            <a:pPr defTabSz="355600">
              <a:tabLst>
                <a:tab pos="838200" algn="l"/>
              </a:tabLst>
              <a:defRPr cap="none">
                <a:effectLst>
                  <a:outerShdw dist="63500" dir="3600000" algn="tl" rotWithShape="0">
                    <a:srgbClr val="000000">
                      <a:alpha val="40000"/>
                    </a:srgbClr>
                  </a:outerShdw>
                </a:effectLst>
              </a:defRPr>
            </a:pPr>
          </a:p>
        </p:txBody>
      </p:sp>
      <p:sp>
        <p:nvSpPr>
          <p:cNvPr id="5" name="Shape 5592"/>
          <p:cNvSpPr>
            <a:extLst>
              <a:ext uri="smNativeData">
                <pr:smNativeData xmlns:pr="smNativeData" xmlns="smNativeData" val="SMDATA_15_trXWYhMAAAAlAAAAZgAAAA0AAAAAPAAAADwAAAA8AAAAPAAAAAAAAAABAAAAAAAAAAEAAABQAAAAAAAAAAAA8D8AAAAAAADwPwAAAAAAAOA/AAAAAAAA4D8AAAAAAADgPwAAAAAAAOA/AAAAAAAA4D8AAAAAAADgPwAAAAAAAOA/AAAAAAAA4D8CAAAAjAAAAAEAAAAAAAAAQkJCAP///wgAAAAAAAAAAAAAAAAAAAAAAAAAAAAAAAAAAAAAeAAAAAEAAABAAAAAAAAAAAAAAAB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C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QkJCAP///wEAAAAAAAAAAAAAAAAAAAAAAAAAAAAAAAAAAAAAAAAAAAAAAAB/f38A3N7gA8zMzADAwP8Af39/AAAAAAAAAAAAAAAAAAAAAAAAAAAAIQAAABgAAAAUAAAA+AcAANAbAABwCAAASBwAABAAAAAmAAAACAAAAP//////////"/>
              </a:ext>
            </a:extLst>
          </p:cNvSpPr>
          <p:nvPr/>
        </p:nvSpPr>
        <p:spPr>
          <a:xfrm rot="16200000">
            <a:off x="1295400" y="4521200"/>
            <a:ext cx="76200" cy="76200"/>
          </a:xfrm>
          <a:prstGeom prst="ellipse">
            <a:avLst/>
          </a:prstGeom>
          <a:solidFill>
            <a:srgbClr val="424242"/>
          </a:solidFill>
          <a:ln w="25400" cap="flat" cmpd="sng" algn="ctr">
            <a:solidFill>
              <a:srgbClr val="000000"/>
            </a:solidFill>
            <a:prstDash val="solid"/>
            <a:headEnd type="none"/>
            <a:tailEnd type="none"/>
          </a:ln>
          <a:effectLst/>
        </p:spPr>
        <p:txBody>
          <a:bodyPr vert="horz" wrap="square" lIns="38100" tIns="38100" rIns="38100" bIns="38100" numCol="1" spcCol="215900" anchor="ctr"/>
          <a:lstStyle/>
          <a:p>
            <a:pPr defTabSz="355600">
              <a:tabLst>
                <a:tab pos="838200" algn="l"/>
              </a:tabLst>
              <a:defRPr cap="none">
                <a:effectLst>
                  <a:outerShdw dist="63500" dir="3600000" algn="tl" rotWithShape="0">
                    <a:srgbClr val="000000">
                      <a:alpha val="40000"/>
                    </a:srgbClr>
                  </a:outerShdw>
                </a:effectLst>
              </a:defRPr>
            </a:pPr>
          </a:p>
        </p:txBody>
      </p:sp>
      <p:sp>
        <p:nvSpPr>
          <p:cNvPr id="6" name="Shape 5593"/>
          <p:cNvSpPr>
            <a:extLst>
              <a:ext uri="smNativeData">
                <pr:smNativeData xmlns:pr="smNativeData" xmlns="smNativeData" val="SMDATA_15_trXWYhMAAAAlAAAAZgAAAA0AAAAAPAAAADwAAAA8AAAAPAAAAAAAAAABAAAAAAAAAAEAAABQAAAAAAAAAAAA8D8AAAAAAADwPwAAAAAAAOA/AAAAAAAA4D8AAAAAAADgPwAAAAAAAOA/AAAAAAAA4D8AAAAAAADgPwAAAAAAAOA/AAAAAAAA4D8CAAAAjAAAAAEAAAAAAAAAQkJCAP///wgAAAAAAAAAAAAAAAAAAAAAAAAAAAAAAAAAAAAAeAAAAAEAAABAAAAAAAAAAAAAAAB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OB38wU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QkJCAP///wEAAAAAAAAAAAAAAAAAAAAAAAAAAAAAAAAAAAAAAAAAAAAAAAB/f38A3N7gA8zMzADAwP8Af39/AAAAAAAAAAAAAAAAAAAAAAAAAAAAIQAAABgAAAAUAAAA+AcAAJAaAABwCAAACBsAABAAAAAmAAAACAAAAP//////////"/>
              </a:ext>
            </a:extLst>
          </p:cNvSpPr>
          <p:nvPr/>
        </p:nvSpPr>
        <p:spPr>
          <a:xfrm rot="16200000">
            <a:off x="1295400" y="4318000"/>
            <a:ext cx="76200" cy="76200"/>
          </a:xfrm>
          <a:prstGeom prst="ellipse">
            <a:avLst/>
          </a:prstGeom>
          <a:solidFill>
            <a:srgbClr val="424242"/>
          </a:solidFill>
          <a:ln w="25400" cap="flat" cmpd="sng" algn="ctr">
            <a:solidFill>
              <a:srgbClr val="000000"/>
            </a:solidFill>
            <a:prstDash val="solid"/>
            <a:headEnd type="none"/>
            <a:tailEnd type="none"/>
          </a:ln>
          <a:effectLst/>
        </p:spPr>
        <p:txBody>
          <a:bodyPr vert="horz" wrap="square" lIns="38100" tIns="38100" rIns="38100" bIns="38100" numCol="1" spcCol="215900" anchor="ctr"/>
          <a:lstStyle/>
          <a:p>
            <a:pPr defTabSz="355600">
              <a:tabLst>
                <a:tab pos="838200" algn="l"/>
              </a:tabLst>
              <a:defRPr cap="none">
                <a:effectLst>
                  <a:outerShdw dist="63500" dir="3600000" algn="tl" rotWithShape="0">
                    <a:srgbClr val="000000">
                      <a:alpha val="40000"/>
                    </a:srgbClr>
                  </a:outerShdw>
                </a:effectLst>
              </a:defRPr>
            </a:pPr>
          </a:p>
        </p:txBody>
      </p:sp>
      <p:sp>
        <p:nvSpPr>
          <p:cNvPr id="7" name="Shape 5594"/>
          <p:cNvSpPr>
            <a:extLst>
              <a:ext uri="smNativeData">
                <pr:smNativeData xmlns:pr="smNativeData" xmlns="smNativeData" val="SMDATA_15_trXWYhMAAAAlAAAAZgAAAA0AAAAAPAAAADwAAAA8AAAAPAAAAAAAAAABAAAAAAAAAAEAAABQAAAAAAAAAAAA8D8AAAAAAADwPwAAAAAAAOA/AAAAAAAA4D8AAAAAAADgPwAAAAAAAOA/AAAAAAAA4D8AAAAAAADgPwAAAAAAAOA/AAAAAAAA4D8CAAAAjAAAAAEAAAAAAAAAQkJCAP///wgAAAAAAAAAAAAAAAAAAAAAAAAAAAAAAAAAAAAAeAAAAAEAAABAAAAAAAAAAAAAAAB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GI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QkJCAP///wEAAAAAAAAAAAAAAAAAAAAAAAAAAAAAAAAAAAAAAAAAAAAAAAB/f38A3N7gA8zMzADAwP8Af39/AAAAAAAAAAAAAAAAAAAAAAAAAAAAIQAAABgAAAAUAAAA+AcAAFAZAABwCAAAyBkAABAAAAAmAAAACAAAAP//////////"/>
              </a:ext>
            </a:extLst>
          </p:cNvSpPr>
          <p:nvPr/>
        </p:nvSpPr>
        <p:spPr>
          <a:xfrm rot="16200000">
            <a:off x="1295400" y="4114800"/>
            <a:ext cx="76200" cy="76200"/>
          </a:xfrm>
          <a:prstGeom prst="ellipse">
            <a:avLst/>
          </a:prstGeom>
          <a:solidFill>
            <a:srgbClr val="424242"/>
          </a:solidFill>
          <a:ln w="25400" cap="flat" cmpd="sng" algn="ctr">
            <a:solidFill>
              <a:srgbClr val="000000"/>
            </a:solidFill>
            <a:prstDash val="solid"/>
            <a:headEnd type="none"/>
            <a:tailEnd type="none"/>
          </a:ln>
          <a:effectLst/>
        </p:spPr>
        <p:txBody>
          <a:bodyPr vert="horz" wrap="square" lIns="38100" tIns="38100" rIns="38100" bIns="38100" numCol="1" spcCol="215900" anchor="ctr"/>
          <a:lstStyle/>
          <a:p>
            <a:pPr defTabSz="355600">
              <a:tabLst>
                <a:tab pos="838200" algn="l"/>
              </a:tabLst>
              <a:defRPr cap="none">
                <a:effectLst>
                  <a:outerShdw dist="63500" dir="3600000" algn="tl" rotWithShape="0">
                    <a:srgbClr val="000000">
                      <a:alpha val="40000"/>
                    </a:srgbClr>
                  </a:outerShdw>
                </a:effectLst>
              </a:defRPr>
            </a:pPr>
          </a:p>
        </p:txBody>
      </p:sp>
      <p:sp>
        <p:nvSpPr>
          <p:cNvPr id="8" name="Shape 5595"/>
          <p:cNvSpPr>
            <a:extLst>
              <a:ext uri="smNativeData">
                <pr:smNativeData xmlns:pr="smNativeData" xmlns="smNativeData" val="SMDATA_15_trXWYhMAAAAlAAAAZgAAAA0AAAAAPAAAADwAAAA8AAAAPAAAAAAAAAABAAAAAAAAAAEAAABQAAAAAAAAAAAA8D8AAAAAAADwPwAAAAAAAOA/AAAAAAAA4D8AAAAAAADgPwAAAAAAAOA/AAAAAAAA4D8AAAAAAADgPwAAAAAAAOA/AAAAAAAA4D8CAAAAjAAAAAEAAAAAAAAAQkJCAP///wgAAAAAAAAAAAAAAAAAAAAAAAAAAAAAAAAAAAAAeAAAAAEAAABAAAAAAAAAAAAAAAB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BkDAQQ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QkJCAP///wEAAAAAAAAAAAAAAAAAAAAAAAAAAAAAAAAAAAAAAAAAAAAAAAB/f38A3N7gA8zMzADAwP8Af39/AAAAAAAAAAAAAAAAAAAAAAAAAAAAIQAAABgAAAAUAAAADCEAAKAPAACEIQAAGBAAABAAAAAmAAAACAAAAP//////////"/>
              </a:ext>
            </a:extLst>
          </p:cNvSpPr>
          <p:nvPr/>
        </p:nvSpPr>
        <p:spPr>
          <a:xfrm>
            <a:off x="5372100" y="2540000"/>
            <a:ext cx="76200" cy="76200"/>
          </a:xfrm>
          <a:prstGeom prst="ellipse">
            <a:avLst/>
          </a:prstGeom>
          <a:solidFill>
            <a:srgbClr val="424242"/>
          </a:solidFill>
          <a:ln w="25400" cap="flat" cmpd="sng" algn="ctr">
            <a:solidFill>
              <a:srgbClr val="000000"/>
            </a:solidFill>
            <a:prstDash val="solid"/>
            <a:headEnd type="none"/>
            <a:tailEnd type="none"/>
          </a:ln>
          <a:effectLst/>
        </p:spPr>
        <p:txBody>
          <a:bodyPr vert="horz" wrap="square" lIns="38100" tIns="38100" rIns="38100" bIns="38100" numCol="1" spcCol="215900" anchor="ctr"/>
          <a:lstStyle/>
          <a:p>
            <a:pPr defTabSz="355600">
              <a:tabLst>
                <a:tab pos="838200" algn="l"/>
              </a:tabLst>
              <a:defRPr cap="none">
                <a:effectLst>
                  <a:outerShdw dist="63500" dir="3600000" algn="tl" rotWithShape="0">
                    <a:srgbClr val="000000">
                      <a:alpha val="40000"/>
                    </a:srgbClr>
                  </a:outerShdw>
                </a:effectLst>
              </a:defRPr>
            </a:pPr>
          </a:p>
        </p:txBody>
      </p:sp>
      <p:sp>
        <p:nvSpPr>
          <p:cNvPr id="9" name="Shape 5596"/>
          <p:cNvSpPr>
            <a:extLst>
              <a:ext uri="smNativeData">
                <pr:smNativeData xmlns:pr="smNativeData" xmlns="smNativeData" val="SMDATA_15_trXWYhMAAAAlAAAAZgAAAA0AAAAAPAAAADwAAAA8AAAAPAAAAAAAAAABAAAAAAAAAAEAAABQAAAAAAAAAAAA8D8AAAAAAADwPwAAAAAAAOA/AAAAAAAA4D8AAAAAAADgPwAAAAAAAOA/AAAAAAAA4D8AAAAAAADgPwAAAAAAAOA/AAAAAAAA4D8CAAAAjAAAAAEAAAAAAAAAQkJCAP///wgAAAAAAAAAAAAAAAAAAAAAAAAAAAAAAAAAAAAAeAAAAAEAAABAAAAAAAAAAAAAAAB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EhISY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QkJCAP///wEAAAAAAAAAAAAAAAAAAAAAAAAAAAAAAAAAAAAAAAAAAAAAAAB/f38A3N7gA8zMzADAwP8Af39/AAAAAAAAAAAAAAAAAAAAAAAAAAAAIQAAABgAAAAUAAAATCIAAKAPAADEIgAAGBAAABAAAAAmAAAACAAAAP//////////"/>
              </a:ext>
            </a:extLst>
          </p:cNvSpPr>
          <p:nvPr/>
        </p:nvSpPr>
        <p:spPr>
          <a:xfrm>
            <a:off x="5575300" y="2540000"/>
            <a:ext cx="76200" cy="76200"/>
          </a:xfrm>
          <a:prstGeom prst="ellipse">
            <a:avLst/>
          </a:prstGeom>
          <a:solidFill>
            <a:srgbClr val="424242"/>
          </a:solidFill>
          <a:ln w="25400" cap="flat" cmpd="sng" algn="ctr">
            <a:solidFill>
              <a:srgbClr val="000000"/>
            </a:solidFill>
            <a:prstDash val="solid"/>
            <a:headEnd type="none"/>
            <a:tailEnd type="none"/>
          </a:ln>
          <a:effectLst/>
        </p:spPr>
        <p:txBody>
          <a:bodyPr vert="horz" wrap="square" lIns="38100" tIns="38100" rIns="38100" bIns="38100" numCol="1" spcCol="215900" anchor="ctr"/>
          <a:lstStyle/>
          <a:p>
            <a:pPr defTabSz="355600">
              <a:tabLst>
                <a:tab pos="838200" algn="l"/>
              </a:tabLst>
              <a:defRPr cap="none">
                <a:effectLst>
                  <a:outerShdw dist="63500" dir="3600000" algn="tl" rotWithShape="0">
                    <a:srgbClr val="000000">
                      <a:alpha val="40000"/>
                    </a:srgbClr>
                  </a:outerShdw>
                </a:effectLst>
              </a:defRPr>
            </a:pPr>
          </a:p>
        </p:txBody>
      </p:sp>
      <p:sp>
        <p:nvSpPr>
          <p:cNvPr id="10" name="Shape 5597"/>
          <p:cNvSpPr>
            <a:extLst>
              <a:ext uri="smNativeData">
                <pr:smNativeData xmlns:pr="smNativeData" xmlns="smNativeData" val="SMDATA_15_trXWYhMAAAAlAAAAZgAAAA0AAAAAPAAAADwAAAA8AAAAPAAAAAAAAAABAAAAAAAAAAEAAABQAAAAAAAAAAAA8D8AAAAAAADwPwAAAAAAAOA/AAAAAAAA4D8AAAAAAADgPwAAAAAAAOA/AAAAAAAA4D8AAAAAAADgPwAAAAAAAOA/AAAAAAAA4D8CAAAAjAAAAAEAAAAAAAAAQkJCAP///wgAAAAAAAAAAAAAAAAAAAAAAAAAAAAAAAAAAAAAeAAAAAEAAABAAAAAAAAAAAAAAAB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Q0LCg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QkJCAP///wEAAAAAAAAAAAAAAAAAAAAAAAAAAAAAAAAAAAAAAAAAAAAAAAB/f38A3N7gA8zMzADAwP8Af39/AAAAAAAAAAAAAAAAAAAAAAAAAAAAIQAAABgAAAAUAAAAjCMAAKAPAAAEJAAAGBAAABAAAAAmAAAACAAAAP//////////"/>
              </a:ext>
            </a:extLst>
          </p:cNvSpPr>
          <p:nvPr/>
        </p:nvSpPr>
        <p:spPr>
          <a:xfrm>
            <a:off x="5778500" y="2540000"/>
            <a:ext cx="76200" cy="76200"/>
          </a:xfrm>
          <a:prstGeom prst="ellipse">
            <a:avLst/>
          </a:prstGeom>
          <a:solidFill>
            <a:srgbClr val="424242"/>
          </a:solidFill>
          <a:ln w="25400" cap="flat" cmpd="sng" algn="ctr">
            <a:solidFill>
              <a:srgbClr val="000000"/>
            </a:solidFill>
            <a:prstDash val="solid"/>
            <a:headEnd type="none"/>
            <a:tailEnd type="none"/>
          </a:ln>
          <a:effectLst/>
        </p:spPr>
        <p:txBody>
          <a:bodyPr vert="horz" wrap="square" lIns="38100" tIns="38100" rIns="38100" bIns="38100" numCol="1" spcCol="215900" anchor="ctr"/>
          <a:lstStyle/>
          <a:p>
            <a:pPr defTabSz="355600">
              <a:tabLst>
                <a:tab pos="838200" algn="l"/>
              </a:tabLst>
              <a:defRPr cap="none">
                <a:effectLst>
                  <a:outerShdw dist="63500" dir="3600000" algn="tl" rotWithShape="0">
                    <a:srgbClr val="000000">
                      <a:alpha val="40000"/>
                    </a:srgbClr>
                  </a:outerShdw>
                </a:effectLst>
              </a:defRPr>
            </a:pPr>
          </a:p>
        </p:txBody>
      </p:sp>
      <p:sp>
        <p:nvSpPr>
          <p:cNvPr id="11" name="Shape 5598"/>
          <p:cNvSpPr>
            <a:extLst>
              <a:ext uri="smNativeData">
                <pr:smNativeData xmlns:pr="smNativeData" xmlns="smNativeData" val="SMDATA_15_trXWYhMAAAAlAAAAZgAAAA0AAAAAPAAAADwAAAA8AAAAPAAAAAAAAAABAAAAAAAAAAEAAABQAAAAAAAAAAAA8D8AAAAAAADwPwAAAAAAAOA/AAAAAAAA4D8AAAAAAADgPwAAAAAAAOA/AAAAAAAA4D8AAAAAAADgPwAAAAAAAOA/AAAAAAAA4D8CAAAAjAAAAAEAAAAAAAAAQkJCAP///wgAAAAAAAAAAAAAAAAAAAAAAAAAAAAAAAAAAAAAeAAAAAEAAABAAAAAAAAAAAAAAAB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EtLS0s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QkJCAP///wEAAAAAAAAAAAAAAAAAAAAAAAAAAAAAAAAAAAAAAAAAAAAAAAB/f38A3N7gA8zMzADAwP8Af39/AAAAAAAAAAAAAAAAAAAAAAAAAAAAIQAAABgAAAAUAAAA4CQAAKAPAABYJQAAGBAAABAAAAAmAAAACAAAAP//////////"/>
              </a:ext>
            </a:extLst>
          </p:cNvSpPr>
          <p:nvPr/>
        </p:nvSpPr>
        <p:spPr>
          <a:xfrm>
            <a:off x="5994400" y="2540000"/>
            <a:ext cx="76200" cy="76200"/>
          </a:xfrm>
          <a:prstGeom prst="ellipse">
            <a:avLst/>
          </a:prstGeom>
          <a:solidFill>
            <a:srgbClr val="424242"/>
          </a:solidFill>
          <a:ln w="25400" cap="flat" cmpd="sng" algn="ctr">
            <a:solidFill>
              <a:srgbClr val="000000"/>
            </a:solidFill>
            <a:prstDash val="solid"/>
            <a:headEnd type="none"/>
            <a:tailEnd type="none"/>
          </a:ln>
          <a:effectLst/>
        </p:spPr>
        <p:txBody>
          <a:bodyPr vert="horz" wrap="square" lIns="38100" tIns="38100" rIns="38100" bIns="38100" numCol="1" spcCol="215900" anchor="ctr"/>
          <a:lstStyle/>
          <a:p>
            <a:pPr defTabSz="355600">
              <a:tabLst>
                <a:tab pos="838200" algn="l"/>
              </a:tabLst>
              <a:defRPr cap="none">
                <a:effectLst>
                  <a:outerShdw dist="63500" dir="3600000" algn="tl" rotWithShape="0">
                    <a:srgbClr val="000000">
                      <a:alpha val="40000"/>
                    </a:srgbClr>
                  </a:outerShdw>
                </a:effectLst>
              </a:defRPr>
            </a:pPr>
          </a:p>
        </p:txBody>
      </p:sp>
      <p:sp>
        <p:nvSpPr>
          <p:cNvPr id="12" name="Shape 5599"/>
          <p:cNvSpPr>
            <a:extLst>
              <a:ext uri="smNativeData">
                <pr:smNativeData xmlns:pr="smNativeData" xmlns="smNativeData" val="SMDATA_15_trXWYhMAAAAlAAAAZgAAAA0AAAAAPAAAADwAAAA8AAAAPAAAAAAAAAABAAAAAAAAAAEAAABQAAAAAAAAAAAA8D8AAAAAAADwPwAAAAAAAOA/AAAAAAAA4D8AAAAAAADgPwAAAAAAAOA/AAAAAAAA4D8AAAAAAADgPwAAAAAAAOA/AAAAAAAA4D8CAAAAjAAAAAEAAAAAAAAAQkJCAP///wgAAAAAAAAAAAAAAAAAAAAAAAAAAAAAAAAAAAAAeAAAAAEAAABAAAAAAAAAAAAAAAB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BgYGBs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QkJCAP///wEAAAAAAAAAAAAAAAAAAAAAAAAAAAAAAAAAAAAAAAAAAAAAAAB/f38A3N7gA8zMzADAwP8Af39/AAAAAAAAAAAAAAAAAAAAAAAAAAAAIQAAABgAAAAUAAAAICYAAKAPAACYJgAAGBAAABAAAAAmAAAACAAAAP//////////"/>
              </a:ext>
            </a:extLst>
          </p:cNvSpPr>
          <p:nvPr/>
        </p:nvSpPr>
        <p:spPr>
          <a:xfrm>
            <a:off x="6197600" y="2540000"/>
            <a:ext cx="76200" cy="76200"/>
          </a:xfrm>
          <a:prstGeom prst="ellipse">
            <a:avLst/>
          </a:prstGeom>
          <a:solidFill>
            <a:srgbClr val="424242"/>
          </a:solidFill>
          <a:ln w="25400" cap="flat" cmpd="sng" algn="ctr">
            <a:solidFill>
              <a:srgbClr val="000000"/>
            </a:solidFill>
            <a:prstDash val="solid"/>
            <a:headEnd type="none"/>
            <a:tailEnd type="none"/>
          </a:ln>
          <a:effectLst/>
        </p:spPr>
        <p:txBody>
          <a:bodyPr vert="horz" wrap="square" lIns="38100" tIns="38100" rIns="38100" bIns="38100" numCol="1" spcCol="215900" anchor="ctr"/>
          <a:lstStyle/>
          <a:p>
            <a:pPr defTabSz="355600">
              <a:tabLst>
                <a:tab pos="838200" algn="l"/>
              </a:tabLst>
              <a:defRPr cap="none">
                <a:effectLst>
                  <a:outerShdw dist="63500" dir="3600000" algn="tl" rotWithShape="0">
                    <a:srgbClr val="000000">
                      <a:alpha val="40000"/>
                    </a:srgbClr>
                  </a:outerShdw>
                </a:effectLst>
              </a:defRPr>
            </a:pPr>
          </a:p>
        </p:txBody>
      </p:sp>
      <p:grpSp>
        <p:nvGrpSpPr>
          <p:cNvPr id="13" name="Group 5602"/>
          <p:cNvGrpSpPr>
            <a:extLst>
              <a:ext uri="smNativeData">
                <pr:smNativeData xmlns:pr="smNativeData" xmlns="smNativeData" val="SMDATA_6_trXWYhMAAAAlAAAAAQAAAA8BAAAAkAAAAEgAAACQAAAASAAAAAAAAAAAAAAAAAAAABcAAAAUAAAAAAAAAAAAAAD/fwAA/38AAAAAAAAJAAAABAAAAAAAAAAfAAAAVAAAAAAAAAAAAAAAAAAAAAAAAAAAAAAAAAAAAAAAAAAAAAAAAAAAAAAAAAAAAAAAAAAAAAAAAAAAAAAAAAAAAAAAAAAAAAAAAAAAAAAAAAAAAAAAAAAAACEAAAAYAAAAFAAAADwjAACwCQAAVjMAAOUOAAAQAAAAJgAAAAgAAAD/////AAAAAA=="/>
              </a:ext>
            </a:extLst>
          </p:cNvGrpSpPr>
          <p:nvPr/>
        </p:nvGrpSpPr>
        <p:grpSpPr>
          <a:xfrm>
            <a:off x="5727700" y="1574800"/>
            <a:ext cx="2617470" cy="846455"/>
            <a:chOff x="5727700" y="1574800"/>
            <a:chExt cx="2617470" cy="846455"/>
          </a:xfrm>
        </p:grpSpPr>
        <p:sp>
          <p:nvSpPr>
            <p:cNvPr id="15" name="Shape 5600"/>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Kuv668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ICYAALAJAABWMwAArgsAAAAgAAAmAAAACAAAAP//////////"/>
                </a:ext>
              </a:extLst>
            </p:cNvSpPr>
            <p:nvPr/>
          </p:nvSpPr>
          <p:spPr>
            <a:xfrm>
              <a:off x="6197600" y="1574800"/>
              <a:ext cx="2147570" cy="323850"/>
            </a:xfrm>
            <a:prstGeom prst="rect">
              <a:avLst/>
            </a:prstGeom>
            <a:noFill/>
            <a:ln>
              <a:noFill/>
            </a:ln>
            <a:effectLst/>
          </p:spPr>
          <p:txBody>
            <a:bodyPr vert="horz" wrap="none" lIns="50800" tIns="50800" rIns="50800" bIns="50800" numCol="1" spcCol="215900" anchor="t"/>
            <a:lstStyle>
              <a:lvl1pPr defTabSz="3556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r>
                <a:t>4092 states not shown</a:t>
              </a:r>
            </a:p>
          </p:txBody>
        </p:sp>
        <p:sp>
          <p:nvSpPr>
            <p:cNvPr id="14" name="Shape 5601"/>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TAAAoAAAAAQAAACMAAAAjAAAAIwAAAB4AAAACAAAAZAAAAGQAAAAAAAAAZAAAAGQAAAAVAAAAYAAAAAAAAAAAAAAADwAAACADAAAAAAAAAAAAAAEAAACgMgAAVgcAAKr4//8BAAAAf39/AAEAAABkAAAAAAAAABQAAABAHwAAAAAAACYAAAAAAAAAwOD//wAAAAAmAAAAZAAAABYAAABMAAAAAQAAAAAAAAAHAAAAAAAAAAEAAAAAAAAAVgAAAEcAAABHAAAAZAAAAGQAAAAAAAAAy8vLAFYAAABHAAAARwAAAGQAAABkAAAAAAAAABcAAAAUAAAAAAAAAAAAAAD/fwAA/38AAAAAAAAJAAAABAAAAC4d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P+TAAB/f38AAAAAAMvLywDAwP8Af39/AAAAAAAAAAAAAAAAAAAAAAAAAAAAIQAAABgAAAAUAAAAPCMAADoLAAA9JgAA5Q4AAAAAAAAmAAAACAAAAP//////////"/>
                </a:ext>
              </a:extLst>
            </p:cNvSpPr>
            <p:nvPr/>
          </p:nvSpPr>
          <p:spPr>
            <a:xfrm flipV="1">
              <a:off x="5727700" y="1824990"/>
              <a:ext cx="488315" cy="596265"/>
            </a:xfrm>
            <a:prstGeom prst="line">
              <a:avLst/>
            </a:prstGeom>
            <a:noFill/>
            <a:ln w="25400" cap="flat" cmpd="sng" algn="ctr">
              <a:solidFill>
                <a:srgbClr val="FF9300"/>
              </a:solidFill>
              <a:prstDash val="solid"/>
              <a:headEnd type="triangle" w="med" len="med"/>
              <a:tailEnd type="none"/>
            </a:ln>
            <a:effectLst>
              <a:outerShdw blurRad="63500" dist="63760" dir="2700000">
                <a:srgbClr val="000000">
                  <a:alpha val="14000"/>
                </a:srgbClr>
              </a:outerShdw>
            </a:effectLst>
          </p:spPr>
          <p:txBody>
            <a:bodyPr rot="10800000" vert="horz" wrap="square" lIns="50800" tIns="50800" rIns="50800" bIns="50800" numCol="1" spcCol="215900" anchor="ctr"/>
            <a:lstStyle/>
            <a:p>
              <a:pPr algn="l" defTabSz="457200">
                <a:lnSpc>
                  <a:spcPct val="100000"/>
                </a:lnSpc>
                <a:tabLst>
                  <a:tab pos="838200" algn="l"/>
                </a:tabLst>
                <a:defRPr sz="1200" cap="none">
                  <a:latin typeface="Helvetica" pitchFamily="0" charset="0"/>
                  <a:ea typeface="Helvetica" pitchFamily="0" charset="0"/>
                  <a:cs typeface="Helvetica" pitchFamily="0" charset="0"/>
                </a:defRPr>
              </a:pPr>
            </a:p>
          </p:txBody>
        </p:sp>
      </p:grpSp>
      <p:sp>
        <p:nvSpPr>
          <p:cNvPr id="16" name="Shape 5603"/>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JTrm9c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nwgAABAgAAAmAAAACAAAAP//////////"/>
              </a:ext>
            </a:extLst>
          </p:cNvSpPr>
          <p:nvPr/>
        </p:nvSpPr>
        <p:spPr>
          <a:xfrm>
            <a:off x="635000" y="1016000"/>
            <a:ext cx="8692515"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The Sequence Model </a:t>
            </a:r>
          </a:p>
        </p:txBody>
      </p:sp>
      <p:sp>
        <p:nvSpPr>
          <p:cNvPr id="17" name="Shape 5604"/>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CkPsNY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zQMAANwAAACzOgAATAQAABAgAAAmAAAACAAAAP//////////"/>
              </a:ext>
            </a:extLst>
          </p:cNvSpPr>
          <p:nvPr/>
        </p:nvSpPr>
        <p:spPr>
          <a:xfrm>
            <a:off x="617855" y="139700"/>
            <a:ext cx="892429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Non-independence Across Sites</a:t>
            </a:r>
          </a:p>
        </p:txBody>
      </p:sp>
      <p:sp>
        <p:nvSpPr>
          <p:cNvPr id="18" name="Shape 5605"/>
          <p:cNvSpPr>
            <a:extLst>
              <a:ext uri="smNativeData">
                <pr:smNativeData xmlns:pr="smNativeData" xmlns="smNativeData" val="SMDATA_15_trXWYhMAAAAlAAAAZAAAAE0AAAAAZgAAAGYAAABmAAAAZg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5QMAAI4pAACDPwAAIC0AABAgAAAmAAAACAAAAP//////////"/>
              </a:ext>
            </a:extLst>
          </p:cNvSpPr>
          <p:nvPr/>
        </p:nvSpPr>
        <p:spPr>
          <a:xfrm>
            <a:off x="633095" y="6755130"/>
            <a:ext cx="9691370" cy="580390"/>
          </a:xfrm>
          <a:prstGeom prst="rect">
            <a:avLst/>
          </a:prstGeom>
          <a:noFill/>
          <a:ln>
            <a:noFill/>
          </a:ln>
          <a:effectLst/>
        </p:spPr>
        <p:txBody>
          <a:bodyPr vert="horz" wrap="square" lIns="64770" tIns="64770" rIns="64770" bIns="64770" numCol="1" spcCol="215900" anchor="t"/>
          <a:lstStyle/>
          <a:p>
            <a:pPr algn="l" defTabSz="585470">
              <a:lnSpc>
                <a:spcPts val="1900"/>
              </a:lnSpc>
              <a:tabLst>
                <a:tab pos="838200" algn="l"/>
                <a:tab pos="1066800" algn="l"/>
              </a:tabLst>
              <a:defRPr sz="1600" cap="none">
                <a:solidFill>
                  <a:srgbClr val="424242"/>
                </a:solidFill>
                <a:latin typeface="Arial" pitchFamily="1" charset="0"/>
                <a:ea typeface="Arial" pitchFamily="1" charset="0"/>
                <a:cs typeface="Arial" pitchFamily="1" charset="0"/>
              </a:defRPr>
            </a:pPr>
            <a:r>
              <a:t>The instantaneous rate for any sequence conversion that requires more than one nucleotide </a:t>
            </a:r>
            <a:br/>
            <a:r>
              <a:t>     substitution is zero. </a:t>
            </a:r>
          </a:p>
        </p:txBody>
      </p:sp>
    </p:spTree>
  </p:cSld>
  <p:clrMapOvr>
    <a:masterClrMapping/>
  </p:clrMapOvr>
  <p:transition spd="fast" p14:dur="500">
    <p:fade/>
    <p:extLst>
      <p:ext uri="smNativeData">
        <pr:smNativeData xmlns:pr="smNativeData" xmlns="smNativeData" val="trXWYgAAAAD0AQAAAAAAAAYAAAAAAAAAAAAAAAAAAAAAAAAAAQAAAAAAAAAAAAAAAAAAAAAAAAAAAAAA"/>
      </p:ext>
    </p:extLs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iterate type="lt">
                                    <p:tmAbs val="0"/>
                                  </p:iterate>
                                  <p:childTnLst>
                                    <p:set>
                                      <p:cBhvr>
                                        <p:cTn id="6" dur="1" fill="hold">
                                          <p:stCondLst>
                                            <p:cond delay="0"/>
                                          </p:stCondLst>
                                        </p:cTn>
                                        <p:tgtEl>
                                          <p:spTgt spid="13"/>
                                        </p:tgtEl>
                                        <p:attrNameLst>
                                          <p:attrName>style.visibility</p:attrName>
                                        </p:attrNameLst>
                                      </p:cBhvr>
                                      <p:to>
                                        <p:strVal val="visible"/>
                                      </p:to>
                                    </p:set>
                                    <p:animEffect transition="in" filter="dissolve">
                                      <p:cBhvr>
                                        <p:cTn id="7"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advAuto="0"/>
    </p:bldLst>
    <p:extLst>
      <p:ext uri="smNativeData">
        <pr:smNativeData xmlns:pr="smNativeData" xmlns="smNativeData" val="trXWYgEAAAAFAAAA/f///wEAAAAJAAAAAAAAAAAAAAAAAAAAAAAAAA=="/>
      </p:ext>
    </p:extLst>
  </p:timing>
</p:sld>
</file>

<file path=ppt/slides/slide361.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graphicFrame>
        <p:nvGraphicFramePr>
          <p:cNvPr id="2" name=""/>
          <p:cNvGraphicFramePr>
            <a:graphicFrameLocks noGrp="1"/>
          </p:cNvGraphicFramePr>
          <p:nvPr/>
        </p:nvGraphicFramePr>
        <p:xfrm>
          <a:off x="610235" y="2336800"/>
          <a:ext cx="8892540" cy="3975100"/>
        </p:xfrm>
        <a:graphic>
          <a:graphicData uri="http://schemas.openxmlformats.org/drawingml/2006/table">
            <a:tbl>
              <a:tblPr>
                <a:noFill/>
              </a:tblPr>
              <a:tblGrid>
                <a:gridCol w="1488440"/>
                <a:gridCol w="1488440"/>
                <a:gridCol w="1488440"/>
                <a:gridCol w="1488440"/>
                <a:gridCol w="1488440"/>
                <a:gridCol w="1450975"/>
              </a:tblGrid>
              <a:tr h="496570">
                <a:tc>
                  <a:txBody>
                    <a:bodyPr wrap="square" numCol="1"/>
                    <a:lstStyle/>
                    <a:p>
                      <a:pPr marL="0" marR="0" indent="0" algn="ctr" defTabSz="914400">
                        <a:lnSpc>
                          <a:spcPts val="2800"/>
                        </a:lnSpc>
                        <a:buNone/>
                        <a:tabLst>
                          <a:tab pos="838200" algn="l"/>
                        </a:tabLst>
                        <a:defRPr sz="24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solidFill>
                            <a:srgbClr val="424242"/>
                          </a:solidFill>
                          <a:latin typeface="Times New Roman" pitchFamily="1" charset="0"/>
                          <a:ea typeface="Times New Roman" pitchFamily="1" charset="0"/>
                          <a:cs typeface="Times New Roman" pitchFamily="1" charset="0"/>
                        </a:rPr>
                        <a:t>AAAAAA</a:t>
                      </a:r>
                      <a:endParaRPr sz="24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solidFill>
                            <a:srgbClr val="424242"/>
                          </a:solidFill>
                          <a:latin typeface="Times New Roman" pitchFamily="1" charset="0"/>
                          <a:ea typeface="Times New Roman" pitchFamily="1" charset="0"/>
                          <a:cs typeface="Times New Roman" pitchFamily="1" charset="0"/>
                        </a:rPr>
                        <a:t>AAAAAC</a:t>
                      </a:r>
                      <a:endParaRPr sz="24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solidFill>
                            <a:srgbClr val="424242"/>
                          </a:solidFill>
                          <a:latin typeface="Times New Roman" pitchFamily="1" charset="0"/>
                          <a:ea typeface="Times New Roman" pitchFamily="1" charset="0"/>
                          <a:cs typeface="Times New Roman" pitchFamily="1" charset="0"/>
                        </a:rPr>
                        <a:t>TTTTTG</a:t>
                      </a:r>
                      <a:endParaRPr sz="24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solidFill>
                            <a:srgbClr val="424242"/>
                          </a:solidFill>
                          <a:latin typeface="Times New Roman" pitchFamily="1" charset="0"/>
                          <a:ea typeface="Times New Roman" pitchFamily="1" charset="0"/>
                          <a:cs typeface="Times New Roman" pitchFamily="1" charset="0"/>
                        </a:rPr>
                        <a:t>TTTTTT</a:t>
                      </a:r>
                      <a:endParaRPr sz="24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extLst>
                  <a:ext uri="smNativeData">
                    <pr:rowheight xmlns="" xmlns:pr="smNativeData" dt="1658238390" type="min" val="496570"/>
                  </a:ext>
                </a:extLst>
              </a:tr>
              <a:tr h="496570">
                <a:tc>
                  <a:txBody>
                    <a:bodyPr wrap="square" numCol="1"/>
                    <a:lstStyle/>
                    <a:p>
                      <a:pPr marL="0" marR="0" indent="0" algn="ctr" defTabSz="914400">
                        <a:lnSpc>
                          <a:spcPts val="2800"/>
                        </a:lnSpc>
                        <a:buNone/>
                        <a:tabLst>
                          <a:tab pos="838200" algn="l"/>
                        </a:tabLst>
                        <a:defRPr sz="1800" cap="none">
                          <a:solidFill>
                            <a:srgbClr val="000000"/>
                          </a:solidFill>
                        </a:defRPr>
                      </a:pPr>
                      <a:r>
                        <a:rPr sz="2400" cap="none">
                          <a:solidFill>
                            <a:srgbClr val="424242"/>
                          </a:solidFill>
                          <a:latin typeface="Times New Roman" pitchFamily="1" charset="0"/>
                          <a:ea typeface="Times New Roman" pitchFamily="1" charset="0"/>
                          <a:cs typeface="Times New Roman" pitchFamily="1" charset="0"/>
                        </a:rPr>
                        <a:t>AAAAAA</a:t>
                      </a:r>
                      <a:endParaRPr sz="24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solidFill>
                            <a:srgbClr val="424242"/>
                          </a:solidFill>
                          <a:latin typeface="Times New Roman" pitchFamily="1" charset="0"/>
                          <a:ea typeface="Times New Roman" pitchFamily="1" charset="0"/>
                          <a:cs typeface="Times New Roman" pitchFamily="1" charset="0"/>
                        </a:rPr>
                        <a:t>–</a:t>
                      </a:r>
                      <a:endParaRPr sz="24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6D6D6"/>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solidFill>
                            <a:srgbClr val="424242"/>
                          </a:solidFill>
                          <a:latin typeface="Times New Roman" pitchFamily="1" charset="0"/>
                          <a:ea typeface="Times New Roman" pitchFamily="1" charset="0"/>
                          <a:cs typeface="Times New Roman" pitchFamily="1" charset="0"/>
                        </a:rPr>
                        <a:t>?</a:t>
                      </a:r>
                      <a:endParaRPr sz="24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800"/>
                        </a:lnSpc>
                        <a:buNone/>
                        <a:tabLst>
                          <a:tab pos="838200" algn="l"/>
                        </a:tabLst>
                        <a:defRPr sz="24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solidFill>
                            <a:srgbClr val="424242"/>
                          </a:solidFill>
                          <a:latin typeface="Times New Roman" pitchFamily="1" charset="0"/>
                          <a:ea typeface="Times New Roman" pitchFamily="1" charset="0"/>
                          <a:cs typeface="Times New Roman" pitchFamily="1" charset="0"/>
                        </a:rPr>
                        <a:t>0</a:t>
                      </a:r>
                      <a:endParaRPr sz="24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solidFill>
                            <a:srgbClr val="424242"/>
                          </a:solidFill>
                          <a:latin typeface="Times New Roman" pitchFamily="1" charset="0"/>
                          <a:ea typeface="Times New Roman" pitchFamily="1" charset="0"/>
                          <a:cs typeface="Times New Roman" pitchFamily="1" charset="0"/>
                        </a:rPr>
                        <a:t>0</a:t>
                      </a:r>
                      <a:endParaRPr sz="24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extLst>
                  <a:ext uri="smNativeData">
                    <pr:rowheight xmlns="" xmlns:pr="smNativeData" dt="1658238390" type="min" val="496570"/>
                  </a:ext>
                </a:extLst>
              </a:tr>
              <a:tr h="496570">
                <a:tc>
                  <a:txBody>
                    <a:bodyPr wrap="square" numCol="1"/>
                    <a:lstStyle/>
                    <a:p>
                      <a:pPr marL="0" marR="0" indent="0" algn="ctr" defTabSz="914400">
                        <a:lnSpc>
                          <a:spcPts val="2800"/>
                        </a:lnSpc>
                        <a:buNone/>
                        <a:tabLst>
                          <a:tab pos="838200" algn="l"/>
                        </a:tabLst>
                        <a:defRPr sz="1800" cap="none">
                          <a:solidFill>
                            <a:srgbClr val="000000"/>
                          </a:solidFill>
                        </a:defRPr>
                      </a:pPr>
                      <a:r>
                        <a:rPr sz="2400" cap="none">
                          <a:solidFill>
                            <a:srgbClr val="424242"/>
                          </a:solidFill>
                          <a:latin typeface="Times New Roman" pitchFamily="1" charset="0"/>
                          <a:ea typeface="Times New Roman" pitchFamily="1" charset="0"/>
                          <a:cs typeface="Times New Roman" pitchFamily="1" charset="0"/>
                        </a:rPr>
                        <a:t>AAAAAC</a:t>
                      </a:r>
                      <a:endParaRPr sz="24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solidFill>
                            <a:srgbClr val="424242"/>
                          </a:solidFill>
                          <a:latin typeface="Times New Roman" pitchFamily="1" charset="0"/>
                          <a:ea typeface="Times New Roman" pitchFamily="1" charset="0"/>
                          <a:cs typeface="Times New Roman" pitchFamily="1" charset="0"/>
                        </a:rPr>
                        <a:t>?</a:t>
                      </a:r>
                      <a:endParaRPr sz="24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solidFill>
                            <a:srgbClr val="424242"/>
                          </a:solidFill>
                          <a:latin typeface="Times New Roman" pitchFamily="1" charset="0"/>
                          <a:ea typeface="Times New Roman" pitchFamily="1" charset="0"/>
                          <a:cs typeface="Times New Roman" pitchFamily="1" charset="0"/>
                        </a:rPr>
                        <a:t>–</a:t>
                      </a:r>
                      <a:endParaRPr sz="24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6D6D6"/>
                    </a:solidFill>
                  </a:tcPr>
                </a:tc>
                <a:tc>
                  <a:txBody>
                    <a:bodyPr wrap="square" numCol="1"/>
                    <a:lstStyle/>
                    <a:p>
                      <a:pPr marL="0" marR="0" indent="0" algn="ctr" defTabSz="914400">
                        <a:lnSpc>
                          <a:spcPts val="2800"/>
                        </a:lnSpc>
                        <a:buNone/>
                        <a:tabLst>
                          <a:tab pos="838200" algn="l"/>
                        </a:tabLst>
                        <a:defRPr sz="24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solidFill>
                            <a:srgbClr val="424242"/>
                          </a:solidFill>
                          <a:latin typeface="Times New Roman" pitchFamily="1" charset="0"/>
                          <a:ea typeface="Times New Roman" pitchFamily="1" charset="0"/>
                          <a:cs typeface="Times New Roman" pitchFamily="1" charset="0"/>
                        </a:rPr>
                        <a:t>0</a:t>
                      </a:r>
                      <a:endParaRPr sz="24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solidFill>
                            <a:srgbClr val="424242"/>
                          </a:solidFill>
                          <a:latin typeface="Times New Roman" pitchFamily="1" charset="0"/>
                          <a:ea typeface="Times New Roman" pitchFamily="1" charset="0"/>
                          <a:cs typeface="Times New Roman" pitchFamily="1" charset="0"/>
                        </a:rPr>
                        <a:t>0</a:t>
                      </a:r>
                      <a:endParaRPr sz="24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extLst>
                  <a:ext uri="smNativeData">
                    <pr:rowheight xmlns="" xmlns:pr="smNativeData" dt="1658238390" type="min" val="496570"/>
                  </a:ext>
                </a:extLst>
              </a:tr>
              <a:tr h="1490345">
                <a:tc>
                  <a:txBody>
                    <a:bodyPr wrap="square" numCol="1"/>
                    <a:lstStyle/>
                    <a:p>
                      <a:pPr marL="0" marR="0" indent="0" algn="ctr" defTabSz="914400">
                        <a:lnSpc>
                          <a:spcPts val="2800"/>
                        </a:lnSpc>
                        <a:buNone/>
                        <a:tabLst>
                          <a:tab pos="838200" algn="l"/>
                        </a:tabLst>
                        <a:defRPr sz="24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extLst>
                  <a:ext uri="smNativeData">
                    <pr:rowheight xmlns="" xmlns:pr="smNativeData" dt="1658238390" type="min" val="1490345"/>
                  </a:ext>
                </a:extLst>
              </a:tr>
              <a:tr h="496570">
                <a:tc>
                  <a:txBody>
                    <a:bodyPr wrap="square" numCol="1"/>
                    <a:lstStyle/>
                    <a:p>
                      <a:pPr marL="0" marR="0" indent="0" algn="ctr" defTabSz="914400">
                        <a:lnSpc>
                          <a:spcPts val="2800"/>
                        </a:lnSpc>
                        <a:buNone/>
                        <a:tabLst>
                          <a:tab pos="838200" algn="l"/>
                        </a:tabLst>
                        <a:defRPr sz="1800" cap="none">
                          <a:solidFill>
                            <a:srgbClr val="000000"/>
                          </a:solidFill>
                        </a:defRPr>
                      </a:pPr>
                      <a:r>
                        <a:rPr sz="2400" cap="none">
                          <a:solidFill>
                            <a:srgbClr val="424242"/>
                          </a:solidFill>
                          <a:latin typeface="Times New Roman" pitchFamily="1" charset="0"/>
                          <a:ea typeface="Times New Roman" pitchFamily="1" charset="0"/>
                          <a:cs typeface="Times New Roman" pitchFamily="1" charset="0"/>
                        </a:rPr>
                        <a:t>TTTTTG</a:t>
                      </a:r>
                      <a:endParaRPr sz="24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solidFill>
                            <a:srgbClr val="424242"/>
                          </a:solidFill>
                          <a:latin typeface="Times New Roman" pitchFamily="1" charset="0"/>
                          <a:ea typeface="Times New Roman" pitchFamily="1" charset="0"/>
                          <a:cs typeface="Times New Roman" pitchFamily="1" charset="0"/>
                        </a:rPr>
                        <a:t>0</a:t>
                      </a:r>
                      <a:endParaRPr sz="24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solidFill>
                            <a:srgbClr val="424242"/>
                          </a:solidFill>
                          <a:latin typeface="Times New Roman" pitchFamily="1" charset="0"/>
                          <a:ea typeface="Times New Roman" pitchFamily="1" charset="0"/>
                          <a:cs typeface="Times New Roman" pitchFamily="1" charset="0"/>
                        </a:rPr>
                        <a:t>0</a:t>
                      </a:r>
                      <a:endParaRPr sz="24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800"/>
                        </a:lnSpc>
                        <a:buNone/>
                        <a:tabLst>
                          <a:tab pos="838200" algn="l"/>
                        </a:tabLst>
                        <a:defRPr sz="24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solidFill>
                            <a:srgbClr val="424242"/>
                          </a:solidFill>
                          <a:latin typeface="Times New Roman" pitchFamily="1" charset="0"/>
                          <a:ea typeface="Times New Roman" pitchFamily="1" charset="0"/>
                          <a:cs typeface="Times New Roman" pitchFamily="1" charset="0"/>
                        </a:rPr>
                        <a:t>–</a:t>
                      </a:r>
                      <a:endParaRPr sz="24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6D6D6"/>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solidFill>
                            <a:srgbClr val="424242"/>
                          </a:solidFill>
                          <a:latin typeface="Times New Roman" pitchFamily="1" charset="0"/>
                          <a:ea typeface="Times New Roman" pitchFamily="1" charset="0"/>
                          <a:cs typeface="Times New Roman" pitchFamily="1" charset="0"/>
                        </a:rPr>
                        <a:t>?</a:t>
                      </a:r>
                      <a:endParaRPr sz="24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extLst>
                  <a:ext uri="smNativeData">
                    <pr:rowheight xmlns="" xmlns:pr="smNativeData" dt="1658238390" type="min" val="496570"/>
                  </a:ext>
                </a:extLst>
              </a:tr>
              <a:tr h="496570">
                <a:tc>
                  <a:txBody>
                    <a:bodyPr wrap="square" numCol="1"/>
                    <a:lstStyle/>
                    <a:p>
                      <a:pPr marL="0" marR="0" indent="0" algn="ctr" defTabSz="914400">
                        <a:lnSpc>
                          <a:spcPts val="2800"/>
                        </a:lnSpc>
                        <a:buNone/>
                        <a:tabLst>
                          <a:tab pos="838200" algn="l"/>
                        </a:tabLst>
                        <a:defRPr sz="1800" cap="none">
                          <a:solidFill>
                            <a:srgbClr val="000000"/>
                          </a:solidFill>
                        </a:defRPr>
                      </a:pPr>
                      <a:r>
                        <a:rPr sz="2400" cap="none">
                          <a:solidFill>
                            <a:srgbClr val="424242"/>
                          </a:solidFill>
                          <a:latin typeface="Times New Roman" pitchFamily="1" charset="0"/>
                          <a:ea typeface="Times New Roman" pitchFamily="1" charset="0"/>
                          <a:cs typeface="Times New Roman" pitchFamily="1" charset="0"/>
                        </a:rPr>
                        <a:t>TTTTTT</a:t>
                      </a:r>
                      <a:endParaRPr sz="24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solidFill>
                            <a:srgbClr val="424242"/>
                          </a:solidFill>
                          <a:latin typeface="Times New Roman" pitchFamily="1" charset="0"/>
                          <a:ea typeface="Times New Roman" pitchFamily="1" charset="0"/>
                          <a:cs typeface="Times New Roman" pitchFamily="1" charset="0"/>
                        </a:rPr>
                        <a:t>0</a:t>
                      </a:r>
                      <a:endParaRPr sz="24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solidFill>
                            <a:srgbClr val="424242"/>
                          </a:solidFill>
                          <a:latin typeface="Times New Roman" pitchFamily="1" charset="0"/>
                          <a:ea typeface="Times New Roman" pitchFamily="1" charset="0"/>
                          <a:cs typeface="Times New Roman" pitchFamily="1" charset="0"/>
                        </a:rPr>
                        <a:t>0</a:t>
                      </a:r>
                      <a:endParaRPr sz="24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800"/>
                        </a:lnSpc>
                        <a:buNone/>
                        <a:tabLst>
                          <a:tab pos="838200" algn="l"/>
                        </a:tabLst>
                        <a:defRPr sz="24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solidFill>
                            <a:srgbClr val="424242"/>
                          </a:solidFill>
                          <a:latin typeface="Times New Roman" pitchFamily="1" charset="0"/>
                          <a:ea typeface="Times New Roman" pitchFamily="1" charset="0"/>
                          <a:cs typeface="Times New Roman" pitchFamily="1" charset="0"/>
                        </a:rPr>
                        <a:t>?</a:t>
                      </a:r>
                      <a:endParaRPr sz="24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solidFill>
                            <a:srgbClr val="424242"/>
                          </a:solidFill>
                          <a:latin typeface="Times New Roman" pitchFamily="1" charset="0"/>
                          <a:ea typeface="Times New Roman" pitchFamily="1" charset="0"/>
                          <a:cs typeface="Times New Roman" pitchFamily="1" charset="0"/>
                        </a:rPr>
                        <a:t>–</a:t>
                      </a:r>
                      <a:endParaRPr sz="24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6D6D6"/>
                    </a:solidFill>
                  </a:tcPr>
                </a:tc>
                <a:extLst>
                  <a:ext uri="smNativeData">
                    <pr:rowheight xmlns="" xmlns:pr="smNativeData" dt="1658238390" type="min" val="496570"/>
                  </a:ext>
                </a:extLst>
              </a:tr>
            </a:tbl>
          </a:graphicData>
        </a:graphic>
      </p:graphicFrame>
      <p:sp>
        <p:nvSpPr>
          <p:cNvPr id="3" name="Shape 5608"/>
          <p:cNvSpPr>
            <a:extLst>
              <a:ext uri="smNativeData">
                <pr:smNativeData xmlns:pr="smNativeData" xmlns="smNativeData" val="SMDATA_15_trXWYhMAAAAlAAAAZgAAAA0AAAAAPAAAADwAAAA8AAAAPAAAAAAAAAABAAAAAAAAAAEAAABQAAAAAAAAAAAA8D8AAAAAAADwPwAAAAAAAOA/AAAAAAAA4D8AAAAAAADgPwAAAAAAAOA/AAAAAAAA4D8AAAAAAADgPwAAAAAAAOA/AAAAAAAA4D8CAAAAjAAAAAEAAAAAAAAAQkJCAP///wgAAAAAAAAAAAAAAAAAAAAAAAAAAAAAAAAAAAAAeAAAAAEAAABAAAAAAAAAAAAAAAB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EYAaQ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QkJCAP///wEAAAAAAAAAAAAAAAAAAAAAAAAAAAAAAAAAAAAAAAAAAAAAAAB/f38A3N7gA8zMzADAwP8Af39/AAAAAAAAAAAAAAAAAAAAAAAAAAAAIQAAABgAAAAUAAAA+AcAAGQeAABwCAAA3B4AABAAAAAmAAAACAAAAP//////////"/>
              </a:ext>
            </a:extLst>
          </p:cNvSpPr>
          <p:nvPr/>
        </p:nvSpPr>
        <p:spPr>
          <a:xfrm rot="16200000">
            <a:off x="1295400" y="4940300"/>
            <a:ext cx="76200" cy="76200"/>
          </a:xfrm>
          <a:prstGeom prst="ellipse">
            <a:avLst/>
          </a:prstGeom>
          <a:solidFill>
            <a:srgbClr val="424242"/>
          </a:solidFill>
          <a:ln w="25400" cap="flat" cmpd="sng" algn="ctr">
            <a:solidFill>
              <a:srgbClr val="000000"/>
            </a:solidFill>
            <a:prstDash val="solid"/>
            <a:headEnd type="none"/>
            <a:tailEnd type="none"/>
          </a:ln>
          <a:effectLst/>
        </p:spPr>
        <p:txBody>
          <a:bodyPr vert="horz" wrap="square" lIns="38100" tIns="38100" rIns="38100" bIns="38100" numCol="1" spcCol="215900" anchor="ctr"/>
          <a:lstStyle/>
          <a:p>
            <a:pPr defTabSz="355600">
              <a:tabLst>
                <a:tab pos="838200" algn="l"/>
              </a:tabLst>
              <a:defRPr cap="none">
                <a:effectLst>
                  <a:outerShdw dist="63500" dir="3600000" algn="tl" rotWithShape="0">
                    <a:srgbClr val="000000">
                      <a:alpha val="40000"/>
                    </a:srgbClr>
                  </a:outerShdw>
                </a:effectLst>
              </a:defRPr>
            </a:pPr>
          </a:p>
        </p:txBody>
      </p:sp>
      <p:sp>
        <p:nvSpPr>
          <p:cNvPr id="4" name="Shape 5609"/>
          <p:cNvSpPr>
            <a:extLst>
              <a:ext uri="smNativeData">
                <pr:smNativeData xmlns:pr="smNativeData" xmlns="smNativeData" val="SMDATA_15_trXWYhMAAAAlAAAAZgAAAA0AAAAAPAAAADwAAAA8AAAAPAAAAAAAAAABAAAAAAAAAAEAAABQAAAAAAAAAAAA8D8AAAAAAADwPwAAAAAAAOA/AAAAAAAA4D8AAAAAAADgPwAAAAAAAOA/AAAAAAAA4D8AAAAAAADgPwAAAAAAAOA/AAAAAAAA4D8CAAAAjAAAAAEAAAAAAAAAQkJCAP///wgAAAAAAAAAAAAAAAAAAAAAAAAAAAAAAAAAAAAAeAAAAAEAAABAAAAAAAAAAAAAAAB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QkJCAP///wEAAAAAAAAAAAAAAAAAAAAAAAAAAAAAAAAAAAAAAAAAAAAAAAB/f38A3N7gA8zMzADAwP8Af39/AAAAAAAAAAAAAAAAAAAAAAAAAAAAIQAAABgAAAAUAAAA+AcAACQdAABwCAAAnB0AABAAAAAmAAAACAAAAP//////////"/>
              </a:ext>
            </a:extLst>
          </p:cNvSpPr>
          <p:nvPr/>
        </p:nvSpPr>
        <p:spPr>
          <a:xfrm rot="16200000">
            <a:off x="1295400" y="4737100"/>
            <a:ext cx="76200" cy="76200"/>
          </a:xfrm>
          <a:prstGeom prst="ellipse">
            <a:avLst/>
          </a:prstGeom>
          <a:solidFill>
            <a:srgbClr val="424242"/>
          </a:solidFill>
          <a:ln w="25400" cap="flat" cmpd="sng" algn="ctr">
            <a:solidFill>
              <a:srgbClr val="000000"/>
            </a:solidFill>
            <a:prstDash val="solid"/>
            <a:headEnd type="none"/>
            <a:tailEnd type="none"/>
          </a:ln>
          <a:effectLst/>
        </p:spPr>
        <p:txBody>
          <a:bodyPr vert="horz" wrap="square" lIns="38100" tIns="38100" rIns="38100" bIns="38100" numCol="1" spcCol="215900" anchor="ctr"/>
          <a:lstStyle/>
          <a:p>
            <a:pPr defTabSz="355600">
              <a:tabLst>
                <a:tab pos="838200" algn="l"/>
              </a:tabLst>
              <a:defRPr cap="none">
                <a:effectLst>
                  <a:outerShdw dist="63500" dir="3600000" algn="tl" rotWithShape="0">
                    <a:srgbClr val="000000">
                      <a:alpha val="40000"/>
                    </a:srgbClr>
                  </a:outerShdw>
                </a:effectLst>
              </a:defRPr>
            </a:pPr>
          </a:p>
        </p:txBody>
      </p:sp>
      <p:sp>
        <p:nvSpPr>
          <p:cNvPr id="5" name="Shape 5610"/>
          <p:cNvSpPr>
            <a:extLst>
              <a:ext uri="smNativeData">
                <pr:smNativeData xmlns:pr="smNativeData" xmlns="smNativeData" val="SMDATA_15_trXWYhMAAAAlAAAAZgAAAA0AAAAAPAAAADwAAAA8AAAAPAAAAAAAAAABAAAAAAAAAAEAAABQAAAAAAAAAAAA8D8AAAAAAADwPwAAAAAAAOA/AAAAAAAA4D8AAAAAAADgPwAAAAAAAOA/AAAAAAAA4D8AAAAAAADgPwAAAAAAAOA/AAAAAAAA4D8CAAAAjAAAAAEAAAAAAAAAQkJCAP///wgAAAAAAAAAAAAAAAAAAAAAAAAAAAAAAAAAAAAAeAAAAAEAAABAAAAAAAAAAAAAAAB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QkJCAP///wEAAAAAAAAAAAAAAAAAAAAAAAAAAAAAAAAAAAAAAAAAAAAAAAB/f38A3N7gA8zMzADAwP8Af39/AAAAAAAAAAAAAAAAAAAAAAAAAAAAIQAAABgAAAAUAAAA+AcAANAbAABwCAAASBwAABAAAAAmAAAACAAAAP//////////"/>
              </a:ext>
            </a:extLst>
          </p:cNvSpPr>
          <p:nvPr/>
        </p:nvSpPr>
        <p:spPr>
          <a:xfrm rot="16200000">
            <a:off x="1295400" y="4521200"/>
            <a:ext cx="76200" cy="76200"/>
          </a:xfrm>
          <a:prstGeom prst="ellipse">
            <a:avLst/>
          </a:prstGeom>
          <a:solidFill>
            <a:srgbClr val="424242"/>
          </a:solidFill>
          <a:ln w="25400" cap="flat" cmpd="sng" algn="ctr">
            <a:solidFill>
              <a:srgbClr val="000000"/>
            </a:solidFill>
            <a:prstDash val="solid"/>
            <a:headEnd type="none"/>
            <a:tailEnd type="none"/>
          </a:ln>
          <a:effectLst/>
        </p:spPr>
        <p:txBody>
          <a:bodyPr vert="horz" wrap="square" lIns="38100" tIns="38100" rIns="38100" bIns="38100" numCol="1" spcCol="215900" anchor="ctr"/>
          <a:lstStyle/>
          <a:p>
            <a:pPr defTabSz="355600">
              <a:tabLst>
                <a:tab pos="838200" algn="l"/>
              </a:tabLst>
              <a:defRPr cap="none">
                <a:effectLst>
                  <a:outerShdw dist="63500" dir="3600000" algn="tl" rotWithShape="0">
                    <a:srgbClr val="000000">
                      <a:alpha val="40000"/>
                    </a:srgbClr>
                  </a:outerShdw>
                </a:effectLst>
              </a:defRPr>
            </a:pPr>
          </a:p>
        </p:txBody>
      </p:sp>
      <p:sp>
        <p:nvSpPr>
          <p:cNvPr id="6" name="Shape 5611"/>
          <p:cNvSpPr>
            <a:extLst>
              <a:ext uri="smNativeData">
                <pr:smNativeData xmlns:pr="smNativeData" xmlns="smNativeData" val="SMDATA_15_trXWYhMAAAAlAAAAZgAAAA0AAAAAPAAAADwAAAA8AAAAPAAAAAAAAAABAAAAAAAAAAEAAABQAAAAAAAAAAAA8D8AAAAAAADwPwAAAAAAAOA/AAAAAAAA4D8AAAAAAADgPwAAAAAAAOA/AAAAAAAA4D8AAAAAAADgPwAAAAAAAOA/AAAAAAAA4D8CAAAAjAAAAAEAAAAAAAAAQkJCAP///wgAAAAAAAAAAAAAAAAAAAAAAAAAAAAAAAAAAAAAeAAAAAEAAABAAAAAAAAAAAAAAAB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QkJCAP///wEAAAAAAAAAAAAAAAAAAAAAAAAAAAAAAAAAAAAAAAAAAAAAAAB/f38A3N7gA8zMzADAwP8Af39/AAAAAAAAAAAAAAAAAAAAAAAAAAAAIQAAABgAAAAUAAAA+AcAAJAaAABwCAAACBsAABAAAAAmAAAACAAAAP//////////"/>
              </a:ext>
            </a:extLst>
          </p:cNvSpPr>
          <p:nvPr/>
        </p:nvSpPr>
        <p:spPr>
          <a:xfrm rot="16200000">
            <a:off x="1295400" y="4318000"/>
            <a:ext cx="76200" cy="76200"/>
          </a:xfrm>
          <a:prstGeom prst="ellipse">
            <a:avLst/>
          </a:prstGeom>
          <a:solidFill>
            <a:srgbClr val="424242"/>
          </a:solidFill>
          <a:ln w="25400" cap="flat" cmpd="sng" algn="ctr">
            <a:solidFill>
              <a:srgbClr val="000000"/>
            </a:solidFill>
            <a:prstDash val="solid"/>
            <a:headEnd type="none"/>
            <a:tailEnd type="none"/>
          </a:ln>
          <a:effectLst/>
        </p:spPr>
        <p:txBody>
          <a:bodyPr vert="horz" wrap="square" lIns="38100" tIns="38100" rIns="38100" bIns="38100" numCol="1" spcCol="215900" anchor="ctr"/>
          <a:lstStyle/>
          <a:p>
            <a:pPr defTabSz="355600">
              <a:tabLst>
                <a:tab pos="838200" algn="l"/>
              </a:tabLst>
              <a:defRPr cap="none">
                <a:effectLst>
                  <a:outerShdw dist="63500" dir="3600000" algn="tl" rotWithShape="0">
                    <a:srgbClr val="000000">
                      <a:alpha val="40000"/>
                    </a:srgbClr>
                  </a:outerShdw>
                </a:effectLst>
              </a:defRPr>
            </a:pPr>
          </a:p>
        </p:txBody>
      </p:sp>
      <p:sp>
        <p:nvSpPr>
          <p:cNvPr id="7" name="Shape 5612"/>
          <p:cNvSpPr>
            <a:extLst>
              <a:ext uri="smNativeData">
                <pr:smNativeData xmlns:pr="smNativeData" xmlns="smNativeData" val="SMDATA_15_trXWYhMAAAAlAAAAZgAAAA0AAAAAPAAAADwAAAA8AAAAPAAAAAAAAAABAAAAAAAAAAEAAABQAAAAAAAAAAAA8D8AAAAAAADwPwAAAAAAAOA/AAAAAAAA4D8AAAAAAADgPwAAAAAAAOA/AAAAAAAA4D8AAAAAAADgPwAAAAAAAOA/AAAAAAAA4D8CAAAAjAAAAAEAAAAAAAAAQkJCAP///wgAAAAAAAAAAAAAAAAAAAAAAAAAAAAAAAAAAAAAeAAAAAEAAABAAAAAAAAAAAAAAAB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QkJCAP///wEAAAAAAAAAAAAAAAAAAAAAAAAAAAAAAAAAAAAAAAAAAAAAAAB/f38A3N7gA8zMzADAwP8Af39/AAAAAAAAAAAAAAAAAAAAAAAAAAAAIQAAABgAAAAUAAAA+AcAAFAZAABwCAAAyBkAABAAAAAmAAAACAAAAP//////////"/>
              </a:ext>
            </a:extLst>
          </p:cNvSpPr>
          <p:nvPr/>
        </p:nvSpPr>
        <p:spPr>
          <a:xfrm rot="16200000">
            <a:off x="1295400" y="4114800"/>
            <a:ext cx="76200" cy="76200"/>
          </a:xfrm>
          <a:prstGeom prst="ellipse">
            <a:avLst/>
          </a:prstGeom>
          <a:solidFill>
            <a:srgbClr val="424242"/>
          </a:solidFill>
          <a:ln w="25400" cap="flat" cmpd="sng" algn="ctr">
            <a:solidFill>
              <a:srgbClr val="000000"/>
            </a:solidFill>
            <a:prstDash val="solid"/>
            <a:headEnd type="none"/>
            <a:tailEnd type="none"/>
          </a:ln>
          <a:effectLst/>
        </p:spPr>
        <p:txBody>
          <a:bodyPr vert="horz" wrap="square" lIns="38100" tIns="38100" rIns="38100" bIns="38100" numCol="1" spcCol="215900" anchor="ctr"/>
          <a:lstStyle/>
          <a:p>
            <a:pPr defTabSz="355600">
              <a:tabLst>
                <a:tab pos="838200" algn="l"/>
              </a:tabLst>
              <a:defRPr cap="none">
                <a:effectLst>
                  <a:outerShdw dist="63500" dir="3600000" algn="tl" rotWithShape="0">
                    <a:srgbClr val="000000">
                      <a:alpha val="40000"/>
                    </a:srgbClr>
                  </a:outerShdw>
                </a:effectLst>
              </a:defRPr>
            </a:pPr>
          </a:p>
        </p:txBody>
      </p:sp>
      <p:sp>
        <p:nvSpPr>
          <p:cNvPr id="8" name="Shape 5613"/>
          <p:cNvSpPr>
            <a:extLst>
              <a:ext uri="smNativeData">
                <pr:smNativeData xmlns:pr="smNativeData" xmlns="smNativeData" val="SMDATA_15_trXWYhMAAAAlAAAAZgAAAA0AAAAAPAAAADwAAAA8AAAAPAAAAAAAAAABAAAAAAAAAAEAAABQAAAAAAAAAAAA8D8AAAAAAADwPwAAAAAAAOA/AAAAAAAA4D8AAAAAAADgPwAAAAAAAOA/AAAAAAAA4D8AAAAAAADgPwAAAAAAAOA/AAAAAAAA4D8CAAAAjAAAAAEAAAAAAAAAQkJCAP///wgAAAAAAAAAAAAAAAAAAAAAAAAAAAAAAAAAAAAAeAAAAAEAAABAAAAAAAAAAAAAAAB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QkJCAP///wEAAAAAAAAAAAAAAAAAAAAAAAAAAAAAAAAAAAAAAAAAAAAAAAB/f38A3N7gA8zMzADAwP8Af39/AAAAAAAAAAAAAAAAAAAAAAAAAAAAIQAAABgAAAAUAAAADCEAAKAPAACEIQAAGBAAABAAAAAmAAAACAAAAP//////////"/>
              </a:ext>
            </a:extLst>
          </p:cNvSpPr>
          <p:nvPr/>
        </p:nvSpPr>
        <p:spPr>
          <a:xfrm>
            <a:off x="5372100" y="2540000"/>
            <a:ext cx="76200" cy="76200"/>
          </a:xfrm>
          <a:prstGeom prst="ellipse">
            <a:avLst/>
          </a:prstGeom>
          <a:solidFill>
            <a:srgbClr val="424242"/>
          </a:solidFill>
          <a:ln w="25400" cap="flat" cmpd="sng" algn="ctr">
            <a:solidFill>
              <a:srgbClr val="000000"/>
            </a:solidFill>
            <a:prstDash val="solid"/>
            <a:headEnd type="none"/>
            <a:tailEnd type="none"/>
          </a:ln>
          <a:effectLst/>
        </p:spPr>
        <p:txBody>
          <a:bodyPr vert="horz" wrap="square" lIns="38100" tIns="38100" rIns="38100" bIns="38100" numCol="1" spcCol="215900" anchor="ctr"/>
          <a:lstStyle/>
          <a:p>
            <a:pPr defTabSz="355600">
              <a:tabLst>
                <a:tab pos="838200" algn="l"/>
              </a:tabLst>
              <a:defRPr cap="none">
                <a:effectLst>
                  <a:outerShdw dist="63500" dir="3600000" algn="tl" rotWithShape="0">
                    <a:srgbClr val="000000">
                      <a:alpha val="40000"/>
                    </a:srgbClr>
                  </a:outerShdw>
                </a:effectLst>
              </a:defRPr>
            </a:pPr>
          </a:p>
        </p:txBody>
      </p:sp>
      <p:sp>
        <p:nvSpPr>
          <p:cNvPr id="9" name="Shape 5614"/>
          <p:cNvSpPr>
            <a:extLst>
              <a:ext uri="smNativeData">
                <pr:smNativeData xmlns:pr="smNativeData" xmlns="smNativeData" val="SMDATA_15_trXWYhMAAAAlAAAAZgAAAA0AAAAAPAAAADwAAAA8AAAAPAAAAAAAAAABAAAAAAAAAAEAAABQAAAAAAAAAAAA8D8AAAAAAADwPwAAAAAAAOA/AAAAAAAA4D8AAAAAAADgPwAAAAAAAOA/AAAAAAAA4D8AAAAAAADgPwAAAAAAAOA/AAAAAAAA4D8CAAAAjAAAAAEAAAAAAAAAQkJCAP///wgAAAAAAAAAAAAAAAAAAAAAAAAAAAAAAAAAAAAAeAAAAAEAAABAAAAAAAAAAAAAAAB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QkJCAP///wEAAAAAAAAAAAAAAAAAAAAAAAAAAAAAAAAAAAAAAAAAAAAAAAB/f38A3N7gA8zMzADAwP8Af39/AAAAAAAAAAAAAAAAAAAAAAAAAAAAIQAAABgAAAAUAAAATCIAAKAPAADEIgAAGBAAABAAAAAmAAAACAAAAP//////////"/>
              </a:ext>
            </a:extLst>
          </p:cNvSpPr>
          <p:nvPr/>
        </p:nvSpPr>
        <p:spPr>
          <a:xfrm>
            <a:off x="5575300" y="2540000"/>
            <a:ext cx="76200" cy="76200"/>
          </a:xfrm>
          <a:prstGeom prst="ellipse">
            <a:avLst/>
          </a:prstGeom>
          <a:solidFill>
            <a:srgbClr val="424242"/>
          </a:solidFill>
          <a:ln w="25400" cap="flat" cmpd="sng" algn="ctr">
            <a:solidFill>
              <a:srgbClr val="000000"/>
            </a:solidFill>
            <a:prstDash val="solid"/>
            <a:headEnd type="none"/>
            <a:tailEnd type="none"/>
          </a:ln>
          <a:effectLst/>
        </p:spPr>
        <p:txBody>
          <a:bodyPr vert="horz" wrap="square" lIns="38100" tIns="38100" rIns="38100" bIns="38100" numCol="1" spcCol="215900" anchor="ctr"/>
          <a:lstStyle/>
          <a:p>
            <a:pPr defTabSz="355600">
              <a:tabLst>
                <a:tab pos="838200" algn="l"/>
              </a:tabLst>
              <a:defRPr cap="none">
                <a:effectLst>
                  <a:outerShdw dist="63500" dir="3600000" algn="tl" rotWithShape="0">
                    <a:srgbClr val="000000">
                      <a:alpha val="40000"/>
                    </a:srgbClr>
                  </a:outerShdw>
                </a:effectLst>
              </a:defRPr>
            </a:pPr>
          </a:p>
        </p:txBody>
      </p:sp>
      <p:sp>
        <p:nvSpPr>
          <p:cNvPr id="10" name="Shape 5615"/>
          <p:cNvSpPr>
            <a:extLst>
              <a:ext uri="smNativeData">
                <pr:smNativeData xmlns:pr="smNativeData" xmlns="smNativeData" val="SMDATA_15_trXWYhMAAAAlAAAAZgAAAA0AAAAAPAAAADwAAAA8AAAAPAAAAAAAAAABAAAAAAAAAAEAAABQAAAAAAAAAAAA8D8AAAAAAADwPwAAAAAAAOA/AAAAAAAA4D8AAAAAAADgPwAAAAAAAOA/AAAAAAAA4D8AAAAAAADgPwAAAAAAAOA/AAAAAAAA4D8CAAAAjAAAAAEAAAAAAAAAQkJCAP///wgAAAAAAAAAAAAAAAAAAAAAAAAAAAAAAAAAAAAAeAAAAAEAAABAAAAAAAAAAAAAAAB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QkJCAP///wEAAAAAAAAAAAAAAAAAAAAAAAAAAAAAAAAAAAAAAAAAAAAAAAB/f38A3N7gA8zMzADAwP8Af39/AAAAAAAAAAAAAAAAAAAAAAAAAAAAIQAAABgAAAAUAAAAjCMAAKAPAAAEJAAAGBAAABAAAAAmAAAACAAAAP//////////"/>
              </a:ext>
            </a:extLst>
          </p:cNvSpPr>
          <p:nvPr/>
        </p:nvSpPr>
        <p:spPr>
          <a:xfrm>
            <a:off x="5778500" y="2540000"/>
            <a:ext cx="76200" cy="76200"/>
          </a:xfrm>
          <a:prstGeom prst="ellipse">
            <a:avLst/>
          </a:prstGeom>
          <a:solidFill>
            <a:srgbClr val="424242"/>
          </a:solidFill>
          <a:ln w="25400" cap="flat" cmpd="sng" algn="ctr">
            <a:solidFill>
              <a:srgbClr val="000000"/>
            </a:solidFill>
            <a:prstDash val="solid"/>
            <a:headEnd type="none"/>
            <a:tailEnd type="none"/>
          </a:ln>
          <a:effectLst/>
        </p:spPr>
        <p:txBody>
          <a:bodyPr vert="horz" wrap="square" lIns="38100" tIns="38100" rIns="38100" bIns="38100" numCol="1" spcCol="215900" anchor="ctr"/>
          <a:lstStyle/>
          <a:p>
            <a:pPr defTabSz="355600">
              <a:tabLst>
                <a:tab pos="838200" algn="l"/>
              </a:tabLst>
              <a:defRPr cap="none">
                <a:effectLst>
                  <a:outerShdw dist="63500" dir="3600000" algn="tl" rotWithShape="0">
                    <a:srgbClr val="000000">
                      <a:alpha val="40000"/>
                    </a:srgbClr>
                  </a:outerShdw>
                </a:effectLst>
              </a:defRPr>
            </a:pPr>
          </a:p>
        </p:txBody>
      </p:sp>
      <p:sp>
        <p:nvSpPr>
          <p:cNvPr id="11" name="Shape 5616"/>
          <p:cNvSpPr>
            <a:extLst>
              <a:ext uri="smNativeData">
                <pr:smNativeData xmlns:pr="smNativeData" xmlns="smNativeData" val="SMDATA_15_trXWYhMAAAAlAAAAZgAAAA0AAAAAPAAAADwAAAA8AAAAPAAAAAAAAAABAAAAAAAAAAEAAABQAAAAAAAAAAAA8D8AAAAAAADwPwAAAAAAAOA/AAAAAAAA4D8AAAAAAADgPwAAAAAAAOA/AAAAAAAA4D8AAAAAAADgPwAAAAAAAOA/AAAAAAAA4D8CAAAAjAAAAAEAAAAAAAAAQkJCAP///wgAAAAAAAAAAAAAAAAAAAAAAAAAAAAAAAAAAAAAeAAAAAEAAABAAAAAAAAAAAAAAAB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QkJCAP///wEAAAAAAAAAAAAAAAAAAAAAAAAAAAAAAAAAAAAAAAAAAAAAAAB/f38A3N7gA8zMzADAwP8Af39/AAAAAAAAAAAAAAAAAAAAAAAAAAAAIQAAABgAAAAUAAAA4CQAAKAPAABYJQAAGBAAABAAAAAmAAAACAAAAP//////////"/>
              </a:ext>
            </a:extLst>
          </p:cNvSpPr>
          <p:nvPr/>
        </p:nvSpPr>
        <p:spPr>
          <a:xfrm>
            <a:off x="5994400" y="2540000"/>
            <a:ext cx="76200" cy="76200"/>
          </a:xfrm>
          <a:prstGeom prst="ellipse">
            <a:avLst/>
          </a:prstGeom>
          <a:solidFill>
            <a:srgbClr val="424242"/>
          </a:solidFill>
          <a:ln w="25400" cap="flat" cmpd="sng" algn="ctr">
            <a:solidFill>
              <a:srgbClr val="000000"/>
            </a:solidFill>
            <a:prstDash val="solid"/>
            <a:headEnd type="none"/>
            <a:tailEnd type="none"/>
          </a:ln>
          <a:effectLst/>
        </p:spPr>
        <p:txBody>
          <a:bodyPr vert="horz" wrap="square" lIns="38100" tIns="38100" rIns="38100" bIns="38100" numCol="1" spcCol="215900" anchor="ctr"/>
          <a:lstStyle/>
          <a:p>
            <a:pPr defTabSz="355600">
              <a:tabLst>
                <a:tab pos="838200" algn="l"/>
              </a:tabLst>
              <a:defRPr cap="none">
                <a:effectLst>
                  <a:outerShdw dist="63500" dir="3600000" algn="tl" rotWithShape="0">
                    <a:srgbClr val="000000">
                      <a:alpha val="40000"/>
                    </a:srgbClr>
                  </a:outerShdw>
                </a:effectLst>
              </a:defRPr>
            </a:pPr>
          </a:p>
        </p:txBody>
      </p:sp>
      <p:sp>
        <p:nvSpPr>
          <p:cNvPr id="12" name="Shape 5617"/>
          <p:cNvSpPr>
            <a:extLst>
              <a:ext uri="smNativeData">
                <pr:smNativeData xmlns:pr="smNativeData" xmlns="smNativeData" val="SMDATA_15_trXWYhMAAAAlAAAAZgAAAA0AAAAAPAAAADwAAAA8AAAAPAAAAAAAAAABAAAAAAAAAAEAAABQAAAAAAAAAAAA8D8AAAAAAADwPwAAAAAAAOA/AAAAAAAA4D8AAAAAAADgPwAAAAAAAOA/AAAAAAAA4D8AAAAAAADgPwAAAAAAAOA/AAAAAAAA4D8CAAAAjAAAAAEAAAAAAAAAQkJCAP///wgAAAAAAAAAAAAAAAAAAAAAAAAAAAAAAAAAAAAAeAAAAAEAAABAAAAAAAAAAAAAAAB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QkJCAP///wEAAAAAAAAAAAAAAAAAAAAAAAAAAAAAAAAAAAAAAAAAAAAAAAB/f38A3N7gA8zMzADAwP8Af39/AAAAAAAAAAAAAAAAAAAAAAAAAAAAIQAAABgAAAAUAAAAICYAAKAPAACYJgAAGBAAABAAAAAmAAAACAAAAP//////////"/>
              </a:ext>
            </a:extLst>
          </p:cNvSpPr>
          <p:nvPr/>
        </p:nvSpPr>
        <p:spPr>
          <a:xfrm>
            <a:off x="6197600" y="2540000"/>
            <a:ext cx="76200" cy="76200"/>
          </a:xfrm>
          <a:prstGeom prst="ellipse">
            <a:avLst/>
          </a:prstGeom>
          <a:solidFill>
            <a:srgbClr val="424242"/>
          </a:solidFill>
          <a:ln w="25400" cap="flat" cmpd="sng" algn="ctr">
            <a:solidFill>
              <a:srgbClr val="000000"/>
            </a:solidFill>
            <a:prstDash val="solid"/>
            <a:headEnd type="none"/>
            <a:tailEnd type="none"/>
          </a:ln>
          <a:effectLst/>
        </p:spPr>
        <p:txBody>
          <a:bodyPr vert="horz" wrap="square" lIns="38100" tIns="38100" rIns="38100" bIns="38100" numCol="1" spcCol="215900" anchor="ctr"/>
          <a:lstStyle/>
          <a:p>
            <a:pPr defTabSz="355600">
              <a:tabLst>
                <a:tab pos="838200" algn="l"/>
              </a:tabLst>
              <a:defRPr cap="none">
                <a:effectLst>
                  <a:outerShdw dist="63500" dir="3600000" algn="tl" rotWithShape="0">
                    <a:srgbClr val="000000">
                      <a:alpha val="40000"/>
                    </a:srgbClr>
                  </a:outerShdw>
                </a:effectLst>
              </a:defRPr>
            </a:pPr>
          </a:p>
        </p:txBody>
      </p:sp>
      <p:grpSp>
        <p:nvGrpSpPr>
          <p:cNvPr id="13" name="Group 5620"/>
          <p:cNvGrpSpPr>
            <a:extLst>
              <a:ext uri="smNativeData">
                <pr:smNativeData xmlns:pr="smNativeData" xmlns="smNativeData" val="SMDATA_6_trXWYhMAAAAlAAAAAQAAAA8BAAAAkAAAAEgAAACQAAAASAAAAAAAAAAAAAAAAAAAABcAAAAUAAAAAAAAAAAAAAD/fwAA/38AAAAAAAAJAAAABAAAAAAAAAAfAAAAVAAAAAAAAAAAAAAAAAAAAAAAAAAAAAAAAAAAAAAAAAAAAAAAAAAAAAAAAAAAAAAAAAAAAAAAAAAAAAAAAAAAAAAAAAAAAAAAAAAAAAAAAAAAAAAAAAAAACEAAAAYAAAAFAAAADwjAACwCQAAVjMAAOUOAAAQAAAAJgAAAAgAAAD/////AAAAAA=="/>
              </a:ext>
            </a:extLst>
          </p:cNvGrpSpPr>
          <p:nvPr/>
        </p:nvGrpSpPr>
        <p:grpSpPr>
          <a:xfrm>
            <a:off x="5727700" y="1574800"/>
            <a:ext cx="2617470" cy="846455"/>
            <a:chOff x="5727700" y="1574800"/>
            <a:chExt cx="2617470" cy="846455"/>
          </a:xfrm>
        </p:grpSpPr>
        <p:sp>
          <p:nvSpPr>
            <p:cNvPr id="15" name="Shape 5618"/>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ICYAALAJAABWMwAArgsAAAAgAAAmAAAACAAAAP//////////"/>
                </a:ext>
              </a:extLst>
            </p:cNvSpPr>
            <p:nvPr/>
          </p:nvSpPr>
          <p:spPr>
            <a:xfrm>
              <a:off x="6197600" y="1574800"/>
              <a:ext cx="2147570" cy="323850"/>
            </a:xfrm>
            <a:prstGeom prst="rect">
              <a:avLst/>
            </a:prstGeom>
            <a:noFill/>
            <a:ln>
              <a:noFill/>
            </a:ln>
            <a:effectLst/>
          </p:spPr>
          <p:txBody>
            <a:bodyPr vert="horz" wrap="none" lIns="50800" tIns="50800" rIns="50800" bIns="50800" numCol="1" spcCol="215900" anchor="t"/>
            <a:lstStyle>
              <a:lvl1pPr defTabSz="3556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r>
                <a:t>4092 states not shown</a:t>
              </a:r>
            </a:p>
          </p:txBody>
        </p:sp>
        <p:sp>
          <p:nvSpPr>
            <p:cNvPr id="14" name="Shape 5619"/>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TAAAoAAAAAQAAACMAAAAjAAAAIwAAAB4AAAACAAAAZAAAAGQAAAAAAAAAZAAAAGQAAAAVAAAAYAAAAAAAAAAAAAAADwAAACADAAAAAAAAAAAAAAEAAACgMgAAVgcAAKr4//8BAAAAf39/AAEAAABkAAAAAAAAABQAAABAHwAAAAAAACYAAAAAAAAAwOD//wAAAAAmAAAAZAAAABYAAABMAAAAAQAAAAAAAAAHAAAAAAAAAAEAAAAAAAAAVgAAAEcAAABHAAAAZAAAAGQAAAAAAAAAy8vLAFY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P+TAAB/f38AAAAAAMvLywDAwP8Af39/AAAAAAAAAAAAAAAAAAAAAAAAAAAAIQAAABgAAAAUAAAAPCMAADoLAAA9JgAA5Q4AAAAAAAAmAAAACAAAAP//////////"/>
                </a:ext>
              </a:extLst>
            </p:cNvSpPr>
            <p:nvPr/>
          </p:nvSpPr>
          <p:spPr>
            <a:xfrm flipV="1">
              <a:off x="5727700" y="1824990"/>
              <a:ext cx="488315" cy="596265"/>
            </a:xfrm>
            <a:prstGeom prst="line">
              <a:avLst/>
            </a:prstGeom>
            <a:noFill/>
            <a:ln w="25400" cap="flat" cmpd="sng" algn="ctr">
              <a:solidFill>
                <a:srgbClr val="FF9300"/>
              </a:solidFill>
              <a:prstDash val="solid"/>
              <a:headEnd type="triangle" w="med" len="med"/>
              <a:tailEnd type="none"/>
            </a:ln>
            <a:effectLst>
              <a:outerShdw blurRad="63500" dist="63760" dir="2700000">
                <a:srgbClr val="000000">
                  <a:alpha val="14000"/>
                </a:srgbClr>
              </a:outerShdw>
            </a:effectLst>
          </p:spPr>
          <p:txBody>
            <a:bodyPr rot="10800000" vert="horz" wrap="square" lIns="50800" tIns="50800" rIns="50800" bIns="50800" numCol="1" spcCol="215900" anchor="ctr"/>
            <a:lstStyle/>
            <a:p>
              <a:pPr algn="l" defTabSz="457200">
                <a:lnSpc>
                  <a:spcPct val="100000"/>
                </a:lnSpc>
                <a:tabLst>
                  <a:tab pos="838200" algn="l"/>
                </a:tabLst>
                <a:defRPr sz="1200" cap="none">
                  <a:latin typeface="Helvetica" pitchFamily="0" charset="0"/>
                  <a:ea typeface="Helvetica" pitchFamily="0" charset="0"/>
                  <a:cs typeface="Helvetica" pitchFamily="0" charset="0"/>
                </a:defRPr>
              </a:pPr>
            </a:p>
          </p:txBody>
        </p:sp>
      </p:grpSp>
      <p:sp>
        <p:nvSpPr>
          <p:cNvPr id="16" name="Shape 5621"/>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nwgAABAgAAAmAAAACAAAAP//////////"/>
              </a:ext>
            </a:extLst>
          </p:cNvSpPr>
          <p:nvPr/>
        </p:nvSpPr>
        <p:spPr>
          <a:xfrm>
            <a:off x="635000" y="1016000"/>
            <a:ext cx="8692515"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The Sequence Model </a:t>
            </a:r>
          </a:p>
        </p:txBody>
      </p:sp>
      <p:sp>
        <p:nvSpPr>
          <p:cNvPr id="17" name="Shape 5622"/>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zQMAANwAAACzOgAATAQAABAgAAAmAAAACAAAAP//////////"/>
              </a:ext>
            </a:extLst>
          </p:cNvSpPr>
          <p:nvPr/>
        </p:nvSpPr>
        <p:spPr>
          <a:xfrm>
            <a:off x="617855" y="139700"/>
            <a:ext cx="892429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Non-independence Across Sites</a:t>
            </a:r>
          </a:p>
        </p:txBody>
      </p:sp>
      <p:sp>
        <p:nvSpPr>
          <p:cNvPr id="18" name="Shape 5623"/>
          <p:cNvSpPr>
            <a:extLst>
              <a:ext uri="smNativeData">
                <pr:smNativeData xmlns:pr="smNativeData" xmlns="smNativeData" val="SMDATA_15_trXWYhMAAAAlAAAAZAAAAE0AAAAAZgAAAGYAAABmAAAAZg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5QMAAI4pAACDPwAAPi0AABAgAAAmAAAACAAAAP//////////"/>
              </a:ext>
            </a:extLst>
          </p:cNvSpPr>
          <p:nvPr/>
        </p:nvSpPr>
        <p:spPr>
          <a:xfrm>
            <a:off x="633095" y="6755130"/>
            <a:ext cx="9691370" cy="599440"/>
          </a:xfrm>
          <a:prstGeom prst="rect">
            <a:avLst/>
          </a:prstGeom>
          <a:noFill/>
          <a:ln>
            <a:noFill/>
          </a:ln>
          <a:effectLst/>
        </p:spPr>
        <p:txBody>
          <a:bodyPr vert="horz" wrap="square" lIns="64770" tIns="64770" rIns="64770" bIns="64770" numCol="1" spcCol="215900" anchor="t"/>
          <a:lstStyle/>
          <a:p>
            <a:pPr algn="l" defTabSz="585470">
              <a:lnSpc>
                <a:spcPts val="1900"/>
              </a:lnSpc>
              <a:tabLst>
                <a:tab pos="838200" algn="l"/>
                <a:tab pos="1066800" algn="l"/>
              </a:tabLst>
              <a:defRPr sz="1600" cap="none">
                <a:solidFill>
                  <a:srgbClr val="424242"/>
                </a:solidFill>
                <a:latin typeface="Arial" pitchFamily="1" charset="0"/>
                <a:ea typeface="Arial" pitchFamily="1" charset="0"/>
                <a:cs typeface="Arial" pitchFamily="1" charset="0"/>
              </a:defRPr>
            </a:pPr>
            <a:r>
              <a:t>The instantaneous rate for sequence conversions that require a single nucleotide substitution is based </a:t>
            </a:r>
            <a:br/>
            <a:r>
              <a:t>     on your favorite 4</a:t>
            </a:r>
            <a:r>
              <a:rPr cap="none">
                <a:latin typeface="Times" pitchFamily="0" charset="0"/>
                <a:ea typeface="Times" pitchFamily="0" charset="0"/>
                <a:cs typeface="Times" pitchFamily="0" charset="0"/>
              </a:rPr>
              <a:t>-</a:t>
            </a:r>
            <a:r>
              <a:t>by</a:t>
            </a:r>
            <a:r>
              <a:rPr cap="none">
                <a:latin typeface="Times" pitchFamily="0" charset="0"/>
                <a:ea typeface="Times" pitchFamily="0" charset="0"/>
                <a:cs typeface="Times" pitchFamily="0" charset="0"/>
              </a:rPr>
              <a:t>-</a:t>
            </a:r>
            <a:r>
              <a:t>4 instantaneous-rate matrix</a:t>
            </a:r>
          </a:p>
        </p:txBody>
      </p:sp>
    </p:spTree>
  </p:cSld>
  <p:clrMapOvr>
    <a:masterClrMapping/>
  </p:clrMapOvr>
  <p:transition spd="fast" p14:dur="500">
    <p:fade/>
    <p:extLst>
      <p:ext uri="smNativeData">
        <pr:smNativeData xmlns:pr="smNativeData" xmlns="smNativeData" val="trXWYgAAAAD0AQAAAAAAAAYAAAAAAAAAAAAAAAAAAAAAAAAAAQAAAAAAAAAAAAAAAAAAAAAAAAAAAAAA"/>
      </p:ext>
    </p:extLs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iterate type="lt">
                                    <p:tmAbs val="0"/>
                                  </p:iterate>
                                  <p:childTnLst>
                                    <p:set>
                                      <p:cBhvr>
                                        <p:cTn id="6" dur="1" fill="hold">
                                          <p:stCondLst>
                                            <p:cond delay="0"/>
                                          </p:stCondLst>
                                        </p:cTn>
                                        <p:tgtEl>
                                          <p:spTgt spid="13"/>
                                        </p:tgtEl>
                                        <p:attrNameLst>
                                          <p:attrName>style.visibility</p:attrName>
                                        </p:attrNameLst>
                                      </p:cBhvr>
                                      <p:to>
                                        <p:strVal val="visible"/>
                                      </p:to>
                                    </p:set>
                                    <p:animEffect transition="in" filter="dissolve">
                                      <p:cBhvr>
                                        <p:cTn id="7"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advAuto="0"/>
    </p:bldLst>
    <p:extLst>
      <p:ext uri="smNativeData">
        <pr:smNativeData xmlns:pr="smNativeData" xmlns="smNativeData" val="trXWYgEAAAAFAAAA/f///wEAAAAJAAAAAAAAAAAAAAAAAAAAAAAAAA=="/>
      </p:ext>
    </p:extLst>
  </p:timing>
</p:sld>
</file>

<file path=ppt/slides/slide362.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sp>
        <p:nvSpPr>
          <p:cNvPr id="2" name="Shape 5625"/>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8BoAANwAAACQIwAATAQAABAgAAAmAAAACAAAAP//////////"/>
              </a:ext>
            </a:extLst>
          </p:cNvSpPr>
          <p:nvPr/>
        </p:nvSpPr>
        <p:spPr>
          <a:xfrm>
            <a:off x="4378960" y="139700"/>
            <a:ext cx="140208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Outline</a:t>
            </a:r>
          </a:p>
        </p:txBody>
      </p:sp>
      <p:sp>
        <p:nvSpPr>
          <p:cNvPr id="3" name="Shape 5626"/>
          <p:cNvSpPr>
            <a:extLst>
              <a:ext uri="smNativeData">
                <pr:smNativeData xmlns:pr="smNativeData" xmlns="smNativeData" val="SMDATA_15_trXWYhMAAAAlAAAAyAAAAA0AAAAAPAAAADwAAAA8AAAAPAAAAAAAAAABAAAAAAAAAAEAAABQAAAAVX+dzoa53z+kU1c+y/Ph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RgMAAPQVAADKBQAATBgAABAAAAAmAAAACAAAAP//////////"/>
              </a:ext>
            </a:extLst>
          </p:cNvSpPr>
          <p:nvPr/>
        </p:nvSpPr>
        <p:spPr>
          <a:xfrm>
            <a:off x="532130" y="3568700"/>
            <a:ext cx="408940" cy="381000"/>
          </a:xfrm>
          <a:prstGeom prst="rightArrow">
            <a:avLst>
              <a:gd name="adj1" fmla="val 56101"/>
              <a:gd name="adj2" fmla="val 54128"/>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4" name="Shape 5627"/>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AgNQAAwAgAABAgAAAmAAAACAAAAP//////////"/>
              </a:ext>
            </a:extLst>
          </p:cNvSpPr>
          <p:nvPr/>
        </p:nvSpPr>
        <p:spPr>
          <a:xfrm>
            <a:off x="635000" y="101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I. Stochastic models of nucleotide substitution</a:t>
            </a:r>
          </a:p>
        </p:txBody>
      </p:sp>
      <p:sp>
        <p:nvSpPr>
          <p:cNvPr id="5" name="Shape 5628"/>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CAIAACgMgAAUAoAABAgAAAmAAAACAAAAP//////////"/>
              </a:ext>
            </a:extLst>
          </p:cNvSpPr>
          <p:nvPr/>
        </p:nvSpPr>
        <p:spPr>
          <a:xfrm>
            <a:off x="990600" y="1320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Time reversibility</a:t>
            </a:r>
            <a:endParaRPr cap="none">
              <a:solidFill>
                <a:srgbClr val="424242"/>
              </a:solidFill>
            </a:endParaRPr>
          </a:p>
        </p:txBody>
      </p:sp>
      <p:sp>
        <p:nvSpPr>
          <p:cNvPr id="6" name="Shape 5629"/>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LAJAACgMgAA4AsAABAgAAAmAAAACAAAAP//////////"/>
              </a:ext>
            </a:extLst>
          </p:cNvSpPr>
          <p:nvPr/>
        </p:nvSpPr>
        <p:spPr>
          <a:xfrm>
            <a:off x="990600" y="1574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Meet the GTR family</a:t>
            </a:r>
            <a:endParaRPr cap="none">
              <a:solidFill>
                <a:srgbClr val="424242"/>
              </a:solidFill>
            </a:endParaRPr>
          </a:p>
        </p:txBody>
      </p:sp>
      <p:sp>
        <p:nvSpPr>
          <p:cNvPr id="7" name="Shape 5630"/>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LgLAACwOAAAFw4AABAgAAAmAAAACAAAAP//////////"/>
              </a:ext>
            </a:extLst>
          </p:cNvSpPr>
          <p:nvPr/>
        </p:nvSpPr>
        <p:spPr>
          <a:xfrm>
            <a:off x="635000" y="1905000"/>
            <a:ext cx="8580120"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II. Accommodating among-site heterogeneity in the substitution process</a:t>
            </a:r>
          </a:p>
        </p:txBody>
      </p:sp>
      <p:sp>
        <p:nvSpPr>
          <p:cNvPr id="8" name="Shape 5631"/>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JgNAACgMgAAyA8AABAgAAAmAAAACAAAAP//////////"/>
              </a:ext>
            </a:extLst>
          </p:cNvSpPr>
          <p:nvPr/>
        </p:nvSpPr>
        <p:spPr>
          <a:xfrm>
            <a:off x="990600" y="2209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Among-site variation in substitution rates</a:t>
            </a:r>
            <a:endParaRPr cap="none">
              <a:solidFill>
                <a:srgbClr val="424242"/>
              </a:solidFill>
            </a:endParaRPr>
          </a:p>
        </p:txBody>
      </p:sp>
      <p:sp>
        <p:nvSpPr>
          <p:cNvPr id="9" name="Shape 5632"/>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CgPAACgMgAAWBEAABAgAAAmAAAACAAAAP//////////"/>
              </a:ext>
            </a:extLst>
          </p:cNvSpPr>
          <p:nvPr/>
        </p:nvSpPr>
        <p:spPr>
          <a:xfrm>
            <a:off x="990600" y="2463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Among-site variation in substitution process</a:t>
            </a:r>
            <a:endParaRPr cap="none">
              <a:solidFill>
                <a:srgbClr val="424242"/>
              </a:solidFill>
            </a:endParaRPr>
          </a:p>
        </p:txBody>
      </p:sp>
      <p:sp>
        <p:nvSpPr>
          <p:cNvPr id="10" name="Shape 5633"/>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BATAACgMgAAQBUAABAgAAAmAAAACAAAAP//////////"/>
              </a:ext>
            </a:extLst>
          </p:cNvSpPr>
          <p:nvPr/>
        </p:nvSpPr>
        <p:spPr>
          <a:xfrm>
            <a:off x="990600" y="3098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Doublet model for RNA</a:t>
            </a:r>
            <a:endParaRPr cap="none">
              <a:solidFill>
                <a:srgbClr val="424242"/>
              </a:solidFill>
            </a:endParaRPr>
          </a:p>
        </p:txBody>
      </p:sp>
      <p:sp>
        <p:nvSpPr>
          <p:cNvPr id="11" name="Shape 5634"/>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KAUAACgMgAA0BYAABAgAAAmAAAACAAAAP//////////"/>
              </a:ext>
            </a:extLst>
          </p:cNvSpPr>
          <p:nvPr/>
        </p:nvSpPr>
        <p:spPr>
          <a:xfrm>
            <a:off x="990600" y="3352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Codon models for protein-coding genes</a:t>
            </a:r>
            <a:endParaRPr cap="none">
              <a:solidFill>
                <a:srgbClr val="424242"/>
              </a:solidFill>
            </a:endParaRPr>
          </a:p>
        </p:txBody>
      </p:sp>
      <p:sp>
        <p:nvSpPr>
          <p:cNvPr id="12" name="Shape 5635"/>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ODkRwY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DgYAAAgNQAAuBoAABAgAAAmAAAACAAAAP//////////"/>
              </a:ext>
            </a:extLst>
          </p:cNvSpPr>
          <p:nvPr/>
        </p:nvSpPr>
        <p:spPr>
          <a:xfrm>
            <a:off x="635000" y="3937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IV. Accommodating variation in rates across sites &amp; across branches</a:t>
            </a:r>
          </a:p>
        </p:txBody>
      </p:sp>
      <p:sp>
        <p:nvSpPr>
          <p:cNvPr id="13" name="Shape 5636"/>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BgaAACgMgAASBwAABAgAAAmAAAACAAAAP//////////"/>
              </a:ext>
            </a:extLst>
          </p:cNvSpPr>
          <p:nvPr/>
        </p:nvSpPr>
        <p:spPr>
          <a:xfrm>
            <a:off x="990600" y="4241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Covariotide/Covarion model</a:t>
            </a:r>
            <a:endParaRPr cap="none">
              <a:solidFill>
                <a:srgbClr val="424242"/>
              </a:solidFill>
            </a:endParaRPr>
          </a:p>
        </p:txBody>
      </p:sp>
      <p:sp>
        <p:nvSpPr>
          <p:cNvPr id="14" name="Shape 5637"/>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KgbAACgMgAA2B0AABAgAAAmAAAACAAAAP//////////"/>
              </a:ext>
            </a:extLst>
          </p:cNvSpPr>
          <p:nvPr/>
        </p:nvSpPr>
        <p:spPr>
          <a:xfrm>
            <a:off x="990600" y="4495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Switching model of codon substitution</a:t>
            </a:r>
            <a:endParaRPr cap="none">
              <a:solidFill>
                <a:srgbClr val="424242"/>
              </a:solidFill>
            </a:endParaRPr>
          </a:p>
        </p:txBody>
      </p:sp>
      <p:sp>
        <p:nvSpPr>
          <p:cNvPr id="15" name="Shape 5638"/>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DAWAACgMgAAYBgAABAgAAAmAAAACAAAAP//////////"/>
              </a:ext>
            </a:extLst>
          </p:cNvSpPr>
          <p:nvPr/>
        </p:nvSpPr>
        <p:spPr>
          <a:xfrm>
            <a:off x="990600" y="3606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Sequence/Robinson model</a:t>
            </a:r>
            <a:endParaRPr cap="none">
              <a:solidFill>
                <a:srgbClr val="424242"/>
              </a:solidFill>
            </a:endParaRPr>
          </a:p>
        </p:txBody>
      </p:sp>
      <p:sp>
        <p:nvSpPr>
          <p:cNvPr id="16" name="Shape 5639"/>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LAdAAAgNQAAMCAAABAgAAAmAAAACAAAAP//////////"/>
              </a:ext>
            </a:extLst>
          </p:cNvSpPr>
          <p:nvPr/>
        </p:nvSpPr>
        <p:spPr>
          <a:xfrm>
            <a:off x="635000" y="482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V. Accommodating variation in rates across branches</a:t>
            </a:r>
          </a:p>
        </p:txBody>
      </p:sp>
      <p:sp>
        <p:nvSpPr>
          <p:cNvPr id="17" name="Shape 5640"/>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JAfAACgMgAAwCEAABAgAAAmAAAACAAAAP//////////"/>
              </a:ext>
            </a:extLst>
          </p:cNvSpPr>
          <p:nvPr/>
        </p:nvSpPr>
        <p:spPr>
          <a:xfrm>
            <a:off x="990600" y="5130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Relaxed-clock models</a:t>
            </a:r>
            <a:endParaRPr cap="none">
              <a:solidFill>
                <a:srgbClr val="424242"/>
              </a:solidFill>
            </a:endParaRPr>
          </a:p>
        </p:txBody>
      </p:sp>
      <p:sp>
        <p:nvSpPr>
          <p:cNvPr id="18" name="Shape 5642"/>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GVmYWM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DARAAAgNQAAsBMAABAgAAAmAAAACAAAAP//////////"/>
              </a:ext>
            </a:extLst>
          </p:cNvSpPr>
          <p:nvPr/>
        </p:nvSpPr>
        <p:spPr>
          <a:xfrm>
            <a:off x="635000" y="2794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III. Accommodating non-independence across sites</a:t>
            </a:r>
          </a:p>
        </p:txBody>
      </p:sp>
    </p:spTree>
  </p:cSld>
  <p:clrMapOvr>
    <a:masterClrMapping/>
  </p:clrMapOvr>
  <p:transition spd="fast" p14:dur="500">
    <p:fade/>
    <p:extLst>
      <p:ext uri="smNativeData">
        <pr:smNativeData xmlns:pr="smNativeData" xmlns="smNativeData" val="trXWYgAAAAD0AQAAAAAAAAYAAAAAAAAAAAAAAAAAAAAAAAAAAQAAAAAAAAAAAAAAAAAAAAAAAAAAAAAA"/>
      </p:ext>
    </p:extLst>
  </p:transition>
  <p:timing>
    <p:tnLst>
      <p:par>
        <p:cTn id="1" dur="indefinite" restart="never" nodeType="tmRoot"/>
      </p:par>
    </p:tnLst>
  </p:timing>
</p:sld>
</file>

<file path=ppt/slides/slide363.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sp>
        <p:nvSpPr>
          <p:cNvPr id="2" name="Shape 5646"/>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HRzLm8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8BoAANwAAACQIwAATAQAABAgAAAmAAAACAAAAP//////////"/>
              </a:ext>
            </a:extLst>
          </p:cNvSpPr>
          <p:nvPr/>
        </p:nvSpPr>
        <p:spPr>
          <a:xfrm>
            <a:off x="4378960" y="139700"/>
            <a:ext cx="140208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Outline</a:t>
            </a:r>
          </a:p>
        </p:txBody>
      </p:sp>
      <p:sp>
        <p:nvSpPr>
          <p:cNvPr id="3" name="Shape 5647"/>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GFpbiI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AgNQAAwAgAABAgAAAmAAAACAAAAP//////////"/>
              </a:ext>
            </a:extLst>
          </p:cNvSpPr>
          <p:nvPr/>
        </p:nvSpPr>
        <p:spPr>
          <a:xfrm>
            <a:off x="635000" y="101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I. Stochastic models of nucleotide substitution</a:t>
            </a:r>
          </a:p>
        </p:txBody>
      </p:sp>
      <p:sp>
        <p:nvSpPr>
          <p:cNvPr id="4" name="Shape 5648"/>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HNyZ2I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CAIAACgMgAAUAoAABAgAAAmAAAACAAAAP//////////"/>
              </a:ext>
            </a:extLst>
          </p:cNvSpPr>
          <p:nvPr/>
        </p:nvSpPr>
        <p:spPr>
          <a:xfrm>
            <a:off x="990600" y="1320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Time reversibility</a:t>
            </a:r>
            <a:endParaRPr cap="none">
              <a:solidFill>
                <a:srgbClr val="424242"/>
              </a:solidFill>
            </a:endParaRPr>
          </a:p>
        </p:txBody>
      </p:sp>
      <p:sp>
        <p:nvSpPr>
          <p:cNvPr id="5" name="Shape 5649"/>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DxhOn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LAJAACgMgAA4AsAABAgAAAmAAAACAAAAP//////////"/>
              </a:ext>
            </a:extLst>
          </p:cNvSpPr>
          <p:nvPr/>
        </p:nvSpPr>
        <p:spPr>
          <a:xfrm>
            <a:off x="990600" y="1574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Meet the GTR family</a:t>
            </a:r>
            <a:endParaRPr cap="none">
              <a:solidFill>
                <a:srgbClr val="424242"/>
              </a:solidFill>
            </a:endParaRPr>
          </a:p>
        </p:txBody>
      </p:sp>
      <p:sp>
        <p:nvSpPr>
          <p:cNvPr id="6" name="Shape 5650"/>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HNyZ2I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LgLAACwOAAAFw4AABAgAAAmAAAACAAAAP//////////"/>
              </a:ext>
            </a:extLst>
          </p:cNvSpPr>
          <p:nvPr/>
        </p:nvSpPr>
        <p:spPr>
          <a:xfrm>
            <a:off x="635000" y="1905000"/>
            <a:ext cx="8580120"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II. Accommodating among-site heterogeneity in the substitution process</a:t>
            </a:r>
          </a:p>
        </p:txBody>
      </p:sp>
      <p:sp>
        <p:nvSpPr>
          <p:cNvPr id="7" name="Shape 5651"/>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HN0Pjw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JgNAACgMgAAyA8AABAgAAAmAAAACAAAAP//////////"/>
              </a:ext>
            </a:extLst>
          </p:cNvSpPr>
          <p:nvPr/>
        </p:nvSpPr>
        <p:spPr>
          <a:xfrm>
            <a:off x="990600" y="2209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Among-site variation in substitution rates</a:t>
            </a:r>
            <a:endParaRPr cap="none">
              <a:solidFill>
                <a:srgbClr val="424242"/>
              </a:solidFill>
            </a:endParaRPr>
          </a:p>
        </p:txBody>
      </p:sp>
      <p:sp>
        <p:nvSpPr>
          <p:cNvPr id="8" name="Shape 5652"/>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G4iLz4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CgPAACgMgAAWBEAABAgAAAmAAAACAAAAP//////////"/>
              </a:ext>
            </a:extLst>
          </p:cNvSpPr>
          <p:nvPr/>
        </p:nvSpPr>
        <p:spPr>
          <a:xfrm>
            <a:off x="990600" y="2463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Among-site variation in substitution process</a:t>
            </a:r>
            <a:endParaRPr cap="none">
              <a:solidFill>
                <a:srgbClr val="424242"/>
              </a:solidFill>
            </a:endParaRPr>
          </a:p>
        </p:txBody>
      </p:sp>
      <p:sp>
        <p:nvSpPr>
          <p:cNvPr id="9" name="Shape 5653"/>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DpleHQ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BATAACgMgAAQBUAABAgAAAmAAAACAAAAP//////////"/>
              </a:ext>
            </a:extLst>
          </p:cNvSpPr>
          <p:nvPr/>
        </p:nvSpPr>
        <p:spPr>
          <a:xfrm>
            <a:off x="990600" y="3098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Doublet model for RNA</a:t>
            </a:r>
            <a:endParaRPr cap="none">
              <a:solidFill>
                <a:srgbClr val="424242"/>
              </a:solidFill>
            </a:endParaRPr>
          </a:p>
        </p:txBody>
      </p:sp>
      <p:sp>
        <p:nvSpPr>
          <p:cNvPr id="10" name="Shape 5654"/>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GxuIHc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KAUAACgMgAA0BYAABAgAAAmAAAACAAAAP//////////"/>
              </a:ext>
            </a:extLst>
          </p:cNvSpPr>
          <p:nvPr/>
        </p:nvSpPr>
        <p:spPr>
          <a:xfrm>
            <a:off x="990600" y="3352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Codon models for protein-coding genes</a:t>
            </a:r>
            <a:endParaRPr cap="none">
              <a:solidFill>
                <a:srgbClr val="424242"/>
              </a:solidFill>
            </a:endParaRPr>
          </a:p>
        </p:txBody>
      </p:sp>
      <p:sp>
        <p:nvSpPr>
          <p:cNvPr id="11" name="Shape 5655"/>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HR1dGk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DgYAAAgNQAAuBoAABAgAAAmAAAACAAAAP//////////"/>
              </a:ext>
            </a:extLst>
          </p:cNvSpPr>
          <p:nvPr/>
        </p:nvSpPr>
        <p:spPr>
          <a:xfrm>
            <a:off x="635000" y="3937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IV. Accommodating variation in rates across sites &amp; across branches</a:t>
            </a:r>
          </a:p>
        </p:txBody>
      </p:sp>
      <p:sp>
        <p:nvSpPr>
          <p:cNvPr id="12" name="Shape 5656"/>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GZhY2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BgaAACgMgAASBwAABAgAAAmAAAACAAAAP//////////"/>
              </a:ext>
            </a:extLst>
          </p:cNvSpPr>
          <p:nvPr/>
        </p:nvSpPr>
        <p:spPr>
          <a:xfrm>
            <a:off x="990600" y="4241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Covariotide/Covarion model</a:t>
            </a:r>
            <a:endParaRPr cap="none">
              <a:solidFill>
                <a:srgbClr val="424242"/>
              </a:solidFill>
            </a:endParaRPr>
          </a:p>
        </p:txBody>
      </p:sp>
      <p:sp>
        <p:nvSpPr>
          <p:cNvPr id="13" name="Shape 5657"/>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HRTdHk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KgbAACgMgAA2B0AABAgAAAmAAAACAAAAP//////////"/>
              </a:ext>
            </a:extLst>
          </p:cNvSpPr>
          <p:nvPr/>
        </p:nvSpPr>
        <p:spPr>
          <a:xfrm>
            <a:off x="990600" y="4495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Switching model of codon substitution</a:t>
            </a:r>
            <a:endParaRPr cap="none">
              <a:solidFill>
                <a:srgbClr val="424242"/>
              </a:solidFill>
            </a:endParaRPr>
          </a:p>
        </p:txBody>
      </p:sp>
      <p:sp>
        <p:nvSpPr>
          <p:cNvPr id="14" name="Shape 5658"/>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DZBNTE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DAWAACgMgAAYBgAABAgAAAmAAAACAAAAP//////////"/>
              </a:ext>
            </a:extLst>
          </p:cNvSpPr>
          <p:nvPr/>
        </p:nvSpPr>
        <p:spPr>
          <a:xfrm>
            <a:off x="990600" y="3606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Sequence/Robinson model</a:t>
            </a:r>
            <a:endParaRPr cap="none">
              <a:solidFill>
                <a:srgbClr val="424242"/>
              </a:solidFill>
            </a:endParaRPr>
          </a:p>
        </p:txBody>
      </p:sp>
      <p:sp>
        <p:nvSpPr>
          <p:cNvPr id="15" name="Shape 5659"/>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GFkPSI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LAdAAAgNQAAMCAAABAgAAAmAAAACAAAAP//////////"/>
              </a:ext>
            </a:extLst>
          </p:cNvSpPr>
          <p:nvPr/>
        </p:nvSpPr>
        <p:spPr>
          <a:xfrm>
            <a:off x="635000" y="482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V. Accommodating variation in rates across branches</a:t>
            </a:r>
          </a:p>
        </p:txBody>
      </p:sp>
      <p:sp>
        <p:nvSpPr>
          <p:cNvPr id="16" name="Shape 5660"/>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GZmIHg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JAfAACgMgAAwCEAABAgAAAmAAAACAAAAP//////////"/>
              </a:ext>
            </a:extLst>
          </p:cNvSpPr>
          <p:nvPr/>
        </p:nvSpPr>
        <p:spPr>
          <a:xfrm>
            <a:off x="990600" y="5130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Relaxed-clock models</a:t>
            </a:r>
            <a:endParaRPr cap="none">
              <a:solidFill>
                <a:srgbClr val="424242"/>
              </a:solidFill>
            </a:endParaRPr>
          </a:p>
        </p:txBody>
      </p:sp>
      <p:sp>
        <p:nvSpPr>
          <p:cNvPr id="17" name="Shape 5662"/>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GE6c28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DARAAAgNQAAsBMAABAgAAAmAAAACAAAAP//////////"/>
              </a:ext>
            </a:extLst>
          </p:cNvSpPr>
          <p:nvPr/>
        </p:nvSpPr>
        <p:spPr>
          <a:xfrm>
            <a:off x="635000" y="2794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III. Accommodating non-independence across sites</a:t>
            </a:r>
          </a:p>
        </p:txBody>
      </p:sp>
      <p:sp>
        <p:nvSpPr>
          <p:cNvPr id="18" name="Shape 5663"/>
          <p:cNvSpPr>
            <a:extLst>
              <a:ext uri="smNativeData">
                <pr:smNativeData xmlns:pr="smNativeData" xmlns="smNativeData" val="SMDATA_15_trXWYhMAAAAlAAAAyAAAAA0AAAAAPAAAADwAAAA8AAAAPAAAAAAAAAABAAAAAAAAAAEAAABQAAAAVX+dzoa53z+kU1c+y/Ph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HN0Pjw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AgEAAPwXAACGAwAAVBoAABAAAAAmAAAACAAAAP//////////"/>
              </a:ext>
            </a:extLst>
          </p:cNvSpPr>
          <p:nvPr/>
        </p:nvSpPr>
        <p:spPr>
          <a:xfrm>
            <a:off x="163830" y="3898900"/>
            <a:ext cx="408940" cy="381000"/>
          </a:xfrm>
          <a:prstGeom prst="rightArrow">
            <a:avLst>
              <a:gd name="adj1" fmla="val 56101"/>
              <a:gd name="adj2" fmla="val 54128"/>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Tree>
  </p:cSld>
  <p:clrMapOvr>
    <a:masterClrMapping/>
  </p:clrMapOvr>
  <p:transition spd="fast" p14:dur="500">
    <p:fade/>
    <p:extLst>
      <p:ext uri="smNativeData">
        <pr:smNativeData xmlns:pr="smNativeData" xmlns="smNativeData" val="trXWYgAAAAD0AQAAAAAAAAYAAAAAAAAAAAAAAAAAAAAAAAAAAQAAAAAAAAAAAAAAAAAAAAAAAAAAAAAA"/>
      </p:ext>
    </p:extLst>
  </p:transition>
  <p:timing>
    <p:tnLst>
      <p:par>
        <p:cTn id="1" dur="indefinite" restart="never" nodeType="tmRoot"/>
      </p:par>
    </p:tnLst>
  </p:timing>
</p:sld>
</file>

<file path=ppt/slides/slide364.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grpSp>
        <p:nvGrpSpPr>
          <p:cNvPr id="2" name="Group 5674"/>
          <p:cNvGrpSpPr>
            <a:extLst>
              <a:ext uri="smNativeData">
                <pr:smNativeData xmlns:pr="smNativeData" xmlns="smNativeData" val="SMDATA_6_trXWYhMAAAAlAAAAAQAAAA8BAAAAkAAAAEgAAACQAAAASAAAAAAAAAAAAAAAAAAAABcAAAAUAAAAAAAAAAAAAAD/fwAA/38AAAAAAAAJAAAABAAAAAwXCh0fAAAAVAAAAAAAAAAAAAAAAAAAAAAAAAAAAAAAAAAAAAAAAAAAAAAAAAAAAAAAAAAAAAAAAAAAAAAAAAAAAAAAAAAAAAAAAAAAAAAAAAAAAAAAAAAAAAAAAAAAACEAAAAYAAAAFAAAAKgHAACsDQAA7DYAAAAtAAAQAAAAJgAAAAgAAAD/////AAAAAA=="/>
              </a:ext>
            </a:extLst>
          </p:cNvGrpSpPr>
          <p:nvPr/>
        </p:nvGrpSpPr>
        <p:grpSpPr>
          <a:xfrm>
            <a:off x="1244600" y="2222500"/>
            <a:ext cx="7683500" cy="5092700"/>
            <a:chOff x="1244600" y="2222500"/>
            <a:chExt cx="7683500" cy="5092700"/>
          </a:xfrm>
        </p:grpSpPr>
        <p:grpSp>
          <p:nvGrpSpPr>
            <p:cNvPr id="5" name="Group 5671"/>
            <p:cNvGrpSpPr>
              <a:extLst>
                <a:ext uri="smNativeData">
                  <pr:smNativeData xmlns:pr="smNativeData" xmlns="smNativeData" val="SMDATA_6_trXWYhMAAAAlAAAAAQAAAA8BAAAAkAAAAEgAAACQAAAASAAAAAAAAAAAAAAAAAAAABcAAAAUAAAAAAAAAAAAAAD/fwAA/38AAAAAAAAJAAAABAAAABYlBhsfAAAAVAAAAAAAAAAAAAAAAAAAAAAAAAAAAAAAAAAAAAAAAAAAAAAAAAAAAAAAAAAAAAAAAAAAAAAAAAAAAAAAAAAAAAAAAAAAAAAAAAAAAAAAAAAAAAAAAAAAACEAAAAYAAAAFAAAAKgHAAAjEAAA7DYAAAAtAAAAAAAAJgAAAAgAAAD/////AAAAAA=="/>
                </a:ext>
              </a:extLst>
            </p:cNvGrpSpPr>
            <p:nvPr/>
          </p:nvGrpSpPr>
          <p:grpSpPr>
            <a:xfrm>
              <a:off x="1244600" y="2623185"/>
              <a:ext cx="7683500" cy="4692015"/>
              <a:chOff x="1244600" y="2623185"/>
              <a:chExt cx="7683500" cy="4692015"/>
            </a:xfrm>
          </p:grpSpPr>
          <p:sp>
            <p:nvSpPr>
              <p:cNvPr id="9" name="Shape 5667"/>
              <p:cNvSpPr>
                <a:extLst>
                  <a:ext uri="smNativeData">
                    <pr:smNativeData xmlns:pr="smNativeData" xmlns="smNativeData" val="SMDATA_15_trXWYhMAAAAlAAAACwAAAA0AAAAAPAAAADwAAAA8AAAAPAAAAAAAAAABAAAAAAAAAAEAAABQAAAAAAAAAAAA4D8AAAAAAADgPwAAAAAAAOA/AAAAAAAA4D8AAAAAAADgPwAAAAAAAOA/AAAAAAAA4D8AAAAAAADgPwAAAAAAAOA/AAAAAAAA4D8CAAAAjAAAAAEAAAAAAAAATaj7AP///wgAAAAAAAAAAAAAAAAAAAAAAAAAAAAAAAAAAAAAeAAAAAEAAABAAAAAAAAAAAAAAAB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QAAAAAAAAAHAAAAAAAAAAEAAAAAAAAAUAAAAFUAAABVAAAAZAAAAGQAAAAAAAAAy8vLAFAAAABVAAAAVQAAAGQAAABkAAAAAAAAABcAAAAUAAAAAAAAAAAAAAD/fwAA/38AAAAAAAAJAAAABAAAAHRzLm8eAAAAaAAAAAAAAAAAAAAAAAAAAAAAAAAAAAAAECcAABAnAAAAAAAAAAAAAAAAAAAAAAAAAAAAAAAAAAAAAAAAAAAAAMg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Taj7AP///wEAAAAAAAAAAAAAAAAAAAAAAAAAAAAAAAAAAAAAAAAAAAAAAAB/f38AAAAAAMvLywDAwP8Af39/AAAAAAAAAAAAAAAAAAAAAAAAAAAAIQAAABgAAAAUAAAAqAcAACMQAABkHgAA6yIAAAAAAAAmAAAACAAAAP//////////"/>
                  </a:ext>
                </a:extLst>
              </p:cNvSpPr>
              <p:nvPr/>
            </p:nvSpPr>
            <p:spPr>
              <a:xfrm rot="10800000">
                <a:off x="1244600" y="2623185"/>
                <a:ext cx="3695700" cy="3053080"/>
              </a:xfrm>
              <a:custGeom>
                <a:avLst/>
                <a:gdLst/>
                <a:ahLst/>
                <a:cxnLst/>
                <a:rect l="0" t="0" r="3695700" b="3053080"/>
                <a:pathLst>
                  <a:path w="3695700" h="3053080">
                    <a:moveTo>
                      <a:pt x="0" y="3053080"/>
                    </a:moveTo>
                    <a:lnTo>
                      <a:pt x="3695700" y="3053080"/>
                    </a:lnTo>
                    <a:lnTo>
                      <a:pt x="1847850" y="0"/>
                    </a:lnTo>
                    <a:close/>
                  </a:path>
                </a:pathLst>
              </a:custGeom>
              <a:solidFill>
                <a:srgbClr val="4DA8FB"/>
              </a:solidFill>
              <a:ln w="25400" cap="flat" cmpd="sng" algn="ctr">
                <a:solidFill>
                  <a:srgbClr val="000000"/>
                </a:solidFill>
                <a:prstDash val="solid"/>
                <a:headEnd type="none"/>
                <a:tailEnd type="none"/>
              </a:ln>
              <a:effectLst>
                <a:outerShdw blurRad="127000" dist="76332" dir="2700000">
                  <a:srgbClr val="000000">
                    <a:alpha val="20000"/>
                  </a:srgbClr>
                </a:outerShdw>
              </a:effectLst>
            </p:spPr>
            <p:txBody>
              <a:bodyPr vert="horz" wrap="square" lIns="38100" tIns="38100" rIns="38100" bIns="38100" numCol="1" spcCol="215900" anchor="ctr"/>
              <a:lstStyle/>
              <a:p>
                <a:pPr defTabSz="355600">
                  <a:tabLst>
                    <a:tab pos="838200" algn="l"/>
                  </a:tabLst>
                  <a:defRPr cap="none">
                    <a:effectLst>
                      <a:outerShdw dist="63500" dir="3600000" algn="tl" rotWithShape="0">
                        <a:srgbClr val="000000">
                          <a:alpha val="40000"/>
                        </a:srgbClr>
                      </a:outerShdw>
                    </a:effectLst>
                  </a:defRPr>
                </a:pPr>
              </a:p>
            </p:txBody>
          </p:sp>
          <p:sp>
            <p:nvSpPr>
              <p:cNvPr id="8" name="Shape 5668"/>
              <p:cNvSpPr>
                <a:extLst>
                  <a:ext uri="smNativeData">
                    <pr:smNativeData xmlns:pr="smNativeData" xmlns="smNativeData" val="SMDATA_15_trXWYhMAAAAlAAAACwAAAA0AAAAAPAAAADwAAAA8AAAAPAAAAAAAAAABAAAAAAAAAAEAAABQAAAAAAAAAAAA4D8AAAAAAADgPwAAAAAAAOA/AAAAAAAA4D8AAAAAAADgPwAAAAAAAOA/AAAAAAAA4D8AAAAAAADgPwAAAAAAAOA/AAAAAAAA4D8CAAAAjAAAAAEAAAAAAAAATaj7AP///wgAAAAAAAAAAAAAAAAAAAAAAAAAAAAAAAAAAAAAeAAAAAEAAABAAAAAAAAAAAAAAAB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QAAAAAAAAAHAAAAAAAAAAEAAAAAAAAAUAAAAFUAAABVAAAAZAAAAGQAAAAAAAAAy8vLAFAAAABVAAAAVQAAAGQAAABkAAAAAAAAABcAAAAUAAAAAAAAAAAAAAD/fwAA/38AAAAAAAAJAAAABAAAACIzMDUeAAAAaAAAAAAAAAAAAAAAAAAAAAAAAAAAAAAAECcAABAnAAAAAAAAAAAAAAAAAAAAAAAAAAAAAAAAAAAAAAAAAAAAAMg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Taj7AP///wEAAAAAAAAAAAAAAAAAAAAAAAAAAAAAAAAAAAAAAAAAAAAAAAB/f38AAAAAAMvLywDAwP8Af39/AAAAAAAAAAAAAAAAAAAAAAAAAAAAIQAAABgAAAAUAAAAMCAAACMQAADsNgAA6yIAAAAAAAAmAAAACAAAAP//////////"/>
                  </a:ext>
                </a:extLst>
              </p:cNvSpPr>
              <p:nvPr/>
            </p:nvSpPr>
            <p:spPr>
              <a:xfrm rot="10800000">
                <a:off x="5232400" y="2623185"/>
                <a:ext cx="3695700" cy="3053080"/>
              </a:xfrm>
              <a:custGeom>
                <a:avLst/>
                <a:gdLst/>
                <a:ahLst/>
                <a:cxnLst/>
                <a:rect l="0" t="0" r="3695700" b="3053080"/>
                <a:pathLst>
                  <a:path w="3695700" h="3053080">
                    <a:moveTo>
                      <a:pt x="0" y="3053080"/>
                    </a:moveTo>
                    <a:lnTo>
                      <a:pt x="3695700" y="3053080"/>
                    </a:lnTo>
                    <a:lnTo>
                      <a:pt x="1847850" y="0"/>
                    </a:lnTo>
                    <a:close/>
                  </a:path>
                </a:pathLst>
              </a:custGeom>
              <a:solidFill>
                <a:srgbClr val="4DA8FB"/>
              </a:solidFill>
              <a:ln w="25400" cap="flat" cmpd="sng" algn="ctr">
                <a:solidFill>
                  <a:srgbClr val="000000"/>
                </a:solidFill>
                <a:prstDash val="solid"/>
                <a:headEnd type="none"/>
                <a:tailEnd type="none"/>
              </a:ln>
              <a:effectLst>
                <a:outerShdw blurRad="127000" dist="76332" dir="2700000">
                  <a:srgbClr val="000000">
                    <a:alpha val="20000"/>
                  </a:srgbClr>
                </a:outerShdw>
              </a:effectLst>
            </p:spPr>
            <p:txBody>
              <a:bodyPr vert="horz" wrap="square" lIns="38100" tIns="38100" rIns="38100" bIns="38100" numCol="1" spcCol="215900" anchor="ctr"/>
              <a:lstStyle/>
              <a:p>
                <a:pPr defTabSz="355600">
                  <a:tabLst>
                    <a:tab pos="838200" algn="l"/>
                  </a:tabLst>
                  <a:defRPr cap="none">
                    <a:effectLst>
                      <a:outerShdw dist="63500" dir="3600000" algn="tl" rotWithShape="0">
                        <a:srgbClr val="000000">
                          <a:alpha val="40000"/>
                        </a:srgbClr>
                      </a:outerShdw>
                    </a:effectLst>
                  </a:defRPr>
                </a:pPr>
              </a:p>
            </p:txBody>
          </p:sp>
          <p:sp>
            <p:nvSpPr>
              <p:cNvPr id="7" name="Shape 5669"/>
              <p:cNvSpPr>
                <a:extLst>
                  <a:ext uri="smNativeData">
                    <pr:smNativeData xmlns:pr="smNativeData" xmlns="smNativeData" val="SMDATA_15_trXWYhMAAAAlAAAACg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AAAAA8AAAAAQAAACMAAAAjAAAAIwAAAB4AAAAAAAAAZAAAAGQAAAAAAAAAZAAAAGQAAAAVAAAAYAAAAAAAAAAAAAAADwAAACADAAAAAAAAAAAAAAEAAACgMgAAVgcAAKr4//8BAAAAf39/AAEAAABkAAAAAAAAABQAAABAHwAAAAAAACYAAAAAAAAAwOD//wAAAAAmAAAAZAAAABYAAABMAAAAAQAAAAAAAAAHAAAAAAAAAAEAAAAAAAAAUAAAAFUAAABVAAAAZAAAAGQAAAAAAAAAy8vLAFAAAABVAAAAVQAAAGQAAABkAAAAAAAAABcAAAAUAAAAAAAAAAAAAAD/fwAA/38AAAAAAAAJAAAABAAAAGIiIHIeAAAAaAAAAAAAAAAAAAAAAAAAAAAAAAAAAAAAECcAABAnAAAAAAAAAAAAAAAAAAAAAAAAAAAAAAAAAAAAAAAAAAAAAMg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B/f38AAAAAAMvLywDAwP8Af39/AAAAAAAAAAAAAAAAAAAAAAAAAAAAIQAAABgAAAAUAAAAEBMAANoiAABZHwAAAC0AAAAAAAAmAAAACAAAAP//////////"/>
                  </a:ext>
                </a:extLst>
              </p:cNvSpPr>
              <p:nvPr/>
            </p:nvSpPr>
            <p:spPr>
              <a:xfrm>
                <a:off x="3098800" y="5665470"/>
                <a:ext cx="1997075" cy="1649730"/>
              </a:xfrm>
              <a:prstGeom prst="line">
                <a:avLst/>
              </a:prstGeom>
              <a:noFill/>
              <a:ln w="38100" cap="flat" cmpd="sng" algn="ctr">
                <a:solidFill>
                  <a:srgbClr val="000000"/>
                </a:solidFill>
                <a:prstDash val="solid"/>
                <a:headEnd type="none"/>
                <a:tailEnd type="none"/>
              </a:ln>
              <a:effectLst>
                <a:outerShdw blurRad="127000" dist="76332" dir="2700000">
                  <a:srgbClr val="000000">
                    <a:alpha val="20000"/>
                  </a:srgbClr>
                </a:outerShdw>
              </a:effectLst>
            </p:spPr>
            <p:txBody>
              <a:bodyPr vert="horz" wrap="square" lIns="50800" tIns="50800" rIns="50800" bIns="50800" numCol="1" spcCol="215900" anchor="ctr"/>
              <a:lstStyle/>
              <a:p>
                <a:pPr algn="l" defTabSz="457200">
                  <a:lnSpc>
                    <a:spcPct val="100000"/>
                  </a:lnSpc>
                  <a:tabLst>
                    <a:tab pos="838200" algn="l"/>
                  </a:tabLst>
                  <a:defRPr sz="1200" cap="none">
                    <a:latin typeface="Helvetica" pitchFamily="0" charset="0"/>
                    <a:ea typeface="Helvetica" pitchFamily="0" charset="0"/>
                    <a:cs typeface="Helvetica" pitchFamily="0" charset="0"/>
                  </a:defRPr>
                </a:pPr>
              </a:p>
            </p:txBody>
          </p:sp>
          <p:sp>
            <p:nvSpPr>
              <p:cNvPr id="6" name="Shape 5670"/>
              <p:cNvSpPr>
                <a:extLst>
                  <a:ext uri="smNativeData">
                    <pr:smNativeData xmlns:pr="smNativeData" xmlns="smNativeData" val="SMDATA_15_trXWYhMAAAAlAAAACg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AAAAA8AAAAAQAAACMAAAAjAAAAIwAAAB4AAAAAAAAAZAAAAGQAAAAAAAAAZAAAAGQAAAAVAAAAYAAAAAAAAAAAAAAADwAAACADAAAAAAAAAAAAAAEAAACgMgAAVgcAAKr4//8BAAAAf39/AAEAAABkAAAAAAAAABQAAABAHwAAAAAAACYAAAAAAAAAwOD//wAAAAAmAAAAZAAAABYAAABMAAAAAQAAAAAAAAAHAAAAAAAAAAEAAAAAAAAAUAAAAFUAAABVAAAAZAAAAGQAAAAAAAAAy8vLAFAAAABVAAAAVQAAAGQAAABkAAAAAAAAABcAAAAUAAAAAAAAAAAAAAD/fwAA/38AAAAAAAAJAAAABAAAADI3MDAeAAAAaAAAAAAAAAAAAAAAAAAAAAAAAAAAAAAAECcAABAnAAAAAAAAAAAAAAAAAAAAAAAAAAAAAAAAAAAAAAAAAAAAAMg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B/f38AAAAAAMvLywDAwP8Af39/AAAAAAAAAAAAAAAAAAAAAAAAAAAAIQAAABgAAAAUAAAAQB8AANoiAACJKwAAAC0AAAAAAAAmAAAACAAAAP//////////"/>
                  </a:ext>
                </a:extLst>
              </p:cNvSpPr>
              <p:nvPr/>
            </p:nvSpPr>
            <p:spPr>
              <a:xfrm flipH="1">
                <a:off x="5080000" y="5665470"/>
                <a:ext cx="1997075" cy="1649730"/>
              </a:xfrm>
              <a:prstGeom prst="line">
                <a:avLst/>
              </a:prstGeom>
              <a:noFill/>
              <a:ln w="38100" cap="flat" cmpd="sng" algn="ctr">
                <a:solidFill>
                  <a:srgbClr val="000000"/>
                </a:solidFill>
                <a:prstDash val="solid"/>
                <a:headEnd type="none"/>
                <a:tailEnd type="none"/>
              </a:ln>
              <a:effectLst>
                <a:outerShdw blurRad="127000" dist="76332" dir="2700000">
                  <a:srgbClr val="000000">
                    <a:alpha val="20000"/>
                  </a:srgbClr>
                </a:outerShdw>
              </a:effectLst>
            </p:spPr>
            <p:txBody>
              <a:bodyPr vert="horz" wrap="square" lIns="50800" tIns="50800" rIns="50800" bIns="50800" numCol="1" spcCol="215900" anchor="ctr"/>
              <a:lstStyle/>
              <a:p>
                <a:pPr algn="l" defTabSz="457200">
                  <a:lnSpc>
                    <a:spcPct val="100000"/>
                  </a:lnSpc>
                  <a:tabLst>
                    <a:tab pos="838200" algn="l"/>
                  </a:tabLst>
                  <a:defRPr sz="1200" cap="none">
                    <a:latin typeface="Helvetica" pitchFamily="0" charset="0"/>
                    <a:ea typeface="Helvetica" pitchFamily="0" charset="0"/>
                    <a:cs typeface="Helvetica" pitchFamily="0" charset="0"/>
                  </a:defRPr>
                </a:pPr>
              </a:p>
            </p:txBody>
          </p:sp>
        </p:grpSp>
        <p:sp>
          <p:nvSpPr>
            <p:cNvPr id="4" name="Shape 5672"/>
            <p:cNvSpPr>
              <a:extLst>
                <a:ext uri="smNativeData">
                  <pr:smNativeData xmlns:pr="smNativeData" xmlns="smNativeData" val="SMDATA_15_trXWYhMAAAAlAAAAZAAAAA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VgAAAEcAAABHAAAAZAAAAGQAAAAAAAAAy8vLAFY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AAAAAMvLywDAwP8Af39/AAAAAAAAAAAAAAAAAAAAAAAAAAAAIQAAABgAAAAUAAAAVggAAKwNAACUHQAAaRAAAAAAAAAmAAAACAAAAP//////////"/>
                </a:ext>
              </a:extLst>
            </p:cNvSpPr>
            <p:nvPr/>
          </p:nvSpPr>
          <p:spPr>
            <a:xfrm>
              <a:off x="1355090" y="2222500"/>
              <a:ext cx="3453130" cy="445135"/>
            </a:xfrm>
            <a:prstGeom prst="rect">
              <a:avLst/>
            </a:prstGeom>
            <a:noFill/>
            <a:ln>
              <a:noFill/>
            </a:ln>
            <a:effectLst>
              <a:outerShdw blurRad="63500" dist="63760" dir="2700000">
                <a:srgbClr val="000000">
                  <a:alpha val="14000"/>
                </a:srgbClr>
              </a:outerShdw>
            </a:effectLst>
          </p:spPr>
          <p:txBody>
            <a:bodyPr vert="horz" wrap="square" lIns="50800" tIns="50800" rIns="50800" bIns="50800" numCol="1" spcCol="215900" anchor="t"/>
            <a:lstStyle>
              <a:lvl1pPr defTabSz="355600">
                <a:lnSpc>
                  <a:spcPts val="3100"/>
                </a:lnSpc>
                <a:tabLst>
                  <a:tab pos="838200" algn="l"/>
                </a:tabLst>
                <a:defRPr sz="2600" cap="none">
                  <a:solidFill>
                    <a:srgbClr val="424242"/>
                  </a:solidFill>
                  <a:latin typeface="Times New Roman" pitchFamily="1" charset="0"/>
                  <a:ea typeface="Gill Sans" pitchFamily="0" charset="0"/>
                  <a:cs typeface="Gill Sans" pitchFamily="0" charset="0"/>
                </a:defRPr>
              </a:lvl1pPr>
            </a:lstStyle>
            <a:p>
              <a:pPr/>
              <a:r>
                <a:t>AAAAAAAAAAAAAA</a:t>
              </a:r>
            </a:p>
          </p:txBody>
        </p:sp>
        <p:sp>
          <p:nvSpPr>
            <p:cNvPr id="3" name="Shape 5673"/>
            <p:cNvSpPr>
              <a:extLst>
                <a:ext uri="smNativeData">
                  <pr:smNativeData xmlns:pr="smNativeData" xmlns="smNativeData" val="SMDATA_15_trXWYhMAAAAlAAAAZAAAAA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VgAAAEcAAABHAAAAZAAAAGQAAAAAAAAAy8vLAFYAAABHAAAARwAAAGQAAABkAAAAAAAAABcAAAAUAAAAAAAAAAAAAAD/fwAA/38AAAAAAAAJAAAABAAAACI1MDg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AAAAAMvLywDAwP8Af39/AAAAAAAAAAAAAAAAAAAAAAAAAAAAIQAAABgAAAAUAAAA4CAAAKwNAAAdNgAAdxAAAAAAAAAmAAAACAAAAP//////////"/>
                </a:ext>
              </a:extLst>
            </p:cNvSpPr>
            <p:nvPr/>
          </p:nvSpPr>
          <p:spPr>
            <a:xfrm>
              <a:off x="5344160" y="2222500"/>
              <a:ext cx="3452495" cy="454025"/>
            </a:xfrm>
            <a:prstGeom prst="rect">
              <a:avLst/>
            </a:prstGeom>
            <a:noFill/>
            <a:ln>
              <a:noFill/>
            </a:ln>
            <a:effectLst>
              <a:outerShdw blurRad="63500" dist="63760" dir="2700000">
                <a:srgbClr val="000000">
                  <a:alpha val="14000"/>
                </a:srgbClr>
              </a:outerShdw>
            </a:effectLst>
          </p:spPr>
          <p:txBody>
            <a:bodyPr vert="horz" wrap="square" lIns="50800" tIns="50800" rIns="50800" bIns="50800" numCol="1" spcCol="215900" anchor="t"/>
            <a:lstStyle>
              <a:lvl1pPr defTabSz="355600">
                <a:lnSpc>
                  <a:spcPts val="3100"/>
                </a:lnSpc>
                <a:tabLst>
                  <a:tab pos="838200" algn="l"/>
                </a:tabLst>
                <a:defRPr sz="2600" cap="none">
                  <a:solidFill>
                    <a:srgbClr val="424242"/>
                  </a:solidFill>
                  <a:latin typeface="Times New Roman" pitchFamily="1" charset="0"/>
                  <a:ea typeface="Gill Sans" pitchFamily="0" charset="0"/>
                  <a:cs typeface="Gill Sans" pitchFamily="0" charset="0"/>
                </a:defRPr>
              </a:lvl1pPr>
            </a:lstStyle>
            <a:p>
              <a:pPr/>
              <a:r>
                <a:t>AAAAAAAAAAAAAA</a:t>
              </a:r>
            </a:p>
          </p:txBody>
        </p:sp>
      </p:grpSp>
      <p:sp>
        <p:nvSpPr>
          <p:cNvPr id="10" name="Shape 5675"/>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DAwIi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HQJAAD4PQAAXA0AABAgAAAmAAAACAAAAP//////////"/>
              </a:ext>
            </a:extLst>
          </p:cNvSpPr>
          <p:nvPr/>
        </p:nvSpPr>
        <p:spPr>
          <a:xfrm>
            <a:off x="1003300" y="1536700"/>
            <a:ext cx="9070340" cy="6350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Heterotachy entails variation in the process of nucleotide substitution at individual sites</a:t>
            </a:r>
            <a:br/>
            <a:r>
              <a:t>     in the sequence over the tree.</a:t>
            </a:r>
          </a:p>
        </p:txBody>
      </p:sp>
      <p:sp>
        <p:nvSpPr>
          <p:cNvPr id="11" name="Shape 5676"/>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D48YTo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AgHAABhOQAAZwkAABAgAAAmAAAACAAAAP//////////"/>
              </a:ext>
            </a:extLst>
          </p:cNvSpPr>
          <p:nvPr/>
        </p:nvSpPr>
        <p:spPr>
          <a:xfrm>
            <a:off x="635000" y="1143000"/>
            <a:ext cx="8692515"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Biology motivates the extension of models</a:t>
            </a:r>
          </a:p>
        </p:txBody>
      </p:sp>
      <p:sp>
        <p:nvSpPr>
          <p:cNvPr id="12" name="Shape 5677"/>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GVmZm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wQAAOYAAADpOQAAOgcAABAgAAAmAAAACAAAAP//////////"/>
              </a:ext>
            </a:extLst>
          </p:cNvSpPr>
          <p:nvPr/>
        </p:nvSpPr>
        <p:spPr>
          <a:xfrm>
            <a:off x="746125" y="146050"/>
            <a:ext cx="8667750" cy="10287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p>
            <a:pPr defTabSz="457200">
              <a:tabLst>
                <a:tab pos="838200" algn="l"/>
              </a:tabLst>
              <a:defRPr cap="none">
                <a:solidFill>
                  <a:srgbClr val="0433FF"/>
                </a:solidFill>
                <a:latin typeface="Arial" pitchFamily="1" charset="0"/>
                <a:ea typeface="Arial" pitchFamily="1" charset="0"/>
                <a:cs typeface="Arial" pitchFamily="1" charset="0"/>
              </a:defRPr>
            </a:pPr>
            <a:r>
              <a:t>Accommodating Variation in Rates Across Sites</a:t>
            </a:r>
            <a:br/>
            <a:r>
              <a:t>Across the Tree (Heterotachy)</a:t>
            </a:r>
          </a:p>
        </p:txBody>
      </p:sp>
    </p:spTree>
  </p:cSld>
  <p:clrMapOvr>
    <a:masterClrMapping/>
  </p:clrMapOvr>
  <p:transition spd="fast" p14:dur="500">
    <p:fade/>
    <p:extLst>
      <p:ext uri="smNativeData">
        <pr:smNativeData xmlns:pr="smNativeData" xmlns="smNativeData" val="trXWYgAAAAD0AQAAAAAAAAYAAAAAAAAAAAAAAAAAAAAAAAAAAQAAAAAAAAAAAAAAAAAAAAAAAAAAAAAA"/>
      </p:ext>
    </p:extLs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iterate type="lt">
                                    <p:tmAbs val="0"/>
                                  </p:iterate>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advAuto="0"/>
    </p:bldLst>
    <p:extLst>
      <p:ext uri="smNativeData">
        <pr:smNativeData xmlns:pr="smNativeData" xmlns="smNativeData" val="trXWYgEAAAAFAAAA/f///wEAAAAJAAAAAAAAAAAAAAAAAAAAAAAAAA=="/>
      </p:ext>
    </p:extLst>
  </p:timing>
</p:sld>
</file>

<file path=ppt/slides/slide365.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grpSp>
        <p:nvGrpSpPr>
          <p:cNvPr id="2" name="Group 5683"/>
          <p:cNvGrpSpPr>
            <a:extLst>
              <a:ext uri="smNativeData">
                <pr:smNativeData xmlns:pr="smNativeData" xmlns="smNativeData" val="SMDATA_6_trXWYhMAAAAlAAAAAQAAAA8BAAAAkAAAAEgAAACQAAAASAAAAAAAAAAAAAAAAAAAABcAAAAUAAAAAAAAAAAAAAD/fwAA/38AAAAAAAAJAAAABAAAAMAAAAAfAAAAVAAAAAAAAAAAAAAAAAAAAAAAAAAAAAAAAAAAAAAAAAAAAAAAAAAAAAAAAAAAAAAAAAAAAAAAAAAAAAAAAAAAAAAAAAAAAAAAAAAAAAAAAAAAAAAAAAAAACEAAAAYAAAAFAAAAKgHAAAjEAAA7DYAAAAtAAAQAAAAJgAAAAgAAAD/////AAAAAA=="/>
              </a:ext>
            </a:extLst>
          </p:cNvGrpSpPr>
          <p:nvPr/>
        </p:nvGrpSpPr>
        <p:grpSpPr>
          <a:xfrm>
            <a:off x="1244600" y="2623185"/>
            <a:ext cx="7683500" cy="4692015"/>
            <a:chOff x="1244600" y="2623185"/>
            <a:chExt cx="7683500" cy="4692015"/>
          </a:xfrm>
        </p:grpSpPr>
        <p:sp>
          <p:nvSpPr>
            <p:cNvPr id="6" name="Shape 5679"/>
            <p:cNvSpPr>
              <a:extLst>
                <a:ext uri="smNativeData">
                  <pr:smNativeData xmlns:pr="smNativeData" xmlns="smNativeData" val="SMDATA_15_trXWYhMAAAAlAAAACwAAAA0AAAAAPAAAADwAAAA8AAAAPAAAAAAAAAABAAAAAAAAAAEAAABQAAAAAAAAAAAA4D8AAAAAAADg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QAAAAAAAAAHAAAAAAAAAAEAAAAAAAAAUAAAAFUAAABVAAAAZAAAAGQAAAAAAAAAy8vLAFAAAABVAAAAVQAAAGQAAABkAAAAAAAAABcAAAAUAAAAAAAAAAAAAAD/fwAA/38AAAAAAAAJAAAABAAAAFCPSRkeAAAAaAAAAAAAAAAAAAAAAAAAAAAAAAAAAAAAECcAABAnAAAAAAAAAAAAAAAAAAAAAAAAAAAAAAAAAAAAAAAAAAAAAMg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qAcAACMQAABkHgAA6yIAAAAAAAAmAAAACAAAAP//////////"/>
                </a:ext>
              </a:extLst>
            </p:cNvSpPr>
            <p:nvPr/>
          </p:nvSpPr>
          <p:spPr>
            <a:xfrm rot="10800000">
              <a:off x="1244600" y="2623185"/>
              <a:ext cx="3695700" cy="3053080"/>
            </a:xfrm>
            <a:custGeom>
              <a:avLst/>
              <a:gdLst/>
              <a:ahLst/>
              <a:cxnLst/>
              <a:rect l="0" t="0" r="3695700" b="3053080"/>
              <a:pathLst>
                <a:path w="3695700" h="3053080">
                  <a:moveTo>
                    <a:pt x="0" y="3053080"/>
                  </a:moveTo>
                  <a:lnTo>
                    <a:pt x="3695700" y="3053080"/>
                  </a:lnTo>
                  <a:lnTo>
                    <a:pt x="1847850" y="0"/>
                  </a:lnTo>
                  <a:close/>
                </a:path>
              </a:pathLst>
            </a:custGeom>
            <a:solidFill>
              <a:srgbClr val="FF9300"/>
            </a:solidFill>
            <a:ln w="25400" cap="flat" cmpd="sng" algn="ctr">
              <a:solidFill>
                <a:srgbClr val="000000"/>
              </a:solidFill>
              <a:prstDash val="solid"/>
              <a:headEnd type="none"/>
              <a:tailEnd type="none"/>
            </a:ln>
            <a:effectLst>
              <a:outerShdw blurRad="127000" dist="76332" dir="2700000">
                <a:srgbClr val="000000">
                  <a:alpha val="20000"/>
                </a:srgbClr>
              </a:outerShdw>
            </a:effectLst>
          </p:spPr>
          <p:txBody>
            <a:bodyPr vert="horz" wrap="square" lIns="38100" tIns="38100" rIns="38100" bIns="38100" numCol="1" spcCol="215900" anchor="ctr"/>
            <a:lstStyle/>
            <a:p>
              <a:pPr defTabSz="355600">
                <a:tabLst>
                  <a:tab pos="838200" algn="l"/>
                </a:tabLst>
                <a:defRPr cap="none">
                  <a:effectLst>
                    <a:outerShdw dist="63500" dir="3600000" algn="tl" rotWithShape="0">
                      <a:srgbClr val="000000">
                        <a:alpha val="40000"/>
                      </a:srgbClr>
                    </a:outerShdw>
                  </a:effectLst>
                </a:defRPr>
              </a:pPr>
            </a:p>
          </p:txBody>
        </p:sp>
        <p:sp>
          <p:nvSpPr>
            <p:cNvPr id="5" name="Shape 5680"/>
            <p:cNvSpPr>
              <a:extLst>
                <a:ext uri="smNativeData">
                  <pr:smNativeData xmlns:pr="smNativeData" xmlns="smNativeData" val="SMDATA_15_trXWYhMAAAAlAAAACwAAAA0AAAAAPAAAADwAAAA8AAAAPAAAAAAAAAABAAAAAAAAAAEAAABQAAAAAAAAAAAA4D8AAAAAAADg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QAAAAAAAAAHAAAAAAAAAAEAAAAAAAAAUAAAAFUAAABVAAAAZAAAAGQAAAAAAAAAy8vLAFAAAABVAAAAVQAAAGQAAABkAAAAAAAAABcAAAAUAAAAAAAAAAAAAAD/fwAA/38AAAAAAAAJAAAABAAAAAAAAAAeAAAAaAAAAAAAAAAAAAAAAAAAAAAAAAAAAAAAECcAABAnAAAAAAAAAAAAAAAAAAAAAAAAAAAAAAAAAAAAAAAAAAAAAMg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MCAAACMQAADsNgAA6yIAAAAAAAAmAAAACAAAAP//////////"/>
                </a:ext>
              </a:extLst>
            </p:cNvSpPr>
            <p:nvPr/>
          </p:nvSpPr>
          <p:spPr>
            <a:xfrm rot="10800000">
              <a:off x="5232400" y="2623185"/>
              <a:ext cx="3695700" cy="3053080"/>
            </a:xfrm>
            <a:custGeom>
              <a:avLst/>
              <a:gdLst/>
              <a:ahLst/>
              <a:cxnLst/>
              <a:rect l="0" t="0" r="3695700" b="3053080"/>
              <a:pathLst>
                <a:path w="3695700" h="3053080">
                  <a:moveTo>
                    <a:pt x="0" y="3053080"/>
                  </a:moveTo>
                  <a:lnTo>
                    <a:pt x="3695700" y="3053080"/>
                  </a:lnTo>
                  <a:lnTo>
                    <a:pt x="1847850" y="0"/>
                  </a:lnTo>
                  <a:close/>
                </a:path>
              </a:pathLst>
            </a:custGeom>
            <a:solidFill>
              <a:srgbClr val="FF9300"/>
            </a:solidFill>
            <a:ln w="25400" cap="flat" cmpd="sng" algn="ctr">
              <a:solidFill>
                <a:srgbClr val="000000"/>
              </a:solidFill>
              <a:prstDash val="solid"/>
              <a:headEnd type="none"/>
              <a:tailEnd type="none"/>
            </a:ln>
            <a:effectLst>
              <a:outerShdw blurRad="127000" dist="76332" dir="2700000">
                <a:srgbClr val="000000">
                  <a:alpha val="20000"/>
                </a:srgbClr>
              </a:outerShdw>
            </a:effectLst>
          </p:spPr>
          <p:txBody>
            <a:bodyPr vert="horz" wrap="square" lIns="38100" tIns="38100" rIns="38100" bIns="38100" numCol="1" spcCol="215900" anchor="ctr"/>
            <a:lstStyle/>
            <a:p>
              <a:pPr defTabSz="355600">
                <a:tabLst>
                  <a:tab pos="838200" algn="l"/>
                </a:tabLst>
                <a:defRPr cap="none">
                  <a:effectLst>
                    <a:outerShdw dist="63500" dir="3600000" algn="tl" rotWithShape="0">
                      <a:srgbClr val="000000">
                        <a:alpha val="40000"/>
                      </a:srgbClr>
                    </a:outerShdw>
                  </a:effectLst>
                </a:defRPr>
              </a:pPr>
            </a:p>
          </p:txBody>
        </p:sp>
        <p:sp>
          <p:nvSpPr>
            <p:cNvPr id="4" name="Shape 5681"/>
            <p:cNvSpPr>
              <a:extLst>
                <a:ext uri="smNativeData">
                  <pr:smNativeData xmlns:pr="smNativeData" xmlns="smNativeData" val="SMDATA_15_trXWYhMAAAAlAAAACg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AAAAA8AAAAAQAAACMAAAAjAAAAIwAAAB4AAAAAAAAAZAAAAGQAAAAAAAAAZAAAAGQAAAAVAAAAYAAAAAAAAAAAAAAADwAAACADAAAAAAAAAAAAAAEAAACgMgAAVgcAAKr4//8BAAAAf39/AAEAAABkAAAAAAAAABQAAABAHwAAAAAAACYAAAAAAAAAwOD//wAAAAAmAAAAZAAAABYAAABMAAAAAQAAAAAAAAAHAAAAAAAAAAEAAAAAAAAAUAAAAFUAAABVAAAAZAAAAGQAAAAAAAAAy8vLAFAAAABVAAAAVQAAAGQAAABkAAAAAAAAABcAAAAUAAAAAAAAAAAAAAD/fwAA/38AAAAAAAAJAAAABAAAAAAAAAAeAAAAaAAAAAAAAAAAAAAAAAAAAAAAAAAAAAAAECcAABAnAAAAAAAAAAAAAAAAAAAAAAAAAAAAAAAAAAAAAAAAAAAAAMg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B/f38AAAAAAMvLywDAwP8Af39/AAAAAAAAAAAAAAAAAAAAAAAAAAAAIQAAABgAAAAUAAAAEBMAANoiAABZHwAAAC0AAAAAAAAmAAAACAAAAP//////////"/>
                </a:ext>
              </a:extLst>
            </p:cNvSpPr>
            <p:nvPr/>
          </p:nvSpPr>
          <p:spPr>
            <a:xfrm>
              <a:off x="3098800" y="5665470"/>
              <a:ext cx="1997075" cy="1649730"/>
            </a:xfrm>
            <a:prstGeom prst="line">
              <a:avLst/>
            </a:prstGeom>
            <a:noFill/>
            <a:ln w="38100" cap="flat" cmpd="sng" algn="ctr">
              <a:solidFill>
                <a:srgbClr val="000000"/>
              </a:solidFill>
              <a:prstDash val="solid"/>
              <a:headEnd type="none"/>
              <a:tailEnd type="none"/>
            </a:ln>
            <a:effectLst>
              <a:outerShdw blurRad="127000" dist="76332" dir="2700000">
                <a:srgbClr val="000000">
                  <a:alpha val="20000"/>
                </a:srgbClr>
              </a:outerShdw>
            </a:effectLst>
          </p:spPr>
          <p:txBody>
            <a:bodyPr vert="horz" wrap="square" lIns="50800" tIns="50800" rIns="50800" bIns="50800" numCol="1" spcCol="215900" anchor="ctr"/>
            <a:lstStyle/>
            <a:p>
              <a:pPr algn="l" defTabSz="457200">
                <a:lnSpc>
                  <a:spcPct val="100000"/>
                </a:lnSpc>
                <a:tabLst>
                  <a:tab pos="838200" algn="l"/>
                </a:tabLst>
                <a:defRPr sz="1200" cap="none">
                  <a:latin typeface="Helvetica" pitchFamily="0" charset="0"/>
                  <a:ea typeface="Helvetica" pitchFamily="0" charset="0"/>
                  <a:cs typeface="Helvetica" pitchFamily="0" charset="0"/>
                </a:defRPr>
              </a:pPr>
            </a:p>
          </p:txBody>
        </p:sp>
        <p:sp>
          <p:nvSpPr>
            <p:cNvPr id="3" name="Shape 5682"/>
            <p:cNvSpPr>
              <a:extLst>
                <a:ext uri="smNativeData">
                  <pr:smNativeData xmlns:pr="smNativeData" xmlns="smNativeData" val="SMDATA_15_trXWYhMAAAAlAAAACg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AAAAA8AAAAAQAAACMAAAAjAAAAIwAAAB4AAAAAAAAAZAAAAGQAAAAAAAAAZAAAAGQAAAAVAAAAYAAAAAAAAAAAAAAADwAAACADAAAAAAAAAAAAAAEAAACgMgAAVgcAAKr4//8BAAAAf39/AAEAAABkAAAAAAAAABQAAABAHwAAAAAAACYAAAAAAAAAwOD//wAAAAAmAAAAZAAAABYAAABMAAAAAQAAAAAAAAAHAAAAAAAAAAEAAAAAAAAAUAAAAFUAAABVAAAAZAAAAGQAAAAAAAAAy8vLAFAAAABVAAAAVQAAAGQAAABkAAAAAAAAABcAAAAUAAAAAAAAAAAAAAD/fwAA/38AAAAAAAAJAAAABAAAAGCp8wUeAAAAaAAAAAAAAAAAAAAAAAAAAAAAAAAAAAAAECcAABAnAAAAAAAAAAAAAAAAAAAAAAAAAAAAAAAAAAAAAAAAAAAAAMg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B/f38AAAAAAMvLywDAwP8Af39/AAAAAAAAAAAAAAAAAAAAAAAAAAAAIQAAABgAAAAUAAAAQB8AANoiAACJKwAAAC0AAAAAAAAmAAAACAAAAP//////////"/>
                </a:ext>
              </a:extLst>
            </p:cNvSpPr>
            <p:nvPr/>
          </p:nvSpPr>
          <p:spPr>
            <a:xfrm flipH="1">
              <a:off x="5080000" y="5665470"/>
              <a:ext cx="1997075" cy="1649730"/>
            </a:xfrm>
            <a:prstGeom prst="line">
              <a:avLst/>
            </a:prstGeom>
            <a:noFill/>
            <a:ln w="38100" cap="flat" cmpd="sng" algn="ctr">
              <a:solidFill>
                <a:srgbClr val="000000"/>
              </a:solidFill>
              <a:prstDash val="solid"/>
              <a:headEnd type="none"/>
              <a:tailEnd type="none"/>
            </a:ln>
            <a:effectLst>
              <a:outerShdw blurRad="127000" dist="76332" dir="2700000">
                <a:srgbClr val="000000">
                  <a:alpha val="20000"/>
                </a:srgbClr>
              </a:outerShdw>
            </a:effectLst>
          </p:spPr>
          <p:txBody>
            <a:bodyPr vert="horz" wrap="square" lIns="50800" tIns="50800" rIns="50800" bIns="50800" numCol="1" spcCol="215900" anchor="ctr"/>
            <a:lstStyle/>
            <a:p>
              <a:pPr algn="l" defTabSz="457200">
                <a:lnSpc>
                  <a:spcPct val="100000"/>
                </a:lnSpc>
                <a:tabLst>
                  <a:tab pos="838200" algn="l"/>
                </a:tabLst>
                <a:defRPr sz="1200" cap="none">
                  <a:latin typeface="Helvetica" pitchFamily="0" charset="0"/>
                  <a:ea typeface="Helvetica" pitchFamily="0" charset="0"/>
                  <a:cs typeface="Helvetica" pitchFamily="0" charset="0"/>
                </a:defRPr>
              </a:pPr>
            </a:p>
          </p:txBody>
        </p:sp>
      </p:grpSp>
      <p:grpSp>
        <p:nvGrpSpPr>
          <p:cNvPr id="7" name="Group 5686"/>
          <p:cNvGrpSpPr>
            <a:extLst>
              <a:ext uri="smNativeData">
                <pr:smNativeData xmlns:pr="smNativeData" xmlns="smNativeData" val="SMDATA_6_trXWYhMAAAAlAAAAAQAAAA8BAAAAkAAAAEgAAACQAAAASAAAAAAAAAAAAAAAAAAAABcAAAAUAAAAAAAAAAAAAAD/fwAA/38AAAAAAAAJAAAABAAAAPAAAAAfAAAAVAAAAAAAAAAAAAAAAAAAAAAAAAAAAAAAAAAAAAAAAAAAAAAAAAAAAAAAAAAAAAAAAAAAAAAAAAAAAAAAAAAAAAAAAAAAAAAAAAAAAAAAAAAAAAAAAAAAACEAAAAYAAAAFAAAAHQIAACsDQAAJDYAAJkQAAAQAAAAJgAAAAgAAAD/////AAAAAA=="/>
              </a:ext>
            </a:extLst>
          </p:cNvGrpSpPr>
          <p:nvPr/>
        </p:nvGrpSpPr>
        <p:grpSpPr>
          <a:xfrm>
            <a:off x="1374140" y="2222500"/>
            <a:ext cx="7426960" cy="475615"/>
            <a:chOff x="1374140" y="2222500"/>
            <a:chExt cx="7426960" cy="475615"/>
          </a:xfrm>
        </p:grpSpPr>
        <p:sp>
          <p:nvSpPr>
            <p:cNvPr id="9" name="Shape 5684"/>
            <p:cNvSpPr>
              <a:extLst>
                <a:ext uri="smNativeData">
                  <pr:smNativeData xmlns:pr="smNativeData" xmlns="smNativeData" val="SMDATA_15_trXWYhMAAAAlAAAAZAAAAA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VgAAAEcAAABHAAAAZAAAAGQAAAAAAAAAy8vLAFYAAABHAAAARwAAAGQAAABkAAAAAAAAABcAAAAUAAAAAAAAAAAAAAD/fwAA/38AAAAAAAAJAAAABAAAABCkcgM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AAAAAMvLywDAwP8Af39/AAAAAAAAAAAAAAAAAAAAAAAAAAAAIQAAABgAAAAUAAAAViEAAKwNAAAkNgAAhhAAAAAAAAAmAAAACAAAAP//////////"/>
                </a:ext>
              </a:extLst>
            </p:cNvSpPr>
            <p:nvPr/>
          </p:nvSpPr>
          <p:spPr>
            <a:xfrm>
              <a:off x="5419090" y="2222500"/>
              <a:ext cx="3382010" cy="463550"/>
            </a:xfrm>
            <a:prstGeom prst="rect">
              <a:avLst/>
            </a:prstGeom>
            <a:noFill/>
            <a:ln>
              <a:noFill/>
            </a:ln>
            <a:effectLst>
              <a:outerShdw blurRad="63500" dist="63760" dir="2700000">
                <a:srgbClr val="000000">
                  <a:alpha val="14000"/>
                </a:srgbClr>
              </a:outerShdw>
            </a:effectLst>
          </p:spPr>
          <p:txBody>
            <a:bodyPr vert="horz" wrap="square" lIns="50800" tIns="50800" rIns="50800" bIns="50800" numCol="1" spcCol="215900" anchor="t"/>
            <a:lstStyle>
              <a:lvl1pPr defTabSz="355600">
                <a:lnSpc>
                  <a:spcPts val="3100"/>
                </a:lnSpc>
                <a:tabLst>
                  <a:tab pos="838200" algn="l"/>
                </a:tabLst>
                <a:defRPr sz="2600" cap="none">
                  <a:solidFill>
                    <a:srgbClr val="424242"/>
                  </a:solidFill>
                  <a:latin typeface="Times New Roman" pitchFamily="1" charset="0"/>
                  <a:ea typeface="Gill Sans" pitchFamily="0" charset="0"/>
                  <a:cs typeface="Gill Sans" pitchFamily="0" charset="0"/>
                </a:defRPr>
              </a:lvl1pPr>
            </a:lstStyle>
            <a:p>
              <a:pPr/>
              <a:r>
                <a:t>CCCTACGGCACATTA</a:t>
              </a:r>
            </a:p>
          </p:txBody>
        </p:sp>
        <p:sp>
          <p:nvSpPr>
            <p:cNvPr id="8" name="Shape 5685"/>
            <p:cNvSpPr>
              <a:extLst>
                <a:ext uri="smNativeData">
                  <pr:smNativeData xmlns:pr="smNativeData" xmlns="smNativeData" val="SMDATA_15_trXWYhMAAAAlAAAAZAAAAA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VgAAAEcAAABHAAAAZAAAAGQAAAAAAAAAy8vLAFYAAABHAAAARwAAAGQAAABkAAAAAAAAABcAAAAUAAAAAAAAAAAAAAD/fwAA/38AAAAAAAAJAAAABAAAAHASeAM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AAAAAMvLywDAwP8Af39/AAAAAAAAAAAAAAAAAAAAAAAAAAAAIQAAABgAAAAUAAAAdAgAAKwNAACVHQAAmRAAAAAAAAAmAAAACAAAAP//////////"/>
                </a:ext>
              </a:extLst>
            </p:cNvSpPr>
            <p:nvPr/>
          </p:nvSpPr>
          <p:spPr>
            <a:xfrm>
              <a:off x="1374140" y="2222500"/>
              <a:ext cx="3434715" cy="475615"/>
            </a:xfrm>
            <a:prstGeom prst="rect">
              <a:avLst/>
            </a:prstGeom>
            <a:noFill/>
            <a:ln>
              <a:noFill/>
            </a:ln>
            <a:effectLst>
              <a:outerShdw blurRad="63500" dist="63760" dir="2700000">
                <a:srgbClr val="000000">
                  <a:alpha val="14000"/>
                </a:srgbClr>
              </a:outerShdw>
            </a:effectLst>
          </p:spPr>
          <p:txBody>
            <a:bodyPr vert="horz" wrap="square" lIns="50800" tIns="50800" rIns="50800" bIns="50800" numCol="1" spcCol="215900" anchor="t"/>
            <a:lstStyle>
              <a:lvl1pPr defTabSz="355600">
                <a:lnSpc>
                  <a:spcPts val="3100"/>
                </a:lnSpc>
                <a:tabLst>
                  <a:tab pos="838200" algn="l"/>
                </a:tabLst>
                <a:defRPr sz="2600" cap="none">
                  <a:solidFill>
                    <a:srgbClr val="424242"/>
                  </a:solidFill>
                  <a:latin typeface="Times New Roman" pitchFamily="1" charset="0"/>
                  <a:ea typeface="Gill Sans" pitchFamily="0" charset="0"/>
                  <a:cs typeface="Gill Sans" pitchFamily="0" charset="0"/>
                </a:defRPr>
              </a:lvl1pPr>
            </a:lstStyle>
            <a:p>
              <a:pPr/>
              <a:r>
                <a:t>ACCGCATTTCAACCA</a:t>
              </a:r>
            </a:p>
          </p:txBody>
        </p:sp>
      </p:grpSp>
      <p:sp>
        <p:nvSpPr>
          <p:cNvPr id="10" name="Shape 5687"/>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8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HQJAAD4PQAAXA0AABAgAAAmAAAACAAAAP//////////"/>
              </a:ext>
            </a:extLst>
          </p:cNvSpPr>
          <p:nvPr/>
        </p:nvSpPr>
        <p:spPr>
          <a:xfrm>
            <a:off x="1003300" y="1536700"/>
            <a:ext cx="9070340" cy="6350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Heterotachy entails variation in the process of nucleotide substitution at individual sites</a:t>
            </a:r>
            <a:br/>
            <a:r>
              <a:t>     in the sequence over the tree.</a:t>
            </a:r>
          </a:p>
        </p:txBody>
      </p:sp>
      <p:sp>
        <p:nvSpPr>
          <p:cNvPr id="11" name="Shape 5688"/>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AgHAABhOQAAZwkAABAgAAAmAAAACAAAAP//////////"/>
              </a:ext>
            </a:extLst>
          </p:cNvSpPr>
          <p:nvPr/>
        </p:nvSpPr>
        <p:spPr>
          <a:xfrm>
            <a:off x="635000" y="1143000"/>
            <a:ext cx="8692515"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Biology motivates the extension of models</a:t>
            </a:r>
          </a:p>
        </p:txBody>
      </p:sp>
      <p:sp>
        <p:nvSpPr>
          <p:cNvPr id="12" name="Shape 5689"/>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wQAAOYAAADpOQAAOgcAABAgAAAmAAAACAAAAP//////////"/>
              </a:ext>
            </a:extLst>
          </p:cNvSpPr>
          <p:nvPr/>
        </p:nvSpPr>
        <p:spPr>
          <a:xfrm>
            <a:off x="746125" y="146050"/>
            <a:ext cx="8667750" cy="10287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p>
            <a:pPr defTabSz="457200">
              <a:tabLst>
                <a:tab pos="838200" algn="l"/>
              </a:tabLst>
              <a:defRPr cap="none">
                <a:solidFill>
                  <a:srgbClr val="0433FF"/>
                </a:solidFill>
                <a:latin typeface="Arial" pitchFamily="1" charset="0"/>
                <a:ea typeface="Arial" pitchFamily="1" charset="0"/>
                <a:cs typeface="Arial" pitchFamily="1" charset="0"/>
              </a:defRPr>
            </a:pPr>
            <a:r>
              <a:t>Accommodating Variation in Rates Across Sites</a:t>
            </a:r>
            <a:br/>
            <a:r>
              <a:t>Across the Tree (Heterotachy)</a:t>
            </a:r>
          </a:p>
        </p:txBody>
      </p:sp>
    </p:spTree>
  </p:cSld>
  <p:clrMapOvr>
    <a:masterClrMapping/>
  </p:clrMapOvr>
  <p:transition spd="fast" p14:dur="500">
    <p:fade/>
    <p:extLst>
      <p:ext uri="smNativeData">
        <pr:smNativeData xmlns:pr="smNativeData" xmlns="smNativeData" val="trXWYgAAAAD0AQAAAAAAAAYAAAAAAAAAAAAAAAAAAAAAAAAAAQAAAAAAAAAAAAAAAAAAAAAAAAAAAAAA"/>
      </p:ext>
    </p:extLst>
  </p:transition>
  <p:timing>
    <p:tnLst>
      <p:par>
        <p:cTn id="1" dur="indefinite" restart="never" nodeType="tmRoot"/>
      </p:par>
    </p:tnLst>
  </p:timing>
</p:sld>
</file>

<file path=ppt/slides/slide366.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grpSp>
        <p:nvGrpSpPr>
          <p:cNvPr id="2" name="Group 5695"/>
          <p:cNvGrpSpPr>
            <a:extLst>
              <a:ext uri="smNativeData">
                <pr:smNativeData xmlns:pr="smNativeData" xmlns="smNativeData" val="SMDATA_6_trXWYhMAAAAlAAAAAQAAAA8BAAAAkAAAAEgAAACQAAAASAAAAAAAAAAAAAAAAAAAABcAAAAUAAAAAAAAAAAAAAD/fwAA/38AAAAAAAAJAAAABAAAALBPzQIfAAAAVAAAAAAAAAAAAAAAAAAAAAAAAAAAAAAAAAAAAAAAAAAAAAAAAAAAAAAAAAAAAAAAAAAAAAAAAAAAAAAAAAAAAAAAAAAAAAAAAAAAAAAAAAAAAAAAAAAAACEAAAAYAAAAFAAAAKgHAAAjEAAA7DYAAAAtAAAQAAAAJgAAAAgAAAD/////AAAAAA=="/>
              </a:ext>
            </a:extLst>
          </p:cNvGrpSpPr>
          <p:nvPr/>
        </p:nvGrpSpPr>
        <p:grpSpPr>
          <a:xfrm>
            <a:off x="1244600" y="2623185"/>
            <a:ext cx="7683500" cy="4692015"/>
            <a:chOff x="1244600" y="2623185"/>
            <a:chExt cx="7683500" cy="4692015"/>
          </a:xfrm>
        </p:grpSpPr>
        <p:sp>
          <p:nvSpPr>
            <p:cNvPr id="6" name="Shape 5691"/>
            <p:cNvSpPr>
              <a:extLst>
                <a:ext uri="smNativeData">
                  <pr:smNativeData xmlns:pr="smNativeData" xmlns="smNativeData" val="SMDATA_15_trXWYhMAAAAlAAAACwAAAA0AAAAAPAAAADwAAAA8AAAAPAAAAAAAAAABAAAAAAAAAAEAAABQAAAAAAAAAAAA4D8AAAAAAADgPwAAAAAAAOA/AAAAAAAA4D8AAAAAAADgPwAAAAAAAOA/AAAAAAAA4D8AAAAAAADgPwAAAAAAAOA/AAAAAAAA4D8CAAAAjAAAAAEAAAAAAAAATaj7AP///wgAAAAAAAAAAAAAAAAAAAAAAAAAAAAAAAAAAAAAeAAAAAEAAABAAAAAAAAAAAAAAAB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QAAAAAAAAAHAAAAAAAAAAEAAAAAAAAAUAAAAFUAAABVAAAAZAAAAGQAAAAAAAAAy8vLAFAAAABVAAAAVQAAAGQAAABkAAAAAAAAABcAAAAUAAAAAAAAAAAAAAD/fwAA/38AAAAAAAAJAAAABAAAAOCq8wUeAAAAaAAAAAAAAAAAAAAAAAAAAAAAAAAAAAAAECcAABAnAAAAAAAAAAAAAAAAAAAAAAAAAAAAAAAAAAAAAAAAAAAAAMg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Taj7AP///wEAAAAAAAAAAAAAAAAAAAAAAAAAAAAAAAAAAAAAAAAAAAAAAAB/f38AAAAAAMvLywDAwP8Af39/AAAAAAAAAAAAAAAAAAAAAAAAAAAAIQAAABgAAAAUAAAAqAcAACMQAABkHgAA6yIAAAAAAAAmAAAACAAAAP//////////"/>
                </a:ext>
              </a:extLst>
            </p:cNvSpPr>
            <p:nvPr/>
          </p:nvSpPr>
          <p:spPr>
            <a:xfrm rot="10800000">
              <a:off x="1244600" y="2623185"/>
              <a:ext cx="3695700" cy="3053080"/>
            </a:xfrm>
            <a:custGeom>
              <a:avLst/>
              <a:gdLst/>
              <a:ahLst/>
              <a:cxnLst/>
              <a:rect l="0" t="0" r="3695700" b="3053080"/>
              <a:pathLst>
                <a:path w="3695700" h="3053080">
                  <a:moveTo>
                    <a:pt x="0" y="3053080"/>
                  </a:moveTo>
                  <a:lnTo>
                    <a:pt x="3695700" y="3053080"/>
                  </a:lnTo>
                  <a:lnTo>
                    <a:pt x="1847850" y="0"/>
                  </a:lnTo>
                  <a:close/>
                </a:path>
              </a:pathLst>
            </a:custGeom>
            <a:solidFill>
              <a:srgbClr val="4DA8FB"/>
            </a:solidFill>
            <a:ln w="25400" cap="flat" cmpd="sng" algn="ctr">
              <a:solidFill>
                <a:srgbClr val="000000"/>
              </a:solidFill>
              <a:prstDash val="solid"/>
              <a:headEnd type="none"/>
              <a:tailEnd type="none"/>
            </a:ln>
            <a:effectLst>
              <a:outerShdw blurRad="127000" dist="76332" dir="2700000">
                <a:srgbClr val="000000">
                  <a:alpha val="20000"/>
                </a:srgbClr>
              </a:outerShdw>
            </a:effectLst>
          </p:spPr>
          <p:txBody>
            <a:bodyPr vert="horz" wrap="square" lIns="38100" tIns="38100" rIns="38100" bIns="38100" numCol="1" spcCol="215900" anchor="ctr"/>
            <a:lstStyle/>
            <a:p>
              <a:pPr defTabSz="355600">
                <a:tabLst>
                  <a:tab pos="838200" algn="l"/>
                </a:tabLst>
                <a:defRPr cap="none">
                  <a:effectLst>
                    <a:outerShdw dist="63500" dir="3600000" algn="tl" rotWithShape="0">
                      <a:srgbClr val="000000">
                        <a:alpha val="40000"/>
                      </a:srgbClr>
                    </a:outerShdw>
                  </a:effectLst>
                </a:defRPr>
              </a:pPr>
            </a:p>
          </p:txBody>
        </p:sp>
        <p:sp>
          <p:nvSpPr>
            <p:cNvPr id="5" name="Shape 5692"/>
            <p:cNvSpPr>
              <a:extLst>
                <a:ext uri="smNativeData">
                  <pr:smNativeData xmlns:pr="smNativeData" xmlns="smNativeData" val="SMDATA_15_trXWYhMAAAAlAAAACwAAAA0AAAAAPAAAADwAAAA8AAAAPAAAAAAAAAABAAAAAAAAAAEAAABQAAAAAAAAAAAA4D8AAAAAAADg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QAAAAAAAAAHAAAAAAAAAAEAAAAAAAAAUAAAAFUAAABVAAAAZAAAAGQAAAAAAAAAy8vLAFAAAABVAAAAVQAAAGQAAABkAAAAAAAAABcAAAAUAAAAAAAAAAAAAAD/fwAA/38AAAAAAAAJAAAABAAAAAChTAMeAAAAaAAAAAAAAAAAAAAAAAAAAAAAAAAAAAAAECcAABAnAAAAAAAAAAAAAAAAAAAAAAAAAAAAAAAAAAAAAAAAAAAAAMg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MCAAACMQAADsNgAA6yIAAAAAAAAmAAAACAAAAP//////////"/>
                </a:ext>
              </a:extLst>
            </p:cNvSpPr>
            <p:nvPr/>
          </p:nvSpPr>
          <p:spPr>
            <a:xfrm rot="10800000">
              <a:off x="5232400" y="2623185"/>
              <a:ext cx="3695700" cy="3053080"/>
            </a:xfrm>
            <a:custGeom>
              <a:avLst/>
              <a:gdLst/>
              <a:ahLst/>
              <a:cxnLst/>
              <a:rect l="0" t="0" r="3695700" b="3053080"/>
              <a:pathLst>
                <a:path w="3695700" h="3053080">
                  <a:moveTo>
                    <a:pt x="0" y="3053080"/>
                  </a:moveTo>
                  <a:lnTo>
                    <a:pt x="3695700" y="3053080"/>
                  </a:lnTo>
                  <a:lnTo>
                    <a:pt x="1847850" y="0"/>
                  </a:lnTo>
                  <a:close/>
                </a:path>
              </a:pathLst>
            </a:custGeom>
            <a:solidFill>
              <a:srgbClr val="FF9300"/>
            </a:solidFill>
            <a:ln w="25400" cap="flat" cmpd="sng" algn="ctr">
              <a:solidFill>
                <a:srgbClr val="000000"/>
              </a:solidFill>
              <a:prstDash val="solid"/>
              <a:headEnd type="none"/>
              <a:tailEnd type="none"/>
            </a:ln>
            <a:effectLst>
              <a:outerShdw blurRad="127000" dist="76332" dir="2700000">
                <a:srgbClr val="000000">
                  <a:alpha val="20000"/>
                </a:srgbClr>
              </a:outerShdw>
            </a:effectLst>
          </p:spPr>
          <p:txBody>
            <a:bodyPr vert="horz" wrap="square" lIns="38100" tIns="38100" rIns="38100" bIns="38100" numCol="1" spcCol="215900" anchor="ctr"/>
            <a:lstStyle/>
            <a:p>
              <a:pPr defTabSz="355600">
                <a:tabLst>
                  <a:tab pos="838200" algn="l"/>
                </a:tabLst>
                <a:defRPr cap="none">
                  <a:effectLst>
                    <a:outerShdw dist="63500" dir="3600000" algn="tl" rotWithShape="0">
                      <a:srgbClr val="000000">
                        <a:alpha val="40000"/>
                      </a:srgbClr>
                    </a:outerShdw>
                  </a:effectLst>
                </a:defRPr>
              </a:pPr>
            </a:p>
          </p:txBody>
        </p:sp>
        <p:sp>
          <p:nvSpPr>
            <p:cNvPr id="4" name="Shape 5693"/>
            <p:cNvSpPr>
              <a:extLst>
                <a:ext uri="smNativeData">
                  <pr:smNativeData xmlns:pr="smNativeData" xmlns="smNativeData" val="SMDATA_15_trXWYhMAAAAlAAAACg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AAAAA8AAAAAQAAACMAAAAjAAAAIwAAAB4AAAAAAAAAZAAAAGQAAAAAAAAAZAAAAGQAAAAVAAAAYAAAAAAAAAAAAAAADwAAACADAAAAAAAAAAAAAAEAAACgMgAAVgcAAKr4//8BAAAAf39/AAEAAABkAAAAAAAAABQAAABAHwAAAAAAACYAAAAAAAAAwOD//wAAAAAmAAAAZAAAABYAAABMAAAAAQAAAAAAAAAHAAAAAAAAAAEAAAAAAAAAUAAAAFUAAABVAAAAZAAAAGQAAAAAAAAAy8vLAFAAAABVAAAAVQAAAGQAAABkAAAAAAAAABcAAAAUAAAAAAAAAAAAAAD/fwAA/38AAAAAAAAJAAAABAAAAGCyLwUeAAAAaAAAAAAAAAAAAAAAAAAAAAAAAAAAAAAAECcAABAnAAAAAAAAAAAAAAAAAAAAAAAAAAAAAAAAAAAAAAAAAAAAAMg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B/f38AAAAAAMvLywDAwP8Af39/AAAAAAAAAAAAAAAAAAAAAAAAAAAAIQAAABgAAAAUAAAAEBMAANoiAABZHwAAAC0AAAAAAAAmAAAACAAAAP//////////"/>
                </a:ext>
              </a:extLst>
            </p:cNvSpPr>
            <p:nvPr/>
          </p:nvSpPr>
          <p:spPr>
            <a:xfrm>
              <a:off x="3098800" y="5665470"/>
              <a:ext cx="1997075" cy="1649730"/>
            </a:xfrm>
            <a:prstGeom prst="line">
              <a:avLst/>
            </a:prstGeom>
            <a:noFill/>
            <a:ln w="38100" cap="flat" cmpd="sng" algn="ctr">
              <a:solidFill>
                <a:srgbClr val="000000"/>
              </a:solidFill>
              <a:prstDash val="solid"/>
              <a:headEnd type="none"/>
              <a:tailEnd type="none"/>
            </a:ln>
            <a:effectLst>
              <a:outerShdw blurRad="127000" dist="76332" dir="2700000">
                <a:srgbClr val="000000">
                  <a:alpha val="20000"/>
                </a:srgbClr>
              </a:outerShdw>
            </a:effectLst>
          </p:spPr>
          <p:txBody>
            <a:bodyPr vert="horz" wrap="square" lIns="50800" tIns="50800" rIns="50800" bIns="50800" numCol="1" spcCol="215900" anchor="ctr"/>
            <a:lstStyle/>
            <a:p>
              <a:pPr algn="l" defTabSz="457200">
                <a:lnSpc>
                  <a:spcPct val="100000"/>
                </a:lnSpc>
                <a:tabLst>
                  <a:tab pos="838200" algn="l"/>
                </a:tabLst>
                <a:defRPr sz="1200" cap="none">
                  <a:latin typeface="Helvetica" pitchFamily="0" charset="0"/>
                  <a:ea typeface="Helvetica" pitchFamily="0" charset="0"/>
                  <a:cs typeface="Helvetica" pitchFamily="0" charset="0"/>
                </a:defRPr>
              </a:pPr>
            </a:p>
          </p:txBody>
        </p:sp>
        <p:sp>
          <p:nvSpPr>
            <p:cNvPr id="3" name="Shape 5694"/>
            <p:cNvSpPr>
              <a:extLst>
                <a:ext uri="smNativeData">
                  <pr:smNativeData xmlns:pr="smNativeData" xmlns="smNativeData" val="SMDATA_15_trXWYhMAAAAlAAAACg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AAAAA8AAAAAQAAACMAAAAjAAAAIwAAAB4AAAAAAAAAZAAAAGQAAAAAAAAAZAAAAGQAAAAVAAAAYAAAAAAAAAAAAAAADwAAACADAAAAAAAAAAAAAAEAAACgMgAAVgcAAKr4//8BAAAAf39/AAEAAABkAAAAAAAAABQAAABAHwAAAAAAACYAAAAAAAAAwOD//wAAAAAmAAAAZAAAABYAAABMAAAAAQAAAAAAAAAHAAAAAAAAAAEAAAAAAAAAUAAAAFUAAABVAAAAZAAAAGQAAAAAAAAAy8vLAFAAAABVAAAAVQAAAGQAAABkAAAAAAAAABcAAAAUAAAAAAAAAAAAAAD/fwAA/38AAAAAAAAJAAAABAAAAE/rLxweAAAAaAAAAAAAAAAAAAAAAAAAAAAAAAAAAAAAECcAABAnAAAAAAAAAAAAAAAAAAAAAAAAAAAAAAAAAAAAAAAAAAAAAMg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B/f38AAAAAAMvLywDAwP8Af39/AAAAAAAAAAAAAAAAAAAAAAAAAAAAIQAAABgAAAAUAAAAQB8AANoiAACJKwAAAC0AAAAAAAAmAAAACAAAAP//////////"/>
                </a:ext>
              </a:extLst>
            </p:cNvSpPr>
            <p:nvPr/>
          </p:nvSpPr>
          <p:spPr>
            <a:xfrm flipH="1">
              <a:off x="5080000" y="5665470"/>
              <a:ext cx="1997075" cy="1649730"/>
            </a:xfrm>
            <a:prstGeom prst="line">
              <a:avLst/>
            </a:prstGeom>
            <a:noFill/>
            <a:ln w="38100" cap="flat" cmpd="sng" algn="ctr">
              <a:solidFill>
                <a:srgbClr val="000000"/>
              </a:solidFill>
              <a:prstDash val="solid"/>
              <a:headEnd type="none"/>
              <a:tailEnd type="none"/>
            </a:ln>
            <a:effectLst>
              <a:outerShdw blurRad="127000" dist="76332" dir="2700000">
                <a:srgbClr val="000000">
                  <a:alpha val="20000"/>
                </a:srgbClr>
              </a:outerShdw>
            </a:effectLst>
          </p:spPr>
          <p:txBody>
            <a:bodyPr vert="horz" wrap="square" lIns="50800" tIns="50800" rIns="50800" bIns="50800" numCol="1" spcCol="215900" anchor="ctr"/>
            <a:lstStyle/>
            <a:p>
              <a:pPr algn="l" defTabSz="457200">
                <a:lnSpc>
                  <a:spcPct val="100000"/>
                </a:lnSpc>
                <a:tabLst>
                  <a:tab pos="838200" algn="l"/>
                </a:tabLst>
                <a:defRPr sz="1200" cap="none">
                  <a:latin typeface="Helvetica" pitchFamily="0" charset="0"/>
                  <a:ea typeface="Helvetica" pitchFamily="0" charset="0"/>
                  <a:cs typeface="Helvetica" pitchFamily="0" charset="0"/>
                </a:defRPr>
              </a:pPr>
            </a:p>
          </p:txBody>
        </p:sp>
      </p:grpSp>
      <p:grpSp>
        <p:nvGrpSpPr>
          <p:cNvPr id="7" name="Group 5698"/>
          <p:cNvGrpSpPr>
            <a:extLst>
              <a:ext uri="smNativeData">
                <pr:smNativeData xmlns:pr="smNativeData" xmlns="smNativeData" val="SMDATA_6_trXWYhMAAAAlAAAAAQAAAA8BAAAAkAAAAEgAAACQAAAASAAAAAAAAAAAAAAAAAAAABcAAAAUAAAAAAAAAAAAAAD/fwAA/38AAAAAAAAJAAAABAAAAAAAAAAfAAAAVAAAAAAAAAAAAAAAAAAAAAAAAAAAAAAAAAAAAAAAAAAAAAAAAAAAAAAAAAAAAAAAAAAAAAAAAAAAAAAAAAAAAAAAAAAAAAAAAAAAAAAAAAAAAAAAAAAAACEAAAAYAAAAFAAAAFYIAACsDQAAJDYAALkQAAAQAAAAJgAAAAgAAAD/////AAAAAA=="/>
              </a:ext>
            </a:extLst>
          </p:cNvGrpSpPr>
          <p:nvPr/>
        </p:nvGrpSpPr>
        <p:grpSpPr>
          <a:xfrm>
            <a:off x="1355090" y="2222500"/>
            <a:ext cx="7446010" cy="495935"/>
            <a:chOff x="1355090" y="2222500"/>
            <a:chExt cx="7446010" cy="495935"/>
          </a:xfrm>
        </p:grpSpPr>
        <p:sp>
          <p:nvSpPr>
            <p:cNvPr id="9" name="Shape 5696"/>
            <p:cNvSpPr>
              <a:extLst>
                <a:ext uri="smNativeData">
                  <pr:smNativeData xmlns:pr="smNativeData" xmlns="smNativeData" val="SMDATA_15_trXWYhMAAAAlAAAAZAAAAA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VgAAAEcAAABHAAAAZAAAAGQAAAAAAAAAy8vLAFYAAABHAAAARwAAAGQAAABkAAAAAAAAABcAAAAUAAAAAAAAAAAAAAD/fwAA/38AAAAAAAAJAAAABAAAAN+HgSc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AAAAAMvLywDAwP8Af39/AAAAAAAAAAAAAAAAAAAAAAAAAAAAIQAAABgAAAAUAAAAVggAAKwNAACUHQAAiBAAAAAAAAAmAAAACAAAAP//////////"/>
                </a:ext>
              </a:extLst>
            </p:cNvSpPr>
            <p:nvPr/>
          </p:nvSpPr>
          <p:spPr>
            <a:xfrm>
              <a:off x="1355090" y="2222500"/>
              <a:ext cx="3453130" cy="464820"/>
            </a:xfrm>
            <a:prstGeom prst="rect">
              <a:avLst/>
            </a:prstGeom>
            <a:noFill/>
            <a:ln>
              <a:noFill/>
            </a:ln>
            <a:effectLst>
              <a:outerShdw blurRad="63500" dist="63760" dir="2700000">
                <a:srgbClr val="000000">
                  <a:alpha val="14000"/>
                </a:srgbClr>
              </a:outerShdw>
            </a:effectLst>
          </p:spPr>
          <p:txBody>
            <a:bodyPr vert="horz" wrap="square" lIns="50800" tIns="50800" rIns="50800" bIns="50800" numCol="1" spcCol="215900" anchor="t"/>
            <a:lstStyle>
              <a:lvl1pPr defTabSz="355600">
                <a:lnSpc>
                  <a:spcPts val="3100"/>
                </a:lnSpc>
                <a:tabLst>
                  <a:tab pos="838200" algn="l"/>
                </a:tabLst>
                <a:defRPr sz="2600" cap="none">
                  <a:solidFill>
                    <a:srgbClr val="424242"/>
                  </a:solidFill>
                  <a:latin typeface="Times New Roman" pitchFamily="1" charset="0"/>
                  <a:ea typeface="Gill Sans" pitchFamily="0" charset="0"/>
                  <a:cs typeface="Gill Sans" pitchFamily="0" charset="0"/>
                </a:defRPr>
              </a:lvl1pPr>
            </a:lstStyle>
            <a:p>
              <a:pPr/>
              <a:r>
                <a:t>AAAAAAAAAAAAAA</a:t>
              </a:r>
            </a:p>
          </p:txBody>
        </p:sp>
        <p:sp>
          <p:nvSpPr>
            <p:cNvPr id="8" name="Shape 5697"/>
            <p:cNvSpPr>
              <a:extLst>
                <a:ext uri="smNativeData">
                  <pr:smNativeData xmlns:pr="smNativeData" xmlns="smNativeData" val="SMDATA_15_trXWYhMAAAAlAAAAZAAAAA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VgAAAEcAAABHAAAAZAAAAGQAAAAAAAAAy8vLAFY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AAAAAMvLywDAwP8Af39/AAAAAAAAAAAAAAAAAAAAAAAAAAAAIQAAABgAAAAUAAAAViEAAKwNAAAkNgAAuRAAAAAAAAAmAAAACAAAAP//////////"/>
                </a:ext>
              </a:extLst>
            </p:cNvSpPr>
            <p:nvPr/>
          </p:nvSpPr>
          <p:spPr>
            <a:xfrm>
              <a:off x="5419090" y="2222500"/>
              <a:ext cx="3382010" cy="495935"/>
            </a:xfrm>
            <a:prstGeom prst="rect">
              <a:avLst/>
            </a:prstGeom>
            <a:noFill/>
            <a:ln>
              <a:noFill/>
            </a:ln>
            <a:effectLst>
              <a:outerShdw blurRad="63500" dist="63760" dir="2700000">
                <a:srgbClr val="000000">
                  <a:alpha val="14000"/>
                </a:srgbClr>
              </a:outerShdw>
            </a:effectLst>
          </p:spPr>
          <p:txBody>
            <a:bodyPr vert="horz" wrap="square" lIns="50800" tIns="50800" rIns="50800" bIns="50800" numCol="1" spcCol="215900" anchor="t"/>
            <a:lstStyle>
              <a:lvl1pPr defTabSz="355600">
                <a:lnSpc>
                  <a:spcPts val="3100"/>
                </a:lnSpc>
                <a:tabLst>
                  <a:tab pos="838200" algn="l"/>
                </a:tabLst>
                <a:defRPr sz="2600" cap="none">
                  <a:solidFill>
                    <a:srgbClr val="424242"/>
                  </a:solidFill>
                  <a:latin typeface="Times New Roman" pitchFamily="1" charset="0"/>
                  <a:ea typeface="Gill Sans" pitchFamily="0" charset="0"/>
                  <a:cs typeface="Gill Sans" pitchFamily="0" charset="0"/>
                </a:defRPr>
              </a:lvl1pPr>
            </a:lstStyle>
            <a:p>
              <a:pPr/>
              <a:r>
                <a:t>CCCTACGGCACATTA</a:t>
              </a:r>
            </a:p>
          </p:txBody>
        </p:sp>
      </p:grpSp>
      <p:sp>
        <p:nvSpPr>
          <p:cNvPr id="10" name="Shape 5699"/>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HQJAAD4PQAAXA0AABAgAAAmAAAACAAAAP//////////"/>
              </a:ext>
            </a:extLst>
          </p:cNvSpPr>
          <p:nvPr/>
        </p:nvSpPr>
        <p:spPr>
          <a:xfrm>
            <a:off x="1003300" y="1536700"/>
            <a:ext cx="9070340" cy="6350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Heterotachy entails variation in the process of nucleotide substitution at individual sites</a:t>
            </a:r>
            <a:br/>
            <a:r>
              <a:t>     in the sequence over the tree.</a:t>
            </a:r>
          </a:p>
        </p:txBody>
      </p:sp>
      <p:sp>
        <p:nvSpPr>
          <p:cNvPr id="11" name="Shape 5700"/>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AgHAABhOQAAZwkAABAgAAAmAAAACAAAAP//////////"/>
              </a:ext>
            </a:extLst>
          </p:cNvSpPr>
          <p:nvPr/>
        </p:nvSpPr>
        <p:spPr>
          <a:xfrm>
            <a:off x="635000" y="1143000"/>
            <a:ext cx="8692515"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Biology motivates the extension of models</a:t>
            </a:r>
          </a:p>
        </p:txBody>
      </p:sp>
      <p:sp>
        <p:nvSpPr>
          <p:cNvPr id="12" name="Shape 5701"/>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wQAAOYAAADpOQAAOgcAABAgAAAmAAAACAAAAP//////////"/>
              </a:ext>
            </a:extLst>
          </p:cNvSpPr>
          <p:nvPr/>
        </p:nvSpPr>
        <p:spPr>
          <a:xfrm>
            <a:off x="746125" y="146050"/>
            <a:ext cx="8667750" cy="10287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p>
            <a:pPr defTabSz="457200">
              <a:tabLst>
                <a:tab pos="838200" algn="l"/>
              </a:tabLst>
              <a:defRPr cap="none">
                <a:solidFill>
                  <a:srgbClr val="0433FF"/>
                </a:solidFill>
                <a:latin typeface="Arial" pitchFamily="1" charset="0"/>
                <a:ea typeface="Arial" pitchFamily="1" charset="0"/>
                <a:cs typeface="Arial" pitchFamily="1" charset="0"/>
              </a:defRPr>
            </a:pPr>
            <a:r>
              <a:t>Accommodating Variation in Rates Across Sites</a:t>
            </a:r>
            <a:br/>
            <a:r>
              <a:t>Across the Tree (Heterotachy)</a:t>
            </a:r>
          </a:p>
        </p:txBody>
      </p:sp>
    </p:spTree>
  </p:cSld>
  <p:clrMapOvr>
    <a:masterClrMapping/>
  </p:clrMapOvr>
  <p:transition spd="fast" p14:dur="500">
    <p:fade/>
    <p:extLst>
      <p:ext uri="smNativeData">
        <pr:smNativeData xmlns:pr="smNativeData" xmlns="smNativeData" val="trXWYgAAAAD0AQAAAAAAAAYAAAAAAAAAAAAAAAAAAAAAAAAAAQAAAAAAAAAAAAAAAAAAAAAAAAAAAAAA"/>
      </p:ext>
    </p:extLst>
  </p:transition>
  <p:timing>
    <p:tnLst>
      <p:par>
        <p:cTn id="1" dur="indefinite" restart="never" nodeType="tmRoot"/>
      </p:par>
    </p:tnLst>
  </p:timing>
</p:sld>
</file>

<file path=ppt/slides/slide367.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sp>
        <p:nvSpPr>
          <p:cNvPr id="2" name="Shape 5703"/>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NLWjRE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HQJAAD4PQAArAsAABAgAAAmAAAACAAAAP//////////"/>
              </a:ext>
            </a:extLst>
          </p:cNvSpPr>
          <p:nvPr/>
        </p:nvSpPr>
        <p:spPr>
          <a:xfrm>
            <a:off x="1003300" y="1536700"/>
            <a:ext cx="9070340" cy="36068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(Tuffley &amp; Steel, 1998; Huelsenbeck, 2002)</a:t>
            </a:r>
          </a:p>
        </p:txBody>
      </p:sp>
      <p:sp>
        <p:nvSpPr>
          <p:cNvPr id="3" name="Shape 5704"/>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OdWpE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AgHAABhOQAAZwkAABAgAAAmAAAACAAAAP//////////"/>
              </a:ext>
            </a:extLst>
          </p:cNvSpPr>
          <p:nvPr/>
        </p:nvSpPr>
        <p:spPr>
          <a:xfrm>
            <a:off x="635000" y="1143000"/>
            <a:ext cx="8692515"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The Covarion/Covariotide model</a:t>
            </a:r>
          </a:p>
        </p:txBody>
      </p:sp>
      <p:sp>
        <p:nvSpPr>
          <p:cNvPr id="4" name="Shape 5705"/>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ODCGQ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wQAAOYAAADpOQAAOgcAABAgAAAmAAAACAAAAP//////////"/>
              </a:ext>
            </a:extLst>
          </p:cNvSpPr>
          <p:nvPr/>
        </p:nvSpPr>
        <p:spPr>
          <a:xfrm>
            <a:off x="746125" y="146050"/>
            <a:ext cx="8667750" cy="10287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p>
            <a:pPr defTabSz="457200">
              <a:tabLst>
                <a:tab pos="838200" algn="l"/>
              </a:tabLst>
              <a:defRPr cap="none">
                <a:solidFill>
                  <a:srgbClr val="0433FF"/>
                </a:solidFill>
                <a:latin typeface="Arial" pitchFamily="1" charset="0"/>
                <a:ea typeface="Arial" pitchFamily="1" charset="0"/>
                <a:cs typeface="Arial" pitchFamily="1" charset="0"/>
              </a:defRPr>
            </a:pPr>
            <a:r>
              <a:t>Accommodating Variation in Rates Across Sites</a:t>
            </a:r>
            <a:br/>
            <a:r>
              <a:t>Across the Tree (Heterotachy)</a:t>
            </a:r>
          </a:p>
        </p:txBody>
      </p:sp>
      <p:sp>
        <p:nvSpPr>
          <p:cNvPr id="5" name="Shape 5706"/>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NC2tAQ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MwLAAD4PQAABA4AABAgAAAmAAAACAAAAP//////////"/>
              </a:ext>
            </a:extLst>
          </p:cNvSpPr>
          <p:nvPr/>
        </p:nvSpPr>
        <p:spPr>
          <a:xfrm>
            <a:off x="1003300" y="1917700"/>
            <a:ext cx="9070340" cy="36068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Allows rate to change across the tree by assuming that a site is either switched on or off</a:t>
            </a:r>
          </a:p>
        </p:txBody>
      </p:sp>
    </p:spTree>
  </p:cSld>
  <p:clrMapOvr>
    <a:masterClrMapping/>
  </p:clrMapOvr>
  <p:transition spd="fast" p14:dur="500">
    <p:fade/>
    <p:extLst>
      <p:ext uri="smNativeData">
        <pr:smNativeData xmlns:pr="smNativeData" xmlns="smNativeData" val="trXWYgAAAAD0AQAAAAAAAAYAAAAAAAAAAAAAAAAAAAAAAAAAAQAAAAAAAAAAAAAAAAAAAAAAAAAAAAAA"/>
      </p:ext>
    </p:extLst>
  </p:transition>
  <p:timing>
    <p:tnLst>
      <p:par>
        <p:cTn id="1" dur="indefinite" restart="never" nodeType="tmRoot"/>
      </p:par>
    </p:tnLst>
  </p:timing>
</p:sld>
</file>

<file path=ppt/slides/slide368.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sp>
        <p:nvSpPr>
          <p:cNvPr id="2" name="Shape 5708"/>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EdBcj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MANAACDQAAA3A8AABAgAAAmAAAACAAAAP//////////"/>
              </a:ext>
            </a:extLst>
          </p:cNvSpPr>
          <p:nvPr/>
        </p:nvSpPr>
        <p:spPr>
          <a:xfrm>
            <a:off x="1003300" y="2235200"/>
            <a:ext cx="9483725" cy="3429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Arial" pitchFamily="1" charset="0"/>
                <a:cs typeface="Arial" pitchFamily="1" charset="0"/>
              </a:defRPr>
            </a:pPr>
            <a:r>
              <a:t>when on, substitution is modeled according to a 4</a:t>
            </a:r>
            <a:r>
              <a:rPr cap="none">
                <a:latin typeface="Times" pitchFamily="0" charset="0"/>
                <a:ea typeface="Times" pitchFamily="0" charset="0"/>
                <a:cs typeface="Times" pitchFamily="0" charset="0"/>
              </a:rPr>
              <a:t>-</a:t>
            </a:r>
            <a:r>
              <a:t>by</a:t>
            </a:r>
            <a:r>
              <a:rPr cap="none">
                <a:latin typeface="Times" pitchFamily="0" charset="0"/>
                <a:ea typeface="Times" pitchFamily="0" charset="0"/>
                <a:cs typeface="Times" pitchFamily="0" charset="0"/>
              </a:rPr>
              <a:t>-</a:t>
            </a:r>
            <a:r>
              <a:t>4/20</a:t>
            </a:r>
            <a:r>
              <a:rPr cap="none">
                <a:latin typeface="Times" pitchFamily="0" charset="0"/>
                <a:ea typeface="Times" pitchFamily="0" charset="0"/>
                <a:cs typeface="Times" pitchFamily="0" charset="0"/>
              </a:rPr>
              <a:t>-</a:t>
            </a:r>
            <a:r>
              <a:t>by</a:t>
            </a:r>
            <a:r>
              <a:rPr cap="none">
                <a:latin typeface="Times" pitchFamily="0" charset="0"/>
                <a:ea typeface="Times" pitchFamily="0" charset="0"/>
                <a:cs typeface="Times" pitchFamily="0" charset="0"/>
              </a:rPr>
              <a:t>-</a:t>
            </a:r>
            <a:r>
              <a:t>20 instantaneous-rate matrix</a:t>
            </a:r>
          </a:p>
        </p:txBody>
      </p:sp>
      <p:sp>
        <p:nvSpPr>
          <p:cNvPr id="3" name="Shape 5709"/>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FKgazg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HQJAAD4PQAArAsAABAgAAAmAAAACAAAAP//////////"/>
              </a:ext>
            </a:extLst>
          </p:cNvSpPr>
          <p:nvPr/>
        </p:nvSpPr>
        <p:spPr>
          <a:xfrm>
            <a:off x="1003300" y="1536700"/>
            <a:ext cx="9070340" cy="36068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(Tuffley &amp; Steel, 1998; Huelsenbeck, 2002)</a:t>
            </a:r>
          </a:p>
        </p:txBody>
      </p:sp>
      <p:sp>
        <p:nvSpPr>
          <p:cNvPr id="4" name="Shape 5710"/>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HBuRAM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AgHAABhOQAAZwkAABAgAAAmAAAACAAAAP//////////"/>
              </a:ext>
            </a:extLst>
          </p:cNvSpPr>
          <p:nvPr/>
        </p:nvSpPr>
        <p:spPr>
          <a:xfrm>
            <a:off x="635000" y="1143000"/>
            <a:ext cx="8692515"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The Covarion/Covariotide model</a:t>
            </a:r>
          </a:p>
        </p:txBody>
      </p:sp>
      <p:sp>
        <p:nvSpPr>
          <p:cNvPr id="5" name="Shape 5711"/>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wQAAOYAAADpOQAAOgcAABAgAAAmAAAACAAAAP//////////"/>
              </a:ext>
            </a:extLst>
          </p:cNvSpPr>
          <p:nvPr/>
        </p:nvSpPr>
        <p:spPr>
          <a:xfrm>
            <a:off x="746125" y="146050"/>
            <a:ext cx="8667750" cy="10287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p>
            <a:pPr defTabSz="457200">
              <a:tabLst>
                <a:tab pos="838200" algn="l"/>
              </a:tabLst>
              <a:defRPr cap="none">
                <a:solidFill>
                  <a:srgbClr val="0433FF"/>
                </a:solidFill>
                <a:latin typeface="Arial" pitchFamily="1" charset="0"/>
                <a:ea typeface="Arial" pitchFamily="1" charset="0"/>
                <a:cs typeface="Arial" pitchFamily="1" charset="0"/>
              </a:defRPr>
            </a:pPr>
            <a:r>
              <a:t>Accommodating Variation in Rates Across Sites</a:t>
            </a:r>
            <a:br/>
            <a:r>
              <a:t>Across the Tree (Heterotachy)</a:t>
            </a:r>
          </a:p>
        </p:txBody>
      </p:sp>
      <p:sp>
        <p:nvSpPr>
          <p:cNvPr id="6" name="Shape 5712"/>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MwLAAD4PQAABA4AABAgAAAmAAAACAAAAP//////////"/>
              </a:ext>
            </a:extLst>
          </p:cNvSpPr>
          <p:nvPr/>
        </p:nvSpPr>
        <p:spPr>
          <a:xfrm>
            <a:off x="1003300" y="1917700"/>
            <a:ext cx="9070340" cy="36068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Allows rate to change across the tree by assuming that a site is either switched on or off</a:t>
            </a:r>
          </a:p>
        </p:txBody>
      </p:sp>
    </p:spTree>
  </p:cSld>
  <p:clrMapOvr>
    <a:masterClrMapping/>
  </p:clrMapOvr>
  <p:transition spd="fast" p14:dur="500">
    <p:fade/>
    <p:extLst>
      <p:ext uri="smNativeData">
        <pr:smNativeData xmlns:pr="smNativeData" xmlns="smNativeData" val="trXWYgAAAAD0AQAAAAAAAAYAAAAAAAAAAAAAAAAAAAAAAAAAAQAAAAAAAAAAAAAAAAAAAAAAAAAAAAAA"/>
      </p:ext>
    </p:extLst>
  </p:transition>
  <p:timing>
    <p:tnLst>
      <p:par>
        <p:cTn id="1" dur="indefinite" restart="never" nodeType="tmRoot"/>
      </p:par>
    </p:tnLst>
  </p:timing>
</p:sld>
</file>

<file path=ppt/slides/slide369.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sp>
        <p:nvSpPr>
          <p:cNvPr id="2" name="Shape 5714"/>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MBJswg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MANAACDQAAA3A8AABAgAAAmAAAACAAAAP//////////"/>
              </a:ext>
            </a:extLst>
          </p:cNvSpPr>
          <p:nvPr/>
        </p:nvSpPr>
        <p:spPr>
          <a:xfrm>
            <a:off x="1003300" y="2235200"/>
            <a:ext cx="9483725" cy="3429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Arial" pitchFamily="1" charset="0"/>
                <a:cs typeface="Arial" pitchFamily="1" charset="0"/>
              </a:defRPr>
            </a:pPr>
            <a:r>
              <a:t>when on, substitution is modeled according to a 4</a:t>
            </a:r>
            <a:r>
              <a:rPr cap="none">
                <a:latin typeface="Times" pitchFamily="0" charset="0"/>
                <a:ea typeface="Times" pitchFamily="0" charset="0"/>
                <a:cs typeface="Times" pitchFamily="0" charset="0"/>
              </a:rPr>
              <a:t>-</a:t>
            </a:r>
            <a:r>
              <a:t>by</a:t>
            </a:r>
            <a:r>
              <a:rPr cap="none">
                <a:latin typeface="Times" pitchFamily="0" charset="0"/>
                <a:ea typeface="Times" pitchFamily="0" charset="0"/>
                <a:cs typeface="Times" pitchFamily="0" charset="0"/>
              </a:rPr>
              <a:t>-</a:t>
            </a:r>
            <a:r>
              <a:t>4/20</a:t>
            </a:r>
            <a:r>
              <a:rPr cap="none">
                <a:latin typeface="Times" pitchFamily="0" charset="0"/>
                <a:ea typeface="Times" pitchFamily="0" charset="0"/>
                <a:cs typeface="Times" pitchFamily="0" charset="0"/>
              </a:rPr>
              <a:t>-</a:t>
            </a:r>
            <a:r>
              <a:t>by</a:t>
            </a:r>
            <a:r>
              <a:rPr cap="none">
                <a:latin typeface="Times" pitchFamily="0" charset="0"/>
                <a:ea typeface="Times" pitchFamily="0" charset="0"/>
                <a:cs typeface="Times" pitchFamily="0" charset="0"/>
              </a:rPr>
              <a:t>-</a:t>
            </a:r>
            <a:r>
              <a:t>20 instantaneous-rate matrix</a:t>
            </a:r>
          </a:p>
        </p:txBody>
      </p:sp>
      <p:sp>
        <p:nvSpPr>
          <p:cNvPr id="3" name="Shape 5715"/>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E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HQJAAD4PQAArAsAABAgAAAmAAAACAAAAP//////////"/>
              </a:ext>
            </a:extLst>
          </p:cNvSpPr>
          <p:nvPr/>
        </p:nvSpPr>
        <p:spPr>
          <a:xfrm>
            <a:off x="1003300" y="1536700"/>
            <a:ext cx="9070340" cy="36068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(Tuffley &amp; Steel, 1998; Huelsenbeck, 2002)</a:t>
            </a:r>
          </a:p>
        </p:txBody>
      </p:sp>
      <p:sp>
        <p:nvSpPr>
          <p:cNvPr id="4" name="Shape 5716"/>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AgHAABhOQAAZwkAABAgAAAmAAAACAAAAP//////////"/>
              </a:ext>
            </a:extLst>
          </p:cNvSpPr>
          <p:nvPr/>
        </p:nvSpPr>
        <p:spPr>
          <a:xfrm>
            <a:off x="635000" y="1143000"/>
            <a:ext cx="8692515"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The Covarion/Covariotide model</a:t>
            </a:r>
          </a:p>
        </p:txBody>
      </p:sp>
      <p:sp>
        <p:nvSpPr>
          <p:cNvPr id="5" name="Shape 5717"/>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wQAAOYAAADpOQAAOgcAABAgAAAmAAAACAAAAP//////////"/>
              </a:ext>
            </a:extLst>
          </p:cNvSpPr>
          <p:nvPr/>
        </p:nvSpPr>
        <p:spPr>
          <a:xfrm>
            <a:off x="746125" y="146050"/>
            <a:ext cx="8667750" cy="10287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p>
            <a:pPr defTabSz="457200">
              <a:tabLst>
                <a:tab pos="838200" algn="l"/>
              </a:tabLst>
              <a:defRPr cap="none">
                <a:solidFill>
                  <a:srgbClr val="0433FF"/>
                </a:solidFill>
                <a:latin typeface="Arial" pitchFamily="1" charset="0"/>
                <a:ea typeface="Arial" pitchFamily="1" charset="0"/>
                <a:cs typeface="Arial" pitchFamily="1" charset="0"/>
              </a:defRPr>
            </a:pPr>
            <a:r>
              <a:t>Accommodating Variation in Rates Across Sites</a:t>
            </a:r>
            <a:br/>
            <a:r>
              <a:t>Across the Tree (Heterotachy)</a:t>
            </a:r>
          </a:p>
        </p:txBody>
      </p:sp>
      <p:sp>
        <p:nvSpPr>
          <p:cNvPr id="6" name="Shape 5718"/>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MwLAAD4PQAABA4AABAgAAAmAAAACAAAAP//////////"/>
              </a:ext>
            </a:extLst>
          </p:cNvSpPr>
          <p:nvPr/>
        </p:nvSpPr>
        <p:spPr>
          <a:xfrm>
            <a:off x="1003300" y="1917700"/>
            <a:ext cx="9070340" cy="36068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Allows rate to change across the tree by assuming that a site is either switched on or off</a:t>
            </a:r>
          </a:p>
        </p:txBody>
      </p:sp>
      <p:sp>
        <p:nvSpPr>
          <p:cNvPr id="7" name="Shape 5719"/>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GCp8w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FAPAACDQAAAThEAABAgAAAmAAAACAAAAP//////////"/>
              </a:ext>
            </a:extLst>
          </p:cNvSpPr>
          <p:nvPr/>
        </p:nvSpPr>
        <p:spPr>
          <a:xfrm>
            <a:off x="1003300" y="2489200"/>
            <a:ext cx="9483725" cy="32385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when off, substitution does not occur</a:t>
            </a:r>
          </a:p>
        </p:txBody>
      </p:sp>
    </p:spTree>
  </p:cSld>
  <p:clrMapOvr>
    <a:masterClrMapping/>
  </p:clrMapOvr>
  <p:transition spd="fast" p14:dur="500">
    <p:fade/>
    <p:extLst>
      <p:ext uri="smNativeData">
        <pr:smNativeData xmlns:pr="smNativeData" xmlns="smNativeData" val="trXWYgAAAAD0AQAAAAAAAAYAAAAAAAAAAAAAAAAAAAAAAAAAAQAAAAAAAAAAAAAAAAAAAAAAAAAAAAAA"/>
      </p:ext>
    </p:extLst>
  </p:transition>
  <p:timing>
    <p:tnLst>
      <p:par>
        <p:cTn id="1" dur="indefinite" restart="never" nodeType="tmRoot"/>
      </p:par>
    </p:tnLst>
  </p:timing>
</p:sld>
</file>

<file path=ppt/slides/slide37.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642"/>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DBtAc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7wMAAEAGAABsOQAAnwgAABAgAAAmAAAACAAAAP//////////"/>
              </a:ext>
            </a:extLst>
          </p:cNvSpPr>
          <p:nvPr/>
        </p:nvSpPr>
        <p:spPr>
          <a:xfrm>
            <a:off x="639445" y="1016000"/>
            <a:ext cx="8695055" cy="385445"/>
          </a:xfrm>
          <a:prstGeom prst="rect">
            <a:avLst/>
          </a:prstGeom>
          <a:noFill/>
          <a:ln>
            <a:noFill/>
          </a:ln>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Can we correctly estimate the true branch length used in our simulation?</a:t>
            </a:r>
          </a:p>
        </p:txBody>
      </p:sp>
      <p:sp>
        <p:nvSpPr>
          <p:cNvPr id="3" name="Shape 643"/>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dALg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xgkAANwAAAC6NAAATAQAABAgAAAmAAAACAAAAP//////////"/>
              </a:ext>
            </a:extLst>
          </p:cNvSpPr>
          <p:nvPr/>
        </p:nvSpPr>
        <p:spPr>
          <a:xfrm>
            <a:off x="1588770" y="139700"/>
            <a:ext cx="698246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Scaling the Instantaneous Rate Matrix</a:t>
            </a:r>
          </a:p>
        </p:txBody>
      </p:sp>
      <p:sp>
        <p:nvSpPr>
          <p:cNvPr id="4" name="Shape 644"/>
          <p:cNvSpPr>
            <a:extLst>
              <a:ext uri="smNativeData">
                <pr:smNativeData xmlns:pr="smNativeData" xmlns="smNativeData" val="SMDATA_15_trXWYhMAAAAlAAAAZAAAAA0AAAAAUAAAAFAAAABQAAAAUAAAAAAAAAABAAAAAAAAAAEAAABQAAAAAAAAAAAA4D8AAAAAAADgPwAAAAAAAOA/AAAAAAAA4D8AAAAAAADgPwAAAAAAAOA/AAAAAAAA4D8AAAAAAADgPwAAAAAAAOA/AAAAAAAA4D8CAAAAjAAAAAE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Oh0AAHIVAAAKKAAAfiEAABAAAAAmAAAACAAAAP//////////"/>
              </a:ext>
            </a:extLst>
          </p:cNvSpPr>
          <p:nvPr/>
        </p:nvSpPr>
        <p:spPr>
          <a:xfrm>
            <a:off x="4751070" y="3486150"/>
            <a:ext cx="1757680" cy="1958340"/>
          </a:xfrm>
          <a:prstGeom prst="rect">
            <a:avLst/>
          </a:prstGeom>
          <a:solidFill>
            <a:srgbClr val="FFFFFF"/>
          </a:solidFill>
          <a:ln>
            <a:noFill/>
          </a:ln>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5" name="Shape 645"/>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C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AAh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ZiAAAK4VAABmIAAAgBcAABAAAAAmAAAACAAAAP//////////"/>
              </a:ext>
            </a:extLst>
          </p:cNvSpPr>
          <p:nvPr/>
        </p:nvSpPr>
        <p:spPr>
          <a:xfrm flipV="1">
            <a:off x="5266690" y="3524250"/>
            <a:ext cx="0" cy="295910"/>
          </a:xfrm>
          <a:prstGeom prst="line">
            <a:avLst/>
          </a:prstGeom>
          <a:noFill/>
          <a:ln w="25400" cap="flat" cmpd="sng" algn="ctr">
            <a:solidFill>
              <a:srgbClr val="FF9300"/>
            </a:solidFill>
            <a:prstDash val="solid"/>
            <a:headEnd type="none"/>
            <a:tailEnd type="triangle" w="med" len="med"/>
          </a:ln>
          <a:effectLst>
            <a:outerShdw blurRad="63500" dist="63760" dir="2700000">
              <a:srgbClr val="000000">
                <a:alpha val="15000"/>
              </a:srgbClr>
            </a:outerShdw>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6" name="Shape 646"/>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GCp8w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zRgAABwXAAC/KAAAMxoAABAgAAAmAAAACAAAAP//////////"/>
              </a:ext>
            </a:extLst>
          </p:cNvSpPr>
          <p:nvPr/>
        </p:nvSpPr>
        <p:spPr>
          <a:xfrm>
            <a:off x="4031615" y="3756660"/>
            <a:ext cx="2592070" cy="502285"/>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ctr"/>
          <a:lstStyle/>
          <a:p>
            <a:pPr defTabSz="457200">
              <a:lnSpc>
                <a:spcPts val="1600"/>
              </a:lnSpc>
              <a:tabLst>
                <a:tab pos="838200" algn="l"/>
              </a:tabLst>
              <a:defRPr sz="1400" cap="none">
                <a:solidFill>
                  <a:srgbClr val="424242"/>
                </a:solidFill>
                <a:latin typeface="Arial" pitchFamily="1" charset="0"/>
                <a:ea typeface="Arial" pitchFamily="1" charset="0"/>
                <a:cs typeface="Arial" pitchFamily="1" charset="0"/>
              </a:defRPr>
            </a:pPr>
            <a:r>
              <a:t>    </a:t>
            </a:r>
            <a:br/>
            <a:r>
              <a:t>for each state </a:t>
            </a:r>
          </a:p>
        </p:txBody>
      </p:sp>
      <p:sp>
        <p:nvSpPr>
          <p:cNvPr id="7" name="Shape 647"/>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IB+8w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PRcAAPQWAAAvJwAAyxgAABAgAAAmAAAACAAAAP//////////"/>
              </a:ext>
            </a:extLst>
          </p:cNvSpPr>
          <p:nvPr/>
        </p:nvSpPr>
        <p:spPr>
          <a:xfrm>
            <a:off x="3777615" y="3731260"/>
            <a:ext cx="2592070" cy="299085"/>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ctr"/>
          <a:lstStyle>
            <a:lvl1pPr defTabSz="457200">
              <a:lnSpc>
                <a:spcPts val="1600"/>
              </a:lnSpc>
              <a:tabLst>
                <a:tab pos="838200" algn="l"/>
              </a:tabLst>
              <a:defRPr sz="1400" cap="none">
                <a:solidFill>
                  <a:srgbClr val="424242"/>
                </a:solidFill>
                <a:latin typeface="Arial" pitchFamily="1" charset="0"/>
                <a:ea typeface="Gill Sans" pitchFamily="0" charset="0"/>
                <a:cs typeface="Gill Sans" pitchFamily="0" charset="0"/>
              </a:defRPr>
            </a:lvl1pPr>
          </a:lstStyle>
          <a:p>
            <a:pPr/>
            <a:r>
              <a:t>product of     </a:t>
            </a:r>
          </a:p>
        </p:txBody>
      </p:sp>
      <p:pic>
        <p:nvPicPr>
          <p:cNvPr id="8" name="pasted-image.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BAiAABkFwAAkSQAAFsYAAAQAAAAJgAAAAgAAAD//////////w=="/>
              </a:ext>
            </a:extLst>
          </p:cNvPicPr>
          <p:nvPr/>
        </p:nvPicPr>
        <p:blipFill>
          <a:blip r:embed="rId2"/>
          <a:stretch>
            <a:fillRect/>
          </a:stretch>
        </p:blipFill>
        <p:spPr>
          <a:xfrm>
            <a:off x="5537200" y="3802380"/>
            <a:ext cx="407035" cy="156845"/>
          </a:xfrm>
          <a:prstGeom prst="rect">
            <a:avLst/>
          </a:prstGeom>
          <a:noFill/>
          <a:ln>
            <a:noFill/>
          </a:ln>
          <a:effectLst/>
        </p:spPr>
      </p:pic>
      <p:sp>
        <p:nvSpPr>
          <p:cNvPr id="9" name="Shape 649"/>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PCbcgM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GAYAAJgIAADaOgAAdgwAABAgAAAmAAAACAAAAP//////////"/>
              </a:ext>
            </a:extLst>
          </p:cNvSpPr>
          <p:nvPr/>
        </p:nvSpPr>
        <p:spPr>
          <a:xfrm>
            <a:off x="990600" y="1397000"/>
            <a:ext cx="8576310" cy="628650"/>
          </a:xfrm>
          <a:prstGeom prst="rect">
            <a:avLst/>
          </a:prstGeom>
          <a:noFill/>
          <a:ln>
            <a:noFill/>
          </a:ln>
          <a:effectLst/>
        </p:spPr>
        <p:txBody>
          <a:bodyPr vert="horz" wrap="square" lIns="50800" tIns="50800" rIns="50800" bIns="50800" numCol="1" spcCol="215900" anchor="t"/>
          <a:lstStyle/>
          <a:p>
            <a:pPr algn="l" defTabSz="457200">
              <a:lnSpc>
                <a:spcPts val="2100"/>
              </a:lnSpc>
              <a:tabLst>
                <a:tab pos="838200" algn="l"/>
              </a:tabLst>
              <a:defRPr sz="1800" cap="none">
                <a:latin typeface="Arial" pitchFamily="1" charset="0"/>
                <a:ea typeface="Arial" pitchFamily="1" charset="0"/>
                <a:cs typeface="Arial" pitchFamily="1" charset="0"/>
              </a:defRPr>
            </a:pPr>
            <a:r>
              <a:rPr cap="none">
                <a:solidFill>
                  <a:srgbClr val="424242"/>
                </a:solidFill>
              </a:rPr>
              <a:t>The weighted sum of the average (expected) number of changes for all four </a:t>
            </a:r>
            <a:br/>
            <a:r>
              <a:rPr cap="none">
                <a:solidFill>
                  <a:srgbClr val="424242"/>
                </a:solidFill>
              </a:rPr>
              <a:t>     states when the average of the </a:t>
            </a:r>
            <a:r>
              <a:rPr b="1" cap="none">
                <a:solidFill>
                  <a:srgbClr val="424242"/>
                </a:solidFill>
                <a:latin typeface="Times New Roman" pitchFamily="1" charset="0"/>
                <a:ea typeface="Times New Roman" pitchFamily="1" charset="0"/>
                <a:cs typeface="Times New Roman" pitchFamily="1" charset="0"/>
              </a:rPr>
              <a:t>Q</a:t>
            </a:r>
            <a:r>
              <a:rPr cap="none">
                <a:solidFill>
                  <a:srgbClr val="424242"/>
                </a:solidFill>
              </a:rPr>
              <a:t> matrix is 1...</a:t>
            </a:r>
            <a:endParaRPr cap="none">
              <a:solidFill>
                <a:srgbClr val="424242"/>
              </a:solidFill>
            </a:endParaRPr>
          </a:p>
        </p:txBody>
      </p:sp>
      <p:pic>
        <p:nvPicPr>
          <p:cNvPr id="10" name="droppedImage.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8wc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KQQAADkDAAAoCMAAEoVAAAQAAAAJgAAAAgAAAD//////////w=="/>
              </a:ext>
            </a:extLst>
          </p:cNvPicPr>
          <p:nvPr/>
        </p:nvPicPr>
        <p:blipFill>
          <a:blip r:embed="rId3"/>
          <a:srcRect l="0" t="0" r="0" b="20350"/>
          <a:stretch>
            <a:fillRect/>
          </a:stretch>
        </p:blipFill>
        <p:spPr>
          <a:xfrm>
            <a:off x="2705100" y="2095500"/>
            <a:ext cx="3086100" cy="1365250"/>
          </a:xfrm>
          <a:prstGeom prst="rect">
            <a:avLst/>
          </a:prstGeom>
          <a:noFill/>
          <a:ln>
            <a:noFill/>
          </a:ln>
          <a:effectLst/>
        </p:spPr>
      </p:pic>
      <p:sp>
        <p:nvSpPr>
          <p:cNvPr id="11" name="Shape 651"/>
          <p:cNvSpPr>
            <a:extLst>
              <a:ext uri="smNativeData">
                <pr:smNativeData xmlns:pr="smNativeData" xmlns="smNativeData" val="SMDATA_15_trXWYhMAAAAlAAAAZAAAAA0AAAAAUAAAAFAAAABQAAAAUAAAAAAAAAABAAAAAAAAAAEAAABQAAAAAAAAAAAA4D8AAAAAAADgPwAAAAAAAOA/AAAAAAAA4D8AAAAAAADgPwAAAAAAAOA/AAAAAAAA4D8AAAAAAADgPwAAAAAAAOA/AAAAAAAA4D8CAAAAjAAAAAE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hhQAAMwOAABhJAAAYBUAABAAAAAmAAAACAAAAP//////////"/>
              </a:ext>
            </a:extLst>
          </p:cNvSpPr>
          <p:nvPr/>
        </p:nvSpPr>
        <p:spPr>
          <a:xfrm>
            <a:off x="3336290" y="2405380"/>
            <a:ext cx="2577465" cy="1069340"/>
          </a:xfrm>
          <a:prstGeom prst="rect">
            <a:avLst/>
          </a:prstGeom>
          <a:solidFill>
            <a:srgbClr val="FFFFFF"/>
          </a:solidFill>
          <a:ln>
            <a:noFill/>
          </a:ln>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grpSp>
        <p:nvGrpSpPr>
          <p:cNvPr id="12" name="Group 656"/>
          <p:cNvGrpSpPr>
            <a:extLst>
              <a:ext uri="smNativeData">
                <pr:smNativeData xmlns:pr="smNativeData" xmlns="smNativeData" val="SMDATA_6_trXWYhMAAAAlAAAAAQAAAA8BAAAAkAAAAEgAAACQAAAASAAAAAAAAAAAAAAAAAAAABcAAAAUAAAAAAAAAAAAAAD/fwAA/38AAAAAAAAJAAAABAAAAAEcEiAfAAAAVAAAAAAAAAAAAAAAAAAAAAAAAAAAAAAAAAAAAAAAAAAAAAAAAAAAAAAAAAAAAAAAAAAAAAAAAAAAAAAAAAAAAAAAAAAAAAAAAAAAAAAAAAAAAAAAAAAAACEAAAAYAAAAFAAAAF4ZAABrDgAAlh0AALIVAAAQAAAAJgAAAAgAAAD/////AAAAAA=="/>
              </a:ext>
            </a:extLst>
          </p:cNvGrpSpPr>
          <p:nvPr/>
        </p:nvGrpSpPr>
        <p:grpSpPr>
          <a:xfrm>
            <a:off x="4123690" y="2343785"/>
            <a:ext cx="685800" cy="1183005"/>
            <a:chOff x="4123690" y="2343785"/>
            <a:chExt cx="685800" cy="1183005"/>
          </a:xfrm>
        </p:grpSpPr>
        <p:sp>
          <p:nvSpPr>
            <p:cNvPr id="16" name="Shape 652"/>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IAD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XhkAAGsOAACWHQAAxhAAAAAgAAAmAAAACAAAAP//////////"/>
                </a:ext>
              </a:extLst>
            </p:cNvSpPr>
            <p:nvPr/>
          </p:nvSpPr>
          <p:spPr>
            <a:xfrm>
              <a:off x="4123690" y="2343785"/>
              <a:ext cx="685800" cy="382905"/>
            </a:xfrm>
            <a:prstGeom prst="rect">
              <a:avLst/>
            </a:prstGeom>
            <a:noFill/>
            <a:ln>
              <a:noFill/>
            </a:ln>
            <a:effectLst/>
          </p:spPr>
          <p:txBody>
            <a:bodyPr vert="horz" wrap="none" lIns="50800" tIns="50800" rIns="50800" bIns="50800" numCol="1" spcCol="215900" anchor="ctr"/>
            <a:lstStyle>
              <a:lvl1pPr algn="l" defTabSz="457200">
                <a:lnSpc>
                  <a:spcPts val="2400"/>
                </a:lnSpc>
                <a:tabLst>
                  <a:tab pos="838200" algn="l"/>
                </a:tabLst>
                <a:defRPr sz="2000" cap="none">
                  <a:solidFill>
                    <a:srgbClr val="424242"/>
                  </a:solidFill>
                  <a:latin typeface="Times New Roman"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0.788</a:t>
              </a:r>
              <a:endParaRPr cap="none">
                <a:solidFill>
                  <a:srgbClr val="424242"/>
                </a:solidFill>
              </a:endParaRPr>
            </a:p>
          </p:txBody>
        </p:sp>
        <p:sp>
          <p:nvSpPr>
            <p:cNvPr id="15" name="Shape 653"/>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M8c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XhkAAA8QAACWHQAAahIAAAAgAAAmAAAACAAAAP//////////"/>
                </a:ext>
              </a:extLst>
            </p:cNvSpPr>
            <p:nvPr/>
          </p:nvSpPr>
          <p:spPr>
            <a:xfrm>
              <a:off x="4123690" y="2610485"/>
              <a:ext cx="685800" cy="382905"/>
            </a:xfrm>
            <a:prstGeom prst="rect">
              <a:avLst/>
            </a:prstGeom>
            <a:noFill/>
            <a:ln>
              <a:noFill/>
            </a:ln>
            <a:effectLst/>
          </p:spPr>
          <p:txBody>
            <a:bodyPr vert="horz" wrap="none" lIns="50800" tIns="50800" rIns="50800" bIns="50800" numCol="1" spcCol="215900" anchor="ctr"/>
            <a:lstStyle>
              <a:lvl1pPr algn="l" defTabSz="457200">
                <a:lnSpc>
                  <a:spcPts val="2400"/>
                </a:lnSpc>
                <a:tabLst>
                  <a:tab pos="838200" algn="l"/>
                </a:tabLst>
                <a:defRPr sz="2000" cap="none">
                  <a:solidFill>
                    <a:srgbClr val="424242"/>
                  </a:solidFill>
                  <a:latin typeface="Times New Roman"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0.541</a:t>
              </a:r>
              <a:endParaRPr cap="none">
                <a:solidFill>
                  <a:srgbClr val="424242"/>
                </a:solidFill>
              </a:endParaRPr>
            </a:p>
          </p:txBody>
        </p:sp>
        <p:sp>
          <p:nvSpPr>
            <p:cNvPr id="14" name="Shape 654"/>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gz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XhkAALMRAACWHQAADhQAAAAgAAAmAAAACAAAAP//////////"/>
                </a:ext>
              </a:extLst>
            </p:cNvSpPr>
            <p:nvPr/>
          </p:nvSpPr>
          <p:spPr>
            <a:xfrm>
              <a:off x="4123690" y="2877185"/>
              <a:ext cx="685800" cy="382905"/>
            </a:xfrm>
            <a:prstGeom prst="rect">
              <a:avLst/>
            </a:prstGeom>
            <a:noFill/>
            <a:ln>
              <a:noFill/>
            </a:ln>
            <a:effectLst/>
          </p:spPr>
          <p:txBody>
            <a:bodyPr vert="horz" wrap="none" lIns="50800" tIns="50800" rIns="50800" bIns="50800" numCol="1" spcCol="215900" anchor="ctr"/>
            <a:lstStyle>
              <a:lvl1pPr algn="l" defTabSz="457200">
                <a:lnSpc>
                  <a:spcPts val="2400"/>
                </a:lnSpc>
                <a:tabLst>
                  <a:tab pos="838200" algn="l"/>
                </a:tabLst>
                <a:defRPr sz="2000" cap="none">
                  <a:solidFill>
                    <a:srgbClr val="424242"/>
                  </a:solidFill>
                  <a:latin typeface="Times New Roman"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0.352</a:t>
              </a:r>
              <a:endParaRPr cap="none">
                <a:solidFill>
                  <a:srgbClr val="424242"/>
                </a:solidFill>
              </a:endParaRPr>
            </a:p>
          </p:txBody>
        </p:sp>
        <p:sp>
          <p:nvSpPr>
            <p:cNvPr id="13" name="Shape 655"/>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FAB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XhkAAFcTAACWHQAAshUAAAAgAAAmAAAACAAAAP//////////"/>
                </a:ext>
              </a:extLst>
            </p:cNvSpPr>
            <p:nvPr/>
          </p:nvSpPr>
          <p:spPr>
            <a:xfrm>
              <a:off x="4123690" y="3143885"/>
              <a:ext cx="685800" cy="382905"/>
            </a:xfrm>
            <a:prstGeom prst="rect">
              <a:avLst/>
            </a:prstGeom>
            <a:noFill/>
            <a:ln>
              <a:noFill/>
            </a:ln>
            <a:effectLst/>
          </p:spPr>
          <p:txBody>
            <a:bodyPr vert="horz" wrap="none" lIns="50800" tIns="50800" rIns="50800" bIns="50800" numCol="1" spcCol="215900" anchor="ctr"/>
            <a:lstStyle>
              <a:lvl1pPr algn="l" defTabSz="457200">
                <a:lnSpc>
                  <a:spcPts val="2400"/>
                </a:lnSpc>
                <a:tabLst>
                  <a:tab pos="838200" algn="l"/>
                </a:tabLst>
                <a:defRPr sz="2000" cap="none">
                  <a:solidFill>
                    <a:srgbClr val="424242"/>
                  </a:solidFill>
                  <a:latin typeface="Times New Roman"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0.643</a:t>
              </a:r>
              <a:endParaRPr cap="none">
                <a:solidFill>
                  <a:srgbClr val="424242"/>
                </a:solidFill>
              </a:endParaRPr>
            </a:p>
          </p:txBody>
        </p:sp>
      </p:grpSp>
      <p:grpSp>
        <p:nvGrpSpPr>
          <p:cNvPr id="17" name="Group 661"/>
          <p:cNvGrpSpPr>
            <a:extLst>
              <a:ext uri="smNativeData">
                <pr:smNativeData xmlns:pr="smNativeData" xmlns="smNativeData" val="SMDATA_6_trXWYhMAAAAlAAAAAQAAAA8BAAAAkAAAAEgAAACQAAAASAAAAAAAAAAAAAAAAAAAABcAAAAUAAAAAAAAAAAAAAD/fwAA/38AAAAAAAAJAAAABAAAANsCAAAfAAAAVAAAAAAAAAAAAAAAAAAAAAAAAAAAAAAAAAAAAAAAAAAAAAAAAAAAAAAAAAAAAAAAAAAAAAAAAAAAAAAAAAAAAAAAAAAAAAAAAAAAAAAAAAAAAAAAAAAAACEAAAAYAAAAFAAAAEoUAABrDgAAghgAALIVAAAQAAAAJgAAAAgAAAD/////AAAAAA=="/>
              </a:ext>
            </a:extLst>
          </p:cNvGrpSpPr>
          <p:nvPr/>
        </p:nvGrpSpPr>
        <p:grpSpPr>
          <a:xfrm>
            <a:off x="3298190" y="2343785"/>
            <a:ext cx="685800" cy="1183005"/>
            <a:chOff x="3298190" y="2343785"/>
            <a:chExt cx="685800" cy="1183005"/>
          </a:xfrm>
        </p:grpSpPr>
        <p:sp>
          <p:nvSpPr>
            <p:cNvPr id="21" name="Shape 657"/>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PKCbY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ShQAAGsOAACCGAAAxhAAAAAgAAAmAAAACAAAAP//////////"/>
                </a:ext>
              </a:extLst>
            </p:cNvSpPr>
            <p:nvPr/>
          </p:nvSpPr>
          <p:spPr>
            <a:xfrm>
              <a:off x="3298190" y="2343785"/>
              <a:ext cx="685800" cy="382905"/>
            </a:xfrm>
            <a:prstGeom prst="rect">
              <a:avLst/>
            </a:prstGeom>
            <a:noFill/>
            <a:ln>
              <a:noFill/>
            </a:ln>
            <a:effectLst/>
          </p:spPr>
          <p:txBody>
            <a:bodyPr vert="horz" wrap="none" lIns="50800" tIns="50800" rIns="50800" bIns="50800" numCol="1" spcCol="215900" anchor="ctr"/>
            <a:lstStyle>
              <a:lvl1pPr algn="l" defTabSz="457200">
                <a:lnSpc>
                  <a:spcPts val="2400"/>
                </a:lnSpc>
                <a:tabLst>
                  <a:tab pos="838200" algn="l"/>
                </a:tabLst>
                <a:defRPr sz="2000" cap="none">
                  <a:solidFill>
                    <a:srgbClr val="424242"/>
                  </a:solidFill>
                  <a:latin typeface="Times New Roman"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0.138</a:t>
              </a:r>
              <a:endParaRPr cap="none">
                <a:solidFill>
                  <a:srgbClr val="424242"/>
                </a:solidFill>
              </a:endParaRPr>
            </a:p>
          </p:txBody>
        </p:sp>
        <p:sp>
          <p:nvSpPr>
            <p:cNvPr id="20" name="Shape 658"/>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me/+o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ShQAAA8QAACCGAAAahIAAAAgAAAmAAAACAAAAP//////////"/>
                </a:ext>
              </a:extLst>
            </p:cNvSpPr>
            <p:nvPr/>
          </p:nvSpPr>
          <p:spPr>
            <a:xfrm>
              <a:off x="3298190" y="2610485"/>
              <a:ext cx="685800" cy="382905"/>
            </a:xfrm>
            <a:prstGeom prst="rect">
              <a:avLst/>
            </a:prstGeom>
            <a:noFill/>
            <a:ln>
              <a:noFill/>
            </a:ln>
            <a:effectLst/>
          </p:spPr>
          <p:txBody>
            <a:bodyPr vert="horz" wrap="none" lIns="50800" tIns="50800" rIns="50800" bIns="50800" numCol="1" spcCol="215900" anchor="ctr"/>
            <a:lstStyle>
              <a:lvl1pPr algn="l" defTabSz="457200">
                <a:lnSpc>
                  <a:spcPts val="2400"/>
                </a:lnSpc>
                <a:tabLst>
                  <a:tab pos="838200" algn="l"/>
                </a:tabLst>
                <a:defRPr sz="2000" cap="none">
                  <a:solidFill>
                    <a:srgbClr val="424242"/>
                  </a:solidFill>
                  <a:latin typeface="Times New Roman"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0.188</a:t>
              </a:r>
              <a:endParaRPr cap="none">
                <a:solidFill>
                  <a:srgbClr val="424242"/>
                </a:solidFill>
              </a:endParaRPr>
            </a:p>
          </p:txBody>
        </p:sp>
        <p:sp>
          <p:nvSpPr>
            <p:cNvPr id="19" name="Shape 659"/>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P+3CUc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ShQAALMRAACCGAAADhQAAAAgAAAmAAAACAAAAP//////////"/>
                </a:ext>
              </a:extLst>
            </p:cNvSpPr>
            <p:nvPr/>
          </p:nvSpPr>
          <p:spPr>
            <a:xfrm>
              <a:off x="3298190" y="2877185"/>
              <a:ext cx="685800" cy="382905"/>
            </a:xfrm>
            <a:prstGeom prst="rect">
              <a:avLst/>
            </a:prstGeom>
            <a:noFill/>
            <a:ln>
              <a:noFill/>
            </a:ln>
            <a:effectLst/>
          </p:spPr>
          <p:txBody>
            <a:bodyPr vert="horz" wrap="none" lIns="50800" tIns="50800" rIns="50800" bIns="50800" numCol="1" spcCol="215900" anchor="ctr"/>
            <a:lstStyle>
              <a:lvl1pPr algn="l" defTabSz="457200">
                <a:lnSpc>
                  <a:spcPts val="2400"/>
                </a:lnSpc>
                <a:tabLst>
                  <a:tab pos="838200" algn="l"/>
                </a:tabLst>
                <a:defRPr sz="2000" cap="none">
                  <a:solidFill>
                    <a:srgbClr val="424242"/>
                  </a:solidFill>
                  <a:latin typeface="Times New Roman"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0.495</a:t>
              </a:r>
              <a:endParaRPr cap="none">
                <a:solidFill>
                  <a:srgbClr val="424242"/>
                </a:solidFill>
              </a:endParaRPr>
            </a:p>
          </p:txBody>
        </p:sp>
        <p:sp>
          <p:nvSpPr>
            <p:cNvPr id="18" name="Shape 660"/>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02CT8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ShQAAFcTAACCGAAAshUAAAAgAAAmAAAACAAAAP//////////"/>
                </a:ext>
              </a:extLst>
            </p:cNvSpPr>
            <p:nvPr/>
          </p:nvSpPr>
          <p:spPr>
            <a:xfrm>
              <a:off x="3298190" y="3143885"/>
              <a:ext cx="685800" cy="382905"/>
            </a:xfrm>
            <a:prstGeom prst="rect">
              <a:avLst/>
            </a:prstGeom>
            <a:noFill/>
            <a:ln>
              <a:noFill/>
            </a:ln>
            <a:effectLst/>
          </p:spPr>
          <p:txBody>
            <a:bodyPr vert="horz" wrap="none" lIns="50800" tIns="50800" rIns="50800" bIns="50800" numCol="1" spcCol="215900" anchor="ctr"/>
            <a:lstStyle>
              <a:lvl1pPr algn="l" defTabSz="457200">
                <a:lnSpc>
                  <a:spcPts val="2400"/>
                </a:lnSpc>
                <a:tabLst>
                  <a:tab pos="838200" algn="l"/>
                </a:tabLst>
                <a:defRPr sz="2000" cap="none">
                  <a:solidFill>
                    <a:srgbClr val="424242"/>
                  </a:solidFill>
                  <a:latin typeface="Times New Roman"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0.179</a:t>
              </a:r>
              <a:endParaRPr cap="none">
                <a:solidFill>
                  <a:srgbClr val="424242"/>
                </a:solidFill>
              </a:endParaRPr>
            </a:p>
          </p:txBody>
        </p:sp>
      </p:grpSp>
      <p:grpSp>
        <p:nvGrpSpPr>
          <p:cNvPr id="22" name="Group 666"/>
          <p:cNvGrpSpPr>
            <a:extLst>
              <a:ext uri="smNativeData">
                <pr:smNativeData xmlns:pr="smNativeData" xmlns="smNativeData" val="SMDATA_6_trXWYhMAAAAlAAAAAQAAAA8BAAAAkAAAAEgAAACQAAAASAAAAAAAAAAAAAAAAAAAABcAAAAUAAAAAAAAAAAAAAD/fwAA/38AAAAAAAAJAAAABAAAAAAAAAAfAAAAVAAAAAAAAAAAAAAAAAAAAAAAAAAAAAAAAAAAAAAAAAAAAAAAAAAAAAAAAAAAAAAAAAAAAAAAAAAAAAAAAAAAAAAAAAAAAAAAAAAAAAAAAAAAAAAAAAAAACEAAAAYAAAAFAAAAHIeAABrDgAAqiIAALIVAAAQAAAAJgAAAAgAAAD/////AAAAAA=="/>
              </a:ext>
            </a:extLst>
          </p:cNvGrpSpPr>
          <p:nvPr/>
        </p:nvGrpSpPr>
        <p:grpSpPr>
          <a:xfrm>
            <a:off x="4949190" y="2343785"/>
            <a:ext cx="685800" cy="1183005"/>
            <a:chOff x="4949190" y="2343785"/>
            <a:chExt cx="685800" cy="1183005"/>
          </a:xfrm>
        </p:grpSpPr>
        <p:sp>
          <p:nvSpPr>
            <p:cNvPr id="26" name="Shape 662"/>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m1/6g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ch4AAGsOAACqIgAAxhAAAAAgAAAmAAAACAAAAP//////////"/>
                </a:ext>
              </a:extLst>
            </p:cNvSpPr>
            <p:nvPr/>
          </p:nvSpPr>
          <p:spPr>
            <a:xfrm>
              <a:off x="4949190" y="2343785"/>
              <a:ext cx="685800" cy="382905"/>
            </a:xfrm>
            <a:prstGeom prst="rect">
              <a:avLst/>
            </a:prstGeom>
            <a:noFill/>
            <a:ln>
              <a:noFill/>
            </a:ln>
            <a:effectLst/>
          </p:spPr>
          <p:txBody>
            <a:bodyPr vert="horz" wrap="none" lIns="50800" tIns="50800" rIns="50800" bIns="50800" numCol="1" spcCol="215900" anchor="ctr"/>
            <a:lstStyle>
              <a:lvl1pPr algn="l" defTabSz="457200">
                <a:lnSpc>
                  <a:spcPts val="2400"/>
                </a:lnSpc>
                <a:tabLst>
                  <a:tab pos="838200" algn="l"/>
                </a:tabLst>
                <a:defRPr sz="2000" cap="none">
                  <a:solidFill>
                    <a:srgbClr val="424242"/>
                  </a:solidFill>
                  <a:latin typeface="Times New Roman"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0.109</a:t>
              </a:r>
              <a:endParaRPr cap="none">
                <a:solidFill>
                  <a:srgbClr val="424242"/>
                </a:solidFill>
              </a:endParaRPr>
            </a:p>
          </p:txBody>
        </p:sp>
        <p:sp>
          <p:nvSpPr>
            <p:cNvPr id="25" name="Shape 663"/>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C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ch4AAA8QAACqIgAAahIAAAAgAAAmAAAACAAAAP//////////"/>
                </a:ext>
              </a:extLst>
            </p:cNvSpPr>
            <p:nvPr/>
          </p:nvSpPr>
          <p:spPr>
            <a:xfrm>
              <a:off x="4949190" y="2610485"/>
              <a:ext cx="685800" cy="382905"/>
            </a:xfrm>
            <a:prstGeom prst="rect">
              <a:avLst/>
            </a:prstGeom>
            <a:noFill/>
            <a:ln>
              <a:noFill/>
            </a:ln>
            <a:effectLst/>
          </p:spPr>
          <p:txBody>
            <a:bodyPr vert="horz" wrap="none" lIns="50800" tIns="50800" rIns="50800" bIns="50800" numCol="1" spcCol="215900" anchor="ctr"/>
            <a:lstStyle>
              <a:lvl1pPr algn="l" defTabSz="457200">
                <a:lnSpc>
                  <a:spcPts val="2400"/>
                </a:lnSpc>
                <a:tabLst>
                  <a:tab pos="838200" algn="l"/>
                </a:tabLst>
                <a:defRPr sz="2000" cap="none">
                  <a:solidFill>
                    <a:srgbClr val="424242"/>
                  </a:solidFill>
                  <a:latin typeface="Times New Roman"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0.102</a:t>
              </a:r>
              <a:endParaRPr cap="none">
                <a:solidFill>
                  <a:srgbClr val="424242"/>
                </a:solidFill>
              </a:endParaRPr>
            </a:p>
          </p:txBody>
        </p:sp>
        <p:sp>
          <p:nvSpPr>
            <p:cNvPr id="24" name="Shape 664"/>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O/8k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ch4AALMRAACqIgAADhQAAAAgAAAmAAAACAAAAP//////////"/>
                </a:ext>
              </a:extLst>
            </p:cNvSpPr>
            <p:nvPr/>
          </p:nvSpPr>
          <p:spPr>
            <a:xfrm>
              <a:off x="4949190" y="2877185"/>
              <a:ext cx="685800" cy="382905"/>
            </a:xfrm>
            <a:prstGeom prst="rect">
              <a:avLst/>
            </a:prstGeom>
            <a:noFill/>
            <a:ln>
              <a:noFill/>
            </a:ln>
            <a:effectLst/>
          </p:spPr>
          <p:txBody>
            <a:bodyPr vert="horz" wrap="none" lIns="50800" tIns="50800" rIns="50800" bIns="50800" numCol="1" spcCol="215900" anchor="ctr"/>
            <a:lstStyle>
              <a:lvl1pPr algn="l" defTabSz="457200">
                <a:lnSpc>
                  <a:spcPts val="2400"/>
                </a:lnSpc>
                <a:tabLst>
                  <a:tab pos="838200" algn="l"/>
                </a:tabLst>
                <a:defRPr sz="2000" cap="none">
                  <a:solidFill>
                    <a:srgbClr val="424242"/>
                  </a:solidFill>
                  <a:latin typeface="Times New Roman"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0.174</a:t>
              </a:r>
              <a:endParaRPr cap="none">
                <a:solidFill>
                  <a:srgbClr val="424242"/>
                </a:solidFill>
              </a:endParaRPr>
            </a:p>
          </p:txBody>
        </p:sp>
        <p:sp>
          <p:nvSpPr>
            <p:cNvPr id="23" name="Shape 665"/>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BAFAgE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ch4AAFcTAACqIgAAshUAAAAgAAAmAAAACAAAAP//////////"/>
                </a:ext>
              </a:extLst>
            </p:cNvSpPr>
            <p:nvPr/>
          </p:nvSpPr>
          <p:spPr>
            <a:xfrm>
              <a:off x="4949190" y="3143885"/>
              <a:ext cx="685800" cy="382905"/>
            </a:xfrm>
            <a:prstGeom prst="rect">
              <a:avLst/>
            </a:prstGeom>
            <a:noFill/>
            <a:ln>
              <a:noFill/>
            </a:ln>
            <a:effectLst/>
          </p:spPr>
          <p:txBody>
            <a:bodyPr vert="horz" wrap="none" lIns="50800" tIns="50800" rIns="50800" bIns="50800" numCol="1" spcCol="215900" anchor="ctr"/>
            <a:lstStyle>
              <a:lvl1pPr algn="l" defTabSz="457200">
                <a:lnSpc>
                  <a:spcPts val="2400"/>
                </a:lnSpc>
                <a:tabLst>
                  <a:tab pos="838200" algn="l"/>
                </a:tabLst>
                <a:defRPr sz="2000" cap="none">
                  <a:solidFill>
                    <a:srgbClr val="424242"/>
                  </a:solidFill>
                  <a:latin typeface="Times New Roman"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0.155</a:t>
              </a:r>
              <a:endParaRPr cap="none">
                <a:solidFill>
                  <a:srgbClr val="424242"/>
                </a:solidFill>
              </a:endParaRPr>
            </a:p>
          </p:txBody>
        </p:sp>
      </p:grpSp>
      <p:sp>
        <p:nvSpPr>
          <p:cNvPr id="27" name="Shape 667"/>
          <p:cNvSpPr>
            <a:extLst>
              <a:ext uri="smNativeData">
                <pr:smNativeData xmlns:pr="smNativeData" xmlns="smNativeData" val="SMDATA_15_trXWYhMAAAAlAAAAZAAAAA0AAAAAUAAAAFAAAABQAAAAUAAAAAAAAAABAAAAAAAAAAEAAABQAAAAAAAAAAAA4D8AAAAAAADgPwAAAAAAAOA/AAAAAAAA4D8AAAAAAADgPwAAAAAAAOA/AAAAAAAA4D8AAAAAAADgPwAAAAAAAOA/AAAAAAAA4D8CAAAAjAAAAAE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BcEAQE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7iQAAMwOAADJNAAAYBUAABAAAAAmAAAACAAAAP//////////"/>
              </a:ext>
            </a:extLst>
          </p:cNvSpPr>
          <p:nvPr/>
        </p:nvSpPr>
        <p:spPr>
          <a:xfrm>
            <a:off x="6003290" y="2405380"/>
            <a:ext cx="2577465" cy="1069340"/>
          </a:xfrm>
          <a:prstGeom prst="rect">
            <a:avLst/>
          </a:prstGeom>
          <a:solidFill>
            <a:srgbClr val="FFFFFF"/>
          </a:solidFill>
          <a:ln>
            <a:noFill/>
          </a:ln>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Tree>
  </p:cSld>
  <p:clrMapOvr>
    <a:masterClrMapping/>
  </p:clrMapOvr>
  <p:transition spd="fast" p14:dur="500">
    <p:fade/>
    <p:extLst>
      <p:ext uri="smNativeData">
        <pr:smNativeData xmlns:pr="smNativeData" xmlns="smNativeData" val="trXWYgAAAAD0AQAAAAAAAAYAAAAAAAAAAAAAAAAAAAAAAAAAAQAAAAAAAAAAAAAAAAAAAAAAAAAAAAAA"/>
      </p:ext>
    </p:extLst>
  </p:transition>
  <p:timing>
    <p:tnLst>
      <p:par>
        <p:cTn id="1" dur="indefinite" restart="never" nodeType="tmRoot"/>
      </p:par>
    </p:tnLst>
  </p:timing>
</p:sld>
</file>

<file path=ppt/slides/slide370.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sp>
        <p:nvSpPr>
          <p:cNvPr id="2" name="Shape 5721"/>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DC6MA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MANAACDQAAA3A8AABAgAAAmAAAACAAAAP//////////"/>
              </a:ext>
            </a:extLst>
          </p:cNvSpPr>
          <p:nvPr/>
        </p:nvSpPr>
        <p:spPr>
          <a:xfrm>
            <a:off x="1003300" y="2235200"/>
            <a:ext cx="9483725" cy="3429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Arial" pitchFamily="1" charset="0"/>
                <a:cs typeface="Arial" pitchFamily="1" charset="0"/>
              </a:defRPr>
            </a:pPr>
            <a:r>
              <a:t>when on, substitution is modeled according to a 4</a:t>
            </a:r>
            <a:r>
              <a:rPr cap="none">
                <a:latin typeface="Times" pitchFamily="0" charset="0"/>
                <a:ea typeface="Times" pitchFamily="0" charset="0"/>
                <a:cs typeface="Times" pitchFamily="0" charset="0"/>
              </a:rPr>
              <a:t>-</a:t>
            </a:r>
            <a:r>
              <a:t>by</a:t>
            </a:r>
            <a:r>
              <a:rPr cap="none">
                <a:latin typeface="Times" pitchFamily="0" charset="0"/>
                <a:ea typeface="Times" pitchFamily="0" charset="0"/>
                <a:cs typeface="Times" pitchFamily="0" charset="0"/>
              </a:rPr>
              <a:t>-</a:t>
            </a:r>
            <a:r>
              <a:t>4/20</a:t>
            </a:r>
            <a:r>
              <a:rPr cap="none">
                <a:latin typeface="Times" pitchFamily="0" charset="0"/>
                <a:ea typeface="Times" pitchFamily="0" charset="0"/>
                <a:cs typeface="Times" pitchFamily="0" charset="0"/>
              </a:rPr>
              <a:t>-</a:t>
            </a:r>
            <a:r>
              <a:t>by</a:t>
            </a:r>
            <a:r>
              <a:rPr cap="none">
                <a:latin typeface="Times" pitchFamily="0" charset="0"/>
                <a:ea typeface="Times" pitchFamily="0" charset="0"/>
                <a:cs typeface="Times" pitchFamily="0" charset="0"/>
              </a:rPr>
              <a:t>-</a:t>
            </a:r>
            <a:r>
              <a:t>20 instantaneous-rate matrix</a:t>
            </a:r>
          </a:p>
        </p:txBody>
      </p:sp>
      <p:sp>
        <p:nvSpPr>
          <p:cNvPr id="3" name="Shape 5722"/>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Kf1jU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HQJAAD4PQAArAsAABAgAAAmAAAACAAAAP//////////"/>
              </a:ext>
            </a:extLst>
          </p:cNvSpPr>
          <p:nvPr/>
        </p:nvSpPr>
        <p:spPr>
          <a:xfrm>
            <a:off x="1003300" y="1536700"/>
            <a:ext cx="9070340" cy="36068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(Tuffley &amp; Steel, 1998; Huelsenbeck, 2002)</a:t>
            </a:r>
          </a:p>
        </p:txBody>
      </p:sp>
      <p:sp>
        <p:nvSpPr>
          <p:cNvPr id="4" name="Shape 5723"/>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JnWt0Q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AgHAABhOQAAZwkAABAgAAAmAAAACAAAAP//////////"/>
              </a:ext>
            </a:extLst>
          </p:cNvSpPr>
          <p:nvPr/>
        </p:nvSpPr>
        <p:spPr>
          <a:xfrm>
            <a:off x="635000" y="1143000"/>
            <a:ext cx="8692515"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The Covarion/Covariotide model</a:t>
            </a:r>
          </a:p>
        </p:txBody>
      </p:sp>
      <p:sp>
        <p:nvSpPr>
          <p:cNvPr id="5" name="Shape 5724"/>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GMQ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wQAAOYAAADpOQAAOgcAABAgAAAmAAAACAAAAP//////////"/>
              </a:ext>
            </a:extLst>
          </p:cNvSpPr>
          <p:nvPr/>
        </p:nvSpPr>
        <p:spPr>
          <a:xfrm>
            <a:off x="746125" y="146050"/>
            <a:ext cx="8667750" cy="10287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p>
            <a:pPr defTabSz="457200">
              <a:tabLst>
                <a:tab pos="838200" algn="l"/>
              </a:tabLst>
              <a:defRPr cap="none">
                <a:solidFill>
                  <a:srgbClr val="0433FF"/>
                </a:solidFill>
                <a:latin typeface="Arial" pitchFamily="1" charset="0"/>
                <a:ea typeface="Arial" pitchFamily="1" charset="0"/>
                <a:cs typeface="Arial" pitchFamily="1" charset="0"/>
              </a:defRPr>
            </a:pPr>
            <a:r>
              <a:t>Accommodating Variation in Rates Across Sites</a:t>
            </a:r>
            <a:br/>
            <a:r>
              <a:t>Across the Tree (Heterotachy)</a:t>
            </a:r>
          </a:p>
        </p:txBody>
      </p:sp>
      <p:sp>
        <p:nvSpPr>
          <p:cNvPr id="6" name="Shape 5725"/>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GMw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MwLAAD4PQAABA4AABAgAAAmAAAACAAAAP//////////"/>
              </a:ext>
            </a:extLst>
          </p:cNvSpPr>
          <p:nvPr/>
        </p:nvSpPr>
        <p:spPr>
          <a:xfrm>
            <a:off x="1003300" y="1917700"/>
            <a:ext cx="9070340" cy="36068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Allows rate to change across the tree by assuming that a site is either switched on or off</a:t>
            </a:r>
          </a:p>
        </p:txBody>
      </p:sp>
      <p:sp>
        <p:nvSpPr>
          <p:cNvPr id="7" name="Shape 5726"/>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BYEwQ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FAPAACDQAAAThEAABAgAAAmAAAACAAAAP//////////"/>
              </a:ext>
            </a:extLst>
          </p:cNvSpPr>
          <p:nvPr/>
        </p:nvSpPr>
        <p:spPr>
          <a:xfrm>
            <a:off x="1003300" y="2489200"/>
            <a:ext cx="9483725" cy="32385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when off, substitution does not occur</a:t>
            </a:r>
          </a:p>
        </p:txBody>
      </p:sp>
      <p:sp>
        <p:nvSpPr>
          <p:cNvPr id="8" name="Shape 5727"/>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GATAACDQAAAihUAABAgAAAmAAAACAAAAP//////////"/>
              </a:ext>
            </a:extLst>
          </p:cNvSpPr>
          <p:nvPr/>
        </p:nvSpPr>
        <p:spPr>
          <a:xfrm>
            <a:off x="1003300" y="3149600"/>
            <a:ext cx="9483725" cy="35179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Arial" pitchFamily="1" charset="0"/>
                <a:cs typeface="Arial" pitchFamily="1" charset="0"/>
              </a:defRPr>
            </a:pPr>
            <a:r>
              <a:rPr i="1" cap="none">
                <a:latin typeface="Times New Roman" pitchFamily="1" charset="0"/>
                <a:ea typeface="Times New Roman" pitchFamily="1" charset="0"/>
                <a:cs typeface="Times New Roman" pitchFamily="1" charset="0"/>
              </a:rPr>
              <a:t> </a:t>
            </a:r>
            <a:r>
              <a:rPr sz="1200" cap="none" baseline="-24000">
                <a:latin typeface="Times New Roman" pitchFamily="1" charset="0"/>
                <a:ea typeface="Times New Roman" pitchFamily="1" charset="0"/>
                <a:cs typeface="Times New Roman" pitchFamily="1" charset="0"/>
              </a:rPr>
              <a:t>01</a:t>
            </a:r>
            <a:r>
              <a:t> from off to on</a:t>
            </a:r>
          </a:p>
        </p:txBody>
      </p:sp>
      <p:sp>
        <p:nvSpPr>
          <p:cNvPr id="9" name="Shape 5728"/>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GwRAAD4PQAApBMAABAgAAAmAAAACAAAAP//////////"/>
              </a:ext>
            </a:extLst>
          </p:cNvSpPr>
          <p:nvPr/>
        </p:nvSpPr>
        <p:spPr>
          <a:xfrm>
            <a:off x="1003300" y="2832100"/>
            <a:ext cx="9070340" cy="36068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Switching is controlled by two rate parameters: </a:t>
            </a:r>
          </a:p>
        </p:txBody>
      </p:sp>
      <p:sp>
        <p:nvSpPr>
          <p:cNvPr id="10" name="Shape 5729"/>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kACg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PAUAACDQAAAGhcAABAgAAAmAAAACAAAAP//////////"/>
              </a:ext>
            </a:extLst>
          </p:cNvSpPr>
          <p:nvPr/>
        </p:nvSpPr>
        <p:spPr>
          <a:xfrm>
            <a:off x="1003300" y="3403600"/>
            <a:ext cx="9483725" cy="35179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Arial" pitchFamily="1" charset="0"/>
                <a:cs typeface="Arial" pitchFamily="1" charset="0"/>
              </a:defRPr>
            </a:pPr>
            <a:r>
              <a:rPr i="1" cap="none">
                <a:latin typeface="Times New Roman" pitchFamily="1" charset="0"/>
                <a:ea typeface="Times New Roman" pitchFamily="1" charset="0"/>
                <a:cs typeface="Times New Roman" pitchFamily="1" charset="0"/>
              </a:rPr>
              <a:t> </a:t>
            </a:r>
            <a:r>
              <a:rPr sz="1200" cap="none" baseline="-24000">
                <a:latin typeface="Times New Roman" pitchFamily="1" charset="0"/>
                <a:ea typeface="Times New Roman" pitchFamily="1" charset="0"/>
                <a:cs typeface="Times New Roman" pitchFamily="1" charset="0"/>
              </a:rPr>
              <a:t>10</a:t>
            </a:r>
            <a:r>
              <a:t> from on to off</a:t>
            </a:r>
          </a:p>
        </p:txBody>
      </p:sp>
      <p:pic>
        <p:nvPicPr>
          <p:cNvPr id="11" name="droppedImage.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AAAA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AgHAAC0EwAASAgAABgVAAAQAAAAJgAAAAgAAAD//////////w=="/>
              </a:ext>
            </a:extLst>
          </p:cNvPicPr>
          <p:nvPr/>
        </p:nvPicPr>
        <p:blipFill>
          <a:blip r:embed="rId2"/>
          <a:stretch>
            <a:fillRect/>
          </a:stretch>
        </p:blipFill>
        <p:spPr>
          <a:xfrm>
            <a:off x="1143000" y="3202940"/>
            <a:ext cx="203200" cy="226060"/>
          </a:xfrm>
          <a:prstGeom prst="rect">
            <a:avLst/>
          </a:prstGeom>
          <a:noFill/>
          <a:ln>
            <a:noFill/>
          </a:ln>
          <a:effectLst>
            <a:outerShdw blurRad="63500" dist="63760" dir="2700000">
              <a:srgbClr val="000000">
                <a:alpha val="4000"/>
              </a:srgbClr>
            </a:outerShdw>
          </a:effectLst>
        </p:spPr>
      </p:pic>
      <p:pic>
        <p:nvPicPr>
          <p:cNvPr id="12" name="droppedImage.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AAAA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AgHAABEFQAASAgAAKgWAAAQAAAAJgAAAAgAAAD//////////w=="/>
              </a:ext>
            </a:extLst>
          </p:cNvPicPr>
          <p:nvPr/>
        </p:nvPicPr>
        <p:blipFill>
          <a:blip r:embed="rId2"/>
          <a:stretch>
            <a:fillRect/>
          </a:stretch>
        </p:blipFill>
        <p:spPr>
          <a:xfrm>
            <a:off x="1143000" y="3456940"/>
            <a:ext cx="203200" cy="226060"/>
          </a:xfrm>
          <a:prstGeom prst="rect">
            <a:avLst/>
          </a:prstGeom>
          <a:noFill/>
          <a:ln>
            <a:noFill/>
          </a:ln>
          <a:effectLst>
            <a:outerShdw blurRad="63500" dist="63760" dir="2700000">
              <a:srgbClr val="000000">
                <a:alpha val="4000"/>
              </a:srgbClr>
            </a:outerShdw>
          </a:effectLst>
        </p:spPr>
      </p:pic>
    </p:spTree>
  </p:cSld>
  <p:clrMapOvr>
    <a:masterClrMapping/>
  </p:clrMapOvr>
  <p:transition spd="fast" p14:dur="500">
    <p:fade/>
    <p:extLst>
      <p:ext uri="smNativeData">
        <pr:smNativeData xmlns:pr="smNativeData" xmlns="smNativeData" val="trXWYgAAAAD0AQAAAAAAAAYAAAAAAAAAAAAAAAAAAAAAAAAAAQAAAAAAAAAAAAAAAAAAAAAAAAAAAAAA"/>
      </p:ext>
    </p:extLst>
  </p:transition>
  <p:timing>
    <p:tnLst>
      <p:par>
        <p:cTn id="1" dur="indefinite" restart="never" nodeType="tmRoot"/>
      </p:par>
    </p:tnLst>
  </p:timing>
</p:sld>
</file>

<file path=ppt/slides/slide371.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sp>
        <p:nvSpPr>
          <p:cNvPr id="2" name="Shape 5733"/>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F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MANAACDQAAA3A8AABAgAAAmAAAACAAAAP//////////"/>
              </a:ext>
            </a:extLst>
          </p:cNvSpPr>
          <p:nvPr/>
        </p:nvSpPr>
        <p:spPr>
          <a:xfrm>
            <a:off x="1003300" y="2235200"/>
            <a:ext cx="9483725" cy="3429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Arial" pitchFamily="1" charset="0"/>
                <a:cs typeface="Arial" pitchFamily="1" charset="0"/>
              </a:defRPr>
            </a:pPr>
            <a:r>
              <a:t>when on, substitution is modeled according to a 4</a:t>
            </a:r>
            <a:r>
              <a:rPr cap="none">
                <a:latin typeface="Times" pitchFamily="0" charset="0"/>
                <a:ea typeface="Times" pitchFamily="0" charset="0"/>
                <a:cs typeface="Times" pitchFamily="0" charset="0"/>
              </a:rPr>
              <a:t>-</a:t>
            </a:r>
            <a:r>
              <a:t>by</a:t>
            </a:r>
            <a:r>
              <a:rPr cap="none">
                <a:latin typeface="Times" pitchFamily="0" charset="0"/>
                <a:ea typeface="Times" pitchFamily="0" charset="0"/>
                <a:cs typeface="Times" pitchFamily="0" charset="0"/>
              </a:rPr>
              <a:t>-</a:t>
            </a:r>
            <a:r>
              <a:t>4/20</a:t>
            </a:r>
            <a:r>
              <a:rPr cap="none">
                <a:latin typeface="Times" pitchFamily="0" charset="0"/>
                <a:ea typeface="Times" pitchFamily="0" charset="0"/>
                <a:cs typeface="Times" pitchFamily="0" charset="0"/>
              </a:rPr>
              <a:t>-</a:t>
            </a:r>
            <a:r>
              <a:t>by</a:t>
            </a:r>
            <a:r>
              <a:rPr cap="none">
                <a:latin typeface="Times" pitchFamily="0" charset="0"/>
                <a:ea typeface="Times" pitchFamily="0" charset="0"/>
                <a:cs typeface="Times" pitchFamily="0" charset="0"/>
              </a:rPr>
              <a:t>-</a:t>
            </a:r>
            <a:r>
              <a:t>20 instantaneous-rate matrix</a:t>
            </a:r>
          </a:p>
        </p:txBody>
      </p:sp>
      <p:sp>
        <p:nvSpPr>
          <p:cNvPr id="3" name="Shape 5734"/>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Ncm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HQJAAD4PQAArAsAABAgAAAmAAAACAAAAP//////////"/>
              </a:ext>
            </a:extLst>
          </p:cNvSpPr>
          <p:nvPr/>
        </p:nvSpPr>
        <p:spPr>
          <a:xfrm>
            <a:off x="1003300" y="1536700"/>
            <a:ext cx="9070340" cy="36068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(Tuffley &amp; Steel, 1998; Huelsenbeck, 2002)</a:t>
            </a:r>
          </a:p>
        </p:txBody>
      </p:sp>
      <p:sp>
        <p:nvSpPr>
          <p:cNvPr id="4" name="Shape 5735"/>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GUB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AgHAABhOQAAZwkAABAgAAAmAAAACAAAAP//////////"/>
              </a:ext>
            </a:extLst>
          </p:cNvSpPr>
          <p:nvPr/>
        </p:nvSpPr>
        <p:spPr>
          <a:xfrm>
            <a:off x="635000" y="1143000"/>
            <a:ext cx="8692515"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The Covarion/Covariotide model</a:t>
            </a:r>
          </a:p>
        </p:txBody>
      </p:sp>
      <p:sp>
        <p:nvSpPr>
          <p:cNvPr id="5" name="Shape 5736"/>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CB0eX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wQAAOYAAADpOQAAOgcAABAgAAAmAAAACAAAAP//////////"/>
              </a:ext>
            </a:extLst>
          </p:cNvSpPr>
          <p:nvPr/>
        </p:nvSpPr>
        <p:spPr>
          <a:xfrm>
            <a:off x="746125" y="146050"/>
            <a:ext cx="8667750" cy="10287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p>
            <a:pPr defTabSz="457200">
              <a:tabLst>
                <a:tab pos="838200" algn="l"/>
              </a:tabLst>
              <a:defRPr cap="none">
                <a:solidFill>
                  <a:srgbClr val="0433FF"/>
                </a:solidFill>
                <a:latin typeface="Arial" pitchFamily="1" charset="0"/>
                <a:ea typeface="Arial" pitchFamily="1" charset="0"/>
                <a:cs typeface="Arial" pitchFamily="1" charset="0"/>
              </a:defRPr>
            </a:pPr>
            <a:r>
              <a:t>Accommodating Variation in Rates Across Sites</a:t>
            </a:r>
            <a:br/>
            <a:r>
              <a:t>Across the Tree (Heterotachy)</a:t>
            </a:r>
          </a:p>
        </p:txBody>
      </p:sp>
      <p:sp>
        <p:nvSpPr>
          <p:cNvPr id="6" name="Shape 5737"/>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D0iNT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MwLAAD4PQAABA4AABAgAAAmAAAACAAAAP//////////"/>
              </a:ext>
            </a:extLst>
          </p:cNvSpPr>
          <p:nvPr/>
        </p:nvSpPr>
        <p:spPr>
          <a:xfrm>
            <a:off x="1003300" y="1917700"/>
            <a:ext cx="9070340" cy="36068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Allows rate to change across the tree by assuming that a site is either switched on or off</a:t>
            </a:r>
          </a:p>
        </p:txBody>
      </p:sp>
      <p:sp>
        <p:nvSpPr>
          <p:cNvPr id="7" name="Shape 5738"/>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DpyUHI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FAPAACDQAAAThEAABAgAAAmAAAACAAAAP//////////"/>
              </a:ext>
            </a:extLst>
          </p:cNvSpPr>
          <p:nvPr/>
        </p:nvSpPr>
        <p:spPr>
          <a:xfrm>
            <a:off x="1003300" y="2489200"/>
            <a:ext cx="9483725" cy="32385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when off, substitution does not occur</a:t>
            </a:r>
          </a:p>
        </p:txBody>
      </p:sp>
      <p:sp>
        <p:nvSpPr>
          <p:cNvPr id="8" name="Shape 5739"/>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HN0cm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GATAACDQAAAihUAABAgAAAmAAAACAAAAP//////////"/>
              </a:ext>
            </a:extLst>
          </p:cNvSpPr>
          <p:nvPr/>
        </p:nvSpPr>
        <p:spPr>
          <a:xfrm>
            <a:off x="1003300" y="3149600"/>
            <a:ext cx="9483725" cy="35179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Arial" pitchFamily="1" charset="0"/>
                <a:cs typeface="Arial" pitchFamily="1" charset="0"/>
              </a:defRPr>
            </a:pPr>
            <a:r>
              <a:rPr i="1" cap="none">
                <a:latin typeface="Times New Roman" pitchFamily="1" charset="0"/>
                <a:ea typeface="Times New Roman" pitchFamily="1" charset="0"/>
                <a:cs typeface="Times New Roman" pitchFamily="1" charset="0"/>
              </a:rPr>
              <a:t> </a:t>
            </a:r>
            <a:r>
              <a:rPr sz="1200" cap="none" baseline="-24000">
                <a:latin typeface="Times New Roman" pitchFamily="1" charset="0"/>
                <a:ea typeface="Times New Roman" pitchFamily="1" charset="0"/>
                <a:cs typeface="Times New Roman" pitchFamily="1" charset="0"/>
              </a:rPr>
              <a:t>01</a:t>
            </a:r>
            <a:r>
              <a:t> from off to on</a:t>
            </a:r>
          </a:p>
        </p:txBody>
      </p:sp>
      <p:sp>
        <p:nvSpPr>
          <p:cNvPr id="9" name="Shape 5740"/>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HI9IjI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GwRAAD4PQAApBMAABAgAAAmAAAACAAAAP//////////"/>
              </a:ext>
            </a:extLst>
          </p:cNvSpPr>
          <p:nvPr/>
        </p:nvSpPr>
        <p:spPr>
          <a:xfrm>
            <a:off x="1003300" y="2832100"/>
            <a:ext cx="9070340" cy="36068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Switching is controlled by two rate parameters: </a:t>
            </a:r>
          </a:p>
        </p:txBody>
      </p:sp>
      <p:sp>
        <p:nvSpPr>
          <p:cNvPr id="10" name="Shape 5741"/>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GN0Ii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PAUAACDQAAAGhcAABAgAAAmAAAACAAAAP//////////"/>
              </a:ext>
            </a:extLst>
          </p:cNvSpPr>
          <p:nvPr/>
        </p:nvSpPr>
        <p:spPr>
          <a:xfrm>
            <a:off x="1003300" y="3403600"/>
            <a:ext cx="9483725" cy="35179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Arial" pitchFamily="1" charset="0"/>
                <a:cs typeface="Arial" pitchFamily="1" charset="0"/>
              </a:defRPr>
            </a:pPr>
            <a:r>
              <a:rPr i="1" cap="none">
                <a:latin typeface="Times New Roman" pitchFamily="1" charset="0"/>
                <a:ea typeface="Times New Roman" pitchFamily="1" charset="0"/>
                <a:cs typeface="Times New Roman" pitchFamily="1" charset="0"/>
              </a:rPr>
              <a:t> </a:t>
            </a:r>
            <a:r>
              <a:rPr sz="1200" cap="none" baseline="-24000">
                <a:latin typeface="Times New Roman" pitchFamily="1" charset="0"/>
                <a:ea typeface="Times New Roman" pitchFamily="1" charset="0"/>
                <a:cs typeface="Times New Roman" pitchFamily="1" charset="0"/>
              </a:rPr>
              <a:t>10</a:t>
            </a:r>
            <a:r>
              <a:t> from on to off</a:t>
            </a:r>
          </a:p>
        </p:txBody>
      </p:sp>
      <p:pic>
        <p:nvPicPr>
          <p:cNvPr id="11" name="droppedImage.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nPQA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AgHAAC0EwAASAgAABgVAAAQAAAAJgAAAAgAAAD//////////w=="/>
              </a:ext>
            </a:extLst>
          </p:cNvPicPr>
          <p:nvPr/>
        </p:nvPicPr>
        <p:blipFill>
          <a:blip r:embed="rId2"/>
          <a:stretch>
            <a:fillRect/>
          </a:stretch>
        </p:blipFill>
        <p:spPr>
          <a:xfrm>
            <a:off x="1143000" y="3202940"/>
            <a:ext cx="203200" cy="226060"/>
          </a:xfrm>
          <a:prstGeom prst="rect">
            <a:avLst/>
          </a:prstGeom>
          <a:noFill/>
          <a:ln>
            <a:noFill/>
          </a:ln>
          <a:effectLst>
            <a:outerShdw blurRad="63500" dist="63760" dir="2700000">
              <a:srgbClr val="000000">
                <a:alpha val="4000"/>
              </a:srgbClr>
            </a:outerShdw>
          </a:effectLst>
        </p:spPr>
      </p:pic>
      <p:pic>
        <p:nvPicPr>
          <p:cNvPr id="12" name="droppedImage.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AAAA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AgHAABEFQAASAgAAKgWAAAQAAAAJgAAAAgAAAD//////////w=="/>
              </a:ext>
            </a:extLst>
          </p:cNvPicPr>
          <p:nvPr/>
        </p:nvPicPr>
        <p:blipFill>
          <a:blip r:embed="rId2"/>
          <a:stretch>
            <a:fillRect/>
          </a:stretch>
        </p:blipFill>
        <p:spPr>
          <a:xfrm>
            <a:off x="1143000" y="3456940"/>
            <a:ext cx="203200" cy="226060"/>
          </a:xfrm>
          <a:prstGeom prst="rect">
            <a:avLst/>
          </a:prstGeom>
          <a:noFill/>
          <a:ln>
            <a:noFill/>
          </a:ln>
          <a:effectLst>
            <a:outerShdw blurRad="63500" dist="63760" dir="2700000">
              <a:srgbClr val="000000">
                <a:alpha val="4000"/>
              </a:srgbClr>
            </a:outerShdw>
          </a:effectLst>
        </p:spPr>
      </p:pic>
      <p:pic>
        <p:nvPicPr>
          <p:cNvPr id="13" name="pasted18.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JAAo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NgOAABgGAAAiCwAAGImAAAQAAAAJgAAAAgAAAD//////////w=="/>
              </a:ext>
            </a:extLst>
          </p:cNvPicPr>
          <p:nvPr/>
        </p:nvPicPr>
        <p:blipFill>
          <a:blip r:embed="rId3"/>
          <a:stretch>
            <a:fillRect/>
          </a:stretch>
        </p:blipFill>
        <p:spPr>
          <a:xfrm>
            <a:off x="2413000" y="3962400"/>
            <a:ext cx="4826000" cy="2277110"/>
          </a:xfrm>
          <a:prstGeom prst="rect">
            <a:avLst/>
          </a:prstGeom>
          <a:noFill/>
          <a:ln>
            <a:noFill/>
          </a:ln>
          <a:effectLst>
            <a:outerShdw blurRad="63500" dist="63760" dir="2700000">
              <a:srgbClr val="000000">
                <a:alpha val="4000"/>
              </a:srgbClr>
            </a:outerShdw>
          </a:effectLst>
        </p:spPr>
      </p:pic>
    </p:spTree>
  </p:cSld>
  <p:clrMapOvr>
    <a:masterClrMapping/>
  </p:clrMapOvr>
  <p:transition spd="fast" p14:dur="500">
    <p:fade/>
    <p:extLst>
      <p:ext uri="smNativeData">
        <pr:smNativeData xmlns:pr="smNativeData" xmlns="smNativeData" val="trXWYgAAAAD0AQAAAAAAAAYAAAAAAAAAAAAAAAAAAAAAAAAAAQAAAAAAAAAAAAAAAAAAAAAAAAAAAAAA"/>
      </p:ext>
    </p:extLs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iterate type="lt">
                                    <p:tmAbs val="0"/>
                                  </p:iterate>
                                  <p:childTnLst>
                                    <p:set>
                                      <p:cBhvr>
                                        <p:cTn id="6" dur="1" fill="hold">
                                          <p:stCondLst>
                                            <p:cond delay="0"/>
                                          </p:stCondLst>
                                        </p:cTn>
                                        <p:tgtEl>
                                          <p:spTgt spid="13"/>
                                        </p:tgtEl>
                                        <p:attrNameLst>
                                          <p:attrName>style.visibility</p:attrName>
                                        </p:attrNameLst>
                                      </p:cBhvr>
                                      <p:to>
                                        <p:strVal val="visible"/>
                                      </p:to>
                                    </p:set>
                                    <p:animEffect transition="in" filter="dissolv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advAuto="0"/>
    </p:bldLst>
    <p:extLst>
      <p:ext uri="smNativeData">
        <pr:smNativeData xmlns:pr="smNativeData" xmlns="smNativeData" val="trXWYgEAAAAFAAAA/f///wEAAAAJAAAAAAAAAAAAAAAAAAAAAAAAAA=="/>
      </p:ext>
    </p:extLst>
  </p:timing>
</p:sld>
</file>

<file path=ppt/slides/slide372.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graphicFrame>
        <p:nvGraphicFramePr>
          <p:cNvPr id="2" name=""/>
          <p:cNvGraphicFramePr>
            <a:graphicFrameLocks noGrp="1"/>
          </p:cNvGraphicFramePr>
          <p:nvPr/>
        </p:nvGraphicFramePr>
        <p:xfrm>
          <a:off x="1671955" y="1587500"/>
          <a:ext cx="6807200" cy="4445000"/>
        </p:xfrm>
        <a:graphic>
          <a:graphicData uri="http://schemas.openxmlformats.org/drawingml/2006/table">
            <a:tbl>
              <a:tblPr>
                <a:noFill/>
              </a:tblPr>
              <a:tblGrid>
                <a:gridCol w="756285"/>
                <a:gridCol w="756285"/>
                <a:gridCol w="756285"/>
                <a:gridCol w="756285"/>
                <a:gridCol w="756285"/>
                <a:gridCol w="756285"/>
                <a:gridCol w="756285"/>
                <a:gridCol w="756285"/>
                <a:gridCol w="756285"/>
              </a:tblGrid>
              <a:tr h="494030">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r>
                        <a:t>A</a:t>
                      </a:r>
                      <a:r>
                        <a:rPr cap="none" baseline="-4000"/>
                        <a:t>0</a:t>
                      </a:r>
                      <a:endParaRPr cap="none" baseline="-4000"/>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r>
                        <a:t>C</a:t>
                      </a:r>
                      <a:r>
                        <a:rPr cap="none" baseline="-4000"/>
                        <a:t>0</a:t>
                      </a:r>
                      <a:endParaRPr cap="none" baseline="-4000"/>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r>
                        <a:t>G</a:t>
                      </a:r>
                      <a:r>
                        <a:rPr cap="none" baseline="-4000"/>
                        <a:t>0</a:t>
                      </a:r>
                      <a:endParaRPr cap="none" baseline="-4000"/>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r>
                        <a:t>T</a:t>
                      </a:r>
                      <a:r>
                        <a:rPr cap="none" baseline="-4000"/>
                        <a:t>0</a:t>
                      </a:r>
                      <a:endParaRPr cap="none" baseline="-4000"/>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r>
                        <a:t>A</a:t>
                      </a:r>
                      <a:r>
                        <a:rPr cap="none" baseline="-4000"/>
                        <a:t>1</a:t>
                      </a:r>
                      <a:endParaRPr cap="none" baseline="-4000"/>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r>
                        <a:t>C</a:t>
                      </a:r>
                      <a:r>
                        <a:rPr cap="none" baseline="-4000"/>
                        <a:t>1</a:t>
                      </a:r>
                      <a:endParaRPr cap="none" baseline="-4000"/>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r>
                        <a:t>G</a:t>
                      </a:r>
                      <a:r>
                        <a:rPr cap="none" baseline="-4000"/>
                        <a:t>1</a:t>
                      </a:r>
                      <a:endParaRPr cap="none" baseline="-4000"/>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r>
                        <a:t>T</a:t>
                      </a:r>
                      <a:r>
                        <a:rPr cap="none" baseline="-4000"/>
                        <a:t>1</a:t>
                      </a:r>
                      <a:endParaRPr cap="none" baseline="-4000"/>
                    </a:p>
                  </a:txBody>
                  <a:tcPr marL="38100" marR="38100" marT="38100" marB="38100" vert="horz" anchor="ctr">
                    <a:lnL>
                      <a:noFill/>
                    </a:lnL>
                    <a:lnR>
                      <a:noFill/>
                    </a:lnR>
                    <a:lnT>
                      <a:noFill/>
                    </a:lnT>
                    <a:lnB>
                      <a:noFill/>
                    </a:lnB>
                    <a:lnTlToBr>
                      <a:noFill/>
                    </a:lnTlToBr>
                    <a:lnBlToTr>
                      <a:noFill/>
                    </a:lnBlToTr>
                    <a:noFill/>
                  </a:tcPr>
                </a:tc>
                <a:extLst>
                  <a:ext uri="smNativeData">
                    <pr:rowheight xmlns="" xmlns:pr="smNativeData" dt="1658238390" type="min" val="494030"/>
                  </a:ext>
                </a:extLst>
              </a:tr>
              <a:tr h="494030">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r>
                        <a:t>A</a:t>
                      </a:r>
                      <a:r>
                        <a:rPr cap="none" baseline="-4000"/>
                        <a:t>0</a:t>
                      </a:r>
                      <a:endParaRPr cap="none" baseline="-4000"/>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extLst>
                  <a:ext uri="smNativeData">
                    <pr:rowheight xmlns="" xmlns:pr="smNativeData" dt="1658238390" type="min" val="494030"/>
                  </a:ext>
                </a:extLst>
              </a:tr>
              <a:tr h="494030">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r>
                        <a:t>C</a:t>
                      </a:r>
                      <a:r>
                        <a:rPr cap="none" baseline="-4000"/>
                        <a:t>0</a:t>
                      </a:r>
                      <a:endParaRPr cap="none" baseline="-4000"/>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extLst>
                  <a:ext uri="smNativeData">
                    <pr:rowheight xmlns="" xmlns:pr="smNativeData" dt="1658238390" type="min" val="494030"/>
                  </a:ext>
                </a:extLst>
              </a:tr>
              <a:tr h="494030">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r>
                        <a:t>G</a:t>
                      </a:r>
                      <a:r>
                        <a:rPr cap="none" baseline="-4000"/>
                        <a:t>0</a:t>
                      </a:r>
                      <a:endParaRPr cap="none" baseline="-4000"/>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extLst>
                  <a:ext uri="smNativeData">
                    <pr:rowheight xmlns="" xmlns:pr="smNativeData" dt="1658238390" type="min" val="494030"/>
                  </a:ext>
                </a:extLst>
              </a:tr>
              <a:tr h="494030">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r>
                        <a:t>T</a:t>
                      </a:r>
                      <a:r>
                        <a:rPr cap="none" baseline="-4000"/>
                        <a:t>0</a:t>
                      </a:r>
                      <a:endParaRPr cap="none" baseline="-4000"/>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extLst>
                  <a:ext uri="smNativeData">
                    <pr:rowheight xmlns="" xmlns:pr="smNativeData" dt="1658238390" type="min" val="494030"/>
                  </a:ext>
                </a:extLst>
              </a:tr>
              <a:tr h="494030">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r>
                        <a:t>A</a:t>
                      </a:r>
                      <a:r>
                        <a:rPr cap="none" baseline="-4000"/>
                        <a:t>1</a:t>
                      </a:r>
                      <a:endParaRPr cap="none" baseline="-4000"/>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extLst>
                  <a:ext uri="smNativeData">
                    <pr:rowheight xmlns="" xmlns:pr="smNativeData" dt="1658238390" type="min" val="494030"/>
                  </a:ext>
                </a:extLst>
              </a:tr>
              <a:tr h="494030">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r>
                        <a:t>C</a:t>
                      </a:r>
                      <a:r>
                        <a:rPr cap="none" baseline="-4000"/>
                        <a:t>1</a:t>
                      </a:r>
                      <a:endParaRPr cap="none" baseline="-4000"/>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extLst>
                  <a:ext uri="smNativeData">
                    <pr:rowheight xmlns="" xmlns:pr="smNativeData" dt="1658238390" type="min" val="494030"/>
                  </a:ext>
                </a:extLst>
              </a:tr>
              <a:tr h="494030">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r>
                        <a:t>G</a:t>
                      </a:r>
                      <a:r>
                        <a:rPr cap="none" baseline="-4000"/>
                        <a:t>1</a:t>
                      </a:r>
                      <a:endParaRPr cap="none" baseline="-4000"/>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extLst>
                  <a:ext uri="smNativeData">
                    <pr:rowheight xmlns="" xmlns:pr="smNativeData" dt="1658238390" type="min" val="494030"/>
                  </a:ext>
                </a:extLst>
              </a:tr>
              <a:tr h="494030">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r>
                        <a:t>T</a:t>
                      </a:r>
                      <a:r>
                        <a:rPr cap="none" baseline="-4000"/>
                        <a:t>1</a:t>
                      </a:r>
                      <a:endParaRPr cap="none" baseline="-4000"/>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extLst>
                  <a:ext uri="smNativeData">
                    <pr:rowheight xmlns="" xmlns:pr="smNativeData" dt="1658238390" type="min" val="494030"/>
                  </a:ext>
                </a:extLst>
              </a:tr>
            </a:tbl>
          </a:graphicData>
        </a:graphic>
      </p:graphicFrame>
      <p:sp>
        <p:nvSpPr>
          <p:cNvPr id="3" name="Shape 5747"/>
          <p:cNvSpPr>
            <a:extLst>
              <a:ext uri="smNativeData">
                <pr:smNativeData xmlns:pr="smNativeData" xmlns="smNativeData" val="SMDATA_15_trXW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UAAAAAAAAABkAAAAZAAAAGQAAAAAAAAAy8vLAFAAAAAAAAAAZAAAAGQAAABkAAAAAAAAABcAAAAUAAAAAAAAAAAAAAD/fwAA/38AAAAAAAAJAAAABAAAAAE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KgsAADwNAABEDgAA4RgAABAAAAAmAAAACAAAAP//////////"/>
              </a:ext>
            </a:extLst>
          </p:cNvSpPr>
          <p:nvPr/>
        </p:nvSpPr>
        <p:spPr>
          <a:xfrm>
            <a:off x="1814830" y="2151380"/>
            <a:ext cx="504190" cy="1892935"/>
          </a:xfrm>
          <a:prstGeom prst="rect">
            <a:avLst/>
          </a:prstGeom>
          <a:noFill/>
          <a:ln w="25400" cap="flat" cmpd="sng" algn="ctr">
            <a:solidFill>
              <a:srgbClr val="FF9300"/>
            </a:solidFill>
            <a:prstDash val="solid"/>
            <a:headEnd type="none"/>
            <a:tailEnd type="none"/>
          </a:ln>
          <a:effectLst>
            <a:outerShdw blurRad="63500" dist="63500" dir="5400000">
              <a:srgbClr val="000000">
                <a:alpha val="20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4" name="Shape 5748"/>
          <p:cNvSpPr>
            <a:extLst>
              <a:ext uri="smNativeData">
                <pr:smNativeData xmlns:pr="smNativeData" xmlns="smNativeData" val="SMDATA_15_trXW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UAAAAAAAAABkAAAAZAAAAGQAAAAAAAAAy8vLAFAAAAAAAAAAZA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CRAAALEJAAB0IAAAzAwAABAAAAAmAAAACAAAAP//////////"/>
              </a:ext>
            </a:extLst>
          </p:cNvSpPr>
          <p:nvPr/>
        </p:nvSpPr>
        <p:spPr>
          <a:xfrm rot="16200000">
            <a:off x="3688715" y="493395"/>
            <a:ext cx="504825" cy="2668905"/>
          </a:xfrm>
          <a:prstGeom prst="rect">
            <a:avLst/>
          </a:prstGeom>
          <a:noFill/>
          <a:ln w="25400" cap="flat" cmpd="sng" algn="ctr">
            <a:solidFill>
              <a:srgbClr val="FF9300"/>
            </a:solidFill>
            <a:prstDash val="solid"/>
            <a:headEnd type="none"/>
            <a:tailEnd type="none"/>
          </a:ln>
          <a:effectLst>
            <a:outerShdw blurRad="63500" dist="63500" dir="5400000">
              <a:srgbClr val="000000">
                <a:alpha val="20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5" name="Shape 5749"/>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wQAAOYAAADpOQAAOgcAABAgAAAmAAAACAAAAP//////////"/>
              </a:ext>
            </a:extLst>
          </p:cNvSpPr>
          <p:nvPr/>
        </p:nvSpPr>
        <p:spPr>
          <a:xfrm>
            <a:off x="746125" y="146050"/>
            <a:ext cx="8667750" cy="10287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p>
            <a:pPr defTabSz="457200">
              <a:tabLst>
                <a:tab pos="838200" algn="l"/>
              </a:tabLst>
              <a:defRPr cap="none">
                <a:solidFill>
                  <a:srgbClr val="0433FF"/>
                </a:solidFill>
                <a:latin typeface="Arial" pitchFamily="1" charset="0"/>
                <a:ea typeface="Arial" pitchFamily="1" charset="0"/>
                <a:cs typeface="Arial" pitchFamily="1" charset="0"/>
              </a:defRPr>
            </a:pPr>
            <a:r>
              <a:t>Accommodating Variation in Rates Across Sites</a:t>
            </a:r>
            <a:br/>
            <a:r>
              <a:t>Across the Tree (Heterotachy)</a:t>
            </a:r>
          </a:p>
        </p:txBody>
      </p:sp>
      <p:sp>
        <p:nvSpPr>
          <p:cNvPr id="6" name="Shape 5750"/>
          <p:cNvSpPr>
            <a:extLst>
              <a:ext uri="smNativeData">
                <pr:smNativeData xmlns:pr="smNativeData" xmlns="smNativeData" val="SMDATA_15_trXWYhMAAAAlAAAAZAAAAE0AAAAAZgAAAGYAAABmAAAAZg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5QMAAI4pAACAPgAAuCsAABAgAAAmAAAACAAAAP//////////"/>
              </a:ext>
            </a:extLst>
          </p:cNvSpPr>
          <p:nvPr/>
        </p:nvSpPr>
        <p:spPr>
          <a:xfrm>
            <a:off x="633095" y="6755130"/>
            <a:ext cx="9526905" cy="351790"/>
          </a:xfrm>
          <a:prstGeom prst="rect">
            <a:avLst/>
          </a:prstGeom>
          <a:noFill/>
          <a:ln>
            <a:noFill/>
          </a:ln>
          <a:effectLst/>
        </p:spPr>
        <p:txBody>
          <a:bodyPr vert="horz" wrap="square" lIns="64770" tIns="64770" rIns="64770" bIns="64770" numCol="1" spcCol="215900" anchor="t"/>
          <a:lstStyle>
            <a:lvl1pPr algn="l" defTabSz="585470">
              <a:lnSpc>
                <a:spcPts val="1900"/>
              </a:lnSpc>
              <a:tabLst>
                <a:tab pos="838200" algn="l"/>
                <a:tab pos="1066800" algn="l"/>
              </a:tabLst>
              <a:defRPr sz="1600" cap="none">
                <a:solidFill>
                  <a:srgbClr val="424242"/>
                </a:solidFill>
                <a:latin typeface="Arial" pitchFamily="1" charset="0"/>
                <a:ea typeface="Gill Sans" pitchFamily="0" charset="0"/>
                <a:cs typeface="Gill Sans" pitchFamily="0" charset="0"/>
              </a:defRPr>
            </a:lvl1pPr>
          </a:lstStyle>
          <a:p>
            <a:pPr/>
            <a:r>
              <a:t>The model allows rates to vary by adding a set of hidden 'off' states.</a:t>
            </a:r>
          </a:p>
        </p:txBody>
      </p:sp>
    </p:spTree>
  </p:cSld>
  <p:clrMapOvr>
    <a:masterClrMapping/>
  </p:clrMapOvr>
  <p:transition spd="fast" p14:dur="500">
    <p:fade/>
    <p:extLst>
      <p:ext uri="smNativeData">
        <pr:smNativeData xmlns:pr="smNativeData" xmlns="smNativeData" val="trXWYgAAAAD0AQAAAAAAAAYAAAAAAAAAAAAAAAAAAAAAAAAAAQAAAAAAAAAAAAAAAAAAAAAAAAAAAAAA"/>
      </p:ext>
    </p:extLst>
  </p:transition>
  <p:timing>
    <p:tnLst>
      <p:par>
        <p:cTn id="1" dur="indefinite" restart="never" nodeType="tmRoot"/>
      </p:par>
    </p:tnLst>
  </p:timing>
</p:sld>
</file>

<file path=ppt/slides/slide373.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graphicFrame>
        <p:nvGraphicFramePr>
          <p:cNvPr id="2" name=""/>
          <p:cNvGraphicFramePr>
            <a:graphicFrameLocks noGrp="1"/>
          </p:cNvGraphicFramePr>
          <p:nvPr/>
        </p:nvGraphicFramePr>
        <p:xfrm>
          <a:off x="1671955" y="1587500"/>
          <a:ext cx="6807200" cy="4445000"/>
        </p:xfrm>
        <a:graphic>
          <a:graphicData uri="http://schemas.openxmlformats.org/drawingml/2006/table">
            <a:tbl>
              <a:tblPr>
                <a:noFill/>
              </a:tblPr>
              <a:tblGrid>
                <a:gridCol w="756285"/>
                <a:gridCol w="756285"/>
                <a:gridCol w="756285"/>
                <a:gridCol w="756285"/>
                <a:gridCol w="756285"/>
                <a:gridCol w="756285"/>
                <a:gridCol w="756285"/>
                <a:gridCol w="756285"/>
                <a:gridCol w="756285"/>
              </a:tblGrid>
              <a:tr h="494030">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r>
                        <a:t>A</a:t>
                      </a:r>
                      <a:r>
                        <a:rPr cap="none" baseline="-4000"/>
                        <a:t>0</a:t>
                      </a:r>
                      <a:endParaRPr cap="none" baseline="-4000"/>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r>
                        <a:t>C</a:t>
                      </a:r>
                      <a:r>
                        <a:rPr cap="none" baseline="-4000"/>
                        <a:t>0</a:t>
                      </a:r>
                      <a:endParaRPr cap="none" baseline="-4000"/>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r>
                        <a:t>G</a:t>
                      </a:r>
                      <a:r>
                        <a:rPr cap="none" baseline="-4000"/>
                        <a:t>0</a:t>
                      </a:r>
                      <a:endParaRPr cap="none" baseline="-4000"/>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r>
                        <a:t>T</a:t>
                      </a:r>
                      <a:r>
                        <a:rPr cap="none" baseline="-4000"/>
                        <a:t>0</a:t>
                      </a:r>
                      <a:endParaRPr cap="none" baseline="-4000"/>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r>
                        <a:t>A</a:t>
                      </a:r>
                      <a:r>
                        <a:rPr cap="none" baseline="-4000"/>
                        <a:t>1</a:t>
                      </a:r>
                      <a:endParaRPr cap="none" baseline="-4000"/>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r>
                        <a:t>C</a:t>
                      </a:r>
                      <a:r>
                        <a:rPr cap="none" baseline="-4000"/>
                        <a:t>1</a:t>
                      </a:r>
                      <a:endParaRPr cap="none" baseline="-4000"/>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r>
                        <a:t>G</a:t>
                      </a:r>
                      <a:r>
                        <a:rPr cap="none" baseline="-4000"/>
                        <a:t>1</a:t>
                      </a:r>
                      <a:endParaRPr cap="none" baseline="-4000"/>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r>
                        <a:t>T</a:t>
                      </a:r>
                      <a:r>
                        <a:rPr cap="none" baseline="-4000"/>
                        <a:t>1</a:t>
                      </a:r>
                      <a:endParaRPr cap="none" baseline="-4000"/>
                    </a:p>
                  </a:txBody>
                  <a:tcPr marL="38100" marR="38100" marT="38100" marB="38100" vert="horz" anchor="ctr">
                    <a:lnL>
                      <a:noFill/>
                    </a:lnL>
                    <a:lnR>
                      <a:noFill/>
                    </a:lnR>
                    <a:lnT>
                      <a:noFill/>
                    </a:lnT>
                    <a:lnB>
                      <a:noFill/>
                    </a:lnB>
                    <a:lnTlToBr>
                      <a:noFill/>
                    </a:lnTlToBr>
                    <a:lnBlToTr>
                      <a:noFill/>
                    </a:lnBlToTr>
                    <a:noFill/>
                  </a:tcPr>
                </a:tc>
                <a:extLst>
                  <a:ext uri="smNativeData">
                    <pr:rowheight xmlns="" xmlns:pr="smNativeData" dt="1658238390" type="min" val="494030"/>
                  </a:ext>
                </a:extLst>
              </a:tr>
              <a:tr h="494030">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r>
                        <a:t>A</a:t>
                      </a:r>
                      <a:r>
                        <a:rPr cap="none" baseline="-4000"/>
                        <a:t>0</a:t>
                      </a:r>
                      <a:endParaRPr cap="none" baseline="-4000"/>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extLst>
                  <a:ext uri="smNativeData">
                    <pr:rowheight xmlns="" xmlns:pr="smNativeData" dt="1658238390" type="min" val="494030"/>
                  </a:ext>
                </a:extLst>
              </a:tr>
              <a:tr h="494030">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r>
                        <a:t>C</a:t>
                      </a:r>
                      <a:r>
                        <a:rPr cap="none" baseline="-4000"/>
                        <a:t>0</a:t>
                      </a:r>
                      <a:endParaRPr cap="none" baseline="-4000"/>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extLst>
                  <a:ext uri="smNativeData">
                    <pr:rowheight xmlns="" xmlns:pr="smNativeData" dt="1658238390" type="min" val="494030"/>
                  </a:ext>
                </a:extLst>
              </a:tr>
              <a:tr h="494030">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r>
                        <a:t>G</a:t>
                      </a:r>
                      <a:r>
                        <a:rPr cap="none" baseline="-4000"/>
                        <a:t>0</a:t>
                      </a:r>
                      <a:endParaRPr cap="none" baseline="-4000"/>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extLst>
                  <a:ext uri="smNativeData">
                    <pr:rowheight xmlns="" xmlns:pr="smNativeData" dt="1658238390" type="min" val="494030"/>
                  </a:ext>
                </a:extLst>
              </a:tr>
              <a:tr h="494030">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r>
                        <a:t>T</a:t>
                      </a:r>
                      <a:r>
                        <a:rPr cap="none" baseline="-4000"/>
                        <a:t>0</a:t>
                      </a:r>
                      <a:endParaRPr cap="none" baseline="-4000"/>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extLst>
                  <a:ext uri="smNativeData">
                    <pr:rowheight xmlns="" xmlns:pr="smNativeData" dt="1658238390" type="min" val="494030"/>
                  </a:ext>
                </a:extLst>
              </a:tr>
              <a:tr h="494030">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r>
                        <a:t>A</a:t>
                      </a:r>
                      <a:r>
                        <a:rPr cap="none" baseline="-4000"/>
                        <a:t>1</a:t>
                      </a:r>
                      <a:endParaRPr cap="none" baseline="-4000"/>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extLst>
                  <a:ext uri="smNativeData">
                    <pr:rowheight xmlns="" xmlns:pr="smNativeData" dt="1658238390" type="min" val="494030"/>
                  </a:ext>
                </a:extLst>
              </a:tr>
              <a:tr h="494030">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r>
                        <a:t>C</a:t>
                      </a:r>
                      <a:r>
                        <a:rPr cap="none" baseline="-4000"/>
                        <a:t>1</a:t>
                      </a:r>
                      <a:endParaRPr cap="none" baseline="-4000"/>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extLst>
                  <a:ext uri="smNativeData">
                    <pr:rowheight xmlns="" xmlns:pr="smNativeData" dt="1658238390" type="min" val="494030"/>
                  </a:ext>
                </a:extLst>
              </a:tr>
              <a:tr h="494030">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r>
                        <a:t>G</a:t>
                      </a:r>
                      <a:r>
                        <a:rPr cap="none" baseline="-4000"/>
                        <a:t>1</a:t>
                      </a:r>
                      <a:endParaRPr cap="none" baseline="-4000"/>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extLst>
                  <a:ext uri="smNativeData">
                    <pr:rowheight xmlns="" xmlns:pr="smNativeData" dt="1658238390" type="min" val="494030"/>
                  </a:ext>
                </a:extLst>
              </a:tr>
              <a:tr h="494030">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r>
                        <a:t>T</a:t>
                      </a:r>
                      <a:r>
                        <a:rPr cap="none" baseline="-4000"/>
                        <a:t>1</a:t>
                      </a:r>
                      <a:endParaRPr cap="none" baseline="-4000"/>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extLst>
                  <a:ext uri="smNativeData">
                    <pr:rowheight xmlns="" xmlns:pr="smNativeData" dt="1658238390" type="min" val="494030"/>
                  </a:ext>
                </a:extLst>
              </a:tr>
            </a:tbl>
          </a:graphicData>
        </a:graphic>
      </p:graphicFrame>
      <p:sp>
        <p:nvSpPr>
          <p:cNvPr id="3" name="Shape 5753"/>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wQAAOYAAADpOQAAOgcAABAgAAAmAAAACAAAAP//////////"/>
              </a:ext>
            </a:extLst>
          </p:cNvSpPr>
          <p:nvPr/>
        </p:nvSpPr>
        <p:spPr>
          <a:xfrm>
            <a:off x="746125" y="146050"/>
            <a:ext cx="8667750" cy="10287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p>
            <a:pPr defTabSz="457200">
              <a:tabLst>
                <a:tab pos="838200" algn="l"/>
              </a:tabLst>
              <a:defRPr cap="none">
                <a:solidFill>
                  <a:srgbClr val="0433FF"/>
                </a:solidFill>
                <a:latin typeface="Arial" pitchFamily="1" charset="0"/>
                <a:ea typeface="Arial" pitchFamily="1" charset="0"/>
                <a:cs typeface="Arial" pitchFamily="1" charset="0"/>
              </a:defRPr>
            </a:pPr>
            <a:r>
              <a:t>Accommodating Variation in Rates Across Sites</a:t>
            </a:r>
            <a:br/>
            <a:r>
              <a:t>Across the Tree (Heterotachy)</a:t>
            </a:r>
          </a:p>
        </p:txBody>
      </p:sp>
      <p:sp>
        <p:nvSpPr>
          <p:cNvPr id="4" name="Shape 5754"/>
          <p:cNvSpPr>
            <a:extLst>
              <a:ext uri="smNativeData">
                <pr:smNativeData xmlns:pr="smNativeData" xmlns="smNativeData" val="SMDATA_15_trXWYhMAAAAlAAAAZAAAAE0AAAAAZgAAAGYAAABmAAAAZg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5QMAAI4pAACAPgAAuCsAABAgAAAmAAAACAAAAP//////////"/>
              </a:ext>
            </a:extLst>
          </p:cNvSpPr>
          <p:nvPr/>
        </p:nvSpPr>
        <p:spPr>
          <a:xfrm>
            <a:off x="633095" y="6755130"/>
            <a:ext cx="9526905" cy="351790"/>
          </a:xfrm>
          <a:prstGeom prst="rect">
            <a:avLst/>
          </a:prstGeom>
          <a:noFill/>
          <a:ln>
            <a:noFill/>
          </a:ln>
          <a:effectLst/>
        </p:spPr>
        <p:txBody>
          <a:bodyPr vert="horz" wrap="square" lIns="64770" tIns="64770" rIns="64770" bIns="64770" numCol="1" spcCol="215900" anchor="t"/>
          <a:lstStyle>
            <a:lvl1pPr algn="l" defTabSz="585470">
              <a:lnSpc>
                <a:spcPts val="1900"/>
              </a:lnSpc>
              <a:tabLst>
                <a:tab pos="838200" algn="l"/>
                <a:tab pos="1066800" algn="l"/>
              </a:tabLst>
              <a:defRPr sz="1600" cap="none">
                <a:solidFill>
                  <a:srgbClr val="424242"/>
                </a:solidFill>
                <a:latin typeface="Arial" pitchFamily="1" charset="0"/>
                <a:ea typeface="Gill Sans" pitchFamily="0" charset="0"/>
                <a:cs typeface="Gill Sans" pitchFamily="0" charset="0"/>
              </a:defRPr>
            </a:lvl1pPr>
          </a:lstStyle>
          <a:p>
            <a:pPr/>
            <a:r>
              <a:t>Values of the diagonal elements are equal to the negative sum of the elements in the corresponding row.</a:t>
            </a:r>
          </a:p>
        </p:txBody>
      </p:sp>
    </p:spTree>
  </p:cSld>
  <p:clrMapOvr>
    <a:masterClrMapping/>
  </p:clrMapOvr>
  <p:transition spd="fast" p14:dur="500">
    <p:fade/>
    <p:extLst>
      <p:ext uri="smNativeData">
        <pr:smNativeData xmlns:pr="smNativeData" xmlns="smNativeData" val="trXWYgAAAAD0AQAAAAAAAAYAAAAAAAAAAAAAAAAAAAAAAAAAAQAAAAAAAAAAAAAAAAAAAAAAAAAAAAAA"/>
      </p:ext>
    </p:extLst>
  </p:transition>
  <p:timing>
    <p:tnLst>
      <p:par>
        <p:cTn id="1" dur="indefinite" restart="never" nodeType="tmRoot"/>
      </p:par>
    </p:tnLst>
  </p:timing>
</p:sld>
</file>

<file path=ppt/slides/slide374.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graphicFrame>
        <p:nvGraphicFramePr>
          <p:cNvPr id="2" name=""/>
          <p:cNvGraphicFramePr>
            <a:graphicFrameLocks noGrp="1"/>
          </p:cNvGraphicFramePr>
          <p:nvPr/>
        </p:nvGraphicFramePr>
        <p:xfrm>
          <a:off x="1671955" y="1587500"/>
          <a:ext cx="6807200" cy="4445000"/>
        </p:xfrm>
        <a:graphic>
          <a:graphicData uri="http://schemas.openxmlformats.org/drawingml/2006/table">
            <a:tbl>
              <a:tblPr>
                <a:noFill/>
              </a:tblPr>
              <a:tblGrid>
                <a:gridCol w="756285"/>
                <a:gridCol w="756285"/>
                <a:gridCol w="756285"/>
                <a:gridCol w="756285"/>
                <a:gridCol w="756285"/>
                <a:gridCol w="756285"/>
                <a:gridCol w="756285"/>
                <a:gridCol w="756285"/>
                <a:gridCol w="756285"/>
              </a:tblGrid>
              <a:tr h="494030">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r>
                        <a:t>A</a:t>
                      </a:r>
                      <a:r>
                        <a:rPr cap="none" baseline="-4000"/>
                        <a:t>0</a:t>
                      </a:r>
                      <a:endParaRPr cap="none" baseline="-4000"/>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r>
                        <a:t>C</a:t>
                      </a:r>
                      <a:r>
                        <a:rPr cap="none" baseline="-4000"/>
                        <a:t>0</a:t>
                      </a:r>
                      <a:endParaRPr cap="none" baseline="-4000"/>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r>
                        <a:t>G</a:t>
                      </a:r>
                      <a:r>
                        <a:rPr cap="none" baseline="-4000"/>
                        <a:t>0</a:t>
                      </a:r>
                      <a:endParaRPr cap="none" baseline="-4000"/>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r>
                        <a:t>T</a:t>
                      </a:r>
                      <a:r>
                        <a:rPr cap="none" baseline="-4000"/>
                        <a:t>0</a:t>
                      </a:r>
                      <a:endParaRPr cap="none" baseline="-4000"/>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r>
                        <a:t>A</a:t>
                      </a:r>
                      <a:r>
                        <a:rPr cap="none" baseline="-4000"/>
                        <a:t>1</a:t>
                      </a:r>
                      <a:endParaRPr cap="none" baseline="-4000"/>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r>
                        <a:t>C</a:t>
                      </a:r>
                      <a:r>
                        <a:rPr cap="none" baseline="-4000"/>
                        <a:t>1</a:t>
                      </a:r>
                      <a:endParaRPr cap="none" baseline="-4000"/>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r>
                        <a:t>G</a:t>
                      </a:r>
                      <a:r>
                        <a:rPr cap="none" baseline="-4000"/>
                        <a:t>1</a:t>
                      </a:r>
                      <a:endParaRPr cap="none" baseline="-4000"/>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r>
                        <a:t>T</a:t>
                      </a:r>
                      <a:r>
                        <a:rPr cap="none" baseline="-4000"/>
                        <a:t>1</a:t>
                      </a:r>
                      <a:endParaRPr cap="none" baseline="-4000"/>
                    </a:p>
                  </a:txBody>
                  <a:tcPr marL="38100" marR="38100" marT="38100" marB="38100" vert="horz" anchor="ctr">
                    <a:lnL>
                      <a:noFill/>
                    </a:lnL>
                    <a:lnR>
                      <a:noFill/>
                    </a:lnR>
                    <a:lnT>
                      <a:noFill/>
                    </a:lnT>
                    <a:lnB>
                      <a:noFill/>
                    </a:lnB>
                    <a:lnTlToBr>
                      <a:noFill/>
                    </a:lnTlToBr>
                    <a:lnBlToTr>
                      <a:noFill/>
                    </a:lnBlToTr>
                    <a:noFill/>
                  </a:tcPr>
                </a:tc>
                <a:extLst>
                  <a:ext uri="smNativeData">
                    <pr:rowheight xmlns="" xmlns:pr="smNativeData" dt="1658238390" type="min" val="494030"/>
                  </a:ext>
                </a:extLst>
              </a:tr>
              <a:tr h="494030">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r>
                        <a:t>A</a:t>
                      </a:r>
                      <a:r>
                        <a:rPr cap="none" baseline="-4000"/>
                        <a:t>0</a:t>
                      </a:r>
                      <a:endParaRPr cap="none" baseline="-4000"/>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extLst>
                  <a:ext uri="smNativeData">
                    <pr:rowheight xmlns="" xmlns:pr="smNativeData" dt="1658238390" type="min" val="494030"/>
                  </a:ext>
                </a:extLst>
              </a:tr>
              <a:tr h="494030">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r>
                        <a:t>C</a:t>
                      </a:r>
                      <a:r>
                        <a:rPr cap="none" baseline="-4000"/>
                        <a:t>0</a:t>
                      </a:r>
                      <a:endParaRPr cap="none" baseline="-4000"/>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extLst>
                  <a:ext uri="smNativeData">
                    <pr:rowheight xmlns="" xmlns:pr="smNativeData" dt="1658238390" type="min" val="494030"/>
                  </a:ext>
                </a:extLst>
              </a:tr>
              <a:tr h="494030">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r>
                        <a:t>G</a:t>
                      </a:r>
                      <a:r>
                        <a:rPr cap="none" baseline="-4000"/>
                        <a:t>0</a:t>
                      </a:r>
                      <a:endParaRPr cap="none" baseline="-4000"/>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extLst>
                  <a:ext uri="smNativeData">
                    <pr:rowheight xmlns="" xmlns:pr="smNativeData" dt="1658238390" type="min" val="494030"/>
                  </a:ext>
                </a:extLst>
              </a:tr>
              <a:tr h="494030">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r>
                        <a:t>T</a:t>
                      </a:r>
                      <a:r>
                        <a:rPr cap="none" baseline="-4000"/>
                        <a:t>0</a:t>
                      </a:r>
                      <a:endParaRPr cap="none" baseline="-4000"/>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extLst>
                  <a:ext uri="smNativeData">
                    <pr:rowheight xmlns="" xmlns:pr="smNativeData" dt="1658238390" type="min" val="494030"/>
                  </a:ext>
                </a:extLst>
              </a:tr>
              <a:tr h="494030">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r>
                        <a:t>A</a:t>
                      </a:r>
                      <a:r>
                        <a:rPr cap="none" baseline="-4000"/>
                        <a:t>1</a:t>
                      </a:r>
                      <a:endParaRPr cap="none" baseline="-4000"/>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extLst>
                  <a:ext uri="smNativeData">
                    <pr:rowheight xmlns="" xmlns:pr="smNativeData" dt="1658238390" type="min" val="494030"/>
                  </a:ext>
                </a:extLst>
              </a:tr>
              <a:tr h="494030">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r>
                        <a:t>C</a:t>
                      </a:r>
                      <a:r>
                        <a:rPr cap="none" baseline="-4000"/>
                        <a:t>1</a:t>
                      </a:r>
                      <a:endParaRPr cap="none" baseline="-4000"/>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extLst>
                  <a:ext uri="smNativeData">
                    <pr:rowheight xmlns="" xmlns:pr="smNativeData" dt="1658238390" type="min" val="494030"/>
                  </a:ext>
                </a:extLst>
              </a:tr>
              <a:tr h="494030">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r>
                        <a:t>G</a:t>
                      </a:r>
                      <a:r>
                        <a:rPr cap="none" baseline="-4000"/>
                        <a:t>1</a:t>
                      </a:r>
                      <a:endParaRPr cap="none" baseline="-4000"/>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extLst>
                  <a:ext uri="smNativeData">
                    <pr:rowheight xmlns="" xmlns:pr="smNativeData" dt="1658238390" type="min" val="494030"/>
                  </a:ext>
                </a:extLst>
              </a:tr>
              <a:tr h="494030">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r>
                        <a:t>T</a:t>
                      </a:r>
                      <a:r>
                        <a:rPr cap="none" baseline="-4000"/>
                        <a:t>1</a:t>
                      </a:r>
                      <a:endParaRPr cap="none" baseline="-4000"/>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extLst>
                  <a:ext uri="smNativeData">
                    <pr:rowheight xmlns="" xmlns:pr="smNativeData" dt="1658238390" type="min" val="494030"/>
                  </a:ext>
                </a:extLst>
              </a:tr>
            </a:tbl>
          </a:graphicData>
        </a:graphic>
      </p:graphicFrame>
      <p:sp>
        <p:nvSpPr>
          <p:cNvPr id="3" name="Shape 5757"/>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FgS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wQAAOYAAADpOQAAOgcAABAgAAAmAAAACAAAAP//////////"/>
              </a:ext>
            </a:extLst>
          </p:cNvSpPr>
          <p:nvPr/>
        </p:nvSpPr>
        <p:spPr>
          <a:xfrm>
            <a:off x="746125" y="146050"/>
            <a:ext cx="8667750" cy="10287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p>
            <a:pPr defTabSz="457200">
              <a:tabLst>
                <a:tab pos="838200" algn="l"/>
              </a:tabLst>
              <a:defRPr cap="none">
                <a:solidFill>
                  <a:srgbClr val="0433FF"/>
                </a:solidFill>
                <a:latin typeface="Arial" pitchFamily="1" charset="0"/>
                <a:ea typeface="Arial" pitchFamily="1" charset="0"/>
                <a:cs typeface="Arial" pitchFamily="1" charset="0"/>
              </a:defRPr>
            </a:pPr>
            <a:r>
              <a:t>Accommodating Variation in Rates Across Sites</a:t>
            </a:r>
            <a:br/>
            <a:r>
              <a:t>Across the Tree (Heterotachy)</a:t>
            </a:r>
          </a:p>
        </p:txBody>
      </p:sp>
      <p:sp>
        <p:nvSpPr>
          <p:cNvPr id="4" name="Shape 5758"/>
          <p:cNvSpPr>
            <a:extLst>
              <a:ext uri="smNativeData">
                <pr:smNativeData xmlns:pr="smNativeData" xmlns="smNativeData" val="SMDATA_15_trXWYhMAAAAlAAAAZAAAAE0AAAAAZgAAAGYAAABmAAAAZg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f7//8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5QMAAI4pAACAPgAAuCsAABAgAAAmAAAACAAAAP//////////"/>
              </a:ext>
            </a:extLst>
          </p:cNvSpPr>
          <p:nvPr/>
        </p:nvSpPr>
        <p:spPr>
          <a:xfrm>
            <a:off x="633095" y="6755130"/>
            <a:ext cx="9526905" cy="351790"/>
          </a:xfrm>
          <a:prstGeom prst="rect">
            <a:avLst/>
          </a:prstGeom>
          <a:noFill/>
          <a:ln>
            <a:noFill/>
          </a:ln>
          <a:effectLst/>
        </p:spPr>
        <p:txBody>
          <a:bodyPr vert="horz" wrap="square" lIns="64770" tIns="64770" rIns="64770" bIns="64770" numCol="1" spcCol="215900" anchor="t"/>
          <a:lstStyle>
            <a:lvl1pPr algn="l" defTabSz="585470">
              <a:lnSpc>
                <a:spcPts val="1900"/>
              </a:lnSpc>
              <a:tabLst>
                <a:tab pos="838200" algn="l"/>
                <a:tab pos="1066800" algn="l"/>
              </a:tabLst>
              <a:defRPr sz="1600" cap="none">
                <a:solidFill>
                  <a:srgbClr val="424242"/>
                </a:solidFill>
                <a:latin typeface="Arial" pitchFamily="1" charset="0"/>
                <a:ea typeface="Gill Sans" pitchFamily="0" charset="0"/>
                <a:cs typeface="Gill Sans" pitchFamily="0" charset="0"/>
              </a:defRPr>
            </a:lvl1pPr>
          </a:lstStyle>
          <a:p>
            <a:pPr/>
            <a:r>
              <a:t>The instantaneous rate of direct nucleotide changes between the hidden 'on' and 'off' states is zero. </a:t>
            </a:r>
          </a:p>
        </p:txBody>
      </p:sp>
    </p:spTree>
  </p:cSld>
  <p:clrMapOvr>
    <a:masterClrMapping/>
  </p:clrMapOvr>
  <p:transition spd="fast" p14:dur="500">
    <p:fade/>
    <p:extLst>
      <p:ext uri="smNativeData">
        <pr:smNativeData xmlns:pr="smNativeData" xmlns="smNativeData" val="trXWYgAAAAD0AQAAAAAAAAYAAAAAAAAAAAAAAAAAAAAAAAAAAQAAAAAAAAAAAAAAAAAAAAAAAAAAAAAA"/>
      </p:ext>
    </p:extLst>
  </p:transition>
  <p:timing>
    <p:tnLst>
      <p:par>
        <p:cTn id="1" dur="indefinite" restart="never" nodeType="tmRoot"/>
      </p:par>
    </p:tnLst>
  </p:timing>
</p:sld>
</file>

<file path=ppt/slides/slide375.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graphicFrame>
        <p:nvGraphicFramePr>
          <p:cNvPr id="2" name=""/>
          <p:cNvGraphicFramePr>
            <a:graphicFrameLocks noGrp="1"/>
          </p:cNvGraphicFramePr>
          <p:nvPr/>
        </p:nvGraphicFramePr>
        <p:xfrm>
          <a:off x="1671955" y="1587500"/>
          <a:ext cx="6807200" cy="4445000"/>
        </p:xfrm>
        <a:graphic>
          <a:graphicData uri="http://schemas.openxmlformats.org/drawingml/2006/table">
            <a:tbl>
              <a:tblPr>
                <a:noFill/>
              </a:tblPr>
              <a:tblGrid>
                <a:gridCol w="756285"/>
                <a:gridCol w="756285"/>
                <a:gridCol w="756285"/>
                <a:gridCol w="756285"/>
                <a:gridCol w="756285"/>
                <a:gridCol w="756285"/>
                <a:gridCol w="756285"/>
                <a:gridCol w="756285"/>
                <a:gridCol w="756285"/>
              </a:tblGrid>
              <a:tr h="494030">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r>
                        <a:t>A</a:t>
                      </a:r>
                      <a:r>
                        <a:rPr cap="none" baseline="-4000"/>
                        <a:t>0</a:t>
                      </a:r>
                      <a:endParaRPr cap="none" baseline="-4000"/>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r>
                        <a:t>C</a:t>
                      </a:r>
                      <a:r>
                        <a:rPr cap="none" baseline="-4000"/>
                        <a:t>0</a:t>
                      </a:r>
                      <a:endParaRPr cap="none" baseline="-4000"/>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r>
                        <a:t>G</a:t>
                      </a:r>
                      <a:r>
                        <a:rPr cap="none" baseline="-4000"/>
                        <a:t>0</a:t>
                      </a:r>
                      <a:endParaRPr cap="none" baseline="-4000"/>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r>
                        <a:t>T</a:t>
                      </a:r>
                      <a:r>
                        <a:rPr cap="none" baseline="-4000"/>
                        <a:t>0</a:t>
                      </a:r>
                      <a:endParaRPr cap="none" baseline="-4000"/>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r>
                        <a:t>A</a:t>
                      </a:r>
                      <a:r>
                        <a:rPr cap="none" baseline="-4000"/>
                        <a:t>1</a:t>
                      </a:r>
                      <a:endParaRPr cap="none" baseline="-4000"/>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r>
                        <a:t>C</a:t>
                      </a:r>
                      <a:r>
                        <a:rPr cap="none" baseline="-4000"/>
                        <a:t>1</a:t>
                      </a:r>
                      <a:endParaRPr cap="none" baseline="-4000"/>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r>
                        <a:t>G</a:t>
                      </a:r>
                      <a:r>
                        <a:rPr cap="none" baseline="-4000"/>
                        <a:t>1</a:t>
                      </a:r>
                      <a:endParaRPr cap="none" baseline="-4000"/>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r>
                        <a:t>T</a:t>
                      </a:r>
                      <a:r>
                        <a:rPr cap="none" baseline="-4000"/>
                        <a:t>1</a:t>
                      </a:r>
                      <a:endParaRPr cap="none" baseline="-4000"/>
                    </a:p>
                  </a:txBody>
                  <a:tcPr marL="38100" marR="38100" marT="38100" marB="38100" vert="horz" anchor="ctr">
                    <a:lnL>
                      <a:noFill/>
                    </a:lnL>
                    <a:lnR>
                      <a:noFill/>
                    </a:lnR>
                    <a:lnT>
                      <a:noFill/>
                    </a:lnT>
                    <a:lnB>
                      <a:noFill/>
                    </a:lnB>
                    <a:lnTlToBr>
                      <a:noFill/>
                    </a:lnTlToBr>
                    <a:lnBlToTr>
                      <a:noFill/>
                    </a:lnBlToTr>
                    <a:noFill/>
                  </a:tcPr>
                </a:tc>
                <a:extLst>
                  <a:ext uri="smNativeData">
                    <pr:rowheight xmlns="" xmlns:pr="smNativeData" dt="1658238390" type="min" val="494030"/>
                  </a:ext>
                </a:extLst>
              </a:tr>
              <a:tr h="494030">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r>
                        <a:t>A</a:t>
                      </a:r>
                      <a:r>
                        <a:rPr cap="none" baseline="-4000"/>
                        <a:t>0</a:t>
                      </a:r>
                      <a:endParaRPr cap="none" baseline="-4000"/>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0433FF"/>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0433FF"/>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0433FF"/>
                    </a:solid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extLst>
                  <a:ext uri="smNativeData">
                    <pr:rowheight xmlns="" xmlns:pr="smNativeData" dt="1658238390" type="min" val="494030"/>
                  </a:ext>
                </a:extLst>
              </a:tr>
              <a:tr h="494030">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r>
                        <a:t>C</a:t>
                      </a:r>
                      <a:r>
                        <a:rPr cap="none" baseline="-4000"/>
                        <a:t>0</a:t>
                      </a:r>
                      <a:endParaRPr cap="none" baseline="-4000"/>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0433FF"/>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0433FF"/>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0433FF"/>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extLst>
                  <a:ext uri="smNativeData">
                    <pr:rowheight xmlns="" xmlns:pr="smNativeData" dt="1658238390" type="min" val="494030"/>
                  </a:ext>
                </a:extLst>
              </a:tr>
              <a:tr h="494030">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r>
                        <a:t>G</a:t>
                      </a:r>
                      <a:r>
                        <a:rPr cap="none" baseline="-4000"/>
                        <a:t>0</a:t>
                      </a:r>
                      <a:endParaRPr cap="none" baseline="-4000"/>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0433FF"/>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0433FF"/>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0433FF"/>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extLst>
                  <a:ext uri="smNativeData">
                    <pr:rowheight xmlns="" xmlns:pr="smNativeData" dt="1658238390" type="min" val="494030"/>
                  </a:ext>
                </a:extLst>
              </a:tr>
              <a:tr h="494030">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r>
                        <a:t>T</a:t>
                      </a:r>
                      <a:r>
                        <a:rPr cap="none" baseline="-4000"/>
                        <a:t>0</a:t>
                      </a:r>
                      <a:endParaRPr cap="none" baseline="-4000"/>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0433FF"/>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0433FF"/>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0433FF"/>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extLst>
                  <a:ext uri="smNativeData">
                    <pr:rowheight xmlns="" xmlns:pr="smNativeData" dt="1658238390" type="min" val="494030"/>
                  </a:ext>
                </a:extLst>
              </a:tr>
              <a:tr h="494030">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r>
                        <a:t>A</a:t>
                      </a:r>
                      <a:r>
                        <a:rPr cap="none" baseline="-4000"/>
                        <a:t>1</a:t>
                      </a:r>
                      <a:endParaRPr cap="none" baseline="-4000"/>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extLst>
                  <a:ext uri="smNativeData">
                    <pr:rowheight xmlns="" xmlns:pr="smNativeData" dt="1658238390" type="min" val="494030"/>
                  </a:ext>
                </a:extLst>
              </a:tr>
              <a:tr h="494030">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r>
                        <a:t>C</a:t>
                      </a:r>
                      <a:r>
                        <a:rPr cap="none" baseline="-4000"/>
                        <a:t>1</a:t>
                      </a:r>
                      <a:endParaRPr cap="none" baseline="-4000"/>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extLst>
                  <a:ext uri="smNativeData">
                    <pr:rowheight xmlns="" xmlns:pr="smNativeData" dt="1658238390" type="min" val="494030"/>
                  </a:ext>
                </a:extLst>
              </a:tr>
              <a:tr h="494030">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r>
                        <a:t>G</a:t>
                      </a:r>
                      <a:r>
                        <a:rPr cap="none" baseline="-4000"/>
                        <a:t>1</a:t>
                      </a:r>
                      <a:endParaRPr cap="none" baseline="-4000"/>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extLst>
                  <a:ext uri="smNativeData">
                    <pr:rowheight xmlns="" xmlns:pr="smNativeData" dt="1658238390" type="min" val="494030"/>
                  </a:ext>
                </a:extLst>
              </a:tr>
              <a:tr h="494030">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r>
                        <a:t>T</a:t>
                      </a:r>
                      <a:r>
                        <a:rPr cap="none" baseline="-4000"/>
                        <a:t>1</a:t>
                      </a:r>
                      <a:endParaRPr cap="none" baseline="-4000"/>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extLst>
                  <a:ext uri="smNativeData">
                    <pr:rowheight xmlns="" xmlns:pr="smNativeData" dt="1658238390" type="min" val="494030"/>
                  </a:ext>
                </a:extLst>
              </a:tr>
            </a:tbl>
          </a:graphicData>
        </a:graphic>
      </p:graphicFrame>
      <p:sp>
        <p:nvSpPr>
          <p:cNvPr id="3" name="Shape 5761"/>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wQAAOYAAADpOQAAOgcAABAgAAAmAAAACAAAAP//////////"/>
              </a:ext>
            </a:extLst>
          </p:cNvSpPr>
          <p:nvPr/>
        </p:nvSpPr>
        <p:spPr>
          <a:xfrm>
            <a:off x="746125" y="146050"/>
            <a:ext cx="8667750" cy="10287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p>
            <a:pPr defTabSz="457200">
              <a:tabLst>
                <a:tab pos="838200" algn="l"/>
              </a:tabLst>
              <a:defRPr cap="none">
                <a:solidFill>
                  <a:srgbClr val="0433FF"/>
                </a:solidFill>
                <a:latin typeface="Arial" pitchFamily="1" charset="0"/>
                <a:ea typeface="Arial" pitchFamily="1" charset="0"/>
                <a:cs typeface="Arial" pitchFamily="1" charset="0"/>
              </a:defRPr>
            </a:pPr>
            <a:r>
              <a:t>Accommodating Variation in Rates Across Sites</a:t>
            </a:r>
            <a:br/>
            <a:r>
              <a:t>Across the Tree (Heterotachy)</a:t>
            </a:r>
          </a:p>
        </p:txBody>
      </p:sp>
      <p:sp>
        <p:nvSpPr>
          <p:cNvPr id="4" name="Shape 5762"/>
          <p:cNvSpPr>
            <a:extLst>
              <a:ext uri="smNativeData">
                <pr:smNativeData xmlns:pr="smNativeData" xmlns="smNativeData" val="SMDATA_15_trXWYhMAAAAlAAAAZAAAAE0AAAAAZgAAAGYAAABmAAAAZg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OB5uB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5QMAAI4pAACAPgAAuCsAABAgAAAmAAAACAAAAP//////////"/>
              </a:ext>
            </a:extLst>
          </p:cNvSpPr>
          <p:nvPr/>
        </p:nvSpPr>
        <p:spPr>
          <a:xfrm>
            <a:off x="633095" y="6755130"/>
            <a:ext cx="9526905" cy="351790"/>
          </a:xfrm>
          <a:prstGeom prst="rect">
            <a:avLst/>
          </a:prstGeom>
          <a:noFill/>
          <a:ln>
            <a:noFill/>
          </a:ln>
          <a:effectLst/>
        </p:spPr>
        <p:txBody>
          <a:bodyPr vert="horz" wrap="square" lIns="64770" tIns="64770" rIns="64770" bIns="64770" numCol="1" spcCol="215900" anchor="t"/>
          <a:lstStyle>
            <a:lvl1pPr algn="l" defTabSz="585470">
              <a:lnSpc>
                <a:spcPts val="1900"/>
              </a:lnSpc>
              <a:tabLst>
                <a:tab pos="838200" algn="l"/>
                <a:tab pos="1066800" algn="l"/>
              </a:tabLst>
              <a:defRPr sz="1600" cap="none">
                <a:solidFill>
                  <a:srgbClr val="424242"/>
                </a:solidFill>
                <a:latin typeface="Arial" pitchFamily="1" charset="0"/>
                <a:ea typeface="Gill Sans" pitchFamily="0" charset="0"/>
                <a:cs typeface="Gill Sans" pitchFamily="0" charset="0"/>
              </a:defRPr>
            </a:lvl1pPr>
          </a:lstStyle>
          <a:p>
            <a:pPr/>
            <a:r>
              <a:t>The instantaneous rate of change when the process is in the 'off' state is also zero. </a:t>
            </a:r>
          </a:p>
        </p:txBody>
      </p:sp>
    </p:spTree>
  </p:cSld>
  <p:clrMapOvr>
    <a:masterClrMapping/>
  </p:clrMapOvr>
  <p:transition spd="fast" p14:dur="500">
    <p:fade/>
    <p:extLst>
      <p:ext uri="smNativeData">
        <pr:smNativeData xmlns:pr="smNativeData" xmlns="smNativeData" val="trXWYgAAAAD0AQAAAAAAAAYAAAAAAAAAAAAAAAAAAAAAAAAAAQAAAAAAAAAAAAAAAAAAAAAAAAAAAAAA"/>
      </p:ext>
    </p:extLst>
  </p:transition>
  <p:timing>
    <p:tnLst>
      <p:par>
        <p:cTn id="1" dur="indefinite" restart="never" nodeType="tmRoot"/>
      </p:par>
    </p:tnLst>
  </p:timing>
</p:sld>
</file>

<file path=ppt/slides/slide376.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graphicFrame>
        <p:nvGraphicFramePr>
          <p:cNvPr id="2" name=""/>
          <p:cNvGraphicFramePr>
            <a:graphicFrameLocks noGrp="1"/>
          </p:cNvGraphicFramePr>
          <p:nvPr/>
        </p:nvGraphicFramePr>
        <p:xfrm>
          <a:off x="1671955" y="1587500"/>
          <a:ext cx="6807200" cy="4445000"/>
        </p:xfrm>
        <a:graphic>
          <a:graphicData uri="http://schemas.openxmlformats.org/drawingml/2006/table">
            <a:tbl>
              <a:tblPr>
                <a:noFill/>
              </a:tblPr>
              <a:tblGrid>
                <a:gridCol w="756285"/>
                <a:gridCol w="756285"/>
                <a:gridCol w="756285"/>
                <a:gridCol w="756285"/>
                <a:gridCol w="756285"/>
                <a:gridCol w="756285"/>
                <a:gridCol w="756285"/>
                <a:gridCol w="756285"/>
                <a:gridCol w="756285"/>
              </a:tblGrid>
              <a:tr h="494030">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r>
                        <a:t>A</a:t>
                      </a:r>
                      <a:r>
                        <a:rPr cap="none" baseline="-4000"/>
                        <a:t>0</a:t>
                      </a:r>
                      <a:endParaRPr cap="none" baseline="-4000"/>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r>
                        <a:t>C</a:t>
                      </a:r>
                      <a:r>
                        <a:rPr cap="none" baseline="-4000"/>
                        <a:t>0</a:t>
                      </a:r>
                      <a:endParaRPr cap="none" baseline="-4000"/>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r>
                        <a:t>G</a:t>
                      </a:r>
                      <a:r>
                        <a:rPr cap="none" baseline="-4000"/>
                        <a:t>0</a:t>
                      </a:r>
                      <a:endParaRPr cap="none" baseline="-4000"/>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r>
                        <a:t>T</a:t>
                      </a:r>
                      <a:r>
                        <a:rPr cap="none" baseline="-4000"/>
                        <a:t>0</a:t>
                      </a:r>
                      <a:endParaRPr cap="none" baseline="-4000"/>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r>
                        <a:t>A</a:t>
                      </a:r>
                      <a:r>
                        <a:rPr cap="none" baseline="-4000"/>
                        <a:t>1</a:t>
                      </a:r>
                      <a:endParaRPr cap="none" baseline="-4000"/>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r>
                        <a:t>C</a:t>
                      </a:r>
                      <a:r>
                        <a:rPr cap="none" baseline="-4000"/>
                        <a:t>1</a:t>
                      </a:r>
                      <a:endParaRPr cap="none" baseline="-4000"/>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r>
                        <a:t>G</a:t>
                      </a:r>
                      <a:r>
                        <a:rPr cap="none" baseline="-4000"/>
                        <a:t>1</a:t>
                      </a:r>
                      <a:endParaRPr cap="none" baseline="-4000"/>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r>
                        <a:t>T</a:t>
                      </a:r>
                      <a:r>
                        <a:rPr cap="none" baseline="-4000"/>
                        <a:t>1</a:t>
                      </a:r>
                      <a:endParaRPr cap="none" baseline="-4000"/>
                    </a:p>
                  </a:txBody>
                  <a:tcPr marL="38100" marR="38100" marT="38100" marB="38100" vert="horz" anchor="ctr">
                    <a:lnL>
                      <a:noFill/>
                    </a:lnL>
                    <a:lnR>
                      <a:noFill/>
                    </a:lnR>
                    <a:lnT>
                      <a:noFill/>
                    </a:lnT>
                    <a:lnB>
                      <a:noFill/>
                    </a:lnB>
                    <a:lnTlToBr>
                      <a:noFill/>
                    </a:lnTlToBr>
                    <a:lnBlToTr>
                      <a:noFill/>
                    </a:lnBlToTr>
                    <a:noFill/>
                  </a:tcPr>
                </a:tc>
                <a:extLst>
                  <a:ext uri="smNativeData">
                    <pr:rowheight xmlns="" xmlns:pr="smNativeData" dt="1658238390" type="min" val="494030"/>
                  </a:ext>
                </a:extLst>
              </a:tr>
              <a:tr h="494030">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r>
                        <a:t>A</a:t>
                      </a:r>
                      <a:r>
                        <a:rPr cap="none" baseline="-4000"/>
                        <a:t>0</a:t>
                      </a:r>
                      <a:endParaRPr cap="none" baseline="-4000"/>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0433FF"/>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0433FF"/>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0433FF"/>
                    </a:solid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extLst>
                  <a:ext uri="smNativeData">
                    <pr:rowheight xmlns="" xmlns:pr="smNativeData" dt="1658238390" type="min" val="494030"/>
                  </a:ext>
                </a:extLst>
              </a:tr>
              <a:tr h="494030">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r>
                        <a:t>C</a:t>
                      </a:r>
                      <a:r>
                        <a:rPr cap="none" baseline="-4000"/>
                        <a:t>0</a:t>
                      </a:r>
                      <a:endParaRPr cap="none" baseline="-4000"/>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0433FF"/>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0433FF"/>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0433FF"/>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extLst>
                  <a:ext uri="smNativeData">
                    <pr:rowheight xmlns="" xmlns:pr="smNativeData" dt="1658238390" type="min" val="494030"/>
                  </a:ext>
                </a:extLst>
              </a:tr>
              <a:tr h="494030">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r>
                        <a:t>G</a:t>
                      </a:r>
                      <a:r>
                        <a:rPr cap="none" baseline="-4000"/>
                        <a:t>0</a:t>
                      </a:r>
                      <a:endParaRPr cap="none" baseline="-4000"/>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0433FF"/>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0433FF"/>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0433FF"/>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extLst>
                  <a:ext uri="smNativeData">
                    <pr:rowheight xmlns="" xmlns:pr="smNativeData" dt="1658238390" type="min" val="494030"/>
                  </a:ext>
                </a:extLst>
              </a:tr>
              <a:tr h="494030">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r>
                        <a:t>T</a:t>
                      </a:r>
                      <a:r>
                        <a:rPr cap="none" baseline="-4000"/>
                        <a:t>0</a:t>
                      </a:r>
                      <a:endParaRPr cap="none" baseline="-4000"/>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0433FF"/>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0433FF"/>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0433FF"/>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extLst>
                  <a:ext uri="smNativeData">
                    <pr:rowheight xmlns="" xmlns:pr="smNativeData" dt="1658238390" type="min" val="494030"/>
                  </a:ext>
                </a:extLst>
              </a:tr>
              <a:tr h="494030">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r>
                        <a:t>A</a:t>
                      </a:r>
                      <a:r>
                        <a:rPr cap="none" baseline="-4000"/>
                        <a:t>1</a:t>
                      </a:r>
                      <a:endParaRPr cap="none" baseline="-4000"/>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λp</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9437FF"/>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extLst>
                  <a:ext uri="smNativeData">
                    <pr:rowheight xmlns="" xmlns:pr="smNativeData" dt="1658238390" type="min" val="494030"/>
                  </a:ext>
                </a:extLst>
              </a:tr>
              <a:tr h="494030">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r>
                        <a:t>C</a:t>
                      </a:r>
                      <a:r>
                        <a:rPr cap="none" baseline="-4000"/>
                        <a:t>1</a:t>
                      </a:r>
                      <a:endParaRPr cap="none" baseline="-4000"/>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λp</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9437FF"/>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extLst>
                  <a:ext uri="smNativeData">
                    <pr:rowheight xmlns="" xmlns:pr="smNativeData" dt="1658238390" type="min" val="494030"/>
                  </a:ext>
                </a:extLst>
              </a:tr>
              <a:tr h="494030">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r>
                        <a:t>G</a:t>
                      </a:r>
                      <a:r>
                        <a:rPr cap="none" baseline="-4000"/>
                        <a:t>1</a:t>
                      </a:r>
                      <a:endParaRPr cap="none" baseline="-4000"/>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λp</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9437FF"/>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extLst>
                  <a:ext uri="smNativeData">
                    <pr:rowheight xmlns="" xmlns:pr="smNativeData" dt="1658238390" type="min" val="494030"/>
                  </a:ext>
                </a:extLst>
              </a:tr>
              <a:tr h="494030">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r>
                        <a:t>T</a:t>
                      </a:r>
                      <a:r>
                        <a:rPr cap="none" baseline="-4000"/>
                        <a:t>1</a:t>
                      </a:r>
                      <a:endParaRPr cap="none" baseline="-4000"/>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λp</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9437FF"/>
                    </a:solid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extLst>
                  <a:ext uri="smNativeData">
                    <pr:rowheight xmlns="" xmlns:pr="smNativeData" dt="1658238390" type="min" val="494030"/>
                  </a:ext>
                </a:extLst>
              </a:tr>
            </a:tbl>
          </a:graphicData>
        </a:graphic>
      </p:graphicFrame>
      <p:sp>
        <p:nvSpPr>
          <p:cNvPr id="3" name="Shape 5765"/>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EYAaQ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wQAAOYAAADpOQAAOgcAABAgAAAmAAAACAAAAP//////////"/>
              </a:ext>
            </a:extLst>
          </p:cNvSpPr>
          <p:nvPr/>
        </p:nvSpPr>
        <p:spPr>
          <a:xfrm>
            <a:off x="746125" y="146050"/>
            <a:ext cx="8667750" cy="10287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p>
            <a:pPr defTabSz="457200">
              <a:tabLst>
                <a:tab pos="838200" algn="l"/>
              </a:tabLst>
              <a:defRPr cap="none">
                <a:solidFill>
                  <a:srgbClr val="0433FF"/>
                </a:solidFill>
                <a:latin typeface="Arial" pitchFamily="1" charset="0"/>
                <a:ea typeface="Arial" pitchFamily="1" charset="0"/>
                <a:cs typeface="Arial" pitchFamily="1" charset="0"/>
              </a:defRPr>
            </a:pPr>
            <a:r>
              <a:t>Accommodating Variation in Rates Across Sites</a:t>
            </a:r>
            <a:br/>
            <a:r>
              <a:t>Across the Tree (Heterotachy)</a:t>
            </a:r>
          </a:p>
        </p:txBody>
      </p:sp>
      <p:sp>
        <p:nvSpPr>
          <p:cNvPr id="4" name="Shape 5766"/>
          <p:cNvSpPr>
            <a:extLst>
              <a:ext uri="smNativeData">
                <pr:smNativeData xmlns:pr="smNativeData" xmlns="smNativeData" val="SMDATA_15_trXWYhMAAAAlAAAAZAAAAE0AAAAAZgAAAGYAAABmAAAAZg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5QMAAI4pAACAPgAAuCsAABAgAAAmAAAACAAAAP//////////"/>
              </a:ext>
            </a:extLst>
          </p:cNvSpPr>
          <p:nvPr/>
        </p:nvSpPr>
        <p:spPr>
          <a:xfrm>
            <a:off x="633095" y="6755130"/>
            <a:ext cx="9526905" cy="351790"/>
          </a:xfrm>
          <a:prstGeom prst="rect">
            <a:avLst/>
          </a:prstGeom>
          <a:noFill/>
          <a:ln>
            <a:noFill/>
          </a:ln>
          <a:effectLst/>
        </p:spPr>
        <p:txBody>
          <a:bodyPr vert="horz" wrap="square" lIns="64770" tIns="64770" rIns="64770" bIns="64770" numCol="1" spcCol="215900" anchor="t"/>
          <a:lstStyle>
            <a:lvl1pPr algn="l" defTabSz="585470">
              <a:lnSpc>
                <a:spcPts val="1900"/>
              </a:lnSpc>
              <a:tabLst>
                <a:tab pos="838200" algn="l"/>
                <a:tab pos="1066800" algn="l"/>
              </a:tabLst>
              <a:defRPr sz="1600" cap="none">
                <a:solidFill>
                  <a:srgbClr val="424242"/>
                </a:solidFill>
                <a:latin typeface="Arial" pitchFamily="1" charset="0"/>
                <a:ea typeface="Gill Sans" pitchFamily="0" charset="0"/>
                <a:cs typeface="Gill Sans" pitchFamily="0" charset="0"/>
              </a:defRPr>
            </a:lvl1pPr>
          </a:lstStyle>
          <a:p>
            <a:pPr/>
            <a:r>
              <a:t>The instantaneous rate of change (switching rate) between the hidden ‘on’ state hidden ‘off’ states. </a:t>
            </a:r>
          </a:p>
        </p:txBody>
      </p:sp>
    </p:spTree>
  </p:cSld>
  <p:clrMapOvr>
    <a:masterClrMapping/>
  </p:clrMapOvr>
  <p:transition spd="fast" p14:dur="500">
    <p:fade/>
    <p:extLst>
      <p:ext uri="smNativeData">
        <pr:smNativeData xmlns:pr="smNativeData" xmlns="smNativeData" val="trXWYgAAAAD0AQAAAAAAAAYAAAAAAAAAAAAAAAAAAAAAAAAAAQAAAAAAAAAAAAAAAAAAAAAAAAAAAAAA"/>
      </p:ext>
    </p:extLst>
  </p:transition>
  <p:timing>
    <p:tnLst>
      <p:par>
        <p:cTn id="1" dur="indefinite" restart="never" nodeType="tmRoot"/>
      </p:par>
    </p:tnLst>
  </p:timing>
</p:sld>
</file>

<file path=ppt/slides/slide377.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graphicFrame>
        <p:nvGraphicFramePr>
          <p:cNvPr id="2" name=""/>
          <p:cNvGraphicFramePr>
            <a:graphicFrameLocks noGrp="1"/>
          </p:cNvGraphicFramePr>
          <p:nvPr/>
        </p:nvGraphicFramePr>
        <p:xfrm>
          <a:off x="1671955" y="1587500"/>
          <a:ext cx="6807200" cy="4445000"/>
        </p:xfrm>
        <a:graphic>
          <a:graphicData uri="http://schemas.openxmlformats.org/drawingml/2006/table">
            <a:tbl>
              <a:tblPr>
                <a:noFill/>
              </a:tblPr>
              <a:tblGrid>
                <a:gridCol w="756285"/>
                <a:gridCol w="756285"/>
                <a:gridCol w="756285"/>
                <a:gridCol w="756285"/>
                <a:gridCol w="756285"/>
                <a:gridCol w="756285"/>
                <a:gridCol w="756285"/>
                <a:gridCol w="756285"/>
                <a:gridCol w="756285"/>
              </a:tblGrid>
              <a:tr h="494030">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r>
                        <a:t>A</a:t>
                      </a:r>
                      <a:r>
                        <a:rPr cap="none" baseline="-4000"/>
                        <a:t>0</a:t>
                      </a:r>
                      <a:endParaRPr cap="none" baseline="-4000"/>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r>
                        <a:t>C</a:t>
                      </a:r>
                      <a:r>
                        <a:rPr cap="none" baseline="-4000"/>
                        <a:t>0</a:t>
                      </a:r>
                      <a:endParaRPr cap="none" baseline="-4000"/>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r>
                        <a:t>G</a:t>
                      </a:r>
                      <a:r>
                        <a:rPr cap="none" baseline="-4000"/>
                        <a:t>0</a:t>
                      </a:r>
                      <a:endParaRPr cap="none" baseline="-4000"/>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r>
                        <a:t>T</a:t>
                      </a:r>
                      <a:r>
                        <a:rPr cap="none" baseline="-4000"/>
                        <a:t>0</a:t>
                      </a:r>
                      <a:endParaRPr cap="none" baseline="-4000"/>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r>
                        <a:t>A</a:t>
                      </a:r>
                      <a:r>
                        <a:rPr cap="none" baseline="-4000"/>
                        <a:t>1</a:t>
                      </a:r>
                      <a:endParaRPr cap="none" baseline="-4000"/>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r>
                        <a:t>C</a:t>
                      </a:r>
                      <a:r>
                        <a:rPr cap="none" baseline="-4000"/>
                        <a:t>1</a:t>
                      </a:r>
                      <a:endParaRPr cap="none" baseline="-4000"/>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r>
                        <a:t>G</a:t>
                      </a:r>
                      <a:r>
                        <a:rPr cap="none" baseline="-4000"/>
                        <a:t>1</a:t>
                      </a:r>
                      <a:endParaRPr cap="none" baseline="-4000"/>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r>
                        <a:t>T</a:t>
                      </a:r>
                      <a:r>
                        <a:rPr cap="none" baseline="-4000"/>
                        <a:t>1</a:t>
                      </a:r>
                      <a:endParaRPr cap="none" baseline="-4000"/>
                    </a:p>
                  </a:txBody>
                  <a:tcPr marL="38100" marR="38100" marT="38100" marB="38100" vert="horz" anchor="ctr">
                    <a:lnL>
                      <a:noFill/>
                    </a:lnL>
                    <a:lnR>
                      <a:noFill/>
                    </a:lnR>
                    <a:lnT>
                      <a:noFill/>
                    </a:lnT>
                    <a:lnB>
                      <a:noFill/>
                    </a:lnB>
                    <a:lnTlToBr>
                      <a:noFill/>
                    </a:lnTlToBr>
                    <a:lnBlToTr>
                      <a:noFill/>
                    </a:lnBlToTr>
                    <a:noFill/>
                  </a:tcPr>
                </a:tc>
                <a:extLst>
                  <a:ext uri="smNativeData">
                    <pr:rowheight xmlns="" xmlns:pr="smNativeData" dt="1658238390" type="min" val="494030"/>
                  </a:ext>
                </a:extLst>
              </a:tr>
              <a:tr h="494030">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r>
                        <a:t>A</a:t>
                      </a:r>
                      <a:r>
                        <a:rPr cap="none" baseline="-4000"/>
                        <a:t>0</a:t>
                      </a:r>
                      <a:endParaRPr cap="none" baseline="-4000"/>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0433FF"/>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0433FF"/>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0433FF"/>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λq</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9437FF"/>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extLst>
                  <a:ext uri="smNativeData">
                    <pr:rowheight xmlns="" xmlns:pr="smNativeData" dt="1658238390" type="min" val="494030"/>
                  </a:ext>
                </a:extLst>
              </a:tr>
              <a:tr h="494030">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r>
                        <a:t>C</a:t>
                      </a:r>
                      <a:r>
                        <a:rPr cap="none" baseline="-4000"/>
                        <a:t>0</a:t>
                      </a:r>
                      <a:endParaRPr cap="none" baseline="-4000"/>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0433FF"/>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0433FF"/>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0433FF"/>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λq</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9437FF"/>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extLst>
                  <a:ext uri="smNativeData">
                    <pr:rowheight xmlns="" xmlns:pr="smNativeData" dt="1658238390" type="min" val="494030"/>
                  </a:ext>
                </a:extLst>
              </a:tr>
              <a:tr h="494030">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r>
                        <a:t>G</a:t>
                      </a:r>
                      <a:r>
                        <a:rPr cap="none" baseline="-4000"/>
                        <a:t>0</a:t>
                      </a:r>
                      <a:endParaRPr cap="none" baseline="-4000"/>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0433FF"/>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0433FF"/>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0433FF"/>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λq</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9437FF"/>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extLst>
                  <a:ext uri="smNativeData">
                    <pr:rowheight xmlns="" xmlns:pr="smNativeData" dt="1658238390" type="min" val="494030"/>
                  </a:ext>
                </a:extLst>
              </a:tr>
              <a:tr h="494030">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r>
                        <a:t>T</a:t>
                      </a:r>
                      <a:r>
                        <a:rPr cap="none" baseline="-4000"/>
                        <a:t>0</a:t>
                      </a:r>
                      <a:endParaRPr cap="none" baseline="-4000"/>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0433FF"/>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0433FF"/>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0433FF"/>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λq</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9437FF"/>
                    </a:solidFill>
                  </a:tcPr>
                </a:tc>
                <a:extLst>
                  <a:ext uri="smNativeData">
                    <pr:rowheight xmlns="" xmlns:pr="smNativeData" dt="1658238390" type="min" val="494030"/>
                  </a:ext>
                </a:extLst>
              </a:tr>
              <a:tr h="494030">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r>
                        <a:t>A</a:t>
                      </a:r>
                      <a:r>
                        <a:rPr cap="none" baseline="-4000"/>
                        <a:t>1</a:t>
                      </a:r>
                      <a:endParaRPr cap="none" baseline="-4000"/>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λp</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9437FF"/>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extLst>
                  <a:ext uri="smNativeData">
                    <pr:rowheight xmlns="" xmlns:pr="smNativeData" dt="1658238390" type="min" val="494030"/>
                  </a:ext>
                </a:extLst>
              </a:tr>
              <a:tr h="494030">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r>
                        <a:t>C</a:t>
                      </a:r>
                      <a:r>
                        <a:rPr cap="none" baseline="-4000"/>
                        <a:t>1</a:t>
                      </a:r>
                      <a:endParaRPr cap="none" baseline="-4000"/>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λp</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9437FF"/>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extLst>
                  <a:ext uri="smNativeData">
                    <pr:rowheight xmlns="" xmlns:pr="smNativeData" dt="1658238390" type="min" val="494030"/>
                  </a:ext>
                </a:extLst>
              </a:tr>
              <a:tr h="494030">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r>
                        <a:t>G</a:t>
                      </a:r>
                      <a:r>
                        <a:rPr cap="none" baseline="-4000"/>
                        <a:t>1</a:t>
                      </a:r>
                      <a:endParaRPr cap="none" baseline="-4000"/>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λp</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9437FF"/>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extLst>
                  <a:ext uri="smNativeData">
                    <pr:rowheight xmlns="" xmlns:pr="smNativeData" dt="1658238390" type="min" val="494030"/>
                  </a:ext>
                </a:extLst>
              </a:tr>
              <a:tr h="494030">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r>
                        <a:t>T</a:t>
                      </a:r>
                      <a:r>
                        <a:rPr cap="none" baseline="-4000"/>
                        <a:t>1</a:t>
                      </a:r>
                      <a:endParaRPr cap="none" baseline="-4000"/>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λp</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9437FF"/>
                    </a:solid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extLst>
                  <a:ext uri="smNativeData">
                    <pr:rowheight xmlns="" xmlns:pr="smNativeData" dt="1658238390" type="min" val="494030"/>
                  </a:ext>
                </a:extLst>
              </a:tr>
            </a:tbl>
          </a:graphicData>
        </a:graphic>
      </p:graphicFrame>
      <p:sp>
        <p:nvSpPr>
          <p:cNvPr id="3" name="Shape 5769"/>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NAMKBI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YzQAAEMTAADAPAAAsxYAABAgAAAmAAAACAAAAP//////////"/>
              </a:ext>
            </a:extLst>
          </p:cNvSpPr>
          <p:nvPr/>
        </p:nvSpPr>
        <p:spPr>
          <a:xfrm>
            <a:off x="8515985" y="3131185"/>
            <a:ext cx="1359535" cy="558800"/>
          </a:xfrm>
          <a:prstGeom prst="rect">
            <a:avLst/>
          </a:prstGeom>
          <a:noFill/>
          <a:ln>
            <a:noFill/>
          </a:ln>
          <a:effectLst>
            <a:outerShdw blurRad="63500" dist="63760" dir="2700000">
              <a:srgbClr val="000000">
                <a:alpha val="4000"/>
              </a:srgbClr>
            </a:outerShdw>
          </a:effectLst>
        </p:spPr>
        <p:txBody>
          <a:bodyPr vert="horz" wrap="none" lIns="50800" tIns="50800" rIns="50800" bIns="50800" numCol="1" spcCol="215900" anchor="t"/>
          <a:lstStyle/>
          <a:p>
            <a:pPr defTabSz="355600">
              <a:lnSpc>
                <a:spcPts val="2700"/>
              </a:lnSpc>
              <a:tabLst>
                <a:tab pos="838200" algn="l"/>
              </a:tabLst>
              <a:defRPr sz="2300" cap="none">
                <a:latin typeface="Times New Roman" pitchFamily="1" charset="0"/>
                <a:ea typeface="Times New Roman" pitchFamily="1" charset="0"/>
                <a:cs typeface="Times New Roman" pitchFamily="1" charset="0"/>
              </a:defRPr>
            </a:pPr>
            <a:r>
              <a:rPr i="1" cap="none"/>
              <a:t>q</a:t>
            </a:r>
            <a:r>
              <a:t> = 1– </a:t>
            </a:r>
            <a:r>
              <a:rPr i="1" cap="none"/>
              <a:t>p</a:t>
            </a:r>
            <a:endParaRPr i="1" cap="none"/>
          </a:p>
        </p:txBody>
      </p:sp>
      <p:sp>
        <p:nvSpPr>
          <p:cNvPr id="4" name="Shape 5770"/>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C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yTIAAO0UAABtNQAAkRcAABAAAAAmAAAACAAAAP//////////"/>
              </a:ext>
            </a:extLst>
          </p:cNvSpPr>
          <p:nvPr/>
        </p:nvSpPr>
        <p:spPr>
          <a:xfrm flipV="1">
            <a:off x="8255635" y="3401695"/>
            <a:ext cx="429260" cy="429260"/>
          </a:xfrm>
          <a:prstGeom prst="line">
            <a:avLst/>
          </a:prstGeom>
          <a:noFill/>
          <a:ln w="25400" cap="flat" cmpd="sng" algn="ctr">
            <a:solidFill>
              <a:srgbClr val="FF9300"/>
            </a:solidFill>
            <a:prstDash val="solid"/>
            <a:headEnd type="triangle" w="med" len="med"/>
            <a:tailEnd type="none"/>
          </a:ln>
          <a:effectLst>
            <a:outerShdw blurRad="63500" dist="63760" dir="2700000">
              <a:srgbClr val="000000">
                <a:alpha val="35000"/>
              </a:srgbClr>
            </a:outerShdw>
          </a:effectLst>
        </p:spPr>
        <p:txBody>
          <a:bodyPr rot="10800000" vert="horz" wrap="square" lIns="50800" tIns="50800" rIns="50800" bIns="50800" numCol="1" spcCol="215900" anchor="ctr"/>
          <a:lstStyle/>
          <a:p>
            <a:pPr algn="l" defTabSz="457200">
              <a:lnSpc>
                <a:spcPct val="100000"/>
              </a:lnSpc>
              <a:tabLst>
                <a:tab pos="838200" algn="l"/>
              </a:tabLst>
              <a:defRPr sz="1200" cap="none">
                <a:latin typeface="Helvetica" pitchFamily="0" charset="0"/>
                <a:ea typeface="Helvetica" pitchFamily="0" charset="0"/>
                <a:cs typeface="Helvetica" pitchFamily="0" charset="0"/>
              </a:defRPr>
            </a:pPr>
          </a:p>
        </p:txBody>
      </p:sp>
      <p:sp>
        <p:nvSpPr>
          <p:cNvPr id="5" name="Shape 5771"/>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wQAAOYAAADpOQAAOgcAABAgAAAmAAAACAAAAP//////////"/>
              </a:ext>
            </a:extLst>
          </p:cNvSpPr>
          <p:nvPr/>
        </p:nvSpPr>
        <p:spPr>
          <a:xfrm>
            <a:off x="746125" y="146050"/>
            <a:ext cx="8667750" cy="10287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p>
            <a:pPr defTabSz="457200">
              <a:tabLst>
                <a:tab pos="838200" algn="l"/>
              </a:tabLst>
              <a:defRPr cap="none">
                <a:solidFill>
                  <a:srgbClr val="0433FF"/>
                </a:solidFill>
                <a:latin typeface="Arial" pitchFamily="1" charset="0"/>
                <a:ea typeface="Arial" pitchFamily="1" charset="0"/>
                <a:cs typeface="Arial" pitchFamily="1" charset="0"/>
              </a:defRPr>
            </a:pPr>
            <a:r>
              <a:t>Accommodating Variation in Rates Across Sites</a:t>
            </a:r>
            <a:br/>
            <a:r>
              <a:t>Across the Tree (Heterotachy)</a:t>
            </a:r>
          </a:p>
        </p:txBody>
      </p:sp>
      <p:sp>
        <p:nvSpPr>
          <p:cNvPr id="6" name="Shape 5772"/>
          <p:cNvSpPr>
            <a:extLst>
              <a:ext uri="smNativeData">
                <pr:smNativeData xmlns:pr="smNativeData" xmlns="smNativeData" val="SMDATA_15_trXWYhMAAAAlAAAAZAAAAE0AAAAAZgAAAGYAAABmAAAAZg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5QMAAI4pAACAPgAAuCsAABAgAAAmAAAACAAAAP//////////"/>
              </a:ext>
            </a:extLst>
          </p:cNvSpPr>
          <p:nvPr/>
        </p:nvSpPr>
        <p:spPr>
          <a:xfrm>
            <a:off x="633095" y="6755130"/>
            <a:ext cx="9526905" cy="351790"/>
          </a:xfrm>
          <a:prstGeom prst="rect">
            <a:avLst/>
          </a:prstGeom>
          <a:noFill/>
          <a:ln>
            <a:noFill/>
          </a:ln>
          <a:effectLst/>
        </p:spPr>
        <p:txBody>
          <a:bodyPr vert="horz" wrap="square" lIns="64770" tIns="64770" rIns="64770" bIns="64770" numCol="1" spcCol="215900" anchor="t"/>
          <a:lstStyle>
            <a:lvl1pPr algn="l" defTabSz="585470">
              <a:lnSpc>
                <a:spcPts val="1900"/>
              </a:lnSpc>
              <a:tabLst>
                <a:tab pos="838200" algn="l"/>
                <a:tab pos="1066800" algn="l"/>
              </a:tabLst>
              <a:defRPr sz="1600" cap="none">
                <a:solidFill>
                  <a:srgbClr val="424242"/>
                </a:solidFill>
                <a:latin typeface="Arial" pitchFamily="1" charset="0"/>
                <a:ea typeface="Gill Sans" pitchFamily="0" charset="0"/>
                <a:cs typeface="Gill Sans" pitchFamily="0" charset="0"/>
              </a:defRPr>
            </a:lvl1pPr>
          </a:lstStyle>
          <a:p>
            <a:pPr/>
            <a:r>
              <a:t>The instantaneous rate of change (switching rate) between the hidden ‘off’ state hidden ‘on’ states. </a:t>
            </a:r>
          </a:p>
        </p:txBody>
      </p:sp>
    </p:spTree>
  </p:cSld>
  <p:clrMapOvr>
    <a:masterClrMapping/>
  </p:clrMapOvr>
  <p:transition spd="fast" p14:dur="500">
    <p:fade/>
    <p:extLst>
      <p:ext uri="smNativeData">
        <pr:smNativeData xmlns:pr="smNativeData" xmlns="smNativeData" val="trXWYgAAAAD0AQAAAAAAAAYAAAAAAAAAAAAAAAAAAAAAAAAAAQAAAAAAAAAAAAAAAAAAAAAAAAAAAAAA"/>
      </p:ext>
    </p:extLst>
  </p:transition>
  <p:timing>
    <p:tnLst>
      <p:par>
        <p:cTn id="1" dur="indefinite" restart="never" nodeType="tmRoot"/>
      </p:par>
    </p:tnLst>
  </p:timing>
</p:sld>
</file>

<file path=ppt/slides/slide378.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graphicFrame>
        <p:nvGraphicFramePr>
          <p:cNvPr id="2" name=""/>
          <p:cNvGraphicFramePr>
            <a:graphicFrameLocks noGrp="1"/>
          </p:cNvGraphicFramePr>
          <p:nvPr/>
        </p:nvGraphicFramePr>
        <p:xfrm>
          <a:off x="1671955" y="1587500"/>
          <a:ext cx="6807200" cy="4445000"/>
        </p:xfrm>
        <a:graphic>
          <a:graphicData uri="http://schemas.openxmlformats.org/drawingml/2006/table">
            <a:tbl>
              <a:tblPr>
                <a:noFill/>
              </a:tblPr>
              <a:tblGrid>
                <a:gridCol w="756285"/>
                <a:gridCol w="756285"/>
                <a:gridCol w="756285"/>
                <a:gridCol w="756285"/>
                <a:gridCol w="756285"/>
                <a:gridCol w="756285"/>
                <a:gridCol w="756285"/>
                <a:gridCol w="756285"/>
                <a:gridCol w="756285"/>
              </a:tblGrid>
              <a:tr h="494030">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r>
                        <a:t>A</a:t>
                      </a:r>
                      <a:r>
                        <a:rPr cap="none" baseline="-4000"/>
                        <a:t>0</a:t>
                      </a:r>
                      <a:endParaRPr cap="none" baseline="-4000"/>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r>
                        <a:t>C</a:t>
                      </a:r>
                      <a:r>
                        <a:rPr cap="none" baseline="-4000"/>
                        <a:t>0</a:t>
                      </a:r>
                      <a:endParaRPr cap="none" baseline="-4000"/>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r>
                        <a:t>G</a:t>
                      </a:r>
                      <a:r>
                        <a:rPr cap="none" baseline="-4000"/>
                        <a:t>0</a:t>
                      </a:r>
                      <a:endParaRPr cap="none" baseline="-4000"/>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r>
                        <a:t>T</a:t>
                      </a:r>
                      <a:r>
                        <a:rPr cap="none" baseline="-4000"/>
                        <a:t>0</a:t>
                      </a:r>
                      <a:endParaRPr cap="none" baseline="-4000"/>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r>
                        <a:t>A</a:t>
                      </a:r>
                      <a:r>
                        <a:rPr cap="none" baseline="-4000"/>
                        <a:t>1</a:t>
                      </a:r>
                      <a:endParaRPr cap="none" baseline="-4000"/>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r>
                        <a:t>C</a:t>
                      </a:r>
                      <a:r>
                        <a:rPr cap="none" baseline="-4000"/>
                        <a:t>1</a:t>
                      </a:r>
                      <a:endParaRPr cap="none" baseline="-4000"/>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r>
                        <a:t>G</a:t>
                      </a:r>
                      <a:r>
                        <a:rPr cap="none" baseline="-4000"/>
                        <a:t>1</a:t>
                      </a:r>
                      <a:endParaRPr cap="none" baseline="-4000"/>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r>
                        <a:t>T</a:t>
                      </a:r>
                      <a:r>
                        <a:rPr cap="none" baseline="-4000"/>
                        <a:t>1</a:t>
                      </a:r>
                      <a:endParaRPr cap="none" baseline="-4000"/>
                    </a:p>
                  </a:txBody>
                  <a:tcPr marL="38100" marR="38100" marT="38100" marB="38100" vert="horz" anchor="ctr">
                    <a:lnL>
                      <a:noFill/>
                    </a:lnL>
                    <a:lnR>
                      <a:noFill/>
                    </a:lnR>
                    <a:lnT>
                      <a:noFill/>
                    </a:lnT>
                    <a:lnB>
                      <a:noFill/>
                    </a:lnB>
                    <a:lnTlToBr>
                      <a:noFill/>
                    </a:lnTlToBr>
                    <a:lnBlToTr>
                      <a:noFill/>
                    </a:lnBlToTr>
                    <a:noFill/>
                  </a:tcPr>
                </a:tc>
                <a:extLst>
                  <a:ext uri="smNativeData">
                    <pr:rowheight xmlns="" xmlns:pr="smNativeData" dt="1658238390" type="min" val="494030"/>
                  </a:ext>
                </a:extLst>
              </a:tr>
              <a:tr h="494030">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r>
                        <a:t>A</a:t>
                      </a:r>
                      <a:r>
                        <a:rPr cap="none" baseline="-4000"/>
                        <a:t>0</a:t>
                      </a:r>
                      <a:endParaRPr cap="none" baseline="-4000"/>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0433FF"/>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0433FF"/>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0433FF"/>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λq</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9437FF"/>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extLst>
                  <a:ext uri="smNativeData">
                    <pr:rowheight xmlns="" xmlns:pr="smNativeData" dt="1658238390" type="min" val="494030"/>
                  </a:ext>
                </a:extLst>
              </a:tr>
              <a:tr h="494030">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r>
                        <a:t>C</a:t>
                      </a:r>
                      <a:r>
                        <a:rPr cap="none" baseline="-4000"/>
                        <a:t>0</a:t>
                      </a:r>
                      <a:endParaRPr cap="none" baseline="-4000"/>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0433FF"/>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0433FF"/>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0433FF"/>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λq</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9437FF"/>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extLst>
                  <a:ext uri="smNativeData">
                    <pr:rowheight xmlns="" xmlns:pr="smNativeData" dt="1658238390" type="min" val="494030"/>
                  </a:ext>
                </a:extLst>
              </a:tr>
              <a:tr h="494030">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r>
                        <a:t>G</a:t>
                      </a:r>
                      <a:r>
                        <a:rPr cap="none" baseline="-4000"/>
                        <a:t>0</a:t>
                      </a:r>
                      <a:endParaRPr cap="none" baseline="-4000"/>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0433FF"/>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0433FF"/>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0433FF"/>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λq</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9437FF"/>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extLst>
                  <a:ext uri="smNativeData">
                    <pr:rowheight xmlns="" xmlns:pr="smNativeData" dt="1658238390" type="min" val="494030"/>
                  </a:ext>
                </a:extLst>
              </a:tr>
              <a:tr h="494030">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r>
                        <a:t>T</a:t>
                      </a:r>
                      <a:r>
                        <a:rPr cap="none" baseline="-4000"/>
                        <a:t>0</a:t>
                      </a:r>
                      <a:endParaRPr cap="none" baseline="-4000"/>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0433FF"/>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0433FF"/>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0433FF"/>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λq</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9437FF"/>
                    </a:solidFill>
                  </a:tcPr>
                </a:tc>
                <a:extLst>
                  <a:ext uri="smNativeData">
                    <pr:rowheight xmlns="" xmlns:pr="smNativeData" dt="1658238390" type="min" val="494030"/>
                  </a:ext>
                </a:extLst>
              </a:tr>
              <a:tr h="494030">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r>
                        <a:t>A</a:t>
                      </a:r>
                      <a:r>
                        <a:rPr cap="none" baseline="-4000"/>
                        <a:t>1</a:t>
                      </a:r>
                      <a:endParaRPr cap="none" baseline="-4000"/>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λp</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9437FF"/>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extLst>
                  <a:ext uri="smNativeData">
                    <pr:rowheight xmlns="" xmlns:pr="smNativeData" dt="1658238390" type="min" val="494030"/>
                  </a:ext>
                </a:extLst>
              </a:tr>
              <a:tr h="494030">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r>
                        <a:t>C</a:t>
                      </a:r>
                      <a:r>
                        <a:rPr cap="none" baseline="-4000"/>
                        <a:t>1</a:t>
                      </a:r>
                      <a:endParaRPr cap="none" baseline="-4000"/>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λp</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9437FF"/>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extLst>
                  <a:ext uri="smNativeData">
                    <pr:rowheight xmlns="" xmlns:pr="smNativeData" dt="1658238390" type="min" val="494030"/>
                  </a:ext>
                </a:extLst>
              </a:tr>
              <a:tr h="494030">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r>
                        <a:t>G</a:t>
                      </a:r>
                      <a:r>
                        <a:rPr cap="none" baseline="-4000"/>
                        <a:t>1</a:t>
                      </a:r>
                      <a:endParaRPr cap="none" baseline="-4000"/>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λp</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9437FF"/>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extLst>
                  <a:ext uri="smNativeData">
                    <pr:rowheight xmlns="" xmlns:pr="smNativeData" dt="1658238390" type="min" val="494030"/>
                  </a:ext>
                </a:extLst>
              </a:tr>
              <a:tr h="494030">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r>
                        <a:t>T</a:t>
                      </a:r>
                      <a:r>
                        <a:rPr cap="none" baseline="-4000"/>
                        <a:t>1</a:t>
                      </a:r>
                      <a:endParaRPr cap="none" baseline="-4000"/>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λp</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9437FF"/>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extLst>
                  <a:ext uri="smNativeData">
                    <pr:rowheight xmlns="" xmlns:pr="smNativeData" dt="1658238390" type="min" val="494030"/>
                  </a:ext>
                </a:extLst>
              </a:tr>
            </a:tbl>
          </a:graphicData>
        </a:graphic>
      </p:graphicFrame>
      <p:sp>
        <p:nvSpPr>
          <p:cNvPr id="3" name="Shape 5775"/>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FwR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wQAAOYAAADpOQAAOgcAABAgAAAmAAAACAAAAP//////////"/>
              </a:ext>
            </a:extLst>
          </p:cNvSpPr>
          <p:nvPr/>
        </p:nvSpPr>
        <p:spPr>
          <a:xfrm>
            <a:off x="746125" y="146050"/>
            <a:ext cx="8667750" cy="10287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p>
            <a:pPr defTabSz="457200">
              <a:tabLst>
                <a:tab pos="838200" algn="l"/>
              </a:tabLst>
              <a:defRPr cap="none">
                <a:solidFill>
                  <a:srgbClr val="0433FF"/>
                </a:solidFill>
                <a:latin typeface="Arial" pitchFamily="1" charset="0"/>
                <a:ea typeface="Arial" pitchFamily="1" charset="0"/>
                <a:cs typeface="Arial" pitchFamily="1" charset="0"/>
              </a:defRPr>
            </a:pPr>
            <a:r>
              <a:t>Accommodating Variation in Rates Across Sites</a:t>
            </a:r>
            <a:br/>
            <a:r>
              <a:t>Across the Tree (Heterotachy)</a:t>
            </a:r>
          </a:p>
        </p:txBody>
      </p:sp>
      <p:sp>
        <p:nvSpPr>
          <p:cNvPr id="4" name="Shape 5776"/>
          <p:cNvSpPr>
            <a:extLst>
              <a:ext uri="smNativeData">
                <pr:smNativeData xmlns:pr="smNativeData" xmlns="smNativeData" val="SMDATA_15_trXWYhMAAAAlAAAAZAAAAE0AAAAAZgAAAGYAAABmAAAAZg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Bw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5QMAAI4pAACAPgAA1isAABAgAAAmAAAACAAAAP//////////"/>
              </a:ext>
            </a:extLst>
          </p:cNvSpPr>
          <p:nvPr/>
        </p:nvSpPr>
        <p:spPr>
          <a:xfrm>
            <a:off x="633095" y="6755130"/>
            <a:ext cx="9526905" cy="370840"/>
          </a:xfrm>
          <a:prstGeom prst="rect">
            <a:avLst/>
          </a:prstGeom>
          <a:noFill/>
          <a:ln>
            <a:noFill/>
          </a:ln>
          <a:effectLst/>
        </p:spPr>
        <p:txBody>
          <a:bodyPr vert="horz" wrap="square" lIns="64770" tIns="64770" rIns="64770" bIns="64770" numCol="1" spcCol="215900" anchor="t"/>
          <a:lstStyle/>
          <a:p>
            <a:pPr algn="l" defTabSz="585470">
              <a:lnSpc>
                <a:spcPts val="1900"/>
              </a:lnSpc>
              <a:tabLst>
                <a:tab pos="838200" algn="l"/>
                <a:tab pos="1066800" algn="l"/>
              </a:tabLst>
              <a:defRPr sz="1600" cap="none">
                <a:solidFill>
                  <a:srgbClr val="424242"/>
                </a:solidFill>
                <a:latin typeface="Arial" pitchFamily="1" charset="0"/>
                <a:ea typeface="Arial" pitchFamily="1" charset="0"/>
                <a:cs typeface="Arial" pitchFamily="1" charset="0"/>
              </a:defRPr>
            </a:pPr>
            <a:r>
              <a:t>The instantaneous rate of change when the process is in the 'on' state is based on the 4</a:t>
            </a:r>
            <a:r>
              <a:rPr cap="none">
                <a:latin typeface="Times" pitchFamily="0" charset="0"/>
                <a:ea typeface="Times" pitchFamily="0" charset="0"/>
                <a:cs typeface="Times" pitchFamily="0" charset="0"/>
              </a:rPr>
              <a:t>-</a:t>
            </a:r>
            <a:r>
              <a:t>by</a:t>
            </a:r>
            <a:r>
              <a:rPr cap="none">
                <a:latin typeface="Times" pitchFamily="0" charset="0"/>
                <a:ea typeface="Times" pitchFamily="0" charset="0"/>
                <a:cs typeface="Times" pitchFamily="0" charset="0"/>
              </a:rPr>
              <a:t>-</a:t>
            </a:r>
            <a:r>
              <a:t>4 matrix.</a:t>
            </a:r>
          </a:p>
        </p:txBody>
      </p:sp>
    </p:spTree>
  </p:cSld>
  <p:clrMapOvr>
    <a:masterClrMapping/>
  </p:clrMapOvr>
  <p:transition spd="fast" p14:dur="500">
    <p:fade/>
    <p:extLst>
      <p:ext uri="smNativeData">
        <pr:smNativeData xmlns:pr="smNativeData" xmlns="smNativeData" val="trXWYgAAAAD0AQAAAAAAAAYAAAAAAAAAAAAAAAAAAAAAAAAAAQAAAAAAAAAAAAAAAAAAAAAAAAAAAAAA"/>
      </p:ext>
    </p:extLst>
  </p:transition>
  <p:timing>
    <p:tnLst>
      <p:par>
        <p:cTn id="1" dur="indefinite" restart="never" nodeType="tmRoot"/>
      </p:par>
    </p:tnLst>
  </p:timing>
</p:sld>
</file>

<file path=ppt/slides/slide379.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sp>
        <p:nvSpPr>
          <p:cNvPr id="2" name="Shape 5778"/>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HI+PC8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8BoAANwAAACQIwAATAQAABAgAAAmAAAACAAAAP//////////"/>
              </a:ext>
            </a:extLst>
          </p:cNvSpPr>
          <p:nvPr/>
        </p:nvSpPr>
        <p:spPr>
          <a:xfrm>
            <a:off x="4378960" y="139700"/>
            <a:ext cx="140208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Outline</a:t>
            </a:r>
          </a:p>
        </p:txBody>
      </p:sp>
      <p:sp>
        <p:nvSpPr>
          <p:cNvPr id="3" name="Shape 5779"/>
          <p:cNvSpPr>
            <a:extLst>
              <a:ext uri="smNativeData">
                <pr:smNativeData xmlns:pr="smNativeData" xmlns="smNativeData" val="SMDATA_15_trXWYhMAAAAlAAAAyAAAAA0AAAAAPAAAADwAAAA8AAAAPAAAAAAAAAABAAAAAAAAAAEAAABQAAAAVX+dzoa53z+kU1c+y/Ph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CIxNj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FgEAACQYAACaAwAAfBoAABAAAAAmAAAACAAAAP//////////"/>
              </a:ext>
            </a:extLst>
          </p:cNvSpPr>
          <p:nvPr/>
        </p:nvSpPr>
        <p:spPr>
          <a:xfrm>
            <a:off x="176530" y="3924300"/>
            <a:ext cx="408940" cy="381000"/>
          </a:xfrm>
          <a:prstGeom prst="rightArrow">
            <a:avLst>
              <a:gd name="adj1" fmla="val 56101"/>
              <a:gd name="adj2" fmla="val 54128"/>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4" name="Shape 5780"/>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D0ie0M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AgNQAAwAgAABAgAAAmAAAACAAAAP//////////"/>
              </a:ext>
            </a:extLst>
          </p:cNvSpPr>
          <p:nvPr/>
        </p:nvSpPr>
        <p:spPr>
          <a:xfrm>
            <a:off x="635000" y="101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I. Stochastic models of nucleotide substitution</a:t>
            </a:r>
          </a:p>
        </p:txBody>
      </p:sp>
      <p:sp>
        <p:nvSpPr>
          <p:cNvPr id="5" name="Shape 5781"/>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C8+PC8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CAIAACgMgAAUAoAABAgAAAmAAAACAAAAP//////////"/>
              </a:ext>
            </a:extLst>
          </p:cNvSpPr>
          <p:nvPr/>
        </p:nvSpPr>
        <p:spPr>
          <a:xfrm>
            <a:off x="990600" y="1320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Time reversibility</a:t>
            </a:r>
            <a:endParaRPr cap="none">
              <a:solidFill>
                <a:srgbClr val="424242"/>
              </a:solidFill>
            </a:endParaRPr>
          </a:p>
        </p:txBody>
      </p:sp>
      <p:sp>
        <p:nvSpPr>
          <p:cNvPr id="6" name="Shape 5782"/>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HNyZ2I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LAJAACgMgAA4AsAABAgAAAmAAAACAAAAP//////////"/>
              </a:ext>
            </a:extLst>
          </p:cNvSpPr>
          <p:nvPr/>
        </p:nvSpPr>
        <p:spPr>
          <a:xfrm>
            <a:off x="990600" y="1574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Meet the GTR family</a:t>
            </a:r>
            <a:endParaRPr cap="none">
              <a:solidFill>
                <a:srgbClr val="424242"/>
              </a:solidFill>
            </a:endParaRPr>
          </a:p>
        </p:txBody>
      </p:sp>
      <p:sp>
        <p:nvSpPr>
          <p:cNvPr id="7" name="Shape 5783"/>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DA4MD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LgLAACwOAAAFw4AABAgAAAmAAAACAAAAP//////////"/>
              </a:ext>
            </a:extLst>
          </p:cNvSpPr>
          <p:nvPr/>
        </p:nvSpPr>
        <p:spPr>
          <a:xfrm>
            <a:off x="635000" y="1905000"/>
            <a:ext cx="8580120"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II. Accommodating among-site heterogeneity in the substitution process</a:t>
            </a:r>
          </a:p>
        </p:txBody>
      </p:sp>
      <p:sp>
        <p:nvSpPr>
          <p:cNvPr id="8" name="Shape 5784"/>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GIiIHI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JgNAACgMgAAyA8AABAgAAAmAAAACAAAAP//////////"/>
              </a:ext>
            </a:extLst>
          </p:cNvSpPr>
          <p:nvPr/>
        </p:nvSpPr>
        <p:spPr>
          <a:xfrm>
            <a:off x="990600" y="2209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Among-site variation in substitution rates</a:t>
            </a:r>
            <a:endParaRPr cap="none">
              <a:solidFill>
                <a:srgbClr val="424242"/>
              </a:solidFill>
            </a:endParaRPr>
          </a:p>
        </p:txBody>
      </p:sp>
      <p:sp>
        <p:nvSpPr>
          <p:cNvPr id="9" name="Shape 5785"/>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GFtZT0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CgPAACgMgAAWBEAABAgAAAmAAAACAAAAP//////////"/>
              </a:ext>
            </a:extLst>
          </p:cNvSpPr>
          <p:nvPr/>
        </p:nvSpPr>
        <p:spPr>
          <a:xfrm>
            <a:off x="990600" y="2463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Among-site variation in substitution process</a:t>
            </a:r>
            <a:endParaRPr cap="none">
              <a:solidFill>
                <a:srgbClr val="424242"/>
              </a:solidFill>
            </a:endParaRPr>
          </a:p>
        </p:txBody>
      </p:sp>
      <p:sp>
        <p:nvSpPr>
          <p:cNvPr id="10" name="Shape 5786"/>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D48L2E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BATAACgMgAAQBUAABAgAAAmAAAACAAAAP//////////"/>
              </a:ext>
            </a:extLst>
          </p:cNvSpPr>
          <p:nvPr/>
        </p:nvSpPr>
        <p:spPr>
          <a:xfrm>
            <a:off x="990600" y="3098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Doublet model for RNA</a:t>
            </a:r>
            <a:endParaRPr cap="none">
              <a:solidFill>
                <a:srgbClr val="424242"/>
              </a:solidFill>
            </a:endParaRPr>
          </a:p>
        </p:txBody>
      </p:sp>
      <p:sp>
        <p:nvSpPr>
          <p:cNvPr id="11" name="Shape 5787"/>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D48L2E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KAUAACgMgAA0BYAABAgAAAmAAAACAAAAP//////////"/>
              </a:ext>
            </a:extLst>
          </p:cNvSpPr>
          <p:nvPr/>
        </p:nvSpPr>
        <p:spPr>
          <a:xfrm>
            <a:off x="990600" y="3352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Codon models for protein-coding genes</a:t>
            </a:r>
            <a:endParaRPr cap="none">
              <a:solidFill>
                <a:srgbClr val="424242"/>
              </a:solidFill>
            </a:endParaRPr>
          </a:p>
        </p:txBody>
      </p:sp>
      <p:sp>
        <p:nvSpPr>
          <p:cNvPr id="12" name="Shape 5788"/>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Gh0dH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DgYAAAgNQAAuBoAABAgAAAmAAAACAAAAP//////////"/>
              </a:ext>
            </a:extLst>
          </p:cNvSpPr>
          <p:nvPr/>
        </p:nvSpPr>
        <p:spPr>
          <a:xfrm>
            <a:off x="635000" y="3937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IV. Accommodating variation in rates across sites &amp; across branches</a:t>
            </a:r>
          </a:p>
        </p:txBody>
      </p:sp>
      <p:sp>
        <p:nvSpPr>
          <p:cNvPr id="13" name="Shape 5789"/>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DAwIj4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BgaAACgMgAASBwAABAgAAAmAAAACAAAAP//////////"/>
              </a:ext>
            </a:extLst>
          </p:cNvSpPr>
          <p:nvPr/>
        </p:nvSpPr>
        <p:spPr>
          <a:xfrm>
            <a:off x="990600" y="4241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Covariotide/Covarion model</a:t>
            </a:r>
            <a:endParaRPr cap="none">
              <a:solidFill>
                <a:srgbClr val="424242"/>
              </a:solidFill>
            </a:endParaRPr>
          </a:p>
        </p:txBody>
      </p:sp>
      <p:sp>
        <p:nvSpPr>
          <p:cNvPr id="14" name="Shape 5790"/>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G1pdG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KgbAACgMgAA2B0AABAgAAAmAAAACAAAAP//////////"/>
              </a:ext>
            </a:extLst>
          </p:cNvSpPr>
          <p:nvPr/>
        </p:nvSpPr>
        <p:spPr>
          <a:xfrm>
            <a:off x="990600" y="4495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Switching model of codon substitution</a:t>
            </a:r>
            <a:endParaRPr cap="none">
              <a:solidFill>
                <a:srgbClr val="424242"/>
              </a:solidFill>
            </a:endParaRPr>
          </a:p>
        </p:txBody>
      </p:sp>
      <p:sp>
        <p:nvSpPr>
          <p:cNvPr id="15" name="Shape 5791"/>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HNwPjw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DAWAACgMgAAYBgAABAgAAAmAAAACAAAAP//////////"/>
              </a:ext>
            </a:extLst>
          </p:cNvSpPr>
          <p:nvPr/>
        </p:nvSpPr>
        <p:spPr>
          <a:xfrm>
            <a:off x="990600" y="3606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Sequence/Robinson model</a:t>
            </a:r>
            <a:endParaRPr cap="none">
              <a:solidFill>
                <a:srgbClr val="424242"/>
              </a:solidFill>
            </a:endParaRPr>
          </a:p>
        </p:txBody>
      </p:sp>
      <p:sp>
        <p:nvSpPr>
          <p:cNvPr id="16" name="Shape 5792"/>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FByPjw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LAdAAAgNQAAMCAAABAgAAAmAAAACAAAAP//////////"/>
              </a:ext>
            </a:extLst>
          </p:cNvSpPr>
          <p:nvPr/>
        </p:nvSpPr>
        <p:spPr>
          <a:xfrm>
            <a:off x="635000" y="482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V. Accommodating variation in rates across branches</a:t>
            </a:r>
          </a:p>
        </p:txBody>
      </p:sp>
      <p:sp>
        <p:nvSpPr>
          <p:cNvPr id="17" name="Shape 5793"/>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JAfAACgMgAAwCEAABAgAAAmAAAACAAAAP//////////"/>
              </a:ext>
            </a:extLst>
          </p:cNvSpPr>
          <p:nvPr/>
        </p:nvSpPr>
        <p:spPr>
          <a:xfrm>
            <a:off x="990600" y="5130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Relaxed-clock models</a:t>
            </a:r>
            <a:endParaRPr cap="none">
              <a:solidFill>
                <a:srgbClr val="424242"/>
              </a:solidFill>
            </a:endParaRPr>
          </a:p>
        </p:txBody>
      </p:sp>
      <p:sp>
        <p:nvSpPr>
          <p:cNvPr id="18" name="Shape 5795"/>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DARAAAgNQAAsBMAABAgAAAmAAAACAAAAP//////////"/>
              </a:ext>
            </a:extLst>
          </p:cNvSpPr>
          <p:nvPr/>
        </p:nvSpPr>
        <p:spPr>
          <a:xfrm>
            <a:off x="635000" y="2794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III. Accommodating non-independence across sites</a:t>
            </a:r>
          </a:p>
        </p:txBody>
      </p:sp>
    </p:spTree>
  </p:cSld>
  <p:clrMapOvr>
    <a:masterClrMapping/>
  </p:clrMapOvr>
  <p:transition spd="fast" p14:dur="500">
    <p:fade/>
    <p:extLst>
      <p:ext uri="smNativeData">
        <pr:smNativeData xmlns:pr="smNativeData" xmlns="smNativeData" val="trXWYgAAAAD0AQAAAAAAAAYAAAAAAAAAAAAAAAAAAAAAAAAAAQAAAAAAAAAAAAAAAAAAAAAAAAAAAAAA"/>
      </p:ext>
    </p:extLst>
  </p:transition>
  <p:timing>
    <p:tnLst>
      <p:par>
        <p:cTn id="1" dur="indefinite" restart="never" nodeType="tmRoot"/>
      </p:par>
    </p:tnLst>
  </p:timing>
</p:sld>
</file>

<file path=ppt/slides/slide38.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669"/>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7wMAAEAGAABsOQAAnwgAABAgAAAmAAAACAAAAP//////////"/>
              </a:ext>
            </a:extLst>
          </p:cNvSpPr>
          <p:nvPr/>
        </p:nvSpPr>
        <p:spPr>
          <a:xfrm>
            <a:off x="639445" y="1016000"/>
            <a:ext cx="8695055" cy="385445"/>
          </a:xfrm>
          <a:prstGeom prst="rect">
            <a:avLst/>
          </a:prstGeom>
          <a:noFill/>
          <a:ln>
            <a:noFill/>
          </a:ln>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Can we correctly estimate the true branch length used in our simulation?</a:t>
            </a:r>
          </a:p>
        </p:txBody>
      </p:sp>
      <p:sp>
        <p:nvSpPr>
          <p:cNvPr id="3" name="Shape 670"/>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KChDgM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xgkAANwAAAC6NAAATAQAABAgAAAmAAAACAAAAP//////////"/>
              </a:ext>
            </a:extLst>
          </p:cNvSpPr>
          <p:nvPr/>
        </p:nvSpPr>
        <p:spPr>
          <a:xfrm>
            <a:off x="1588770" y="139700"/>
            <a:ext cx="698246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Scaling the Instantaneous Rate Matrix</a:t>
            </a:r>
          </a:p>
        </p:txBody>
      </p:sp>
      <p:pic>
        <p:nvPicPr>
          <p:cNvPr id="4" name="droppedImage.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DgqvMF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KQQAADkDAAAoCMAAHAXAAAQAAAAJgAAAAgAAAD//////////w=="/>
              </a:ext>
            </a:extLst>
          </p:cNvPicPr>
          <p:nvPr/>
        </p:nvPicPr>
        <p:blipFill>
          <a:blip r:embed="rId2"/>
          <a:stretch>
            <a:fillRect/>
          </a:stretch>
        </p:blipFill>
        <p:spPr>
          <a:xfrm>
            <a:off x="2705100" y="2095500"/>
            <a:ext cx="3086100" cy="1714500"/>
          </a:xfrm>
          <a:prstGeom prst="rect">
            <a:avLst/>
          </a:prstGeom>
          <a:noFill/>
          <a:ln>
            <a:noFill/>
          </a:ln>
          <a:effectLst/>
        </p:spPr>
      </p:pic>
      <p:sp>
        <p:nvSpPr>
          <p:cNvPr id="5" name="Shape 672"/>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KB78wU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GAYAAJgIAADaOgAAdgwAABAgAAAmAAAACAAAAP//////////"/>
              </a:ext>
            </a:extLst>
          </p:cNvSpPr>
          <p:nvPr/>
        </p:nvSpPr>
        <p:spPr>
          <a:xfrm>
            <a:off x="990600" y="1397000"/>
            <a:ext cx="8576310" cy="628650"/>
          </a:xfrm>
          <a:prstGeom prst="rect">
            <a:avLst/>
          </a:prstGeom>
          <a:noFill/>
          <a:ln>
            <a:noFill/>
          </a:ln>
          <a:effectLst/>
        </p:spPr>
        <p:txBody>
          <a:bodyPr vert="horz" wrap="square" lIns="50800" tIns="50800" rIns="50800" bIns="50800" numCol="1" spcCol="215900" anchor="t"/>
          <a:lstStyle/>
          <a:p>
            <a:pPr algn="l" defTabSz="457200">
              <a:lnSpc>
                <a:spcPts val="2100"/>
              </a:lnSpc>
              <a:tabLst>
                <a:tab pos="838200" algn="l"/>
              </a:tabLst>
              <a:defRPr sz="1800" cap="none">
                <a:latin typeface="Arial" pitchFamily="1" charset="0"/>
                <a:ea typeface="Arial" pitchFamily="1" charset="0"/>
                <a:cs typeface="Arial" pitchFamily="1" charset="0"/>
              </a:defRPr>
            </a:pPr>
            <a:r>
              <a:rPr cap="none">
                <a:solidFill>
                  <a:srgbClr val="424242"/>
                </a:solidFill>
              </a:rPr>
              <a:t>The weighted sum of the average (expected) number of changes for all four </a:t>
            </a:r>
            <a:br/>
            <a:r>
              <a:rPr cap="none">
                <a:solidFill>
                  <a:srgbClr val="424242"/>
                </a:solidFill>
              </a:rPr>
              <a:t>     states when the average of the </a:t>
            </a:r>
            <a:r>
              <a:rPr b="1" cap="none">
                <a:solidFill>
                  <a:srgbClr val="424242"/>
                </a:solidFill>
                <a:latin typeface="Times New Roman" pitchFamily="1" charset="0"/>
                <a:ea typeface="Times New Roman" pitchFamily="1" charset="0"/>
                <a:cs typeface="Times New Roman" pitchFamily="1" charset="0"/>
              </a:rPr>
              <a:t>Q</a:t>
            </a:r>
            <a:r>
              <a:rPr cap="none">
                <a:solidFill>
                  <a:srgbClr val="424242"/>
                </a:solidFill>
              </a:rPr>
              <a:t> matrix is 1...</a:t>
            </a:r>
            <a:endParaRPr cap="none">
              <a:solidFill>
                <a:srgbClr val="424242"/>
              </a:solidFill>
            </a:endParaRPr>
          </a:p>
        </p:txBody>
      </p:sp>
      <p:sp>
        <p:nvSpPr>
          <p:cNvPr id="6" name="Shape 673"/>
          <p:cNvSpPr>
            <a:extLst>
              <a:ext uri="smNativeData">
                <pr:smNativeData xmlns:pr="smNativeData" xmlns="smNativeData" val="SMDATA_15_trXWYhMAAAAlAAAAZAAAAA0AAAAAUAAAAFAAAABQAAAAUAAAAAAAAAABAAAAAAAAAAEAAABQAAAAAAAAAAAA4D8AAAAAAADgPwAAAAAAAOA/AAAAAAAA4D8AAAAAAADgPwAAAAAAAOA/AAAAAAAA4D8AAAAAAADgPwAAAAAAAOA/AAAAAAAA4D8CAAAAjAAAAAE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OCQaQQ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hhQAAMwOAABhJAAAYBUAABAAAAAmAAAACAAAAP//////////"/>
              </a:ext>
            </a:extLst>
          </p:cNvSpPr>
          <p:nvPr/>
        </p:nvSpPr>
        <p:spPr>
          <a:xfrm>
            <a:off x="3336290" y="2405380"/>
            <a:ext cx="2577465" cy="1069340"/>
          </a:xfrm>
          <a:prstGeom prst="rect">
            <a:avLst/>
          </a:prstGeom>
          <a:solidFill>
            <a:srgbClr val="FFFFFF"/>
          </a:solidFill>
          <a:ln>
            <a:noFill/>
          </a:ln>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grpSp>
        <p:nvGrpSpPr>
          <p:cNvPr id="7" name="Group 678"/>
          <p:cNvGrpSpPr>
            <a:extLst>
              <a:ext uri="smNativeData">
                <pr:smNativeData xmlns:pr="smNativeData" xmlns="smNativeData" val="SMDATA_6_trXWYhMAAAAlAAAAAQAAAA8BAAAAkAAAAEgAAACQAAAASAAAAAAAAAAAAAAAAAAAABcAAAAUAAAAAAAAAAAAAAD/fwAA/38AAAAAAAAJAAAABAAAAAAAAAAfAAAAVAAAAAAAAAAAAAAAAAAAAAAAAAAAAAAAAAAAAAAAAAAAAAAAAAAAAAAAAAAAAAAAAAAAAAAAAAAAAAAAAAAAAAAAAAAAAAAAAAAAAAAAAAAAAAAAAAAAACEAAAAYAAAAFAAAAF4ZAABrDgAAlh0AALIVAAAQAAAAJgAAAAgAAAD/////AAAAAA=="/>
              </a:ext>
            </a:extLst>
          </p:cNvGrpSpPr>
          <p:nvPr/>
        </p:nvGrpSpPr>
        <p:grpSpPr>
          <a:xfrm>
            <a:off x="4123690" y="2343785"/>
            <a:ext cx="685800" cy="1183005"/>
            <a:chOff x="4123690" y="2343785"/>
            <a:chExt cx="685800" cy="1183005"/>
          </a:xfrm>
        </p:grpSpPr>
        <p:sp>
          <p:nvSpPr>
            <p:cNvPr id="11" name="Shape 674"/>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C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XhkAAGsOAACWHQAAxhAAAAAgAAAmAAAACAAAAP//////////"/>
                </a:ext>
              </a:extLst>
            </p:cNvSpPr>
            <p:nvPr/>
          </p:nvSpPr>
          <p:spPr>
            <a:xfrm>
              <a:off x="4123690" y="2343785"/>
              <a:ext cx="685800" cy="382905"/>
            </a:xfrm>
            <a:prstGeom prst="rect">
              <a:avLst/>
            </a:prstGeom>
            <a:noFill/>
            <a:ln>
              <a:noFill/>
            </a:ln>
            <a:effectLst/>
          </p:spPr>
          <p:txBody>
            <a:bodyPr vert="horz" wrap="none" lIns="50800" tIns="50800" rIns="50800" bIns="50800" numCol="1" spcCol="215900" anchor="ctr"/>
            <a:lstStyle>
              <a:lvl1pPr algn="l" defTabSz="457200">
                <a:lnSpc>
                  <a:spcPts val="2400"/>
                </a:lnSpc>
                <a:tabLst>
                  <a:tab pos="838200" algn="l"/>
                </a:tabLst>
                <a:defRPr sz="2000" cap="none">
                  <a:solidFill>
                    <a:srgbClr val="424242"/>
                  </a:solidFill>
                  <a:latin typeface="Times New Roman"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0.788</a:t>
              </a:r>
              <a:endParaRPr cap="none">
                <a:solidFill>
                  <a:srgbClr val="424242"/>
                </a:solidFill>
              </a:endParaRPr>
            </a:p>
          </p:txBody>
        </p:sp>
        <p:sp>
          <p:nvSpPr>
            <p:cNvPr id="10" name="Shape 675"/>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H6FnqQ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XhkAAA8QAACWHQAAahIAAAAgAAAmAAAACAAAAP//////////"/>
                </a:ext>
              </a:extLst>
            </p:cNvSpPr>
            <p:nvPr/>
          </p:nvSpPr>
          <p:spPr>
            <a:xfrm>
              <a:off x="4123690" y="2610485"/>
              <a:ext cx="685800" cy="382905"/>
            </a:xfrm>
            <a:prstGeom prst="rect">
              <a:avLst/>
            </a:prstGeom>
            <a:noFill/>
            <a:ln>
              <a:noFill/>
            </a:ln>
            <a:effectLst/>
          </p:spPr>
          <p:txBody>
            <a:bodyPr vert="horz" wrap="none" lIns="50800" tIns="50800" rIns="50800" bIns="50800" numCol="1" spcCol="215900" anchor="ctr"/>
            <a:lstStyle>
              <a:lvl1pPr algn="l" defTabSz="457200">
                <a:lnSpc>
                  <a:spcPts val="2400"/>
                </a:lnSpc>
                <a:tabLst>
                  <a:tab pos="838200" algn="l"/>
                </a:tabLst>
                <a:defRPr sz="2000" cap="none">
                  <a:solidFill>
                    <a:srgbClr val="424242"/>
                  </a:solidFill>
                  <a:latin typeface="Times New Roman"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0.541</a:t>
              </a:r>
              <a:endParaRPr cap="none">
                <a:solidFill>
                  <a:srgbClr val="424242"/>
                </a:solidFill>
              </a:endParaRPr>
            </a:p>
          </p:txBody>
        </p:sp>
        <p:sp>
          <p:nvSpPr>
            <p:cNvPr id="9" name="Shape 676"/>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BADC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XhkAALMRAACWHQAADhQAAAAgAAAmAAAACAAAAP//////////"/>
                </a:ext>
              </a:extLst>
            </p:cNvSpPr>
            <p:nvPr/>
          </p:nvSpPr>
          <p:spPr>
            <a:xfrm>
              <a:off x="4123690" y="2877185"/>
              <a:ext cx="685800" cy="382905"/>
            </a:xfrm>
            <a:prstGeom prst="rect">
              <a:avLst/>
            </a:prstGeom>
            <a:noFill/>
            <a:ln>
              <a:noFill/>
            </a:ln>
            <a:effectLst/>
          </p:spPr>
          <p:txBody>
            <a:bodyPr vert="horz" wrap="none" lIns="50800" tIns="50800" rIns="50800" bIns="50800" numCol="1" spcCol="215900" anchor="ctr"/>
            <a:lstStyle>
              <a:lvl1pPr algn="l" defTabSz="457200">
                <a:lnSpc>
                  <a:spcPts val="2400"/>
                </a:lnSpc>
                <a:tabLst>
                  <a:tab pos="838200" algn="l"/>
                </a:tabLst>
                <a:defRPr sz="2000" cap="none">
                  <a:solidFill>
                    <a:srgbClr val="424242"/>
                  </a:solidFill>
                  <a:latin typeface="Times New Roman"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0.352</a:t>
              </a:r>
              <a:endParaRPr cap="none">
                <a:solidFill>
                  <a:srgbClr val="424242"/>
                </a:solidFill>
              </a:endParaRPr>
            </a:p>
          </p:txBody>
        </p:sp>
        <p:sp>
          <p:nvSpPr>
            <p:cNvPr id="8" name="Shape 677"/>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BQEIQ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XhkAAFcTAACWHQAAshUAAAAgAAAmAAAACAAAAP//////////"/>
                </a:ext>
              </a:extLst>
            </p:cNvSpPr>
            <p:nvPr/>
          </p:nvSpPr>
          <p:spPr>
            <a:xfrm>
              <a:off x="4123690" y="3143885"/>
              <a:ext cx="685800" cy="382905"/>
            </a:xfrm>
            <a:prstGeom prst="rect">
              <a:avLst/>
            </a:prstGeom>
            <a:noFill/>
            <a:ln>
              <a:noFill/>
            </a:ln>
            <a:effectLst/>
          </p:spPr>
          <p:txBody>
            <a:bodyPr vert="horz" wrap="none" lIns="50800" tIns="50800" rIns="50800" bIns="50800" numCol="1" spcCol="215900" anchor="ctr"/>
            <a:lstStyle>
              <a:lvl1pPr algn="l" defTabSz="457200">
                <a:lnSpc>
                  <a:spcPts val="2400"/>
                </a:lnSpc>
                <a:tabLst>
                  <a:tab pos="838200" algn="l"/>
                </a:tabLst>
                <a:defRPr sz="2000" cap="none">
                  <a:solidFill>
                    <a:srgbClr val="424242"/>
                  </a:solidFill>
                  <a:latin typeface="Times New Roman"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0.643</a:t>
              </a:r>
              <a:endParaRPr cap="none">
                <a:solidFill>
                  <a:srgbClr val="424242"/>
                </a:solidFill>
              </a:endParaRPr>
            </a:p>
          </p:txBody>
        </p:sp>
      </p:grpSp>
      <p:grpSp>
        <p:nvGrpSpPr>
          <p:cNvPr id="12" name="Group 683"/>
          <p:cNvGrpSpPr>
            <a:extLst>
              <a:ext uri="smNativeData">
                <pr:smNativeData xmlns:pr="smNativeData" xmlns="smNativeData" val="SMDATA_6_trXWYhMAAAAlAAAAAQAAAA8BAAAAkAAAAEgAAACQAAAASAAAAAAAAAAAAAAAAAAAABcAAAAUAAAAAAAAAAAAAAD/fwAA/38AAAAAAAAJAAAABAAAAJADfgsfAAAAVAAAAAAAAAAAAAAAAAAAAAAAAAAAAAAAAAAAAAAAAAAAAAAAAAAAAAAAAAAAAAAAAAAAAAAAAAAAAAAAAAAAAAAAAAAAAAAAAAAAAAAAAAAAAAAAAAAAACEAAAAYAAAAFAAAAEoUAABrDgAAghgAALIVAAAQAAAAJgAAAAgAAAD/////AAAAAA=="/>
              </a:ext>
            </a:extLst>
          </p:cNvGrpSpPr>
          <p:nvPr/>
        </p:nvGrpSpPr>
        <p:grpSpPr>
          <a:xfrm>
            <a:off x="3298190" y="2343785"/>
            <a:ext cx="685800" cy="1183005"/>
            <a:chOff x="3298190" y="2343785"/>
            <a:chExt cx="685800" cy="1183005"/>
          </a:xfrm>
        </p:grpSpPr>
        <p:sp>
          <p:nvSpPr>
            <p:cNvPr id="16" name="Shape 679"/>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Kk5JU4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ShQAAGsOAACCGAAAxhAAAAAgAAAmAAAACAAAAP//////////"/>
                </a:ext>
              </a:extLst>
            </p:cNvSpPr>
            <p:nvPr/>
          </p:nvSpPr>
          <p:spPr>
            <a:xfrm>
              <a:off x="3298190" y="2343785"/>
              <a:ext cx="685800" cy="382905"/>
            </a:xfrm>
            <a:prstGeom prst="rect">
              <a:avLst/>
            </a:prstGeom>
            <a:noFill/>
            <a:ln>
              <a:noFill/>
            </a:ln>
            <a:effectLst/>
          </p:spPr>
          <p:txBody>
            <a:bodyPr vert="horz" wrap="none" lIns="50800" tIns="50800" rIns="50800" bIns="50800" numCol="1" spcCol="215900" anchor="ctr"/>
            <a:lstStyle>
              <a:lvl1pPr algn="l" defTabSz="457200">
                <a:lnSpc>
                  <a:spcPts val="2400"/>
                </a:lnSpc>
                <a:tabLst>
                  <a:tab pos="838200" algn="l"/>
                </a:tabLst>
                <a:defRPr sz="2000" cap="none">
                  <a:solidFill>
                    <a:srgbClr val="424242"/>
                  </a:solidFill>
                  <a:latin typeface="Times New Roman"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0.138</a:t>
              </a:r>
              <a:endParaRPr cap="none">
                <a:solidFill>
                  <a:srgbClr val="424242"/>
                </a:solidFill>
              </a:endParaRPr>
            </a:p>
          </p:txBody>
        </p:sp>
        <p:sp>
          <p:nvSpPr>
            <p:cNvPr id="15" name="Shape 680"/>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P////8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ShQAAA8QAACCGAAAahIAAAAgAAAmAAAACAAAAP//////////"/>
                </a:ext>
              </a:extLst>
            </p:cNvSpPr>
            <p:nvPr/>
          </p:nvSpPr>
          <p:spPr>
            <a:xfrm>
              <a:off x="3298190" y="2610485"/>
              <a:ext cx="685800" cy="382905"/>
            </a:xfrm>
            <a:prstGeom prst="rect">
              <a:avLst/>
            </a:prstGeom>
            <a:noFill/>
            <a:ln>
              <a:noFill/>
            </a:ln>
            <a:effectLst/>
          </p:spPr>
          <p:txBody>
            <a:bodyPr vert="horz" wrap="none" lIns="50800" tIns="50800" rIns="50800" bIns="50800" numCol="1" spcCol="215900" anchor="ctr"/>
            <a:lstStyle>
              <a:lvl1pPr algn="l" defTabSz="457200">
                <a:lnSpc>
                  <a:spcPts val="2400"/>
                </a:lnSpc>
                <a:tabLst>
                  <a:tab pos="838200" algn="l"/>
                </a:tabLst>
                <a:defRPr sz="2000" cap="none">
                  <a:solidFill>
                    <a:srgbClr val="424242"/>
                  </a:solidFill>
                  <a:latin typeface="Times New Roman"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0.188</a:t>
              </a:r>
              <a:endParaRPr cap="none">
                <a:solidFill>
                  <a:srgbClr val="424242"/>
                </a:solidFill>
              </a:endParaRPr>
            </a:p>
          </p:txBody>
        </p:sp>
        <p:sp>
          <p:nvSpPr>
            <p:cNvPr id="14" name="Shape 681"/>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P////8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ShQAALMRAACCGAAADhQAAAAgAAAmAAAACAAAAP//////////"/>
                </a:ext>
              </a:extLst>
            </p:cNvSpPr>
            <p:nvPr/>
          </p:nvSpPr>
          <p:spPr>
            <a:xfrm>
              <a:off x="3298190" y="2877185"/>
              <a:ext cx="685800" cy="382905"/>
            </a:xfrm>
            <a:prstGeom prst="rect">
              <a:avLst/>
            </a:prstGeom>
            <a:noFill/>
            <a:ln>
              <a:noFill/>
            </a:ln>
            <a:effectLst/>
          </p:spPr>
          <p:txBody>
            <a:bodyPr vert="horz" wrap="none" lIns="50800" tIns="50800" rIns="50800" bIns="50800" numCol="1" spcCol="215900" anchor="ctr"/>
            <a:lstStyle>
              <a:lvl1pPr algn="l" defTabSz="457200">
                <a:lnSpc>
                  <a:spcPts val="2400"/>
                </a:lnSpc>
                <a:tabLst>
                  <a:tab pos="838200" algn="l"/>
                </a:tabLst>
                <a:defRPr sz="2000" cap="none">
                  <a:solidFill>
                    <a:srgbClr val="424242"/>
                  </a:solidFill>
                  <a:latin typeface="Times New Roman"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0.495</a:t>
              </a:r>
              <a:endParaRPr cap="none">
                <a:solidFill>
                  <a:srgbClr val="424242"/>
                </a:solidFill>
              </a:endParaRPr>
            </a:p>
          </p:txBody>
        </p:sp>
        <p:sp>
          <p:nvSpPr>
            <p:cNvPr id="13" name="Shape 682"/>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P////8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ShQAAFcTAACCGAAAshUAAAAgAAAmAAAACAAAAP//////////"/>
                </a:ext>
              </a:extLst>
            </p:cNvSpPr>
            <p:nvPr/>
          </p:nvSpPr>
          <p:spPr>
            <a:xfrm>
              <a:off x="3298190" y="3143885"/>
              <a:ext cx="685800" cy="382905"/>
            </a:xfrm>
            <a:prstGeom prst="rect">
              <a:avLst/>
            </a:prstGeom>
            <a:noFill/>
            <a:ln>
              <a:noFill/>
            </a:ln>
            <a:effectLst/>
          </p:spPr>
          <p:txBody>
            <a:bodyPr vert="horz" wrap="none" lIns="50800" tIns="50800" rIns="50800" bIns="50800" numCol="1" spcCol="215900" anchor="ctr"/>
            <a:lstStyle>
              <a:lvl1pPr algn="l" defTabSz="457200">
                <a:lnSpc>
                  <a:spcPts val="2400"/>
                </a:lnSpc>
                <a:tabLst>
                  <a:tab pos="838200" algn="l"/>
                </a:tabLst>
                <a:defRPr sz="2000" cap="none">
                  <a:solidFill>
                    <a:srgbClr val="424242"/>
                  </a:solidFill>
                  <a:latin typeface="Times New Roman"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0.179</a:t>
              </a:r>
              <a:endParaRPr cap="none">
                <a:solidFill>
                  <a:srgbClr val="424242"/>
                </a:solidFill>
              </a:endParaRPr>
            </a:p>
          </p:txBody>
        </p:sp>
      </p:grpSp>
      <p:grpSp>
        <p:nvGrpSpPr>
          <p:cNvPr id="17" name="Group 688"/>
          <p:cNvGrpSpPr>
            <a:extLst>
              <a:ext uri="smNativeData">
                <pr:smNativeData xmlns:pr="smNativeData" xmlns="smNativeData" val="SMDATA_6_trXWYhMAAAAlAAAAAQAAAA8BAAAAkAAAAEgAAACQAAAASAAAAAAAAAAAAAAAAAAAABcAAAAUAAAAAAAAAAAAAAD/fwAA/38AAAAAAAAJAAAABAAAAEEAQQAfAAAAVAAAAAAAAAAAAAAAAAAAAAAAAAAAAAAAAAAAAAAAAAAAAAAAAAAAAAAAAAAAAAAAAAAAAAAAAAAAAAAAAAAAAAAAAAAAAAAAAAAAAAAAAAAAAAAAAAAAACEAAAAYAAAAFAAAAHIeAABrDgAAqiIAALIVAAAQAAAAJgAAAAgAAAD/////AAAAAA=="/>
              </a:ext>
            </a:extLst>
          </p:cNvGrpSpPr>
          <p:nvPr/>
        </p:nvGrpSpPr>
        <p:grpSpPr>
          <a:xfrm>
            <a:off x="4949190" y="2343785"/>
            <a:ext cx="685800" cy="1183005"/>
            <a:chOff x="4949190" y="2343785"/>
            <a:chExt cx="685800" cy="1183005"/>
          </a:xfrm>
        </p:grpSpPr>
        <p:sp>
          <p:nvSpPr>
            <p:cNvPr id="21" name="Shape 684"/>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Lr8xtU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ch4AAGsOAACqIgAAxhAAAAAgAAAmAAAACAAAAP//////////"/>
                </a:ext>
              </a:extLst>
            </p:cNvSpPr>
            <p:nvPr/>
          </p:nvSpPr>
          <p:spPr>
            <a:xfrm>
              <a:off x="4949190" y="2343785"/>
              <a:ext cx="685800" cy="382905"/>
            </a:xfrm>
            <a:prstGeom prst="rect">
              <a:avLst/>
            </a:prstGeom>
            <a:noFill/>
            <a:ln>
              <a:noFill/>
            </a:ln>
            <a:effectLst/>
          </p:spPr>
          <p:txBody>
            <a:bodyPr vert="horz" wrap="none" lIns="50800" tIns="50800" rIns="50800" bIns="50800" numCol="1" spcCol="215900" anchor="ctr"/>
            <a:lstStyle>
              <a:lvl1pPr algn="l" defTabSz="457200">
                <a:lnSpc>
                  <a:spcPts val="2400"/>
                </a:lnSpc>
                <a:tabLst>
                  <a:tab pos="838200" algn="l"/>
                </a:tabLst>
                <a:defRPr sz="2000" cap="none">
                  <a:solidFill>
                    <a:srgbClr val="424242"/>
                  </a:solidFill>
                  <a:latin typeface="Times New Roman"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0.109</a:t>
              </a:r>
              <a:endParaRPr cap="none">
                <a:solidFill>
                  <a:srgbClr val="424242"/>
                </a:solidFill>
              </a:endParaRPr>
            </a:p>
          </p:txBody>
        </p:sp>
        <p:sp>
          <p:nvSpPr>
            <p:cNvPr id="20" name="Shape 685"/>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MG0Azs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ch4AAA8QAACqIgAAahIAAAAgAAAmAAAACAAAAP//////////"/>
                </a:ext>
              </a:extLst>
            </p:cNvSpPr>
            <p:nvPr/>
          </p:nvSpPr>
          <p:spPr>
            <a:xfrm>
              <a:off x="4949190" y="2610485"/>
              <a:ext cx="685800" cy="382905"/>
            </a:xfrm>
            <a:prstGeom prst="rect">
              <a:avLst/>
            </a:prstGeom>
            <a:noFill/>
            <a:ln>
              <a:noFill/>
            </a:ln>
            <a:effectLst/>
          </p:spPr>
          <p:txBody>
            <a:bodyPr vert="horz" wrap="none" lIns="50800" tIns="50800" rIns="50800" bIns="50800" numCol="1" spcCol="215900" anchor="ctr"/>
            <a:lstStyle>
              <a:lvl1pPr algn="l" defTabSz="457200">
                <a:lnSpc>
                  <a:spcPts val="2400"/>
                </a:lnSpc>
                <a:tabLst>
                  <a:tab pos="838200" algn="l"/>
                </a:tabLst>
                <a:defRPr sz="2000" cap="none">
                  <a:solidFill>
                    <a:srgbClr val="424242"/>
                  </a:solidFill>
                  <a:latin typeface="Times New Roman"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0.102</a:t>
              </a:r>
              <a:endParaRPr cap="none">
                <a:solidFill>
                  <a:srgbClr val="424242"/>
                </a:solidFill>
              </a:endParaRPr>
            </a:p>
          </p:txBody>
        </p:sp>
        <p:sp>
          <p:nvSpPr>
            <p:cNvPr id="19" name="Shape 686"/>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ch4AALMRAACqIgAADhQAAAAgAAAmAAAACAAAAP//////////"/>
                </a:ext>
              </a:extLst>
            </p:cNvSpPr>
            <p:nvPr/>
          </p:nvSpPr>
          <p:spPr>
            <a:xfrm>
              <a:off x="4949190" y="2877185"/>
              <a:ext cx="685800" cy="382905"/>
            </a:xfrm>
            <a:prstGeom prst="rect">
              <a:avLst/>
            </a:prstGeom>
            <a:noFill/>
            <a:ln>
              <a:noFill/>
            </a:ln>
            <a:effectLst/>
          </p:spPr>
          <p:txBody>
            <a:bodyPr vert="horz" wrap="none" lIns="50800" tIns="50800" rIns="50800" bIns="50800" numCol="1" spcCol="215900" anchor="ctr"/>
            <a:lstStyle>
              <a:lvl1pPr algn="l" defTabSz="457200">
                <a:lnSpc>
                  <a:spcPts val="2400"/>
                </a:lnSpc>
                <a:tabLst>
                  <a:tab pos="838200" algn="l"/>
                </a:tabLst>
                <a:defRPr sz="2000" cap="none">
                  <a:solidFill>
                    <a:srgbClr val="424242"/>
                  </a:solidFill>
                  <a:latin typeface="Times New Roman"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0.174</a:t>
              </a:r>
              <a:endParaRPr cap="none">
                <a:solidFill>
                  <a:srgbClr val="424242"/>
                </a:solidFill>
              </a:endParaRPr>
            </a:p>
          </p:txBody>
        </p:sp>
        <p:sp>
          <p:nvSpPr>
            <p:cNvPr id="18" name="Shape 687"/>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E0IDQE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ch4AAFcTAACqIgAAshUAAAAgAAAmAAAACAAAAP//////////"/>
                </a:ext>
              </a:extLst>
            </p:cNvSpPr>
            <p:nvPr/>
          </p:nvSpPr>
          <p:spPr>
            <a:xfrm>
              <a:off x="4949190" y="3143885"/>
              <a:ext cx="685800" cy="382905"/>
            </a:xfrm>
            <a:prstGeom prst="rect">
              <a:avLst/>
            </a:prstGeom>
            <a:noFill/>
            <a:ln>
              <a:noFill/>
            </a:ln>
            <a:effectLst/>
          </p:spPr>
          <p:txBody>
            <a:bodyPr vert="horz" wrap="none" lIns="50800" tIns="50800" rIns="50800" bIns="50800" numCol="1" spcCol="215900" anchor="ctr"/>
            <a:lstStyle>
              <a:lvl1pPr algn="l" defTabSz="457200">
                <a:lnSpc>
                  <a:spcPts val="2400"/>
                </a:lnSpc>
                <a:tabLst>
                  <a:tab pos="838200" algn="l"/>
                </a:tabLst>
                <a:defRPr sz="2000" cap="none">
                  <a:solidFill>
                    <a:srgbClr val="424242"/>
                  </a:solidFill>
                  <a:latin typeface="Times New Roman"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0.155</a:t>
              </a:r>
              <a:endParaRPr cap="none">
                <a:solidFill>
                  <a:srgbClr val="424242"/>
                </a:solidFill>
              </a:endParaRPr>
            </a:p>
          </p:txBody>
        </p:sp>
      </p:grpSp>
      <p:sp>
        <p:nvSpPr>
          <p:cNvPr id="22" name="Shape 689"/>
          <p:cNvSpPr>
            <a:extLst>
              <a:ext uri="smNativeData">
                <pr:smNativeData xmlns:pr="smNativeData" xmlns="smNativeData" val="SMDATA_15_trXWYhMAAAAlAAAACg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C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jyIAAFAWAABhJAAAUBYAABAAAAAmAAAACAAAAP//////////"/>
              </a:ext>
            </a:extLst>
          </p:cNvSpPr>
          <p:nvPr/>
        </p:nvSpPr>
        <p:spPr>
          <a:xfrm flipH="1">
            <a:off x="5617845" y="3627120"/>
            <a:ext cx="295910" cy="0"/>
          </a:xfrm>
          <a:prstGeom prst="line">
            <a:avLst/>
          </a:prstGeom>
          <a:noFill/>
          <a:ln w="25400" cap="flat" cmpd="sng" algn="ctr">
            <a:solidFill>
              <a:srgbClr val="FF9300"/>
            </a:solidFill>
            <a:prstDash val="solid"/>
            <a:headEnd type="none"/>
            <a:tailEnd type="triangle" w="med" len="med"/>
          </a:ln>
          <a:effectLst>
            <a:outerShdw blurRad="63500" dist="63760" dir="27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23" name="Shape 690"/>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1SQAAGQVAADHNAAAOxcAABAgAAAmAAAACAAAAP//////////"/>
              </a:ext>
            </a:extLst>
          </p:cNvSpPr>
          <p:nvPr/>
        </p:nvSpPr>
        <p:spPr>
          <a:xfrm>
            <a:off x="5987415" y="3477260"/>
            <a:ext cx="2592070" cy="299085"/>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ctr"/>
          <a:lstStyle>
            <a:lvl1pPr algn="l" defTabSz="457200">
              <a:lnSpc>
                <a:spcPts val="1600"/>
              </a:lnSpc>
              <a:tabLst>
                <a:tab pos="838200" algn="l"/>
              </a:tabLst>
              <a:defRPr sz="1400" cap="none">
                <a:solidFill>
                  <a:srgbClr val="424242"/>
                </a:solidFill>
                <a:latin typeface="Arial" pitchFamily="1" charset="0"/>
                <a:ea typeface="Gill Sans" pitchFamily="0" charset="0"/>
                <a:cs typeface="Gill Sans" pitchFamily="0" charset="0"/>
              </a:defRPr>
            </a:lvl1pPr>
          </a:lstStyle>
          <a:p>
            <a:pPr/>
            <a:r>
              <a:t>sum of terms for all states</a:t>
            </a:r>
          </a:p>
        </p:txBody>
      </p:sp>
      <p:sp>
        <p:nvSpPr>
          <p:cNvPr id="24" name="Shape 691"/>
          <p:cNvSpPr>
            <a:extLst>
              <a:ext uri="smNativeData">
                <pr:smNativeData xmlns:pr="smNativeData" xmlns="smNativeData" val="SMDATA_15_trXWYhMAAAAlAAAAZAAAAA0AAAAAUAAAAFAAAABQAAAAUAAAAAAAAAABAAAAAAAAAAEAAABQAAAAAAAAAAAA4D8AAAAAAADgPwAAAAAAAOA/AAAAAAAA4D8AAAAAAADgPwAAAAAAAOA/AAAAAAAA4D8AAAAAAADgPwAAAAAAAOA/AAAAAAAA4D8CAAAAjAAAAAE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WR0AALIVAACPIgAAeRgAABAAAAAmAAAACAAAAP//////////"/>
              </a:ext>
            </a:extLst>
          </p:cNvSpPr>
          <p:nvPr/>
        </p:nvSpPr>
        <p:spPr>
          <a:xfrm>
            <a:off x="4770755" y="3526790"/>
            <a:ext cx="847090" cy="451485"/>
          </a:xfrm>
          <a:prstGeom prst="rect">
            <a:avLst/>
          </a:prstGeom>
          <a:solidFill>
            <a:srgbClr val="FFFFFF"/>
          </a:solidFill>
          <a:ln>
            <a:noFill/>
          </a:ln>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25" name="Shape 692"/>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ch4AAEsVAACqIgAAphcAABAgAAAmAAAACAAAAP//////////"/>
              </a:ext>
            </a:extLst>
          </p:cNvSpPr>
          <p:nvPr/>
        </p:nvSpPr>
        <p:spPr>
          <a:xfrm>
            <a:off x="4949190" y="3461385"/>
            <a:ext cx="685800" cy="382905"/>
          </a:xfrm>
          <a:prstGeom prst="rect">
            <a:avLst/>
          </a:prstGeom>
          <a:noFill/>
          <a:ln>
            <a:noFill/>
          </a:ln>
          <a:effectLst/>
        </p:spPr>
        <p:txBody>
          <a:bodyPr vert="horz" wrap="none" lIns="50800" tIns="50800" rIns="50800" bIns="50800" numCol="1" spcCol="215900" anchor="ctr"/>
          <a:lstStyle>
            <a:lvl1pPr algn="l" defTabSz="457200">
              <a:lnSpc>
                <a:spcPts val="2400"/>
              </a:lnSpc>
              <a:tabLst>
                <a:tab pos="838200" algn="l"/>
              </a:tabLst>
              <a:defRPr sz="2000" cap="none">
                <a:solidFill>
                  <a:srgbClr val="424242"/>
                </a:solidFill>
                <a:latin typeface="Times New Roman"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0.500</a:t>
            </a:r>
            <a:endParaRPr cap="none">
              <a:solidFill>
                <a:srgbClr val="424242"/>
              </a:solidFill>
            </a:endParaRPr>
          </a:p>
        </p:txBody>
      </p:sp>
    </p:spTree>
  </p:cSld>
  <p:clrMapOvr>
    <a:masterClrMapping/>
  </p:clrMapOvr>
  <p:transition spd="fast" p14:dur="500">
    <p:fade/>
    <p:extLst>
      <p:ext uri="smNativeData">
        <pr:smNativeData xmlns:pr="smNativeData" xmlns="smNativeData" val="trXWYgAAAAD0AQAAAAAAAAYAAAAAAAAAAAAAAAAAAAAAAAAAAQAAAAAAAAAAAAAAAAAAAAAAAAAAAAAA"/>
      </p:ext>
    </p:extLst>
  </p:transition>
  <p:timing>
    <p:tnLst>
      <p:par>
        <p:cTn id="1" dur="indefinite" restart="never" nodeType="tmRoot"/>
      </p:par>
    </p:tnLst>
  </p:timing>
</p:sld>
</file>

<file path=ppt/slides/slide380.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sp>
        <p:nvSpPr>
          <p:cNvPr id="2" name="Shape 5799"/>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CD3OBo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8BoAANwAAACQIwAATAQAABAgAAAmAAAACAAAAP//////////"/>
              </a:ext>
            </a:extLst>
          </p:cNvSpPr>
          <p:nvPr/>
        </p:nvSpPr>
        <p:spPr>
          <a:xfrm>
            <a:off x="4378960" y="139700"/>
            <a:ext cx="140208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Outline</a:t>
            </a:r>
          </a:p>
        </p:txBody>
      </p:sp>
      <p:sp>
        <p:nvSpPr>
          <p:cNvPr id="3" name="Shape 5800"/>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PCf+hk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AgNQAAwAgAABAgAAAmAAAACAAAAP//////////"/>
              </a:ext>
            </a:extLst>
          </p:cNvSpPr>
          <p:nvPr/>
        </p:nvSpPr>
        <p:spPr>
          <a:xfrm>
            <a:off x="635000" y="101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I. Stochastic models of nucleotide substitution</a:t>
            </a:r>
          </a:p>
        </p:txBody>
      </p:sp>
      <p:sp>
        <p:nvSpPr>
          <p:cNvPr id="4" name="Shape 5801"/>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CAIAACgMgAAUAoAABAgAAAmAAAACAAAAP//////////"/>
              </a:ext>
            </a:extLst>
          </p:cNvSpPr>
          <p:nvPr/>
        </p:nvSpPr>
        <p:spPr>
          <a:xfrm>
            <a:off x="990600" y="1320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Time reversibility</a:t>
            </a:r>
            <a:endParaRPr cap="none">
              <a:solidFill>
                <a:srgbClr val="424242"/>
              </a:solidFill>
            </a:endParaRPr>
          </a:p>
        </p:txBody>
      </p:sp>
      <p:sp>
        <p:nvSpPr>
          <p:cNvPr id="5" name="Shape 5802"/>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LDNNR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LAJAACgMgAA4AsAABAgAAAmAAAACAAAAP//////////"/>
              </a:ext>
            </a:extLst>
          </p:cNvSpPr>
          <p:nvPr/>
        </p:nvSpPr>
        <p:spPr>
          <a:xfrm>
            <a:off x="990600" y="1574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Meet the GTR family</a:t>
            </a:r>
            <a:endParaRPr cap="none">
              <a:solidFill>
                <a:srgbClr val="424242"/>
              </a:solidFill>
            </a:endParaRPr>
          </a:p>
        </p:txBody>
      </p:sp>
      <p:sp>
        <p:nvSpPr>
          <p:cNvPr id="6" name="Shape 5803"/>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LgLAACwOAAAFw4AABAgAAAmAAAACAAAAP//////////"/>
              </a:ext>
            </a:extLst>
          </p:cNvSpPr>
          <p:nvPr/>
        </p:nvSpPr>
        <p:spPr>
          <a:xfrm>
            <a:off x="635000" y="1905000"/>
            <a:ext cx="8580120"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II. Accommodating among-site heterogeneity in the substitution process</a:t>
            </a:r>
          </a:p>
        </p:txBody>
      </p:sp>
      <p:sp>
        <p:nvSpPr>
          <p:cNvPr id="7" name="Shape 5804"/>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JgNAACgMgAAyA8AABAgAAAmAAAACAAAAP//////////"/>
              </a:ext>
            </a:extLst>
          </p:cNvSpPr>
          <p:nvPr/>
        </p:nvSpPr>
        <p:spPr>
          <a:xfrm>
            <a:off x="990600" y="2209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Among-site variation in substitution rates</a:t>
            </a:r>
            <a:endParaRPr cap="none">
              <a:solidFill>
                <a:srgbClr val="424242"/>
              </a:solidFill>
            </a:endParaRPr>
          </a:p>
        </p:txBody>
      </p:sp>
      <p:sp>
        <p:nvSpPr>
          <p:cNvPr id="8" name="Shape 5805"/>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CgPAACgMgAAWBEAABAgAAAmAAAACAAAAP//////////"/>
              </a:ext>
            </a:extLst>
          </p:cNvSpPr>
          <p:nvPr/>
        </p:nvSpPr>
        <p:spPr>
          <a:xfrm>
            <a:off x="990600" y="2463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Among-site variation in substitution process</a:t>
            </a:r>
            <a:endParaRPr cap="none">
              <a:solidFill>
                <a:srgbClr val="424242"/>
              </a:solidFill>
            </a:endParaRPr>
          </a:p>
        </p:txBody>
      </p:sp>
      <p:sp>
        <p:nvSpPr>
          <p:cNvPr id="9" name="Shape 5806"/>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BATAACgMgAAQBUAABAgAAAmAAAACAAAAP//////////"/>
              </a:ext>
            </a:extLst>
          </p:cNvSpPr>
          <p:nvPr/>
        </p:nvSpPr>
        <p:spPr>
          <a:xfrm>
            <a:off x="990600" y="3098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Doublet model for RNA</a:t>
            </a:r>
            <a:endParaRPr cap="none">
              <a:solidFill>
                <a:srgbClr val="424242"/>
              </a:solidFill>
            </a:endParaRPr>
          </a:p>
        </p:txBody>
      </p:sp>
      <p:sp>
        <p:nvSpPr>
          <p:cNvPr id="10" name="Shape 5807"/>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KYj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KAUAACgMgAA0BYAABAgAAAmAAAACAAAAP//////////"/>
              </a:ext>
            </a:extLst>
          </p:cNvSpPr>
          <p:nvPr/>
        </p:nvSpPr>
        <p:spPr>
          <a:xfrm>
            <a:off x="990600" y="3352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Codon models for protein-coding genes</a:t>
            </a:r>
            <a:endParaRPr cap="none">
              <a:solidFill>
                <a:srgbClr val="424242"/>
              </a:solidFill>
            </a:endParaRPr>
          </a:p>
        </p:txBody>
      </p:sp>
      <p:sp>
        <p:nvSpPr>
          <p:cNvPr id="11" name="Shape 5808"/>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E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DgYAAAgNQAAuBoAABAgAAAmAAAACAAAAP//////////"/>
              </a:ext>
            </a:extLst>
          </p:cNvSpPr>
          <p:nvPr/>
        </p:nvSpPr>
        <p:spPr>
          <a:xfrm>
            <a:off x="635000" y="3937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IV. Accommodating variation in rates across sites &amp; across branches</a:t>
            </a:r>
          </a:p>
        </p:txBody>
      </p:sp>
      <p:sp>
        <p:nvSpPr>
          <p:cNvPr id="12" name="Shape 5809"/>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BgaAACgMgAASBwAABAgAAAmAAAACAAAAP//////////"/>
              </a:ext>
            </a:extLst>
          </p:cNvSpPr>
          <p:nvPr/>
        </p:nvSpPr>
        <p:spPr>
          <a:xfrm>
            <a:off x="990600" y="4241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Covariotide/Covarion model</a:t>
            </a:r>
            <a:endParaRPr cap="none">
              <a:solidFill>
                <a:srgbClr val="424242"/>
              </a:solidFill>
            </a:endParaRPr>
          </a:p>
        </p:txBody>
      </p:sp>
      <p:sp>
        <p:nvSpPr>
          <p:cNvPr id="13" name="Shape 5810"/>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IcALw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KgbAACgMgAA2B0AABAgAAAmAAAACAAAAP//////////"/>
              </a:ext>
            </a:extLst>
          </p:cNvSpPr>
          <p:nvPr/>
        </p:nvSpPr>
        <p:spPr>
          <a:xfrm>
            <a:off x="990600" y="4495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Switching model of codon substitution</a:t>
            </a:r>
            <a:endParaRPr cap="none">
              <a:solidFill>
                <a:srgbClr val="424242"/>
              </a:solidFill>
            </a:endParaRPr>
          </a:p>
        </p:txBody>
      </p:sp>
      <p:sp>
        <p:nvSpPr>
          <p:cNvPr id="14" name="Shape 5811"/>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DAWAACgMgAAYBgAABAgAAAmAAAACAAAAP//////////"/>
              </a:ext>
            </a:extLst>
          </p:cNvSpPr>
          <p:nvPr/>
        </p:nvSpPr>
        <p:spPr>
          <a:xfrm>
            <a:off x="990600" y="3606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Sequence/Robinson model</a:t>
            </a:r>
            <a:endParaRPr cap="none">
              <a:solidFill>
                <a:srgbClr val="424242"/>
              </a:solidFill>
            </a:endParaRPr>
          </a:p>
        </p:txBody>
      </p:sp>
      <p:sp>
        <p:nvSpPr>
          <p:cNvPr id="15" name="Shape 5812"/>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BQAu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LAdAAAgNQAADyAAABAgAAAmAAAACAAAAP//////////"/>
              </a:ext>
            </a:extLst>
          </p:cNvSpPr>
          <p:nvPr/>
        </p:nvSpPr>
        <p:spPr>
          <a:xfrm>
            <a:off x="635000" y="4826000"/>
            <a:ext cx="8001000"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V. Accommodating variation in rates across branches</a:t>
            </a:r>
          </a:p>
        </p:txBody>
      </p:sp>
      <p:sp>
        <p:nvSpPr>
          <p:cNvPr id="16" name="Shape 5813"/>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JAfAACgMgAAwCEAABAgAAAmAAAACAAAAP//////////"/>
              </a:ext>
            </a:extLst>
          </p:cNvSpPr>
          <p:nvPr/>
        </p:nvSpPr>
        <p:spPr>
          <a:xfrm>
            <a:off x="990600" y="5130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Relaxed-clock models</a:t>
            </a:r>
            <a:endParaRPr cap="none">
              <a:solidFill>
                <a:srgbClr val="424242"/>
              </a:solidFill>
            </a:endParaRPr>
          </a:p>
        </p:txBody>
      </p:sp>
      <p:sp>
        <p:nvSpPr>
          <p:cNvPr id="17" name="Shape 5815"/>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KCFcgM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DARAAAgNQAAsBMAABAgAAAmAAAACAAAAP//////////"/>
              </a:ext>
            </a:extLst>
          </p:cNvSpPr>
          <p:nvPr/>
        </p:nvSpPr>
        <p:spPr>
          <a:xfrm>
            <a:off x="635000" y="2794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III. Accommodating non-independence across sites</a:t>
            </a:r>
          </a:p>
        </p:txBody>
      </p:sp>
      <p:sp>
        <p:nvSpPr>
          <p:cNvPr id="18" name="Shape 5816"/>
          <p:cNvSpPr>
            <a:extLst>
              <a:ext uri="smNativeData">
                <pr:smNativeData xmlns:pr="smNativeData" xmlns="smNativeData" val="SMDATA_15_trXWYhMAAAAlAAAAyAAAAA0AAAAAPAAAADwAAAA8AAAAPAAAAAAAAAABAAAAAAAAAAEAAABQAAAAVX+dzoa53z+kU1c+y/Ph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CWhJaw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FgEAAJwdAACaAwAA9B8AABAAAAAmAAAACAAAAP//////////"/>
              </a:ext>
            </a:extLst>
          </p:cNvSpPr>
          <p:nvPr/>
        </p:nvSpPr>
        <p:spPr>
          <a:xfrm>
            <a:off x="176530" y="4813300"/>
            <a:ext cx="408940" cy="381000"/>
          </a:xfrm>
          <a:prstGeom prst="rightArrow">
            <a:avLst>
              <a:gd name="adj1" fmla="val 56101"/>
              <a:gd name="adj2" fmla="val 54128"/>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19" name="Shape 5817"/>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EuIU4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gCoAANEdAADUNQAAUSAAABAgAAAmAAAACAAAAP//////////"/>
              </a:ext>
            </a:extLst>
          </p:cNvSpPr>
          <p:nvPr/>
        </p:nvSpPr>
        <p:spPr>
          <a:xfrm>
            <a:off x="6908800" y="4846955"/>
            <a:ext cx="1841500" cy="406400"/>
          </a:xfrm>
          <a:prstGeom prst="rect">
            <a:avLst/>
          </a:prstGeom>
          <a:noFill/>
          <a:ln>
            <a:noFill/>
          </a:ln>
          <a:effectLst/>
        </p:spPr>
        <p:txBody>
          <a:bodyPr vert="horz" wrap="square" lIns="50800" tIns="50800" rIns="50800" bIns="50800" numCol="1" spcCol="215900" anchor="t"/>
          <a:lstStyle>
            <a:lvl1pPr defTabSz="457200">
              <a:lnSpc>
                <a:spcPts val="2400"/>
              </a:lnSpc>
              <a:spcBef>
                <a:spcPts val="400"/>
              </a:spcBef>
              <a:tabLst>
                <a:tab pos="838200" algn="l"/>
                <a:tab pos="914400" algn="l"/>
                <a:tab pos="1828800" algn="l"/>
                <a:tab pos="2387600" algn="l"/>
              </a:tabLst>
              <a:defRPr sz="2000" b="1" cap="none">
                <a:solidFill>
                  <a:srgbClr val="0433FF"/>
                </a:solidFill>
                <a:latin typeface="Arial" pitchFamily="1" charset="0"/>
                <a:ea typeface="Gill Sans" pitchFamily="0" charset="0"/>
                <a:cs typeface="Gill Sans" pitchFamily="0" charset="0"/>
              </a:defRPr>
            </a:lvl1pPr>
          </a:lstStyle>
          <a:p>
            <a:pPr/>
            <a:r>
              <a:t>Next week!!</a:t>
            </a:r>
          </a:p>
        </p:txBody>
      </p:sp>
    </p:spTree>
  </p:cSld>
  <p:clrMapOvr>
    <a:masterClrMapping/>
  </p:clrMapOvr>
  <p:transition spd="fast" p14:dur="500">
    <p:fade/>
    <p:extLst>
      <p:ext uri="smNativeData">
        <pr:smNativeData xmlns:pr="smNativeData" xmlns="smNativeData" val="trXWYgAAAAD0AQAAAAAAAAYAAAAAAAAAAAAAAAAAAAAAAAAAAQAAAAAAAAAAAAAAAAAAAAAAAAAAAAAA"/>
      </p:ext>
    </p:extLst>
  </p:transition>
  <p:timing>
    <p:tnLst>
      <p:par>
        <p:cTn id="1" dur="indefinite" restart="never" nodeType="tmRoot"/>
      </p:par>
    </p:tnLst>
  </p:timing>
</p:sld>
</file>

<file path=ppt/slides/slide381.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sp>
        <p:nvSpPr>
          <p:cNvPr id="2" name="Shape 5821"/>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IAY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8BoAANwAAACQIwAATAQAABAgAAAmAAAACAAAAP//////////"/>
              </a:ext>
            </a:extLst>
          </p:cNvSpPr>
          <p:nvPr/>
        </p:nvSpPr>
        <p:spPr>
          <a:xfrm>
            <a:off x="4378960" y="139700"/>
            <a:ext cx="140208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Outline</a:t>
            </a:r>
          </a:p>
        </p:txBody>
      </p:sp>
      <p:sp>
        <p:nvSpPr>
          <p:cNvPr id="3" name="Shape 5822"/>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KDDGQ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AgNQAAwAgAABAgAAAmAAAACAAAAP//////////"/>
              </a:ext>
            </a:extLst>
          </p:cNvSpPr>
          <p:nvPr/>
        </p:nvSpPr>
        <p:spPr>
          <a:xfrm>
            <a:off x="635000" y="101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I. Stochastic models of nucleotide substitution</a:t>
            </a:r>
          </a:p>
        </p:txBody>
      </p:sp>
      <p:sp>
        <p:nvSpPr>
          <p:cNvPr id="4" name="Shape 5823"/>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JBnaQM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CAIAACgMgAAUAoAABAgAAAmAAAACAAAAP//////////"/>
              </a:ext>
            </a:extLst>
          </p:cNvSpPr>
          <p:nvPr/>
        </p:nvSpPr>
        <p:spPr>
          <a:xfrm>
            <a:off x="990600" y="1320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Time reversibility</a:t>
            </a:r>
            <a:endParaRPr cap="none">
              <a:solidFill>
                <a:srgbClr val="424242"/>
              </a:solidFill>
            </a:endParaRPr>
          </a:p>
        </p:txBody>
      </p:sp>
      <p:sp>
        <p:nvSpPr>
          <p:cNvPr id="5" name="Shape 5824"/>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E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LAJAACgMgAA4AsAABAgAAAmAAAACAAAAP//////////"/>
              </a:ext>
            </a:extLst>
          </p:cNvSpPr>
          <p:nvPr/>
        </p:nvSpPr>
        <p:spPr>
          <a:xfrm>
            <a:off x="990600" y="1574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Meet the GTR family</a:t>
            </a:r>
            <a:endParaRPr cap="none">
              <a:solidFill>
                <a:srgbClr val="424242"/>
              </a:solidFill>
            </a:endParaRPr>
          </a:p>
        </p:txBody>
      </p:sp>
      <p:sp>
        <p:nvSpPr>
          <p:cNvPr id="6" name="Shape 5825"/>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LgLAACwOAAAFw4AABAgAAAmAAAACAAAAP//////////"/>
              </a:ext>
            </a:extLst>
          </p:cNvSpPr>
          <p:nvPr/>
        </p:nvSpPr>
        <p:spPr>
          <a:xfrm>
            <a:off x="635000" y="1905000"/>
            <a:ext cx="8580120"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II. Accommodating among-site heterogeneity in the substitution process</a:t>
            </a:r>
          </a:p>
        </p:txBody>
      </p:sp>
      <p:sp>
        <p:nvSpPr>
          <p:cNvPr id="7" name="Shape 5826"/>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GCp8w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JgNAACgMgAAyA8AABAgAAAmAAAACAAAAP//////////"/>
              </a:ext>
            </a:extLst>
          </p:cNvSpPr>
          <p:nvPr/>
        </p:nvSpPr>
        <p:spPr>
          <a:xfrm>
            <a:off x="990600" y="2209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Among-site variation in substitution rates</a:t>
            </a:r>
            <a:endParaRPr cap="none">
              <a:solidFill>
                <a:srgbClr val="424242"/>
              </a:solidFill>
            </a:endParaRPr>
          </a:p>
        </p:txBody>
      </p:sp>
      <p:sp>
        <p:nvSpPr>
          <p:cNvPr id="8" name="Shape 5827"/>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GB88w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CgPAACgMgAAWBEAABAgAAAmAAAACAAAAP//////////"/>
              </a:ext>
            </a:extLst>
          </p:cNvSpPr>
          <p:nvPr/>
        </p:nvSpPr>
        <p:spPr>
          <a:xfrm>
            <a:off x="990600" y="2463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Among-site variation in substitution process</a:t>
            </a:r>
            <a:endParaRPr cap="none">
              <a:solidFill>
                <a:srgbClr val="424242"/>
              </a:solidFill>
            </a:endParaRPr>
          </a:p>
        </p:txBody>
      </p:sp>
      <p:sp>
        <p:nvSpPr>
          <p:cNvPr id="9" name="Shape 5828"/>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PBOLwM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BATAACgMgAAQBUAABAgAAAmAAAACAAAAP//////////"/>
              </a:ext>
            </a:extLst>
          </p:cNvSpPr>
          <p:nvPr/>
        </p:nvSpPr>
        <p:spPr>
          <a:xfrm>
            <a:off x="990600" y="3098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Doublet model for RNA</a:t>
            </a:r>
            <a:endParaRPr cap="none">
              <a:solidFill>
                <a:srgbClr val="424242"/>
              </a:solidFill>
            </a:endParaRPr>
          </a:p>
        </p:txBody>
      </p:sp>
      <p:sp>
        <p:nvSpPr>
          <p:cNvPr id="10" name="Shape 5829"/>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GQ4w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KAUAACgMgAA0BYAABAgAAAmAAAACAAAAP//////////"/>
              </a:ext>
            </a:extLst>
          </p:cNvSpPr>
          <p:nvPr/>
        </p:nvSpPr>
        <p:spPr>
          <a:xfrm>
            <a:off x="990600" y="3352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Codon models for protein-coding genes</a:t>
            </a:r>
            <a:endParaRPr cap="none">
              <a:solidFill>
                <a:srgbClr val="424242"/>
              </a:solidFill>
            </a:endParaRPr>
          </a:p>
        </p:txBody>
      </p:sp>
      <p:sp>
        <p:nvSpPr>
          <p:cNvPr id="11" name="Shape 5830"/>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GXrw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DgYAAAgNQAAuBoAABAgAAAmAAAACAAAAP//////////"/>
              </a:ext>
            </a:extLst>
          </p:cNvSpPr>
          <p:nvPr/>
        </p:nvSpPr>
        <p:spPr>
          <a:xfrm>
            <a:off x="635000" y="3937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IV. Accommodating variation in rates across sites &amp; across branches</a:t>
            </a:r>
          </a:p>
        </p:txBody>
      </p:sp>
      <p:sp>
        <p:nvSpPr>
          <p:cNvPr id="12" name="Shape 5831"/>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GYaQ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BgaAACgMgAASBwAABAgAAAmAAAACAAAAP//////////"/>
              </a:ext>
            </a:extLst>
          </p:cNvSpPr>
          <p:nvPr/>
        </p:nvSpPr>
        <p:spPr>
          <a:xfrm>
            <a:off x="990600" y="4241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Covariotide/Covarion model</a:t>
            </a:r>
            <a:endParaRPr cap="none">
              <a:solidFill>
                <a:srgbClr val="424242"/>
              </a:solidFill>
            </a:endParaRPr>
          </a:p>
        </p:txBody>
      </p:sp>
      <p:sp>
        <p:nvSpPr>
          <p:cNvPr id="13" name="Shape 5832"/>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8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KgbAACgMgAA2B0AABAgAAAmAAAACAAAAP//////////"/>
              </a:ext>
            </a:extLst>
          </p:cNvSpPr>
          <p:nvPr/>
        </p:nvSpPr>
        <p:spPr>
          <a:xfrm>
            <a:off x="990600" y="4495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Switching model of codon substitution</a:t>
            </a:r>
            <a:endParaRPr cap="none">
              <a:solidFill>
                <a:srgbClr val="424242"/>
              </a:solidFill>
            </a:endParaRPr>
          </a:p>
        </p:txBody>
      </p:sp>
      <p:sp>
        <p:nvSpPr>
          <p:cNvPr id="14" name="Shape 5833"/>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DAWAACgMgAAYBgAABAgAAAmAAAACAAAAP//////////"/>
              </a:ext>
            </a:extLst>
          </p:cNvSpPr>
          <p:nvPr/>
        </p:nvSpPr>
        <p:spPr>
          <a:xfrm>
            <a:off x="990600" y="3606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Sequence/Robinson model</a:t>
            </a:r>
            <a:endParaRPr cap="none">
              <a:solidFill>
                <a:srgbClr val="424242"/>
              </a:solidFill>
            </a:endParaRPr>
          </a:p>
        </p:txBody>
      </p:sp>
      <p:sp>
        <p:nvSpPr>
          <p:cNvPr id="15" name="Shape 5834"/>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LAdAAAgNQAAMCAAABAgAAAmAAAACAAAAP//////////"/>
              </a:ext>
            </a:extLst>
          </p:cNvSpPr>
          <p:nvPr/>
        </p:nvSpPr>
        <p:spPr>
          <a:xfrm>
            <a:off x="635000" y="482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V. Accommodating variation in rates across branches</a:t>
            </a:r>
          </a:p>
        </p:txBody>
      </p:sp>
      <p:sp>
        <p:nvSpPr>
          <p:cNvPr id="16" name="Shape 5835"/>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JAfAACgMgAAwCEAABAgAAAmAAAACAAAAP//////////"/>
              </a:ext>
            </a:extLst>
          </p:cNvSpPr>
          <p:nvPr/>
        </p:nvSpPr>
        <p:spPr>
          <a:xfrm>
            <a:off x="990600" y="5130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Relaxed-clock models</a:t>
            </a:r>
            <a:endParaRPr cap="none">
              <a:solidFill>
                <a:srgbClr val="424242"/>
              </a:solidFill>
            </a:endParaRPr>
          </a:p>
        </p:txBody>
      </p:sp>
      <p:sp>
        <p:nvSpPr>
          <p:cNvPr id="17" name="Shape 5839"/>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BR/9s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DARAAAgNQAAsBMAABAgAAAmAAAACAAAAP//////////"/>
              </a:ext>
            </a:extLst>
          </p:cNvSpPr>
          <p:nvPr/>
        </p:nvSpPr>
        <p:spPr>
          <a:xfrm>
            <a:off x="635000" y="2794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III. Accommodating non-independence across sites</a:t>
            </a:r>
          </a:p>
        </p:txBody>
      </p:sp>
    </p:spTree>
  </p:cSld>
  <p:clrMapOvr>
    <a:masterClrMapping/>
  </p:clrMapOvr>
  <p:transition spd="fast" p14:dur="500">
    <p:fade/>
    <p:extLst>
      <p:ext uri="smNativeData">
        <pr:smNativeData xmlns:pr="smNativeData" xmlns="smNativeData" val="trXWYgAAAAD0AQAAAAAAAAYAAAAAAAAAAAAAAAAAAAAAAAAAAQAAAAAAAAAAAAAAAAAAAAAAAAAAAAAA"/>
      </p:ext>
    </p:extLst>
  </p:transition>
  <p:timing>
    <p:tnLst>
      <p:par>
        <p:cTn id="1" dur="indefinite" restart="never" nodeType="tmRoot"/>
      </p:par>
    </p:tnLst>
  </p:timing>
</p:sld>
</file>

<file path=ppt/slides/slide382.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sp>
        <p:nvSpPr>
          <p:cNvPr id="2" name="Shape 5843"/>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Cp8wU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SAMAAPQGAABEKgAAdAkAABAgAAAmAAAACAAAAP//////////"/>
              </a:ext>
            </a:extLst>
          </p:cNvSpPr>
          <p:nvPr/>
        </p:nvSpPr>
        <p:spPr>
          <a:xfrm>
            <a:off x="533400" y="1130300"/>
            <a:ext cx="6337300" cy="406400"/>
          </a:xfrm>
          <a:prstGeom prst="rect">
            <a:avLst/>
          </a:prstGeom>
          <a:noFill/>
          <a:ln>
            <a:noFill/>
          </a:ln>
          <a:effectLst/>
        </p:spPr>
        <p:txBody>
          <a:bodyPr vert="horz" wrap="square" lIns="50800" tIns="50800" rIns="50800" bIns="50800" numCol="1" spcCol="215900" anchor="t"/>
          <a:lstStyle>
            <a:lvl1pPr algn="l" defTabSz="457200">
              <a:lnSpc>
                <a:spcPts val="2400"/>
              </a:lnSpc>
              <a:spcBef>
                <a:spcPts val="400"/>
              </a:spcBef>
              <a:tabLst>
                <a:tab pos="838200" algn="l"/>
                <a:tab pos="914400" algn="l"/>
                <a:tab pos="1828800" algn="l"/>
                <a:tab pos="2387600" algn="l"/>
              </a:tabLst>
              <a:defRPr sz="2000" cap="none">
                <a:solidFill>
                  <a:srgbClr val="0433FF"/>
                </a:solidFill>
                <a:latin typeface="Arial" pitchFamily="1" charset="0"/>
                <a:ea typeface="Gill Sans" pitchFamily="0" charset="0"/>
                <a:cs typeface="Gill Sans" pitchFamily="0" charset="0"/>
              </a:defRPr>
            </a:lvl1pPr>
          </a:lstStyle>
          <a:p>
            <a:pPr/>
            <a:r>
              <a:t>Model-based inference is based on the model</a:t>
            </a:r>
          </a:p>
        </p:txBody>
      </p:sp>
      <p:sp>
        <p:nvSpPr>
          <p:cNvPr id="3" name="Shape 5844"/>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IB+8w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eAoAANwAAAAINAAATAQAABAgAAAmAAAACAAAAP//////////"/>
              </a:ext>
            </a:extLst>
          </p:cNvSpPr>
          <p:nvPr/>
        </p:nvSpPr>
        <p:spPr>
          <a:xfrm>
            <a:off x="1701800" y="139700"/>
            <a:ext cx="675640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Model-Based Phylogenetic Inference</a:t>
            </a:r>
          </a:p>
        </p:txBody>
      </p:sp>
      <p:sp>
        <p:nvSpPr>
          <p:cNvPr id="4" name="Shape 5845"/>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CbEAU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LAYAALAJAAAkOwAADwwAABAgAAAmAAAACAAAAP//////////"/>
              </a:ext>
            </a:extLst>
          </p:cNvSpPr>
          <p:nvPr/>
        </p:nvSpPr>
        <p:spPr>
          <a:xfrm>
            <a:off x="1003300" y="1574800"/>
            <a:ext cx="8610600" cy="385445"/>
          </a:xfrm>
          <a:prstGeom prst="rect">
            <a:avLst/>
          </a:prstGeom>
          <a:noFill/>
          <a:ln>
            <a:noFill/>
          </a:ln>
          <a:effectLst/>
        </p:spPr>
        <p:txBody>
          <a:bodyPr vert="horz" wrap="square" lIns="50800" tIns="50800" rIns="50800" bIns="50800" numCol="1" spcCol="215900" anchor="t"/>
          <a:lstStyle/>
          <a:p>
            <a:pPr algn="l" defTabSz="457200">
              <a:lnSpc>
                <a:spcPts val="2400"/>
              </a:lnSpc>
              <a:spcBef>
                <a:spcPts val="400"/>
              </a:spcBef>
              <a:tabLst>
                <a:tab pos="838200" algn="l"/>
                <a:tab pos="914400" algn="l"/>
                <a:tab pos="1828800" algn="l"/>
                <a:tab pos="2387600" algn="l"/>
              </a:tabLst>
              <a:defRPr sz="2000" cap="none">
                <a:solidFill>
                  <a:srgbClr val="424242"/>
                </a:solidFill>
                <a:latin typeface="Arial" pitchFamily="1" charset="0"/>
                <a:ea typeface="Arial" pitchFamily="1" charset="0"/>
                <a:cs typeface="Arial" pitchFamily="1" charset="0"/>
              </a:defRPr>
            </a:pPr>
            <a:r>
              <a:t>We have to assess our ability to estimate parameters of a </a:t>
            </a:r>
            <a:r>
              <a:rPr b="1" cap="none"/>
              <a:t>given</a:t>
            </a:r>
            <a:r>
              <a:t> model:</a:t>
            </a:r>
          </a:p>
        </p:txBody>
      </p:sp>
      <p:sp>
        <p:nvSpPr>
          <p:cNvPr id="5" name="Shape 5846"/>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CyLwU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hAgAAAgMAADMOAAAYA4AABAgAAAmAAAACAAAAP//////////"/>
              </a:ext>
            </a:extLst>
          </p:cNvSpPr>
          <p:nvPr/>
        </p:nvSpPr>
        <p:spPr>
          <a:xfrm>
            <a:off x="1384300" y="1955800"/>
            <a:ext cx="7848600" cy="381000"/>
          </a:xfrm>
          <a:prstGeom prst="rect">
            <a:avLst/>
          </a:prstGeom>
          <a:noFill/>
          <a:ln>
            <a:noFill/>
          </a:ln>
          <a:effectLst/>
        </p:spPr>
        <p:txBody>
          <a:bodyPr vert="horz" wrap="square" lIns="50800" tIns="50800" rIns="50800" bIns="50800" numCol="1" spcCol="215900" anchor="t"/>
          <a:lstStyle>
            <a:lvl1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likelihood optimization: have we found the global MLE?</a:t>
            </a:r>
          </a:p>
        </p:txBody>
      </p:sp>
      <p:sp>
        <p:nvSpPr>
          <p:cNvPr id="6" name="Shape 5847"/>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Bw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hAgAAGAOAADMOAAAuBAAABAgAAAmAAAACAAAAP//////////"/>
              </a:ext>
            </a:extLst>
          </p:cNvSpPr>
          <p:nvPr/>
        </p:nvSpPr>
        <p:spPr>
          <a:xfrm>
            <a:off x="1384300" y="2336800"/>
            <a:ext cx="7848600" cy="381000"/>
          </a:xfrm>
          <a:prstGeom prst="rect">
            <a:avLst/>
          </a:prstGeom>
          <a:noFill/>
          <a:ln>
            <a:noFill/>
          </a:ln>
          <a:effectLst/>
        </p:spPr>
        <p:txBody>
          <a:bodyPr vert="horz" wrap="square" lIns="50800" tIns="50800" rIns="50800" bIns="50800" numCol="1" spcCol="215900" anchor="t"/>
          <a:lstStyle>
            <a:lvl1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MCMC simulation: have we found accurately approximated the posterior?</a:t>
            </a:r>
          </a:p>
        </p:txBody>
      </p:sp>
    </p:spTree>
  </p:cSld>
  <p:clrMapOvr>
    <a:masterClrMapping/>
  </p:clrMapOvr>
  <p:transition spd="fast" p14:dur="500">
    <p:fade/>
    <p:extLst>
      <p:ext uri="smNativeData">
        <pr:smNativeData xmlns:pr="smNativeData" xmlns="smNativeData" val="trXWYgAAAAD0AQAAAAAAAAYAAAAAAAAAAAAAAAAAAAAAAAAAAQAAAAAAAAAAAAAAAAAAAAAAAAAAAAAA"/>
      </p:ext>
    </p:extLst>
  </p:transition>
  <p:timing>
    <p:tnLst>
      <p:par>
        <p:cTn id="1" dur="indefinite" restart="never" nodeType="tmRoot"/>
      </p:par>
    </p:tnLst>
  </p:timing>
</p:sld>
</file>

<file path=ppt/slides/slide383.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sp>
        <p:nvSpPr>
          <p:cNvPr id="2" name="Shape 5849"/>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SAMAAPQGAABEKgAAdAkAABAgAAAmAAAACAAAAP//////////"/>
              </a:ext>
            </a:extLst>
          </p:cNvSpPr>
          <p:nvPr/>
        </p:nvSpPr>
        <p:spPr>
          <a:xfrm>
            <a:off x="533400" y="1130300"/>
            <a:ext cx="6337300" cy="406400"/>
          </a:xfrm>
          <a:prstGeom prst="rect">
            <a:avLst/>
          </a:prstGeom>
          <a:noFill/>
          <a:ln>
            <a:noFill/>
          </a:ln>
          <a:effectLst/>
        </p:spPr>
        <p:txBody>
          <a:bodyPr vert="horz" wrap="square" lIns="50800" tIns="50800" rIns="50800" bIns="50800" numCol="1" spcCol="215900" anchor="t"/>
          <a:lstStyle>
            <a:lvl1pPr algn="l" defTabSz="457200">
              <a:lnSpc>
                <a:spcPts val="2400"/>
              </a:lnSpc>
              <a:spcBef>
                <a:spcPts val="400"/>
              </a:spcBef>
              <a:tabLst>
                <a:tab pos="838200" algn="l"/>
                <a:tab pos="914400" algn="l"/>
                <a:tab pos="1828800" algn="l"/>
                <a:tab pos="2387600" algn="l"/>
              </a:tabLst>
              <a:defRPr sz="2000" cap="none">
                <a:solidFill>
                  <a:srgbClr val="0433FF"/>
                </a:solidFill>
                <a:latin typeface="Arial" pitchFamily="1" charset="0"/>
                <a:ea typeface="Gill Sans" pitchFamily="0" charset="0"/>
                <a:cs typeface="Gill Sans" pitchFamily="0" charset="0"/>
              </a:defRPr>
            </a:lvl1pPr>
          </a:lstStyle>
          <a:p>
            <a:pPr/>
            <a:r>
              <a:t>Model-based inference is based on the model</a:t>
            </a:r>
          </a:p>
        </p:txBody>
      </p:sp>
      <p:sp>
        <p:nvSpPr>
          <p:cNvPr id="3" name="Shape 5850"/>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eAoAANwAAAAINAAATAQAABAgAAAmAAAACAAAAP//////////"/>
              </a:ext>
            </a:extLst>
          </p:cNvSpPr>
          <p:nvPr/>
        </p:nvSpPr>
        <p:spPr>
          <a:xfrm>
            <a:off x="1701800" y="139700"/>
            <a:ext cx="675640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Model-Based Phylogenetic Inference</a:t>
            </a:r>
          </a:p>
        </p:txBody>
      </p:sp>
      <p:sp>
        <p:nvSpPr>
          <p:cNvPr id="4" name="Shape 5851"/>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C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cAgAAAAUAACoOQAAOBYAABAgAAAmAAAACAAAAP//////////"/>
              </a:ext>
            </a:extLst>
          </p:cNvSpPr>
          <p:nvPr/>
        </p:nvSpPr>
        <p:spPr>
          <a:xfrm>
            <a:off x="1371600" y="3251200"/>
            <a:ext cx="8001000" cy="360680"/>
          </a:xfrm>
          <a:prstGeom prst="rect">
            <a:avLst/>
          </a:prstGeom>
          <a:noFill/>
          <a:ln>
            <a:noFill/>
          </a:ln>
          <a:effectLst/>
        </p:spPr>
        <p:txBody>
          <a:bodyPr vert="horz" wrap="square" lIns="50800" tIns="50800" rIns="50800" bIns="50800" numCol="1" spcCol="215900" anchor="t"/>
          <a:lstStyle/>
          <a:p>
            <a:pPr algn="l" defTabSz="457200">
              <a:lnSpc>
                <a:spcPts val="2100"/>
              </a:lnSpc>
              <a:tabLst>
                <a:tab pos="838200" algn="l"/>
              </a:tabLst>
              <a:defRPr sz="1800" cap="none">
                <a:solidFill>
                  <a:srgbClr val="424242"/>
                </a:solidFill>
                <a:latin typeface="Arial" pitchFamily="1" charset="0"/>
                <a:ea typeface="Arial" pitchFamily="1" charset="0"/>
                <a:cs typeface="Arial" pitchFamily="1" charset="0"/>
              </a:defRPr>
            </a:pPr>
            <a:r>
              <a:rPr b="1" cap="none"/>
              <a:t>model selection</a:t>
            </a:r>
            <a:r>
              <a:t>: what is the </a:t>
            </a:r>
            <a:r>
              <a:rPr u="sng"/>
              <a:t>relative</a:t>
            </a:r>
            <a:r>
              <a:t> fit of candidate models to my dataset?</a:t>
            </a:r>
          </a:p>
        </p:txBody>
      </p:sp>
      <p:sp>
        <p:nvSpPr>
          <p:cNvPr id="5" name="Shape 5852"/>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OB38wU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cAgAAOgXAAB0PQAAIBoAABAgAAAmAAAACAAAAP//////////"/>
              </a:ext>
            </a:extLst>
          </p:cNvSpPr>
          <p:nvPr/>
        </p:nvSpPr>
        <p:spPr>
          <a:xfrm>
            <a:off x="1371600" y="3886200"/>
            <a:ext cx="8618220" cy="360680"/>
          </a:xfrm>
          <a:prstGeom prst="rect">
            <a:avLst/>
          </a:prstGeom>
          <a:noFill/>
          <a:ln>
            <a:noFill/>
          </a:ln>
          <a:effectLst/>
        </p:spPr>
        <p:txBody>
          <a:bodyPr vert="horz" wrap="square" lIns="50800" tIns="50800" rIns="50800" bIns="50800" numCol="1" spcCol="215900" anchor="t"/>
          <a:lstStyle/>
          <a:p>
            <a:pPr algn="l" defTabSz="457200">
              <a:lnSpc>
                <a:spcPts val="2100"/>
              </a:lnSpc>
              <a:tabLst>
                <a:tab pos="838200" algn="l"/>
              </a:tabLst>
              <a:defRPr sz="1800" cap="none">
                <a:solidFill>
                  <a:srgbClr val="424242"/>
                </a:solidFill>
                <a:latin typeface="Arial" pitchFamily="1" charset="0"/>
                <a:ea typeface="Arial" pitchFamily="1" charset="0"/>
                <a:cs typeface="Arial" pitchFamily="1" charset="0"/>
              </a:defRPr>
            </a:pPr>
            <a:r>
              <a:rPr b="1" cap="none"/>
              <a:t>model uncertainty</a:t>
            </a:r>
            <a:r>
              <a:t>/averaging: how to deal with </a:t>
            </a:r>
            <a:r>
              <a:rPr u="sng"/>
              <a:t>uncertainty</a:t>
            </a:r>
            <a:r>
              <a:t> in the choice of model?</a:t>
            </a:r>
          </a:p>
        </p:txBody>
      </p:sp>
      <p:sp>
        <p:nvSpPr>
          <p:cNvPr id="6" name="Shape 5853"/>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BAFBQ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cAgAAPQVAAAVPAAALBgAABAgAAAmAAAACAAAAP//////////"/>
              </a:ext>
            </a:extLst>
          </p:cNvSpPr>
          <p:nvPr/>
        </p:nvSpPr>
        <p:spPr>
          <a:xfrm>
            <a:off x="1371600" y="3568700"/>
            <a:ext cx="8395335" cy="360680"/>
          </a:xfrm>
          <a:prstGeom prst="rect">
            <a:avLst/>
          </a:prstGeom>
          <a:noFill/>
          <a:ln>
            <a:noFill/>
          </a:ln>
          <a:effectLst/>
        </p:spPr>
        <p:txBody>
          <a:bodyPr vert="horz" wrap="square" lIns="50800" tIns="50800" rIns="50800" bIns="50800" numCol="1" spcCol="215900" anchor="t"/>
          <a:lstStyle/>
          <a:p>
            <a:pPr algn="l" defTabSz="457200">
              <a:lnSpc>
                <a:spcPts val="2100"/>
              </a:lnSpc>
              <a:tabLst>
                <a:tab pos="838200" algn="l"/>
              </a:tabLst>
              <a:defRPr sz="1800" cap="none">
                <a:solidFill>
                  <a:srgbClr val="424242"/>
                </a:solidFill>
                <a:latin typeface="Arial" pitchFamily="1" charset="0"/>
                <a:ea typeface="Arial" pitchFamily="1" charset="0"/>
                <a:cs typeface="Arial" pitchFamily="1" charset="0"/>
              </a:defRPr>
            </a:pPr>
            <a:r>
              <a:rPr b="1" cap="none"/>
              <a:t>model adequacy</a:t>
            </a:r>
            <a:r>
              <a:t>: what is the </a:t>
            </a:r>
            <a:r>
              <a:rPr u="sng"/>
              <a:t>absolute</a:t>
            </a:r>
            <a:r>
              <a:t> fit of a candidate model to my dataset?</a:t>
            </a:r>
          </a:p>
        </p:txBody>
      </p:sp>
      <p:sp>
        <p:nvSpPr>
          <p:cNvPr id="7" name="Shape 5854"/>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BgEAQI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LAYAAIARAAB0NgAA3xMAABAgAAAmAAAACAAAAP//////////"/>
              </a:ext>
            </a:extLst>
          </p:cNvSpPr>
          <p:nvPr/>
        </p:nvSpPr>
        <p:spPr>
          <a:xfrm>
            <a:off x="1003300" y="2844800"/>
            <a:ext cx="7848600" cy="385445"/>
          </a:xfrm>
          <a:prstGeom prst="rect">
            <a:avLst/>
          </a:prstGeom>
          <a:noFill/>
          <a:ln>
            <a:noFill/>
          </a:ln>
          <a:effectLst/>
        </p:spPr>
        <p:txBody>
          <a:bodyPr vert="horz" wrap="square" lIns="50800" tIns="50800" rIns="50800" bIns="50800" numCol="1" spcCol="215900" anchor="t"/>
          <a:lstStyle>
            <a:lvl1pPr algn="l" defTabSz="457200">
              <a:lnSpc>
                <a:spcPts val="2400"/>
              </a:lnSpc>
              <a:spcBef>
                <a:spcPts val="400"/>
              </a:spcBef>
              <a:tabLst>
                <a:tab pos="838200" algn="l"/>
                <a:tab pos="914400" algn="l"/>
                <a:tab pos="1828800" algn="l"/>
                <a:tab pos="2387600" algn="l"/>
              </a:tabLst>
              <a:defRPr sz="2000" cap="none">
                <a:solidFill>
                  <a:srgbClr val="424242"/>
                </a:solidFill>
                <a:latin typeface="Arial" pitchFamily="1" charset="0"/>
                <a:ea typeface="Gill Sans" pitchFamily="0" charset="0"/>
                <a:cs typeface="Gill Sans" pitchFamily="0" charset="0"/>
              </a:defRPr>
            </a:lvl1pPr>
          </a:lstStyle>
          <a:p>
            <a:pPr/>
            <a:r>
              <a:t>We have to be careful about our choice of model:</a:t>
            </a:r>
          </a:p>
        </p:txBody>
      </p:sp>
      <p:sp>
        <p:nvSpPr>
          <p:cNvPr id="8" name="Shape 5855"/>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hAgAAAgMAADMOAAAYA4AABAgAAAmAAAACAAAAP//////////"/>
              </a:ext>
            </a:extLst>
          </p:cNvSpPr>
          <p:nvPr/>
        </p:nvSpPr>
        <p:spPr>
          <a:xfrm>
            <a:off x="1384300" y="1955800"/>
            <a:ext cx="7848600" cy="381000"/>
          </a:xfrm>
          <a:prstGeom prst="rect">
            <a:avLst/>
          </a:prstGeom>
          <a:noFill/>
          <a:ln>
            <a:noFill/>
          </a:ln>
          <a:effectLst/>
        </p:spPr>
        <p:txBody>
          <a:bodyPr vert="horz" wrap="square" lIns="50800" tIns="50800" rIns="50800" bIns="50800" numCol="1" spcCol="215900" anchor="t"/>
          <a:lstStyle>
            <a:lvl1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likelihood optimization: have we found the global MLE?</a:t>
            </a:r>
          </a:p>
        </p:txBody>
      </p:sp>
      <p:sp>
        <p:nvSpPr>
          <p:cNvPr id="9" name="Shape 5856"/>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hAgAAGAOAADMOAAAuBAAABAgAAAmAAAACAAAAP//////////"/>
              </a:ext>
            </a:extLst>
          </p:cNvSpPr>
          <p:nvPr/>
        </p:nvSpPr>
        <p:spPr>
          <a:xfrm>
            <a:off x="1384300" y="2336800"/>
            <a:ext cx="7848600" cy="381000"/>
          </a:xfrm>
          <a:prstGeom prst="rect">
            <a:avLst/>
          </a:prstGeom>
          <a:noFill/>
          <a:ln>
            <a:noFill/>
          </a:ln>
          <a:effectLst/>
        </p:spPr>
        <p:txBody>
          <a:bodyPr vert="horz" wrap="square" lIns="50800" tIns="50800" rIns="50800" bIns="50800" numCol="1" spcCol="215900" anchor="t"/>
          <a:lstStyle>
            <a:lvl1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MCMC simulation: have we found accurately approximated the posterior?</a:t>
            </a:r>
          </a:p>
        </p:txBody>
      </p:sp>
      <p:sp>
        <p:nvSpPr>
          <p:cNvPr id="10" name="Shape 5857"/>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LAYAALAJAAAkOwAADwwAABAgAAAmAAAACAAAAP//////////"/>
              </a:ext>
            </a:extLst>
          </p:cNvSpPr>
          <p:nvPr/>
        </p:nvSpPr>
        <p:spPr>
          <a:xfrm>
            <a:off x="1003300" y="1574800"/>
            <a:ext cx="8610600" cy="385445"/>
          </a:xfrm>
          <a:prstGeom prst="rect">
            <a:avLst/>
          </a:prstGeom>
          <a:noFill/>
          <a:ln>
            <a:noFill/>
          </a:ln>
          <a:effectLst/>
        </p:spPr>
        <p:txBody>
          <a:bodyPr vert="horz" wrap="square" lIns="50800" tIns="50800" rIns="50800" bIns="50800" numCol="1" spcCol="215900" anchor="t"/>
          <a:lstStyle/>
          <a:p>
            <a:pPr algn="l" defTabSz="457200">
              <a:lnSpc>
                <a:spcPts val="2400"/>
              </a:lnSpc>
              <a:spcBef>
                <a:spcPts val="400"/>
              </a:spcBef>
              <a:tabLst>
                <a:tab pos="838200" algn="l"/>
                <a:tab pos="914400" algn="l"/>
                <a:tab pos="1828800" algn="l"/>
                <a:tab pos="2387600" algn="l"/>
              </a:tabLst>
              <a:defRPr sz="2000" cap="none">
                <a:solidFill>
                  <a:srgbClr val="424242"/>
                </a:solidFill>
                <a:latin typeface="Arial" pitchFamily="1" charset="0"/>
                <a:ea typeface="Arial" pitchFamily="1" charset="0"/>
                <a:cs typeface="Arial" pitchFamily="1" charset="0"/>
              </a:defRPr>
            </a:pPr>
            <a:r>
              <a:t>We have to assess our ability to estimate parameters of a </a:t>
            </a:r>
            <a:r>
              <a:rPr b="1" cap="none"/>
              <a:t>given</a:t>
            </a:r>
            <a:r>
              <a:t> model:</a:t>
            </a:r>
          </a:p>
        </p:txBody>
      </p:sp>
    </p:spTree>
  </p:cSld>
  <p:clrMapOvr>
    <a:masterClrMapping/>
  </p:clrMapOvr>
  <p:transition spd="fast" p14:dur="500">
    <p:fade/>
    <p:extLst>
      <p:ext uri="smNativeData">
        <pr:smNativeData xmlns:pr="smNativeData" xmlns="smNativeData" val="trXWYgAAAAD0AQAAAAAAAAYAAAAAAAAAAAAAAAAAAAAAAAAAAQAAAAAAAAAAAAAAAAAAAAAAAAAAAAAA"/>
      </p:ext>
    </p:extLst>
  </p:transition>
  <p:timing>
    <p:tnLst>
      <p:par>
        <p:cTn id="1" dur="indefinite" restart="never" nodeType="tmRoot"/>
      </p:par>
    </p:tnLst>
  </p:timing>
</p:sld>
</file>

<file path=ppt/slides/slide384.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sp>
        <p:nvSpPr>
          <p:cNvPr id="2" name="Shape 5859"/>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AAUAAOkLAAA0DQAASA4AABAgAAAmAAAACAAAAP//////////"/>
              </a:ext>
            </a:extLst>
          </p:cNvSpPr>
          <p:nvPr/>
        </p:nvSpPr>
        <p:spPr>
          <a:xfrm>
            <a:off x="812800" y="1936115"/>
            <a:ext cx="1333500" cy="385445"/>
          </a:xfrm>
          <a:prstGeom prst="rect">
            <a:avLst/>
          </a:prstGeom>
          <a:noFill/>
          <a:ln>
            <a:noFill/>
          </a:ln>
          <a:effectLst/>
        </p:spPr>
        <p:txBody>
          <a:bodyPr vert="horz" wrap="square" lIns="50800" tIns="50800" rIns="50800" bIns="50800" numCol="1" spcCol="215900" anchor="t"/>
          <a:lstStyle>
            <a:lvl1pPr algn="l" defTabSz="457200">
              <a:lnSpc>
                <a:spcPts val="2400"/>
              </a:lnSpc>
              <a:spcBef>
                <a:spcPts val="400"/>
              </a:spcBef>
              <a:tabLst>
                <a:tab pos="838200" algn="l"/>
                <a:tab pos="914400" algn="l"/>
                <a:tab pos="1828800" algn="l"/>
                <a:tab pos="2387600" algn="l"/>
              </a:tabLst>
              <a:defRPr sz="2000" b="1" cap="none">
                <a:solidFill>
                  <a:srgbClr val="0433FF"/>
                </a:solidFill>
                <a:latin typeface="Arial" pitchFamily="1" charset="0"/>
                <a:ea typeface="Gill Sans" pitchFamily="0" charset="0"/>
                <a:cs typeface="Gill Sans" pitchFamily="0" charset="0"/>
              </a:defRPr>
            </a:lvl1pPr>
          </a:lstStyle>
          <a:p>
            <a:pPr/>
            <a:r>
              <a:t>Data</a:t>
            </a:r>
          </a:p>
        </p:txBody>
      </p:sp>
      <p:sp>
        <p:nvSpPr>
          <p:cNvPr id="3" name="Shape 5860"/>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EIE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AAUAADwPAAA0DQAAYBMAABAgAAAmAAAACAAAAP//////////"/>
              </a:ext>
            </a:extLst>
          </p:cNvSpPr>
          <p:nvPr/>
        </p:nvSpPr>
        <p:spPr>
          <a:xfrm>
            <a:off x="812800" y="2476500"/>
            <a:ext cx="1333500" cy="673100"/>
          </a:xfrm>
          <a:prstGeom prst="rect">
            <a:avLst/>
          </a:prstGeom>
          <a:noFill/>
          <a:ln>
            <a:noFill/>
          </a:ln>
          <a:effectLst/>
        </p:spPr>
        <p:txBody>
          <a:bodyPr vert="horz" wrap="square" lIns="50800" tIns="50800" rIns="50800" bIns="50800" numCol="1" spcCol="215900" anchor="t"/>
          <a:lstStyle/>
          <a:p>
            <a:pPr algn="l" defTabSz="457200">
              <a:lnSpc>
                <a:spcPts val="14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sequence</a:t>
            </a:r>
          </a:p>
          <a:p>
            <a:pPr algn="l" defTabSz="457200">
              <a:lnSpc>
                <a:spcPts val="16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alignment</a:t>
            </a:r>
          </a:p>
        </p:txBody>
      </p:sp>
      <p:sp>
        <p:nvSpPr>
          <p:cNvPr id="4" name="Shape 5861"/>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E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9BAAAOkLAAAoGQAASA4AABAgAAAmAAAACAAAAP//////////"/>
              </a:ext>
            </a:extLst>
          </p:cNvSpPr>
          <p:nvPr/>
        </p:nvSpPr>
        <p:spPr>
          <a:xfrm>
            <a:off x="2755900" y="1936115"/>
            <a:ext cx="1333500" cy="385445"/>
          </a:xfrm>
          <a:prstGeom prst="rect">
            <a:avLst/>
          </a:prstGeom>
          <a:noFill/>
          <a:ln>
            <a:noFill/>
          </a:ln>
          <a:effectLst/>
        </p:spPr>
        <p:txBody>
          <a:bodyPr vert="horz" wrap="square" lIns="50800" tIns="50800" rIns="50800" bIns="50800" numCol="1" spcCol="215900" anchor="t"/>
          <a:lstStyle>
            <a:lvl1pPr algn="l" defTabSz="457200">
              <a:lnSpc>
                <a:spcPts val="2400"/>
              </a:lnSpc>
              <a:spcBef>
                <a:spcPts val="400"/>
              </a:spcBef>
              <a:tabLst>
                <a:tab pos="838200" algn="l"/>
                <a:tab pos="914400" algn="l"/>
                <a:tab pos="1828800" algn="l"/>
                <a:tab pos="2387600" algn="l"/>
              </a:tabLst>
              <a:defRPr sz="2000" b="1" cap="none">
                <a:solidFill>
                  <a:srgbClr val="0433FF"/>
                </a:solidFill>
                <a:latin typeface="Arial" pitchFamily="1" charset="0"/>
                <a:ea typeface="Gill Sans" pitchFamily="0" charset="0"/>
                <a:cs typeface="Gill Sans" pitchFamily="0" charset="0"/>
              </a:defRPr>
            </a:lvl1pPr>
          </a:lstStyle>
          <a:p>
            <a:pPr/>
            <a:r>
              <a:t>Model</a:t>
            </a:r>
          </a:p>
        </p:txBody>
      </p:sp>
      <p:sp>
        <p:nvSpPr>
          <p:cNvPr id="5" name="Shape 5862"/>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Ij3SYE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2CwAAEALAADVNgAAEw8AABAgAAAmAAAACAAAAP//////////"/>
              </a:ext>
            </a:extLst>
          </p:cNvSpPr>
          <p:nvPr/>
        </p:nvSpPr>
        <p:spPr>
          <a:xfrm>
            <a:off x="7289800" y="1828800"/>
            <a:ext cx="1623695" cy="621665"/>
          </a:xfrm>
          <a:prstGeom prst="rect">
            <a:avLst/>
          </a:prstGeom>
          <a:noFill/>
          <a:ln>
            <a:noFill/>
          </a:ln>
          <a:effectLst/>
        </p:spPr>
        <p:txBody>
          <a:bodyPr vert="horz" wrap="square" lIns="50800" tIns="50800" rIns="50800" bIns="50800" numCol="1" spcCol="215900" anchor="t"/>
          <a:lstStyle/>
          <a:p>
            <a:pPr algn="l" defTabSz="457200">
              <a:lnSpc>
                <a:spcPts val="1500"/>
              </a:lnSpc>
              <a:spcBef>
                <a:spcPts val="400"/>
              </a:spcBef>
              <a:tabLst>
                <a:tab pos="838200" algn="l"/>
                <a:tab pos="914400" algn="l"/>
                <a:tab pos="1828800" algn="l"/>
                <a:tab pos="2387600" algn="l"/>
              </a:tabLst>
              <a:defRPr sz="2000" b="1" cap="none">
                <a:solidFill>
                  <a:srgbClr val="0433FF"/>
                </a:solidFill>
                <a:latin typeface="Arial" pitchFamily="1" charset="0"/>
                <a:ea typeface="Arial" pitchFamily="1" charset="0"/>
                <a:cs typeface="Arial" pitchFamily="1" charset="0"/>
              </a:defRPr>
            </a:pPr>
            <a:r>
              <a:t>Parameter</a:t>
            </a:r>
          </a:p>
          <a:p>
            <a:pPr algn="l" defTabSz="457200">
              <a:lnSpc>
                <a:spcPts val="2400"/>
              </a:lnSpc>
              <a:spcBef>
                <a:spcPts val="400"/>
              </a:spcBef>
              <a:tabLst>
                <a:tab pos="838200" algn="l"/>
                <a:tab pos="914400" algn="l"/>
                <a:tab pos="1828800" algn="l"/>
                <a:tab pos="2387600" algn="l"/>
              </a:tabLst>
              <a:defRPr sz="2000" b="1" cap="none">
                <a:solidFill>
                  <a:srgbClr val="0433FF"/>
                </a:solidFill>
                <a:latin typeface="Arial" pitchFamily="1" charset="0"/>
                <a:ea typeface="Arial" pitchFamily="1" charset="0"/>
                <a:cs typeface="Arial" pitchFamily="1" charset="0"/>
              </a:defRPr>
            </a:pPr>
            <a:r>
              <a:t>Estimates</a:t>
            </a:r>
          </a:p>
        </p:txBody>
      </p:sp>
      <p:sp>
        <p:nvSpPr>
          <p:cNvPr id="6" name="Shape 5863"/>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HA6c3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9BAAADwPAADUHAAAYBMAABAgAAAmAAAACAAAAP//////////"/>
              </a:ext>
            </a:extLst>
          </p:cNvSpPr>
          <p:nvPr/>
        </p:nvSpPr>
        <p:spPr>
          <a:xfrm>
            <a:off x="2755900" y="2476500"/>
            <a:ext cx="1930400" cy="673100"/>
          </a:xfrm>
          <a:prstGeom prst="rect">
            <a:avLst/>
          </a:prstGeom>
          <a:noFill/>
          <a:ln>
            <a:noFill/>
          </a:ln>
          <a:effectLst/>
        </p:spPr>
        <p:txBody>
          <a:bodyPr vert="horz" wrap="square" lIns="50800" tIns="50800" rIns="50800" bIns="50800" numCol="1" spcCol="215900" anchor="t"/>
          <a:lstStyle/>
          <a:p>
            <a:pPr algn="l" defTabSz="457200">
              <a:lnSpc>
                <a:spcPts val="14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tree with</a:t>
            </a:r>
          </a:p>
          <a:p>
            <a:pPr algn="l" defTabSz="457200">
              <a:lnSpc>
                <a:spcPts val="16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branch lengths</a:t>
            </a:r>
          </a:p>
        </p:txBody>
      </p:sp>
      <p:sp>
        <p:nvSpPr>
          <p:cNvPr id="7" name="Shape 5864"/>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pwcnM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9BAAACQTAAAoGQAASBcAABAgAAAmAAAACAAAAP//////////"/>
              </a:ext>
            </a:extLst>
          </p:cNvSpPr>
          <p:nvPr/>
        </p:nvSpPr>
        <p:spPr>
          <a:xfrm>
            <a:off x="2755900" y="3111500"/>
            <a:ext cx="1333500" cy="673100"/>
          </a:xfrm>
          <a:prstGeom prst="rect">
            <a:avLst/>
          </a:prstGeom>
          <a:noFill/>
          <a:ln>
            <a:noFill/>
          </a:ln>
          <a:effectLst/>
        </p:spPr>
        <p:txBody>
          <a:bodyPr vert="horz" wrap="square" lIns="50800" tIns="50800" rIns="50800" bIns="50800" numCol="1" spcCol="215900" anchor="t"/>
          <a:lstStyle/>
          <a:p>
            <a:pPr algn="l" defTabSz="457200">
              <a:lnSpc>
                <a:spcPts val="14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substitution</a:t>
            </a:r>
          </a:p>
          <a:p>
            <a:pPr algn="l" defTabSz="457200">
              <a:lnSpc>
                <a:spcPts val="16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model</a:t>
            </a:r>
          </a:p>
        </p:txBody>
      </p:sp>
      <p:sp>
        <p:nvSpPr>
          <p:cNvPr id="8" name="Shape 5865"/>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HA6bnY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qh4AAJQHAADeJgAAywsAABAgAAAmAAAACAAAAP//////////"/>
              </a:ext>
            </a:extLst>
          </p:cNvSpPr>
          <p:nvPr/>
        </p:nvSpPr>
        <p:spPr>
          <a:xfrm>
            <a:off x="4984750" y="1231900"/>
            <a:ext cx="1333500" cy="685165"/>
          </a:xfrm>
          <a:prstGeom prst="rect">
            <a:avLst/>
          </a:prstGeom>
          <a:noFill/>
          <a:ln>
            <a:noFill/>
          </a:ln>
          <a:effectLst/>
        </p:spPr>
        <p:txBody>
          <a:bodyPr vert="horz" wrap="square" lIns="50800" tIns="50800" rIns="50800" bIns="50800" numCol="1" spcCol="215900" anchor="t"/>
          <a:lstStyle>
            <a:lvl1pPr defTabSz="457200">
              <a:lnSpc>
                <a:spcPts val="2400"/>
              </a:lnSpc>
              <a:spcBef>
                <a:spcPts val="400"/>
              </a:spcBef>
              <a:tabLst>
                <a:tab pos="838200" algn="l"/>
                <a:tab pos="914400" algn="l"/>
                <a:tab pos="1828800" algn="l"/>
                <a:tab pos="2387600" algn="l"/>
              </a:tabLst>
              <a:defRPr sz="2000" b="1" cap="none">
                <a:solidFill>
                  <a:srgbClr val="0433FF"/>
                </a:solidFill>
                <a:latin typeface="Arial" pitchFamily="1" charset="0"/>
                <a:ea typeface="Gill Sans" pitchFamily="0" charset="0"/>
                <a:cs typeface="Gill Sans" pitchFamily="0" charset="0"/>
              </a:defRPr>
            </a:lvl1pPr>
          </a:lstStyle>
          <a:p>
            <a:pPr/>
            <a:r>
              <a:t>Inference Method</a:t>
            </a:r>
          </a:p>
        </p:txBody>
      </p:sp>
      <p:sp>
        <p:nvSpPr>
          <p:cNvPr id="9" name="Shape 5866"/>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U+PC8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1BwAADwPAAC0KAAA1BIAABAgAAAmAAAACAAAAP//////////"/>
              </a:ext>
            </a:extLst>
          </p:cNvSpPr>
          <p:nvPr/>
        </p:nvSpPr>
        <p:spPr>
          <a:xfrm>
            <a:off x="4686300" y="2476500"/>
            <a:ext cx="1930400" cy="584200"/>
          </a:xfrm>
          <a:prstGeom prst="rect">
            <a:avLst/>
          </a:prstGeom>
          <a:noFill/>
          <a:ln>
            <a:noFill/>
          </a:ln>
          <a:effectLst/>
        </p:spPr>
        <p:txBody>
          <a:bodyPr vert="horz" wrap="square" lIns="50800" tIns="50800" rIns="50800" bIns="50800" numCol="1" spcCol="215900" anchor="t"/>
          <a:lstStyle>
            <a:lvl1pPr defTabSz="457200">
              <a:lnSpc>
                <a:spcPts val="18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maximum likelihood</a:t>
            </a:r>
          </a:p>
        </p:txBody>
      </p:sp>
      <p:sp>
        <p:nvSpPr>
          <p:cNvPr id="10" name="Shape 5867"/>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BwcHBw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1BwAAJwTAAC0KAAADBcAABAgAAAmAAAACAAAAP//////////"/>
              </a:ext>
            </a:extLst>
          </p:cNvSpPr>
          <p:nvPr/>
        </p:nvSpPr>
        <p:spPr>
          <a:xfrm>
            <a:off x="4686300" y="3187700"/>
            <a:ext cx="1930400" cy="558800"/>
          </a:xfrm>
          <a:prstGeom prst="rect">
            <a:avLst/>
          </a:prstGeom>
          <a:noFill/>
          <a:ln>
            <a:noFill/>
          </a:ln>
          <a:effectLst/>
        </p:spPr>
        <p:txBody>
          <a:bodyPr vert="horz" wrap="square" lIns="50800" tIns="50800" rIns="50800" bIns="50800" numCol="1" spcCol="215900" anchor="t"/>
          <a:lstStyle>
            <a:lvl1pPr defTabSz="457200">
              <a:lnSpc>
                <a:spcPts val="16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Bayesian inference</a:t>
            </a:r>
          </a:p>
        </p:txBody>
      </p:sp>
      <p:sp>
        <p:nvSpPr>
          <p:cNvPr id="11" name="Shape 5868"/>
          <p:cNvSpPr>
            <a:extLst>
              <a:ext uri="smNativeData">
                <pr:smNativeData xmlns:pr="smNativeData" xmlns="smNativeData" val="SMDATA_15_trXWYhMAAAAlAAAAyAAAAA0AAAAAPAAAADwAAAA8AAAAPAAAAAAAAAABAAAAAAAAAAEAAABQAAAAtqFfJcZb6T97FK5H4XrU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BQUFBQ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3N7gA8zMzADAwP8Af39/AAAAAAAAAAAAAAAAAAAAAAAAAAAAIQAAABgAAAAUAAAAMBsAAFgMAADAKwAAnA4AABAAAAAmAAAACAAAAP//////////"/>
              </a:ext>
            </a:extLst>
          </p:cNvSpPr>
          <p:nvPr/>
        </p:nvSpPr>
        <p:spPr>
          <a:xfrm>
            <a:off x="4419600" y="2006600"/>
            <a:ext cx="2692400" cy="368300"/>
          </a:xfrm>
          <a:prstGeom prst="rightArrow">
            <a:avLst>
              <a:gd name="adj1" fmla="val 32000"/>
              <a:gd name="adj2" fmla="val 151724"/>
            </a:avLst>
          </a:prstGeom>
          <a:noFill/>
          <a:ln w="25400" cap="flat" cmpd="sng" algn="ctr">
            <a:solidFill>
              <a:srgbClr val="FF9300"/>
            </a:solidFill>
            <a:prstDash val="solid"/>
            <a:headEnd type="none"/>
            <a:tailEnd type="none"/>
          </a:ln>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12" name="Shape 5869"/>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VAUAANwAAAAsOQAATAQAABAgAAAmAAAACAAAAP//////////"/>
              </a:ext>
            </a:extLst>
          </p:cNvSpPr>
          <p:nvPr/>
        </p:nvSpPr>
        <p:spPr>
          <a:xfrm>
            <a:off x="866140" y="139700"/>
            <a:ext cx="842772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Statistical Estimation of Phylogeny: An Outline</a:t>
            </a:r>
          </a:p>
        </p:txBody>
      </p:sp>
      <p:sp>
        <p:nvSpPr>
          <p:cNvPr id="13" name="Shape 5870"/>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0VDA0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2CwAADwPAAC4OAAAtBQAABAgAAAmAAAACAAAAP//////////"/>
              </a:ext>
            </a:extLst>
          </p:cNvSpPr>
          <p:nvPr/>
        </p:nvSpPr>
        <p:spPr>
          <a:xfrm>
            <a:off x="7289800" y="2476500"/>
            <a:ext cx="1930400" cy="889000"/>
          </a:xfrm>
          <a:prstGeom prst="rect">
            <a:avLst/>
          </a:prstGeom>
          <a:noFill/>
          <a:ln>
            <a:noFill/>
          </a:ln>
          <a:effectLst/>
        </p:spPr>
        <p:txBody>
          <a:bodyPr vert="horz" wrap="square" lIns="50800" tIns="50800" rIns="50800" bIns="50800" numCol="1" spcCol="215900" anchor="t"/>
          <a:lstStyle>
            <a:lvl1pPr algn="l" defTabSz="457200">
              <a:lnSpc>
                <a:spcPct val="900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phylogeny &amp; other model parameters</a:t>
            </a:r>
          </a:p>
        </p:txBody>
      </p:sp>
    </p:spTree>
  </p:cSld>
  <p:clrMapOvr>
    <a:masterClrMapping/>
  </p:clrMapOvr>
  <p:transition spd="fast" p14:dur="500">
    <p:fade/>
    <p:extLst>
      <p:ext uri="smNativeData">
        <pr:smNativeData xmlns:pr="smNativeData" xmlns="smNativeData" val="trXWYgAAAAD0AQAAAAAAAAYAAAAAAAAAAAAAAAAAAAAAAAAAAQAAAAAAAAAAAAAAAAAAAAAAAAAAAAAA"/>
      </p:ext>
    </p:extLst>
  </p:transition>
  <p:timing>
    <p:tnLst>
      <p:par>
        <p:cTn id="1" dur="indefinite" restart="never" nodeType="tmRoot"/>
      </p:par>
    </p:tnLst>
  </p:timing>
</p:sld>
</file>

<file path=ppt/slides/slide385.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sp>
        <p:nvSpPr>
          <p:cNvPr id="2" name="Shape 5872"/>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IADdRc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AAUAAOkLAAA0DQAASA4AABAgAAAmAAAACAAAAP//////////"/>
              </a:ext>
            </a:extLst>
          </p:cNvSpPr>
          <p:nvPr/>
        </p:nvSpPr>
        <p:spPr>
          <a:xfrm>
            <a:off x="812800" y="1936115"/>
            <a:ext cx="1333500" cy="385445"/>
          </a:xfrm>
          <a:prstGeom prst="rect">
            <a:avLst/>
          </a:prstGeom>
          <a:noFill/>
          <a:ln>
            <a:noFill/>
          </a:ln>
          <a:effectLst/>
        </p:spPr>
        <p:txBody>
          <a:bodyPr vert="horz" wrap="square" lIns="50800" tIns="50800" rIns="50800" bIns="50800" numCol="1" spcCol="215900" anchor="t"/>
          <a:lstStyle>
            <a:lvl1pPr algn="l" defTabSz="457200">
              <a:lnSpc>
                <a:spcPts val="2400"/>
              </a:lnSpc>
              <a:spcBef>
                <a:spcPts val="400"/>
              </a:spcBef>
              <a:tabLst>
                <a:tab pos="838200" algn="l"/>
                <a:tab pos="914400" algn="l"/>
                <a:tab pos="1828800" algn="l"/>
                <a:tab pos="2387600" algn="l"/>
              </a:tabLst>
              <a:defRPr sz="2000" b="1" cap="none">
                <a:solidFill>
                  <a:srgbClr val="0433FF"/>
                </a:solidFill>
                <a:latin typeface="Arial" pitchFamily="1" charset="0"/>
                <a:ea typeface="Gill Sans" pitchFamily="0" charset="0"/>
                <a:cs typeface="Gill Sans" pitchFamily="0" charset="0"/>
              </a:defRPr>
            </a:lvl1pPr>
          </a:lstStyle>
          <a:p>
            <a:pPr/>
            <a:r>
              <a:t>Data</a:t>
            </a:r>
          </a:p>
        </p:txBody>
      </p:sp>
      <p:sp>
        <p:nvSpPr>
          <p:cNvPr id="3" name="Shape 5873"/>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E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AAUAADwPAAA0DQAAYBMAABAgAAAmAAAACAAAAP//////////"/>
              </a:ext>
            </a:extLst>
          </p:cNvSpPr>
          <p:nvPr/>
        </p:nvSpPr>
        <p:spPr>
          <a:xfrm>
            <a:off x="812800" y="2476500"/>
            <a:ext cx="1333500" cy="673100"/>
          </a:xfrm>
          <a:prstGeom prst="rect">
            <a:avLst/>
          </a:prstGeom>
          <a:noFill/>
          <a:ln>
            <a:noFill/>
          </a:ln>
          <a:effectLst/>
        </p:spPr>
        <p:txBody>
          <a:bodyPr vert="horz" wrap="square" lIns="50800" tIns="50800" rIns="50800" bIns="50800" numCol="1" spcCol="215900" anchor="t"/>
          <a:lstStyle/>
          <a:p>
            <a:pPr algn="l" defTabSz="457200">
              <a:lnSpc>
                <a:spcPts val="14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sequence</a:t>
            </a:r>
          </a:p>
          <a:p>
            <a:pPr algn="l" defTabSz="457200">
              <a:lnSpc>
                <a:spcPts val="16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alignment</a:t>
            </a:r>
          </a:p>
        </p:txBody>
      </p:sp>
      <p:sp>
        <p:nvSpPr>
          <p:cNvPr id="4" name="Shape 5874"/>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9BAAAOkLAAAoGQAASA4AABAgAAAmAAAACAAAAP//////////"/>
              </a:ext>
            </a:extLst>
          </p:cNvSpPr>
          <p:nvPr/>
        </p:nvSpPr>
        <p:spPr>
          <a:xfrm>
            <a:off x="2755900" y="1936115"/>
            <a:ext cx="1333500" cy="385445"/>
          </a:xfrm>
          <a:prstGeom prst="rect">
            <a:avLst/>
          </a:prstGeom>
          <a:noFill/>
          <a:ln>
            <a:noFill/>
          </a:ln>
          <a:effectLst/>
        </p:spPr>
        <p:txBody>
          <a:bodyPr vert="horz" wrap="square" lIns="50800" tIns="50800" rIns="50800" bIns="50800" numCol="1" spcCol="215900" anchor="t"/>
          <a:lstStyle>
            <a:lvl1pPr algn="l" defTabSz="457200">
              <a:lnSpc>
                <a:spcPts val="2400"/>
              </a:lnSpc>
              <a:spcBef>
                <a:spcPts val="400"/>
              </a:spcBef>
              <a:tabLst>
                <a:tab pos="838200" algn="l"/>
                <a:tab pos="914400" algn="l"/>
                <a:tab pos="1828800" algn="l"/>
                <a:tab pos="2387600" algn="l"/>
              </a:tabLst>
              <a:defRPr sz="2000" b="1" cap="none">
                <a:solidFill>
                  <a:srgbClr val="0433FF"/>
                </a:solidFill>
                <a:latin typeface="Arial" pitchFamily="1" charset="0"/>
                <a:ea typeface="Gill Sans" pitchFamily="0" charset="0"/>
                <a:cs typeface="Gill Sans" pitchFamily="0" charset="0"/>
              </a:defRPr>
            </a:lvl1pPr>
          </a:lstStyle>
          <a:p>
            <a:pPr/>
            <a:r>
              <a:t>Model</a:t>
            </a:r>
          </a:p>
        </p:txBody>
      </p:sp>
      <p:sp>
        <p:nvSpPr>
          <p:cNvPr id="5" name="Shape 5875"/>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3ACw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2CwAAEALAADVNgAAEw8AABAgAAAmAAAACAAAAP//////////"/>
              </a:ext>
            </a:extLst>
          </p:cNvSpPr>
          <p:nvPr/>
        </p:nvSpPr>
        <p:spPr>
          <a:xfrm>
            <a:off x="7289800" y="1828800"/>
            <a:ext cx="1623695" cy="621665"/>
          </a:xfrm>
          <a:prstGeom prst="rect">
            <a:avLst/>
          </a:prstGeom>
          <a:noFill/>
          <a:ln>
            <a:noFill/>
          </a:ln>
          <a:effectLst/>
        </p:spPr>
        <p:txBody>
          <a:bodyPr vert="horz" wrap="square" lIns="50800" tIns="50800" rIns="50800" bIns="50800" numCol="1" spcCol="215900" anchor="t"/>
          <a:lstStyle/>
          <a:p>
            <a:pPr algn="l" defTabSz="457200">
              <a:lnSpc>
                <a:spcPts val="1500"/>
              </a:lnSpc>
              <a:spcBef>
                <a:spcPts val="400"/>
              </a:spcBef>
              <a:tabLst>
                <a:tab pos="838200" algn="l"/>
                <a:tab pos="914400" algn="l"/>
                <a:tab pos="1828800" algn="l"/>
                <a:tab pos="2387600" algn="l"/>
              </a:tabLst>
              <a:defRPr sz="2000" b="1" cap="none">
                <a:solidFill>
                  <a:srgbClr val="0433FF"/>
                </a:solidFill>
                <a:latin typeface="Arial" pitchFamily="1" charset="0"/>
                <a:ea typeface="Arial" pitchFamily="1" charset="0"/>
                <a:cs typeface="Arial" pitchFamily="1" charset="0"/>
              </a:defRPr>
            </a:pPr>
            <a:r>
              <a:t>Parameter</a:t>
            </a:r>
          </a:p>
          <a:p>
            <a:pPr algn="l" defTabSz="457200">
              <a:lnSpc>
                <a:spcPts val="2400"/>
              </a:lnSpc>
              <a:spcBef>
                <a:spcPts val="400"/>
              </a:spcBef>
              <a:tabLst>
                <a:tab pos="838200" algn="l"/>
                <a:tab pos="914400" algn="l"/>
                <a:tab pos="1828800" algn="l"/>
                <a:tab pos="2387600" algn="l"/>
              </a:tabLst>
              <a:defRPr sz="2000" b="1" cap="none">
                <a:solidFill>
                  <a:srgbClr val="0433FF"/>
                </a:solidFill>
                <a:latin typeface="Arial" pitchFamily="1" charset="0"/>
                <a:ea typeface="Arial" pitchFamily="1" charset="0"/>
                <a:cs typeface="Arial" pitchFamily="1" charset="0"/>
              </a:defRPr>
            </a:pPr>
            <a:r>
              <a:t>Estimates</a:t>
            </a:r>
          </a:p>
        </p:txBody>
      </p:sp>
      <p:sp>
        <p:nvSpPr>
          <p:cNvPr id="6" name="Shape 5876"/>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9BAAADwPAADUHAAAYBMAABAgAAAmAAAACAAAAP//////////"/>
              </a:ext>
            </a:extLst>
          </p:cNvSpPr>
          <p:nvPr/>
        </p:nvSpPr>
        <p:spPr>
          <a:xfrm>
            <a:off x="2755900" y="2476500"/>
            <a:ext cx="1930400" cy="673100"/>
          </a:xfrm>
          <a:prstGeom prst="rect">
            <a:avLst/>
          </a:prstGeom>
          <a:noFill/>
          <a:ln>
            <a:noFill/>
          </a:ln>
          <a:effectLst/>
        </p:spPr>
        <p:txBody>
          <a:bodyPr vert="horz" wrap="square" lIns="50800" tIns="50800" rIns="50800" bIns="50800" numCol="1" spcCol="215900" anchor="t"/>
          <a:lstStyle/>
          <a:p>
            <a:pPr algn="l" defTabSz="457200">
              <a:lnSpc>
                <a:spcPts val="14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tree with</a:t>
            </a:r>
          </a:p>
          <a:p>
            <a:pPr algn="l" defTabSz="457200">
              <a:lnSpc>
                <a:spcPts val="16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branch lengths</a:t>
            </a:r>
          </a:p>
        </p:txBody>
      </p:sp>
      <p:sp>
        <p:nvSpPr>
          <p:cNvPr id="7" name="Shape 5877"/>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Cp8wU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9BAAACQTAAAoGQAASBcAABAgAAAmAAAACAAAAP//////////"/>
              </a:ext>
            </a:extLst>
          </p:cNvSpPr>
          <p:nvPr/>
        </p:nvSpPr>
        <p:spPr>
          <a:xfrm>
            <a:off x="2755900" y="3111500"/>
            <a:ext cx="1333500" cy="673100"/>
          </a:xfrm>
          <a:prstGeom prst="rect">
            <a:avLst/>
          </a:prstGeom>
          <a:noFill/>
          <a:ln>
            <a:noFill/>
          </a:ln>
          <a:effectLst/>
        </p:spPr>
        <p:txBody>
          <a:bodyPr vert="horz" wrap="square" lIns="50800" tIns="50800" rIns="50800" bIns="50800" numCol="1" spcCol="215900" anchor="t"/>
          <a:lstStyle/>
          <a:p>
            <a:pPr algn="l" defTabSz="457200">
              <a:lnSpc>
                <a:spcPts val="14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substitution</a:t>
            </a:r>
          </a:p>
          <a:p>
            <a:pPr algn="l" defTabSz="457200">
              <a:lnSpc>
                <a:spcPts val="16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model</a:t>
            </a:r>
          </a:p>
        </p:txBody>
      </p:sp>
      <p:sp>
        <p:nvSpPr>
          <p:cNvPr id="8" name="Shape 5878"/>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OB38wU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qh4AAJQHAADeJgAAywsAABAgAAAmAAAACAAAAP//////////"/>
              </a:ext>
            </a:extLst>
          </p:cNvSpPr>
          <p:nvPr/>
        </p:nvSpPr>
        <p:spPr>
          <a:xfrm>
            <a:off x="4984750" y="1231900"/>
            <a:ext cx="1333500" cy="685165"/>
          </a:xfrm>
          <a:prstGeom prst="rect">
            <a:avLst/>
          </a:prstGeom>
          <a:noFill/>
          <a:ln>
            <a:noFill/>
          </a:ln>
          <a:effectLst/>
        </p:spPr>
        <p:txBody>
          <a:bodyPr vert="horz" wrap="square" lIns="50800" tIns="50800" rIns="50800" bIns="50800" numCol="1" spcCol="215900" anchor="t"/>
          <a:lstStyle>
            <a:lvl1pPr defTabSz="457200">
              <a:lnSpc>
                <a:spcPts val="2400"/>
              </a:lnSpc>
              <a:spcBef>
                <a:spcPts val="400"/>
              </a:spcBef>
              <a:tabLst>
                <a:tab pos="838200" algn="l"/>
                <a:tab pos="914400" algn="l"/>
                <a:tab pos="1828800" algn="l"/>
                <a:tab pos="2387600" algn="l"/>
              </a:tabLst>
              <a:defRPr sz="2000" b="1" cap="none">
                <a:solidFill>
                  <a:srgbClr val="0433FF"/>
                </a:solidFill>
                <a:latin typeface="Arial" pitchFamily="1" charset="0"/>
                <a:ea typeface="Gill Sans" pitchFamily="0" charset="0"/>
                <a:cs typeface="Gill Sans" pitchFamily="0" charset="0"/>
              </a:defRPr>
            </a:lvl1pPr>
          </a:lstStyle>
          <a:p>
            <a:pPr/>
            <a:r>
              <a:t>Inference Method</a:t>
            </a:r>
          </a:p>
        </p:txBody>
      </p:sp>
      <p:sp>
        <p:nvSpPr>
          <p:cNvPr id="9" name="Shape 5879"/>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MBsoAM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1BwAADwPAAC0KAAA1BIAABAgAAAmAAAACAAAAP//////////"/>
              </a:ext>
            </a:extLst>
          </p:cNvSpPr>
          <p:nvPr/>
        </p:nvSpPr>
        <p:spPr>
          <a:xfrm>
            <a:off x="4686300" y="2476500"/>
            <a:ext cx="1930400" cy="584200"/>
          </a:xfrm>
          <a:prstGeom prst="rect">
            <a:avLst/>
          </a:prstGeom>
          <a:noFill/>
          <a:ln>
            <a:noFill/>
          </a:ln>
          <a:effectLst/>
        </p:spPr>
        <p:txBody>
          <a:bodyPr vert="horz" wrap="square" lIns="50800" tIns="50800" rIns="50800" bIns="50800" numCol="1" spcCol="215900" anchor="t"/>
          <a:lstStyle>
            <a:lvl1pPr defTabSz="457200">
              <a:lnSpc>
                <a:spcPts val="18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maximum likelihood</a:t>
            </a:r>
          </a:p>
        </p:txBody>
      </p:sp>
      <p:sp>
        <p:nvSpPr>
          <p:cNvPr id="10" name="Shape 5880"/>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1BwAAJwTAAC0KAAADBcAABAgAAAmAAAACAAAAP//////////"/>
              </a:ext>
            </a:extLst>
          </p:cNvSpPr>
          <p:nvPr/>
        </p:nvSpPr>
        <p:spPr>
          <a:xfrm>
            <a:off x="4686300" y="3187700"/>
            <a:ext cx="1930400" cy="558800"/>
          </a:xfrm>
          <a:prstGeom prst="rect">
            <a:avLst/>
          </a:prstGeom>
          <a:noFill/>
          <a:ln>
            <a:noFill/>
          </a:ln>
          <a:effectLst/>
        </p:spPr>
        <p:txBody>
          <a:bodyPr vert="horz" wrap="square" lIns="50800" tIns="50800" rIns="50800" bIns="50800" numCol="1" spcCol="215900" anchor="t"/>
          <a:lstStyle>
            <a:lvl1pPr defTabSz="457200">
              <a:lnSpc>
                <a:spcPts val="16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Bayesian inference</a:t>
            </a:r>
          </a:p>
        </p:txBody>
      </p:sp>
      <p:sp>
        <p:nvSpPr>
          <p:cNvPr id="11" name="Shape 5881"/>
          <p:cNvSpPr>
            <a:extLst>
              <a:ext uri="smNativeData">
                <pr:smNativeData xmlns:pr="smNativeData" xmlns="smNativeData" val="SMDATA_15_trXWYhMAAAAlAAAAyAAAAA0AAAAAPAAAADwAAAA8AAAAPAAAAAAAAAABAAAAAAAAAAEAAABQAAAAtqFfJcZb6T97FK5H4XrU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HRzLm8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3N7gA8zMzADAwP8Af39/AAAAAAAAAAAAAAAAAAAAAAAAAAAAIQAAABgAAAAUAAAAMBsAAFgMAADAKwAAnA4AABAAAAAmAAAACAAAAP//////////"/>
              </a:ext>
            </a:extLst>
          </p:cNvSpPr>
          <p:nvPr/>
        </p:nvSpPr>
        <p:spPr>
          <a:xfrm>
            <a:off x="4419600" y="2006600"/>
            <a:ext cx="2692400" cy="368300"/>
          </a:xfrm>
          <a:prstGeom prst="rightArrow">
            <a:avLst>
              <a:gd name="adj1" fmla="val 32000"/>
              <a:gd name="adj2" fmla="val 151724"/>
            </a:avLst>
          </a:prstGeom>
          <a:noFill/>
          <a:ln w="25400" cap="flat" cmpd="sng" algn="ctr">
            <a:solidFill>
              <a:srgbClr val="FF9300"/>
            </a:solidFill>
            <a:prstDash val="solid"/>
            <a:headEnd type="none"/>
            <a:tailEnd type="none"/>
          </a:ln>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12" name="Shape 5882"/>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GVmUl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VAUAANwAAAAsOQAATAQAABAgAAAmAAAACAAAAP//////////"/>
              </a:ext>
            </a:extLst>
          </p:cNvSpPr>
          <p:nvPr/>
        </p:nvSpPr>
        <p:spPr>
          <a:xfrm>
            <a:off x="866140" y="139700"/>
            <a:ext cx="842772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Statistical Estimation of Phylogeny: An Outline</a:t>
            </a:r>
          </a:p>
        </p:txBody>
      </p:sp>
      <p:sp>
        <p:nvSpPr>
          <p:cNvPr id="13" name="Shape 5883"/>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YwMCI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2CwAADwPAAC4OAAAtBQAABAgAAAmAAAACAAAAP//////////"/>
              </a:ext>
            </a:extLst>
          </p:cNvSpPr>
          <p:nvPr/>
        </p:nvSpPr>
        <p:spPr>
          <a:xfrm>
            <a:off x="7289800" y="2476500"/>
            <a:ext cx="1930400" cy="889000"/>
          </a:xfrm>
          <a:prstGeom prst="rect">
            <a:avLst/>
          </a:prstGeom>
          <a:noFill/>
          <a:ln>
            <a:noFill/>
          </a:ln>
          <a:effectLst/>
        </p:spPr>
        <p:txBody>
          <a:bodyPr vert="horz" wrap="square" lIns="50800" tIns="50800" rIns="50800" bIns="50800" numCol="1" spcCol="215900" anchor="t"/>
          <a:lstStyle>
            <a:lvl1pPr algn="l" defTabSz="457200">
              <a:lnSpc>
                <a:spcPct val="900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phylogeny &amp; other model parameters</a:t>
            </a:r>
          </a:p>
        </p:txBody>
      </p:sp>
      <p:sp>
        <p:nvSpPr>
          <p:cNvPr id="14" name="Shape 5884"/>
          <p:cNvSpPr>
            <a:extLst>
              <a:ext uri="smNativeData">
                <pr:smNativeData xmlns:pr="smNativeData" xmlns="smNativeData" val="SMDATA_15_trXWYhMAAAAlAAAAZAAAAA0AAAAAPAAAADwAAAA8AAAAP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WgAAADkAAAA5AAAAZAAAAGQAAAAAAAAAy8vLAFoAAAA5AAAAOQAAAGQAAABkAAAAAAAAABcAAAAUAAAAAAAAAAAAAAD/fwAA/38AAAAAAAAJAAAABAAAAHBwaW4eAAAAaAAAAAAAAAAAAAAAAAAAAAAAAAAAAAAAECcAABAnAAAAAAAAAAAAAAAAAAAAAAAAAAAAAAAAAAAAAAAAAAAAAMg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BBAAAFAPAAC8GwAAcBcAABAAAAAmAAAACAAAAP//////////"/>
              </a:ext>
            </a:extLst>
          </p:cNvSpPr>
          <p:nvPr/>
        </p:nvSpPr>
        <p:spPr>
          <a:xfrm>
            <a:off x="2603500" y="2489200"/>
            <a:ext cx="1905000" cy="1320800"/>
          </a:xfrm>
          <a:prstGeom prst="rect">
            <a:avLst/>
          </a:prstGeom>
          <a:noFill/>
          <a:ln w="25400" cap="flat" cmpd="sng" algn="ctr">
            <a:solidFill>
              <a:srgbClr val="FF9300"/>
            </a:solidFill>
            <a:prstDash val="solid"/>
            <a:headEnd type="none"/>
            <a:tailEnd type="none"/>
          </a:ln>
          <a:effectLst>
            <a:outerShdw blurRad="127000" dist="51187" dir="2700000">
              <a:srgbClr val="000000">
                <a:alpha val="10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Tree>
  </p:cSld>
  <p:clrMapOvr>
    <a:masterClrMapping/>
  </p:clrMapOvr>
  <p:transition spd="fast" p14:dur="500">
    <p:fade/>
    <p:extLst>
      <p:ext uri="smNativeData">
        <pr:smNativeData xmlns:pr="smNativeData" xmlns="smNativeData" val="trXWYgAAAAD0AQAAAAAAAAYAAAAAAAAAAAAAAAAAAAAAAAAAAQAAAAAAAAAAAAAAAAAAAAAAAAAAAAAA"/>
      </p:ext>
    </p:extLst>
  </p:transition>
  <p:timing>
    <p:tnLst>
      <p:par>
        <p:cTn id="1" dur="indefinite" restart="never" nodeType="tmRoot"/>
      </p:par>
    </p:tnLst>
  </p:timing>
</p:sld>
</file>

<file path=ppt/slides/slide386.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sp>
        <p:nvSpPr>
          <p:cNvPr id="2" name="Shape 5886"/>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HRzLm8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AAUAAOkLAAA0DQAASA4AABAgAAAmAAAACAAAAP//////////"/>
              </a:ext>
            </a:extLst>
          </p:cNvSpPr>
          <p:nvPr/>
        </p:nvSpPr>
        <p:spPr>
          <a:xfrm>
            <a:off x="812800" y="1936115"/>
            <a:ext cx="1333500" cy="385445"/>
          </a:xfrm>
          <a:prstGeom prst="rect">
            <a:avLst/>
          </a:prstGeom>
          <a:noFill/>
          <a:ln>
            <a:noFill/>
          </a:ln>
          <a:effectLst/>
        </p:spPr>
        <p:txBody>
          <a:bodyPr vert="horz" wrap="square" lIns="50800" tIns="50800" rIns="50800" bIns="50800" numCol="1" spcCol="215900" anchor="t"/>
          <a:lstStyle>
            <a:lvl1pPr algn="l" defTabSz="457200">
              <a:lnSpc>
                <a:spcPts val="2400"/>
              </a:lnSpc>
              <a:spcBef>
                <a:spcPts val="400"/>
              </a:spcBef>
              <a:tabLst>
                <a:tab pos="838200" algn="l"/>
                <a:tab pos="914400" algn="l"/>
                <a:tab pos="1828800" algn="l"/>
                <a:tab pos="2387600" algn="l"/>
              </a:tabLst>
              <a:defRPr sz="2000" b="1" cap="none">
                <a:solidFill>
                  <a:srgbClr val="0433FF"/>
                </a:solidFill>
                <a:latin typeface="Arial" pitchFamily="1" charset="0"/>
                <a:ea typeface="Gill Sans" pitchFamily="0" charset="0"/>
                <a:cs typeface="Gill Sans" pitchFamily="0" charset="0"/>
              </a:defRPr>
            </a:lvl1pPr>
          </a:lstStyle>
          <a:p>
            <a:pPr/>
            <a:r>
              <a:t>Data</a:t>
            </a:r>
          </a:p>
        </p:txBody>
      </p:sp>
      <p:sp>
        <p:nvSpPr>
          <p:cNvPr id="3" name="Shape 5887"/>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NQdHM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AAUAADwPAAA0DQAAYBMAABAgAAAmAAAACAAAAP//////////"/>
              </a:ext>
            </a:extLst>
          </p:cNvSpPr>
          <p:nvPr/>
        </p:nvSpPr>
        <p:spPr>
          <a:xfrm>
            <a:off x="812800" y="2476500"/>
            <a:ext cx="1333500" cy="673100"/>
          </a:xfrm>
          <a:prstGeom prst="rect">
            <a:avLst/>
          </a:prstGeom>
          <a:noFill/>
          <a:ln>
            <a:noFill/>
          </a:ln>
          <a:effectLst/>
        </p:spPr>
        <p:txBody>
          <a:bodyPr vert="horz" wrap="square" lIns="50800" tIns="50800" rIns="50800" bIns="50800" numCol="1" spcCol="215900" anchor="t"/>
          <a:lstStyle/>
          <a:p>
            <a:pPr algn="l" defTabSz="457200">
              <a:lnSpc>
                <a:spcPts val="14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sequence</a:t>
            </a:r>
          </a:p>
          <a:p>
            <a:pPr algn="l" defTabSz="457200">
              <a:lnSpc>
                <a:spcPts val="16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alignment</a:t>
            </a:r>
          </a:p>
        </p:txBody>
      </p:sp>
      <p:sp>
        <p:nvSpPr>
          <p:cNvPr id="4" name="Shape 5888"/>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5zPSI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9BAAAOkLAAAoGQAASA4AABAgAAAmAAAACAAAAP//////////"/>
              </a:ext>
            </a:extLst>
          </p:cNvSpPr>
          <p:nvPr/>
        </p:nvSpPr>
        <p:spPr>
          <a:xfrm>
            <a:off x="2755900" y="1936115"/>
            <a:ext cx="1333500" cy="385445"/>
          </a:xfrm>
          <a:prstGeom prst="rect">
            <a:avLst/>
          </a:prstGeom>
          <a:noFill/>
          <a:ln>
            <a:noFill/>
          </a:ln>
          <a:effectLst/>
        </p:spPr>
        <p:txBody>
          <a:bodyPr vert="horz" wrap="square" lIns="50800" tIns="50800" rIns="50800" bIns="50800" numCol="1" spcCol="215900" anchor="t"/>
          <a:lstStyle>
            <a:lvl1pPr algn="l" defTabSz="457200">
              <a:lnSpc>
                <a:spcPts val="2400"/>
              </a:lnSpc>
              <a:spcBef>
                <a:spcPts val="400"/>
              </a:spcBef>
              <a:tabLst>
                <a:tab pos="838200" algn="l"/>
                <a:tab pos="914400" algn="l"/>
                <a:tab pos="1828800" algn="l"/>
                <a:tab pos="2387600" algn="l"/>
              </a:tabLst>
              <a:defRPr sz="2000" b="1" cap="none">
                <a:solidFill>
                  <a:srgbClr val="0433FF"/>
                </a:solidFill>
                <a:latin typeface="Arial" pitchFamily="1" charset="0"/>
                <a:ea typeface="Gill Sans" pitchFamily="0" charset="0"/>
                <a:cs typeface="Gill Sans" pitchFamily="0" charset="0"/>
              </a:defRPr>
            </a:lvl1pPr>
          </a:lstStyle>
          <a:p>
            <a:pPr/>
            <a:r>
              <a:t>Model</a:t>
            </a:r>
          </a:p>
        </p:txBody>
      </p:sp>
      <p:sp>
        <p:nvSpPr>
          <p:cNvPr id="5" name="Shape 5889"/>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EJvZHk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2CwAAEALAADVNgAAEw8AABAgAAAmAAAACAAAAP//////////"/>
              </a:ext>
            </a:extLst>
          </p:cNvSpPr>
          <p:nvPr/>
        </p:nvSpPr>
        <p:spPr>
          <a:xfrm>
            <a:off x="7289800" y="1828800"/>
            <a:ext cx="1623695" cy="621665"/>
          </a:xfrm>
          <a:prstGeom prst="rect">
            <a:avLst/>
          </a:prstGeom>
          <a:noFill/>
          <a:ln>
            <a:noFill/>
          </a:ln>
          <a:effectLst/>
        </p:spPr>
        <p:txBody>
          <a:bodyPr vert="horz" wrap="square" lIns="50800" tIns="50800" rIns="50800" bIns="50800" numCol="1" spcCol="215900" anchor="t"/>
          <a:lstStyle/>
          <a:p>
            <a:pPr algn="l" defTabSz="457200">
              <a:lnSpc>
                <a:spcPts val="1500"/>
              </a:lnSpc>
              <a:spcBef>
                <a:spcPts val="400"/>
              </a:spcBef>
              <a:tabLst>
                <a:tab pos="838200" algn="l"/>
                <a:tab pos="914400" algn="l"/>
                <a:tab pos="1828800" algn="l"/>
                <a:tab pos="2387600" algn="l"/>
              </a:tabLst>
              <a:defRPr sz="2000" b="1" cap="none">
                <a:solidFill>
                  <a:srgbClr val="0433FF"/>
                </a:solidFill>
                <a:latin typeface="Arial" pitchFamily="1" charset="0"/>
                <a:ea typeface="Arial" pitchFamily="1" charset="0"/>
                <a:cs typeface="Arial" pitchFamily="1" charset="0"/>
              </a:defRPr>
            </a:pPr>
            <a:r>
              <a:t>Parameter</a:t>
            </a:r>
          </a:p>
          <a:p>
            <a:pPr algn="l" defTabSz="457200">
              <a:lnSpc>
                <a:spcPts val="2400"/>
              </a:lnSpc>
              <a:spcBef>
                <a:spcPts val="400"/>
              </a:spcBef>
              <a:tabLst>
                <a:tab pos="838200" algn="l"/>
                <a:tab pos="914400" algn="l"/>
                <a:tab pos="1828800" algn="l"/>
                <a:tab pos="2387600" algn="l"/>
              </a:tabLst>
              <a:defRPr sz="2000" b="1" cap="none">
                <a:solidFill>
                  <a:srgbClr val="0433FF"/>
                </a:solidFill>
                <a:latin typeface="Arial" pitchFamily="1" charset="0"/>
                <a:ea typeface="Arial" pitchFamily="1" charset="0"/>
                <a:cs typeface="Arial" pitchFamily="1" charset="0"/>
              </a:defRPr>
            </a:pPr>
            <a:r>
              <a:t>Estimates</a:t>
            </a:r>
          </a:p>
        </p:txBody>
      </p:sp>
      <p:sp>
        <p:nvSpPr>
          <p:cNvPr id="6" name="Shape 5890"/>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FjZT0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9BAAADwPAADUHAAAYBMAABAgAAAmAAAACAAAAP//////////"/>
              </a:ext>
            </a:extLst>
          </p:cNvSpPr>
          <p:nvPr/>
        </p:nvSpPr>
        <p:spPr>
          <a:xfrm>
            <a:off x="2755900" y="2476500"/>
            <a:ext cx="1930400" cy="673100"/>
          </a:xfrm>
          <a:prstGeom prst="rect">
            <a:avLst/>
          </a:prstGeom>
          <a:noFill/>
          <a:ln>
            <a:noFill/>
          </a:ln>
          <a:effectLst/>
        </p:spPr>
        <p:txBody>
          <a:bodyPr vert="horz" wrap="square" lIns="50800" tIns="50800" rIns="50800" bIns="50800" numCol="1" spcCol="215900" anchor="t"/>
          <a:lstStyle/>
          <a:p>
            <a:pPr algn="l" defTabSz="457200">
              <a:lnSpc>
                <a:spcPts val="14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tree with</a:t>
            </a:r>
          </a:p>
          <a:p>
            <a:pPr algn="l" defTabSz="457200">
              <a:lnSpc>
                <a:spcPts val="16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branch lengths</a:t>
            </a:r>
          </a:p>
        </p:txBody>
      </p:sp>
      <p:sp>
        <p:nvSpPr>
          <p:cNvPr id="7" name="Shape 5891"/>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IxIi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9BAAACQTAAAoGQAASBcAABAgAAAmAAAACAAAAP//////////"/>
              </a:ext>
            </a:extLst>
          </p:cNvSpPr>
          <p:nvPr/>
        </p:nvSpPr>
        <p:spPr>
          <a:xfrm>
            <a:off x="2755900" y="3111500"/>
            <a:ext cx="1333500" cy="673100"/>
          </a:xfrm>
          <a:prstGeom prst="rect">
            <a:avLst/>
          </a:prstGeom>
          <a:noFill/>
          <a:ln>
            <a:noFill/>
          </a:ln>
          <a:effectLst/>
        </p:spPr>
        <p:txBody>
          <a:bodyPr vert="horz" wrap="square" lIns="50800" tIns="50800" rIns="50800" bIns="50800" numCol="1" spcCol="215900" anchor="t"/>
          <a:lstStyle/>
          <a:p>
            <a:pPr algn="l" defTabSz="457200">
              <a:lnSpc>
                <a:spcPts val="14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substitution</a:t>
            </a:r>
          </a:p>
          <a:p>
            <a:pPr algn="l" defTabSz="457200">
              <a:lnSpc>
                <a:spcPts val="16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model</a:t>
            </a:r>
          </a:p>
        </p:txBody>
      </p:sp>
      <p:sp>
        <p:nvSpPr>
          <p:cNvPr id="8" name="Shape 5892"/>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EZBMEE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qh4AAJQHAADeJgAAywsAABAgAAAmAAAACAAAAP//////////"/>
              </a:ext>
            </a:extLst>
          </p:cNvSpPr>
          <p:nvPr/>
        </p:nvSpPr>
        <p:spPr>
          <a:xfrm>
            <a:off x="4984750" y="1231900"/>
            <a:ext cx="1333500" cy="685165"/>
          </a:xfrm>
          <a:prstGeom prst="rect">
            <a:avLst/>
          </a:prstGeom>
          <a:noFill/>
          <a:ln>
            <a:noFill/>
          </a:ln>
          <a:effectLst/>
        </p:spPr>
        <p:txBody>
          <a:bodyPr vert="horz" wrap="square" lIns="50800" tIns="50800" rIns="50800" bIns="50800" numCol="1" spcCol="215900" anchor="t"/>
          <a:lstStyle>
            <a:lvl1pPr defTabSz="457200">
              <a:lnSpc>
                <a:spcPts val="2400"/>
              </a:lnSpc>
              <a:spcBef>
                <a:spcPts val="400"/>
              </a:spcBef>
              <a:tabLst>
                <a:tab pos="838200" algn="l"/>
                <a:tab pos="914400" algn="l"/>
                <a:tab pos="1828800" algn="l"/>
                <a:tab pos="2387600" algn="l"/>
              </a:tabLst>
              <a:defRPr sz="2000" b="1" cap="none">
                <a:solidFill>
                  <a:srgbClr val="0433FF"/>
                </a:solidFill>
                <a:latin typeface="Arial" pitchFamily="1" charset="0"/>
                <a:ea typeface="Gill Sans" pitchFamily="0" charset="0"/>
                <a:cs typeface="Gill Sans" pitchFamily="0" charset="0"/>
              </a:defRPr>
            </a:lvl1pPr>
          </a:lstStyle>
          <a:p>
            <a:pPr/>
            <a:r>
              <a:t>Inference Method</a:t>
            </a:r>
          </a:p>
        </p:txBody>
      </p:sp>
      <p:sp>
        <p:nvSpPr>
          <p:cNvPr id="9" name="Shape 5893"/>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FjZT0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1BwAADwPAAC0KAAA1BIAABAgAAAmAAAACAAAAP//////////"/>
              </a:ext>
            </a:extLst>
          </p:cNvSpPr>
          <p:nvPr/>
        </p:nvSpPr>
        <p:spPr>
          <a:xfrm>
            <a:off x="4686300" y="2476500"/>
            <a:ext cx="1930400" cy="584200"/>
          </a:xfrm>
          <a:prstGeom prst="rect">
            <a:avLst/>
          </a:prstGeom>
          <a:noFill/>
          <a:ln>
            <a:noFill/>
          </a:ln>
          <a:effectLst/>
        </p:spPr>
        <p:txBody>
          <a:bodyPr vert="horz" wrap="square" lIns="50800" tIns="50800" rIns="50800" bIns="50800" numCol="1" spcCol="215900" anchor="t"/>
          <a:lstStyle>
            <a:lvl1pPr defTabSz="457200">
              <a:lnSpc>
                <a:spcPts val="18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maximum likelihood</a:t>
            </a:r>
          </a:p>
        </p:txBody>
      </p:sp>
      <p:sp>
        <p:nvSpPr>
          <p:cNvPr id="10" name="Shape 5894"/>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8+PGE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1BwAAJwTAAC0KAAADBcAABAgAAAmAAAACAAAAP//////////"/>
              </a:ext>
            </a:extLst>
          </p:cNvSpPr>
          <p:nvPr/>
        </p:nvSpPr>
        <p:spPr>
          <a:xfrm>
            <a:off x="4686300" y="3187700"/>
            <a:ext cx="1930400" cy="558800"/>
          </a:xfrm>
          <a:prstGeom prst="rect">
            <a:avLst/>
          </a:prstGeom>
          <a:noFill/>
          <a:ln>
            <a:noFill/>
          </a:ln>
          <a:effectLst/>
        </p:spPr>
        <p:txBody>
          <a:bodyPr vert="horz" wrap="square" lIns="50800" tIns="50800" rIns="50800" bIns="50800" numCol="1" spcCol="215900" anchor="t"/>
          <a:lstStyle>
            <a:lvl1pPr defTabSz="457200">
              <a:lnSpc>
                <a:spcPts val="16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Bayesian inference</a:t>
            </a:r>
          </a:p>
        </p:txBody>
      </p:sp>
      <p:sp>
        <p:nvSpPr>
          <p:cNvPr id="11" name="Shape 5895"/>
          <p:cNvSpPr>
            <a:extLst>
              <a:ext uri="smNativeData">
                <pr:smNativeData xmlns:pr="smNativeData" xmlns="smNativeData" val="SMDATA_15_trXWYhMAAAAlAAAAyAAAAA0AAAAAPAAAADwAAAA8AAAAPAAAAAAAAAABAAAAAAAAAAEAAABQAAAAtqFfJcZb6T97FK5H4XrU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gwMCI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3N7gA8zMzADAwP8Af39/AAAAAAAAAAAAAAAAAAAAAAAAAAAAIQAAABgAAAAUAAAAMBsAAFgMAADAKwAAnA4AABAAAAAmAAAACAAAAP//////////"/>
              </a:ext>
            </a:extLst>
          </p:cNvSpPr>
          <p:nvPr/>
        </p:nvSpPr>
        <p:spPr>
          <a:xfrm>
            <a:off x="4419600" y="2006600"/>
            <a:ext cx="2692400" cy="368300"/>
          </a:xfrm>
          <a:prstGeom prst="rightArrow">
            <a:avLst>
              <a:gd name="adj1" fmla="val 32000"/>
              <a:gd name="adj2" fmla="val 151724"/>
            </a:avLst>
          </a:prstGeom>
          <a:noFill/>
          <a:ln w="25400" cap="flat" cmpd="sng" algn="ctr">
            <a:solidFill>
              <a:srgbClr val="FF9300"/>
            </a:solidFill>
            <a:prstDash val="solid"/>
            <a:headEnd type="none"/>
            <a:tailEnd type="none"/>
          </a:ln>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12" name="Shape 5896"/>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CIgckk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VAUAANwAAAAsOQAATAQAABAgAAAmAAAACAAAAP//////////"/>
              </a:ext>
            </a:extLst>
          </p:cNvSpPr>
          <p:nvPr/>
        </p:nvSpPr>
        <p:spPr>
          <a:xfrm>
            <a:off x="866140" y="139700"/>
            <a:ext cx="842772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Statistical Estimation of Phylogeny: An Outline</a:t>
            </a:r>
          </a:p>
        </p:txBody>
      </p:sp>
      <p:sp>
        <p:nvSpPr>
          <p:cNvPr id="13" name="Shape 5897"/>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B0SW4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2CwAADwPAAC4OAAAtBQAABAgAAAmAAAACAAAAP//////////"/>
              </a:ext>
            </a:extLst>
          </p:cNvSpPr>
          <p:nvPr/>
        </p:nvSpPr>
        <p:spPr>
          <a:xfrm>
            <a:off x="7289800" y="2476500"/>
            <a:ext cx="1930400" cy="889000"/>
          </a:xfrm>
          <a:prstGeom prst="rect">
            <a:avLst/>
          </a:prstGeom>
          <a:noFill/>
          <a:ln>
            <a:noFill/>
          </a:ln>
          <a:effectLst/>
        </p:spPr>
        <p:txBody>
          <a:bodyPr vert="horz" wrap="square" lIns="50800" tIns="50800" rIns="50800" bIns="50800" numCol="1" spcCol="215900" anchor="t"/>
          <a:lstStyle>
            <a:lvl1pPr algn="l" defTabSz="457200">
              <a:lnSpc>
                <a:spcPct val="900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phylogeny &amp; other model parameters</a:t>
            </a:r>
          </a:p>
        </p:txBody>
      </p:sp>
      <p:sp>
        <p:nvSpPr>
          <p:cNvPr id="14" name="Shape 5898"/>
          <p:cNvSpPr>
            <a:extLst>
              <a:ext uri="smNativeData">
                <pr:smNativeData xmlns:pr="smNativeData" xmlns="smNativeData" val="SMDATA_15_trXWYhMAAAAlAAAAZAAAAA0AAAAAPAAAADwAAAA8AAAAP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WgAAADkAAAA5AAAAZAAAAGQAAAAAAAAAy8vLAFoAAAA5AAAAOQAAAGQAAABkAAAAAAAAABcAAAAUAAAAAAAAAAAAAAD/fwAA/38AAAAAAAAJAAAABAAAADpwPjweAAAAaAAAAAAAAAAAAAAAAAAAAAAAAAAAAAAAECcAABAnAAAAAAAAAAAAAAAAAAAAAAAAAAAAAAAAAAAAAAAAAAAAAMg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BBAAAFAPAAC8GwAAZBkAABAAAAAmAAAACAAAAP//////////"/>
              </a:ext>
            </a:extLst>
          </p:cNvSpPr>
          <p:nvPr/>
        </p:nvSpPr>
        <p:spPr>
          <a:xfrm>
            <a:off x="2603500" y="2489200"/>
            <a:ext cx="1905000" cy="1638300"/>
          </a:xfrm>
          <a:prstGeom prst="rect">
            <a:avLst/>
          </a:prstGeom>
          <a:noFill/>
          <a:ln w="25400" cap="flat" cmpd="sng" algn="ctr">
            <a:solidFill>
              <a:srgbClr val="FF9300"/>
            </a:solidFill>
            <a:prstDash val="solid"/>
            <a:headEnd type="none"/>
            <a:tailEnd type="none"/>
          </a:ln>
          <a:effectLst>
            <a:outerShdw blurRad="127000" dist="51187" dir="2700000">
              <a:srgbClr val="000000">
                <a:alpha val="10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15" name="Shape 5899"/>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XwAAAEcAAABHAAAAZAAAAGQAAAAAAAAAy8vLAF8AAABHAAAARwAAAGQAAABkAAAAAAAAABcAAAAUAAAAAAAAAAAAAAD/fwAA/38AAAAAAAAJAAAABAAAAGJJbnM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BAAAPgWAABgGAAAeBkAABAgAAAmAAAACAAAAP//////////"/>
              </a:ext>
            </a:extLst>
          </p:cNvSpPr>
          <p:nvPr/>
        </p:nvSpPr>
        <p:spPr>
          <a:xfrm>
            <a:off x="2628900" y="3733800"/>
            <a:ext cx="1333500" cy="406400"/>
          </a:xfrm>
          <a:prstGeom prst="rect">
            <a:avLst/>
          </a:prstGeom>
          <a:noFill/>
          <a:ln>
            <a:noFill/>
          </a:ln>
          <a:effectLst>
            <a:outerShdw blurRad="63500" dist="63760" dir="2700000">
              <a:srgbClr val="000000">
                <a:alpha val="5000"/>
              </a:srgbClr>
            </a:outerShdw>
          </a:effectLst>
        </p:spPr>
        <p:txBody>
          <a:bodyPr vert="horz" wrap="square" lIns="50800" tIns="50800" rIns="50800" bIns="50800" numCol="1" spcCol="215900" anchor="t"/>
          <a:lstStyle>
            <a:lvl1pPr algn="l" defTabSz="457200">
              <a:lnSpc>
                <a:spcPts val="2400"/>
              </a:lnSpc>
              <a:spcBef>
                <a:spcPts val="400"/>
              </a:spcBef>
              <a:tabLst>
                <a:tab pos="838200" algn="l"/>
                <a:tab pos="914400" algn="l"/>
                <a:tab pos="1828800" algn="l"/>
                <a:tab pos="2387600" algn="l"/>
              </a:tabLst>
              <a:defRPr sz="2000" cap="none">
                <a:solidFill>
                  <a:srgbClr val="FF9300"/>
                </a:solidFill>
                <a:latin typeface="Arial" pitchFamily="1" charset="0"/>
                <a:ea typeface="Gill Sans" pitchFamily="0" charset="0"/>
                <a:cs typeface="Gill Sans" pitchFamily="0" charset="0"/>
              </a:defRPr>
            </a:lvl1pPr>
          </a:lstStyle>
          <a:p>
            <a:pPr/>
            <a:r>
              <a:t>Model 1</a:t>
            </a:r>
          </a:p>
        </p:txBody>
      </p:sp>
      <p:sp>
        <p:nvSpPr>
          <p:cNvPr id="16" name="Shape 5900"/>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FsPSI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AAUAAPQaAAA0DQAAGB8AABAgAAAmAAAACAAAAP//////////"/>
              </a:ext>
            </a:extLst>
          </p:cNvSpPr>
          <p:nvPr/>
        </p:nvSpPr>
        <p:spPr>
          <a:xfrm>
            <a:off x="812800" y="4381500"/>
            <a:ext cx="1333500" cy="673100"/>
          </a:xfrm>
          <a:prstGeom prst="rect">
            <a:avLst/>
          </a:prstGeom>
          <a:noFill/>
          <a:ln>
            <a:noFill/>
          </a:ln>
          <a:effectLst/>
        </p:spPr>
        <p:txBody>
          <a:bodyPr vert="horz" wrap="square" lIns="50800" tIns="50800" rIns="50800" bIns="50800" numCol="1" spcCol="215900" anchor="t"/>
          <a:lstStyle/>
          <a:p>
            <a:pPr algn="l" defTabSz="457200">
              <a:lnSpc>
                <a:spcPts val="14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sequence</a:t>
            </a:r>
          </a:p>
          <a:p>
            <a:pPr algn="l" defTabSz="457200">
              <a:lnSpc>
                <a:spcPts val="16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alignment</a:t>
            </a:r>
          </a:p>
        </p:txBody>
      </p:sp>
      <p:sp>
        <p:nvSpPr>
          <p:cNvPr id="17" name="Shape 5901"/>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48YTo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9BAAAPQaAADUHAAAGB8AABAgAAAmAAAACAAAAP//////////"/>
              </a:ext>
            </a:extLst>
          </p:cNvSpPr>
          <p:nvPr/>
        </p:nvSpPr>
        <p:spPr>
          <a:xfrm>
            <a:off x="2755900" y="4381500"/>
            <a:ext cx="1930400" cy="673100"/>
          </a:xfrm>
          <a:prstGeom prst="rect">
            <a:avLst/>
          </a:prstGeom>
          <a:noFill/>
          <a:ln>
            <a:noFill/>
          </a:ln>
          <a:effectLst/>
        </p:spPr>
        <p:txBody>
          <a:bodyPr vert="horz" wrap="square" lIns="50800" tIns="50800" rIns="50800" bIns="50800" numCol="1" spcCol="215900" anchor="t"/>
          <a:lstStyle/>
          <a:p>
            <a:pPr algn="l" defTabSz="457200">
              <a:lnSpc>
                <a:spcPts val="14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tree with</a:t>
            </a:r>
          </a:p>
          <a:p>
            <a:pPr algn="l" defTabSz="457200">
              <a:lnSpc>
                <a:spcPts val="16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branch lengths</a:t>
            </a:r>
          </a:p>
        </p:txBody>
      </p:sp>
      <p:sp>
        <p:nvSpPr>
          <p:cNvPr id="18" name="Shape 5902"/>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gwMCI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9BAAANweAAAoGQAAACMAABAgAAAmAAAACAAAAP//////////"/>
              </a:ext>
            </a:extLst>
          </p:cNvSpPr>
          <p:nvPr/>
        </p:nvSpPr>
        <p:spPr>
          <a:xfrm>
            <a:off x="2755900" y="5016500"/>
            <a:ext cx="1333500" cy="673100"/>
          </a:xfrm>
          <a:prstGeom prst="rect">
            <a:avLst/>
          </a:prstGeom>
          <a:noFill/>
          <a:ln>
            <a:noFill/>
          </a:ln>
          <a:effectLst/>
        </p:spPr>
        <p:txBody>
          <a:bodyPr vert="horz" wrap="square" lIns="50800" tIns="50800" rIns="50800" bIns="50800" numCol="1" spcCol="215900" anchor="t"/>
          <a:lstStyle/>
          <a:p>
            <a:pPr algn="l" defTabSz="457200">
              <a:lnSpc>
                <a:spcPts val="14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substitution</a:t>
            </a:r>
          </a:p>
          <a:p>
            <a:pPr algn="l" defTabSz="457200">
              <a:lnSpc>
                <a:spcPts val="16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model</a:t>
            </a:r>
          </a:p>
        </p:txBody>
      </p:sp>
      <p:sp>
        <p:nvSpPr>
          <p:cNvPr id="19" name="Shape 5903"/>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JvZHk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1BwAAPQaAAC0KAAAjB4AABAgAAAmAAAACAAAAP//////////"/>
              </a:ext>
            </a:extLst>
          </p:cNvSpPr>
          <p:nvPr/>
        </p:nvSpPr>
        <p:spPr>
          <a:xfrm>
            <a:off x="4686300" y="4381500"/>
            <a:ext cx="1930400" cy="584200"/>
          </a:xfrm>
          <a:prstGeom prst="rect">
            <a:avLst/>
          </a:prstGeom>
          <a:noFill/>
          <a:ln>
            <a:noFill/>
          </a:ln>
          <a:effectLst/>
        </p:spPr>
        <p:txBody>
          <a:bodyPr vert="horz" wrap="square" lIns="50800" tIns="50800" rIns="50800" bIns="50800" numCol="1" spcCol="215900" anchor="t"/>
          <a:lstStyle>
            <a:lvl1pPr defTabSz="457200">
              <a:lnSpc>
                <a:spcPts val="18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maximum likelihood</a:t>
            </a:r>
          </a:p>
        </p:txBody>
      </p:sp>
      <p:sp>
        <p:nvSpPr>
          <p:cNvPr id="20" name="Shape 5904"/>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EwMCI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1BwAAFQfAAC0KAAAxCIAABAgAAAmAAAACAAAAP//////////"/>
              </a:ext>
            </a:extLst>
          </p:cNvSpPr>
          <p:nvPr/>
        </p:nvSpPr>
        <p:spPr>
          <a:xfrm>
            <a:off x="4686300" y="5092700"/>
            <a:ext cx="1930400" cy="558800"/>
          </a:xfrm>
          <a:prstGeom prst="rect">
            <a:avLst/>
          </a:prstGeom>
          <a:noFill/>
          <a:ln>
            <a:noFill/>
          </a:ln>
          <a:effectLst/>
        </p:spPr>
        <p:txBody>
          <a:bodyPr vert="horz" wrap="square" lIns="50800" tIns="50800" rIns="50800" bIns="50800" numCol="1" spcCol="215900" anchor="t"/>
          <a:lstStyle>
            <a:lvl1pPr defTabSz="457200">
              <a:lnSpc>
                <a:spcPts val="16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Bayesian inference</a:t>
            </a:r>
          </a:p>
        </p:txBody>
      </p:sp>
      <p:sp>
        <p:nvSpPr>
          <p:cNvPr id="21" name="Shape 5905"/>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HN6PSI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2CwAAPQaAAC4OAAAbCAAABAgAAAmAAAACAAAAP//////////"/>
              </a:ext>
            </a:extLst>
          </p:cNvSpPr>
          <p:nvPr/>
        </p:nvSpPr>
        <p:spPr>
          <a:xfrm>
            <a:off x="7289800" y="4381500"/>
            <a:ext cx="1930400" cy="889000"/>
          </a:xfrm>
          <a:prstGeom prst="rect">
            <a:avLst/>
          </a:prstGeom>
          <a:noFill/>
          <a:ln>
            <a:noFill/>
          </a:ln>
          <a:effectLst/>
        </p:spPr>
        <p:txBody>
          <a:bodyPr vert="horz" wrap="square" lIns="50800" tIns="50800" rIns="50800" bIns="50800" numCol="1" spcCol="215900" anchor="t"/>
          <a:lstStyle>
            <a:lvl1pPr algn="l" defTabSz="457200">
              <a:lnSpc>
                <a:spcPct val="900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phylogeny &amp; other model parameters</a:t>
            </a:r>
          </a:p>
        </p:txBody>
      </p:sp>
      <p:sp>
        <p:nvSpPr>
          <p:cNvPr id="22" name="Shape 5906"/>
          <p:cNvSpPr>
            <a:extLst>
              <a:ext uri="smNativeData">
                <pr:smNativeData xmlns:pr="smNativeData" xmlns="smNativeData" val="SMDATA_15_trXWYhMAAAAlAAAAZAAAAA0AAAAAPAAAADwAAAA8AAAAP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WgAAADkAAAA5AAAAZAAAAGQAAAAAAAAAy8vLAFoAAAA5AAAAOQAAAGQAAABkAAAAAAAAABcAAAAUAAAAAAAAAAAAAAD/fwAA/38AAAAAAAAJAAAABAAAADQyIi8eAAAAaAAAAAAAAAAAAAAAAAAAAAAAAAAAAAAAECcAABAnAAAAAAAAAAAAAAAAAAAAAAAAAAAAAAAAAAAAAAAAAAAAAMg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BBAAAAgbAAC8GwAAHCUAABAAAAAmAAAACAAAAP//////////"/>
              </a:ext>
            </a:extLst>
          </p:cNvSpPr>
          <p:nvPr/>
        </p:nvSpPr>
        <p:spPr>
          <a:xfrm>
            <a:off x="2603500" y="4394200"/>
            <a:ext cx="1905000" cy="1638300"/>
          </a:xfrm>
          <a:prstGeom prst="rect">
            <a:avLst/>
          </a:prstGeom>
          <a:noFill/>
          <a:ln w="25400" cap="flat" cmpd="sng" algn="ctr">
            <a:solidFill>
              <a:srgbClr val="FF9300"/>
            </a:solidFill>
            <a:prstDash val="solid"/>
            <a:headEnd type="none"/>
            <a:tailEnd type="none"/>
          </a:ln>
          <a:effectLst>
            <a:outerShdw blurRad="127000" dist="51187" dir="2700000">
              <a:srgbClr val="000000">
                <a:alpha val="10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23" name="Shape 5907"/>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XwAAAEcAAABHAAAAZAAAAGQAAAAAAAAAy8vLAF8AAABHAAAARwAAAGQAAABkAAAAAAAAABcAAAAUAAAAAAAAAAAAAAD/fwAA/38AAAAAAAAJAAAABAAAAGV4dEw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BAAALAiAABgGAAAMCUAABAgAAAmAAAACAAAAP//////////"/>
              </a:ext>
            </a:extLst>
          </p:cNvSpPr>
          <p:nvPr/>
        </p:nvSpPr>
        <p:spPr>
          <a:xfrm>
            <a:off x="2628900" y="5638800"/>
            <a:ext cx="1333500" cy="406400"/>
          </a:xfrm>
          <a:prstGeom prst="rect">
            <a:avLst/>
          </a:prstGeom>
          <a:noFill/>
          <a:ln>
            <a:noFill/>
          </a:ln>
          <a:effectLst>
            <a:outerShdw blurRad="63500" dist="63760" dir="2700000">
              <a:srgbClr val="000000">
                <a:alpha val="5000"/>
              </a:srgbClr>
            </a:outerShdw>
          </a:effectLst>
        </p:spPr>
        <p:txBody>
          <a:bodyPr vert="horz" wrap="square" lIns="50800" tIns="50800" rIns="50800" bIns="50800" numCol="1" spcCol="215900" anchor="t"/>
          <a:lstStyle>
            <a:lvl1pPr algn="l" defTabSz="457200">
              <a:lnSpc>
                <a:spcPts val="2400"/>
              </a:lnSpc>
              <a:spcBef>
                <a:spcPts val="400"/>
              </a:spcBef>
              <a:tabLst>
                <a:tab pos="838200" algn="l"/>
                <a:tab pos="914400" algn="l"/>
                <a:tab pos="1828800" algn="l"/>
                <a:tab pos="2387600" algn="l"/>
              </a:tabLst>
              <a:defRPr sz="2000" cap="none">
                <a:solidFill>
                  <a:srgbClr val="FF9300"/>
                </a:solidFill>
                <a:latin typeface="Arial" pitchFamily="1" charset="0"/>
                <a:ea typeface="Gill Sans" pitchFamily="0" charset="0"/>
                <a:cs typeface="Gill Sans" pitchFamily="0" charset="0"/>
              </a:defRPr>
            </a:lvl1pPr>
          </a:lstStyle>
          <a:p>
            <a:pPr/>
            <a:r>
              <a:t>Model 2</a:t>
            </a:r>
          </a:p>
        </p:txBody>
      </p:sp>
      <p:sp>
        <p:nvSpPr>
          <p:cNvPr id="24" name="Shape 5909"/>
          <p:cNvSpPr>
            <a:extLst>
              <a:ext uri="smNativeData">
                <pr:smNativeData xmlns:pr="smNativeData" xmlns="smNativeData" val="SMDATA_15_trXWYhMAAAAlAAAACwAAAA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CAAAAZAAAAGQAAAACAAAAZAAAAGQAAAAVAAAAYAAAAAAAAAAAAAAADwAAACADAAAAAAAAAAAAAAEAAACgMgAAVgcAAKr4//8BAAAAf39/AAEAAABkAAAAAAAAABQAAABAHwAAAAAAACYAAAAAAAAAwOD//wAAAAAmAAAAZAAAABYAAABMAAAAAQAAAAAAAAAHAAAAAAAAAAEAAAAAAAAAVgAAAEcAAABHAAAAZAAAAGQAAAAAAAAAy8vLAFYAAABHAAAARwAAAGQAAABkAAAAAAAAABcAAAAUAAAAAAAAAAAAAAD/fwAA/38AAAAAAAAJAAAABAAAABcB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1TYAAJ8RAAAZOgAApB8AABAAAAAmAAAACAAAAP//////////"/>
              </a:ext>
            </a:extLst>
          </p:cNvSpPr>
          <p:nvPr/>
        </p:nvSpPr>
        <p:spPr>
          <a:xfrm>
            <a:off x="8913495" y="2864485"/>
            <a:ext cx="530860" cy="2279015"/>
          </a:xfrm>
          <a:custGeom>
            <a:avLst/>
            <a:gdLst/>
            <a:ahLst/>
            <a:cxnLst/>
            <a:rect l="0" t="0" r="530860" b="2279015"/>
            <a:pathLst>
              <a:path w="530860" h="2279015">
                <a:moveTo>
                  <a:pt x="0" y="0"/>
                </a:moveTo>
                <a:cubicBezTo>
                  <a:pt x="656892" y="654161"/>
                  <a:pt x="704162" y="1413833"/>
                  <a:pt x="141843" y="2279015"/>
                </a:cubicBezTo>
              </a:path>
            </a:pathLst>
          </a:custGeom>
          <a:noFill/>
          <a:ln w="25400" cap="flat" cmpd="sng" algn="ctr">
            <a:solidFill>
              <a:srgbClr val="FF9300"/>
            </a:solidFill>
            <a:prstDash val="solid"/>
            <a:headEnd type="triangle" w="med" len="med"/>
            <a:tailEnd type="triangle" w="med" len="med"/>
          </a:ln>
          <a:effectLst>
            <a:outerShdw blurRad="63500" dist="63760" dir="2700000">
              <a:srgbClr val="000000">
                <a:alpha val="14000"/>
              </a:srgbClr>
            </a:outerShdw>
          </a:effectLst>
        </p:spPr>
        <p:txBody>
          <a:bodyPr vert="horz" wrap="square" lIns="0" tIns="0" rIns="0" bIns="0" numCol="1" spcCol="215900" anchor="t"/>
          <a:lstStyle/>
          <a:p>
            <a:pPr/>
          </a:p>
        </p:txBody>
      </p:sp>
    </p:spTree>
  </p:cSld>
  <p:clrMapOvr>
    <a:masterClrMapping/>
  </p:clrMapOvr>
  <p:transition spd="fast" p14:dur="500">
    <p:fade/>
    <p:extLst>
      <p:ext uri="smNativeData">
        <pr:smNativeData xmlns:pr="smNativeData" xmlns="smNativeData" val="trXWYgAAAAD0AQAAAAAAAAYAAAAAAAAAAAAAAAAAAAAAAAAAAQAAAAAAAAAAAAAAAAAAAAAAAAAAAAAA"/>
      </p:ext>
    </p:extLs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iterate type="lt">
                                    <p:tmAbs val="0"/>
                                  </p:iterate>
                                  <p:childTnLst>
                                    <p:set>
                                      <p:cBhvr>
                                        <p:cTn id="6" dur="1" fill="hold">
                                          <p:stCondLst>
                                            <p:cond delay="0"/>
                                          </p:stCondLst>
                                        </p:cTn>
                                        <p:tgtEl>
                                          <p:spTgt spid="24"/>
                                        </p:tgtEl>
                                        <p:attrNameLst>
                                          <p:attrName>style.visibility</p:attrName>
                                        </p:attrNameLst>
                                      </p:cBhvr>
                                      <p:to>
                                        <p:strVal val="visible"/>
                                      </p:to>
                                    </p:set>
                                    <p:animEffect transition="in" filter="dissolve">
                                      <p:cBhvr>
                                        <p:cTn id="7" dur="499"/>
                                        <p:tgtEl>
                                          <p:spTgt spid="24"/>
                                        </p:tgtEl>
                                      </p:cBhvr>
                                    </p:animEffect>
                                  </p:childTnLst>
                                </p:cTn>
                              </p:par>
                            </p:childTnLst>
                          </p:cTn>
                        </p:par>
                        <p:par>
                          <p:cTn id="8" fill="hold">
                            <p:stCondLst>
                              <p:cond delay="499"/>
                            </p:stCondLst>
                            <p:childTnLst>
                              <p:par>
                                <p:cTn id="9" presetID="32" presetClass="emph" presetSubtype="0" repeatCount="2000" fill="hold" grpId="1" nodeType="afterEffect">
                                  <p:stCondLst>
                                    <p:cond delay="0"/>
                                  </p:stCondLst>
                                  <p:childTnLst>
                                    <p:animClr clrSpc="rgb">
                                      <p:cBhvr override="childStyle">
                                        <p:cTn id="10" dur="50" fill="hold">
                                          <p:stCondLst>
                                            <p:cond delay="0"/>
                                          </p:stCondLst>
                                        </p:cTn>
                                        <p:tgtEl>
                                          <p:spTgt spid="24"/>
                                        </p:tgtEl>
                                        <p:attrNameLst>
                                          <p:attrName>style.color</p:attrName>
                                        </p:attrNameLst>
                                      </p:cBhvr>
                                      <p:to>
                                        <a:srgbClr val="000000"/>
                                      </p:to>
                                    </p:animClr>
                                    <p:animClr clrSpc="rgb">
                                      <p:cBhvr>
                                        <p:cTn id="11" dur="50" fill="hold">
                                          <p:stCondLst>
                                            <p:cond delay="0"/>
                                          </p:stCondLst>
                                        </p:cTn>
                                        <p:tgtEl>
                                          <p:spTgt spid="24"/>
                                        </p:tgtEl>
                                        <p:attrNameLst>
                                          <p:attrName>fillcolor</p:attrName>
                                        </p:attrNameLst>
                                      </p:cBhvr>
                                      <p:to>
                                        <a:srgbClr val="000000"/>
                                      </p:to>
                                    </p:animClr>
                                    <p:set>
                                      <p:cBhvr>
                                        <p:cTn id="12" dur="50" fill="hold">
                                          <p:stCondLst>
                                            <p:cond delay="0"/>
                                          </p:stCondLst>
                                        </p:cTn>
                                        <p:tgtEl>
                                          <p:spTgt spid="24"/>
                                        </p:tgtEl>
                                        <p:attrNameLst>
                                          <p:attrName>fill.type</p:attrName>
                                        </p:attrNameLst>
                                      </p:cBhvr>
                                      <p:to>
                                        <p:strVal val="solid"/>
                                      </p:to>
                                    </p:set>
                                    <p:set>
                                      <p:cBhvr>
                                        <p:cTn id="13" dur="50" fill="hold">
                                          <p:stCondLst>
                                            <p:cond delay="0"/>
                                          </p:stCondLst>
                                        </p:cTn>
                                        <p:tgtEl>
                                          <p:spTgt spid="24"/>
                                        </p:tgtEl>
                                        <p:attrNameLst>
                                          <p:attrName>fill.on</p:attrName>
                                        </p:attrNameLst>
                                      </p:cBhvr>
                                      <p:to>
                                        <p:strVal val="true"/>
                                      </p:to>
                                    </p:set>
                                    <p:animRot by="120000">
                                      <p:cBhvr>
                                        <p:cTn id="14" dur="50" fill="hold">
                                          <p:stCondLst>
                                            <p:cond delay="50"/>
                                          </p:stCondLst>
                                        </p:cTn>
                                        <p:tgtEl>
                                          <p:spTgt spid="24"/>
                                        </p:tgtEl>
                                        <p:attrNameLst>
                                          <p:attrName>r</p:attrName>
                                        </p:attrNameLst>
                                      </p:cBhvr>
                                    </p:animRot>
                                    <p:animRot by="-240000">
                                      <p:cBhvr>
                                        <p:cTn id="15" dur="100" fill="hold">
                                          <p:stCondLst>
                                            <p:cond delay="100"/>
                                          </p:stCondLst>
                                        </p:cTn>
                                        <p:tgtEl>
                                          <p:spTgt spid="24"/>
                                        </p:tgtEl>
                                        <p:attrNameLst>
                                          <p:attrName>r</p:attrName>
                                        </p:attrNameLst>
                                      </p:cBhvr>
                                    </p:animRot>
                                    <p:animRot by="240000">
                                      <p:cBhvr>
                                        <p:cTn id="16" dur="100" fill="hold">
                                          <p:stCondLst>
                                            <p:cond delay="200"/>
                                          </p:stCondLst>
                                        </p:cTn>
                                        <p:tgtEl>
                                          <p:spTgt spid="24"/>
                                        </p:tgtEl>
                                        <p:attrNameLst>
                                          <p:attrName>r</p:attrName>
                                        </p:attrNameLst>
                                      </p:cBhvr>
                                    </p:animRot>
                                    <p:animRot by="-240000">
                                      <p:cBhvr>
                                        <p:cTn id="17" dur="100" fill="hold">
                                          <p:stCondLst>
                                            <p:cond delay="300"/>
                                          </p:stCondLst>
                                        </p:cTn>
                                        <p:tgtEl>
                                          <p:spTgt spid="24"/>
                                        </p:tgtEl>
                                        <p:attrNameLst>
                                          <p:attrName>r</p:attrName>
                                        </p:attrNameLst>
                                      </p:cBhvr>
                                    </p:animRot>
                                    <p:animRot by="120000">
                                      <p:cBhvr>
                                        <p:cTn id="18" dur="100" fill="hold">
                                          <p:stCondLst>
                                            <p:cond delay="400"/>
                                          </p:stCondLst>
                                        </p:cTn>
                                        <p:tgtEl>
                                          <p:spTgt spid="2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advAuto="0"/>
      <p:bldP spid="24" grpId="1" animBg="1" advAuto="0"/>
    </p:bldLst>
    <p:extLst>
      <p:ext uri="smNativeData">
        <pr:smNativeData xmlns:pr="smNativeData" xmlns="smNativeData" val="trXWYgIAAAAFAAAA/f///wEAAAAJAAAAAAAAAAAAAAAAAAAAAAAAAAkAAAD9////AwAAACAAAAAAAAAAAAAAAAAAAAAAAAAA"/>
      </p:ext>
    </p:extLst>
  </p:timing>
</p:sld>
</file>

<file path=ppt/slides/slide387.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sp>
        <p:nvSpPr>
          <p:cNvPr id="2" name="Shape 5911"/>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EUzSEY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AAUAAOkLAAA0DQAASA4AABAgAAAmAAAACAAAAP//////////"/>
              </a:ext>
            </a:extLst>
          </p:cNvSpPr>
          <p:nvPr/>
        </p:nvSpPr>
        <p:spPr>
          <a:xfrm>
            <a:off x="812800" y="1936115"/>
            <a:ext cx="1333500" cy="385445"/>
          </a:xfrm>
          <a:prstGeom prst="rect">
            <a:avLst/>
          </a:prstGeom>
          <a:noFill/>
          <a:ln>
            <a:noFill/>
          </a:ln>
          <a:effectLst/>
        </p:spPr>
        <p:txBody>
          <a:bodyPr vert="horz" wrap="square" lIns="50800" tIns="50800" rIns="50800" bIns="50800" numCol="1" spcCol="215900" anchor="t"/>
          <a:lstStyle>
            <a:lvl1pPr algn="l" defTabSz="457200">
              <a:lnSpc>
                <a:spcPts val="2400"/>
              </a:lnSpc>
              <a:spcBef>
                <a:spcPts val="400"/>
              </a:spcBef>
              <a:tabLst>
                <a:tab pos="838200" algn="l"/>
                <a:tab pos="914400" algn="l"/>
                <a:tab pos="1828800" algn="l"/>
                <a:tab pos="2387600" algn="l"/>
              </a:tabLst>
              <a:defRPr sz="2000" b="1" cap="none">
                <a:solidFill>
                  <a:srgbClr val="0433FF"/>
                </a:solidFill>
                <a:latin typeface="Arial" pitchFamily="1" charset="0"/>
                <a:ea typeface="Gill Sans" pitchFamily="0" charset="0"/>
                <a:cs typeface="Gill Sans" pitchFamily="0" charset="0"/>
              </a:defRPr>
            </a:lvl1pPr>
          </a:lstStyle>
          <a:p>
            <a:pPr/>
            <a:r>
              <a:t>Data</a:t>
            </a:r>
          </a:p>
        </p:txBody>
      </p:sp>
      <p:sp>
        <p:nvSpPr>
          <p:cNvPr id="3" name="Shape 5912"/>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IzODI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AAUAADwPAAA0DQAAYBMAABAgAAAmAAAACAAAAP//////////"/>
              </a:ext>
            </a:extLst>
          </p:cNvSpPr>
          <p:nvPr/>
        </p:nvSpPr>
        <p:spPr>
          <a:xfrm>
            <a:off x="812800" y="2476500"/>
            <a:ext cx="1333500" cy="673100"/>
          </a:xfrm>
          <a:prstGeom prst="rect">
            <a:avLst/>
          </a:prstGeom>
          <a:noFill/>
          <a:ln>
            <a:noFill/>
          </a:ln>
          <a:effectLst/>
        </p:spPr>
        <p:txBody>
          <a:bodyPr vert="horz" wrap="square" lIns="50800" tIns="50800" rIns="50800" bIns="50800" numCol="1" spcCol="215900" anchor="t"/>
          <a:lstStyle/>
          <a:p>
            <a:pPr algn="l" defTabSz="457200">
              <a:lnSpc>
                <a:spcPts val="14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sequence</a:t>
            </a:r>
          </a:p>
          <a:p>
            <a:pPr algn="l" defTabSz="457200">
              <a:lnSpc>
                <a:spcPts val="16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alignment</a:t>
            </a:r>
          </a:p>
        </p:txBody>
      </p:sp>
      <p:sp>
        <p:nvSpPr>
          <p:cNvPr id="4" name="Shape 5913"/>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9BAAAOkLAAAoGQAASA4AABAgAAAmAAAACAAAAP//////////"/>
              </a:ext>
            </a:extLst>
          </p:cNvSpPr>
          <p:nvPr/>
        </p:nvSpPr>
        <p:spPr>
          <a:xfrm>
            <a:off x="2755900" y="1936115"/>
            <a:ext cx="1333500" cy="385445"/>
          </a:xfrm>
          <a:prstGeom prst="rect">
            <a:avLst/>
          </a:prstGeom>
          <a:noFill/>
          <a:ln>
            <a:noFill/>
          </a:ln>
          <a:effectLst/>
        </p:spPr>
        <p:txBody>
          <a:bodyPr vert="horz" wrap="square" lIns="50800" tIns="50800" rIns="50800" bIns="50800" numCol="1" spcCol="215900" anchor="t"/>
          <a:lstStyle>
            <a:lvl1pPr algn="l" defTabSz="457200">
              <a:lnSpc>
                <a:spcPts val="2400"/>
              </a:lnSpc>
              <a:spcBef>
                <a:spcPts val="400"/>
              </a:spcBef>
              <a:tabLst>
                <a:tab pos="838200" algn="l"/>
                <a:tab pos="914400" algn="l"/>
                <a:tab pos="1828800" algn="l"/>
                <a:tab pos="2387600" algn="l"/>
              </a:tabLst>
              <a:defRPr sz="2000" b="1" cap="none">
                <a:solidFill>
                  <a:srgbClr val="0433FF"/>
                </a:solidFill>
                <a:latin typeface="Arial" pitchFamily="1" charset="0"/>
                <a:ea typeface="Gill Sans" pitchFamily="0" charset="0"/>
                <a:cs typeface="Gill Sans" pitchFamily="0" charset="0"/>
              </a:defRPr>
            </a:lvl1pPr>
          </a:lstStyle>
          <a:p>
            <a:pPr/>
            <a:r>
              <a:t>Model</a:t>
            </a:r>
          </a:p>
        </p:txBody>
      </p:sp>
      <p:sp>
        <p:nvSpPr>
          <p:cNvPr id="5" name="Shape 5914"/>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2CwAAEALAADVNgAAEw8AABAgAAAmAAAACAAAAP//////////"/>
              </a:ext>
            </a:extLst>
          </p:cNvSpPr>
          <p:nvPr/>
        </p:nvSpPr>
        <p:spPr>
          <a:xfrm>
            <a:off x="7289800" y="1828800"/>
            <a:ext cx="1623695" cy="621665"/>
          </a:xfrm>
          <a:prstGeom prst="rect">
            <a:avLst/>
          </a:prstGeom>
          <a:noFill/>
          <a:ln>
            <a:noFill/>
          </a:ln>
          <a:effectLst/>
        </p:spPr>
        <p:txBody>
          <a:bodyPr vert="horz" wrap="square" lIns="50800" tIns="50800" rIns="50800" bIns="50800" numCol="1" spcCol="215900" anchor="t"/>
          <a:lstStyle/>
          <a:p>
            <a:pPr algn="l" defTabSz="457200">
              <a:lnSpc>
                <a:spcPts val="1500"/>
              </a:lnSpc>
              <a:spcBef>
                <a:spcPts val="400"/>
              </a:spcBef>
              <a:tabLst>
                <a:tab pos="838200" algn="l"/>
                <a:tab pos="914400" algn="l"/>
                <a:tab pos="1828800" algn="l"/>
                <a:tab pos="2387600" algn="l"/>
              </a:tabLst>
              <a:defRPr sz="2000" b="1" cap="none">
                <a:solidFill>
                  <a:srgbClr val="0433FF"/>
                </a:solidFill>
                <a:latin typeface="Arial" pitchFamily="1" charset="0"/>
                <a:ea typeface="Arial" pitchFamily="1" charset="0"/>
                <a:cs typeface="Arial" pitchFamily="1" charset="0"/>
              </a:defRPr>
            </a:pPr>
            <a:r>
              <a:t>Parameter</a:t>
            </a:r>
          </a:p>
          <a:p>
            <a:pPr algn="l" defTabSz="457200">
              <a:lnSpc>
                <a:spcPts val="2400"/>
              </a:lnSpc>
              <a:spcBef>
                <a:spcPts val="400"/>
              </a:spcBef>
              <a:tabLst>
                <a:tab pos="838200" algn="l"/>
                <a:tab pos="914400" algn="l"/>
                <a:tab pos="1828800" algn="l"/>
                <a:tab pos="2387600" algn="l"/>
              </a:tabLst>
              <a:defRPr sz="2000" b="1" cap="none">
                <a:solidFill>
                  <a:srgbClr val="0433FF"/>
                </a:solidFill>
                <a:latin typeface="Arial" pitchFamily="1" charset="0"/>
                <a:ea typeface="Arial" pitchFamily="1" charset="0"/>
                <a:cs typeface="Arial" pitchFamily="1" charset="0"/>
              </a:defRPr>
            </a:pPr>
            <a:r>
              <a:t>Estimates</a:t>
            </a:r>
          </a:p>
        </p:txBody>
      </p:sp>
      <p:sp>
        <p:nvSpPr>
          <p:cNvPr id="6" name="Shape 5915"/>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9BAAADwPAADUHAAAYBMAABAgAAAmAAAACAAAAP//////////"/>
              </a:ext>
            </a:extLst>
          </p:cNvSpPr>
          <p:nvPr/>
        </p:nvSpPr>
        <p:spPr>
          <a:xfrm>
            <a:off x="2755900" y="2476500"/>
            <a:ext cx="1930400" cy="673100"/>
          </a:xfrm>
          <a:prstGeom prst="rect">
            <a:avLst/>
          </a:prstGeom>
          <a:noFill/>
          <a:ln>
            <a:noFill/>
          </a:ln>
          <a:effectLst/>
        </p:spPr>
        <p:txBody>
          <a:bodyPr vert="horz" wrap="square" lIns="50800" tIns="50800" rIns="50800" bIns="50800" numCol="1" spcCol="215900" anchor="t"/>
          <a:lstStyle/>
          <a:p>
            <a:pPr algn="l" defTabSz="457200">
              <a:lnSpc>
                <a:spcPts val="14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tree with</a:t>
            </a:r>
          </a:p>
          <a:p>
            <a:pPr algn="l" defTabSz="457200">
              <a:lnSpc>
                <a:spcPts val="16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branch lengths</a:t>
            </a:r>
          </a:p>
        </p:txBody>
      </p:sp>
      <p:sp>
        <p:nvSpPr>
          <p:cNvPr id="7" name="Shape 5916"/>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HA6c3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9BAAACQTAAAoGQAASBcAABAgAAAmAAAACAAAAP//////////"/>
              </a:ext>
            </a:extLst>
          </p:cNvSpPr>
          <p:nvPr/>
        </p:nvSpPr>
        <p:spPr>
          <a:xfrm>
            <a:off x="2755900" y="3111500"/>
            <a:ext cx="1333500" cy="673100"/>
          </a:xfrm>
          <a:prstGeom prst="rect">
            <a:avLst/>
          </a:prstGeom>
          <a:noFill/>
          <a:ln>
            <a:noFill/>
          </a:ln>
          <a:effectLst/>
        </p:spPr>
        <p:txBody>
          <a:bodyPr vert="horz" wrap="square" lIns="50800" tIns="50800" rIns="50800" bIns="50800" numCol="1" spcCol="215900" anchor="t"/>
          <a:lstStyle/>
          <a:p>
            <a:pPr algn="l" defTabSz="457200">
              <a:lnSpc>
                <a:spcPts val="14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substitution</a:t>
            </a:r>
          </a:p>
          <a:p>
            <a:pPr algn="l" defTabSz="457200">
              <a:lnSpc>
                <a:spcPts val="16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model</a:t>
            </a:r>
          </a:p>
        </p:txBody>
      </p:sp>
      <p:sp>
        <p:nvSpPr>
          <p:cNvPr id="8" name="Shape 5917"/>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HN0R2U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qh4AAJQHAADeJgAAywsAABAgAAAmAAAACAAAAP//////////"/>
              </a:ext>
            </a:extLst>
          </p:cNvSpPr>
          <p:nvPr/>
        </p:nvSpPr>
        <p:spPr>
          <a:xfrm>
            <a:off x="4984750" y="1231900"/>
            <a:ext cx="1333500" cy="685165"/>
          </a:xfrm>
          <a:prstGeom prst="rect">
            <a:avLst/>
          </a:prstGeom>
          <a:noFill/>
          <a:ln>
            <a:noFill/>
          </a:ln>
          <a:effectLst/>
        </p:spPr>
        <p:txBody>
          <a:bodyPr vert="horz" wrap="square" lIns="50800" tIns="50800" rIns="50800" bIns="50800" numCol="1" spcCol="215900" anchor="t"/>
          <a:lstStyle>
            <a:lvl1pPr defTabSz="457200">
              <a:lnSpc>
                <a:spcPts val="2400"/>
              </a:lnSpc>
              <a:spcBef>
                <a:spcPts val="400"/>
              </a:spcBef>
              <a:tabLst>
                <a:tab pos="838200" algn="l"/>
                <a:tab pos="914400" algn="l"/>
                <a:tab pos="1828800" algn="l"/>
                <a:tab pos="2387600" algn="l"/>
              </a:tabLst>
              <a:defRPr sz="2000" b="1" cap="none">
                <a:solidFill>
                  <a:srgbClr val="0433FF"/>
                </a:solidFill>
                <a:latin typeface="Arial" pitchFamily="1" charset="0"/>
                <a:ea typeface="Gill Sans" pitchFamily="0" charset="0"/>
                <a:cs typeface="Gill Sans" pitchFamily="0" charset="0"/>
              </a:defRPr>
            </a:lvl1pPr>
          </a:lstStyle>
          <a:p>
            <a:pPr/>
            <a:r>
              <a:t>Inference Method</a:t>
            </a:r>
          </a:p>
        </p:txBody>
      </p:sp>
      <p:sp>
        <p:nvSpPr>
          <p:cNvPr id="9" name="Shape 5918"/>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BvZi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1BwAADwPAAC0KAAA1BIAABAgAAAmAAAACAAAAP//////////"/>
              </a:ext>
            </a:extLst>
          </p:cNvSpPr>
          <p:nvPr/>
        </p:nvSpPr>
        <p:spPr>
          <a:xfrm>
            <a:off x="4686300" y="2476500"/>
            <a:ext cx="1930400" cy="584200"/>
          </a:xfrm>
          <a:prstGeom prst="rect">
            <a:avLst/>
          </a:prstGeom>
          <a:noFill/>
          <a:ln>
            <a:noFill/>
          </a:ln>
          <a:effectLst/>
        </p:spPr>
        <p:txBody>
          <a:bodyPr vert="horz" wrap="square" lIns="50800" tIns="50800" rIns="50800" bIns="50800" numCol="1" spcCol="215900" anchor="t"/>
          <a:lstStyle>
            <a:lvl1pPr defTabSz="457200">
              <a:lnSpc>
                <a:spcPts val="18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maximum likelihood</a:t>
            </a:r>
          </a:p>
        </p:txBody>
      </p:sp>
      <p:sp>
        <p:nvSpPr>
          <p:cNvPr id="10" name="Shape 5919"/>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JBcmk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1BwAAJwTAAC0KAAADBcAABAgAAAmAAAACAAAAP//////////"/>
              </a:ext>
            </a:extLst>
          </p:cNvSpPr>
          <p:nvPr/>
        </p:nvSpPr>
        <p:spPr>
          <a:xfrm>
            <a:off x="4686300" y="3187700"/>
            <a:ext cx="1930400" cy="558800"/>
          </a:xfrm>
          <a:prstGeom prst="rect">
            <a:avLst/>
          </a:prstGeom>
          <a:noFill/>
          <a:ln>
            <a:noFill/>
          </a:ln>
          <a:effectLst/>
        </p:spPr>
        <p:txBody>
          <a:bodyPr vert="horz" wrap="square" lIns="50800" tIns="50800" rIns="50800" bIns="50800" numCol="1" spcCol="215900" anchor="t"/>
          <a:lstStyle>
            <a:lvl1pPr defTabSz="457200">
              <a:lnSpc>
                <a:spcPts val="16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Bayesian inference</a:t>
            </a:r>
          </a:p>
        </p:txBody>
      </p:sp>
      <p:sp>
        <p:nvSpPr>
          <p:cNvPr id="11" name="Shape 5920"/>
          <p:cNvSpPr>
            <a:extLst>
              <a:ext uri="smNativeData">
                <pr:smNativeData xmlns:pr="smNativeData" xmlns="smNativeData" val="SMDATA_15_trXWYhMAAAAlAAAAyAAAAA0AAAAAPAAAADwAAAA8AAAAPAAAAAAAAAABAAAAAAAAAAEAAABQAAAAtqFfJcZb6T97FK5H4XrU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VjdEw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3N7gA8zMzADAwP8Af39/AAAAAAAAAAAAAAAAAAAAAAAAAAAAIQAAABgAAAAUAAAAMBsAAFgMAADAKwAAnA4AABAAAAAmAAAACAAAAP//////////"/>
              </a:ext>
            </a:extLst>
          </p:cNvSpPr>
          <p:nvPr/>
        </p:nvSpPr>
        <p:spPr>
          <a:xfrm>
            <a:off x="4419600" y="2006600"/>
            <a:ext cx="2692400" cy="368300"/>
          </a:xfrm>
          <a:prstGeom prst="rightArrow">
            <a:avLst>
              <a:gd name="adj1" fmla="val 32000"/>
              <a:gd name="adj2" fmla="val 151724"/>
            </a:avLst>
          </a:prstGeom>
          <a:noFill/>
          <a:ln w="25400" cap="flat" cmpd="sng" algn="ctr">
            <a:solidFill>
              <a:srgbClr val="FF9300"/>
            </a:solidFill>
            <a:prstDash val="solid"/>
            <a:headEnd type="none"/>
            <a:tailEnd type="none"/>
          </a:ln>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12" name="Shape 5921"/>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HR4Qm8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VAUAANwAAAAsOQAATAQAABAgAAAmAAAACAAAAP//////////"/>
              </a:ext>
            </a:extLst>
          </p:cNvSpPr>
          <p:nvPr/>
        </p:nvSpPr>
        <p:spPr>
          <a:xfrm>
            <a:off x="866140" y="139700"/>
            <a:ext cx="842772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Statistical Estimation of Phylogeny: An Outline</a:t>
            </a:r>
          </a:p>
        </p:txBody>
      </p:sp>
      <p:sp>
        <p:nvSpPr>
          <p:cNvPr id="13" name="Shape 5922"/>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EJveEY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2CwAADwPAAC4OAAAtBQAABAgAAAmAAAACAAAAP//////////"/>
              </a:ext>
            </a:extLst>
          </p:cNvSpPr>
          <p:nvPr/>
        </p:nvSpPr>
        <p:spPr>
          <a:xfrm>
            <a:off x="7289800" y="2476500"/>
            <a:ext cx="1930400" cy="889000"/>
          </a:xfrm>
          <a:prstGeom prst="rect">
            <a:avLst/>
          </a:prstGeom>
          <a:noFill/>
          <a:ln>
            <a:noFill/>
          </a:ln>
          <a:effectLst/>
        </p:spPr>
        <p:txBody>
          <a:bodyPr vert="horz" wrap="square" lIns="50800" tIns="50800" rIns="50800" bIns="50800" numCol="1" spcCol="215900" anchor="t"/>
          <a:lstStyle>
            <a:lvl1pPr algn="l" defTabSz="457200">
              <a:lnSpc>
                <a:spcPct val="900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phylogeny &amp; other model parameters</a:t>
            </a:r>
          </a:p>
        </p:txBody>
      </p:sp>
      <p:sp>
        <p:nvSpPr>
          <p:cNvPr id="14" name="Shape 5923"/>
          <p:cNvSpPr>
            <a:extLst>
              <a:ext uri="smNativeData">
                <pr:smNativeData xmlns:pr="smNativeData" xmlns="smNativeData" val="SMDATA_15_trXWYhMAAAAlAAAAZAAAAA0AAAAAPAAAADwAAAA8AAAAP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WgAAADkAAAA5AAAAZAAAAGQAAAAAAAAAy8vLAFoAAAA5AAAAOQAAAGQAAABkAAAAAAAAABcAAAAUAAAAAAAAAAAAAAD/fwAA/38AAAAAAAAJAAAABAAAACIvPjweAAAAaAAAAAAAAAAAAAAAAAAAAAAAAAAAAAAAECcAABAnAAAAAAAAAAAAAAAAAAAAAAAAAAAAAAAAAAAAAAAAAAAAAMg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BBAAAFAPAAC8GwAAZBkAABAAAAAmAAAACAAAAP//////////"/>
              </a:ext>
            </a:extLst>
          </p:cNvSpPr>
          <p:nvPr/>
        </p:nvSpPr>
        <p:spPr>
          <a:xfrm>
            <a:off x="2603500" y="2489200"/>
            <a:ext cx="1905000" cy="1638300"/>
          </a:xfrm>
          <a:prstGeom prst="rect">
            <a:avLst/>
          </a:prstGeom>
          <a:noFill/>
          <a:ln w="25400" cap="flat" cmpd="sng" algn="ctr">
            <a:solidFill>
              <a:srgbClr val="FF9300"/>
            </a:solidFill>
            <a:prstDash val="solid"/>
            <a:headEnd type="none"/>
            <a:tailEnd type="none"/>
          </a:ln>
          <a:effectLst>
            <a:outerShdw blurRad="127000" dist="51187" dir="2700000">
              <a:srgbClr val="000000">
                <a:alpha val="10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15" name="Shape 5924"/>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XwAAAEcAAABHAAAAZAAAAGQAAAAAAAAAy8vLAF8AAABHAAAARwAAAGQAAABkAAAAAAAAABcAAAAUAAAAAAAAAAAAAAD/fwAA/38AAAAAAAAJAAAABAAAAGE6dGE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BAAAPgWAABgGAAAeBkAABAgAAAmAAAACAAAAP//////////"/>
              </a:ext>
            </a:extLst>
          </p:cNvSpPr>
          <p:nvPr/>
        </p:nvSpPr>
        <p:spPr>
          <a:xfrm>
            <a:off x="2628900" y="3733800"/>
            <a:ext cx="1333500" cy="406400"/>
          </a:xfrm>
          <a:prstGeom prst="rect">
            <a:avLst/>
          </a:prstGeom>
          <a:noFill/>
          <a:ln>
            <a:noFill/>
          </a:ln>
          <a:effectLst>
            <a:outerShdw blurRad="63500" dist="63760" dir="2700000">
              <a:srgbClr val="000000">
                <a:alpha val="5000"/>
              </a:srgbClr>
            </a:outerShdw>
          </a:effectLst>
        </p:spPr>
        <p:txBody>
          <a:bodyPr vert="horz" wrap="square" lIns="50800" tIns="50800" rIns="50800" bIns="50800" numCol="1" spcCol="215900" anchor="t"/>
          <a:lstStyle>
            <a:lvl1pPr algn="l" defTabSz="457200">
              <a:lnSpc>
                <a:spcPts val="2400"/>
              </a:lnSpc>
              <a:spcBef>
                <a:spcPts val="400"/>
              </a:spcBef>
              <a:tabLst>
                <a:tab pos="838200" algn="l"/>
                <a:tab pos="914400" algn="l"/>
                <a:tab pos="1828800" algn="l"/>
                <a:tab pos="2387600" algn="l"/>
              </a:tabLst>
              <a:defRPr sz="2000" cap="none">
                <a:solidFill>
                  <a:srgbClr val="FF9300"/>
                </a:solidFill>
                <a:latin typeface="Arial" pitchFamily="1" charset="0"/>
                <a:ea typeface="Gill Sans" pitchFamily="0" charset="0"/>
                <a:cs typeface="Gill Sans" pitchFamily="0" charset="0"/>
              </a:defRPr>
            </a:lvl1pPr>
          </a:lstStyle>
          <a:p>
            <a:pPr/>
            <a:r>
              <a:t>Model 1</a:t>
            </a:r>
          </a:p>
        </p:txBody>
      </p:sp>
      <p:sp>
        <p:nvSpPr>
          <p:cNvPr id="16" name="Shape 5925"/>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HQvPjw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AAUAAPQaAAA0DQAAGB8AABAgAAAmAAAACAAAAP//////////"/>
              </a:ext>
            </a:extLst>
          </p:cNvSpPr>
          <p:nvPr/>
        </p:nvSpPr>
        <p:spPr>
          <a:xfrm>
            <a:off x="812800" y="4381500"/>
            <a:ext cx="1333500" cy="673100"/>
          </a:xfrm>
          <a:prstGeom prst="rect">
            <a:avLst/>
          </a:prstGeom>
          <a:noFill/>
          <a:ln>
            <a:noFill/>
          </a:ln>
          <a:effectLst/>
        </p:spPr>
        <p:txBody>
          <a:bodyPr vert="horz" wrap="square" lIns="50800" tIns="50800" rIns="50800" bIns="50800" numCol="1" spcCol="215900" anchor="t"/>
          <a:lstStyle/>
          <a:p>
            <a:pPr algn="l" defTabSz="457200">
              <a:lnSpc>
                <a:spcPts val="14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sequence</a:t>
            </a:r>
          </a:p>
          <a:p>
            <a:pPr algn="l" defTabSz="457200">
              <a:lnSpc>
                <a:spcPts val="16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alignment</a:t>
            </a:r>
          </a:p>
        </p:txBody>
      </p:sp>
      <p:sp>
        <p:nvSpPr>
          <p:cNvPr id="17" name="Shape 5926"/>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kxNDQ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9BAAAPQaAADUHAAAGB8AABAgAAAmAAAACAAAAP//////////"/>
              </a:ext>
            </a:extLst>
          </p:cNvSpPr>
          <p:nvPr/>
        </p:nvSpPr>
        <p:spPr>
          <a:xfrm>
            <a:off x="2755900" y="4381500"/>
            <a:ext cx="1930400" cy="673100"/>
          </a:xfrm>
          <a:prstGeom prst="rect">
            <a:avLst/>
          </a:prstGeom>
          <a:noFill/>
          <a:ln>
            <a:noFill/>
          </a:ln>
          <a:effectLst/>
        </p:spPr>
        <p:txBody>
          <a:bodyPr vert="horz" wrap="square" lIns="50800" tIns="50800" rIns="50800" bIns="50800" numCol="1" spcCol="215900" anchor="t"/>
          <a:lstStyle/>
          <a:p>
            <a:pPr algn="l" defTabSz="457200">
              <a:lnSpc>
                <a:spcPts val="14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tree with</a:t>
            </a:r>
          </a:p>
          <a:p>
            <a:pPr algn="l" defTabSz="457200">
              <a:lnSpc>
                <a:spcPts val="16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branch lengths</a:t>
            </a:r>
          </a:p>
        </p:txBody>
      </p:sp>
      <p:sp>
        <p:nvSpPr>
          <p:cNvPr id="18" name="Shape 5927"/>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E4MD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9BAAANweAAAoGQAAACMAABAgAAAmAAAACAAAAP//////////"/>
              </a:ext>
            </a:extLst>
          </p:cNvSpPr>
          <p:nvPr/>
        </p:nvSpPr>
        <p:spPr>
          <a:xfrm>
            <a:off x="2755900" y="5016500"/>
            <a:ext cx="1333500" cy="673100"/>
          </a:xfrm>
          <a:prstGeom prst="rect">
            <a:avLst/>
          </a:prstGeom>
          <a:noFill/>
          <a:ln>
            <a:noFill/>
          </a:ln>
          <a:effectLst/>
        </p:spPr>
        <p:txBody>
          <a:bodyPr vert="horz" wrap="square" lIns="50800" tIns="50800" rIns="50800" bIns="50800" numCol="1" spcCol="215900" anchor="t"/>
          <a:lstStyle/>
          <a:p>
            <a:pPr algn="l" defTabSz="457200">
              <a:lnSpc>
                <a:spcPts val="14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substitution</a:t>
            </a:r>
          </a:p>
          <a:p>
            <a:pPr algn="l" defTabSz="457200">
              <a:lnSpc>
                <a:spcPts val="16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model</a:t>
            </a:r>
          </a:p>
        </p:txBody>
      </p:sp>
      <p:sp>
        <p:nvSpPr>
          <p:cNvPr id="19" name="Shape 5928"/>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xJbnM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1BwAAPQaAAC0KAAAjB4AABAgAAAmAAAACAAAAP//////////"/>
              </a:ext>
            </a:extLst>
          </p:cNvSpPr>
          <p:nvPr/>
        </p:nvSpPr>
        <p:spPr>
          <a:xfrm>
            <a:off x="4686300" y="4381500"/>
            <a:ext cx="1930400" cy="584200"/>
          </a:xfrm>
          <a:prstGeom prst="rect">
            <a:avLst/>
          </a:prstGeom>
          <a:noFill/>
          <a:ln>
            <a:noFill/>
          </a:ln>
          <a:effectLst/>
        </p:spPr>
        <p:txBody>
          <a:bodyPr vert="horz" wrap="square" lIns="50800" tIns="50800" rIns="50800" bIns="50800" numCol="1" spcCol="215900" anchor="t"/>
          <a:lstStyle>
            <a:lvl1pPr defTabSz="457200">
              <a:lnSpc>
                <a:spcPts val="18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maximum likelihood</a:t>
            </a:r>
          </a:p>
        </p:txBody>
      </p:sp>
      <p:sp>
        <p:nvSpPr>
          <p:cNvPr id="20" name="Shape 5929"/>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IgeG0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1BwAAFQfAAC0KAAAxCIAABAgAAAmAAAACAAAAP//////////"/>
              </a:ext>
            </a:extLst>
          </p:cNvSpPr>
          <p:nvPr/>
        </p:nvSpPr>
        <p:spPr>
          <a:xfrm>
            <a:off x="4686300" y="5092700"/>
            <a:ext cx="1930400" cy="558800"/>
          </a:xfrm>
          <a:prstGeom prst="rect">
            <a:avLst/>
          </a:prstGeom>
          <a:noFill/>
          <a:ln>
            <a:noFill/>
          </a:ln>
          <a:effectLst/>
        </p:spPr>
        <p:txBody>
          <a:bodyPr vert="horz" wrap="square" lIns="50800" tIns="50800" rIns="50800" bIns="50800" numCol="1" spcCol="215900" anchor="t"/>
          <a:lstStyle>
            <a:lvl1pPr defTabSz="457200">
              <a:lnSpc>
                <a:spcPts val="16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Bayesian inference</a:t>
            </a:r>
          </a:p>
        </p:txBody>
      </p:sp>
      <p:sp>
        <p:nvSpPr>
          <p:cNvPr id="21" name="Shape 5930"/>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8+PC8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2CwAAPQaAAC4OAAAbCAAABAgAAAmAAAACAAAAP//////////"/>
              </a:ext>
            </a:extLst>
          </p:cNvSpPr>
          <p:nvPr/>
        </p:nvSpPr>
        <p:spPr>
          <a:xfrm>
            <a:off x="7289800" y="4381500"/>
            <a:ext cx="1930400" cy="889000"/>
          </a:xfrm>
          <a:prstGeom prst="rect">
            <a:avLst/>
          </a:prstGeom>
          <a:noFill/>
          <a:ln>
            <a:noFill/>
          </a:ln>
          <a:effectLst/>
        </p:spPr>
        <p:txBody>
          <a:bodyPr vert="horz" wrap="square" lIns="50800" tIns="50800" rIns="50800" bIns="50800" numCol="1" spcCol="215900" anchor="t"/>
          <a:lstStyle>
            <a:lvl1pPr algn="l" defTabSz="457200">
              <a:lnSpc>
                <a:spcPct val="900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phylogeny &amp; other model parameters</a:t>
            </a:r>
          </a:p>
        </p:txBody>
      </p:sp>
      <p:sp>
        <p:nvSpPr>
          <p:cNvPr id="22" name="Shape 5931"/>
          <p:cNvSpPr>
            <a:extLst>
              <a:ext uri="smNativeData">
                <pr:smNativeData xmlns:pr="smNativeData" xmlns="smNativeData" val="SMDATA_15_trXWYhMAAAAlAAAAZAAAAA0AAAAAPAAAADwAAAA8AAAAP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WgAAADkAAAA5AAAAZAAAAGQAAAAAAAAAy8vLAFoAAAA5AAAAOQAAAGQAAABkAAAAAAAAABcAAAAUAAAAAAAAAAAAAAD/fwAA/38AAAAAAAAJAAAABAAAAC9hOngeAAAAaAAAAAAAAAAAAAAAAAAAAAAAAAAAAAAAECcAABAnAAAAAAAAAAAAAAAAAAAAAAAAAAAAAAAAAAAAAAAAAAAAAMg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BBAAAAgbAAC8GwAAHCUAABAAAAAmAAAACAAAAP//////////"/>
              </a:ext>
            </a:extLst>
          </p:cNvSpPr>
          <p:nvPr/>
        </p:nvSpPr>
        <p:spPr>
          <a:xfrm>
            <a:off x="2603500" y="4394200"/>
            <a:ext cx="1905000" cy="1638300"/>
          </a:xfrm>
          <a:prstGeom prst="rect">
            <a:avLst/>
          </a:prstGeom>
          <a:noFill/>
          <a:ln w="25400" cap="flat" cmpd="sng" algn="ctr">
            <a:solidFill>
              <a:srgbClr val="FF9300"/>
            </a:solidFill>
            <a:prstDash val="solid"/>
            <a:headEnd type="none"/>
            <a:tailEnd type="none"/>
          </a:ln>
          <a:effectLst>
            <a:outerShdw blurRad="127000" dist="51187" dir="2700000">
              <a:srgbClr val="000000">
                <a:alpha val="10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23" name="Shape 5932"/>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XwAAAEcAAABHAAAAZAAAAGQAAAAAAAAAy8vLAF8AAABHAAAARwAAAGQAAABkAAAAAAAAABcAAAAUAAAAAAAAAAAAAAD/fwAA/38AAAAAAAAJAAAABAAAAGVhIHQ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BAAALAiAABgGAAAMCUAABAgAAAmAAAACAAAAP//////////"/>
              </a:ext>
            </a:extLst>
          </p:cNvSpPr>
          <p:nvPr/>
        </p:nvSpPr>
        <p:spPr>
          <a:xfrm>
            <a:off x="2628900" y="5638800"/>
            <a:ext cx="1333500" cy="406400"/>
          </a:xfrm>
          <a:prstGeom prst="rect">
            <a:avLst/>
          </a:prstGeom>
          <a:noFill/>
          <a:ln>
            <a:noFill/>
          </a:ln>
          <a:effectLst>
            <a:outerShdw blurRad="63500" dist="63760" dir="2700000">
              <a:srgbClr val="000000">
                <a:alpha val="5000"/>
              </a:srgbClr>
            </a:outerShdw>
          </a:effectLst>
        </p:spPr>
        <p:txBody>
          <a:bodyPr vert="horz" wrap="square" lIns="50800" tIns="50800" rIns="50800" bIns="50800" numCol="1" spcCol="215900" anchor="t"/>
          <a:lstStyle>
            <a:lvl1pPr algn="l" defTabSz="457200">
              <a:lnSpc>
                <a:spcPts val="2400"/>
              </a:lnSpc>
              <a:spcBef>
                <a:spcPts val="400"/>
              </a:spcBef>
              <a:tabLst>
                <a:tab pos="838200" algn="l"/>
                <a:tab pos="914400" algn="l"/>
                <a:tab pos="1828800" algn="l"/>
                <a:tab pos="2387600" algn="l"/>
              </a:tabLst>
              <a:defRPr sz="2000" cap="none">
                <a:solidFill>
                  <a:srgbClr val="FF9300"/>
                </a:solidFill>
                <a:latin typeface="Arial" pitchFamily="1" charset="0"/>
                <a:ea typeface="Gill Sans" pitchFamily="0" charset="0"/>
                <a:cs typeface="Gill Sans" pitchFamily="0" charset="0"/>
              </a:defRPr>
            </a:lvl1pPr>
          </a:lstStyle>
          <a:p>
            <a:pPr/>
            <a:r>
              <a:t>Model 2</a:t>
            </a:r>
          </a:p>
        </p:txBody>
      </p:sp>
      <p:sp>
        <p:nvSpPr>
          <p:cNvPr id="24" name="Shape 5935"/>
          <p:cNvSpPr>
            <a:extLst>
              <a:ext uri="smNativeData">
                <pr:smNativeData xmlns:pr="smNativeData" xmlns="smNativeData" val="SMDATA_15_trXWYhMAAAAlAAAACwAAAA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CAAAAZAAAAGQAAAACAAAAZAAAAGQAAAAVAAAAYAAAAAAAAAAAAAAADwAAACADAAAAAAAAAAAAAAEAAACgMgAAVgcAAKr4//8BAAAAf39/AAEAAABkAAAAAAAAABQAAABAHwAAAAAAACYAAAAAAAAAwOD//wAAAAAmAAAAZAAAABYAAABMAAAAAQAAAAAAAAAHAAAAAAAAAAEAAAAAAAAAVgAAAEcAAABHAAAAZAAAAGQAAAAAAAAAy8vLAFYAAABHAAAARwAAAGQAAABkAAAAAAAAABcAAAAUAAAAAAAAAAAAAAD/fwAA/38AAAAAAAAJAAAABAAAAHNyZ2I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1TYAAJ8RAAAZOgAApB8AABAAAAAmAAAACAAAAP//////////"/>
              </a:ext>
            </a:extLst>
          </p:cNvSpPr>
          <p:nvPr/>
        </p:nvSpPr>
        <p:spPr>
          <a:xfrm>
            <a:off x="8913495" y="2864485"/>
            <a:ext cx="530860" cy="2279015"/>
          </a:xfrm>
          <a:custGeom>
            <a:avLst/>
            <a:gdLst/>
            <a:ahLst/>
            <a:cxnLst/>
            <a:rect l="0" t="0" r="530860" b="2279015"/>
            <a:pathLst>
              <a:path w="530860" h="2279015">
                <a:moveTo>
                  <a:pt x="0" y="0"/>
                </a:moveTo>
                <a:cubicBezTo>
                  <a:pt x="656892" y="654161"/>
                  <a:pt x="704162" y="1413833"/>
                  <a:pt x="141843" y="2279015"/>
                </a:cubicBezTo>
              </a:path>
            </a:pathLst>
          </a:custGeom>
          <a:noFill/>
          <a:ln w="25400" cap="flat" cmpd="sng" algn="ctr">
            <a:solidFill>
              <a:srgbClr val="FF9300"/>
            </a:solidFill>
            <a:prstDash val="solid"/>
            <a:headEnd type="triangle" w="med" len="med"/>
            <a:tailEnd type="triangle" w="med" len="med"/>
          </a:ln>
          <a:effectLst>
            <a:outerShdw blurRad="63500" dist="63760" dir="2700000">
              <a:srgbClr val="000000">
                <a:alpha val="14000"/>
              </a:srgbClr>
            </a:outerShdw>
          </a:effectLst>
        </p:spPr>
        <p:txBody>
          <a:bodyPr vert="horz" wrap="square" lIns="0" tIns="0" rIns="0" bIns="0" numCol="1" spcCol="215900" anchor="t"/>
          <a:lstStyle/>
          <a:p>
            <a:pPr/>
          </a:p>
        </p:txBody>
      </p:sp>
      <p:sp>
        <p:nvSpPr>
          <p:cNvPr id="25" name="Shape 5934"/>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XwAAAEcAAABHAAAAZAAAAGQAAAAAAAAAy8vLAF8AAABHAAAARwAAAGQAAABkAAAAAAAAABcAAAAUAAAAAAAAAAAAAAD/fwAA/38AAAAAAAAJAAAABAAAAHdyYX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BAnAAB0NgAAaCkAABAgAAAmAAAACAAAAP//////////"/>
              </a:ext>
            </a:extLst>
          </p:cNvSpPr>
          <p:nvPr/>
        </p:nvSpPr>
        <p:spPr>
          <a:xfrm>
            <a:off x="1003300" y="6350000"/>
            <a:ext cx="7848600" cy="381000"/>
          </a:xfrm>
          <a:prstGeom prst="rect">
            <a:avLst/>
          </a:prstGeom>
          <a:noFill/>
          <a:ln>
            <a:noFill/>
          </a:ln>
          <a:effectLst>
            <a:outerShdw blurRad="63500" dist="63760" dir="2700000">
              <a:srgbClr val="000000">
                <a:alpha val="5000"/>
              </a:srgbClr>
            </a:outerShdw>
          </a:effectLst>
        </p:spPr>
        <p:txBody>
          <a:bodyPr vert="horz" wrap="square" lIns="50800" tIns="50800" rIns="50800" bIns="50800" numCol="1" spcCol="215900" anchor="t"/>
          <a:lstStyle>
            <a:lvl1pPr algn="l" defTabSz="457200">
              <a:lnSpc>
                <a:spcPts val="2200"/>
              </a:lnSpc>
              <a:spcBef>
                <a:spcPts val="400"/>
              </a:spcBef>
              <a:tabLst>
                <a:tab pos="838200" algn="l"/>
                <a:tab pos="914400" algn="l"/>
                <a:tab pos="1828800" algn="l"/>
                <a:tab pos="2387600" algn="l"/>
              </a:tabLst>
              <a:defRPr sz="1800" cap="none">
                <a:solidFill>
                  <a:srgbClr val="0433FF"/>
                </a:solidFill>
                <a:latin typeface="Arial" pitchFamily="1" charset="0"/>
                <a:ea typeface="Gill Sans" pitchFamily="0" charset="0"/>
                <a:cs typeface="Gill Sans" pitchFamily="0" charset="0"/>
              </a:defRPr>
            </a:lvl1pPr>
          </a:lstStyle>
          <a:p>
            <a:pPr/>
            <a:r>
              <a:t>Model comparison is critical for obtaining unbiased parameter estimates</a:t>
            </a:r>
          </a:p>
        </p:txBody>
      </p:sp>
    </p:spTree>
  </p:cSld>
  <p:clrMapOvr>
    <a:masterClrMapping/>
  </p:clrMapOvr>
  <p:transition spd="fast" p14:dur="500">
    <p:fade/>
    <p:extLst>
      <p:ext uri="smNativeData">
        <pr:smNativeData xmlns:pr="smNativeData" xmlns="smNativeData" val="trXWYgAAAAD0AQAAAAAAAAYAAAAAAAAAAAAAAAAAAAAAAAAAAQAAAAAAAAAAAAAAAAAAAAAAAAAAAAAA"/>
      </p:ext>
    </p:extLst>
  </p:transition>
  <p:timing>
    <p:tnLst>
      <p:par>
        <p:cTn id="1" dur="indefinite" restart="never" nodeType="tmRoot"/>
      </p:par>
    </p:tnLst>
  </p:timing>
</p:sld>
</file>

<file path=ppt/slides/slide388.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sp>
        <p:nvSpPr>
          <p:cNvPr id="2" name="Shape 5937"/>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HRzLm8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AAUAAOkLAAA0DQAASA4AABAgAAAmAAAACAAAAP//////////"/>
              </a:ext>
            </a:extLst>
          </p:cNvSpPr>
          <p:nvPr/>
        </p:nvSpPr>
        <p:spPr>
          <a:xfrm>
            <a:off x="812800" y="1936115"/>
            <a:ext cx="1333500" cy="385445"/>
          </a:xfrm>
          <a:prstGeom prst="rect">
            <a:avLst/>
          </a:prstGeom>
          <a:noFill/>
          <a:ln>
            <a:noFill/>
          </a:ln>
          <a:effectLst/>
        </p:spPr>
        <p:txBody>
          <a:bodyPr vert="horz" wrap="square" lIns="50800" tIns="50800" rIns="50800" bIns="50800" numCol="1" spcCol="215900" anchor="t"/>
          <a:lstStyle/>
          <a:p>
            <a:pPr marL="0" marR="0" indent="0" algn="l" defTabSz="457200">
              <a:lnSpc>
                <a:spcPts val="2400"/>
              </a:lnSpc>
              <a:spcBef>
                <a:spcPts val="400"/>
              </a:spcBef>
              <a:spcAft>
                <a:spcPts val="0"/>
              </a:spcAft>
              <a:buNone/>
              <a:tabLst>
                <a:tab pos="838200" algn="l"/>
                <a:tab pos="914400" algn="l"/>
                <a:tab pos="1828800" algn="l"/>
                <a:tab pos="2387600" algn="l"/>
              </a:tabLst>
              <a:defRPr sz="2000" b="1" cap="none">
                <a:solidFill>
                  <a:srgbClr val="0433FF"/>
                </a:solidFill>
                <a:latin typeface="Arial" pitchFamily="1" charset="0"/>
                <a:ea typeface="Arial" pitchFamily="1" charset="0"/>
                <a:cs typeface="Arial" pitchFamily="1" charset="0"/>
              </a:defRPr>
            </a:pPr>
            <a:r>
              <a:t>Data</a:t>
            </a:r>
          </a:p>
        </p:txBody>
      </p:sp>
      <p:sp>
        <p:nvSpPr>
          <p:cNvPr id="3" name="Shape 5938"/>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NQdHM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AAUAADwPAAA0DQAAYBMAABAgAAAmAAAACAAAAP//////////"/>
              </a:ext>
            </a:extLst>
          </p:cNvSpPr>
          <p:nvPr/>
        </p:nvSpPr>
        <p:spPr>
          <a:xfrm>
            <a:off x="812800" y="2476500"/>
            <a:ext cx="1333500" cy="673100"/>
          </a:xfrm>
          <a:prstGeom prst="rect">
            <a:avLst/>
          </a:prstGeom>
          <a:noFill/>
          <a:ln>
            <a:noFill/>
          </a:ln>
          <a:effectLst/>
        </p:spPr>
        <p:txBody>
          <a:bodyPr vert="horz" wrap="square" lIns="50800" tIns="50800" rIns="50800" bIns="50800" numCol="1" spcCol="215900" anchor="t"/>
          <a:lstStyle/>
          <a:p>
            <a:pPr algn="l" defTabSz="457200">
              <a:lnSpc>
                <a:spcPts val="14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pPr>
            <a:r>
              <a:t>sequence</a:t>
            </a:r>
          </a:p>
          <a:p>
            <a:pPr algn="l" defTabSz="457200">
              <a:lnSpc>
                <a:spcPts val="16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pPr>
            <a:r>
              <a:t>alignment</a:t>
            </a:r>
          </a:p>
        </p:txBody>
      </p:sp>
      <p:sp>
        <p:nvSpPr>
          <p:cNvPr id="4" name="Shape 5939"/>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5zPSI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9BAAAOkLAAAoGQAASA4AABAgAAAmAAAACAAAAP//////////"/>
              </a:ext>
            </a:extLst>
          </p:cNvSpPr>
          <p:nvPr/>
        </p:nvSpPr>
        <p:spPr>
          <a:xfrm>
            <a:off x="2755900" y="1936115"/>
            <a:ext cx="1333500" cy="385445"/>
          </a:xfrm>
          <a:prstGeom prst="rect">
            <a:avLst/>
          </a:prstGeom>
          <a:noFill/>
          <a:ln>
            <a:noFill/>
          </a:ln>
          <a:effectLst/>
        </p:spPr>
        <p:txBody>
          <a:bodyPr vert="horz" wrap="square" lIns="50800" tIns="50800" rIns="50800" bIns="50800" numCol="1" spcCol="215900" anchor="t"/>
          <a:lstStyle/>
          <a:p>
            <a:pPr marL="0" marR="0" indent="0" algn="l" defTabSz="457200">
              <a:lnSpc>
                <a:spcPts val="2400"/>
              </a:lnSpc>
              <a:spcBef>
                <a:spcPts val="400"/>
              </a:spcBef>
              <a:spcAft>
                <a:spcPts val="0"/>
              </a:spcAft>
              <a:buNone/>
              <a:tabLst>
                <a:tab pos="838200" algn="l"/>
                <a:tab pos="914400" algn="l"/>
                <a:tab pos="1828800" algn="l"/>
                <a:tab pos="2387600" algn="l"/>
              </a:tabLst>
              <a:defRPr sz="2000" b="1" cap="none">
                <a:solidFill>
                  <a:srgbClr val="0433FF"/>
                </a:solidFill>
                <a:latin typeface="Arial" pitchFamily="1" charset="0"/>
                <a:ea typeface="Arial" pitchFamily="1" charset="0"/>
                <a:cs typeface="Arial" pitchFamily="1" charset="0"/>
              </a:defRPr>
            </a:pPr>
            <a:r>
              <a:t>Model</a:t>
            </a:r>
          </a:p>
        </p:txBody>
      </p:sp>
      <p:sp>
        <p:nvSpPr>
          <p:cNvPr id="5" name="Shape 5940"/>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EJvZHk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2CwAAEALAADVNgAAEw8AABAgAAAmAAAACAAAAP//////////"/>
              </a:ext>
            </a:extLst>
          </p:cNvSpPr>
          <p:nvPr/>
        </p:nvSpPr>
        <p:spPr>
          <a:xfrm>
            <a:off x="7289800" y="1828800"/>
            <a:ext cx="1623695" cy="621665"/>
          </a:xfrm>
          <a:prstGeom prst="rect">
            <a:avLst/>
          </a:prstGeom>
          <a:noFill/>
          <a:ln>
            <a:noFill/>
          </a:ln>
          <a:effectLst/>
        </p:spPr>
        <p:txBody>
          <a:bodyPr vert="horz" wrap="square" lIns="50800" tIns="50800" rIns="50800" bIns="50800" numCol="1" spcCol="215900" anchor="t"/>
          <a:lstStyle/>
          <a:p>
            <a:pPr algn="l" defTabSz="457200">
              <a:lnSpc>
                <a:spcPts val="1500"/>
              </a:lnSpc>
              <a:spcBef>
                <a:spcPts val="400"/>
              </a:spcBef>
              <a:tabLst>
                <a:tab pos="838200" algn="l"/>
                <a:tab pos="914400" algn="l"/>
                <a:tab pos="1828800" algn="l"/>
                <a:tab pos="2387600" algn="l"/>
              </a:tabLst>
              <a:defRPr sz="2000" b="1" cap="none">
                <a:solidFill>
                  <a:srgbClr val="0433FF"/>
                </a:solidFill>
                <a:latin typeface="Arial" pitchFamily="1" charset="0"/>
                <a:ea typeface="Gill Sans" pitchFamily="0" charset="0"/>
                <a:cs typeface="Gill Sans" pitchFamily="0" charset="0"/>
              </a:defRPr>
            </a:pPr>
            <a:r>
              <a:t>Parameter</a:t>
            </a:r>
          </a:p>
          <a:p>
            <a:pPr algn="l" defTabSz="457200">
              <a:lnSpc>
                <a:spcPts val="2400"/>
              </a:lnSpc>
              <a:spcBef>
                <a:spcPts val="400"/>
              </a:spcBef>
              <a:tabLst>
                <a:tab pos="838200" algn="l"/>
                <a:tab pos="914400" algn="l"/>
                <a:tab pos="1828800" algn="l"/>
                <a:tab pos="2387600" algn="l"/>
              </a:tabLst>
              <a:defRPr sz="2000" b="1" cap="none">
                <a:solidFill>
                  <a:srgbClr val="0433FF"/>
                </a:solidFill>
                <a:latin typeface="Arial" pitchFamily="1" charset="0"/>
                <a:ea typeface="Gill Sans" pitchFamily="0" charset="0"/>
                <a:cs typeface="Gill Sans" pitchFamily="0" charset="0"/>
              </a:defRPr>
            </a:pPr>
            <a:r>
              <a:t>Estimates</a:t>
            </a:r>
          </a:p>
        </p:txBody>
      </p:sp>
      <p:sp>
        <p:nvSpPr>
          <p:cNvPr id="6" name="Shape 5941"/>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FjZT0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9BAAADwPAADUHAAAYBMAABAgAAAmAAAACAAAAP//////////"/>
              </a:ext>
            </a:extLst>
          </p:cNvSpPr>
          <p:nvPr/>
        </p:nvSpPr>
        <p:spPr>
          <a:xfrm>
            <a:off x="2755900" y="2476500"/>
            <a:ext cx="1930400" cy="673100"/>
          </a:xfrm>
          <a:prstGeom prst="rect">
            <a:avLst/>
          </a:prstGeom>
          <a:noFill/>
          <a:ln>
            <a:noFill/>
          </a:ln>
          <a:effectLst/>
        </p:spPr>
        <p:txBody>
          <a:bodyPr vert="horz" wrap="square" lIns="50800" tIns="50800" rIns="50800" bIns="50800" numCol="1" spcCol="215900" anchor="t"/>
          <a:lstStyle/>
          <a:p>
            <a:pPr algn="l" defTabSz="457200">
              <a:lnSpc>
                <a:spcPts val="14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pPr>
            <a:r>
              <a:t>tree with</a:t>
            </a:r>
          </a:p>
          <a:p>
            <a:pPr algn="l" defTabSz="457200">
              <a:lnSpc>
                <a:spcPts val="16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pPr>
            <a:r>
              <a:t>branch lengths</a:t>
            </a:r>
          </a:p>
        </p:txBody>
      </p:sp>
      <p:sp>
        <p:nvSpPr>
          <p:cNvPr id="7" name="Shape 5942"/>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IxIi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9BAAACQTAAAoGQAASBcAABAgAAAmAAAACAAAAP//////////"/>
              </a:ext>
            </a:extLst>
          </p:cNvSpPr>
          <p:nvPr/>
        </p:nvSpPr>
        <p:spPr>
          <a:xfrm>
            <a:off x="2755900" y="3111500"/>
            <a:ext cx="1333500" cy="673100"/>
          </a:xfrm>
          <a:prstGeom prst="rect">
            <a:avLst/>
          </a:prstGeom>
          <a:noFill/>
          <a:ln>
            <a:noFill/>
          </a:ln>
          <a:effectLst/>
        </p:spPr>
        <p:txBody>
          <a:bodyPr vert="horz" wrap="square" lIns="50800" tIns="50800" rIns="50800" bIns="50800" numCol="1" spcCol="215900" anchor="t"/>
          <a:lstStyle/>
          <a:p>
            <a:pPr algn="l" defTabSz="457200">
              <a:lnSpc>
                <a:spcPts val="14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pPr>
            <a:r>
              <a:t>substitution</a:t>
            </a:r>
          </a:p>
          <a:p>
            <a:pPr algn="l" defTabSz="457200">
              <a:lnSpc>
                <a:spcPts val="16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pPr>
            <a:r>
              <a:t>model</a:t>
            </a:r>
          </a:p>
        </p:txBody>
      </p:sp>
      <p:sp>
        <p:nvSpPr>
          <p:cNvPr id="8" name="Shape 5943"/>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QwMD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qh4AAJQHAADeJgAAywsAABAgAAAmAAAACAAAAP//////////"/>
              </a:ext>
            </a:extLst>
          </p:cNvSpPr>
          <p:nvPr/>
        </p:nvSpPr>
        <p:spPr>
          <a:xfrm>
            <a:off x="4984750" y="1231900"/>
            <a:ext cx="1333500" cy="685165"/>
          </a:xfrm>
          <a:prstGeom prst="rect">
            <a:avLst/>
          </a:prstGeom>
          <a:noFill/>
          <a:ln>
            <a:noFill/>
          </a:ln>
          <a:effectLst/>
        </p:spPr>
        <p:txBody>
          <a:bodyPr vert="horz" wrap="square" lIns="50800" tIns="50800" rIns="50800" bIns="50800" numCol="1" spcCol="215900" anchor="t"/>
          <a:lstStyle/>
          <a:p>
            <a:pPr marL="0" marR="0" indent="0" algn="ctr" defTabSz="457200">
              <a:lnSpc>
                <a:spcPts val="2400"/>
              </a:lnSpc>
              <a:spcBef>
                <a:spcPts val="400"/>
              </a:spcBef>
              <a:spcAft>
                <a:spcPts val="0"/>
              </a:spcAft>
              <a:buNone/>
              <a:tabLst>
                <a:tab pos="838200" algn="l"/>
                <a:tab pos="914400" algn="l"/>
                <a:tab pos="1828800" algn="l"/>
                <a:tab pos="2387600" algn="l"/>
              </a:tabLst>
              <a:defRPr sz="2000" b="1" cap="none">
                <a:solidFill>
                  <a:srgbClr val="0433FF"/>
                </a:solidFill>
                <a:latin typeface="Arial" pitchFamily="1" charset="0"/>
                <a:ea typeface="Arial" pitchFamily="1" charset="0"/>
                <a:cs typeface="Arial" pitchFamily="1" charset="0"/>
              </a:defRPr>
            </a:pPr>
            <a:r>
              <a:t>Inference Method</a:t>
            </a:r>
          </a:p>
        </p:txBody>
      </p:sp>
      <p:sp>
        <p:nvSpPr>
          <p:cNvPr id="9" name="Shape 5944"/>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xhOnQ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1BwAADwPAAC0KAAA1BIAABAgAAAmAAAACAAAAP//////////"/>
              </a:ext>
            </a:extLst>
          </p:cNvSpPr>
          <p:nvPr/>
        </p:nvSpPr>
        <p:spPr>
          <a:xfrm>
            <a:off x="4686300" y="2476500"/>
            <a:ext cx="1930400" cy="584200"/>
          </a:xfrm>
          <a:prstGeom prst="rect">
            <a:avLst/>
          </a:prstGeom>
          <a:noFill/>
          <a:ln>
            <a:noFill/>
          </a:ln>
          <a:effectLst/>
        </p:spPr>
        <p:txBody>
          <a:bodyPr vert="horz" wrap="square" lIns="50800" tIns="50800" rIns="50800" bIns="50800" numCol="1" spcCol="215900" anchor="t"/>
          <a:lstStyle/>
          <a:p>
            <a:pPr marL="0" marR="0" indent="0" algn="ctr" defTabSz="457200">
              <a:lnSpc>
                <a:spcPts val="1800"/>
              </a:lnSpc>
              <a:spcBef>
                <a:spcPts val="400"/>
              </a:spcBef>
              <a:spcAft>
                <a:spcPts val="0"/>
              </a:spcAft>
              <a:buNone/>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maximum likelihood</a:t>
            </a:r>
          </a:p>
        </p:txBody>
      </p:sp>
      <p:sp>
        <p:nvSpPr>
          <p:cNvPr id="10" name="Shape 5945"/>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pzcGM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1BwAAJwTAAC0KAAADBcAABAgAAAmAAAACAAAAP//////////"/>
              </a:ext>
            </a:extLst>
          </p:cNvSpPr>
          <p:nvPr/>
        </p:nvSpPr>
        <p:spPr>
          <a:xfrm>
            <a:off x="4686300" y="3187700"/>
            <a:ext cx="1930400" cy="558800"/>
          </a:xfrm>
          <a:prstGeom prst="rect">
            <a:avLst/>
          </a:prstGeom>
          <a:noFill/>
          <a:ln>
            <a:noFill/>
          </a:ln>
          <a:effectLst/>
        </p:spPr>
        <p:txBody>
          <a:bodyPr vert="horz" wrap="square" lIns="50800" tIns="50800" rIns="50800" bIns="50800" numCol="1" spcCol="215900" anchor="t"/>
          <a:lstStyle/>
          <a:p>
            <a:pPr marL="0" marR="0" indent="0" algn="ctr" defTabSz="457200">
              <a:lnSpc>
                <a:spcPts val="1600"/>
              </a:lnSpc>
              <a:spcBef>
                <a:spcPts val="400"/>
              </a:spcBef>
              <a:spcAft>
                <a:spcPts val="0"/>
              </a:spcAft>
              <a:buNone/>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Bayesian inference</a:t>
            </a:r>
          </a:p>
        </p:txBody>
      </p:sp>
      <p:sp>
        <p:nvSpPr>
          <p:cNvPr id="11" name="Shape 5946"/>
          <p:cNvSpPr>
            <a:extLst>
              <a:ext uri="smNativeData">
                <pr:smNativeData xmlns:pr="smNativeData" xmlns="smNativeData" val="SMDATA_15_trXWYhMAAAAlAAAAyAAAAA0AAAAAPAAAADwAAAA8AAAAPAAAAAAAAAABAAAAAAAAAAEAAABQAAAAtqFfJcZb6T97FK5H4XrU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I0OTg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3N7gA8zMzADAwP8Af39/AAAAAAAAAAAAAAAAAAAAAAAAAAAAIQAAABgAAAAUAAAAMBsAAFgMAADAKwAAnA4AABAAAAAmAAAACAAAAP//////////"/>
              </a:ext>
            </a:extLst>
          </p:cNvSpPr>
          <p:nvPr/>
        </p:nvSpPr>
        <p:spPr>
          <a:xfrm>
            <a:off x="4419600" y="2006600"/>
            <a:ext cx="2692400" cy="368300"/>
          </a:xfrm>
          <a:prstGeom prst="rightArrow">
            <a:avLst>
              <a:gd name="adj1" fmla="val 32000"/>
              <a:gd name="adj2" fmla="val 151724"/>
            </a:avLst>
          </a:prstGeom>
          <a:noFill/>
          <a:ln w="25400" cap="flat" cmpd="sng" algn="ctr">
            <a:solidFill>
              <a:srgbClr val="FF9300"/>
            </a:solidFill>
            <a:prstDash val="solid"/>
            <a:headEnd type="none"/>
            <a:tailEnd type="none"/>
          </a:ln>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12" name="Shape 5947"/>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C9wOnQ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VAUAANwAAAAsOQAATAQAABAgAAAmAAAACAAAAP//////////"/>
              </a:ext>
            </a:extLst>
          </p:cNvSpPr>
          <p:nvPr/>
        </p:nvSpPr>
        <p:spPr>
          <a:xfrm>
            <a:off x="866140" y="139700"/>
            <a:ext cx="842772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p>
            <a:pPr marL="0" marR="0" indent="0" algn="ctr" defTabSz="457200">
              <a:lnSpc>
                <a:spcPts val="3800"/>
              </a:lnSpc>
              <a:spcBef>
                <a:spcPts val="0"/>
              </a:spcBef>
              <a:spcAft>
                <a:spcPts val="0"/>
              </a:spcAft>
              <a:buNone/>
              <a:tabLst>
                <a:tab pos="838200" algn="l"/>
              </a:tabLst>
              <a:defRPr cap="none">
                <a:solidFill>
                  <a:srgbClr val="0433FF"/>
                </a:solidFill>
                <a:latin typeface="Arial" pitchFamily="1" charset="0"/>
                <a:ea typeface="Arial" pitchFamily="1" charset="0"/>
                <a:cs typeface="Arial" pitchFamily="1" charset="0"/>
              </a:defRPr>
            </a:pPr>
            <a:r>
              <a:t>Statistical Estimation of Phylogeny: An Outline</a:t>
            </a:r>
          </a:p>
        </p:txBody>
      </p:sp>
      <p:sp>
        <p:nvSpPr>
          <p:cNvPr id="13" name="Shape 5948"/>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IvPjw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2CwAADwPAAC4OAAAtBQAABAgAAAmAAAACAAAAP//////////"/>
              </a:ext>
            </a:extLst>
          </p:cNvSpPr>
          <p:nvPr/>
        </p:nvSpPr>
        <p:spPr>
          <a:xfrm>
            <a:off x="7289800" y="2476500"/>
            <a:ext cx="1930400" cy="889000"/>
          </a:xfrm>
          <a:prstGeom prst="rect">
            <a:avLst/>
          </a:prstGeom>
          <a:noFill/>
          <a:ln>
            <a:noFill/>
          </a:ln>
          <a:effectLst/>
        </p:spPr>
        <p:txBody>
          <a:bodyPr vert="horz" wrap="square" lIns="50800" tIns="50800" rIns="50800" bIns="50800" numCol="1" spcCol="215900" anchor="t"/>
          <a:lstStyle/>
          <a:p>
            <a:pPr marL="0" marR="0" indent="0" algn="l" defTabSz="457200">
              <a:lnSpc>
                <a:spcPct val="90000"/>
              </a:lnSpc>
              <a:spcBef>
                <a:spcPts val="400"/>
              </a:spcBef>
              <a:spcAft>
                <a:spcPts val="0"/>
              </a:spcAft>
              <a:buNone/>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phylogeny &amp; other model parameters</a:t>
            </a:r>
          </a:p>
        </p:txBody>
      </p:sp>
      <p:sp>
        <p:nvSpPr>
          <p:cNvPr id="14" name="Shape 5949"/>
          <p:cNvSpPr>
            <a:extLst>
              <a:ext uri="smNativeData">
                <pr:smNativeData xmlns:pr="smNativeData" xmlns="smNativeData" val="SMDATA_15_trXWYhMAAAAlAAAAZAAAAA0AAAAAPAAAADwAAAA8AAAAP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WgAAADkAAAA5AAAAZAAAAGQAAAAAAAAAy8vLAFoAAAA5AAAAOQAAAGQAAABkAAAAAAAAABcAAAAUAAAAAAAAAAAAAAD/fwAA/38AAAAAAAAJAAAABAAAADxhOnMeAAAAaAAAAAAAAAAAAAAAAAAAAAAAAAAAAAAAECcAABAnAAAAAAAAAAAAAAAAAAAAAAAAAAAAAAAAAAAAAAAAAAAAAMg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BBAAAFAPAAC8GwAAZBkAABAAAAAmAAAACAAAAP//////////"/>
              </a:ext>
            </a:extLst>
          </p:cNvSpPr>
          <p:nvPr/>
        </p:nvSpPr>
        <p:spPr>
          <a:xfrm>
            <a:off x="2603500" y="2489200"/>
            <a:ext cx="1905000" cy="1638300"/>
          </a:xfrm>
          <a:prstGeom prst="rect">
            <a:avLst/>
          </a:prstGeom>
          <a:noFill/>
          <a:ln w="25400" cap="flat" cmpd="sng" algn="ctr">
            <a:solidFill>
              <a:srgbClr val="FF9300"/>
            </a:solidFill>
            <a:prstDash val="solid"/>
            <a:headEnd type="none"/>
            <a:tailEnd type="none"/>
          </a:ln>
          <a:effectLst>
            <a:outerShdw blurRad="127000" dist="51187" dir="2700000">
              <a:srgbClr val="000000">
                <a:alpha val="10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15" name="Shape 5950"/>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XwAAAEcAAABHAAAAZAAAAGQAAAAAAAAAy8vLAF8AAABHAAAARwAAAGQAAABkAAAAAAAAABcAAAAUAAAAAAAAAAAAAAD/fwAA/38AAAAAAAAJAAAABAAAACBibH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BAAAPgWAABgGAAAeBkAABAgAAAmAAAACAAAAP//////////"/>
              </a:ext>
            </a:extLst>
          </p:cNvSpPr>
          <p:nvPr/>
        </p:nvSpPr>
        <p:spPr>
          <a:xfrm>
            <a:off x="2628900" y="3733800"/>
            <a:ext cx="1333500" cy="406400"/>
          </a:xfrm>
          <a:prstGeom prst="rect">
            <a:avLst/>
          </a:prstGeom>
          <a:noFill/>
          <a:ln>
            <a:noFill/>
          </a:ln>
          <a:effectLst>
            <a:outerShdw blurRad="63500" dist="63760" dir="2700000">
              <a:srgbClr val="000000">
                <a:alpha val="5000"/>
              </a:srgbClr>
            </a:outerShdw>
          </a:effectLst>
        </p:spPr>
        <p:txBody>
          <a:bodyPr vert="horz" wrap="square" lIns="50800" tIns="50800" rIns="50800" bIns="50800" numCol="1" spcCol="215900" anchor="t"/>
          <a:lstStyle/>
          <a:p>
            <a:pPr marL="0" marR="0" indent="0" algn="l" defTabSz="457200">
              <a:lnSpc>
                <a:spcPts val="2400"/>
              </a:lnSpc>
              <a:spcBef>
                <a:spcPts val="400"/>
              </a:spcBef>
              <a:spcAft>
                <a:spcPts val="0"/>
              </a:spcAft>
              <a:buNone/>
              <a:tabLst>
                <a:tab pos="838200" algn="l"/>
                <a:tab pos="914400" algn="l"/>
                <a:tab pos="1828800" algn="l"/>
                <a:tab pos="2387600" algn="l"/>
              </a:tabLst>
              <a:defRPr sz="2000" cap="none">
                <a:solidFill>
                  <a:srgbClr val="FF9300"/>
                </a:solidFill>
                <a:latin typeface="Arial" pitchFamily="1" charset="0"/>
                <a:ea typeface="Arial" pitchFamily="1" charset="0"/>
                <a:cs typeface="Arial" pitchFamily="1" charset="0"/>
              </a:defRPr>
            </a:pPr>
            <a:r>
              <a:t>Model 1</a:t>
            </a:r>
          </a:p>
        </p:txBody>
      </p:sp>
      <p:sp>
        <p:nvSpPr>
          <p:cNvPr id="16" name="Shape 5951"/>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hvcj0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AAUAAPQaAAA0DQAAGB8AABAgAAAmAAAACAAAAP//////////"/>
              </a:ext>
            </a:extLst>
          </p:cNvSpPr>
          <p:nvPr/>
        </p:nvSpPr>
        <p:spPr>
          <a:xfrm>
            <a:off x="812800" y="4381500"/>
            <a:ext cx="1333500" cy="673100"/>
          </a:xfrm>
          <a:prstGeom prst="rect">
            <a:avLst/>
          </a:prstGeom>
          <a:noFill/>
          <a:ln>
            <a:noFill/>
          </a:ln>
          <a:effectLst/>
        </p:spPr>
        <p:txBody>
          <a:bodyPr vert="horz" wrap="square" lIns="50800" tIns="50800" rIns="50800" bIns="50800" numCol="1" spcCol="215900" anchor="t"/>
          <a:lstStyle/>
          <a:p>
            <a:pPr algn="l" defTabSz="457200">
              <a:lnSpc>
                <a:spcPts val="14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pPr>
            <a:r>
              <a:t>sequence</a:t>
            </a:r>
          </a:p>
          <a:p>
            <a:pPr algn="l" defTabSz="457200">
              <a:lnSpc>
                <a:spcPts val="16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pPr>
            <a:r>
              <a:t>alignment</a:t>
            </a:r>
          </a:p>
        </p:txBody>
      </p:sp>
      <p:sp>
        <p:nvSpPr>
          <p:cNvPr id="17" name="Shape 5952"/>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I1MDg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9BAAAPQaAADUHAAAGB8AABAgAAAmAAAACAAAAP//////////"/>
              </a:ext>
            </a:extLst>
          </p:cNvSpPr>
          <p:nvPr/>
        </p:nvSpPr>
        <p:spPr>
          <a:xfrm>
            <a:off x="2755900" y="4381500"/>
            <a:ext cx="1930400" cy="673100"/>
          </a:xfrm>
          <a:prstGeom prst="rect">
            <a:avLst/>
          </a:prstGeom>
          <a:noFill/>
          <a:ln>
            <a:noFill/>
          </a:ln>
          <a:effectLst/>
        </p:spPr>
        <p:txBody>
          <a:bodyPr vert="horz" wrap="square" lIns="50800" tIns="50800" rIns="50800" bIns="50800" numCol="1" spcCol="215900" anchor="t"/>
          <a:lstStyle/>
          <a:p>
            <a:pPr algn="l" defTabSz="457200">
              <a:lnSpc>
                <a:spcPts val="14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pPr>
            <a:r>
              <a:t>tree with</a:t>
            </a:r>
          </a:p>
          <a:p>
            <a:pPr algn="l" defTabSz="457200">
              <a:lnSpc>
                <a:spcPts val="16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pPr>
            <a:r>
              <a:t>branch lengths</a:t>
            </a:r>
          </a:p>
        </p:txBody>
      </p:sp>
      <p:sp>
        <p:nvSpPr>
          <p:cNvPr id="18" name="Shape 5953"/>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Iga3k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9BAAANweAAAoGQAAACMAABAgAAAmAAAACAAAAP//////////"/>
              </a:ext>
            </a:extLst>
          </p:cNvSpPr>
          <p:nvPr/>
        </p:nvSpPr>
        <p:spPr>
          <a:xfrm>
            <a:off x="2755900" y="5016500"/>
            <a:ext cx="1333500" cy="673100"/>
          </a:xfrm>
          <a:prstGeom prst="rect">
            <a:avLst/>
          </a:prstGeom>
          <a:noFill/>
          <a:ln>
            <a:noFill/>
          </a:ln>
          <a:effectLst/>
        </p:spPr>
        <p:txBody>
          <a:bodyPr vert="horz" wrap="square" lIns="50800" tIns="50800" rIns="50800" bIns="50800" numCol="1" spcCol="215900" anchor="t"/>
          <a:lstStyle/>
          <a:p>
            <a:pPr algn="l" defTabSz="457200">
              <a:lnSpc>
                <a:spcPts val="14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pPr>
            <a:r>
              <a:t>substitution</a:t>
            </a:r>
          </a:p>
          <a:p>
            <a:pPr algn="l" defTabSz="457200">
              <a:lnSpc>
                <a:spcPts val="16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pPr>
            <a:r>
              <a:t>model</a:t>
            </a:r>
          </a:p>
        </p:txBody>
      </p:sp>
      <p:sp>
        <p:nvSpPr>
          <p:cNvPr id="19" name="Shape 5954"/>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49ImI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1BwAAPQaAAC0KAAAjB4AABAgAAAmAAAACAAAAP//////////"/>
              </a:ext>
            </a:extLst>
          </p:cNvSpPr>
          <p:nvPr/>
        </p:nvSpPr>
        <p:spPr>
          <a:xfrm>
            <a:off x="4686300" y="4381500"/>
            <a:ext cx="1930400" cy="584200"/>
          </a:xfrm>
          <a:prstGeom prst="rect">
            <a:avLst/>
          </a:prstGeom>
          <a:noFill/>
          <a:ln>
            <a:noFill/>
          </a:ln>
          <a:effectLst/>
        </p:spPr>
        <p:txBody>
          <a:bodyPr vert="horz" wrap="square" lIns="50800" tIns="50800" rIns="50800" bIns="50800" numCol="1" spcCol="215900" anchor="t"/>
          <a:lstStyle/>
          <a:p>
            <a:pPr marL="0" marR="0" indent="0" algn="ctr" defTabSz="457200">
              <a:lnSpc>
                <a:spcPts val="1800"/>
              </a:lnSpc>
              <a:spcBef>
                <a:spcPts val="400"/>
              </a:spcBef>
              <a:spcAft>
                <a:spcPts val="0"/>
              </a:spcAft>
              <a:buNone/>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maximum likelihood</a:t>
            </a:r>
          </a:p>
        </p:txBody>
      </p:sp>
      <p:sp>
        <p:nvSpPr>
          <p:cNvPr id="20" name="Shape 5955"/>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pzcD4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1BwAAFQfAAC0KAAAxCIAABAgAAAmAAAACAAAAP//////////"/>
              </a:ext>
            </a:extLst>
          </p:cNvSpPr>
          <p:nvPr/>
        </p:nvSpPr>
        <p:spPr>
          <a:xfrm>
            <a:off x="4686300" y="5092700"/>
            <a:ext cx="1930400" cy="558800"/>
          </a:xfrm>
          <a:prstGeom prst="rect">
            <a:avLst/>
          </a:prstGeom>
          <a:noFill/>
          <a:ln>
            <a:noFill/>
          </a:ln>
          <a:effectLst/>
        </p:spPr>
        <p:txBody>
          <a:bodyPr vert="horz" wrap="square" lIns="50800" tIns="50800" rIns="50800" bIns="50800" numCol="1" spcCol="215900" anchor="t"/>
          <a:lstStyle/>
          <a:p>
            <a:pPr marL="0" marR="0" indent="0" algn="ctr" defTabSz="457200">
              <a:lnSpc>
                <a:spcPts val="1600"/>
              </a:lnSpc>
              <a:spcBef>
                <a:spcPts val="400"/>
              </a:spcBef>
              <a:spcAft>
                <a:spcPts val="0"/>
              </a:spcAft>
              <a:buNone/>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Bayesian inference</a:t>
            </a:r>
          </a:p>
        </p:txBody>
      </p:sp>
      <p:sp>
        <p:nvSpPr>
          <p:cNvPr id="21" name="Shape 5956"/>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xhOnM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2CwAAPQaAAC4OAAAbCAAABAgAAAmAAAACAAAAP//////////"/>
              </a:ext>
            </a:extLst>
          </p:cNvSpPr>
          <p:nvPr/>
        </p:nvSpPr>
        <p:spPr>
          <a:xfrm>
            <a:off x="7289800" y="4381500"/>
            <a:ext cx="1930400" cy="889000"/>
          </a:xfrm>
          <a:prstGeom prst="rect">
            <a:avLst/>
          </a:prstGeom>
          <a:noFill/>
          <a:ln>
            <a:noFill/>
          </a:ln>
          <a:effectLst/>
        </p:spPr>
        <p:txBody>
          <a:bodyPr vert="horz" wrap="square" lIns="50800" tIns="50800" rIns="50800" bIns="50800" numCol="1" spcCol="215900" anchor="t"/>
          <a:lstStyle/>
          <a:p>
            <a:pPr marL="0" marR="0" indent="0" algn="l" defTabSz="457200">
              <a:lnSpc>
                <a:spcPct val="90000"/>
              </a:lnSpc>
              <a:spcBef>
                <a:spcPts val="400"/>
              </a:spcBef>
              <a:spcAft>
                <a:spcPts val="0"/>
              </a:spcAft>
              <a:buNone/>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phylogeny &amp; other model parameters</a:t>
            </a:r>
          </a:p>
        </p:txBody>
      </p:sp>
      <p:sp>
        <p:nvSpPr>
          <p:cNvPr id="22" name="Shape 5957"/>
          <p:cNvSpPr>
            <a:extLst>
              <a:ext uri="smNativeData">
                <pr:smNativeData xmlns:pr="smNativeData" xmlns="smNativeData" val="SMDATA_15_trXWYhMAAAAlAAAAZAAAAA0AAAAAPAAAADwAAAA8AAAAP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WgAAADkAAAA5AAAAZAAAAGQAAAAAAAAAy8vLAFoAAAA5AAAAOQAAAGQAAABkAAAAAAAAABcAAAAUAAAAAAAAAAAAAAD/fwAA/38AAAAAAAAJAAAABAAAAC5jb20eAAAAaAAAAAAAAAAAAAAAAAAAAAAAAAAAAAAAECcAABAnAAAAAAAAAAAAAAAAAAAAAAAAAAAAAAAAAAAAAAAAAAAAAMg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BBAAAAgbAAC8GwAAHCUAABAAAAAmAAAACAAAAP//////////"/>
              </a:ext>
            </a:extLst>
          </p:cNvSpPr>
          <p:nvPr/>
        </p:nvSpPr>
        <p:spPr>
          <a:xfrm>
            <a:off x="2603500" y="4394200"/>
            <a:ext cx="1905000" cy="1638300"/>
          </a:xfrm>
          <a:prstGeom prst="rect">
            <a:avLst/>
          </a:prstGeom>
          <a:noFill/>
          <a:ln w="25400" cap="flat" cmpd="sng" algn="ctr">
            <a:solidFill>
              <a:srgbClr val="FF9300"/>
            </a:solidFill>
            <a:prstDash val="solid"/>
            <a:headEnd type="none"/>
            <a:tailEnd type="none"/>
          </a:ln>
          <a:effectLst>
            <a:outerShdw blurRad="127000" dist="51187" dir="2700000">
              <a:srgbClr val="000000">
                <a:alpha val="10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23" name="Shape 5958"/>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XwAAAEcAAABHAAAAZAAAAGQAAAAAAAAAy8vLAF8AAABHAAAARwAAAGQAAABkAAAAAAAAABcAAAAUAAAAAAAAAAAAAAD/fwAA/38AAAAAAAAJAAAABAAAAHlwZWY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BAAALAiAABgGAAAMCUAABAgAAAmAAAACAAAAP//////////"/>
              </a:ext>
            </a:extLst>
          </p:cNvSpPr>
          <p:nvPr/>
        </p:nvSpPr>
        <p:spPr>
          <a:xfrm>
            <a:off x="2628900" y="5638800"/>
            <a:ext cx="1333500" cy="406400"/>
          </a:xfrm>
          <a:prstGeom prst="rect">
            <a:avLst/>
          </a:prstGeom>
          <a:noFill/>
          <a:ln>
            <a:noFill/>
          </a:ln>
          <a:effectLst>
            <a:outerShdw blurRad="63500" dist="63760" dir="2700000">
              <a:srgbClr val="000000">
                <a:alpha val="5000"/>
              </a:srgbClr>
            </a:outerShdw>
          </a:effectLst>
        </p:spPr>
        <p:txBody>
          <a:bodyPr vert="horz" wrap="square" lIns="50800" tIns="50800" rIns="50800" bIns="50800" numCol="1" spcCol="215900" anchor="t"/>
          <a:lstStyle/>
          <a:p>
            <a:pPr marL="0" marR="0" indent="0" algn="l" defTabSz="457200">
              <a:lnSpc>
                <a:spcPts val="2400"/>
              </a:lnSpc>
              <a:spcBef>
                <a:spcPts val="400"/>
              </a:spcBef>
              <a:spcAft>
                <a:spcPts val="0"/>
              </a:spcAft>
              <a:buNone/>
              <a:tabLst>
                <a:tab pos="838200" algn="l"/>
                <a:tab pos="914400" algn="l"/>
                <a:tab pos="1828800" algn="l"/>
                <a:tab pos="2387600" algn="l"/>
              </a:tabLst>
              <a:defRPr sz="2000" cap="none">
                <a:solidFill>
                  <a:srgbClr val="FF9300"/>
                </a:solidFill>
                <a:latin typeface="Arial" pitchFamily="1" charset="0"/>
                <a:ea typeface="Arial" pitchFamily="1" charset="0"/>
                <a:cs typeface="Arial" pitchFamily="1" charset="0"/>
              </a:defRPr>
            </a:pPr>
            <a:r>
              <a:t>Model 2</a:t>
            </a:r>
          </a:p>
        </p:txBody>
      </p:sp>
      <p:sp>
        <p:nvSpPr>
          <p:cNvPr id="24" name="Shape 5963"/>
          <p:cNvSpPr>
            <a:extLst>
              <a:ext uri="smNativeData">
                <pr:smNativeData xmlns:pr="smNativeData" xmlns="smNativeData" val="SMDATA_15_trXWYhMAAAAlAAAACwAAAA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CAAAAZAAAAGQAAAACAAAAZAAAAGQAAAAVAAAAYAAAAAAAAAAAAAAADwAAACADAAAAAAAAAAAAAAEAAACgMgAAVgcAAKr4//8BAAAAf39/AAEAAABkAAAAAAAAABQAAABAHwAAAAAAACYAAAAAAAAAwOD//wAAAAAmAAAAZAAAABYAAABMAAAAAQAAAAAAAAAHAAAAAAAAAAEAAAAAAAAAVgAAAEcAAABHAAAAZAAAAGQAAAAAAAAAy8vLAFYAAABHAAAARwAAAGQAAABkAAAAAAAAABcAAAAUAAAAAAAAAAAAAAD/fwAA/38AAAAAAAAJAAAABAAAAGZSUHI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1TYAAJ8RAAAZOgAApB8AABAAAAAmAAAACAAAAP//////////"/>
              </a:ext>
            </a:extLst>
          </p:cNvSpPr>
          <p:nvPr/>
        </p:nvSpPr>
        <p:spPr>
          <a:xfrm>
            <a:off x="8913495" y="2864485"/>
            <a:ext cx="530860" cy="2279015"/>
          </a:xfrm>
          <a:custGeom>
            <a:avLst/>
            <a:gdLst/>
            <a:ahLst/>
            <a:cxnLst/>
            <a:rect l="0" t="0" r="530860" b="2279015"/>
            <a:pathLst>
              <a:path w="530860" h="2279015">
                <a:moveTo>
                  <a:pt x="0" y="0"/>
                </a:moveTo>
                <a:cubicBezTo>
                  <a:pt x="656890" y="654161"/>
                  <a:pt x="704151" y="1413833"/>
                  <a:pt x="141833" y="2279015"/>
                </a:cubicBezTo>
              </a:path>
            </a:pathLst>
          </a:custGeom>
          <a:noFill/>
          <a:ln w="25400" cap="flat" cmpd="sng" algn="ctr">
            <a:solidFill>
              <a:srgbClr val="FF9300"/>
            </a:solidFill>
            <a:prstDash val="solid"/>
            <a:headEnd type="triangle" w="med" len="med"/>
            <a:tailEnd type="triangle" w="med" len="med"/>
          </a:ln>
          <a:effectLst>
            <a:outerShdw blurRad="63500" dist="63760" dir="2700000">
              <a:srgbClr val="000000">
                <a:alpha val="14000"/>
              </a:srgbClr>
            </a:outerShdw>
          </a:effectLst>
        </p:spPr>
        <p:txBody>
          <a:bodyPr vert="horz" wrap="square" lIns="0" tIns="0" rIns="0" bIns="0" numCol="1" spcCol="215900" anchor="t"/>
          <a:lstStyle/>
          <a:p>
            <a:pPr/>
          </a:p>
        </p:txBody>
      </p:sp>
      <p:sp>
        <p:nvSpPr>
          <p:cNvPr id="25" name="Shape 5960"/>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XwAAAEcAAABHAAAAZAAAAGQAAAAAAAAAy8vLAF8AAABHAAAARwAAAGQAAABkAAAAAAAAABcAAAAUAAAAAAAAAAAAAAD/fwAA/38AAAAAAAAJAAAABAAAAHtDNTc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GgpAACEOgAAoCsAABAgAAAmAAAACAAAAP//////////"/>
              </a:ext>
            </a:extLst>
          </p:cNvSpPr>
          <p:nvPr/>
        </p:nvSpPr>
        <p:spPr>
          <a:xfrm>
            <a:off x="1003300" y="6731000"/>
            <a:ext cx="8509000" cy="360680"/>
          </a:xfrm>
          <a:prstGeom prst="rect">
            <a:avLst/>
          </a:prstGeom>
          <a:noFill/>
          <a:ln>
            <a:noFill/>
          </a:ln>
          <a:effectLst>
            <a:outerShdw blurRad="63500" dist="63760" dir="2700000">
              <a:srgbClr val="000000">
                <a:alpha val="5000"/>
              </a:srgbClr>
            </a:outerShdw>
          </a:effectLst>
        </p:spPr>
        <p:txBody>
          <a:bodyPr vert="horz" wrap="square" lIns="50800" tIns="50800" rIns="50800" bIns="50800" numCol="1" spcCol="215900"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cap="none">
                <a:solidFill>
                  <a:srgbClr val="0433FF"/>
                </a:solidFill>
                <a:latin typeface="Arial" pitchFamily="1" charset="0"/>
                <a:ea typeface="Arial" pitchFamily="1" charset="0"/>
                <a:cs typeface="Arial" pitchFamily="1" charset="0"/>
              </a:defRPr>
            </a:pPr>
            <a:r>
              <a:t>Model comparison is the means by which we test hypotheses about our data</a:t>
            </a:r>
          </a:p>
        </p:txBody>
      </p:sp>
      <p:sp>
        <p:nvSpPr>
          <p:cNvPr id="26" name="Shape 5961"/>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XwAAAEcAAABHAAAAZAAAAGQAAAAAAAAAy8vLAF8AAABHAAAARwAAAGQAAABkAAAAAAAAABcAAAAUAAAAAAAAAAAAAAD/fwAA/38AAAAAAAAJAAAABAAAADwvYTo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BAnAAB0NgAAaCkAABAgAAAmAAAACAAAAP//////////"/>
              </a:ext>
            </a:extLst>
          </p:cNvSpPr>
          <p:nvPr/>
        </p:nvSpPr>
        <p:spPr>
          <a:xfrm>
            <a:off x="1003300" y="6350000"/>
            <a:ext cx="7848600" cy="381000"/>
          </a:xfrm>
          <a:prstGeom prst="rect">
            <a:avLst/>
          </a:prstGeom>
          <a:noFill/>
          <a:ln>
            <a:noFill/>
          </a:ln>
          <a:effectLst>
            <a:outerShdw blurRad="63500" dist="63760" dir="2700000">
              <a:srgbClr val="000000">
                <a:alpha val="5000"/>
              </a:srgbClr>
            </a:outerShdw>
          </a:effectLst>
        </p:spPr>
        <p:txBody>
          <a:bodyPr vert="horz" wrap="square" lIns="50800" tIns="50800" rIns="50800" bIns="50800" numCol="1" spcCol="215900"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cap="none">
                <a:solidFill>
                  <a:srgbClr val="0433FF"/>
                </a:solidFill>
                <a:latin typeface="Arial" pitchFamily="1" charset="0"/>
                <a:ea typeface="Arial" pitchFamily="1" charset="0"/>
                <a:cs typeface="Arial" pitchFamily="1" charset="0"/>
              </a:defRPr>
            </a:pPr>
            <a:r>
              <a:t>Model comparison is critical for obtaining unbiased parameter estimates</a:t>
            </a:r>
          </a:p>
        </p:txBody>
      </p:sp>
      <p:sp>
        <p:nvSpPr>
          <p:cNvPr id="27" name="Shape 5962"/>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FwZS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MC8AABkXAACEOgAAeBkAABAgAAAmAAAACAAAAP//////////"/>
              </a:ext>
            </a:extLst>
          </p:cNvSpPr>
          <p:nvPr/>
        </p:nvSpPr>
        <p:spPr>
          <a:xfrm>
            <a:off x="7670800" y="3754755"/>
            <a:ext cx="1841500" cy="385445"/>
          </a:xfrm>
          <a:prstGeom prst="rect">
            <a:avLst/>
          </a:prstGeom>
          <a:noFill/>
          <a:ln>
            <a:noFill/>
          </a:ln>
          <a:effectLst/>
        </p:spPr>
        <p:txBody>
          <a:bodyPr vert="horz" wrap="square" lIns="50800" tIns="50800" rIns="50800" bIns="50800" numCol="1" spcCol="215900" anchor="t"/>
          <a:lstStyle/>
          <a:p>
            <a:pPr marL="0" marR="0" indent="0" algn="ctr" defTabSz="457200">
              <a:lnSpc>
                <a:spcPts val="2400"/>
              </a:lnSpc>
              <a:spcBef>
                <a:spcPts val="400"/>
              </a:spcBef>
              <a:spcAft>
                <a:spcPts val="0"/>
              </a:spcAft>
              <a:buNone/>
              <a:tabLst>
                <a:tab pos="838200" algn="l"/>
                <a:tab pos="914400" algn="l"/>
                <a:tab pos="1828800" algn="l"/>
                <a:tab pos="2387600" algn="l"/>
              </a:tabLst>
              <a:defRPr sz="2000" b="1" cap="none">
                <a:solidFill>
                  <a:srgbClr val="0433FF"/>
                </a:solidFill>
                <a:latin typeface="Arial" pitchFamily="1" charset="0"/>
                <a:ea typeface="Arial" pitchFamily="1" charset="0"/>
                <a:cs typeface="Arial" pitchFamily="1" charset="0"/>
              </a:defRPr>
            </a:pPr>
            <a:r>
              <a:t>Next time!!</a:t>
            </a:r>
          </a:p>
        </p:txBody>
      </p:sp>
    </p:spTree>
  </p:cSld>
  <p:clrMapOvr>
    <a:masterClrMapping/>
  </p:clrMapOvr>
  <p:transition spd="fast" p14:dur="500">
    <p:fade/>
    <p:extLst>
      <p:ext uri="smNativeData">
        <pr:smNativeData xmlns:pr="smNativeData" xmlns="smNativeData" val="trXWYgAAAAD0AQAAAAAAAAYAAAAAAAAAAAAAAAAAAAAAAAAAAQAAAAAAAAAAAAAAAAAAAAAAAAAAAAAA"/>
      </p:ext>
    </p:extLst>
  </p:transition>
  <p:timing>
    <p:tnLst>
      <p:par>
        <p:cTn id="1" dur="indefinite" restart="never" nodeType="tmRoot"/>
      </p:par>
    </p:tnLst>
  </p:timing>
</p:sld>
</file>

<file path=ppt/slides/slide389.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sp>
        <p:nvSpPr>
          <p:cNvPr id="2" name="Shape 4019"/>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SAMAAPQGAAB4PQAAdAkAABAgAAAmAAAACAAAAP//////////"/>
              </a:ext>
            </a:extLst>
          </p:cNvSpPr>
          <p:nvPr/>
        </p:nvSpPr>
        <p:spPr>
          <a:xfrm>
            <a:off x="533400" y="1130300"/>
            <a:ext cx="9458960" cy="4064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0" marR="0" indent="0" algn="l" defTabSz="457200">
              <a:lnSpc>
                <a:spcPts val="2900"/>
              </a:lnSpc>
              <a:spcBef>
                <a:spcPts val="400"/>
              </a:spcBef>
              <a:spcAft>
                <a:spcPts val="0"/>
              </a:spcAft>
              <a:buNone/>
              <a:tabLst>
                <a:tab pos="838200" algn="l"/>
                <a:tab pos="914400" algn="l"/>
                <a:tab pos="1828800" algn="l"/>
                <a:tab pos="2387600" algn="l"/>
              </a:tabLst>
              <a:defRPr sz="2400" cap="none">
                <a:solidFill>
                  <a:srgbClr val="0433FF"/>
                </a:solidFill>
                <a:latin typeface="蘋果儷中黑" pitchFamily="0" charset="0"/>
                <a:ea typeface="蘋果儷中黑" pitchFamily="0" charset="0"/>
                <a:cs typeface="蘋果儷中黑" pitchFamily="0" charset="0"/>
              </a:defRPr>
            </a:pPr>
            <a:r>
              <a:t>The number of candidate partition schemes (mixed models) quickly becomes vast</a:t>
            </a:r>
          </a:p>
        </p:txBody>
      </p:sp>
      <p:sp>
        <p:nvSpPr>
          <p:cNvPr id="3" name="Shape 4020"/>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GAJAADVOwAAkA0AABAgAAAmAAAACAAAAP//////////"/>
              </a:ext>
            </a:extLst>
          </p:cNvSpPr>
          <p:nvPr/>
        </p:nvSpPr>
        <p:spPr>
          <a:xfrm>
            <a:off x="1003300" y="1524000"/>
            <a:ext cx="8722995" cy="68072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algn="l" defTabSz="457200">
              <a:lnSpc>
                <a:spcPts val="2600"/>
              </a:lnSpc>
              <a:spcBef>
                <a:spcPts val="400"/>
              </a:spcBef>
              <a:tabLst>
                <a:tab pos="838200" algn="l"/>
                <a:tab pos="914400" algn="l"/>
                <a:tab pos="1828800" algn="l"/>
                <a:tab pos="2387600" algn="l"/>
              </a:tabLst>
              <a:defRPr sz="2200" cap="none">
                <a:solidFill>
                  <a:srgbClr val="424242"/>
                </a:solidFill>
                <a:latin typeface="蘋果儷中黑" pitchFamily="0" charset="0"/>
                <a:ea typeface="Gill Sans" pitchFamily="0" charset="0"/>
                <a:cs typeface="Gill Sans" pitchFamily="0" charset="0"/>
              </a:defRPr>
            </a:pPr>
            <a:r>
              <a:t>The total number of partition schemes (mixed models) for </a:t>
            </a:r>
            <a:r>
              <a:rPr sz="1800" i="1" cap="none">
                <a:latin typeface="Times New Roman" pitchFamily="1" charset="0"/>
                <a:ea typeface="Gill Sans" pitchFamily="0" charset="0"/>
                <a:cs typeface="Gill Sans" pitchFamily="0" charset="0"/>
              </a:rPr>
              <a:t>k</a:t>
            </a:r>
            <a:r>
              <a:t> data subsets is described by Bell numbers:</a:t>
            </a:r>
          </a:p>
        </p:txBody>
      </p:sp>
      <p:sp>
        <p:nvSpPr>
          <p:cNvPr id="4" name="Shape 4021"/>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BgVAAB8OAAAcBcAABAgAAAmAAAACAAAAP//////////"/>
              </a:ext>
            </a:extLst>
          </p:cNvSpPr>
          <p:nvPr/>
        </p:nvSpPr>
        <p:spPr>
          <a:xfrm>
            <a:off x="1003300" y="3429000"/>
            <a:ext cx="8178800" cy="3810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0" marR="0" indent="0" algn="l" defTabSz="457200">
              <a:lnSpc>
                <a:spcPts val="2600"/>
              </a:lnSpc>
              <a:spcBef>
                <a:spcPts val="400"/>
              </a:spcBef>
              <a:spcAft>
                <a:spcPts val="0"/>
              </a:spcAft>
              <a:buNone/>
              <a:tabLst>
                <a:tab pos="838200" algn="l"/>
                <a:tab pos="914400" algn="l"/>
                <a:tab pos="1828800" algn="l"/>
                <a:tab pos="2387600" algn="l"/>
              </a:tabLst>
              <a:defRPr sz="2200" cap="none">
                <a:solidFill>
                  <a:srgbClr val="424242"/>
                </a:solidFill>
                <a:latin typeface="蘋果儷中黑" pitchFamily="0" charset="0"/>
                <a:ea typeface="蘋果儷中黑" pitchFamily="0" charset="0"/>
                <a:cs typeface="蘋果儷中黑" pitchFamily="0" charset="0"/>
              </a:defRPr>
            </a:pPr>
            <a:r>
              <a:t>which is the sum of the Sterling numbers of the second kind:</a:t>
            </a:r>
          </a:p>
        </p:txBody>
      </p:sp>
      <p:pic>
        <p:nvPicPr>
          <p:cNvPr id="5" name="Picture1"/>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AAAA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GYQAAA8GQAAniwAALQeAAAQAAAAJgAAAAgAAAD//////////w=="/>
              </a:ext>
            </a:extLst>
          </p:cNvPicPr>
          <p:nvPr/>
        </p:nvPicPr>
        <p:blipFill>
          <a:blip r:embed="rId2"/>
          <a:stretch>
            <a:fillRect/>
          </a:stretch>
        </p:blipFill>
        <p:spPr>
          <a:xfrm>
            <a:off x="2665730" y="4102100"/>
            <a:ext cx="4587240" cy="889000"/>
          </a:xfrm>
          <a:prstGeom prst="rect">
            <a:avLst/>
          </a:prstGeom>
          <a:noFill/>
          <a:ln>
            <a:noFill/>
          </a:ln>
          <a:effectLst>
            <a:outerShdw blurRad="63500" dist="63760" dir="2700000">
              <a:srgbClr val="000000">
                <a:alpha val="4000"/>
              </a:srgbClr>
            </a:outerShdw>
          </a:effectLst>
        </p:spPr>
      </p:pic>
      <p:pic>
        <p:nvPicPr>
          <p:cNvPr id="6" name="droppedImage.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B0cy5v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EQWAAAQDgAArCYAAIgTAAAQAAAAJgAAAAgAAAD//////////w=="/>
              </a:ext>
            </a:extLst>
          </p:cNvPicPr>
          <p:nvPr/>
        </p:nvPicPr>
        <p:blipFill>
          <a:blip r:embed="rId3"/>
          <a:stretch>
            <a:fillRect/>
          </a:stretch>
        </p:blipFill>
        <p:spPr>
          <a:xfrm>
            <a:off x="3619500" y="2286000"/>
            <a:ext cx="2667000" cy="889000"/>
          </a:xfrm>
          <a:prstGeom prst="rect">
            <a:avLst/>
          </a:prstGeom>
          <a:noFill/>
          <a:ln>
            <a:noFill/>
          </a:ln>
          <a:effectLst>
            <a:outerShdw blurRad="63500" dist="63760" dir="2700000">
              <a:srgbClr val="000000">
                <a:alpha val="4000"/>
              </a:srgbClr>
            </a:outerShdw>
          </a:effectLst>
        </p:spPr>
      </p:pic>
      <p:sp>
        <p:nvSpPr>
          <p:cNvPr id="7" name="Shape 4024"/>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XwAAAEcAAABHAAAAZAAAAGQAAAAAAAAAy8vLAF8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NAgAACUOgAA7CQAABAgAAAmAAAACAAAAP//////////"/>
              </a:ext>
            </a:extLst>
          </p:cNvSpPr>
          <p:nvPr/>
        </p:nvSpPr>
        <p:spPr>
          <a:xfrm>
            <a:off x="1003300" y="5334000"/>
            <a:ext cx="8519160" cy="668020"/>
          </a:xfrm>
          <a:prstGeom prst="rect">
            <a:avLst/>
          </a:prstGeom>
          <a:noFill/>
          <a:ln>
            <a:noFill/>
          </a:ln>
          <a:effectLst>
            <a:outerShdw blurRad="63500" dist="63760" dir="2700000">
              <a:srgbClr val="000000">
                <a:alpha val="5000"/>
              </a:srgbClr>
            </a:outerShdw>
          </a:effectLst>
        </p:spPr>
        <p:txBody>
          <a:bodyPr vert="horz" wrap="square" lIns="50800" tIns="50800" rIns="50800" bIns="50800" numCol="1" spcCol="215900" anchor="t"/>
          <a:lstStyle/>
          <a:p>
            <a:pPr marL="0" marR="0" indent="0" algn="l" defTabSz="457200">
              <a:lnSpc>
                <a:spcPts val="2600"/>
              </a:lnSpc>
              <a:spcBef>
                <a:spcPts val="400"/>
              </a:spcBef>
              <a:spcAft>
                <a:spcPts val="0"/>
              </a:spcAft>
              <a:buNone/>
              <a:tabLst>
                <a:tab pos="838200" algn="l"/>
                <a:tab pos="914400" algn="l"/>
                <a:tab pos="1828800" algn="l"/>
                <a:tab pos="2387600" algn="l"/>
              </a:tabLst>
              <a:defRPr sz="2200" cap="none">
                <a:solidFill>
                  <a:srgbClr val="424242"/>
                </a:solidFill>
                <a:latin typeface="蘋果儷中黑" pitchFamily="0" charset="0"/>
                <a:ea typeface="蘋果儷中黑" pitchFamily="0" charset="0"/>
                <a:cs typeface="蘋果儷中黑" pitchFamily="0" charset="0"/>
              </a:defRPr>
            </a:pPr>
            <a:r>
              <a:t>The number of candidate mixed models for 10 data subsets is 115,975, each of which would require a full MCMC analysis to estimate the marginal likelihood.</a:t>
            </a:r>
          </a:p>
        </p:txBody>
      </p:sp>
      <p:sp>
        <p:nvSpPr>
          <p:cNvPr id="8" name="Shape 4025"/>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DgwMCI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7wQAANwAAACROQAATAQAABAgAAAmAAAACAAAAP//////////"/>
              </a:ext>
            </a:extLst>
          </p:cNvSpPr>
          <p:nvPr/>
        </p:nvSpPr>
        <p:spPr>
          <a:xfrm>
            <a:off x="802005" y="139700"/>
            <a:ext cx="855599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p>
            <a:pPr marL="0" marR="0" indent="0" algn="ctr" defTabSz="457200">
              <a:lnSpc>
                <a:spcPts val="4300"/>
              </a:lnSpc>
              <a:spcBef>
                <a:spcPts val="0"/>
              </a:spcBef>
              <a:spcAft>
                <a:spcPts val="0"/>
              </a:spcAft>
              <a:buNone/>
              <a:tabLst>
                <a:tab pos="838200" algn="l"/>
              </a:tabLst>
              <a:defRPr sz="3600" cap="none">
                <a:solidFill>
                  <a:srgbClr val="0433FF"/>
                </a:solidFill>
                <a:latin typeface="蘋果儷中黑" pitchFamily="0" charset="0"/>
                <a:ea typeface="蘋果儷中黑" pitchFamily="0" charset="0"/>
                <a:cs typeface="蘋果儷中黑" pitchFamily="0" charset="0"/>
              </a:defRPr>
            </a:pPr>
            <a:r>
              <a:t>Accommodating Among Site Process Heterogeneity </a:t>
            </a:r>
          </a:p>
        </p:txBody>
      </p:sp>
    </p:spTree>
  </p:cSld>
  <p:clrMapOvr>
    <a:masterClrMapping/>
  </p:clrMapOvr>
  <p:transition spd="fast" p14:dur="500">
    <p:fade/>
    <p:extLst>
      <p:ext uri="smNativeData">
        <pr:smNativeData xmlns:pr="smNativeData" xmlns="smNativeData" val="trXWYgAAAAD0AQAAAAAAAAYAAAAAAAAAAAAAAAAAAAAAAAAAAQAAAAAAAAAAAAAAAAAAAAAAAAAAAAAA"/>
      </p:ext>
    </p:extLst>
  </p:transition>
  <p:timing>
    <p:tnLst>
      <p:par>
        <p:cTn id="1" dur="indefinite" restart="never" nodeType="tmRoot"/>
      </p:par>
    </p:tnLst>
  </p:timing>
</p:sld>
</file>

<file path=ppt/slides/slide39.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694"/>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BSb20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7wMAAEAGAABsOQAAnwgAABAgAAAmAAAACAAAAP//////////"/>
              </a:ext>
            </a:extLst>
          </p:cNvSpPr>
          <p:nvPr/>
        </p:nvSpPr>
        <p:spPr>
          <a:xfrm>
            <a:off x="639445" y="1016000"/>
            <a:ext cx="8695055" cy="385445"/>
          </a:xfrm>
          <a:prstGeom prst="rect">
            <a:avLst/>
          </a:prstGeom>
          <a:noFill/>
          <a:ln>
            <a:noFill/>
          </a:ln>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Can we correctly estimate the true branch length used in our simulation?</a:t>
            </a:r>
          </a:p>
        </p:txBody>
      </p:sp>
      <p:sp>
        <p:nvSpPr>
          <p:cNvPr id="3" name="Shape 695"/>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HZhbD0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xgkAANwAAAC6NAAATAQAABAgAAAmAAAACAAAAP//////////"/>
              </a:ext>
            </a:extLst>
          </p:cNvSpPr>
          <p:nvPr/>
        </p:nvSpPr>
        <p:spPr>
          <a:xfrm>
            <a:off x="1588770" y="139700"/>
            <a:ext cx="698246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Scaling the Instantaneous Rate Matrix</a:t>
            </a:r>
          </a:p>
        </p:txBody>
      </p:sp>
      <p:pic>
        <p:nvPicPr>
          <p:cNvPr id="4" name="droppedImage.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9Imh0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KQQAADkDAAAoCMAAHAXAAAQAAAAJgAAAAgAAAD//////////w=="/>
              </a:ext>
            </a:extLst>
          </p:cNvPicPr>
          <p:nvPr/>
        </p:nvPicPr>
        <p:blipFill>
          <a:blip r:embed="rId2"/>
          <a:stretch>
            <a:fillRect/>
          </a:stretch>
        </p:blipFill>
        <p:spPr>
          <a:xfrm>
            <a:off x="2705100" y="2095500"/>
            <a:ext cx="3086100" cy="1714500"/>
          </a:xfrm>
          <a:prstGeom prst="rect">
            <a:avLst/>
          </a:prstGeom>
          <a:noFill/>
          <a:ln>
            <a:noFill/>
          </a:ln>
          <a:effectLst/>
        </p:spPr>
      </p:pic>
      <p:sp>
        <p:nvSpPr>
          <p:cNvPr id="5" name="Shape 697"/>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IxMjc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GAYAAJgIAADaOgAAdgwAABAgAAAmAAAACAAAAP//////////"/>
              </a:ext>
            </a:extLst>
          </p:cNvSpPr>
          <p:nvPr/>
        </p:nvSpPr>
        <p:spPr>
          <a:xfrm>
            <a:off x="990600" y="1397000"/>
            <a:ext cx="8576310" cy="628650"/>
          </a:xfrm>
          <a:prstGeom prst="rect">
            <a:avLst/>
          </a:prstGeom>
          <a:noFill/>
          <a:ln>
            <a:noFill/>
          </a:ln>
          <a:effectLst/>
        </p:spPr>
        <p:txBody>
          <a:bodyPr vert="horz" wrap="square" lIns="50800" tIns="50800" rIns="50800" bIns="50800" numCol="1" spcCol="215900" anchor="t"/>
          <a:lstStyle/>
          <a:p>
            <a:pPr algn="l" defTabSz="457200">
              <a:lnSpc>
                <a:spcPts val="2100"/>
              </a:lnSpc>
              <a:tabLst>
                <a:tab pos="838200" algn="l"/>
              </a:tabLst>
              <a:defRPr sz="1800" cap="none">
                <a:latin typeface="Arial" pitchFamily="1" charset="0"/>
                <a:ea typeface="Arial" pitchFamily="1" charset="0"/>
                <a:cs typeface="Arial" pitchFamily="1" charset="0"/>
              </a:defRPr>
            </a:pPr>
            <a:r>
              <a:rPr cap="none">
                <a:solidFill>
                  <a:srgbClr val="424242"/>
                </a:solidFill>
              </a:rPr>
              <a:t>The weighted sum of the average (expected) number of changes for all four </a:t>
            </a:r>
            <a:br/>
            <a:r>
              <a:rPr cap="none">
                <a:solidFill>
                  <a:srgbClr val="424242"/>
                </a:solidFill>
              </a:rPr>
              <a:t>     states when the average of the </a:t>
            </a:r>
            <a:r>
              <a:rPr b="1" cap="none">
                <a:solidFill>
                  <a:srgbClr val="424242"/>
                </a:solidFill>
                <a:latin typeface="Times New Roman" pitchFamily="1" charset="0"/>
                <a:ea typeface="Times New Roman" pitchFamily="1" charset="0"/>
                <a:cs typeface="Times New Roman" pitchFamily="1" charset="0"/>
              </a:rPr>
              <a:t>Q</a:t>
            </a:r>
            <a:r>
              <a:rPr cap="none">
                <a:solidFill>
                  <a:srgbClr val="424242"/>
                </a:solidFill>
              </a:rPr>
              <a:t> matrix is 1...</a:t>
            </a:r>
            <a:endParaRPr cap="none">
              <a:solidFill>
                <a:srgbClr val="424242"/>
              </a:solidFill>
            </a:endParaRPr>
          </a:p>
        </p:txBody>
      </p:sp>
      <p:sp>
        <p:nvSpPr>
          <p:cNvPr id="6" name="Shape 698"/>
          <p:cNvSpPr>
            <a:extLst>
              <a:ext uri="smNativeData">
                <pr:smNativeData xmlns:pr="smNativeData" xmlns="smNativeData" val="SMDATA_15_trXWYhMAAAAlAAAAZAAAAA0AAAAAUAAAAFAAAABQAAAAUAAAAAAAAAABAAAAAAAAAAEAAABQAAAAAAAAAAAA4D8AAAAAAADgPwAAAAAAAOA/AAAAAAAA4D8AAAAAAADgPwAAAAAAAOA/AAAAAAAA4D8AAAAAAADgPwAAAAAAAOA/AAAAAAAA4D8CAAAAjAAAAAE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1lPSI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hhQAAMwOAABhJAAAYBUAABAAAAAmAAAACAAAAP//////////"/>
              </a:ext>
            </a:extLst>
          </p:cNvSpPr>
          <p:nvPr/>
        </p:nvSpPr>
        <p:spPr>
          <a:xfrm>
            <a:off x="3336290" y="2405380"/>
            <a:ext cx="2577465" cy="1069340"/>
          </a:xfrm>
          <a:prstGeom prst="rect">
            <a:avLst/>
          </a:prstGeom>
          <a:solidFill>
            <a:srgbClr val="FFFFFF"/>
          </a:solidFill>
          <a:ln>
            <a:noFill/>
          </a:ln>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grpSp>
        <p:nvGrpSpPr>
          <p:cNvPr id="7" name="Group 703"/>
          <p:cNvGrpSpPr>
            <a:extLst>
              <a:ext uri="smNativeData">
                <pr:smNativeData xmlns:pr="smNativeData" xmlns="smNativeData" val="SMDATA_6_trXWYhMAAAAlAAAAAQAAAA8BAAAAkAAAAEgAAACQAAAASAAAAAAAAAAAAAAAAAAAABcAAAAUAAAAAAAAAAAAAAD/fwAA/38AAAAAAAAJAAAABAAAAAAAAAAfAAAAVAAAAAAAAAAAAAAAAAAAAAAAAAAAAAAAAAAAAAAAAAAAAAAAAAAAAAAAAAAAAAAAAAAAAAAAAAAAAAAAAAAAAAAAAAAAAAAAAAAAAAAAAAAAAAAAAAAAACEAAAAYAAAAFAAAAF4ZAABrDgAAlh0AALIVAAAQAAAAJgAAAAgAAAD/////AAAAAA=="/>
              </a:ext>
            </a:extLst>
          </p:cNvGrpSpPr>
          <p:nvPr/>
        </p:nvGrpSpPr>
        <p:grpSpPr>
          <a:xfrm>
            <a:off x="4123690" y="2343785"/>
            <a:ext cx="685800" cy="1183005"/>
            <a:chOff x="4123690" y="2343785"/>
            <a:chExt cx="685800" cy="1183005"/>
          </a:xfrm>
        </p:grpSpPr>
        <p:sp>
          <p:nvSpPr>
            <p:cNvPr id="11" name="Shape 699"/>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EtLS0s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XhkAAGsOAACWHQAAxhAAAAAgAAAmAAAACAAAAP//////////"/>
                </a:ext>
              </a:extLst>
            </p:cNvSpPr>
            <p:nvPr/>
          </p:nvSpPr>
          <p:spPr>
            <a:xfrm>
              <a:off x="4123690" y="2343785"/>
              <a:ext cx="685800" cy="382905"/>
            </a:xfrm>
            <a:prstGeom prst="rect">
              <a:avLst/>
            </a:prstGeom>
            <a:noFill/>
            <a:ln>
              <a:noFill/>
            </a:ln>
            <a:effectLst/>
          </p:spPr>
          <p:txBody>
            <a:bodyPr vert="horz" wrap="none" lIns="50800" tIns="50800" rIns="50800" bIns="50800" numCol="1" spcCol="215900" anchor="ctr"/>
            <a:lstStyle>
              <a:lvl1pPr algn="l" defTabSz="457200">
                <a:lnSpc>
                  <a:spcPts val="2400"/>
                </a:lnSpc>
                <a:tabLst>
                  <a:tab pos="838200" algn="l"/>
                </a:tabLst>
                <a:defRPr sz="2000" cap="none">
                  <a:solidFill>
                    <a:srgbClr val="424242"/>
                  </a:solidFill>
                  <a:latin typeface="Times New Roman"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0.788</a:t>
              </a:r>
              <a:endParaRPr cap="none">
                <a:solidFill>
                  <a:srgbClr val="424242"/>
                </a:solidFill>
              </a:endParaRPr>
            </a:p>
          </p:txBody>
        </p:sp>
        <p:sp>
          <p:nvSpPr>
            <p:cNvPr id="10" name="Shape 700"/>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XhkAAA8QAACWHQAAahIAAAAgAAAmAAAACAAAAP//////////"/>
                </a:ext>
              </a:extLst>
            </p:cNvSpPr>
            <p:nvPr/>
          </p:nvSpPr>
          <p:spPr>
            <a:xfrm>
              <a:off x="4123690" y="2610485"/>
              <a:ext cx="685800" cy="382905"/>
            </a:xfrm>
            <a:prstGeom prst="rect">
              <a:avLst/>
            </a:prstGeom>
            <a:noFill/>
            <a:ln>
              <a:noFill/>
            </a:ln>
            <a:effectLst/>
          </p:spPr>
          <p:txBody>
            <a:bodyPr vert="horz" wrap="none" lIns="50800" tIns="50800" rIns="50800" bIns="50800" numCol="1" spcCol="215900" anchor="ctr"/>
            <a:lstStyle>
              <a:lvl1pPr algn="l" defTabSz="457200">
                <a:lnSpc>
                  <a:spcPts val="2400"/>
                </a:lnSpc>
                <a:tabLst>
                  <a:tab pos="838200" algn="l"/>
                </a:tabLst>
                <a:defRPr sz="2000" cap="none">
                  <a:solidFill>
                    <a:srgbClr val="424242"/>
                  </a:solidFill>
                  <a:latin typeface="Times New Roman"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0.541</a:t>
              </a:r>
              <a:endParaRPr cap="none">
                <a:solidFill>
                  <a:srgbClr val="424242"/>
                </a:solidFill>
              </a:endParaRPr>
            </a:p>
          </p:txBody>
        </p:sp>
        <p:sp>
          <p:nvSpPr>
            <p:cNvPr id="9" name="Shape 701"/>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XhkAALMRAACWHQAADhQAAAAgAAAmAAAACAAAAP//////////"/>
                </a:ext>
              </a:extLst>
            </p:cNvSpPr>
            <p:nvPr/>
          </p:nvSpPr>
          <p:spPr>
            <a:xfrm>
              <a:off x="4123690" y="2877185"/>
              <a:ext cx="685800" cy="382905"/>
            </a:xfrm>
            <a:prstGeom prst="rect">
              <a:avLst/>
            </a:prstGeom>
            <a:noFill/>
            <a:ln>
              <a:noFill/>
            </a:ln>
            <a:effectLst/>
          </p:spPr>
          <p:txBody>
            <a:bodyPr vert="horz" wrap="none" lIns="50800" tIns="50800" rIns="50800" bIns="50800" numCol="1" spcCol="215900" anchor="ctr"/>
            <a:lstStyle>
              <a:lvl1pPr algn="l" defTabSz="457200">
                <a:lnSpc>
                  <a:spcPts val="2400"/>
                </a:lnSpc>
                <a:tabLst>
                  <a:tab pos="838200" algn="l"/>
                </a:tabLst>
                <a:defRPr sz="2000" cap="none">
                  <a:solidFill>
                    <a:srgbClr val="424242"/>
                  </a:solidFill>
                  <a:latin typeface="Times New Roman"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0.352</a:t>
              </a:r>
              <a:endParaRPr cap="none">
                <a:solidFill>
                  <a:srgbClr val="424242"/>
                </a:solidFill>
              </a:endParaRPr>
            </a:p>
          </p:txBody>
        </p:sp>
        <p:sp>
          <p:nvSpPr>
            <p:cNvPr id="8" name="Shape 702"/>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XhkAAFcTAACWHQAAshUAAAAgAAAmAAAACAAAAP//////////"/>
                </a:ext>
              </a:extLst>
            </p:cNvSpPr>
            <p:nvPr/>
          </p:nvSpPr>
          <p:spPr>
            <a:xfrm>
              <a:off x="4123690" y="3143885"/>
              <a:ext cx="685800" cy="382905"/>
            </a:xfrm>
            <a:prstGeom prst="rect">
              <a:avLst/>
            </a:prstGeom>
            <a:noFill/>
            <a:ln>
              <a:noFill/>
            </a:ln>
            <a:effectLst/>
          </p:spPr>
          <p:txBody>
            <a:bodyPr vert="horz" wrap="none" lIns="50800" tIns="50800" rIns="50800" bIns="50800" numCol="1" spcCol="215900" anchor="ctr"/>
            <a:lstStyle>
              <a:lvl1pPr algn="l" defTabSz="457200">
                <a:lnSpc>
                  <a:spcPts val="2400"/>
                </a:lnSpc>
                <a:tabLst>
                  <a:tab pos="838200" algn="l"/>
                </a:tabLst>
                <a:defRPr sz="2000" cap="none">
                  <a:solidFill>
                    <a:srgbClr val="424242"/>
                  </a:solidFill>
                  <a:latin typeface="Times New Roman"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0.643</a:t>
              </a:r>
              <a:endParaRPr cap="none">
                <a:solidFill>
                  <a:srgbClr val="424242"/>
                </a:solidFill>
              </a:endParaRPr>
            </a:p>
          </p:txBody>
        </p:sp>
      </p:grpSp>
      <p:grpSp>
        <p:nvGrpSpPr>
          <p:cNvPr id="12" name="Group 708"/>
          <p:cNvGrpSpPr>
            <a:extLst>
              <a:ext uri="smNativeData">
                <pr:smNativeData xmlns:pr="smNativeData" xmlns="smNativeData" val="SMDATA_6_trXWYhMAAAAlAAAAAQAAAA8BAAAAkAAAAEgAAACQAAAASAAAAAAAAAAAAAAAAAAAABcAAAAUAAAAAAAAAAAAAAD/fwAA/38AAAAAAAAJAAAABAAAAAIAAAAfAAAAVAAAAAAAAAAAAAAAAAAAAAAAAAAAAAAAAAAAAAAAAAAAAAAAAAAAAAAAAAAAAAAAAAAAAAAAAAAAAAAAAAAAAAAAAAAAAAAAAAAAAAAAAAAAAAAAAAAAACEAAAAYAAAAFAAAAEoUAABrDgAAghgAALIVAAAQAAAAJgAAAAgAAAD/////AAAAAA=="/>
              </a:ext>
            </a:extLst>
          </p:cNvGrpSpPr>
          <p:nvPr/>
        </p:nvGrpSpPr>
        <p:grpSpPr>
          <a:xfrm>
            <a:off x="3298190" y="2343785"/>
            <a:ext cx="685800" cy="1183005"/>
            <a:chOff x="3298190" y="2343785"/>
            <a:chExt cx="685800" cy="1183005"/>
          </a:xfrm>
        </p:grpSpPr>
        <p:sp>
          <p:nvSpPr>
            <p:cNvPr id="16" name="Shape 704"/>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ShQAAGsOAACCGAAAxhAAAAAgAAAmAAAACAAAAP//////////"/>
                </a:ext>
              </a:extLst>
            </p:cNvSpPr>
            <p:nvPr/>
          </p:nvSpPr>
          <p:spPr>
            <a:xfrm>
              <a:off x="3298190" y="2343785"/>
              <a:ext cx="685800" cy="382905"/>
            </a:xfrm>
            <a:prstGeom prst="rect">
              <a:avLst/>
            </a:prstGeom>
            <a:noFill/>
            <a:ln>
              <a:noFill/>
            </a:ln>
            <a:effectLst/>
          </p:spPr>
          <p:txBody>
            <a:bodyPr vert="horz" wrap="none" lIns="50800" tIns="50800" rIns="50800" bIns="50800" numCol="1" spcCol="215900" anchor="ctr"/>
            <a:lstStyle>
              <a:lvl1pPr algn="l" defTabSz="457200">
                <a:lnSpc>
                  <a:spcPts val="2400"/>
                </a:lnSpc>
                <a:tabLst>
                  <a:tab pos="838200" algn="l"/>
                </a:tabLst>
                <a:defRPr sz="2000" cap="none">
                  <a:solidFill>
                    <a:srgbClr val="424242"/>
                  </a:solidFill>
                  <a:latin typeface="Times New Roman"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0.138</a:t>
              </a:r>
              <a:endParaRPr cap="none">
                <a:solidFill>
                  <a:srgbClr val="424242"/>
                </a:solidFill>
              </a:endParaRPr>
            </a:p>
          </p:txBody>
        </p:sp>
        <p:sp>
          <p:nvSpPr>
            <p:cNvPr id="15" name="Shape 705"/>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ShQAAA8QAACCGAAAahIAAAAgAAAmAAAACAAAAP//////////"/>
                </a:ext>
              </a:extLst>
            </p:cNvSpPr>
            <p:nvPr/>
          </p:nvSpPr>
          <p:spPr>
            <a:xfrm>
              <a:off x="3298190" y="2610485"/>
              <a:ext cx="685800" cy="382905"/>
            </a:xfrm>
            <a:prstGeom prst="rect">
              <a:avLst/>
            </a:prstGeom>
            <a:noFill/>
            <a:ln>
              <a:noFill/>
            </a:ln>
            <a:effectLst/>
          </p:spPr>
          <p:txBody>
            <a:bodyPr vert="horz" wrap="none" lIns="50800" tIns="50800" rIns="50800" bIns="50800" numCol="1" spcCol="215900" anchor="ctr"/>
            <a:lstStyle>
              <a:lvl1pPr algn="l" defTabSz="457200">
                <a:lnSpc>
                  <a:spcPts val="2400"/>
                </a:lnSpc>
                <a:tabLst>
                  <a:tab pos="838200" algn="l"/>
                </a:tabLst>
                <a:defRPr sz="2000" cap="none">
                  <a:solidFill>
                    <a:srgbClr val="424242"/>
                  </a:solidFill>
                  <a:latin typeface="Times New Roman"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0.188</a:t>
              </a:r>
              <a:endParaRPr cap="none">
                <a:solidFill>
                  <a:srgbClr val="424242"/>
                </a:solidFill>
              </a:endParaRPr>
            </a:p>
          </p:txBody>
        </p:sp>
        <p:sp>
          <p:nvSpPr>
            <p:cNvPr id="14" name="Shape 706"/>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ShQAALMRAACCGAAADhQAAAAgAAAmAAAACAAAAP//////////"/>
                </a:ext>
              </a:extLst>
            </p:cNvSpPr>
            <p:nvPr/>
          </p:nvSpPr>
          <p:spPr>
            <a:xfrm>
              <a:off x="3298190" y="2877185"/>
              <a:ext cx="685800" cy="382905"/>
            </a:xfrm>
            <a:prstGeom prst="rect">
              <a:avLst/>
            </a:prstGeom>
            <a:noFill/>
            <a:ln>
              <a:noFill/>
            </a:ln>
            <a:effectLst/>
          </p:spPr>
          <p:txBody>
            <a:bodyPr vert="horz" wrap="none" lIns="50800" tIns="50800" rIns="50800" bIns="50800" numCol="1" spcCol="215900" anchor="ctr"/>
            <a:lstStyle>
              <a:lvl1pPr algn="l" defTabSz="457200">
                <a:lnSpc>
                  <a:spcPts val="2400"/>
                </a:lnSpc>
                <a:tabLst>
                  <a:tab pos="838200" algn="l"/>
                </a:tabLst>
                <a:defRPr sz="2000" cap="none">
                  <a:solidFill>
                    <a:srgbClr val="424242"/>
                  </a:solidFill>
                  <a:latin typeface="Times New Roman"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0.495</a:t>
              </a:r>
              <a:endParaRPr cap="none">
                <a:solidFill>
                  <a:srgbClr val="424242"/>
                </a:solidFill>
              </a:endParaRPr>
            </a:p>
          </p:txBody>
        </p:sp>
        <p:sp>
          <p:nvSpPr>
            <p:cNvPr id="13" name="Shape 707"/>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ShQAAFcTAACCGAAAshUAAAAgAAAmAAAACAAAAP//////////"/>
                </a:ext>
              </a:extLst>
            </p:cNvSpPr>
            <p:nvPr/>
          </p:nvSpPr>
          <p:spPr>
            <a:xfrm>
              <a:off x="3298190" y="3143885"/>
              <a:ext cx="685800" cy="382905"/>
            </a:xfrm>
            <a:prstGeom prst="rect">
              <a:avLst/>
            </a:prstGeom>
            <a:noFill/>
            <a:ln>
              <a:noFill/>
            </a:ln>
            <a:effectLst/>
          </p:spPr>
          <p:txBody>
            <a:bodyPr vert="horz" wrap="none" lIns="50800" tIns="50800" rIns="50800" bIns="50800" numCol="1" spcCol="215900" anchor="ctr"/>
            <a:lstStyle>
              <a:lvl1pPr algn="l" defTabSz="457200">
                <a:lnSpc>
                  <a:spcPts val="2400"/>
                </a:lnSpc>
                <a:tabLst>
                  <a:tab pos="838200" algn="l"/>
                </a:tabLst>
                <a:defRPr sz="2000" cap="none">
                  <a:solidFill>
                    <a:srgbClr val="424242"/>
                  </a:solidFill>
                  <a:latin typeface="Times New Roman"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0.179</a:t>
              </a:r>
              <a:endParaRPr cap="none">
                <a:solidFill>
                  <a:srgbClr val="424242"/>
                </a:solidFill>
              </a:endParaRPr>
            </a:p>
          </p:txBody>
        </p:sp>
      </p:grpSp>
      <p:grpSp>
        <p:nvGrpSpPr>
          <p:cNvPr id="17" name="Group 713"/>
          <p:cNvGrpSpPr>
            <a:extLst>
              <a:ext uri="smNativeData">
                <pr:smNativeData xmlns:pr="smNativeData" xmlns="smNativeData" val="SMDATA_6_trXWYhMAAAAlAAAAAQAAAA8BAAAAkAAAAEgAAACQAAAASAAAAAAAAAAAAAAAAAAAABcAAAAUAAAAAAAAAAAAAAD/fwAA/38AAAAAAAAJAAAABAAAAAAAAAAfAAAAVAAAAAAAAAAAAAAAAAAAAAAAAAAAAAAAAAAAAAAAAAAAAAAAAAAAAAAAAAAAAAAAAAAAAAAAAAAAAAAAAAAAAAAAAAAAAAAAAAAAAAAAAAAAAAAAAAAAACEAAAAYAAAAFAAAAHIeAABrDgAAqiIAALIVAAAQAAAAJgAAAAgAAAD/////AAAAAA=="/>
              </a:ext>
            </a:extLst>
          </p:cNvGrpSpPr>
          <p:nvPr/>
        </p:nvGrpSpPr>
        <p:grpSpPr>
          <a:xfrm>
            <a:off x="4949190" y="2343785"/>
            <a:ext cx="685800" cy="1183005"/>
            <a:chOff x="4949190" y="2343785"/>
            <a:chExt cx="685800" cy="1183005"/>
          </a:xfrm>
        </p:grpSpPr>
        <p:sp>
          <p:nvSpPr>
            <p:cNvPr id="21" name="Shape 709"/>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ch4AAGsOAACqIgAAxhAAAAAgAAAmAAAACAAAAP//////////"/>
                </a:ext>
              </a:extLst>
            </p:cNvSpPr>
            <p:nvPr/>
          </p:nvSpPr>
          <p:spPr>
            <a:xfrm>
              <a:off x="4949190" y="2343785"/>
              <a:ext cx="685800" cy="382905"/>
            </a:xfrm>
            <a:prstGeom prst="rect">
              <a:avLst/>
            </a:prstGeom>
            <a:noFill/>
            <a:ln>
              <a:noFill/>
            </a:ln>
            <a:effectLst/>
          </p:spPr>
          <p:txBody>
            <a:bodyPr vert="horz" wrap="none" lIns="50800" tIns="50800" rIns="50800" bIns="50800" numCol="1" spcCol="215900" anchor="ctr"/>
            <a:lstStyle>
              <a:lvl1pPr algn="l" defTabSz="457200">
                <a:lnSpc>
                  <a:spcPts val="2400"/>
                </a:lnSpc>
                <a:tabLst>
                  <a:tab pos="838200" algn="l"/>
                </a:tabLst>
                <a:defRPr sz="2000" cap="none">
                  <a:solidFill>
                    <a:srgbClr val="424242"/>
                  </a:solidFill>
                  <a:latin typeface="Times New Roman"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0.109</a:t>
              </a:r>
              <a:endParaRPr cap="none">
                <a:solidFill>
                  <a:srgbClr val="424242"/>
                </a:solidFill>
              </a:endParaRPr>
            </a:p>
          </p:txBody>
        </p:sp>
        <p:sp>
          <p:nvSpPr>
            <p:cNvPr id="20" name="Shape 710"/>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ch4AAA8QAACqIgAAahIAAAAgAAAmAAAACAAAAP//////////"/>
                </a:ext>
              </a:extLst>
            </p:cNvSpPr>
            <p:nvPr/>
          </p:nvSpPr>
          <p:spPr>
            <a:xfrm>
              <a:off x="4949190" y="2610485"/>
              <a:ext cx="685800" cy="382905"/>
            </a:xfrm>
            <a:prstGeom prst="rect">
              <a:avLst/>
            </a:prstGeom>
            <a:noFill/>
            <a:ln>
              <a:noFill/>
            </a:ln>
            <a:effectLst/>
          </p:spPr>
          <p:txBody>
            <a:bodyPr vert="horz" wrap="none" lIns="50800" tIns="50800" rIns="50800" bIns="50800" numCol="1" spcCol="215900" anchor="ctr"/>
            <a:lstStyle>
              <a:lvl1pPr algn="l" defTabSz="457200">
                <a:lnSpc>
                  <a:spcPts val="2400"/>
                </a:lnSpc>
                <a:tabLst>
                  <a:tab pos="838200" algn="l"/>
                </a:tabLst>
                <a:defRPr sz="2000" cap="none">
                  <a:solidFill>
                    <a:srgbClr val="424242"/>
                  </a:solidFill>
                  <a:latin typeface="Times New Roman"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0.102</a:t>
              </a:r>
              <a:endParaRPr cap="none">
                <a:solidFill>
                  <a:srgbClr val="424242"/>
                </a:solidFill>
              </a:endParaRPr>
            </a:p>
          </p:txBody>
        </p:sp>
        <p:sp>
          <p:nvSpPr>
            <p:cNvPr id="19" name="Shape 711"/>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ch4AALMRAACqIgAADhQAAAAgAAAmAAAACAAAAP//////////"/>
                </a:ext>
              </a:extLst>
            </p:cNvSpPr>
            <p:nvPr/>
          </p:nvSpPr>
          <p:spPr>
            <a:xfrm>
              <a:off x="4949190" y="2877185"/>
              <a:ext cx="685800" cy="382905"/>
            </a:xfrm>
            <a:prstGeom prst="rect">
              <a:avLst/>
            </a:prstGeom>
            <a:noFill/>
            <a:ln>
              <a:noFill/>
            </a:ln>
            <a:effectLst/>
          </p:spPr>
          <p:txBody>
            <a:bodyPr vert="horz" wrap="none" lIns="50800" tIns="50800" rIns="50800" bIns="50800" numCol="1" spcCol="215900" anchor="ctr"/>
            <a:lstStyle>
              <a:lvl1pPr algn="l" defTabSz="457200">
                <a:lnSpc>
                  <a:spcPts val="2400"/>
                </a:lnSpc>
                <a:tabLst>
                  <a:tab pos="838200" algn="l"/>
                </a:tabLst>
                <a:defRPr sz="2000" cap="none">
                  <a:solidFill>
                    <a:srgbClr val="424242"/>
                  </a:solidFill>
                  <a:latin typeface="Times New Roman"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0.174</a:t>
              </a:r>
              <a:endParaRPr cap="none">
                <a:solidFill>
                  <a:srgbClr val="424242"/>
                </a:solidFill>
              </a:endParaRPr>
            </a:p>
          </p:txBody>
        </p:sp>
        <p:sp>
          <p:nvSpPr>
            <p:cNvPr id="18" name="Shape 712"/>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ch4AAFcTAACqIgAAshUAAAAgAAAmAAAACAAAAP//////////"/>
                </a:ext>
              </a:extLst>
            </p:cNvSpPr>
            <p:nvPr/>
          </p:nvSpPr>
          <p:spPr>
            <a:xfrm>
              <a:off x="4949190" y="3143885"/>
              <a:ext cx="685800" cy="382905"/>
            </a:xfrm>
            <a:prstGeom prst="rect">
              <a:avLst/>
            </a:prstGeom>
            <a:noFill/>
            <a:ln>
              <a:noFill/>
            </a:ln>
            <a:effectLst/>
          </p:spPr>
          <p:txBody>
            <a:bodyPr vert="horz" wrap="none" lIns="50800" tIns="50800" rIns="50800" bIns="50800" numCol="1" spcCol="215900" anchor="ctr"/>
            <a:lstStyle>
              <a:lvl1pPr algn="l" defTabSz="457200">
                <a:lnSpc>
                  <a:spcPts val="2400"/>
                </a:lnSpc>
                <a:tabLst>
                  <a:tab pos="838200" algn="l"/>
                </a:tabLst>
                <a:defRPr sz="2000" cap="none">
                  <a:solidFill>
                    <a:srgbClr val="424242"/>
                  </a:solidFill>
                  <a:latin typeface="Times New Roman"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0.155</a:t>
              </a:r>
              <a:endParaRPr cap="none">
                <a:solidFill>
                  <a:srgbClr val="424242"/>
                </a:solidFill>
              </a:endParaRPr>
            </a:p>
          </p:txBody>
        </p:sp>
      </p:grpSp>
      <p:sp>
        <p:nvSpPr>
          <p:cNvPr id="22" name="Shape 714"/>
          <p:cNvSpPr>
            <a:extLst>
              <a:ext uri="smNativeData">
                <pr:smNativeData xmlns:pr="smNativeData" xmlns="smNativeData" val="SMDATA_15_trXWYhMAAAAlAAAACg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C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BgFDQE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jyIAAFAWAABhJAAAUBYAABAAAAAmAAAACAAAAP//////////"/>
              </a:ext>
            </a:extLst>
          </p:cNvSpPr>
          <p:nvPr/>
        </p:nvSpPr>
        <p:spPr>
          <a:xfrm flipH="1">
            <a:off x="5617845" y="3627120"/>
            <a:ext cx="295910" cy="0"/>
          </a:xfrm>
          <a:prstGeom prst="line">
            <a:avLst/>
          </a:prstGeom>
          <a:noFill/>
          <a:ln w="25400" cap="flat" cmpd="sng" algn="ctr">
            <a:solidFill>
              <a:srgbClr val="FF9300"/>
            </a:solidFill>
            <a:prstDash val="solid"/>
            <a:headEnd type="none"/>
            <a:tailEnd type="triangle" w="med" len="med"/>
          </a:ln>
          <a:effectLst>
            <a:outerShdw blurRad="63500" dist="63760" dir="27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23" name="Shape 715"/>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1SQAACAUAADZOwAAgBgAAAAgAAAmAAAACAAAAP//////////"/>
              </a:ext>
            </a:extLst>
          </p:cNvSpPr>
          <p:nvPr/>
        </p:nvSpPr>
        <p:spPr>
          <a:xfrm>
            <a:off x="5987415" y="3271520"/>
            <a:ext cx="3741420" cy="7112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ctr"/>
          <a:lstStyle/>
          <a:p>
            <a:pPr algn="l" defTabSz="457200">
              <a:lnSpc>
                <a:spcPts val="1600"/>
              </a:lnSpc>
              <a:tabLst>
                <a:tab pos="838200" algn="l"/>
              </a:tabLst>
              <a:defRPr sz="1400" cap="none">
                <a:solidFill>
                  <a:srgbClr val="424242"/>
                </a:solidFill>
                <a:latin typeface="Arial" pitchFamily="1" charset="0"/>
                <a:ea typeface="Arial" pitchFamily="1" charset="0"/>
                <a:cs typeface="Arial" pitchFamily="1" charset="0"/>
              </a:defRPr>
            </a:pPr>
            <a:r>
              <a:rPr i="1" cap="none"/>
              <a:t>i.e.</a:t>
            </a:r>
            <a:r>
              <a:t>, the true branch length, in units of expected (average) number of substitutions per site!</a:t>
            </a:r>
          </a:p>
        </p:txBody>
      </p:sp>
      <p:sp>
        <p:nvSpPr>
          <p:cNvPr id="24" name="Shape 716"/>
          <p:cNvSpPr>
            <a:extLst>
              <a:ext uri="smNativeData">
                <pr:smNativeData xmlns:pr="smNativeData" xmlns="smNativeData" val="SMDATA_15_trXWYhMAAAAlAAAAZAAAAA0AAAAAUAAAAFAAAABQAAAAUAAAAAAAAAABAAAAAAAAAAEAAABQAAAAAAAAAAAA4D8AAAAAAADgPwAAAAAAAOA/AAAAAAAA4D8AAAAAAADgPwAAAAAAAOA/AAAAAAAA4D8AAAAAAADgPwAAAAAAAOA/AAAAAAAA4D8CAAAAjAAAAAE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WR0AALIVAACPIgAAeRgAABAAAAAmAAAACAAAAP//////////"/>
              </a:ext>
            </a:extLst>
          </p:cNvSpPr>
          <p:nvPr/>
        </p:nvSpPr>
        <p:spPr>
          <a:xfrm>
            <a:off x="4770755" y="3526790"/>
            <a:ext cx="847090" cy="451485"/>
          </a:xfrm>
          <a:prstGeom prst="rect">
            <a:avLst/>
          </a:prstGeom>
          <a:solidFill>
            <a:srgbClr val="FFFFFF"/>
          </a:solidFill>
          <a:ln>
            <a:noFill/>
          </a:ln>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25" name="Shape 717"/>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ch4AAEsVAACqIgAAphcAABAgAAAmAAAACAAAAP//////////"/>
              </a:ext>
            </a:extLst>
          </p:cNvSpPr>
          <p:nvPr/>
        </p:nvSpPr>
        <p:spPr>
          <a:xfrm>
            <a:off x="4949190" y="3461385"/>
            <a:ext cx="685800" cy="382905"/>
          </a:xfrm>
          <a:prstGeom prst="rect">
            <a:avLst/>
          </a:prstGeom>
          <a:noFill/>
          <a:ln>
            <a:noFill/>
          </a:ln>
          <a:effectLst/>
        </p:spPr>
        <p:txBody>
          <a:bodyPr vert="horz" wrap="none" lIns="50800" tIns="50800" rIns="50800" bIns="50800" numCol="1" spcCol="215900" anchor="ctr"/>
          <a:lstStyle>
            <a:lvl1pPr algn="l" defTabSz="457200">
              <a:lnSpc>
                <a:spcPts val="2400"/>
              </a:lnSpc>
              <a:tabLst>
                <a:tab pos="838200" algn="l"/>
              </a:tabLst>
              <a:defRPr sz="2000" cap="none">
                <a:solidFill>
                  <a:srgbClr val="424242"/>
                </a:solidFill>
                <a:latin typeface="Times New Roman"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0.500</a:t>
            </a:r>
            <a:endParaRPr cap="none">
              <a:solidFill>
                <a:srgbClr val="424242"/>
              </a:solidFill>
            </a:endParaRPr>
          </a:p>
        </p:txBody>
      </p:sp>
    </p:spTree>
  </p:cSld>
  <p:clrMapOvr>
    <a:masterClrMapping/>
  </p:clrMapOvr>
  <p:transition spd="fast" p14:dur="500">
    <p:fade/>
    <p:extLst>
      <p:ext uri="smNativeData">
        <pr:smNativeData xmlns:pr="smNativeData" xmlns="smNativeData" val="trXWYgAAAAD0AQAAAAAAAAYAAAAAAAAAAAAAAAAAAAAAAAAAAQAAAAAAAAAAAAAAAAAAAAAAAAAAAAAA"/>
      </p:ext>
    </p:extLst>
  </p:transition>
  <p:timing>
    <p:tnLst>
      <p:par>
        <p:cTn id="1" dur="indefinite" restart="never" nodeType="tmRoot"/>
      </p:par>
    </p:tnLst>
  </p:timing>
</p:sld>
</file>

<file path=ppt/slides/slide390.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sp>
        <p:nvSpPr>
          <p:cNvPr id="2" name="Shape 4027"/>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DP9//8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GAJAAB8OAAAuAsAABAgAAAmAAAACAAAAP//////////"/>
              </a:ext>
            </a:extLst>
          </p:cNvSpPr>
          <p:nvPr/>
        </p:nvSpPr>
        <p:spPr>
          <a:xfrm>
            <a:off x="1003300" y="1524000"/>
            <a:ext cx="8178800" cy="3810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0" marR="0" indent="0" algn="l" defTabSz="457200">
              <a:lnSpc>
                <a:spcPts val="2600"/>
              </a:lnSpc>
              <a:spcBef>
                <a:spcPts val="400"/>
              </a:spcBef>
              <a:spcAft>
                <a:spcPts val="0"/>
              </a:spcAft>
              <a:buNone/>
              <a:tabLst>
                <a:tab pos="838200" algn="l"/>
                <a:tab pos="914400" algn="l"/>
                <a:tab pos="1828800" algn="l"/>
                <a:tab pos="2387600" algn="l"/>
              </a:tabLst>
              <a:defRPr sz="2200" cap="none">
                <a:solidFill>
                  <a:srgbClr val="424242"/>
                </a:solidFill>
                <a:latin typeface="蘋果儷中黑" pitchFamily="0" charset="0"/>
                <a:ea typeface="蘋果儷中黑" pitchFamily="0" charset="0"/>
                <a:cs typeface="蘋果儷中黑" pitchFamily="0" charset="0"/>
              </a:defRPr>
            </a:pPr>
            <a:r>
              <a:t>Efficient estimators such as the harmonic mean are strongly biased</a:t>
            </a:r>
          </a:p>
        </p:txBody>
      </p:sp>
      <p:sp>
        <p:nvSpPr>
          <p:cNvPr id="3" name="Shape 4028"/>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IAMAAD4OQAAcBIAABAgAAAmAAAACAAAAP//////////"/>
              </a:ext>
            </a:extLst>
          </p:cNvSpPr>
          <p:nvPr/>
        </p:nvSpPr>
        <p:spPr>
          <a:xfrm>
            <a:off x="1003300" y="2032000"/>
            <a:ext cx="8420100" cy="9652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0" marR="0" indent="0" algn="l" defTabSz="457200">
              <a:lnSpc>
                <a:spcPts val="2600"/>
              </a:lnSpc>
              <a:spcBef>
                <a:spcPts val="400"/>
              </a:spcBef>
              <a:spcAft>
                <a:spcPts val="0"/>
              </a:spcAft>
              <a:buNone/>
              <a:tabLst>
                <a:tab pos="838200" algn="l"/>
                <a:tab pos="914400" algn="l"/>
                <a:tab pos="1828800" algn="l"/>
                <a:tab pos="2387600" algn="l"/>
              </a:tabLst>
              <a:defRPr sz="2200" cap="none">
                <a:solidFill>
                  <a:srgbClr val="424242"/>
                </a:solidFill>
                <a:latin typeface="蘋果儷中黑" pitchFamily="0" charset="0"/>
                <a:ea typeface="蘋果儷中黑" pitchFamily="0" charset="0"/>
                <a:cs typeface="蘋果儷中黑" pitchFamily="0" charset="0"/>
              </a:defRPr>
            </a:pPr>
            <a:r>
              <a:t>Every published use of this approach has found very strong support for the most complex partition scheme considered, which may lead to inflated error variance of parameter estimates and problems for MCMC performance</a:t>
            </a:r>
          </a:p>
        </p:txBody>
      </p:sp>
      <p:pic>
        <p:nvPicPr>
          <p:cNvPr id="4" name="BiasVariance.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BKH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HQTAADEEwAADisAAPwhAAAQAAAAJgAAAAgAAAD//////////w=="/>
              </a:ext>
            </a:extLst>
          </p:cNvPicPr>
          <p:nvPr/>
        </p:nvPicPr>
        <p:blipFill>
          <a:blip r:embed="rId2"/>
          <a:stretch>
            <a:fillRect/>
          </a:stretch>
        </p:blipFill>
        <p:spPr>
          <a:xfrm>
            <a:off x="3162300" y="3213100"/>
            <a:ext cx="3836670" cy="2311400"/>
          </a:xfrm>
          <a:prstGeom prst="rect">
            <a:avLst/>
          </a:prstGeom>
          <a:noFill/>
          <a:ln>
            <a:noFill/>
          </a:ln>
          <a:effectLst/>
        </p:spPr>
      </p:pic>
      <p:sp>
        <p:nvSpPr>
          <p:cNvPr id="5" name="Shape 4030"/>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SAMAAPQGAAB4PQAAdAkAABAgAAAmAAAACAAAAP//////////"/>
              </a:ext>
            </a:extLst>
          </p:cNvSpPr>
          <p:nvPr/>
        </p:nvSpPr>
        <p:spPr>
          <a:xfrm>
            <a:off x="533400" y="1130300"/>
            <a:ext cx="9458960" cy="4064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0" marR="0" indent="0" algn="l" defTabSz="457200">
              <a:lnSpc>
                <a:spcPts val="2900"/>
              </a:lnSpc>
              <a:spcBef>
                <a:spcPts val="400"/>
              </a:spcBef>
              <a:spcAft>
                <a:spcPts val="0"/>
              </a:spcAft>
              <a:buNone/>
              <a:tabLst>
                <a:tab pos="838200" algn="l"/>
                <a:tab pos="914400" algn="l"/>
                <a:tab pos="1828800" algn="l"/>
                <a:tab pos="2387600" algn="l"/>
              </a:tabLst>
              <a:defRPr sz="2400" cap="none">
                <a:solidFill>
                  <a:srgbClr val="0433FF"/>
                </a:solidFill>
                <a:latin typeface="蘋果儷中黑" pitchFamily="0" charset="0"/>
                <a:ea typeface="蘋果儷中黑" pitchFamily="0" charset="0"/>
                <a:cs typeface="蘋果儷中黑" pitchFamily="0" charset="0"/>
              </a:defRPr>
            </a:pPr>
            <a:r>
              <a:t>The number of candidate partition schemes (mixed models) quickly becomes vast</a:t>
            </a:r>
          </a:p>
        </p:txBody>
      </p:sp>
      <p:sp>
        <p:nvSpPr>
          <p:cNvPr id="6" name="Shape 4031"/>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CgjAAAkOwAATCcAABAgAAAmAAAACAAAAP//////////"/>
              </a:ext>
            </a:extLst>
          </p:cNvSpPr>
          <p:nvPr/>
        </p:nvSpPr>
        <p:spPr>
          <a:xfrm>
            <a:off x="1003300" y="5715000"/>
            <a:ext cx="8610600" cy="6731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0" marR="0" indent="0" algn="l" defTabSz="457200">
              <a:lnSpc>
                <a:spcPts val="2600"/>
              </a:lnSpc>
              <a:spcBef>
                <a:spcPts val="400"/>
              </a:spcBef>
              <a:spcAft>
                <a:spcPts val="0"/>
              </a:spcAft>
              <a:buNone/>
              <a:tabLst>
                <a:tab pos="838200" algn="l"/>
                <a:tab pos="914400" algn="l"/>
                <a:tab pos="1828800" algn="l"/>
                <a:tab pos="2387600" algn="l"/>
              </a:tabLst>
              <a:defRPr sz="2200" cap="none">
                <a:solidFill>
                  <a:srgbClr val="424242"/>
                </a:solidFill>
                <a:latin typeface="蘋果儷中黑" pitchFamily="0" charset="0"/>
                <a:ea typeface="蘋果儷中黑" pitchFamily="0" charset="0"/>
                <a:cs typeface="蘋果儷中黑" pitchFamily="0" charset="0"/>
              </a:defRPr>
            </a:pPr>
            <a:r>
              <a:t>More reliable marginal-likelihood estimators are available, but are computationally expensive.</a:t>
            </a:r>
          </a:p>
        </p:txBody>
      </p:sp>
      <p:sp>
        <p:nvSpPr>
          <p:cNvPr id="7" name="Shape 4032"/>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P////8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TwoAANwAAAAxNAAATAQAABAgAAAmAAAACAAAAP//////////"/>
              </a:ext>
            </a:extLst>
          </p:cNvSpPr>
          <p:nvPr/>
        </p:nvSpPr>
        <p:spPr>
          <a:xfrm>
            <a:off x="1675765" y="139700"/>
            <a:ext cx="680847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p>
            <a:pPr marL="0" marR="0" indent="0" algn="ctr" defTabSz="457200">
              <a:lnSpc>
                <a:spcPts val="4300"/>
              </a:lnSpc>
              <a:spcBef>
                <a:spcPts val="0"/>
              </a:spcBef>
              <a:spcAft>
                <a:spcPts val="0"/>
              </a:spcAft>
              <a:buNone/>
              <a:tabLst>
                <a:tab pos="838200" algn="l"/>
              </a:tabLst>
              <a:defRPr sz="3600" cap="none">
                <a:solidFill>
                  <a:srgbClr val="0433FF"/>
                </a:solidFill>
                <a:latin typeface="蘋果儷中黑" pitchFamily="0" charset="0"/>
                <a:ea typeface="蘋果儷中黑" pitchFamily="0" charset="0"/>
                <a:cs typeface="蘋果儷中黑" pitchFamily="0" charset="0"/>
              </a:defRPr>
            </a:pPr>
            <a:r>
              <a:t>Difficulties of the Mixed-Model Approach</a:t>
            </a:r>
          </a:p>
        </p:txBody>
      </p:sp>
    </p:spTree>
  </p:cSld>
  <p:clrMapOvr>
    <a:masterClrMapping/>
  </p:clrMapOvr>
  <p:transition spd="fast" p14:dur="500">
    <p:fade/>
    <p:extLst>
      <p:ext uri="smNativeData">
        <pr:smNativeData xmlns:pr="smNativeData" xmlns="smNativeData" val="trXWYgAAAAD0AQAAAAAAAAYAAAAAAAAAAAAAAAAAAAAAAAAAAQAAAAAAAAAAAAAAAAAAAAAAAAAAAAAA"/>
      </p:ext>
    </p:extLst>
  </p:transition>
  <p:timing>
    <p:tnLst>
      <p:par>
        <p:cTn id="1" dur="indefinite" restart="never" nodeType="tmRoot"/>
      </p:par>
    </p:tnLst>
  </p:timing>
</p:sld>
</file>

<file path=ppt/slides/slide391.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sp>
        <p:nvSpPr>
          <p:cNvPr id="2" name="Shape 4034"/>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NEL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GAJAAB8OAAAuAsAABAgAAAmAAAACAAAAP//////////"/>
              </a:ext>
            </a:extLst>
          </p:cNvSpPr>
          <p:nvPr/>
        </p:nvSpPr>
        <p:spPr>
          <a:xfrm>
            <a:off x="1003300" y="1524000"/>
            <a:ext cx="8178800" cy="3810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algn="l" defTabSz="457200">
              <a:lnSpc>
                <a:spcPts val="2600"/>
              </a:lnSpc>
              <a:spcBef>
                <a:spcPts val="400"/>
              </a:spcBef>
              <a:tabLst>
                <a:tab pos="838200" algn="l"/>
                <a:tab pos="914400" algn="l"/>
                <a:tab pos="1828800" algn="l"/>
                <a:tab pos="2387600" algn="l"/>
              </a:tabLst>
              <a:defRPr sz="2200" cap="none">
                <a:solidFill>
                  <a:srgbClr val="424242"/>
                </a:solidFill>
                <a:latin typeface="蘋果儷中黑" pitchFamily="0" charset="0"/>
                <a:ea typeface="Gill Sans" pitchFamily="0" charset="0"/>
                <a:cs typeface="Gill Sans" pitchFamily="0" charset="0"/>
              </a:defRPr>
            </a:pPr>
            <a:r>
              <a:t>The selected mixed model becomes a </a:t>
            </a:r>
            <a:r>
              <a:rPr u="sng"/>
              <a:t>fixed</a:t>
            </a:r>
            <a:r>
              <a:t> assumption of the analysis </a:t>
            </a:r>
          </a:p>
        </p:txBody>
      </p:sp>
      <p:sp>
        <p:nvSpPr>
          <p:cNvPr id="3" name="Shape 4035"/>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IAMAAD4OQAApBAAABAgAAAmAAAACAAAAP//////////"/>
              </a:ext>
            </a:extLst>
          </p:cNvSpPr>
          <p:nvPr/>
        </p:nvSpPr>
        <p:spPr>
          <a:xfrm>
            <a:off x="1003300" y="2032000"/>
            <a:ext cx="8420100" cy="6731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0" marR="0" indent="0" algn="l" defTabSz="457200">
              <a:lnSpc>
                <a:spcPts val="2600"/>
              </a:lnSpc>
              <a:spcBef>
                <a:spcPts val="400"/>
              </a:spcBef>
              <a:spcAft>
                <a:spcPts val="0"/>
              </a:spcAft>
              <a:buNone/>
              <a:tabLst>
                <a:tab pos="838200" algn="l"/>
                <a:tab pos="914400" algn="l"/>
                <a:tab pos="1828800" algn="l"/>
                <a:tab pos="2387600" algn="l"/>
              </a:tabLst>
              <a:defRPr sz="2200" cap="none">
                <a:solidFill>
                  <a:srgbClr val="424242"/>
                </a:solidFill>
                <a:latin typeface="蘋果儷中黑" pitchFamily="0" charset="0"/>
                <a:ea typeface="蘋果儷中黑" pitchFamily="0" charset="0"/>
                <a:cs typeface="蘋果儷中黑" pitchFamily="0" charset="0"/>
              </a:defRPr>
            </a:pPr>
            <a:r>
              <a:t>It is possible that several (or indeed very many) mixed models provide comparable descriptions of the process heterogeneity</a:t>
            </a:r>
          </a:p>
        </p:txBody>
      </p:sp>
      <p:sp>
        <p:nvSpPr>
          <p:cNvPr id="4" name="Shape 4036"/>
          <p:cNvSpPr>
            <a:extLst>
              <a:ext uri="smNativeData">
                <pr:smNativeData xmlns:pr="smNativeData" xmlns="smNativeData" val="SMDATA_15_trXWYhMAAAAlAAAACg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LUO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tA8AAFwSAAC0DwAA5SUAABAAAAAmAAAACAAAAP//////////"/>
              </a:ext>
            </a:extLst>
          </p:cNvSpPr>
          <p:nvPr/>
        </p:nvSpPr>
        <p:spPr>
          <a:xfrm flipH="1">
            <a:off x="2552700" y="2984500"/>
            <a:ext cx="0" cy="3175635"/>
          </a:xfrm>
          <a:prstGeom prst="line">
            <a:avLst/>
          </a:prstGeom>
          <a:noFill/>
          <a:ln w="25400" cap="flat" cmpd="sng" algn="ctr">
            <a:solidFill>
              <a:srgbClr val="000000"/>
            </a:solidFill>
            <a:prstDash val="solid"/>
            <a:headEnd type="none"/>
            <a:tailEnd type="none"/>
          </a:ln>
          <a:effectLst>
            <a:outerShdw blurRad="63500" dist="63760" dir="2700000">
              <a:srgbClr val="000000">
                <a:alpha val="35000"/>
              </a:srgbClr>
            </a:outerShdw>
          </a:effectLst>
        </p:spPr>
        <p:txBody>
          <a:bodyPr vert="horz" wrap="square" lIns="50800" tIns="50800" rIns="50800" bIns="50800" numCol="1" spcCol="215900" anchor="ctr"/>
          <a:lstStyle/>
          <a:p>
            <a:pPr algn="l" defTabSz="457200">
              <a:lnSpc>
                <a:spcPct val="100000"/>
              </a:lnSpc>
              <a:tabLst>
                <a:tab pos="838200" algn="l"/>
              </a:tabLst>
              <a:defRPr sz="1200" cap="none">
                <a:latin typeface="Helvetica" pitchFamily="0" charset="0"/>
                <a:ea typeface="Gill Sans" pitchFamily="0" charset="0"/>
                <a:cs typeface="Gill Sans" pitchFamily="0" charset="0"/>
              </a:defRPr>
            </a:pPr>
          </a:p>
        </p:txBody>
      </p:sp>
      <p:sp>
        <p:nvSpPr>
          <p:cNvPr id="5" name="Shape 4037"/>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MoE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nw8AANElAAApIwAA0SUAABAAAAAmAAAACAAAAP//////////"/>
              </a:ext>
            </a:extLst>
          </p:cNvSpPr>
          <p:nvPr/>
        </p:nvSpPr>
        <p:spPr>
          <a:xfrm flipH="1" flipV="1">
            <a:off x="2539365" y="6147435"/>
            <a:ext cx="3176270" cy="0"/>
          </a:xfrm>
          <a:prstGeom prst="line">
            <a:avLst/>
          </a:prstGeom>
          <a:noFill/>
          <a:ln w="25400" cap="flat" cmpd="sng" algn="ctr">
            <a:solidFill>
              <a:srgbClr val="000000"/>
            </a:solidFill>
            <a:prstDash val="solid"/>
            <a:headEnd type="none"/>
            <a:tailEnd type="none"/>
          </a:ln>
          <a:effectLst>
            <a:outerShdw blurRad="63500" dist="63760" dir="2700000">
              <a:srgbClr val="000000">
                <a:alpha val="35000"/>
              </a:srgbClr>
            </a:outerShdw>
          </a:effectLst>
        </p:spPr>
        <p:txBody>
          <a:bodyPr rot="10800000" vert="horz" wrap="square" lIns="50800" tIns="50800" rIns="50800" bIns="50800" numCol="1" spcCol="215900" anchor="ctr"/>
          <a:lstStyle/>
          <a:p>
            <a:pPr algn="l" defTabSz="457200">
              <a:lnSpc>
                <a:spcPct val="100000"/>
              </a:lnSpc>
              <a:tabLst>
                <a:tab pos="838200" algn="l"/>
              </a:tabLst>
              <a:defRPr sz="1200" cap="none">
                <a:latin typeface="Helvetica" pitchFamily="0" charset="0"/>
                <a:ea typeface="Gill Sans" pitchFamily="0" charset="0"/>
                <a:cs typeface="Gill Sans" pitchFamily="0" charset="0"/>
              </a:defRPr>
            </a:pPr>
          </a:p>
        </p:txBody>
      </p:sp>
      <p:sp>
        <p:nvSpPr>
          <p:cNvPr id="6" name="Shape 4038"/>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P////8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1AgAAFAZAAADEAAAXBwAABAgAAAmAAAACAAAAP//////////"/>
              </a:ext>
            </a:extLst>
          </p:cNvSpPr>
          <p:nvPr/>
        </p:nvSpPr>
        <p:spPr>
          <a:xfrm>
            <a:off x="1435100" y="4114800"/>
            <a:ext cx="1167765" cy="495300"/>
          </a:xfrm>
          <a:prstGeom prst="rect">
            <a:avLst/>
          </a:prstGeom>
          <a:noFill/>
          <a:ln>
            <a:noFill/>
          </a:ln>
          <a:effectLst>
            <a:outerShdw blurRad="63500" dist="63760" dir="2700000">
              <a:srgbClr val="000000">
                <a:alpha val="4000"/>
              </a:srgbClr>
            </a:outerShdw>
          </a:effectLst>
        </p:spPr>
        <p:txBody>
          <a:bodyPr vert="horz" wrap="none" lIns="50800" tIns="50800" rIns="50800" bIns="50800" numCol="1" spcCol="215900" anchor="t"/>
          <a:lstStyle/>
          <a:p>
            <a:pPr lvl="1" algn="l" defTabSz="457200">
              <a:lnSpc>
                <a:spcPts val="3400"/>
              </a:lnSpc>
              <a:spcBef>
                <a:spcPts val="400"/>
              </a:spcBef>
              <a:tabLst>
                <a:tab pos="838200" algn="l"/>
                <a:tab pos="914400" algn="l"/>
                <a:tab pos="1828800" algn="l"/>
                <a:tab pos="2387600" algn="l"/>
              </a:tabLst>
              <a:defRPr sz="2800" i="1" cap="none">
                <a:latin typeface="Times New Roman" pitchFamily="1" charset="0"/>
                <a:ea typeface="Gill Sans" pitchFamily="0" charset="0"/>
                <a:cs typeface="Gill Sans" pitchFamily="0" charset="0"/>
              </a:defRPr>
            </a:pPr>
            <a:r>
              <a:t>P</a:t>
            </a:r>
            <a:r>
              <a:rPr i="0" cap="none"/>
              <a:t>(</a:t>
            </a:r>
            <a:r>
              <a:rPr b="1" i="0" cap="none"/>
              <a:t>X</a:t>
            </a:r>
            <a:r>
              <a:rPr i="0" cap="none"/>
              <a:t>)</a:t>
            </a:r>
            <a:endParaRPr i="0" cap="none"/>
          </a:p>
        </p:txBody>
      </p:sp>
      <p:sp>
        <p:nvSpPr>
          <p:cNvPr id="7" name="Shape 4039"/>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sAC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CAAAGQUAAA4NgAAkB8AABAgAAAmAAAACAAAAP//////////"/>
              </a:ext>
            </a:extLst>
          </p:cNvSpPr>
          <p:nvPr/>
        </p:nvSpPr>
        <p:spPr>
          <a:xfrm>
            <a:off x="5359400" y="3314700"/>
            <a:ext cx="3454400" cy="18161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0" marR="0" indent="0" algn="l" defTabSz="457200">
              <a:lnSpc>
                <a:spcPts val="2600"/>
              </a:lnSpc>
              <a:spcBef>
                <a:spcPts val="400"/>
              </a:spcBef>
              <a:spcAft>
                <a:spcPts val="0"/>
              </a:spcAft>
              <a:buNone/>
              <a:tabLst>
                <a:tab pos="838200" algn="l"/>
                <a:tab pos="914400" algn="l"/>
                <a:tab pos="1828800" algn="l"/>
                <a:tab pos="2387600" algn="l"/>
              </a:tabLst>
              <a:defRPr sz="2200" cap="none">
                <a:solidFill>
                  <a:srgbClr val="424242"/>
                </a:solidFill>
                <a:latin typeface="蘋果儷中黑" pitchFamily="0" charset="0"/>
                <a:ea typeface="蘋果儷中黑" pitchFamily="0" charset="0"/>
                <a:cs typeface="蘋果儷中黑" pitchFamily="0" charset="0"/>
              </a:defRPr>
            </a:pPr>
            <a:r>
              <a:t>If the fit of the data to the selected mixed model is vastly better than other candidate mixed models, conditioning on the best mixed model may be justified</a:t>
            </a:r>
          </a:p>
        </p:txBody>
      </p:sp>
      <p:sp>
        <p:nvSpPr>
          <p:cNvPr id="8" name="Shape 4040"/>
          <p:cNvSpPr>
            <a:extLst>
              <a:ext uri="smNativeData">
                <pr:smNativeData xmlns:pr="smNativeData" xmlns="smNativeData" val="SMDATA_15_trXWYhMAAAAlAAAAZAAAAA0AAAAAPAAAADwAAAA8AAAAP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VgAAAEcAAABHAAAAZAAAAGQAAAAAAAAAy8vLAFYAAABHAAAARwAAAGQAAABkAAAAAAAAABcAAAAUAAAAAAAAAAAAAAD/fwAA/38AAAAAAAAJAAAABAAAAOB38w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4BAAAHASAADcFAAA4BUAABAAAAAmAAAACAAAAP//////////"/>
              </a:ext>
            </a:extLst>
          </p:cNvSpPr>
          <p:nvPr/>
        </p:nvSpPr>
        <p:spPr>
          <a:xfrm>
            <a:off x="2743200" y="2997200"/>
            <a:ext cx="647700" cy="558800"/>
          </a:xfrm>
          <a:prstGeom prst="rect">
            <a:avLst/>
          </a:prstGeom>
          <a:noFill/>
          <a:ln w="25400" cap="flat" cmpd="sng" algn="ctr">
            <a:solidFill>
              <a:srgbClr val="FF9300"/>
            </a:solidFill>
            <a:prstDash val="solid"/>
            <a:headEnd type="none"/>
            <a:tailEnd type="none"/>
          </a:ln>
          <a:effectLst>
            <a:outerShdw blurRad="63500" dist="63760" dir="2700000">
              <a:srgbClr val="000000">
                <a:alpha val="14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9" name="Shape 4041"/>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BAFAgE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SAMAAPQGAAB4PQAAdAkAABAgAAAmAAAACAAAAP//////////"/>
              </a:ext>
            </a:extLst>
          </p:cNvSpPr>
          <p:nvPr/>
        </p:nvSpPr>
        <p:spPr>
          <a:xfrm>
            <a:off x="533400" y="1130300"/>
            <a:ext cx="9458960" cy="4064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0" marR="0" indent="0" algn="l" defTabSz="457200">
              <a:lnSpc>
                <a:spcPts val="2900"/>
              </a:lnSpc>
              <a:spcBef>
                <a:spcPts val="400"/>
              </a:spcBef>
              <a:spcAft>
                <a:spcPts val="0"/>
              </a:spcAft>
              <a:buNone/>
              <a:tabLst>
                <a:tab pos="838200" algn="l"/>
                <a:tab pos="914400" algn="l"/>
                <a:tab pos="1828800" algn="l"/>
                <a:tab pos="2387600" algn="l"/>
              </a:tabLst>
              <a:defRPr sz="2400" cap="none">
                <a:solidFill>
                  <a:srgbClr val="0433FF"/>
                </a:solidFill>
                <a:latin typeface="蘋果儷中黑" pitchFamily="0" charset="0"/>
                <a:ea typeface="蘋果儷中黑" pitchFamily="0" charset="0"/>
                <a:cs typeface="蘋果儷中黑" pitchFamily="0" charset="0"/>
              </a:defRPr>
            </a:pPr>
            <a:r>
              <a:t>The number of candidate partition schemes (mixed models) quickly becomes vast</a:t>
            </a:r>
          </a:p>
        </p:txBody>
      </p:sp>
      <p:grpSp>
        <p:nvGrpSpPr>
          <p:cNvPr id="10" name="Group 4044"/>
          <p:cNvGrpSpPr>
            <a:extLst>
              <a:ext uri="smNativeData">
                <pr:smNativeData xmlns:pr="smNativeData" xmlns="smNativeData" val="SMDATA_6_trXWYhMAAAAlAAAAAQAAAA8BAAAAkAAAAEgAAACQAAAASAAAAAAAAAAAAAAAAAAAABcAAAAUAAAAAAAAAAAAAAD/fwAA/38AAAAAAAAJAAAABAAAAGhlYWQfAAAAVAAAAAAAAAAAAAAAAAAAAAAAAAAAAAAAAAAAAAAAAAAAAAAAAAAAAAAAAAAAAAAAAAAAAAAAAAAAAAAAAAAAAAAAAAAAAAAAAAAAAAAAAAAAAAAAAAAAACEAAAAYAAAAFAAAANgOAABcEgAAKBQAAJgVAAAQAAAAJgAAAAgAAAD/////AAAAAA=="/>
              </a:ext>
            </a:extLst>
          </p:cNvGrpSpPr>
          <p:nvPr/>
        </p:nvGrpSpPr>
        <p:grpSpPr>
          <a:xfrm>
            <a:off x="2413000" y="2984500"/>
            <a:ext cx="863600" cy="525780"/>
            <a:chOff x="2413000" y="2984500"/>
            <a:chExt cx="863600" cy="525780"/>
          </a:xfrm>
        </p:grpSpPr>
        <p:sp>
          <p:nvSpPr>
            <p:cNvPr id="12" name="Shape 4042"/>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Ceg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AAAAAMvLywDAwP8Af39/AAAAAAAAAAAAAAAAAAAAAAAAAAAAIQAAABgAAAAUAAAA2A4AAFwSAAB6EwAAZBUAAAAgAAAmAAAACAAAAP//////////"/>
                </a:ext>
              </a:extLst>
            </p:cNvSpPr>
            <p:nvPr/>
          </p:nvSpPr>
          <p:spPr>
            <a:xfrm>
              <a:off x="2413000" y="2984500"/>
              <a:ext cx="753110" cy="492760"/>
            </a:xfrm>
            <a:prstGeom prst="rect">
              <a:avLst/>
            </a:prstGeom>
            <a:noFill/>
            <a:ln>
              <a:noFill/>
            </a:ln>
            <a:effectLst>
              <a:outerShdw blurRad="63500" dist="63760" dir="2700000">
                <a:srgbClr val="000000">
                  <a:alpha val="4000"/>
                </a:srgbClr>
              </a:outerShdw>
            </a:effectLst>
          </p:spPr>
          <p:txBody>
            <a:bodyPr vert="horz" wrap="none" lIns="50800" tIns="50800" rIns="50800" bIns="50800" numCol="1" spcCol="215900" anchor="t"/>
            <a:lstStyle/>
            <a:p>
              <a:pPr lvl="1" algn="l" defTabSz="457200">
                <a:lnSpc>
                  <a:spcPts val="3400"/>
                </a:lnSpc>
                <a:spcBef>
                  <a:spcPts val="400"/>
                </a:spcBef>
                <a:tabLst>
                  <a:tab pos="838200" algn="l"/>
                  <a:tab pos="914400" algn="l"/>
                  <a:tab pos="1828800" algn="l"/>
                  <a:tab pos="2387600" algn="l"/>
                </a:tabLst>
                <a:defRPr sz="2800" i="1" cap="none">
                  <a:latin typeface="Times New Roman" pitchFamily="1" charset="0"/>
                  <a:ea typeface="Gill Sans" pitchFamily="0" charset="0"/>
                  <a:cs typeface="Gill Sans" pitchFamily="0" charset="0"/>
                </a:defRPr>
              </a:pPr>
              <a:r>
                <a:t>M</a:t>
              </a:r>
            </a:p>
          </p:txBody>
        </p:sp>
        <p:sp>
          <p:nvSpPr>
            <p:cNvPr id="11" name="Shape 4043"/>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BABB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AAAAAMvLywDAwP8Af39/AAAAAAAAAAAAAAAAAAAAAAAAAAAAIQAAABgAAAAUAAAAzBAAAMQTAAAoFAAAmBUAAAAgAAAmAAAACAAAAP//////////"/>
                </a:ext>
              </a:extLst>
            </p:cNvSpPr>
            <p:nvPr/>
          </p:nvSpPr>
          <p:spPr>
            <a:xfrm>
              <a:off x="2730500" y="3213100"/>
              <a:ext cx="546100" cy="297180"/>
            </a:xfrm>
            <a:prstGeom prst="rect">
              <a:avLst/>
            </a:prstGeom>
            <a:noFill/>
            <a:ln>
              <a:noFill/>
            </a:ln>
            <a:effectLst>
              <a:outerShdw blurRad="63500" dist="63760" dir="2700000">
                <a:srgbClr val="000000">
                  <a:alpha val="4000"/>
                </a:srgbClr>
              </a:outerShdw>
            </a:effectLst>
          </p:spPr>
          <p:txBody>
            <a:bodyPr vert="horz" wrap="none" lIns="50800" tIns="50800" rIns="50800" bIns="50800" numCol="1" spcCol="215900" anchor="t"/>
            <a:lstStyle/>
            <a:p>
              <a:pPr lvl="1" algn="l" defTabSz="457200">
                <a:lnSpc>
                  <a:spcPts val="1700"/>
                </a:lnSpc>
                <a:spcBef>
                  <a:spcPts val="400"/>
                </a:spcBef>
                <a:tabLst>
                  <a:tab pos="838200" algn="l"/>
                  <a:tab pos="914400" algn="l"/>
                  <a:tab pos="1828800" algn="l"/>
                  <a:tab pos="2387600" algn="l"/>
                </a:tabLst>
                <a:defRPr sz="1400" b="1" i="1" cap="none">
                  <a:latin typeface="Times New Roman" pitchFamily="1" charset="0"/>
                  <a:ea typeface="Gill Sans" pitchFamily="0" charset="0"/>
                  <a:cs typeface="Gill Sans" pitchFamily="0" charset="0"/>
                </a:defRPr>
              </a:pPr>
              <a:r>
                <a:t>1</a:t>
              </a:r>
            </a:p>
          </p:txBody>
        </p:sp>
      </p:grpSp>
      <p:grpSp>
        <p:nvGrpSpPr>
          <p:cNvPr id="13" name="Group 4047"/>
          <p:cNvGrpSpPr>
            <a:extLst>
              <a:ext uri="smNativeData">
                <pr:smNativeData xmlns:pr="smNativeData" xmlns="smNativeData" val="SMDATA_6_trXWYhMAAAAlAAAAAQAAAA8BAAAAkAAAAEgAAACQAAAASAAAAAAAAAAAAAAAAAAAABcAAAAUAAAAAAAAAAAAAAD/fwAA/38AAAAAAAAJAAAABAAAADwxMAAfAAAAVAAAAAAAAAAAAAAAAAAAAAAAAAAAAAAAAAAAAAAAAAAAAAAAAAAAAAAAAAAAAAAAAAAAAAAAAAAAAAAAAAAAAAAAAAAAAAAAAAAAAAAAAAAAAAAAAAAAACEAAAAYAAAAFAAAANARAAAIIAAAIBcAAEQjAAAQAAAAJgAAAAgAAAD/////AAAAAA=="/>
              </a:ext>
            </a:extLst>
          </p:cNvGrpSpPr>
          <p:nvPr/>
        </p:nvGrpSpPr>
        <p:grpSpPr>
          <a:xfrm>
            <a:off x="2895600" y="5207000"/>
            <a:ext cx="863600" cy="525780"/>
            <a:chOff x="2895600" y="5207000"/>
            <a:chExt cx="863600" cy="525780"/>
          </a:xfrm>
        </p:grpSpPr>
        <p:sp>
          <p:nvSpPr>
            <p:cNvPr id="15" name="Shape 4045"/>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BABB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AAAAAMvLywDAwP8Af39/AAAAAAAAAAAAAAAAAAAAAAAAAAAAIQAAABgAAAAUAAAA0BEAAAggAAByFgAAECMAAAAgAAAmAAAACAAAAP//////////"/>
                </a:ext>
              </a:extLst>
            </p:cNvSpPr>
            <p:nvPr/>
          </p:nvSpPr>
          <p:spPr>
            <a:xfrm>
              <a:off x="2895600" y="5207000"/>
              <a:ext cx="753110" cy="492760"/>
            </a:xfrm>
            <a:prstGeom prst="rect">
              <a:avLst/>
            </a:prstGeom>
            <a:noFill/>
            <a:ln>
              <a:noFill/>
            </a:ln>
            <a:effectLst>
              <a:outerShdw blurRad="63500" dist="63760" dir="2700000">
                <a:srgbClr val="000000">
                  <a:alpha val="4000"/>
                </a:srgbClr>
              </a:outerShdw>
            </a:effectLst>
          </p:spPr>
          <p:txBody>
            <a:bodyPr vert="horz" wrap="none" lIns="50800" tIns="50800" rIns="50800" bIns="50800" numCol="1" spcCol="215900" anchor="t"/>
            <a:lstStyle/>
            <a:p>
              <a:pPr lvl="1" algn="l" defTabSz="457200">
                <a:lnSpc>
                  <a:spcPts val="3400"/>
                </a:lnSpc>
                <a:spcBef>
                  <a:spcPts val="400"/>
                </a:spcBef>
                <a:tabLst>
                  <a:tab pos="838200" algn="l"/>
                  <a:tab pos="914400" algn="l"/>
                  <a:tab pos="1828800" algn="l"/>
                  <a:tab pos="2387600" algn="l"/>
                </a:tabLst>
                <a:defRPr sz="2800" i="1" cap="none">
                  <a:latin typeface="Times New Roman" pitchFamily="1" charset="0"/>
                  <a:ea typeface="Gill Sans" pitchFamily="0" charset="0"/>
                  <a:cs typeface="Gill Sans" pitchFamily="0" charset="0"/>
                </a:defRPr>
              </a:pPr>
              <a:r>
                <a:t>M</a:t>
              </a:r>
            </a:p>
          </p:txBody>
        </p:sp>
        <p:sp>
          <p:nvSpPr>
            <p:cNvPr id="14" name="Shape 4046"/>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BwDAS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AAAAAMvLywDAwP8Af39/AAAAAAAAAAAAAAAAAAAAAAAAAAAAIQAAABgAAAAUAAAAxBMAAHAhAAAgFwAARCMAAAAgAAAmAAAACAAAAP//////////"/>
                </a:ext>
              </a:extLst>
            </p:cNvSpPr>
            <p:nvPr/>
          </p:nvSpPr>
          <p:spPr>
            <a:xfrm>
              <a:off x="3213100" y="5435600"/>
              <a:ext cx="546100" cy="297180"/>
            </a:xfrm>
            <a:prstGeom prst="rect">
              <a:avLst/>
            </a:prstGeom>
            <a:noFill/>
            <a:ln>
              <a:noFill/>
            </a:ln>
            <a:effectLst>
              <a:outerShdw blurRad="63500" dist="63760" dir="2700000">
                <a:srgbClr val="000000">
                  <a:alpha val="4000"/>
                </a:srgbClr>
              </a:outerShdw>
            </a:effectLst>
          </p:spPr>
          <p:txBody>
            <a:bodyPr vert="horz" wrap="none" lIns="50800" tIns="50800" rIns="50800" bIns="50800" numCol="1" spcCol="215900" anchor="t"/>
            <a:lstStyle/>
            <a:p>
              <a:pPr lvl="1" algn="l" defTabSz="457200">
                <a:lnSpc>
                  <a:spcPts val="1700"/>
                </a:lnSpc>
                <a:spcBef>
                  <a:spcPts val="400"/>
                </a:spcBef>
                <a:tabLst>
                  <a:tab pos="838200" algn="l"/>
                  <a:tab pos="914400" algn="l"/>
                  <a:tab pos="1828800" algn="l"/>
                  <a:tab pos="2387600" algn="l"/>
                </a:tabLst>
                <a:defRPr sz="1400" b="1" i="1" cap="none">
                  <a:latin typeface="Times New Roman" pitchFamily="1" charset="0"/>
                  <a:ea typeface="Gill Sans" pitchFamily="0" charset="0"/>
                  <a:cs typeface="Gill Sans" pitchFamily="0" charset="0"/>
                </a:defRPr>
              </a:pPr>
              <a:r>
                <a:t>2</a:t>
              </a:r>
            </a:p>
          </p:txBody>
        </p:sp>
      </p:grpSp>
      <p:grpSp>
        <p:nvGrpSpPr>
          <p:cNvPr id="16" name="Group 4050"/>
          <p:cNvGrpSpPr>
            <a:extLst>
              <a:ext uri="smNativeData">
                <pr:smNativeData xmlns:pr="smNativeData" xmlns="smNativeData" val="SMDATA_6_trXWYhMAAAAlAAAAAQAAAA8BAAAAkAAAAEgAAACQAAAASAAAAAAAAAAAAAAAAAAAABcAAAAUAAAAAAAAAAAAAAD/fwAA/38AAAAAAAAJAAAABAAAAAAAAAAfAAAAVAAAAAAAAAAAAAAAAAAAAAAAAAAAAAAAAAAAAAAAAAAAAAAAAAAAAAAAAAAAAAAAAAAAAAAAAAAAAAAAAAAAAAAAAAAAAAAAAAAAAAAAAAAAAAAAAAAAACEAAAAYAAAAFAAAAMgUAACoIAAAGBoAAOQjAAAQAAAAJgAAAAgAAAD/////AAAAAA=="/>
              </a:ext>
            </a:extLst>
          </p:cNvGrpSpPr>
          <p:nvPr/>
        </p:nvGrpSpPr>
        <p:grpSpPr>
          <a:xfrm>
            <a:off x="3378200" y="5308600"/>
            <a:ext cx="863600" cy="525780"/>
            <a:chOff x="3378200" y="5308600"/>
            <a:chExt cx="863600" cy="525780"/>
          </a:xfrm>
        </p:grpSpPr>
        <p:sp>
          <p:nvSpPr>
            <p:cNvPr id="18" name="Shape 4048"/>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AAAAAMvLywDAwP8Af39/AAAAAAAAAAAAAAAAAAAAAAAAAAAAIQAAABgAAAAUAAAAyBQAAKggAABqGQAAsCMAAAAgAAAmAAAACAAAAP//////////"/>
                </a:ext>
              </a:extLst>
            </p:cNvSpPr>
            <p:nvPr/>
          </p:nvSpPr>
          <p:spPr>
            <a:xfrm>
              <a:off x="3378200" y="5308600"/>
              <a:ext cx="753110" cy="492760"/>
            </a:xfrm>
            <a:prstGeom prst="rect">
              <a:avLst/>
            </a:prstGeom>
            <a:noFill/>
            <a:ln>
              <a:noFill/>
            </a:ln>
            <a:effectLst>
              <a:outerShdw blurRad="63500" dist="63760" dir="2700000">
                <a:srgbClr val="000000">
                  <a:alpha val="4000"/>
                </a:srgbClr>
              </a:outerShdw>
            </a:effectLst>
          </p:spPr>
          <p:txBody>
            <a:bodyPr vert="horz" wrap="none" lIns="50800" tIns="50800" rIns="50800" bIns="50800" numCol="1" spcCol="215900" anchor="t"/>
            <a:lstStyle/>
            <a:p>
              <a:pPr lvl="1" algn="l" defTabSz="457200">
                <a:lnSpc>
                  <a:spcPts val="3400"/>
                </a:lnSpc>
                <a:spcBef>
                  <a:spcPts val="400"/>
                </a:spcBef>
                <a:tabLst>
                  <a:tab pos="838200" algn="l"/>
                  <a:tab pos="914400" algn="l"/>
                  <a:tab pos="1828800" algn="l"/>
                  <a:tab pos="2387600" algn="l"/>
                </a:tabLst>
                <a:defRPr sz="2800" i="1" cap="none">
                  <a:latin typeface="Times New Roman" pitchFamily="1" charset="0"/>
                  <a:ea typeface="Gill Sans" pitchFamily="0" charset="0"/>
                  <a:cs typeface="Gill Sans" pitchFamily="0" charset="0"/>
                </a:defRPr>
              </a:pPr>
              <a:r>
                <a:t>M</a:t>
              </a:r>
            </a:p>
          </p:txBody>
        </p:sp>
        <p:sp>
          <p:nvSpPr>
            <p:cNvPr id="17" name="Shape 4049"/>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C9hOnQ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AAAAAMvLywDAwP8Af39/AAAAAAAAAAAAAAAAAAAAAAAAAAAAIQAAABgAAAAUAAAAvBYAABAiAAAYGgAA5CMAAAAgAAAmAAAACAAAAP//////////"/>
                </a:ext>
              </a:extLst>
            </p:cNvSpPr>
            <p:nvPr/>
          </p:nvSpPr>
          <p:spPr>
            <a:xfrm>
              <a:off x="3695700" y="5537200"/>
              <a:ext cx="546100" cy="297180"/>
            </a:xfrm>
            <a:prstGeom prst="rect">
              <a:avLst/>
            </a:prstGeom>
            <a:noFill/>
            <a:ln>
              <a:noFill/>
            </a:ln>
            <a:effectLst>
              <a:outerShdw blurRad="63500" dist="63760" dir="2700000">
                <a:srgbClr val="000000">
                  <a:alpha val="4000"/>
                </a:srgbClr>
              </a:outerShdw>
            </a:effectLst>
          </p:spPr>
          <p:txBody>
            <a:bodyPr vert="horz" wrap="none" lIns="50800" tIns="50800" rIns="50800" bIns="50800" numCol="1" spcCol="215900" anchor="t"/>
            <a:lstStyle/>
            <a:p>
              <a:pPr lvl="1" algn="l" defTabSz="457200">
                <a:lnSpc>
                  <a:spcPts val="1700"/>
                </a:lnSpc>
                <a:spcBef>
                  <a:spcPts val="400"/>
                </a:spcBef>
                <a:tabLst>
                  <a:tab pos="838200" algn="l"/>
                  <a:tab pos="914400" algn="l"/>
                  <a:tab pos="1828800" algn="l"/>
                  <a:tab pos="2387600" algn="l"/>
                </a:tabLst>
                <a:defRPr sz="1400" b="1" i="1" cap="none">
                  <a:latin typeface="Times New Roman" pitchFamily="1" charset="0"/>
                  <a:ea typeface="Gill Sans" pitchFamily="0" charset="0"/>
                  <a:cs typeface="Gill Sans" pitchFamily="0" charset="0"/>
                </a:defRPr>
              </a:pPr>
              <a:r>
                <a:t>3</a:t>
              </a:r>
            </a:p>
          </p:txBody>
        </p:sp>
      </p:grpSp>
      <p:grpSp>
        <p:nvGrpSpPr>
          <p:cNvPr id="19" name="Group 4053"/>
          <p:cNvGrpSpPr>
            <a:extLst>
              <a:ext uri="smNativeData">
                <pr:smNativeData xmlns:pr="smNativeData" xmlns="smNativeData" val="SMDATA_6_trXWYhMAAAAlAAAAAQAAAA8BAAAAkAAAAEgAAACQAAAASAAAAAAAAAAAAAAAAAAAABcAAAAUAAAAAAAAAAAAAAD/fwAA/38AAAAAAAAJAAAABAAAAAAAAAAfAAAAVAAAAAAAAAAAAAAAAAAAAAAAAAAAAAAAAAAAAAAAAAAAAAAAAAAAAAAAAAAAAAAAAAAAAAAAAAAAAAAAAAAAAAAAAAAAAAAAAAAAAAAAAAAAAAAAAAAAACEAAAAYAAAAFAAAAMAXAAA0IQAAEB0AAHAkAAAQAAAAJgAAAAgAAAD/////AAAAAA=="/>
              </a:ext>
            </a:extLst>
          </p:cNvGrpSpPr>
          <p:nvPr/>
        </p:nvGrpSpPr>
        <p:grpSpPr>
          <a:xfrm>
            <a:off x="3860800" y="5397500"/>
            <a:ext cx="863600" cy="525780"/>
            <a:chOff x="3860800" y="5397500"/>
            <a:chExt cx="863600" cy="525780"/>
          </a:xfrm>
        </p:grpSpPr>
        <p:sp>
          <p:nvSpPr>
            <p:cNvPr id="21" name="Shape 4051"/>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DAwIi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AAAAAMvLywDAwP8Af39/AAAAAAAAAAAAAAAAAAAAAAAAAAAAIQAAABgAAAAUAAAAwBcAADQhAABiHAAAPCQAAAAgAAAmAAAACAAAAP//////////"/>
                </a:ext>
              </a:extLst>
            </p:cNvSpPr>
            <p:nvPr/>
          </p:nvSpPr>
          <p:spPr>
            <a:xfrm>
              <a:off x="3860800" y="5397500"/>
              <a:ext cx="753110" cy="492760"/>
            </a:xfrm>
            <a:prstGeom prst="rect">
              <a:avLst/>
            </a:prstGeom>
            <a:noFill/>
            <a:ln>
              <a:noFill/>
            </a:ln>
            <a:effectLst>
              <a:outerShdw blurRad="63500" dist="63760" dir="2700000">
                <a:srgbClr val="000000">
                  <a:alpha val="4000"/>
                </a:srgbClr>
              </a:outerShdw>
            </a:effectLst>
          </p:spPr>
          <p:txBody>
            <a:bodyPr vert="horz" wrap="none" lIns="50800" tIns="50800" rIns="50800" bIns="50800" numCol="1" spcCol="215900" anchor="t"/>
            <a:lstStyle/>
            <a:p>
              <a:pPr lvl="1" algn="l" defTabSz="457200">
                <a:lnSpc>
                  <a:spcPts val="3400"/>
                </a:lnSpc>
                <a:spcBef>
                  <a:spcPts val="400"/>
                </a:spcBef>
                <a:tabLst>
                  <a:tab pos="838200" algn="l"/>
                  <a:tab pos="914400" algn="l"/>
                  <a:tab pos="1828800" algn="l"/>
                  <a:tab pos="2387600" algn="l"/>
                </a:tabLst>
                <a:defRPr sz="2800" i="1" cap="none">
                  <a:latin typeface="Times New Roman" pitchFamily="1" charset="0"/>
                  <a:ea typeface="Gill Sans" pitchFamily="0" charset="0"/>
                  <a:cs typeface="Gill Sans" pitchFamily="0" charset="0"/>
                </a:defRPr>
              </a:pPr>
              <a:r>
                <a:t>M</a:t>
              </a:r>
            </a:p>
          </p:txBody>
        </p:sp>
        <p:sp>
          <p:nvSpPr>
            <p:cNvPr id="20" name="Shape 4052"/>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DBBMDQ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AAAAAMvLywDAwP8Af39/AAAAAAAAAAAAAAAAAAAAAAAAAAAAIQAAABgAAAAUAAAAtBkAAJwiAAAQHQAAcCQAAAAgAAAmAAAACAAAAP//////////"/>
                </a:ext>
              </a:extLst>
            </p:cNvSpPr>
            <p:nvPr/>
          </p:nvSpPr>
          <p:spPr>
            <a:xfrm>
              <a:off x="4178300" y="5626100"/>
              <a:ext cx="546100" cy="297180"/>
            </a:xfrm>
            <a:prstGeom prst="rect">
              <a:avLst/>
            </a:prstGeom>
            <a:noFill/>
            <a:ln>
              <a:noFill/>
            </a:ln>
            <a:effectLst>
              <a:outerShdw blurRad="63500" dist="63760" dir="2700000">
                <a:srgbClr val="000000">
                  <a:alpha val="4000"/>
                </a:srgbClr>
              </a:outerShdw>
            </a:effectLst>
          </p:spPr>
          <p:txBody>
            <a:bodyPr vert="horz" wrap="none" lIns="50800" tIns="50800" rIns="50800" bIns="50800" numCol="1" spcCol="215900" anchor="t"/>
            <a:lstStyle/>
            <a:p>
              <a:pPr lvl="1" algn="l" defTabSz="457200">
                <a:lnSpc>
                  <a:spcPts val="1700"/>
                </a:lnSpc>
                <a:spcBef>
                  <a:spcPts val="400"/>
                </a:spcBef>
                <a:tabLst>
                  <a:tab pos="838200" algn="l"/>
                  <a:tab pos="914400" algn="l"/>
                  <a:tab pos="1828800" algn="l"/>
                  <a:tab pos="2387600" algn="l"/>
                </a:tabLst>
                <a:defRPr sz="1400" b="1" i="1" cap="none">
                  <a:latin typeface="Times New Roman" pitchFamily="1" charset="0"/>
                  <a:ea typeface="Gill Sans" pitchFamily="0" charset="0"/>
                  <a:cs typeface="Gill Sans" pitchFamily="0" charset="0"/>
                </a:defRPr>
              </a:pPr>
              <a:r>
                <a:t>4</a:t>
              </a:r>
            </a:p>
          </p:txBody>
        </p:sp>
      </p:grpSp>
      <p:grpSp>
        <p:nvGrpSpPr>
          <p:cNvPr id="22" name="Group 4056"/>
          <p:cNvGrpSpPr>
            <a:extLst>
              <a:ext uri="smNativeData">
                <pr:smNativeData xmlns:pr="smNativeData" xmlns="smNativeData" val="SMDATA_6_trXWYhMAAAAlAAAAAQAAAA8BAAAAkAAAAEgAAACQAAAASAAAAAAAAAAAAAAAAAAAABcAAAAUAAAAAAAAAAAAAAD/fwAA/38AAAAAAAAJAAAABAAAAAAAAAAfAAAAVAAAAAAAAAAAAAAAAAAAAAAAAAAAAAAAAAAAAAAAAAAAAAAAAAAAAAAAAAAAAAAAAAAAAAAAAAAAAAAAAAAAAAAAAAAAAAAAAAAAAAAAAAAAAAAAAAAAACEAAAAYAAAAFAAAALgaAADAIQAACCAAAPwkAAAQAAAAJgAAAAgAAAD/////AAAAAA=="/>
              </a:ext>
            </a:extLst>
          </p:cNvGrpSpPr>
          <p:nvPr/>
        </p:nvGrpSpPr>
        <p:grpSpPr>
          <a:xfrm>
            <a:off x="4343400" y="5486400"/>
            <a:ext cx="863600" cy="525780"/>
            <a:chOff x="4343400" y="5486400"/>
            <a:chExt cx="863600" cy="525780"/>
          </a:xfrm>
        </p:grpSpPr>
        <p:sp>
          <p:nvSpPr>
            <p:cNvPr id="24" name="Shape 4054"/>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HA6Y04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AAAAAMvLywDAwP8Af39/AAAAAAAAAAAAAAAAAAAAAAAAAAAAIQAAABgAAAAUAAAAuBoAAMAhAABaHwAAyCQAAAAgAAAmAAAACAAAAP//////////"/>
                </a:ext>
              </a:extLst>
            </p:cNvSpPr>
            <p:nvPr/>
          </p:nvSpPr>
          <p:spPr>
            <a:xfrm>
              <a:off x="4343400" y="5486400"/>
              <a:ext cx="753110" cy="492760"/>
            </a:xfrm>
            <a:prstGeom prst="rect">
              <a:avLst/>
            </a:prstGeom>
            <a:noFill/>
            <a:ln>
              <a:noFill/>
            </a:ln>
            <a:effectLst>
              <a:outerShdw blurRad="63500" dist="63760" dir="2700000">
                <a:srgbClr val="000000">
                  <a:alpha val="4000"/>
                </a:srgbClr>
              </a:outerShdw>
            </a:effectLst>
          </p:spPr>
          <p:txBody>
            <a:bodyPr vert="horz" wrap="none" lIns="50800" tIns="50800" rIns="50800" bIns="50800" numCol="1" spcCol="215900" anchor="t"/>
            <a:lstStyle/>
            <a:p>
              <a:pPr lvl="1" algn="l" defTabSz="457200">
                <a:lnSpc>
                  <a:spcPts val="3400"/>
                </a:lnSpc>
                <a:spcBef>
                  <a:spcPts val="400"/>
                </a:spcBef>
                <a:tabLst>
                  <a:tab pos="838200" algn="l"/>
                  <a:tab pos="914400" algn="l"/>
                  <a:tab pos="1828800" algn="l"/>
                  <a:tab pos="2387600" algn="l"/>
                </a:tabLst>
                <a:defRPr sz="2800" i="1" cap="none">
                  <a:latin typeface="Times New Roman" pitchFamily="1" charset="0"/>
                  <a:ea typeface="Gill Sans" pitchFamily="0" charset="0"/>
                  <a:cs typeface="Gill Sans" pitchFamily="0" charset="0"/>
                </a:defRPr>
              </a:pPr>
              <a:r>
                <a:t>M</a:t>
              </a:r>
            </a:p>
          </p:txBody>
        </p:sp>
        <p:sp>
          <p:nvSpPr>
            <p:cNvPr id="23" name="Shape 4055"/>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D0ibCI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AAAAAMvLywDAwP8Af39/AAAAAAAAAAAAAAAAAAAAAAAAAAAAIQAAABgAAAAUAAAArBwAACgjAAAIIAAA/CQAAAAgAAAmAAAACAAAAP//////////"/>
                </a:ext>
              </a:extLst>
            </p:cNvSpPr>
            <p:nvPr/>
          </p:nvSpPr>
          <p:spPr>
            <a:xfrm>
              <a:off x="4660900" y="5715000"/>
              <a:ext cx="546100" cy="297180"/>
            </a:xfrm>
            <a:prstGeom prst="rect">
              <a:avLst/>
            </a:prstGeom>
            <a:noFill/>
            <a:ln>
              <a:noFill/>
            </a:ln>
            <a:effectLst>
              <a:outerShdw blurRad="63500" dist="63760" dir="2700000">
                <a:srgbClr val="000000">
                  <a:alpha val="4000"/>
                </a:srgbClr>
              </a:outerShdw>
            </a:effectLst>
          </p:spPr>
          <p:txBody>
            <a:bodyPr vert="horz" wrap="none" lIns="50800" tIns="50800" rIns="50800" bIns="50800" numCol="1" spcCol="215900" anchor="t"/>
            <a:lstStyle/>
            <a:p>
              <a:pPr lvl="1" algn="l" defTabSz="457200">
                <a:lnSpc>
                  <a:spcPts val="1700"/>
                </a:lnSpc>
                <a:spcBef>
                  <a:spcPts val="400"/>
                </a:spcBef>
                <a:tabLst>
                  <a:tab pos="838200" algn="l"/>
                  <a:tab pos="914400" algn="l"/>
                  <a:tab pos="1828800" algn="l"/>
                  <a:tab pos="2387600" algn="l"/>
                </a:tabLst>
                <a:defRPr sz="1400" b="1" i="1" cap="none">
                  <a:latin typeface="Times New Roman" pitchFamily="1" charset="0"/>
                  <a:ea typeface="Gill Sans" pitchFamily="0" charset="0"/>
                  <a:cs typeface="Gill Sans" pitchFamily="0" charset="0"/>
                </a:defRPr>
              </a:pPr>
              <a:r>
                <a:t>5</a:t>
              </a:r>
            </a:p>
          </p:txBody>
        </p:sp>
      </p:grpSp>
      <p:grpSp>
        <p:nvGrpSpPr>
          <p:cNvPr id="25" name="Group 4059"/>
          <p:cNvGrpSpPr>
            <a:extLst>
              <a:ext uri="smNativeData">
                <pr:smNativeData xmlns:pr="smNativeData" xmlns="smNativeData" val="SMDATA_6_trXWYhMAAAAlAAAAAQAAAA8BAAAAkAAAAEgAAACQAAAASAAAAAAAAAAAAAAAAAAAABcAAAAUAAAAAAAAAAAAAAD/fwAA/38AAAAAAAAJAAAABAAAAAAAAAAfAAAAVAAAAAAAAAAAAAAAAAAAAAAAAAAAAAAAAAAAAAAAAAAAAAAAAAAAAAAAAAAAAAAAAAAAAAAAAAAAAAAAAAAAAAAAAAAAAAAAAAAAAAAAAAAAAAAAAAAAACEAAAAYAAAAFAAAALAdAABgIgAAACMAAJwlAAAQAAAAJgAAAAgAAAD/////AAAAAA=="/>
              </a:ext>
            </a:extLst>
          </p:cNvGrpSpPr>
          <p:nvPr/>
        </p:nvGrpSpPr>
        <p:grpSpPr>
          <a:xfrm>
            <a:off x="4826000" y="5588000"/>
            <a:ext cx="863600" cy="525780"/>
            <a:chOff x="4826000" y="5588000"/>
            <a:chExt cx="863600" cy="525780"/>
          </a:xfrm>
        </p:grpSpPr>
        <p:sp>
          <p:nvSpPr>
            <p:cNvPr id="27" name="Shape 4057"/>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GJvZHk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AAAAAMvLywDAwP8Af39/AAAAAAAAAAAAAAAAAAAAAAAAAAAAIQAAABgAAAAUAAAAsB0AAGAiAABSIgAAaCUAAAAgAAAmAAAACAAAAP//////////"/>
                </a:ext>
              </a:extLst>
            </p:cNvSpPr>
            <p:nvPr/>
          </p:nvSpPr>
          <p:spPr>
            <a:xfrm>
              <a:off x="4826000" y="5588000"/>
              <a:ext cx="753110" cy="492760"/>
            </a:xfrm>
            <a:prstGeom prst="rect">
              <a:avLst/>
            </a:prstGeom>
            <a:noFill/>
            <a:ln>
              <a:noFill/>
            </a:ln>
            <a:effectLst>
              <a:outerShdw blurRad="63500" dist="63760" dir="2700000">
                <a:srgbClr val="000000">
                  <a:alpha val="4000"/>
                </a:srgbClr>
              </a:outerShdw>
            </a:effectLst>
          </p:spPr>
          <p:txBody>
            <a:bodyPr vert="horz" wrap="none" lIns="50800" tIns="50800" rIns="50800" bIns="50800" numCol="1" spcCol="215900" anchor="t"/>
            <a:lstStyle/>
            <a:p>
              <a:pPr lvl="1" algn="l" defTabSz="457200">
                <a:lnSpc>
                  <a:spcPts val="3400"/>
                </a:lnSpc>
                <a:spcBef>
                  <a:spcPts val="400"/>
                </a:spcBef>
                <a:tabLst>
                  <a:tab pos="838200" algn="l"/>
                  <a:tab pos="914400" algn="l"/>
                  <a:tab pos="1828800" algn="l"/>
                  <a:tab pos="2387600" algn="l"/>
                </a:tabLst>
                <a:defRPr sz="2800" i="1" cap="none">
                  <a:latin typeface="Times New Roman" pitchFamily="1" charset="0"/>
                  <a:ea typeface="Gill Sans" pitchFamily="0" charset="0"/>
                  <a:cs typeface="Gill Sans" pitchFamily="0" charset="0"/>
                </a:defRPr>
              </a:pPr>
              <a:r>
                <a:t>M</a:t>
              </a:r>
            </a:p>
          </p:txBody>
        </p:sp>
        <p:sp>
          <p:nvSpPr>
            <p:cNvPr id="26" name="Shape 4058"/>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CIga3g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AAAAAMvLywDAwP8Af39/AAAAAAAAAAAAAAAAAAAAAAAAAAAAIQAAABgAAAAUAAAApB8AAMgjAAAAIwAAnCUAAAAgAAAmAAAACAAAAP//////////"/>
                </a:ext>
              </a:extLst>
            </p:cNvSpPr>
            <p:nvPr/>
          </p:nvSpPr>
          <p:spPr>
            <a:xfrm>
              <a:off x="5143500" y="5816600"/>
              <a:ext cx="546100" cy="297180"/>
            </a:xfrm>
            <a:prstGeom prst="rect">
              <a:avLst/>
            </a:prstGeom>
            <a:noFill/>
            <a:ln>
              <a:noFill/>
            </a:ln>
            <a:effectLst>
              <a:outerShdw blurRad="63500" dist="63760" dir="2700000">
                <a:srgbClr val="000000">
                  <a:alpha val="4000"/>
                </a:srgbClr>
              </a:outerShdw>
            </a:effectLst>
          </p:spPr>
          <p:txBody>
            <a:bodyPr vert="horz" wrap="none" lIns="50800" tIns="50800" rIns="50800" bIns="50800" numCol="1" spcCol="215900" anchor="t"/>
            <a:lstStyle/>
            <a:p>
              <a:pPr lvl="1" algn="l" defTabSz="457200">
                <a:lnSpc>
                  <a:spcPts val="1700"/>
                </a:lnSpc>
                <a:spcBef>
                  <a:spcPts val="400"/>
                </a:spcBef>
                <a:tabLst>
                  <a:tab pos="838200" algn="l"/>
                  <a:tab pos="914400" algn="l"/>
                  <a:tab pos="1828800" algn="l"/>
                  <a:tab pos="2387600" algn="l"/>
                </a:tabLst>
                <a:defRPr sz="1400" b="1" i="1" cap="none">
                  <a:latin typeface="Times New Roman" pitchFamily="1" charset="0"/>
                  <a:ea typeface="Gill Sans" pitchFamily="0" charset="0"/>
                  <a:cs typeface="Gill Sans" pitchFamily="0" charset="0"/>
                </a:defRPr>
              </a:pPr>
              <a:r>
                <a:t>6</a:t>
              </a:r>
            </a:p>
          </p:txBody>
        </p:sp>
      </p:grpSp>
      <p:sp>
        <p:nvSpPr>
          <p:cNvPr id="28" name="Shape 4060"/>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CB5PSI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TwoAANwAAAAxNAAATAQAABAgAAAmAAAACAAAAP//////////"/>
              </a:ext>
            </a:extLst>
          </p:cNvSpPr>
          <p:nvPr/>
        </p:nvSpPr>
        <p:spPr>
          <a:xfrm>
            <a:off x="1675765" y="139700"/>
            <a:ext cx="680847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p>
            <a:pPr marL="0" marR="0" indent="0" algn="ctr" defTabSz="457200">
              <a:lnSpc>
                <a:spcPts val="4300"/>
              </a:lnSpc>
              <a:spcBef>
                <a:spcPts val="0"/>
              </a:spcBef>
              <a:spcAft>
                <a:spcPts val="0"/>
              </a:spcAft>
              <a:buNone/>
              <a:tabLst>
                <a:tab pos="838200" algn="l"/>
              </a:tabLst>
              <a:defRPr sz="3600" cap="none">
                <a:solidFill>
                  <a:srgbClr val="0433FF"/>
                </a:solidFill>
                <a:latin typeface="蘋果儷中黑" pitchFamily="0" charset="0"/>
                <a:ea typeface="蘋果儷中黑" pitchFamily="0" charset="0"/>
                <a:cs typeface="蘋果儷中黑" pitchFamily="0" charset="0"/>
              </a:defRPr>
            </a:pPr>
            <a:r>
              <a:t>Difficulties of the Mixed-Model Approach</a:t>
            </a:r>
          </a:p>
        </p:txBody>
      </p:sp>
    </p:spTree>
  </p:cSld>
  <p:clrMapOvr>
    <a:masterClrMapping/>
  </p:clrMapOvr>
  <p:transition spd="fast" p14:dur="500">
    <p:fade/>
    <p:extLst>
      <p:ext uri="smNativeData">
        <pr:smNativeData xmlns:pr="smNativeData" xmlns="smNativeData" val="trXWYgAAAAD0AQAAAAAAAAYAAAAAAAAAAAAAAAAAAAAAAAAAAQAAAAAAAAAAAAAAAAAAAAAAAAAAAAAA"/>
      </p:ext>
    </p:extLst>
  </p:transition>
  <p:timing>
    <p:tnLst>
      <p:par>
        <p:cTn id="1" dur="indefinite" restart="never" nodeType="tmRoot"/>
      </p:par>
    </p:tnLst>
  </p:timing>
</p:sld>
</file>

<file path=ppt/slides/slide392.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sp>
        <p:nvSpPr>
          <p:cNvPr id="2" name="Shape 4062"/>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KYARg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GAJAAB8OAAAuAsAABAgAAAmAAAACAAAAP//////////"/>
              </a:ext>
            </a:extLst>
          </p:cNvSpPr>
          <p:nvPr/>
        </p:nvSpPr>
        <p:spPr>
          <a:xfrm>
            <a:off x="1003300" y="1524000"/>
            <a:ext cx="8178800" cy="3810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algn="l" defTabSz="457200">
              <a:lnSpc>
                <a:spcPts val="2600"/>
              </a:lnSpc>
              <a:spcBef>
                <a:spcPts val="400"/>
              </a:spcBef>
              <a:tabLst>
                <a:tab pos="838200" algn="l"/>
                <a:tab pos="914400" algn="l"/>
                <a:tab pos="1828800" algn="l"/>
                <a:tab pos="2387600" algn="l"/>
              </a:tabLst>
              <a:defRPr sz="2200" cap="none">
                <a:solidFill>
                  <a:srgbClr val="424242"/>
                </a:solidFill>
                <a:latin typeface="蘋果儷中黑" pitchFamily="0" charset="0"/>
                <a:ea typeface="Gill Sans" pitchFamily="0" charset="0"/>
                <a:cs typeface="Gill Sans" pitchFamily="0" charset="0"/>
              </a:defRPr>
            </a:pPr>
            <a:r>
              <a:t>The selected mixed model becomes a </a:t>
            </a:r>
            <a:r>
              <a:rPr u="sng"/>
              <a:t>fixed</a:t>
            </a:r>
            <a:r>
              <a:t> assumption of the analysis </a:t>
            </a:r>
          </a:p>
        </p:txBody>
      </p:sp>
      <p:sp>
        <p:nvSpPr>
          <p:cNvPr id="3" name="Shape 4063"/>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JcN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IAMAAD4OQAApBAAABAgAAAmAAAACAAAAP//////////"/>
              </a:ext>
            </a:extLst>
          </p:cNvSpPr>
          <p:nvPr/>
        </p:nvSpPr>
        <p:spPr>
          <a:xfrm>
            <a:off x="1003300" y="2032000"/>
            <a:ext cx="8420100" cy="6731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0" marR="0" indent="0" algn="l" defTabSz="457200">
              <a:lnSpc>
                <a:spcPts val="2600"/>
              </a:lnSpc>
              <a:spcBef>
                <a:spcPts val="400"/>
              </a:spcBef>
              <a:spcAft>
                <a:spcPts val="0"/>
              </a:spcAft>
              <a:buNone/>
              <a:tabLst>
                <a:tab pos="838200" algn="l"/>
                <a:tab pos="914400" algn="l"/>
                <a:tab pos="1828800" algn="l"/>
                <a:tab pos="2387600" algn="l"/>
              </a:tabLst>
              <a:defRPr sz="2200" cap="none">
                <a:solidFill>
                  <a:srgbClr val="424242"/>
                </a:solidFill>
                <a:latin typeface="蘋果儷中黑" pitchFamily="0" charset="0"/>
                <a:ea typeface="蘋果儷中黑" pitchFamily="0" charset="0"/>
                <a:cs typeface="蘋果儷中黑" pitchFamily="0" charset="0"/>
              </a:defRPr>
            </a:pPr>
            <a:r>
              <a:t>It is possible that several (or indeed very many) mixed models provide comparable descriptions of the process heterogeneity</a:t>
            </a:r>
          </a:p>
        </p:txBody>
      </p:sp>
      <p:sp>
        <p:nvSpPr>
          <p:cNvPr id="4" name="Shape 4064"/>
          <p:cNvSpPr>
            <a:extLst>
              <a:ext uri="smNativeData">
                <pr:smNativeData xmlns:pr="smNativeData" xmlns="smNativeData" val="SMDATA_15_trXWYhMAAAAlAAAACg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C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tA8AAFwSAAC0DwAA5SUAABAAAAAmAAAACAAAAP//////////"/>
              </a:ext>
            </a:extLst>
          </p:cNvSpPr>
          <p:nvPr/>
        </p:nvSpPr>
        <p:spPr>
          <a:xfrm flipH="1">
            <a:off x="2552700" y="2984500"/>
            <a:ext cx="0" cy="3175635"/>
          </a:xfrm>
          <a:prstGeom prst="line">
            <a:avLst/>
          </a:prstGeom>
          <a:noFill/>
          <a:ln w="25400" cap="flat" cmpd="sng" algn="ctr">
            <a:solidFill>
              <a:srgbClr val="000000"/>
            </a:solidFill>
            <a:prstDash val="solid"/>
            <a:headEnd type="none"/>
            <a:tailEnd type="none"/>
          </a:ln>
          <a:effectLst>
            <a:outerShdw blurRad="63500" dist="63760" dir="2700000">
              <a:srgbClr val="000000">
                <a:alpha val="35000"/>
              </a:srgbClr>
            </a:outerShdw>
          </a:effectLst>
        </p:spPr>
        <p:txBody>
          <a:bodyPr vert="horz" wrap="square" lIns="50800" tIns="50800" rIns="50800" bIns="50800" numCol="1" spcCol="215900" anchor="ctr"/>
          <a:lstStyle/>
          <a:p>
            <a:pPr algn="l" defTabSz="457200">
              <a:lnSpc>
                <a:spcPct val="100000"/>
              </a:lnSpc>
              <a:tabLst>
                <a:tab pos="838200" algn="l"/>
              </a:tabLst>
              <a:defRPr sz="1200" cap="none">
                <a:latin typeface="Helvetica" pitchFamily="0" charset="0"/>
                <a:ea typeface="Gill Sans" pitchFamily="0" charset="0"/>
                <a:cs typeface="Gill Sans" pitchFamily="0" charset="0"/>
              </a:defRPr>
            </a:pPr>
          </a:p>
        </p:txBody>
      </p:sp>
      <p:sp>
        <p:nvSpPr>
          <p:cNvPr id="5" name="Shape 4065"/>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Nc8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nw8AANElAAApIwAA0SUAABAAAAAmAAAACAAAAP//////////"/>
              </a:ext>
            </a:extLst>
          </p:cNvSpPr>
          <p:nvPr/>
        </p:nvSpPr>
        <p:spPr>
          <a:xfrm flipH="1" flipV="1">
            <a:off x="2539365" y="6147435"/>
            <a:ext cx="3176270" cy="0"/>
          </a:xfrm>
          <a:prstGeom prst="line">
            <a:avLst/>
          </a:prstGeom>
          <a:noFill/>
          <a:ln w="25400" cap="flat" cmpd="sng" algn="ctr">
            <a:solidFill>
              <a:srgbClr val="000000"/>
            </a:solidFill>
            <a:prstDash val="solid"/>
            <a:headEnd type="none"/>
            <a:tailEnd type="none"/>
          </a:ln>
          <a:effectLst>
            <a:outerShdw blurRad="63500" dist="63760" dir="2700000">
              <a:srgbClr val="000000">
                <a:alpha val="35000"/>
              </a:srgbClr>
            </a:outerShdw>
          </a:effectLst>
        </p:spPr>
        <p:txBody>
          <a:bodyPr rot="10800000" vert="horz" wrap="square" lIns="50800" tIns="50800" rIns="50800" bIns="50800" numCol="1" spcCol="215900" anchor="ctr"/>
          <a:lstStyle/>
          <a:p>
            <a:pPr algn="l" defTabSz="457200">
              <a:lnSpc>
                <a:spcPct val="100000"/>
              </a:lnSpc>
              <a:tabLst>
                <a:tab pos="838200" algn="l"/>
              </a:tabLst>
              <a:defRPr sz="1200" cap="none">
                <a:latin typeface="Helvetica" pitchFamily="0" charset="0"/>
                <a:ea typeface="Gill Sans" pitchFamily="0" charset="0"/>
                <a:cs typeface="Gill Sans" pitchFamily="0" charset="0"/>
              </a:defRPr>
            </a:pPr>
          </a:p>
        </p:txBody>
      </p:sp>
      <p:grpSp>
        <p:nvGrpSpPr>
          <p:cNvPr id="6" name="Group 4068"/>
          <p:cNvGrpSpPr>
            <a:extLst>
              <a:ext uri="smNativeData">
                <pr:smNativeData xmlns:pr="smNativeData" xmlns="smNativeData" val="SMDATA_6_trXWYhMAAAAlAAAAAQAAAA8BAAAAkAAAAEgAAACQAAAASAAAAAAAAAAAAAAAAAAAABcAAAAUAAAAAAAAAAAAAAD/fwAA/38AAAAAAAAJAAAABAAAAO3tKwEfAAAAVAAAAAAAAAAAAAAAAAAAAAAAAAAAAAAAAAAAAAAAAAAAAAAAAAAAAAAAAAAAAAAAAAAAAAAAAAAAAAAAAAAAAAAAAAAAAAAAAAAAAAAAAAAAAAAAAAAAACEAAAAYAAAAFAAAANgOAABcEgAAKBQAAJgVAAAQAAAAJgAAAAgAAAD/////AAAAAA=="/>
              </a:ext>
            </a:extLst>
          </p:cNvGrpSpPr>
          <p:nvPr/>
        </p:nvGrpSpPr>
        <p:grpSpPr>
          <a:xfrm>
            <a:off x="2413000" y="2984500"/>
            <a:ext cx="863600" cy="525780"/>
            <a:chOff x="2413000" y="2984500"/>
            <a:chExt cx="863600" cy="525780"/>
          </a:xfrm>
        </p:grpSpPr>
        <p:sp>
          <p:nvSpPr>
            <p:cNvPr id="8" name="Shape 4066"/>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CEq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AAAAAMvLywDAwP8Af39/AAAAAAAAAAAAAAAAAAAAAAAAAAAAIQAAABgAAAAUAAAA2A4AAFwSAAB6EwAAZBUAAAAgAAAmAAAACAAAAP//////////"/>
                </a:ext>
              </a:extLst>
            </p:cNvSpPr>
            <p:nvPr/>
          </p:nvSpPr>
          <p:spPr>
            <a:xfrm>
              <a:off x="2413000" y="2984500"/>
              <a:ext cx="753110" cy="492760"/>
            </a:xfrm>
            <a:prstGeom prst="rect">
              <a:avLst/>
            </a:prstGeom>
            <a:noFill/>
            <a:ln>
              <a:noFill/>
            </a:ln>
            <a:effectLst>
              <a:outerShdw blurRad="63500" dist="63760" dir="2700000">
                <a:srgbClr val="000000">
                  <a:alpha val="4000"/>
                </a:srgbClr>
              </a:outerShdw>
            </a:effectLst>
          </p:spPr>
          <p:txBody>
            <a:bodyPr vert="horz" wrap="none" lIns="50800" tIns="50800" rIns="50800" bIns="50800" numCol="1" spcCol="215900" anchor="t"/>
            <a:lstStyle/>
            <a:p>
              <a:pPr lvl="1" algn="l" defTabSz="457200">
                <a:lnSpc>
                  <a:spcPts val="3400"/>
                </a:lnSpc>
                <a:spcBef>
                  <a:spcPts val="400"/>
                </a:spcBef>
                <a:tabLst>
                  <a:tab pos="838200" algn="l"/>
                  <a:tab pos="914400" algn="l"/>
                  <a:tab pos="1828800" algn="l"/>
                  <a:tab pos="2387600" algn="l"/>
                </a:tabLst>
                <a:defRPr sz="2800" i="1" cap="none">
                  <a:latin typeface="Times New Roman" pitchFamily="1" charset="0"/>
                  <a:ea typeface="Gill Sans" pitchFamily="0" charset="0"/>
                  <a:cs typeface="Gill Sans" pitchFamily="0" charset="0"/>
                </a:defRPr>
              </a:pPr>
              <a:r>
                <a:t>M</a:t>
              </a:r>
            </a:p>
          </p:txBody>
        </p:sp>
        <p:sp>
          <p:nvSpPr>
            <p:cNvPr id="7" name="Shape 4067"/>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GCp8w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AAAAAMvLywDAwP8Af39/AAAAAAAAAAAAAAAAAAAAAAAAAAAAIQAAABgAAAAUAAAAzBAAAMQTAAAoFAAAmBUAAAAgAAAmAAAACAAAAP//////////"/>
                </a:ext>
              </a:extLst>
            </p:cNvSpPr>
            <p:nvPr/>
          </p:nvSpPr>
          <p:spPr>
            <a:xfrm>
              <a:off x="2730500" y="3213100"/>
              <a:ext cx="546100" cy="297180"/>
            </a:xfrm>
            <a:prstGeom prst="rect">
              <a:avLst/>
            </a:prstGeom>
            <a:noFill/>
            <a:ln>
              <a:noFill/>
            </a:ln>
            <a:effectLst>
              <a:outerShdw blurRad="63500" dist="63760" dir="2700000">
                <a:srgbClr val="000000">
                  <a:alpha val="4000"/>
                </a:srgbClr>
              </a:outerShdw>
            </a:effectLst>
          </p:spPr>
          <p:txBody>
            <a:bodyPr vert="horz" wrap="none" lIns="50800" tIns="50800" rIns="50800" bIns="50800" numCol="1" spcCol="215900" anchor="t"/>
            <a:lstStyle/>
            <a:p>
              <a:pPr lvl="1" algn="l" defTabSz="457200">
                <a:lnSpc>
                  <a:spcPts val="1700"/>
                </a:lnSpc>
                <a:spcBef>
                  <a:spcPts val="400"/>
                </a:spcBef>
                <a:tabLst>
                  <a:tab pos="838200" algn="l"/>
                  <a:tab pos="914400" algn="l"/>
                  <a:tab pos="1828800" algn="l"/>
                  <a:tab pos="2387600" algn="l"/>
                </a:tabLst>
                <a:defRPr sz="1400" b="1" i="1" cap="none">
                  <a:latin typeface="Times New Roman" pitchFamily="1" charset="0"/>
                  <a:ea typeface="Gill Sans" pitchFamily="0" charset="0"/>
                  <a:cs typeface="Gill Sans" pitchFamily="0" charset="0"/>
                </a:defRPr>
              </a:pPr>
              <a:r>
                <a:t>1</a:t>
              </a:r>
            </a:p>
          </p:txBody>
        </p:sp>
      </p:grpSp>
      <p:sp>
        <p:nvSpPr>
          <p:cNvPr id="9" name="Shape 4069"/>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GB88w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1AgAAFAZAAADEAAAXBwAABAgAAAmAAAACAAAAP//////////"/>
              </a:ext>
            </a:extLst>
          </p:cNvSpPr>
          <p:nvPr/>
        </p:nvSpPr>
        <p:spPr>
          <a:xfrm>
            <a:off x="1435100" y="4114800"/>
            <a:ext cx="1167765" cy="495300"/>
          </a:xfrm>
          <a:prstGeom prst="rect">
            <a:avLst/>
          </a:prstGeom>
          <a:noFill/>
          <a:ln>
            <a:noFill/>
          </a:ln>
          <a:effectLst>
            <a:outerShdw blurRad="63500" dist="63760" dir="2700000">
              <a:srgbClr val="000000">
                <a:alpha val="4000"/>
              </a:srgbClr>
            </a:outerShdw>
          </a:effectLst>
        </p:spPr>
        <p:txBody>
          <a:bodyPr vert="horz" wrap="none" lIns="50800" tIns="50800" rIns="50800" bIns="50800" numCol="1" spcCol="215900" anchor="t"/>
          <a:lstStyle/>
          <a:p>
            <a:pPr lvl="1" algn="l" defTabSz="457200">
              <a:lnSpc>
                <a:spcPts val="3400"/>
              </a:lnSpc>
              <a:spcBef>
                <a:spcPts val="400"/>
              </a:spcBef>
              <a:tabLst>
                <a:tab pos="838200" algn="l"/>
                <a:tab pos="914400" algn="l"/>
                <a:tab pos="1828800" algn="l"/>
                <a:tab pos="2387600" algn="l"/>
              </a:tabLst>
              <a:defRPr sz="2800" i="1" cap="none">
                <a:latin typeface="Times New Roman" pitchFamily="1" charset="0"/>
                <a:ea typeface="Gill Sans" pitchFamily="0" charset="0"/>
                <a:cs typeface="Gill Sans" pitchFamily="0" charset="0"/>
              </a:defRPr>
            </a:pPr>
            <a:r>
              <a:t>P</a:t>
            </a:r>
            <a:r>
              <a:rPr i="0" cap="none"/>
              <a:t>(</a:t>
            </a:r>
            <a:r>
              <a:rPr b="1" i="0" cap="none"/>
              <a:t>X</a:t>
            </a:r>
            <a:r>
              <a:rPr i="0" cap="none"/>
              <a:t>)</a:t>
            </a:r>
            <a:endParaRPr i="0" cap="none"/>
          </a:p>
        </p:txBody>
      </p:sp>
      <p:grpSp>
        <p:nvGrpSpPr>
          <p:cNvPr id="10" name="Group 4072"/>
          <p:cNvGrpSpPr>
            <a:extLst>
              <a:ext uri="smNativeData">
                <pr:smNativeData xmlns:pr="smNativeData" xmlns="smNativeData" val="SMDATA_6_trXWYhMAAAAlAAAAAQAAAA8BAAAAkAAAAEgAAACQAAAASAAAAAAAAAAAAAAAAAAAABcAAAAUAAAAAAAAAAAAAAD/fwAA/38AAAAAAAAJAAAABAAAAGhlYWQfAAAAVAAAAAAAAAAAAAAAAAAAAAAAAAAAAAAAAAAAAAAAAAAAAAAAAAAAAAAAAAAAAAAAAAAAAAAAAAAAAAAAAAAAAAAAAAAAAAAAAAAAAAAAAAAAAAAAAAAAACEAAAAYAAAAFAAAANARAAAkEwAAIBcAAGAWAAAQAAAAJgAAAAgAAAD/////AAAAAA=="/>
              </a:ext>
            </a:extLst>
          </p:cNvGrpSpPr>
          <p:nvPr/>
        </p:nvGrpSpPr>
        <p:grpSpPr>
          <a:xfrm>
            <a:off x="2895600" y="3111500"/>
            <a:ext cx="863600" cy="525780"/>
            <a:chOff x="2895600" y="3111500"/>
            <a:chExt cx="863600" cy="525780"/>
          </a:xfrm>
        </p:grpSpPr>
        <p:sp>
          <p:nvSpPr>
            <p:cNvPr id="12" name="Shape 4070"/>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LA2xwQ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AAAAAMvLywDAwP8Af39/AAAAAAAAAAAAAAAAAAAAAAAAAAAAIQAAABgAAAAUAAAA0BEAACQTAAByFgAALBYAAAAgAAAmAAAACAAAAP//////////"/>
                </a:ext>
              </a:extLst>
            </p:cNvSpPr>
            <p:nvPr/>
          </p:nvSpPr>
          <p:spPr>
            <a:xfrm>
              <a:off x="2895600" y="3111500"/>
              <a:ext cx="753110" cy="492760"/>
            </a:xfrm>
            <a:prstGeom prst="rect">
              <a:avLst/>
            </a:prstGeom>
            <a:noFill/>
            <a:ln>
              <a:noFill/>
            </a:ln>
            <a:effectLst>
              <a:outerShdw blurRad="63500" dist="63760" dir="2700000">
                <a:srgbClr val="000000">
                  <a:alpha val="4000"/>
                </a:srgbClr>
              </a:outerShdw>
            </a:effectLst>
          </p:spPr>
          <p:txBody>
            <a:bodyPr vert="horz" wrap="none" lIns="50800" tIns="50800" rIns="50800" bIns="50800" numCol="1" spcCol="215900" anchor="t"/>
            <a:lstStyle/>
            <a:p>
              <a:pPr lvl="1" algn="l" defTabSz="457200">
                <a:lnSpc>
                  <a:spcPts val="3400"/>
                </a:lnSpc>
                <a:spcBef>
                  <a:spcPts val="400"/>
                </a:spcBef>
                <a:tabLst>
                  <a:tab pos="838200" algn="l"/>
                  <a:tab pos="914400" algn="l"/>
                  <a:tab pos="1828800" algn="l"/>
                  <a:tab pos="2387600" algn="l"/>
                </a:tabLst>
                <a:defRPr sz="2800" i="1" cap="none">
                  <a:latin typeface="Times New Roman" pitchFamily="1" charset="0"/>
                  <a:ea typeface="Gill Sans" pitchFamily="0" charset="0"/>
                  <a:cs typeface="Gill Sans" pitchFamily="0" charset="0"/>
                </a:defRPr>
              </a:pPr>
              <a:r>
                <a:t>M</a:t>
              </a:r>
            </a:p>
          </p:txBody>
        </p:sp>
        <p:sp>
          <p:nvSpPr>
            <p:cNvPr id="11" name="Shape 4071"/>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HFU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AAAAAMvLywDAwP8Af39/AAAAAAAAAAAAAAAAAAAAAAAAAAAAIQAAABgAAAAUAAAAxBMAAIwUAAAgFwAAYBYAAAAgAAAmAAAACAAAAP//////////"/>
                </a:ext>
              </a:extLst>
            </p:cNvSpPr>
            <p:nvPr/>
          </p:nvSpPr>
          <p:spPr>
            <a:xfrm>
              <a:off x="3213100" y="3340100"/>
              <a:ext cx="546100" cy="297180"/>
            </a:xfrm>
            <a:prstGeom prst="rect">
              <a:avLst/>
            </a:prstGeom>
            <a:noFill/>
            <a:ln>
              <a:noFill/>
            </a:ln>
            <a:effectLst>
              <a:outerShdw blurRad="63500" dist="63760" dir="2700000">
                <a:srgbClr val="000000">
                  <a:alpha val="4000"/>
                </a:srgbClr>
              </a:outerShdw>
            </a:effectLst>
          </p:spPr>
          <p:txBody>
            <a:bodyPr vert="horz" wrap="none" lIns="50800" tIns="50800" rIns="50800" bIns="50800" numCol="1" spcCol="215900" anchor="t"/>
            <a:lstStyle/>
            <a:p>
              <a:pPr lvl="1" algn="l" defTabSz="457200">
                <a:lnSpc>
                  <a:spcPts val="1700"/>
                </a:lnSpc>
                <a:spcBef>
                  <a:spcPts val="400"/>
                </a:spcBef>
                <a:tabLst>
                  <a:tab pos="838200" algn="l"/>
                  <a:tab pos="914400" algn="l"/>
                  <a:tab pos="1828800" algn="l"/>
                  <a:tab pos="2387600" algn="l"/>
                </a:tabLst>
                <a:defRPr sz="1400" b="1" i="1" cap="none">
                  <a:latin typeface="Times New Roman" pitchFamily="1" charset="0"/>
                  <a:ea typeface="Gill Sans" pitchFamily="0" charset="0"/>
                  <a:cs typeface="Gill Sans" pitchFamily="0" charset="0"/>
                </a:defRPr>
              </a:pPr>
              <a:r>
                <a:t>2</a:t>
              </a:r>
            </a:p>
          </p:txBody>
        </p:sp>
      </p:grpSp>
      <p:grpSp>
        <p:nvGrpSpPr>
          <p:cNvPr id="13" name="Group 4075"/>
          <p:cNvGrpSpPr>
            <a:extLst>
              <a:ext uri="smNativeData">
                <pr:smNativeData xmlns:pr="smNativeData" xmlns="smNativeData" val="SMDATA_6_trXWYhMAAAAlAAAAAQAAAA8BAAAAkAAAAEgAAACQAAAASAAAAAAAAAAAAAAAAAAAABcAAAAUAAAAAAAAAAAAAAD/fwAA/38AAAAAAAAJAAAABAAAAAAAAAAfAAAAVAAAAAAAAAAAAAAAAAAAAAAAAAAAAAAAAAAAAAAAAAAAAAAAAAAAAAAAAAAAAAAAAAAAAAAAAAAAAAAAAAAAAAAAAAAAAAAAAAAAAAAAAAAAAAAAAAAAACEAAAAYAAAAFAAAAMgUAADsEwAAGBoAACgXAAAQAAAAJgAAAAgAAAD/////AAAAAA=="/>
              </a:ext>
            </a:extLst>
          </p:cNvGrpSpPr>
          <p:nvPr/>
        </p:nvGrpSpPr>
        <p:grpSpPr>
          <a:xfrm>
            <a:off x="3378200" y="3238500"/>
            <a:ext cx="863600" cy="525780"/>
            <a:chOff x="3378200" y="3238500"/>
            <a:chExt cx="863600" cy="525780"/>
          </a:xfrm>
        </p:grpSpPr>
        <p:sp>
          <p:nvSpPr>
            <p:cNvPr id="15" name="Shape 4073"/>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KI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AAAAAMvLywDAwP8Af39/AAAAAAAAAAAAAAAAAAAAAAAAAAAAIQAAABgAAAAUAAAAyBQAAOwTAABqGQAA9BYAAAAgAAAmAAAACAAAAP//////////"/>
                </a:ext>
              </a:extLst>
            </p:cNvSpPr>
            <p:nvPr/>
          </p:nvSpPr>
          <p:spPr>
            <a:xfrm>
              <a:off x="3378200" y="3238500"/>
              <a:ext cx="753110" cy="492760"/>
            </a:xfrm>
            <a:prstGeom prst="rect">
              <a:avLst/>
            </a:prstGeom>
            <a:noFill/>
            <a:ln>
              <a:noFill/>
            </a:ln>
            <a:effectLst>
              <a:outerShdw blurRad="63500" dist="63760" dir="2700000">
                <a:srgbClr val="000000">
                  <a:alpha val="4000"/>
                </a:srgbClr>
              </a:outerShdw>
            </a:effectLst>
          </p:spPr>
          <p:txBody>
            <a:bodyPr vert="horz" wrap="none" lIns="50800" tIns="50800" rIns="50800" bIns="50800" numCol="1" spcCol="215900" anchor="t"/>
            <a:lstStyle/>
            <a:p>
              <a:pPr lvl="1" algn="l" defTabSz="457200">
                <a:lnSpc>
                  <a:spcPts val="3400"/>
                </a:lnSpc>
                <a:spcBef>
                  <a:spcPts val="400"/>
                </a:spcBef>
                <a:tabLst>
                  <a:tab pos="838200" algn="l"/>
                  <a:tab pos="914400" algn="l"/>
                  <a:tab pos="1828800" algn="l"/>
                  <a:tab pos="2387600" algn="l"/>
                </a:tabLst>
                <a:defRPr sz="2800" i="1" cap="none">
                  <a:latin typeface="Times New Roman" pitchFamily="1" charset="0"/>
                  <a:ea typeface="Gill Sans" pitchFamily="0" charset="0"/>
                  <a:cs typeface="Gill Sans" pitchFamily="0" charset="0"/>
                </a:defRPr>
              </a:pPr>
              <a:r>
                <a:t>M</a:t>
              </a:r>
            </a:p>
          </p:txBody>
        </p:sp>
        <p:sp>
          <p:nvSpPr>
            <p:cNvPr id="14" name="Shape 4074"/>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AAAAAMvLywDAwP8Af39/AAAAAAAAAAAAAAAAAAAAAAAAAAAAIQAAABgAAAAUAAAAvBYAAFQVAAAYGgAAKBcAAAAgAAAmAAAACAAAAP//////////"/>
                </a:ext>
              </a:extLst>
            </p:cNvSpPr>
            <p:nvPr/>
          </p:nvSpPr>
          <p:spPr>
            <a:xfrm>
              <a:off x="3695700" y="3467100"/>
              <a:ext cx="546100" cy="297180"/>
            </a:xfrm>
            <a:prstGeom prst="rect">
              <a:avLst/>
            </a:prstGeom>
            <a:noFill/>
            <a:ln>
              <a:noFill/>
            </a:ln>
            <a:effectLst>
              <a:outerShdw blurRad="63500" dist="63760" dir="2700000">
                <a:srgbClr val="000000">
                  <a:alpha val="4000"/>
                </a:srgbClr>
              </a:outerShdw>
            </a:effectLst>
          </p:spPr>
          <p:txBody>
            <a:bodyPr vert="horz" wrap="none" lIns="50800" tIns="50800" rIns="50800" bIns="50800" numCol="1" spcCol="215900" anchor="t"/>
            <a:lstStyle/>
            <a:p>
              <a:pPr lvl="1" algn="l" defTabSz="457200">
                <a:lnSpc>
                  <a:spcPts val="1700"/>
                </a:lnSpc>
                <a:spcBef>
                  <a:spcPts val="400"/>
                </a:spcBef>
                <a:tabLst>
                  <a:tab pos="838200" algn="l"/>
                  <a:tab pos="914400" algn="l"/>
                  <a:tab pos="1828800" algn="l"/>
                  <a:tab pos="2387600" algn="l"/>
                </a:tabLst>
                <a:defRPr sz="1400" b="1" i="1" cap="none">
                  <a:latin typeface="Times New Roman" pitchFamily="1" charset="0"/>
                  <a:ea typeface="Gill Sans" pitchFamily="0" charset="0"/>
                  <a:cs typeface="Gill Sans" pitchFamily="0" charset="0"/>
                </a:defRPr>
              </a:pPr>
              <a:r>
                <a:t>3</a:t>
              </a:r>
            </a:p>
          </p:txBody>
        </p:sp>
      </p:grpSp>
      <p:grpSp>
        <p:nvGrpSpPr>
          <p:cNvPr id="16" name="Group 4078"/>
          <p:cNvGrpSpPr>
            <a:extLst>
              <a:ext uri="smNativeData">
                <pr:smNativeData xmlns:pr="smNativeData" xmlns="smNativeData" val="SMDATA_6_trXWYhMAAAAlAAAAAQAAAA8BAAAAkAAAAEgAAACQAAAASAAAAAAAAAAAAAAAAAAAABcAAAAUAAAAAAAAAAAAAAD/fwAA/38AAAAAAAAJAAAABAAAAAAAAAAfAAAAVAAAAAAAAAAAAAAAAAAAAAAAAAAAAAAAAAAAAAAAAAAAAAAAAAAAAAAAAAAAAAAAAAAAAAAAAAAAAAAAAAAAAAAAAAAAAAAAAAAAAAAAAAAAAAAAAAAAACEAAAAYAAAAFAAAAMAXAAA0IQAAEB0AAHAkAAAQAAAAJgAAAAgAAAD/////AAAAAA=="/>
              </a:ext>
            </a:extLst>
          </p:cNvGrpSpPr>
          <p:nvPr/>
        </p:nvGrpSpPr>
        <p:grpSpPr>
          <a:xfrm>
            <a:off x="3860800" y="5397500"/>
            <a:ext cx="863600" cy="525780"/>
            <a:chOff x="3860800" y="5397500"/>
            <a:chExt cx="863600" cy="525780"/>
          </a:xfrm>
        </p:grpSpPr>
        <p:sp>
          <p:nvSpPr>
            <p:cNvPr id="18" name="Shape 4076"/>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oAC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AAAAAMvLywDAwP8Af39/AAAAAAAAAAAAAAAAAAAAAAAAAAAAIQAAABgAAAAUAAAAwBcAADQhAABiHAAAPCQAAAAgAAAmAAAACAAAAP//////////"/>
                </a:ext>
              </a:extLst>
            </p:cNvSpPr>
            <p:nvPr/>
          </p:nvSpPr>
          <p:spPr>
            <a:xfrm>
              <a:off x="3860800" y="5397500"/>
              <a:ext cx="753110" cy="492760"/>
            </a:xfrm>
            <a:prstGeom prst="rect">
              <a:avLst/>
            </a:prstGeom>
            <a:noFill/>
            <a:ln>
              <a:noFill/>
            </a:ln>
            <a:effectLst>
              <a:outerShdw blurRad="63500" dist="63760" dir="2700000">
                <a:srgbClr val="000000">
                  <a:alpha val="4000"/>
                </a:srgbClr>
              </a:outerShdw>
            </a:effectLst>
          </p:spPr>
          <p:txBody>
            <a:bodyPr vert="horz" wrap="none" lIns="50800" tIns="50800" rIns="50800" bIns="50800" numCol="1" spcCol="215900" anchor="t"/>
            <a:lstStyle/>
            <a:p>
              <a:pPr lvl="1" algn="l" defTabSz="457200">
                <a:lnSpc>
                  <a:spcPts val="3400"/>
                </a:lnSpc>
                <a:spcBef>
                  <a:spcPts val="400"/>
                </a:spcBef>
                <a:tabLst>
                  <a:tab pos="838200" algn="l"/>
                  <a:tab pos="914400" algn="l"/>
                  <a:tab pos="1828800" algn="l"/>
                  <a:tab pos="2387600" algn="l"/>
                </a:tabLst>
                <a:defRPr sz="2800" i="1" cap="none">
                  <a:latin typeface="Times New Roman" pitchFamily="1" charset="0"/>
                  <a:ea typeface="Gill Sans" pitchFamily="0" charset="0"/>
                  <a:cs typeface="Gill Sans" pitchFamily="0" charset="0"/>
                </a:defRPr>
              </a:pPr>
              <a:r>
                <a:t>M</a:t>
              </a:r>
            </a:p>
          </p:txBody>
        </p:sp>
        <p:sp>
          <p:nvSpPr>
            <p:cNvPr id="17" name="Shape 4077"/>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FvbQ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AAAAAMvLywDAwP8Af39/AAAAAAAAAAAAAAAAAAAAAAAAAAAAIQAAABgAAAAUAAAAtBkAAJwiAAAQHQAAcCQAAAAgAAAmAAAACAAAAP//////////"/>
                </a:ext>
              </a:extLst>
            </p:cNvSpPr>
            <p:nvPr/>
          </p:nvSpPr>
          <p:spPr>
            <a:xfrm>
              <a:off x="4178300" y="5626100"/>
              <a:ext cx="546100" cy="297180"/>
            </a:xfrm>
            <a:prstGeom prst="rect">
              <a:avLst/>
            </a:prstGeom>
            <a:noFill/>
            <a:ln>
              <a:noFill/>
            </a:ln>
            <a:effectLst>
              <a:outerShdw blurRad="63500" dist="63760" dir="2700000">
                <a:srgbClr val="000000">
                  <a:alpha val="4000"/>
                </a:srgbClr>
              </a:outerShdw>
            </a:effectLst>
          </p:spPr>
          <p:txBody>
            <a:bodyPr vert="horz" wrap="none" lIns="50800" tIns="50800" rIns="50800" bIns="50800" numCol="1" spcCol="215900" anchor="t"/>
            <a:lstStyle/>
            <a:p>
              <a:pPr lvl="1" algn="l" defTabSz="457200">
                <a:lnSpc>
                  <a:spcPts val="1700"/>
                </a:lnSpc>
                <a:spcBef>
                  <a:spcPts val="400"/>
                </a:spcBef>
                <a:tabLst>
                  <a:tab pos="838200" algn="l"/>
                  <a:tab pos="914400" algn="l"/>
                  <a:tab pos="1828800" algn="l"/>
                  <a:tab pos="2387600" algn="l"/>
                </a:tabLst>
                <a:defRPr sz="1400" b="1" i="1" cap="none">
                  <a:latin typeface="Times New Roman" pitchFamily="1" charset="0"/>
                  <a:ea typeface="Gill Sans" pitchFamily="0" charset="0"/>
                  <a:cs typeface="Gill Sans" pitchFamily="0" charset="0"/>
                </a:defRPr>
              </a:pPr>
              <a:r>
                <a:t>4</a:t>
              </a:r>
            </a:p>
          </p:txBody>
        </p:sp>
      </p:grpSp>
      <p:grpSp>
        <p:nvGrpSpPr>
          <p:cNvPr id="19" name="Group 4081"/>
          <p:cNvGrpSpPr>
            <a:extLst>
              <a:ext uri="smNativeData">
                <pr:smNativeData xmlns:pr="smNativeData" xmlns="smNativeData" val="SMDATA_6_trXWYhMAAAAlAAAAAQAAAA8BAAAAkAAAAEgAAACQAAAASAAAAAAAAAAAAAAAAAAAABcAAAAUAAAAAAAAAAAAAAD/fwAA/38AAAAAAAAJAAAABAAAAAAAAAAfAAAAVAAAAAAAAAAAAAAAAAAAAAAAAAAAAAAAAAAAAAAAAAAAAAAAAAAAAAAAAAAAAAAAAAAAAAAAAAAAAAAAAAAAAAAAAAAAAAAAAAAAAAAAAAAAAAAAAAAAACEAAAAYAAAAFAAAALgaAAD8IQAACCAAADglAAAQAAAAJgAAAAgAAAD/////AAAAAA=="/>
              </a:ext>
            </a:extLst>
          </p:cNvGrpSpPr>
          <p:nvPr/>
        </p:nvGrpSpPr>
        <p:grpSpPr>
          <a:xfrm>
            <a:off x="4343400" y="5524500"/>
            <a:ext cx="863600" cy="525780"/>
            <a:chOff x="4343400" y="5524500"/>
            <a:chExt cx="863600" cy="525780"/>
          </a:xfrm>
        </p:grpSpPr>
        <p:sp>
          <p:nvSpPr>
            <p:cNvPr id="21" name="Shape 4079"/>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BAFB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AAAAAMvLywDAwP8Af39/AAAAAAAAAAAAAAAAAAAAAAAAAAAAIQAAABgAAAAUAAAAuBoAAPwhAABaHwAABCUAAAAgAAAmAAAACAAAAP//////////"/>
                </a:ext>
              </a:extLst>
            </p:cNvSpPr>
            <p:nvPr/>
          </p:nvSpPr>
          <p:spPr>
            <a:xfrm>
              <a:off x="4343400" y="5524500"/>
              <a:ext cx="753110" cy="492760"/>
            </a:xfrm>
            <a:prstGeom prst="rect">
              <a:avLst/>
            </a:prstGeom>
            <a:noFill/>
            <a:ln>
              <a:noFill/>
            </a:ln>
            <a:effectLst>
              <a:outerShdw blurRad="63500" dist="63760" dir="2700000">
                <a:srgbClr val="000000">
                  <a:alpha val="4000"/>
                </a:srgbClr>
              </a:outerShdw>
            </a:effectLst>
          </p:spPr>
          <p:txBody>
            <a:bodyPr vert="horz" wrap="none" lIns="50800" tIns="50800" rIns="50800" bIns="50800" numCol="1" spcCol="215900" anchor="t"/>
            <a:lstStyle/>
            <a:p>
              <a:pPr lvl="1" algn="l" defTabSz="457200">
                <a:lnSpc>
                  <a:spcPts val="3400"/>
                </a:lnSpc>
                <a:spcBef>
                  <a:spcPts val="400"/>
                </a:spcBef>
                <a:tabLst>
                  <a:tab pos="838200" algn="l"/>
                  <a:tab pos="914400" algn="l"/>
                  <a:tab pos="1828800" algn="l"/>
                  <a:tab pos="2387600" algn="l"/>
                </a:tabLst>
                <a:defRPr sz="2800" i="1" cap="none">
                  <a:latin typeface="Times New Roman" pitchFamily="1" charset="0"/>
                  <a:ea typeface="Gill Sans" pitchFamily="0" charset="0"/>
                  <a:cs typeface="Gill Sans" pitchFamily="0" charset="0"/>
                </a:defRPr>
              </a:pPr>
              <a:r>
                <a:t>M</a:t>
              </a:r>
            </a:p>
          </p:txBody>
        </p:sp>
        <p:sp>
          <p:nvSpPr>
            <p:cNvPr id="20" name="Shape 4080"/>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BQBYw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AAAAAMvLywDAwP8Af39/AAAAAAAAAAAAAAAAAAAAAAAAAAAAIQAAABgAAAAUAAAArBwAAGQjAAAIIAAAOCUAAAAgAAAmAAAACAAAAP//////////"/>
                </a:ext>
              </a:extLst>
            </p:cNvSpPr>
            <p:nvPr/>
          </p:nvSpPr>
          <p:spPr>
            <a:xfrm>
              <a:off x="4660900" y="5753100"/>
              <a:ext cx="546100" cy="297180"/>
            </a:xfrm>
            <a:prstGeom prst="rect">
              <a:avLst/>
            </a:prstGeom>
            <a:noFill/>
            <a:ln>
              <a:noFill/>
            </a:ln>
            <a:effectLst>
              <a:outerShdw blurRad="63500" dist="63760" dir="2700000">
                <a:srgbClr val="000000">
                  <a:alpha val="4000"/>
                </a:srgbClr>
              </a:outerShdw>
            </a:effectLst>
          </p:spPr>
          <p:txBody>
            <a:bodyPr vert="horz" wrap="none" lIns="50800" tIns="50800" rIns="50800" bIns="50800" numCol="1" spcCol="215900" anchor="t"/>
            <a:lstStyle/>
            <a:p>
              <a:pPr lvl="1" algn="l" defTabSz="457200">
                <a:lnSpc>
                  <a:spcPts val="1700"/>
                </a:lnSpc>
                <a:spcBef>
                  <a:spcPts val="400"/>
                </a:spcBef>
                <a:tabLst>
                  <a:tab pos="838200" algn="l"/>
                  <a:tab pos="914400" algn="l"/>
                  <a:tab pos="1828800" algn="l"/>
                  <a:tab pos="2387600" algn="l"/>
                </a:tabLst>
                <a:defRPr sz="1400" b="1" i="1" cap="none">
                  <a:latin typeface="Times New Roman" pitchFamily="1" charset="0"/>
                  <a:ea typeface="Gill Sans" pitchFamily="0" charset="0"/>
                  <a:cs typeface="Gill Sans" pitchFamily="0" charset="0"/>
                </a:defRPr>
              </a:pPr>
              <a:r>
                <a:t>5</a:t>
              </a:r>
            </a:p>
          </p:txBody>
        </p:sp>
      </p:grpSp>
      <p:grpSp>
        <p:nvGrpSpPr>
          <p:cNvPr id="22" name="Group 4084"/>
          <p:cNvGrpSpPr>
            <a:extLst>
              <a:ext uri="smNativeData">
                <pr:smNativeData xmlns:pr="smNativeData" xmlns="smNativeData" val="SMDATA_6_trXWYhMAAAAlAAAAAQAAAA8BAAAAkAAAAEgAAACQAAAASAAAAAAAAAAAAAAAAAAAABcAAAAUAAAAAAAAAAAAAAD/fwAA/38AAAAAAAAJAAAABAAAAAAAAAAfAAAAVAAAAAAAAAAAAAAAAAAAAAAAAAAAAAAAAAAAAAAAAAAAAAAAAAAAAAAAAAAAAAAAAAAAAAAAAAAAAAAAAAAAAAAAAAAAAAAAAAAAAAAAAAAAAAAAAAAAACEAAAAYAAAAFAAAALAdAABgIgAAACMAAJwlAAAQAAAAJgAAAAgAAAD/////AAAAAA=="/>
              </a:ext>
            </a:extLst>
          </p:cNvGrpSpPr>
          <p:nvPr/>
        </p:nvGrpSpPr>
        <p:grpSpPr>
          <a:xfrm>
            <a:off x="4826000" y="5588000"/>
            <a:ext cx="863600" cy="525780"/>
            <a:chOff x="4826000" y="5588000"/>
            <a:chExt cx="863600" cy="525780"/>
          </a:xfrm>
        </p:grpSpPr>
        <p:sp>
          <p:nvSpPr>
            <p:cNvPr id="24" name="Shape 4082"/>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GnK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AAAAAMvLywDAwP8Af39/AAAAAAAAAAAAAAAAAAAAAAAAAAAAIQAAABgAAAAUAAAAsB0AAGAiAABSIgAAaCUAAAAgAAAmAAAACAAAAP//////////"/>
                </a:ext>
              </a:extLst>
            </p:cNvSpPr>
            <p:nvPr/>
          </p:nvSpPr>
          <p:spPr>
            <a:xfrm>
              <a:off x="4826000" y="5588000"/>
              <a:ext cx="753110" cy="492760"/>
            </a:xfrm>
            <a:prstGeom prst="rect">
              <a:avLst/>
            </a:prstGeom>
            <a:noFill/>
            <a:ln>
              <a:noFill/>
            </a:ln>
            <a:effectLst>
              <a:outerShdw blurRad="63500" dist="63760" dir="2700000">
                <a:srgbClr val="000000">
                  <a:alpha val="4000"/>
                </a:srgbClr>
              </a:outerShdw>
            </a:effectLst>
          </p:spPr>
          <p:txBody>
            <a:bodyPr vert="horz" wrap="none" lIns="50800" tIns="50800" rIns="50800" bIns="50800" numCol="1" spcCol="215900" anchor="t"/>
            <a:lstStyle/>
            <a:p>
              <a:pPr lvl="1" algn="l" defTabSz="457200">
                <a:lnSpc>
                  <a:spcPts val="3400"/>
                </a:lnSpc>
                <a:spcBef>
                  <a:spcPts val="400"/>
                </a:spcBef>
                <a:tabLst>
                  <a:tab pos="838200" algn="l"/>
                  <a:tab pos="914400" algn="l"/>
                  <a:tab pos="1828800" algn="l"/>
                  <a:tab pos="2387600" algn="l"/>
                </a:tabLst>
                <a:defRPr sz="2800" i="1" cap="none">
                  <a:latin typeface="Times New Roman" pitchFamily="1" charset="0"/>
                  <a:ea typeface="Gill Sans" pitchFamily="0" charset="0"/>
                  <a:cs typeface="Gill Sans" pitchFamily="0" charset="0"/>
                </a:defRPr>
              </a:pPr>
              <a:r>
                <a:t>M</a:t>
              </a:r>
            </a:p>
          </p:txBody>
        </p:sp>
        <p:sp>
          <p:nvSpPr>
            <p:cNvPr id="23" name="Shape 4083"/>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G+uw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AAAAAMvLywDAwP8Af39/AAAAAAAAAAAAAAAAAAAAAAAAAAAAIQAAABgAAAAUAAAApB8AAMgjAAAAIwAAnCUAAAAgAAAmAAAACAAAAP//////////"/>
                </a:ext>
              </a:extLst>
            </p:cNvSpPr>
            <p:nvPr/>
          </p:nvSpPr>
          <p:spPr>
            <a:xfrm>
              <a:off x="5143500" y="5816600"/>
              <a:ext cx="546100" cy="297180"/>
            </a:xfrm>
            <a:prstGeom prst="rect">
              <a:avLst/>
            </a:prstGeom>
            <a:noFill/>
            <a:ln>
              <a:noFill/>
            </a:ln>
            <a:effectLst>
              <a:outerShdw blurRad="63500" dist="63760" dir="2700000">
                <a:srgbClr val="000000">
                  <a:alpha val="4000"/>
                </a:srgbClr>
              </a:outerShdw>
            </a:effectLst>
          </p:spPr>
          <p:txBody>
            <a:bodyPr vert="horz" wrap="none" lIns="50800" tIns="50800" rIns="50800" bIns="50800" numCol="1" spcCol="215900" anchor="t"/>
            <a:lstStyle/>
            <a:p>
              <a:pPr lvl="1" algn="l" defTabSz="457200">
                <a:lnSpc>
                  <a:spcPts val="1700"/>
                </a:lnSpc>
                <a:spcBef>
                  <a:spcPts val="400"/>
                </a:spcBef>
                <a:tabLst>
                  <a:tab pos="838200" algn="l"/>
                  <a:tab pos="914400" algn="l"/>
                  <a:tab pos="1828800" algn="l"/>
                  <a:tab pos="2387600" algn="l"/>
                </a:tabLst>
                <a:defRPr sz="1400" b="1" i="1" cap="none">
                  <a:latin typeface="Times New Roman" pitchFamily="1" charset="0"/>
                  <a:ea typeface="Gill Sans" pitchFamily="0" charset="0"/>
                  <a:cs typeface="Gill Sans" pitchFamily="0" charset="0"/>
                </a:defRPr>
              </a:pPr>
              <a:r>
                <a:t>6</a:t>
              </a:r>
            </a:p>
          </p:txBody>
        </p:sp>
      </p:grpSp>
      <p:sp>
        <p:nvSpPr>
          <p:cNvPr id="25" name="Shape 4085"/>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HFU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SAMAAPQGAAB4PQAAdAkAABAgAAAmAAAACAAAAP//////////"/>
              </a:ext>
            </a:extLst>
          </p:cNvSpPr>
          <p:nvPr/>
        </p:nvSpPr>
        <p:spPr>
          <a:xfrm>
            <a:off x="533400" y="1130300"/>
            <a:ext cx="9458960" cy="4064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0" marR="0" indent="0" algn="l" defTabSz="457200">
              <a:lnSpc>
                <a:spcPts val="2900"/>
              </a:lnSpc>
              <a:spcBef>
                <a:spcPts val="400"/>
              </a:spcBef>
              <a:spcAft>
                <a:spcPts val="0"/>
              </a:spcAft>
              <a:buNone/>
              <a:tabLst>
                <a:tab pos="838200" algn="l"/>
                <a:tab pos="914400" algn="l"/>
                <a:tab pos="1828800" algn="l"/>
                <a:tab pos="2387600" algn="l"/>
              </a:tabLst>
              <a:defRPr sz="2400" cap="none">
                <a:solidFill>
                  <a:srgbClr val="0433FF"/>
                </a:solidFill>
                <a:latin typeface="蘋果儷中黑" pitchFamily="0" charset="0"/>
                <a:ea typeface="蘋果儷中黑" pitchFamily="0" charset="0"/>
                <a:cs typeface="蘋果儷中黑" pitchFamily="0" charset="0"/>
              </a:defRPr>
            </a:pPr>
            <a:r>
              <a:t>The number of candidate partition schemes (mixed models) quickly becomes vast</a:t>
            </a:r>
          </a:p>
        </p:txBody>
      </p:sp>
      <p:sp>
        <p:nvSpPr>
          <p:cNvPr id="26" name="Shape 4086"/>
          <p:cNvSpPr>
            <a:extLst>
              <a:ext uri="smNativeData">
                <pr:smNativeData xmlns:pr="smNativeData" xmlns="smNativeData" val="SMDATA_15_trXWYhMAAAAlAAAAZAAAAA0AAAAAPAAAADwAAAA8AAAAP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VgAAAEcAAABHAAAAZAAAAGQAAAAAAAAAy8vLAFYAAABHAAAARwAAAGQAAABkAAAAAAAAABcAAAAUAAAAAAAAAAAAAAD/fwAA/38AAAAAAAAJAAAABAAAAGZpY2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4BAAAHASAADcGQAA+BYAABAAAAAmAAAACAAAAP//////////"/>
              </a:ext>
            </a:extLst>
          </p:cNvSpPr>
          <p:nvPr/>
        </p:nvSpPr>
        <p:spPr>
          <a:xfrm>
            <a:off x="2743200" y="2997200"/>
            <a:ext cx="1460500" cy="736600"/>
          </a:xfrm>
          <a:prstGeom prst="rect">
            <a:avLst/>
          </a:prstGeom>
          <a:noFill/>
          <a:ln w="25400" cap="flat" cmpd="sng" algn="ctr">
            <a:solidFill>
              <a:srgbClr val="FF9300"/>
            </a:solidFill>
            <a:prstDash val="solid"/>
            <a:headEnd type="none"/>
            <a:tailEnd type="none"/>
          </a:ln>
          <a:effectLst>
            <a:outerShdw blurRad="63500" dist="63760" dir="2700000">
              <a:srgbClr val="000000">
                <a:alpha val="14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27" name="Shape 4087"/>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GhhcG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CAAAGQUAAA4NgAAkB8AABAgAAAmAAAACAAAAP//////////"/>
              </a:ext>
            </a:extLst>
          </p:cNvSpPr>
          <p:nvPr/>
        </p:nvSpPr>
        <p:spPr>
          <a:xfrm>
            <a:off x="5359400" y="3314700"/>
            <a:ext cx="3454400" cy="18161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0" marR="0" indent="0" algn="l" defTabSz="457200">
              <a:lnSpc>
                <a:spcPts val="2600"/>
              </a:lnSpc>
              <a:spcBef>
                <a:spcPts val="400"/>
              </a:spcBef>
              <a:spcAft>
                <a:spcPts val="0"/>
              </a:spcAft>
              <a:buNone/>
              <a:tabLst>
                <a:tab pos="838200" algn="l"/>
                <a:tab pos="914400" algn="l"/>
                <a:tab pos="1828800" algn="l"/>
                <a:tab pos="2387600" algn="l"/>
              </a:tabLst>
              <a:defRPr sz="2200" cap="none">
                <a:solidFill>
                  <a:srgbClr val="424242"/>
                </a:solidFill>
                <a:latin typeface="蘋果儷中黑" pitchFamily="0" charset="0"/>
                <a:ea typeface="蘋果儷中黑" pitchFamily="0" charset="0"/>
                <a:cs typeface="蘋果儷中黑" pitchFamily="0" charset="0"/>
              </a:defRPr>
            </a:pPr>
            <a:r>
              <a:t>Conversely, if the fit of the data to the selected mixed model is only marginally better than other candidate mixed models, conditioning on the best mixed model is not justifiable</a:t>
            </a:r>
          </a:p>
        </p:txBody>
      </p:sp>
      <p:sp>
        <p:nvSpPr>
          <p:cNvPr id="28" name="Shape 4088"/>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G52R3I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TwoAANwAAAAxNAAATAQAABAgAAAmAAAACAAAAP//////////"/>
              </a:ext>
            </a:extLst>
          </p:cNvSpPr>
          <p:nvPr/>
        </p:nvSpPr>
        <p:spPr>
          <a:xfrm>
            <a:off x="1675765" y="139700"/>
            <a:ext cx="680847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p>
            <a:pPr marL="0" marR="0" indent="0" algn="ctr" defTabSz="457200">
              <a:lnSpc>
                <a:spcPts val="4300"/>
              </a:lnSpc>
              <a:spcBef>
                <a:spcPts val="0"/>
              </a:spcBef>
              <a:spcAft>
                <a:spcPts val="0"/>
              </a:spcAft>
              <a:buNone/>
              <a:tabLst>
                <a:tab pos="838200" algn="l"/>
              </a:tabLst>
              <a:defRPr sz="3600" cap="none">
                <a:solidFill>
                  <a:srgbClr val="0433FF"/>
                </a:solidFill>
                <a:latin typeface="蘋果儷中黑" pitchFamily="0" charset="0"/>
                <a:ea typeface="蘋果儷中黑" pitchFamily="0" charset="0"/>
                <a:cs typeface="蘋果儷中黑" pitchFamily="0" charset="0"/>
              </a:defRPr>
            </a:pPr>
            <a:r>
              <a:t>Difficulties of the Mixed-Model Approach</a:t>
            </a:r>
          </a:p>
        </p:txBody>
      </p:sp>
    </p:spTree>
  </p:cSld>
  <p:clrMapOvr>
    <a:masterClrMapping/>
  </p:clrMapOvr>
  <p:transition spd="fast" p14:dur="500">
    <p:fade/>
    <p:extLst>
      <p:ext uri="smNativeData">
        <pr:smNativeData xmlns:pr="smNativeData" xmlns="smNativeData" val="trXWYgAAAAD0AQAAAAAAAAYAAAAAAAAAAAAAAAAAAAAAAAAAAQAAAAAAAAAAAAAAAAAAAAAAAAAAAAAA"/>
      </p:ext>
    </p:extLst>
  </p:transition>
  <p:timing>
    <p:tnLst>
      <p:par>
        <p:cTn id="1" dur="indefinite" restart="never" nodeType="tmRoot"/>
      </p:par>
    </p:tnLst>
  </p:timing>
</p:sld>
</file>

<file path=ppt/slides/slide393.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sp>
        <p:nvSpPr>
          <p:cNvPr id="2" name="Shape 4090"/>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CFY4zY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HwkAAMgAAABhNQAACAcAABAgAAAmAAAACAAAAP//////////"/>
              </a:ext>
            </a:extLst>
          </p:cNvSpPr>
          <p:nvPr/>
        </p:nvSpPr>
        <p:spPr>
          <a:xfrm>
            <a:off x="1482725" y="127000"/>
            <a:ext cx="7194550" cy="10160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p>
            <a:pPr defTabSz="457200">
              <a:lnSpc>
                <a:spcPts val="4300"/>
              </a:lnSpc>
              <a:tabLst>
                <a:tab pos="838200" algn="l"/>
              </a:tabLst>
              <a:defRPr sz="3600" cap="none">
                <a:solidFill>
                  <a:srgbClr val="0433FF"/>
                </a:solidFill>
                <a:latin typeface="蘋果儷中黑" pitchFamily="0" charset="0"/>
                <a:ea typeface="Gill Sans" pitchFamily="0" charset="0"/>
                <a:cs typeface="Gill Sans" pitchFamily="0" charset="0"/>
              </a:defRPr>
            </a:pPr>
            <a:r>
              <a:t>An Alternative Approach Based on Infinite </a:t>
            </a:r>
            <a:br/>
            <a:r>
              <a:t>Mixture Models</a:t>
            </a:r>
          </a:p>
        </p:txBody>
      </p:sp>
      <p:sp>
        <p:nvSpPr>
          <p:cNvPr id="3" name="Shape 4091"/>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EM/8AYAAAAEcAAABHAAAAZAAAAGQAAAAAAAAAy8vLAGAAAABHAAAARwAAAGQAAABkAAAAAAAAABcAAAAUAAAAAAAAAAAAAAD/fwAA/38AAAAAAAAJAAAABAAAAFpBtF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BDP/AMvLywDAwP8Af39/AAAAAAAAAAAAAAAAAAAAAAAAAAAAIQAAABgAAAAUAAAASAMAAPQGAAD4OQAAYAsAABAgAAAmAAAACAAAAP//////////"/>
              </a:ext>
            </a:extLst>
          </p:cNvSpPr>
          <p:nvPr/>
        </p:nvSpPr>
        <p:spPr>
          <a:xfrm>
            <a:off x="533400" y="1130300"/>
            <a:ext cx="8890000" cy="718820"/>
          </a:xfrm>
          <a:prstGeom prst="rect">
            <a:avLst/>
          </a:prstGeom>
          <a:noFill/>
          <a:ln>
            <a:noFill/>
          </a:ln>
          <a:effectLst>
            <a:outerShdw blurRad="63500" dist="63760" dir="2700000">
              <a:srgbClr val="0433FF">
                <a:alpha val="4000"/>
              </a:srgbClr>
            </a:outerShdw>
          </a:effectLst>
        </p:spPr>
        <p:txBody>
          <a:bodyPr vert="horz" wrap="square" lIns="50800" tIns="50800" rIns="50800" bIns="50800" numCol="1" spcCol="215900" anchor="t"/>
          <a:lstStyle/>
          <a:p>
            <a:pPr algn="l" defTabSz="457200">
              <a:lnSpc>
                <a:spcPts val="2900"/>
              </a:lnSpc>
              <a:spcBef>
                <a:spcPts val="400"/>
              </a:spcBef>
              <a:tabLst>
                <a:tab pos="838200" algn="l"/>
                <a:tab pos="914400" algn="l"/>
                <a:tab pos="1828800" algn="l"/>
                <a:tab pos="2387600" algn="l"/>
              </a:tabLst>
              <a:defRPr sz="2400" cap="none">
                <a:solidFill>
                  <a:srgbClr val="0433FF"/>
                </a:solidFill>
                <a:latin typeface="蘋果儷中黑" pitchFamily="0" charset="0"/>
                <a:ea typeface="Gill Sans" pitchFamily="0" charset="0"/>
                <a:cs typeface="Gill Sans" pitchFamily="0" charset="0"/>
              </a:defRPr>
            </a:pPr>
            <a:r>
              <a:t>In the spirit of the mixed-model approach, we leverage biological knowledge</a:t>
            </a:r>
            <a:br/>
            <a:r>
              <a:t>    regarding likely patterns of process heterogeneity</a:t>
            </a:r>
          </a:p>
        </p:txBody>
      </p:sp>
    </p:spTree>
  </p:cSld>
  <p:clrMapOvr>
    <a:masterClrMapping/>
  </p:clrMapOvr>
  <p:transition spd="fast" p14:dur="500">
    <p:fade/>
    <p:extLst>
      <p:ext uri="smNativeData">
        <pr:smNativeData xmlns:pr="smNativeData" xmlns="smNativeData" val="trXWYgAAAAD0AQAAAAAAAAYAAAAAAAAAAAAAAAAAAAAAAAAAAQAAAAAAAAAAAAAAAAAAAAAAAAAAAAAA"/>
      </p:ext>
    </p:extLst>
  </p:transition>
  <p:timing>
    <p:tnLst>
      <p:par>
        <p:cTn id="1" dur="indefinite" restart="never" nodeType="tmRoot"/>
      </p:par>
    </p:tnLst>
  </p:timing>
</p:sld>
</file>

<file path=ppt/slides/slide394.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sp>
        <p:nvSpPr>
          <p:cNvPr id="2" name="Shape 4093"/>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HwkAAMgAAABhNQAACAcAABAgAAAmAAAACAAAAP//////////"/>
              </a:ext>
            </a:extLst>
          </p:cNvSpPr>
          <p:nvPr/>
        </p:nvSpPr>
        <p:spPr>
          <a:xfrm>
            <a:off x="1482725" y="127000"/>
            <a:ext cx="7194550" cy="10160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p>
            <a:pPr defTabSz="457200">
              <a:lnSpc>
                <a:spcPts val="4300"/>
              </a:lnSpc>
              <a:tabLst>
                <a:tab pos="838200" algn="l"/>
              </a:tabLst>
              <a:defRPr sz="3600" cap="none">
                <a:solidFill>
                  <a:srgbClr val="0433FF"/>
                </a:solidFill>
                <a:latin typeface="蘋果儷中黑" pitchFamily="0" charset="0"/>
                <a:ea typeface="Gill Sans" pitchFamily="0" charset="0"/>
                <a:cs typeface="Gill Sans" pitchFamily="0" charset="0"/>
              </a:defRPr>
            </a:pPr>
            <a:r>
              <a:t>An Alternative Approach Based on Infinite </a:t>
            </a:r>
            <a:br/>
            <a:r>
              <a:t>Mixture Models</a:t>
            </a:r>
          </a:p>
        </p:txBody>
      </p:sp>
      <p:sp>
        <p:nvSpPr>
          <p:cNvPr id="3" name="Shape 4094"/>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LgLAAA+PAAA1A8AABAgAAAmAAAACAAAAP//////////"/>
              </a:ext>
            </a:extLst>
          </p:cNvSpPr>
          <p:nvPr/>
        </p:nvSpPr>
        <p:spPr>
          <a:xfrm>
            <a:off x="1003300" y="1905000"/>
            <a:ext cx="8789670" cy="66802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algn="l" defTabSz="457200">
              <a:lnSpc>
                <a:spcPts val="2600"/>
              </a:lnSpc>
              <a:spcBef>
                <a:spcPts val="400"/>
              </a:spcBef>
              <a:tabLst>
                <a:tab pos="838200" algn="l"/>
                <a:tab pos="914400" algn="l"/>
                <a:tab pos="1828800" algn="l"/>
                <a:tab pos="2387600" algn="l"/>
              </a:tabLst>
              <a:defRPr sz="2200" cap="none">
                <a:solidFill>
                  <a:srgbClr val="424242"/>
                </a:solidFill>
                <a:latin typeface="蘋果儷中黑" pitchFamily="0" charset="0"/>
                <a:ea typeface="Gill Sans" pitchFamily="0" charset="0"/>
                <a:cs typeface="Gill Sans" pitchFamily="0" charset="0"/>
              </a:defRPr>
            </a:pPr>
            <a:r>
              <a:t>The investigator can specify data subsets that are likely to capture probable patterns</a:t>
            </a:r>
            <a:br/>
            <a:r>
              <a:t>   of process heterogeneity</a:t>
            </a:r>
          </a:p>
        </p:txBody>
      </p:sp>
      <p:sp>
        <p:nvSpPr>
          <p:cNvPr id="4" name="Shape 4095"/>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EM/8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BDP/AMvLywDAwP8Af39/AAAAAAAAAAAAAAAAAAAAAAAAAAAAIQAAABgAAAAUAAAASAMAAPQGAAD4OQAAYAsAABAgAAAmAAAACAAAAP//////////"/>
              </a:ext>
            </a:extLst>
          </p:cNvSpPr>
          <p:nvPr/>
        </p:nvSpPr>
        <p:spPr>
          <a:xfrm>
            <a:off x="533400" y="1130300"/>
            <a:ext cx="8890000" cy="718820"/>
          </a:xfrm>
          <a:prstGeom prst="rect">
            <a:avLst/>
          </a:prstGeom>
          <a:noFill/>
          <a:ln>
            <a:noFill/>
          </a:ln>
          <a:effectLst>
            <a:outerShdw blurRad="63500" dist="63760" dir="2700000">
              <a:srgbClr val="0433FF">
                <a:alpha val="4000"/>
              </a:srgbClr>
            </a:outerShdw>
          </a:effectLst>
        </p:spPr>
        <p:txBody>
          <a:bodyPr vert="horz" wrap="square" lIns="50800" tIns="50800" rIns="50800" bIns="50800" numCol="1" spcCol="215900" anchor="t"/>
          <a:lstStyle/>
          <a:p>
            <a:pPr algn="l" defTabSz="457200">
              <a:lnSpc>
                <a:spcPts val="2900"/>
              </a:lnSpc>
              <a:spcBef>
                <a:spcPts val="400"/>
              </a:spcBef>
              <a:tabLst>
                <a:tab pos="838200" algn="l"/>
                <a:tab pos="914400" algn="l"/>
                <a:tab pos="1828800" algn="l"/>
                <a:tab pos="2387600" algn="l"/>
              </a:tabLst>
              <a:defRPr sz="2400" cap="none">
                <a:solidFill>
                  <a:srgbClr val="0433FF"/>
                </a:solidFill>
                <a:latin typeface="蘋果儷中黑" pitchFamily="0" charset="0"/>
                <a:ea typeface="Gill Sans" pitchFamily="0" charset="0"/>
                <a:cs typeface="Gill Sans" pitchFamily="0" charset="0"/>
              </a:defRPr>
            </a:pPr>
            <a:r>
              <a:t>In the spirit of the mixed-model approach, we leverage biological knowledge</a:t>
            </a:r>
            <a:br/>
            <a:r>
              <a:t>    regarding likely patterns of process heterogeneity</a:t>
            </a:r>
          </a:p>
        </p:txBody>
      </p:sp>
    </p:spTree>
  </p:cSld>
  <p:clrMapOvr>
    <a:masterClrMapping/>
  </p:clrMapOvr>
  <p:transition spd="fast" p14:dur="500">
    <p:fade/>
    <p:extLst>
      <p:ext uri="smNativeData">
        <pr:smNativeData xmlns:pr="smNativeData" xmlns="smNativeData" val="trXWYgAAAAD0AQAAAAAAAAYAAAAAAAAAAAAAAAAAAAAAAAAAAQAAAAAAAAAAAAAAAAAAAAAAAAAAAAAA"/>
      </p:ext>
    </p:extLst>
  </p:transition>
  <p:timing>
    <p:tnLst>
      <p:par>
        <p:cTn id="1" dur="indefinite" restart="never" nodeType="tmRoot"/>
      </p:par>
    </p:tnLst>
  </p:timing>
</p:sld>
</file>

<file path=ppt/slides/slide395.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sp>
        <p:nvSpPr>
          <p:cNvPr id="2" name="Shape 4097"/>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HwkAAMgAAABhNQAACAcAABAgAAAmAAAACAAAAP//////////"/>
              </a:ext>
            </a:extLst>
          </p:cNvSpPr>
          <p:nvPr/>
        </p:nvSpPr>
        <p:spPr>
          <a:xfrm>
            <a:off x="1482725" y="127000"/>
            <a:ext cx="7194550" cy="10160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p>
            <a:pPr defTabSz="457200">
              <a:lnSpc>
                <a:spcPts val="4300"/>
              </a:lnSpc>
              <a:tabLst>
                <a:tab pos="838200" algn="l"/>
              </a:tabLst>
              <a:defRPr sz="3600" cap="none">
                <a:solidFill>
                  <a:srgbClr val="0433FF"/>
                </a:solidFill>
                <a:latin typeface="蘋果儷中黑" pitchFamily="0" charset="0"/>
                <a:ea typeface="Gill Sans" pitchFamily="0" charset="0"/>
                <a:cs typeface="Gill Sans" pitchFamily="0" charset="0"/>
              </a:defRPr>
            </a:pPr>
            <a:r>
              <a:t>An Alternative Approach Based on Infinite </a:t>
            </a:r>
            <a:br/>
            <a:r>
              <a:t>Mixture Models</a:t>
            </a:r>
          </a:p>
        </p:txBody>
      </p:sp>
      <p:sp>
        <p:nvSpPr>
          <p:cNvPr id="3" name="Shape 4098"/>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LgLAAA+PAAA1A8AABAgAAAmAAAACAAAAP//////////"/>
              </a:ext>
            </a:extLst>
          </p:cNvSpPr>
          <p:nvPr/>
        </p:nvSpPr>
        <p:spPr>
          <a:xfrm>
            <a:off x="1003300" y="1905000"/>
            <a:ext cx="8789670" cy="66802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algn="l" defTabSz="457200">
              <a:lnSpc>
                <a:spcPts val="2600"/>
              </a:lnSpc>
              <a:spcBef>
                <a:spcPts val="400"/>
              </a:spcBef>
              <a:tabLst>
                <a:tab pos="838200" algn="l"/>
                <a:tab pos="914400" algn="l"/>
                <a:tab pos="1828800" algn="l"/>
                <a:tab pos="2387600" algn="l"/>
              </a:tabLst>
              <a:defRPr sz="2200" cap="none">
                <a:solidFill>
                  <a:srgbClr val="424242"/>
                </a:solidFill>
                <a:latin typeface="蘋果儷中黑" pitchFamily="0" charset="0"/>
                <a:ea typeface="Gill Sans" pitchFamily="0" charset="0"/>
                <a:cs typeface="Gill Sans" pitchFamily="0" charset="0"/>
              </a:defRPr>
            </a:pPr>
            <a:r>
              <a:t>The investigator can specify data subsets that are likely to capture probable patterns</a:t>
            </a:r>
            <a:br/>
            <a:r>
              <a:t>   of process heterogeneity</a:t>
            </a:r>
          </a:p>
        </p:txBody>
      </p:sp>
      <p:sp>
        <p:nvSpPr>
          <p:cNvPr id="4" name="Shape 4099"/>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EM/8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BDP/AMvLywDAwP8Af39/AAAAAAAAAAAAAAAAAAAAAAAAAAAAIQAAABgAAAAUAAAASAMAAPQGAAD4OQAAYAsAABAgAAAmAAAACAAAAP//////////"/>
              </a:ext>
            </a:extLst>
          </p:cNvSpPr>
          <p:nvPr/>
        </p:nvSpPr>
        <p:spPr>
          <a:xfrm>
            <a:off x="533400" y="1130300"/>
            <a:ext cx="8890000" cy="718820"/>
          </a:xfrm>
          <a:prstGeom prst="rect">
            <a:avLst/>
          </a:prstGeom>
          <a:noFill/>
          <a:ln>
            <a:noFill/>
          </a:ln>
          <a:effectLst>
            <a:outerShdw blurRad="63500" dist="63760" dir="2700000">
              <a:srgbClr val="0433FF">
                <a:alpha val="4000"/>
              </a:srgbClr>
            </a:outerShdw>
          </a:effectLst>
        </p:spPr>
        <p:txBody>
          <a:bodyPr vert="horz" wrap="square" lIns="50800" tIns="50800" rIns="50800" bIns="50800" numCol="1" spcCol="215900" anchor="t"/>
          <a:lstStyle/>
          <a:p>
            <a:pPr algn="l" defTabSz="457200">
              <a:lnSpc>
                <a:spcPts val="2900"/>
              </a:lnSpc>
              <a:spcBef>
                <a:spcPts val="400"/>
              </a:spcBef>
              <a:tabLst>
                <a:tab pos="838200" algn="l"/>
                <a:tab pos="914400" algn="l"/>
                <a:tab pos="1828800" algn="l"/>
                <a:tab pos="2387600" algn="l"/>
              </a:tabLst>
              <a:defRPr sz="2400" cap="none">
                <a:solidFill>
                  <a:srgbClr val="0433FF"/>
                </a:solidFill>
                <a:latin typeface="蘋果儷中黑" pitchFamily="0" charset="0"/>
                <a:ea typeface="Gill Sans" pitchFamily="0" charset="0"/>
                <a:cs typeface="Gill Sans" pitchFamily="0" charset="0"/>
              </a:defRPr>
            </a:pPr>
            <a:r>
              <a:t>In the spirit of the mixed-model approach, we leverage biological knowledge</a:t>
            </a:r>
            <a:br/>
            <a:r>
              <a:t>    regarding likely patterns of process heterogeneity</a:t>
            </a:r>
          </a:p>
        </p:txBody>
      </p:sp>
      <p:sp>
        <p:nvSpPr>
          <p:cNvPr id="5" name="Shape 4100"/>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TAkAAEgSAACkOAAAUBQAABAgAAAmAAAACAAAAP//////////"/>
              </a:ext>
            </a:extLst>
          </p:cNvSpPr>
          <p:nvPr/>
        </p:nvSpPr>
        <p:spPr>
          <a:xfrm>
            <a:off x="1511300" y="2971800"/>
            <a:ext cx="7696200" cy="3302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0" marR="0" indent="0" algn="l" defTabSz="457200">
              <a:lnSpc>
                <a:spcPts val="2200"/>
              </a:lnSpc>
              <a:spcBef>
                <a:spcPts val="400"/>
              </a:spcBef>
              <a:spcAft>
                <a:spcPts val="0"/>
              </a:spcAft>
              <a:buClrTx/>
              <a:buSzPts val="2250"/>
              <a:buFontTx/>
              <a:buChar char="•"/>
              <a:tabLst>
                <a:tab pos="838200" algn="l"/>
                <a:tab pos="914400" algn="l"/>
                <a:tab pos="1828800" algn="l"/>
                <a:tab pos="2387600" algn="l"/>
              </a:tabLst>
              <a:defRPr sz="1800" cap="none">
                <a:solidFill>
                  <a:srgbClr val="424242"/>
                </a:solidFill>
                <a:latin typeface="蘋果儷中黑" pitchFamily="0" charset="0"/>
                <a:ea typeface="蘋果儷中黑" pitchFamily="0" charset="0"/>
                <a:cs typeface="蘋果儷中黑" pitchFamily="0" charset="0"/>
              </a:defRPr>
            </a:pPr>
            <a:r>
              <a:t>codon positions of protein-coding genes</a:t>
            </a:r>
          </a:p>
        </p:txBody>
      </p:sp>
      <p:sp>
        <p:nvSpPr>
          <p:cNvPr id="6" name="Shape 4101"/>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TAkAANgTAACkOAAA4BUAABAgAAAmAAAACAAAAP//////////"/>
              </a:ext>
            </a:extLst>
          </p:cNvSpPr>
          <p:nvPr/>
        </p:nvSpPr>
        <p:spPr>
          <a:xfrm>
            <a:off x="1511300" y="3225800"/>
            <a:ext cx="7696200" cy="3302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0" marR="0" indent="0" algn="l" defTabSz="457200">
              <a:lnSpc>
                <a:spcPts val="2200"/>
              </a:lnSpc>
              <a:spcBef>
                <a:spcPts val="400"/>
              </a:spcBef>
              <a:spcAft>
                <a:spcPts val="0"/>
              </a:spcAft>
              <a:buClrTx/>
              <a:buSzPts val="2250"/>
              <a:buFontTx/>
              <a:buChar char="•"/>
              <a:tabLst>
                <a:tab pos="838200" algn="l"/>
                <a:tab pos="914400" algn="l"/>
                <a:tab pos="1828800" algn="l"/>
                <a:tab pos="2387600" algn="l"/>
              </a:tabLst>
              <a:defRPr sz="1800" cap="none">
                <a:solidFill>
                  <a:srgbClr val="424242"/>
                </a:solidFill>
                <a:latin typeface="蘋果儷中黑" pitchFamily="0" charset="0"/>
                <a:ea typeface="蘋果儷中黑" pitchFamily="0" charset="0"/>
                <a:cs typeface="蘋果儷中黑" pitchFamily="0" charset="0"/>
              </a:defRPr>
            </a:pPr>
            <a:r>
              <a:t>individual gene/omic regions</a:t>
            </a:r>
          </a:p>
        </p:txBody>
      </p:sp>
      <p:sp>
        <p:nvSpPr>
          <p:cNvPr id="7" name="Shape 4102"/>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HRzLm8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TAkAAGgVAACkOAAAcBcAABAgAAAmAAAACAAAAP//////////"/>
              </a:ext>
            </a:extLst>
          </p:cNvSpPr>
          <p:nvPr/>
        </p:nvSpPr>
        <p:spPr>
          <a:xfrm>
            <a:off x="1511300" y="3479800"/>
            <a:ext cx="7696200" cy="3302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0" marR="0" indent="0" algn="l" defTabSz="457200">
              <a:lnSpc>
                <a:spcPts val="2200"/>
              </a:lnSpc>
              <a:spcBef>
                <a:spcPts val="400"/>
              </a:spcBef>
              <a:spcAft>
                <a:spcPts val="0"/>
              </a:spcAft>
              <a:buClrTx/>
              <a:buSzPts val="2250"/>
              <a:buFontTx/>
              <a:buChar char="•"/>
              <a:tabLst>
                <a:tab pos="838200" algn="l"/>
                <a:tab pos="914400" algn="l"/>
                <a:tab pos="1828800" algn="l"/>
                <a:tab pos="2387600" algn="l"/>
              </a:tabLst>
              <a:defRPr sz="1800" cap="none">
                <a:solidFill>
                  <a:srgbClr val="424242"/>
                </a:solidFill>
                <a:latin typeface="蘋果儷中黑" pitchFamily="0" charset="0"/>
                <a:ea typeface="蘋果儷中黑" pitchFamily="0" charset="0"/>
                <a:cs typeface="蘋果儷中黑" pitchFamily="0" charset="0"/>
              </a:defRPr>
            </a:pPr>
            <a:r>
              <a:t>stem/loop regions of ribosomal genes</a:t>
            </a:r>
          </a:p>
        </p:txBody>
      </p:sp>
      <p:sp>
        <p:nvSpPr>
          <p:cNvPr id="8" name="Shape 4103"/>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GdtbC8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BgQAAA+PAAAcBIAABAgAAAmAAAACAAAAP//////////"/>
              </a:ext>
            </a:extLst>
          </p:cNvSpPr>
          <p:nvPr/>
        </p:nvSpPr>
        <p:spPr>
          <a:xfrm>
            <a:off x="1003300" y="2616200"/>
            <a:ext cx="8789670" cy="3810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0" marR="0" indent="0" algn="l" defTabSz="457200">
              <a:lnSpc>
                <a:spcPts val="2600"/>
              </a:lnSpc>
              <a:spcBef>
                <a:spcPts val="400"/>
              </a:spcBef>
              <a:spcAft>
                <a:spcPts val="0"/>
              </a:spcAft>
              <a:buNone/>
              <a:tabLst>
                <a:tab pos="838200" algn="l"/>
                <a:tab pos="914400" algn="l"/>
                <a:tab pos="1828800" algn="l"/>
                <a:tab pos="2387600" algn="l"/>
              </a:tabLst>
              <a:defRPr sz="2200" cap="none">
                <a:solidFill>
                  <a:srgbClr val="424242"/>
                </a:solidFill>
                <a:latin typeface="蘋果儷中黑" pitchFamily="0" charset="0"/>
                <a:ea typeface="蘋果儷中黑" pitchFamily="0" charset="0"/>
                <a:cs typeface="蘋果儷中黑" pitchFamily="0" charset="0"/>
              </a:defRPr>
            </a:pPr>
            <a:r>
              <a:t>User-specified data subsets may comprise sites from</a:t>
            </a:r>
          </a:p>
        </p:txBody>
      </p:sp>
    </p:spTree>
  </p:cSld>
  <p:clrMapOvr>
    <a:masterClrMapping/>
  </p:clrMapOvr>
  <p:transition spd="fast" p14:dur="500">
    <p:fade/>
    <p:extLst>
      <p:ext uri="smNativeData">
        <pr:smNativeData xmlns:pr="smNativeData" xmlns="smNativeData" val="trXWYgAAAAD0AQAAAAAAAAYAAAAAAAAAAAAAAAAAAAAAAAAAAQAAAAAAAAAAAAAAAAAAAAAAAAAAAAAA"/>
      </p:ext>
    </p:extLst>
  </p:transition>
  <p:timing>
    <p:tnLst>
      <p:par>
        <p:cTn id="1" dur="indefinite" restart="never" nodeType="tmRoot"/>
      </p:par>
    </p:tnLst>
  </p:timing>
</p:sld>
</file>

<file path=ppt/slides/slide396.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sp>
        <p:nvSpPr>
          <p:cNvPr id="2" name="Shape 4105"/>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EAE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HwkAAMgAAABhNQAACAcAABAgAAAmAAAACAAAAP//////////"/>
              </a:ext>
            </a:extLst>
          </p:cNvSpPr>
          <p:nvPr/>
        </p:nvSpPr>
        <p:spPr>
          <a:xfrm>
            <a:off x="1482725" y="127000"/>
            <a:ext cx="7194550" cy="10160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p>
            <a:pPr defTabSz="457200">
              <a:lnSpc>
                <a:spcPts val="4300"/>
              </a:lnSpc>
              <a:tabLst>
                <a:tab pos="838200" algn="l"/>
              </a:tabLst>
              <a:defRPr sz="3600" cap="none">
                <a:solidFill>
                  <a:srgbClr val="0433FF"/>
                </a:solidFill>
                <a:latin typeface="蘋果儷中黑" pitchFamily="0" charset="0"/>
                <a:ea typeface="Gill Sans" pitchFamily="0" charset="0"/>
                <a:cs typeface="Gill Sans" pitchFamily="0" charset="0"/>
              </a:defRPr>
            </a:pPr>
            <a:r>
              <a:t>An Alternative Approach Based on Infinite </a:t>
            </a:r>
            <a:br/>
            <a:r>
              <a:t>Mixture Models</a:t>
            </a:r>
          </a:p>
        </p:txBody>
      </p:sp>
      <p:sp>
        <p:nvSpPr>
          <p:cNvPr id="3" name="Shape 4106"/>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EwAaQ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LgLAAA+PAAA1A8AABAgAAAmAAAACAAAAP//////////"/>
              </a:ext>
            </a:extLst>
          </p:cNvSpPr>
          <p:nvPr/>
        </p:nvSpPr>
        <p:spPr>
          <a:xfrm>
            <a:off x="1003300" y="1905000"/>
            <a:ext cx="8789670" cy="66802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algn="l" defTabSz="457200">
              <a:lnSpc>
                <a:spcPts val="2600"/>
              </a:lnSpc>
              <a:spcBef>
                <a:spcPts val="400"/>
              </a:spcBef>
              <a:tabLst>
                <a:tab pos="838200" algn="l"/>
                <a:tab pos="914400" algn="l"/>
                <a:tab pos="1828800" algn="l"/>
                <a:tab pos="2387600" algn="l"/>
              </a:tabLst>
              <a:defRPr sz="2200" cap="none">
                <a:solidFill>
                  <a:srgbClr val="424242"/>
                </a:solidFill>
                <a:latin typeface="蘋果儷中黑" pitchFamily="0" charset="0"/>
                <a:ea typeface="Gill Sans" pitchFamily="0" charset="0"/>
                <a:cs typeface="Gill Sans" pitchFamily="0" charset="0"/>
              </a:defRPr>
            </a:pPr>
            <a:r>
              <a:t>The investigator can specify data subsets that are likely to capture probable patterns</a:t>
            </a:r>
            <a:br/>
            <a:r>
              <a:t>   of process heterogeneity</a:t>
            </a:r>
          </a:p>
        </p:txBody>
      </p:sp>
      <p:sp>
        <p:nvSpPr>
          <p:cNvPr id="4" name="Shape 4107"/>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EM/8AYAAAAEcAAABHAAAAZAAAAGQAAAAAAAAAy8vLAGAAAABHAAAARwAAAGQAAABkAAAAAAAAABcAAAAUAAAAAAAAAAAAAAD/fwAA/38AAAAAAAAJAAAABAAAAAkABw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BDP/AMvLywDAwP8Af39/AAAAAAAAAAAAAAAAAAAAAAAAAAAAIQAAABgAAAAUAAAASAMAAPQGAAD4OQAAYAsAABAgAAAmAAAACAAAAP//////////"/>
              </a:ext>
            </a:extLst>
          </p:cNvSpPr>
          <p:nvPr/>
        </p:nvSpPr>
        <p:spPr>
          <a:xfrm>
            <a:off x="533400" y="1130300"/>
            <a:ext cx="8890000" cy="718820"/>
          </a:xfrm>
          <a:prstGeom prst="rect">
            <a:avLst/>
          </a:prstGeom>
          <a:noFill/>
          <a:ln>
            <a:noFill/>
          </a:ln>
          <a:effectLst>
            <a:outerShdw blurRad="63500" dist="63760" dir="2700000">
              <a:srgbClr val="0433FF">
                <a:alpha val="4000"/>
              </a:srgbClr>
            </a:outerShdw>
          </a:effectLst>
        </p:spPr>
        <p:txBody>
          <a:bodyPr vert="horz" wrap="square" lIns="50800" tIns="50800" rIns="50800" bIns="50800" numCol="1" spcCol="215900" anchor="t"/>
          <a:lstStyle/>
          <a:p>
            <a:pPr algn="l" defTabSz="457200">
              <a:lnSpc>
                <a:spcPts val="2900"/>
              </a:lnSpc>
              <a:spcBef>
                <a:spcPts val="400"/>
              </a:spcBef>
              <a:tabLst>
                <a:tab pos="838200" algn="l"/>
                <a:tab pos="914400" algn="l"/>
                <a:tab pos="1828800" algn="l"/>
                <a:tab pos="2387600" algn="l"/>
              </a:tabLst>
              <a:defRPr sz="2400" cap="none">
                <a:solidFill>
                  <a:srgbClr val="0433FF"/>
                </a:solidFill>
                <a:latin typeface="蘋果儷中黑" pitchFamily="0" charset="0"/>
                <a:ea typeface="Gill Sans" pitchFamily="0" charset="0"/>
                <a:cs typeface="Gill Sans" pitchFamily="0" charset="0"/>
              </a:defRPr>
            </a:pPr>
            <a:r>
              <a:t>In the spirit of the mixed-model approach, we leverage biological knowledge</a:t>
            </a:r>
            <a:br/>
            <a:r>
              <a:t>    regarding likely patterns of process heterogeneity</a:t>
            </a:r>
          </a:p>
        </p:txBody>
      </p:sp>
      <p:sp>
        <p:nvSpPr>
          <p:cNvPr id="5" name="Shape 4108"/>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EM/8AYAAAAEcAAABHAAAAZAAAAGQAAAAAAAAAy8vLAGAAAABHAAAARwAAAGQAAABkAAAAAAAAABcAAAAUAAAAAAAAAAAAAAD/fwAA/38AAAAAAAAJAAAABAAAAIB+8w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BDP/AMvLywDAwP8Af39/AAAAAAAAAAAAAAAAAAAAAAAAAAAAIQAAABgAAAAUAAAASAMAAOwYAAD4OQAAWB0AABAgAAAmAAAACAAAAP//////////"/>
              </a:ext>
            </a:extLst>
          </p:cNvSpPr>
          <p:nvPr/>
        </p:nvSpPr>
        <p:spPr>
          <a:xfrm>
            <a:off x="533400" y="4051300"/>
            <a:ext cx="8890000" cy="718820"/>
          </a:xfrm>
          <a:prstGeom prst="rect">
            <a:avLst/>
          </a:prstGeom>
          <a:noFill/>
          <a:ln>
            <a:noFill/>
          </a:ln>
          <a:effectLst>
            <a:outerShdw blurRad="63500" dist="63760" dir="2700000">
              <a:srgbClr val="0433FF">
                <a:alpha val="4000"/>
              </a:srgbClr>
            </a:outerShdw>
          </a:effectLst>
        </p:spPr>
        <p:txBody>
          <a:bodyPr vert="horz" wrap="square" lIns="50800" tIns="50800" rIns="50800" bIns="50800" numCol="1" spcCol="215900" anchor="t"/>
          <a:lstStyle/>
          <a:p>
            <a:pPr algn="l" defTabSz="457200">
              <a:lnSpc>
                <a:spcPts val="2900"/>
              </a:lnSpc>
              <a:spcBef>
                <a:spcPts val="400"/>
              </a:spcBef>
              <a:tabLst>
                <a:tab pos="838200" algn="l"/>
                <a:tab pos="914400" algn="l"/>
                <a:tab pos="1828800" algn="l"/>
                <a:tab pos="2387600" algn="l"/>
              </a:tabLst>
              <a:defRPr sz="2400" cap="none">
                <a:solidFill>
                  <a:srgbClr val="0433FF"/>
                </a:solidFill>
                <a:latin typeface="蘋果儷中黑" pitchFamily="0" charset="0"/>
                <a:ea typeface="Gill Sans" pitchFamily="0" charset="0"/>
                <a:cs typeface="Gill Sans" pitchFamily="0" charset="0"/>
              </a:defRPr>
            </a:pPr>
            <a:r>
              <a:t>However, in contrast to the mixed-model approach, the partition scheme is not </a:t>
            </a:r>
            <a:br/>
            <a:r>
              <a:t>    a fixed assumption of the analysis, but treated as a random variable </a:t>
            </a:r>
          </a:p>
        </p:txBody>
      </p:sp>
      <p:sp>
        <p:nvSpPr>
          <p:cNvPr id="6" name="Shape 4109"/>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GMQ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TAkAAEgSAACkOAAAUBQAABAgAAAmAAAACAAAAP//////////"/>
              </a:ext>
            </a:extLst>
          </p:cNvSpPr>
          <p:nvPr/>
        </p:nvSpPr>
        <p:spPr>
          <a:xfrm>
            <a:off x="1511300" y="2971800"/>
            <a:ext cx="7696200" cy="3302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0" marR="0" indent="0" algn="l" defTabSz="457200">
              <a:lnSpc>
                <a:spcPts val="2200"/>
              </a:lnSpc>
              <a:spcBef>
                <a:spcPts val="400"/>
              </a:spcBef>
              <a:spcAft>
                <a:spcPts val="0"/>
              </a:spcAft>
              <a:buClrTx/>
              <a:buSzPts val="2250"/>
              <a:buFontTx/>
              <a:buChar char="•"/>
              <a:tabLst>
                <a:tab pos="838200" algn="l"/>
                <a:tab pos="914400" algn="l"/>
                <a:tab pos="1828800" algn="l"/>
                <a:tab pos="2387600" algn="l"/>
              </a:tabLst>
              <a:defRPr sz="1800" cap="none">
                <a:solidFill>
                  <a:srgbClr val="424242"/>
                </a:solidFill>
                <a:latin typeface="蘋果儷中黑" pitchFamily="0" charset="0"/>
                <a:ea typeface="蘋果儷中黑" pitchFamily="0" charset="0"/>
                <a:cs typeface="蘋果儷中黑" pitchFamily="0" charset="0"/>
              </a:defRPr>
            </a:pPr>
            <a:r>
              <a:t>codon positions of protein-coding genes</a:t>
            </a:r>
          </a:p>
        </p:txBody>
      </p:sp>
      <p:sp>
        <p:nvSpPr>
          <p:cNvPr id="7" name="Shape 4110"/>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BAFBQ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TAkAANgTAACkOAAA4BUAABAgAAAmAAAACAAAAP//////////"/>
              </a:ext>
            </a:extLst>
          </p:cNvSpPr>
          <p:nvPr/>
        </p:nvSpPr>
        <p:spPr>
          <a:xfrm>
            <a:off x="1511300" y="3225800"/>
            <a:ext cx="7696200" cy="3302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0" marR="0" indent="0" algn="l" defTabSz="457200">
              <a:lnSpc>
                <a:spcPts val="2200"/>
              </a:lnSpc>
              <a:spcBef>
                <a:spcPts val="400"/>
              </a:spcBef>
              <a:spcAft>
                <a:spcPts val="0"/>
              </a:spcAft>
              <a:buClrTx/>
              <a:buSzPts val="2250"/>
              <a:buFontTx/>
              <a:buChar char="•"/>
              <a:tabLst>
                <a:tab pos="838200" algn="l"/>
                <a:tab pos="914400" algn="l"/>
                <a:tab pos="1828800" algn="l"/>
                <a:tab pos="2387600" algn="l"/>
              </a:tabLst>
              <a:defRPr sz="1800" cap="none">
                <a:solidFill>
                  <a:srgbClr val="424242"/>
                </a:solidFill>
                <a:latin typeface="蘋果儷中黑" pitchFamily="0" charset="0"/>
                <a:ea typeface="蘋果儷中黑" pitchFamily="0" charset="0"/>
                <a:cs typeface="蘋果儷中黑" pitchFamily="0" charset="0"/>
              </a:defRPr>
            </a:pPr>
            <a:r>
              <a:t>individual gene/omic regions</a:t>
            </a:r>
          </a:p>
        </p:txBody>
      </p:sp>
      <p:sp>
        <p:nvSpPr>
          <p:cNvPr id="8" name="Shape 4111"/>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TAkAAGgVAACkOAAAcBcAABAgAAAmAAAACAAAAP//////////"/>
              </a:ext>
            </a:extLst>
          </p:cNvSpPr>
          <p:nvPr/>
        </p:nvSpPr>
        <p:spPr>
          <a:xfrm>
            <a:off x="1511300" y="3479800"/>
            <a:ext cx="7696200" cy="3302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0" marR="0" indent="0" algn="l" defTabSz="457200">
              <a:lnSpc>
                <a:spcPts val="2200"/>
              </a:lnSpc>
              <a:spcBef>
                <a:spcPts val="400"/>
              </a:spcBef>
              <a:spcAft>
                <a:spcPts val="0"/>
              </a:spcAft>
              <a:buClrTx/>
              <a:buSzPts val="2250"/>
              <a:buFontTx/>
              <a:buChar char="•"/>
              <a:tabLst>
                <a:tab pos="838200" algn="l"/>
                <a:tab pos="914400" algn="l"/>
                <a:tab pos="1828800" algn="l"/>
                <a:tab pos="2387600" algn="l"/>
              </a:tabLst>
              <a:defRPr sz="1800" cap="none">
                <a:solidFill>
                  <a:srgbClr val="424242"/>
                </a:solidFill>
                <a:latin typeface="蘋果儷中黑" pitchFamily="0" charset="0"/>
                <a:ea typeface="蘋果儷中黑" pitchFamily="0" charset="0"/>
                <a:cs typeface="蘋果儷中黑" pitchFamily="0" charset="0"/>
              </a:defRPr>
            </a:pPr>
            <a:r>
              <a:t>stem/loop regions of ribosomal genes</a:t>
            </a:r>
          </a:p>
        </p:txBody>
      </p:sp>
      <p:sp>
        <p:nvSpPr>
          <p:cNvPr id="9" name="Shape 4112"/>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BgQAAA+PAAAcBIAABAgAAAmAAAACAAAAP//////////"/>
              </a:ext>
            </a:extLst>
          </p:cNvSpPr>
          <p:nvPr/>
        </p:nvSpPr>
        <p:spPr>
          <a:xfrm>
            <a:off x="1003300" y="2616200"/>
            <a:ext cx="8789670" cy="3810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0" marR="0" indent="0" algn="l" defTabSz="457200">
              <a:lnSpc>
                <a:spcPts val="2600"/>
              </a:lnSpc>
              <a:spcBef>
                <a:spcPts val="400"/>
              </a:spcBef>
              <a:spcAft>
                <a:spcPts val="0"/>
              </a:spcAft>
              <a:buNone/>
              <a:tabLst>
                <a:tab pos="838200" algn="l"/>
                <a:tab pos="914400" algn="l"/>
                <a:tab pos="1828800" algn="l"/>
                <a:tab pos="2387600" algn="l"/>
              </a:tabLst>
              <a:defRPr sz="2200" cap="none">
                <a:solidFill>
                  <a:srgbClr val="424242"/>
                </a:solidFill>
                <a:latin typeface="蘋果儷中黑" pitchFamily="0" charset="0"/>
                <a:ea typeface="蘋果儷中黑" pitchFamily="0" charset="0"/>
                <a:cs typeface="蘋果儷中黑" pitchFamily="0" charset="0"/>
              </a:defRPr>
            </a:pPr>
            <a:r>
              <a:t>User-specified data subsets may comprise sites from</a:t>
            </a:r>
          </a:p>
        </p:txBody>
      </p:sp>
    </p:spTree>
  </p:cSld>
  <p:clrMapOvr>
    <a:masterClrMapping/>
  </p:clrMapOvr>
  <p:transition spd="fast" p14:dur="500">
    <p:fade/>
    <p:extLst>
      <p:ext uri="smNativeData">
        <pr:smNativeData xmlns:pr="smNativeData" xmlns="smNativeData" val="trXWYgAAAAD0AQAAAAAAAAYAAAAAAAAAAAAAAAAAAAAAAAAAAQAAAAAAAAAAAAAAAAAAAAAAAAAAAAAA"/>
      </p:ext>
    </p:extLst>
  </p:transition>
  <p:timing>
    <p:tnLst>
      <p:par>
        <p:cTn id="1" dur="indefinite" restart="never" nodeType="tmRoot"/>
      </p:par>
    </p:tnLst>
  </p:timing>
</p:sld>
</file>

<file path=ppt/slides/slide397.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sp>
        <p:nvSpPr>
          <p:cNvPr id="2" name="Shape 4114"/>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HI+PH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HwkAAMgAAABhNQAACAcAABAgAAAmAAAACAAAAP//////////"/>
              </a:ext>
            </a:extLst>
          </p:cNvSpPr>
          <p:nvPr/>
        </p:nvSpPr>
        <p:spPr>
          <a:xfrm>
            <a:off x="1482725" y="127000"/>
            <a:ext cx="7194550" cy="10160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p>
            <a:pPr defTabSz="457200">
              <a:lnSpc>
                <a:spcPts val="4300"/>
              </a:lnSpc>
              <a:tabLst>
                <a:tab pos="838200" algn="l"/>
              </a:tabLst>
              <a:defRPr sz="3600" cap="none">
                <a:solidFill>
                  <a:srgbClr val="0433FF"/>
                </a:solidFill>
                <a:latin typeface="蘋果儷中黑" pitchFamily="0" charset="0"/>
                <a:ea typeface="Gill Sans" pitchFamily="0" charset="0"/>
                <a:cs typeface="Gill Sans" pitchFamily="0" charset="0"/>
              </a:defRPr>
            </a:pPr>
            <a:r>
              <a:t>An Alternative Approach Based on Infinite </a:t>
            </a:r>
            <a:br/>
            <a:r>
              <a:t>Mixture Models</a:t>
            </a:r>
          </a:p>
        </p:txBody>
      </p:sp>
      <p:sp>
        <p:nvSpPr>
          <p:cNvPr id="3" name="Shape 4115"/>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CI+PGE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LgLAAA+PAAA1A8AABAgAAAmAAAACAAAAP//////////"/>
              </a:ext>
            </a:extLst>
          </p:cNvSpPr>
          <p:nvPr/>
        </p:nvSpPr>
        <p:spPr>
          <a:xfrm>
            <a:off x="1003300" y="1905000"/>
            <a:ext cx="8789670" cy="66802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algn="l" defTabSz="457200">
              <a:lnSpc>
                <a:spcPts val="2600"/>
              </a:lnSpc>
              <a:spcBef>
                <a:spcPts val="400"/>
              </a:spcBef>
              <a:tabLst>
                <a:tab pos="838200" algn="l"/>
                <a:tab pos="914400" algn="l"/>
                <a:tab pos="1828800" algn="l"/>
                <a:tab pos="2387600" algn="l"/>
              </a:tabLst>
              <a:defRPr sz="2200" cap="none">
                <a:solidFill>
                  <a:srgbClr val="424242"/>
                </a:solidFill>
                <a:latin typeface="蘋果儷中黑" pitchFamily="0" charset="0"/>
                <a:ea typeface="Gill Sans" pitchFamily="0" charset="0"/>
                <a:cs typeface="Gill Sans" pitchFamily="0" charset="0"/>
              </a:defRPr>
            </a:pPr>
            <a:r>
              <a:t>The investigator can specify data subsets that are likely to capture probable patterns</a:t>
            </a:r>
            <a:br/>
            <a:r>
              <a:t>   of process heterogeneity</a:t>
            </a:r>
          </a:p>
        </p:txBody>
      </p:sp>
      <p:sp>
        <p:nvSpPr>
          <p:cNvPr id="4" name="Shape 4116"/>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EM/8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BDP/AMvLywDAwP8Af39/AAAAAAAAAAAAAAAAAAAAAAAAAAAAIQAAABgAAAAUAAAASAMAAPQGAAD4OQAAYAsAABAgAAAmAAAACAAAAP//////////"/>
              </a:ext>
            </a:extLst>
          </p:cNvSpPr>
          <p:nvPr/>
        </p:nvSpPr>
        <p:spPr>
          <a:xfrm>
            <a:off x="533400" y="1130300"/>
            <a:ext cx="8890000" cy="718820"/>
          </a:xfrm>
          <a:prstGeom prst="rect">
            <a:avLst/>
          </a:prstGeom>
          <a:noFill/>
          <a:ln>
            <a:noFill/>
          </a:ln>
          <a:effectLst>
            <a:outerShdw blurRad="63500" dist="63760" dir="2700000">
              <a:srgbClr val="0433FF">
                <a:alpha val="4000"/>
              </a:srgbClr>
            </a:outerShdw>
          </a:effectLst>
        </p:spPr>
        <p:txBody>
          <a:bodyPr vert="horz" wrap="square" lIns="50800" tIns="50800" rIns="50800" bIns="50800" numCol="1" spcCol="215900" anchor="t"/>
          <a:lstStyle/>
          <a:p>
            <a:pPr algn="l" defTabSz="457200">
              <a:lnSpc>
                <a:spcPts val="2900"/>
              </a:lnSpc>
              <a:spcBef>
                <a:spcPts val="400"/>
              </a:spcBef>
              <a:tabLst>
                <a:tab pos="838200" algn="l"/>
                <a:tab pos="914400" algn="l"/>
                <a:tab pos="1828800" algn="l"/>
                <a:tab pos="2387600" algn="l"/>
              </a:tabLst>
              <a:defRPr sz="2400" cap="none">
                <a:solidFill>
                  <a:srgbClr val="0433FF"/>
                </a:solidFill>
                <a:latin typeface="蘋果儷中黑" pitchFamily="0" charset="0"/>
                <a:ea typeface="Gill Sans" pitchFamily="0" charset="0"/>
                <a:cs typeface="Gill Sans" pitchFamily="0" charset="0"/>
              </a:defRPr>
            </a:pPr>
            <a:r>
              <a:t>In the spirit of the mixed-model approach, we leverage biological knowledge</a:t>
            </a:r>
            <a:br/>
            <a:r>
              <a:t>    regarding likely patterns of process heterogeneity</a:t>
            </a:r>
          </a:p>
        </p:txBody>
      </p:sp>
      <p:sp>
        <p:nvSpPr>
          <p:cNvPr id="5" name="Shape 4117"/>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LAdAADEOwAAzCEAABAgAAAmAAAACAAAAP//////////"/>
              </a:ext>
            </a:extLst>
          </p:cNvSpPr>
          <p:nvPr/>
        </p:nvSpPr>
        <p:spPr>
          <a:xfrm>
            <a:off x="1003300" y="4826000"/>
            <a:ext cx="8712200" cy="66802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algn="l" defTabSz="457200">
              <a:lnSpc>
                <a:spcPts val="2600"/>
              </a:lnSpc>
              <a:spcBef>
                <a:spcPts val="400"/>
              </a:spcBef>
              <a:tabLst>
                <a:tab pos="838200" algn="l"/>
                <a:tab pos="914400" algn="l"/>
                <a:tab pos="1828800" algn="l"/>
                <a:tab pos="2387600" algn="l"/>
              </a:tabLst>
              <a:defRPr sz="2200" cap="none">
                <a:solidFill>
                  <a:srgbClr val="424242"/>
                </a:solidFill>
                <a:latin typeface="蘋果儷中黑" pitchFamily="0" charset="0"/>
                <a:ea typeface="Gill Sans" pitchFamily="0" charset="0"/>
                <a:cs typeface="Gill Sans" pitchFamily="0" charset="0"/>
              </a:defRPr>
            </a:pPr>
            <a:r>
              <a:t>The number of process partitions and the assignment of data subsets (sites or subsets</a:t>
            </a:r>
            <a:br/>
            <a:r>
              <a:t>    of sites) to those partitions are treated as random variables</a:t>
            </a:r>
          </a:p>
        </p:txBody>
      </p:sp>
      <p:sp>
        <p:nvSpPr>
          <p:cNvPr id="6" name="Shape 4118"/>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EM/8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BDP/AMvLywDAwP8Af39/AAAAAAAAAAAAAAAAAAAAAAAAAAAAIQAAABgAAAAUAAAASAMAAOwYAAD4OQAAWB0AABAgAAAmAAAACAAAAP//////////"/>
              </a:ext>
            </a:extLst>
          </p:cNvSpPr>
          <p:nvPr/>
        </p:nvSpPr>
        <p:spPr>
          <a:xfrm>
            <a:off x="533400" y="4051300"/>
            <a:ext cx="8890000" cy="718820"/>
          </a:xfrm>
          <a:prstGeom prst="rect">
            <a:avLst/>
          </a:prstGeom>
          <a:noFill/>
          <a:ln>
            <a:noFill/>
          </a:ln>
          <a:effectLst>
            <a:outerShdw blurRad="63500" dist="63760" dir="2700000">
              <a:srgbClr val="0433FF">
                <a:alpha val="4000"/>
              </a:srgbClr>
            </a:outerShdw>
          </a:effectLst>
        </p:spPr>
        <p:txBody>
          <a:bodyPr vert="horz" wrap="square" lIns="50800" tIns="50800" rIns="50800" bIns="50800" numCol="1" spcCol="215900" anchor="t"/>
          <a:lstStyle/>
          <a:p>
            <a:pPr algn="l" defTabSz="457200">
              <a:lnSpc>
                <a:spcPts val="2900"/>
              </a:lnSpc>
              <a:spcBef>
                <a:spcPts val="400"/>
              </a:spcBef>
              <a:tabLst>
                <a:tab pos="838200" algn="l"/>
                <a:tab pos="914400" algn="l"/>
                <a:tab pos="1828800" algn="l"/>
                <a:tab pos="2387600" algn="l"/>
              </a:tabLst>
              <a:defRPr sz="2400" cap="none">
                <a:solidFill>
                  <a:srgbClr val="0433FF"/>
                </a:solidFill>
                <a:latin typeface="蘋果儷中黑" pitchFamily="0" charset="0"/>
                <a:ea typeface="Gill Sans" pitchFamily="0" charset="0"/>
                <a:cs typeface="Gill Sans" pitchFamily="0" charset="0"/>
              </a:defRPr>
            </a:pPr>
            <a:r>
              <a:t>However, in contrast to the mixed-model approach, the partition scheme is not </a:t>
            </a:r>
            <a:br/>
            <a:r>
              <a:t>    a fixed assumption of the analysis, but treated as a random variable </a:t>
            </a:r>
          </a:p>
        </p:txBody>
      </p:sp>
      <p:sp>
        <p:nvSpPr>
          <p:cNvPr id="7" name="Shape 4119"/>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TAkAAEgSAACkOAAAUBQAABAgAAAmAAAACAAAAP//////////"/>
              </a:ext>
            </a:extLst>
          </p:cNvSpPr>
          <p:nvPr/>
        </p:nvSpPr>
        <p:spPr>
          <a:xfrm>
            <a:off x="1511300" y="2971800"/>
            <a:ext cx="7696200" cy="3302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0" marR="0" indent="0" algn="l" defTabSz="457200">
              <a:lnSpc>
                <a:spcPts val="2200"/>
              </a:lnSpc>
              <a:spcBef>
                <a:spcPts val="400"/>
              </a:spcBef>
              <a:spcAft>
                <a:spcPts val="0"/>
              </a:spcAft>
              <a:buClrTx/>
              <a:buSzPts val="2250"/>
              <a:buFontTx/>
              <a:buChar char="•"/>
              <a:tabLst>
                <a:tab pos="838200" algn="l"/>
                <a:tab pos="914400" algn="l"/>
                <a:tab pos="1828800" algn="l"/>
                <a:tab pos="2387600" algn="l"/>
              </a:tabLst>
              <a:defRPr sz="1800" cap="none">
                <a:solidFill>
                  <a:srgbClr val="424242"/>
                </a:solidFill>
                <a:latin typeface="蘋果儷中黑" pitchFamily="0" charset="0"/>
                <a:ea typeface="蘋果儷中黑" pitchFamily="0" charset="0"/>
                <a:cs typeface="蘋果儷中黑" pitchFamily="0" charset="0"/>
              </a:defRPr>
            </a:pPr>
            <a:r>
              <a:t>codon positions of protein-coding genes</a:t>
            </a:r>
          </a:p>
        </p:txBody>
      </p:sp>
      <p:sp>
        <p:nvSpPr>
          <p:cNvPr id="8" name="Shape 4120"/>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TAkAANgTAACkOAAA4BUAABAgAAAmAAAACAAAAP//////////"/>
              </a:ext>
            </a:extLst>
          </p:cNvSpPr>
          <p:nvPr/>
        </p:nvSpPr>
        <p:spPr>
          <a:xfrm>
            <a:off x="1511300" y="3225800"/>
            <a:ext cx="7696200" cy="3302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0" marR="0" indent="0" algn="l" defTabSz="457200">
              <a:lnSpc>
                <a:spcPts val="2200"/>
              </a:lnSpc>
              <a:spcBef>
                <a:spcPts val="400"/>
              </a:spcBef>
              <a:spcAft>
                <a:spcPts val="0"/>
              </a:spcAft>
              <a:buClrTx/>
              <a:buSzPts val="2250"/>
              <a:buFontTx/>
              <a:buChar char="•"/>
              <a:tabLst>
                <a:tab pos="838200" algn="l"/>
                <a:tab pos="914400" algn="l"/>
                <a:tab pos="1828800" algn="l"/>
                <a:tab pos="2387600" algn="l"/>
              </a:tabLst>
              <a:defRPr sz="1800" cap="none">
                <a:solidFill>
                  <a:srgbClr val="424242"/>
                </a:solidFill>
                <a:latin typeface="蘋果儷中黑" pitchFamily="0" charset="0"/>
                <a:ea typeface="蘋果儷中黑" pitchFamily="0" charset="0"/>
                <a:cs typeface="蘋果儷中黑" pitchFamily="0" charset="0"/>
              </a:defRPr>
            </a:pPr>
            <a:r>
              <a:t>individual gene/omic regions</a:t>
            </a:r>
          </a:p>
        </p:txBody>
      </p:sp>
      <p:sp>
        <p:nvSpPr>
          <p:cNvPr id="9" name="Shape 4121"/>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TAkAAGgVAACkOAAAcBcAABAgAAAmAAAACAAAAP//////////"/>
              </a:ext>
            </a:extLst>
          </p:cNvSpPr>
          <p:nvPr/>
        </p:nvSpPr>
        <p:spPr>
          <a:xfrm>
            <a:off x="1511300" y="3479800"/>
            <a:ext cx="7696200" cy="3302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0" marR="0" indent="0" algn="l" defTabSz="457200">
              <a:lnSpc>
                <a:spcPts val="2200"/>
              </a:lnSpc>
              <a:spcBef>
                <a:spcPts val="400"/>
              </a:spcBef>
              <a:spcAft>
                <a:spcPts val="0"/>
              </a:spcAft>
              <a:buClrTx/>
              <a:buSzPts val="2250"/>
              <a:buFontTx/>
              <a:buChar char="•"/>
              <a:tabLst>
                <a:tab pos="838200" algn="l"/>
                <a:tab pos="914400" algn="l"/>
                <a:tab pos="1828800" algn="l"/>
                <a:tab pos="2387600" algn="l"/>
              </a:tabLst>
              <a:defRPr sz="1800" cap="none">
                <a:solidFill>
                  <a:srgbClr val="424242"/>
                </a:solidFill>
                <a:latin typeface="蘋果儷中黑" pitchFamily="0" charset="0"/>
                <a:ea typeface="蘋果儷中黑" pitchFamily="0" charset="0"/>
                <a:cs typeface="蘋果儷中黑" pitchFamily="0" charset="0"/>
              </a:defRPr>
            </a:pPr>
            <a:r>
              <a:t>stem/loop regions of ribosomal genes</a:t>
            </a:r>
          </a:p>
        </p:txBody>
      </p:sp>
      <p:sp>
        <p:nvSpPr>
          <p:cNvPr id="10" name="Shape 4122"/>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BgQAAA+PAAAcBIAABAgAAAmAAAACAAAAP//////////"/>
              </a:ext>
            </a:extLst>
          </p:cNvSpPr>
          <p:nvPr/>
        </p:nvSpPr>
        <p:spPr>
          <a:xfrm>
            <a:off x="1003300" y="2616200"/>
            <a:ext cx="8789670" cy="3810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0" marR="0" indent="0" algn="l" defTabSz="457200">
              <a:lnSpc>
                <a:spcPts val="2600"/>
              </a:lnSpc>
              <a:spcBef>
                <a:spcPts val="400"/>
              </a:spcBef>
              <a:spcAft>
                <a:spcPts val="0"/>
              </a:spcAft>
              <a:buNone/>
              <a:tabLst>
                <a:tab pos="838200" algn="l"/>
                <a:tab pos="914400" algn="l"/>
                <a:tab pos="1828800" algn="l"/>
                <a:tab pos="2387600" algn="l"/>
              </a:tabLst>
              <a:defRPr sz="2200" cap="none">
                <a:solidFill>
                  <a:srgbClr val="424242"/>
                </a:solidFill>
                <a:latin typeface="蘋果儷中黑" pitchFamily="0" charset="0"/>
                <a:ea typeface="蘋果儷中黑" pitchFamily="0" charset="0"/>
                <a:cs typeface="蘋果儷中黑" pitchFamily="0" charset="0"/>
              </a:defRPr>
            </a:pPr>
            <a:r>
              <a:t>User-specified data subsets may comprise sites from</a:t>
            </a:r>
          </a:p>
        </p:txBody>
      </p:sp>
    </p:spTree>
  </p:cSld>
  <p:clrMapOvr>
    <a:masterClrMapping/>
  </p:clrMapOvr>
  <p:transition spd="fast" p14:dur="500">
    <p:fade/>
    <p:extLst>
      <p:ext uri="smNativeData">
        <pr:smNativeData xmlns:pr="smNativeData" xmlns="smNativeData" val="trXWYgAAAAD0AQAAAAAAAAYAAAAAAAAAAAAAAAAAAAAAAAAAAQAAAAAAAAAAAAAAAAAAAAAAAAAAAAAA"/>
      </p:ext>
    </p:extLst>
  </p:transition>
  <p:timing>
    <p:tnLst>
      <p:par>
        <p:cTn id="1" dur="indefinite" restart="never" nodeType="tmRoot"/>
      </p:par>
    </p:tnLst>
  </p:timing>
</p:sld>
</file>

<file path=ppt/slides/slide398.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sp>
        <p:nvSpPr>
          <p:cNvPr id="2" name="Shape 4124"/>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YgsAAMgAAAAeMwAAOAQAABAgAAAmAAAACAAAAP//////////"/>
              </a:ext>
            </a:extLst>
          </p:cNvSpPr>
          <p:nvPr/>
        </p:nvSpPr>
        <p:spPr>
          <a:xfrm>
            <a:off x="1850390" y="127000"/>
            <a:ext cx="645922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p>
            <a:pPr marL="0" marR="0" indent="0" algn="ctr" defTabSz="457200">
              <a:lnSpc>
                <a:spcPts val="4300"/>
              </a:lnSpc>
              <a:spcBef>
                <a:spcPts val="0"/>
              </a:spcBef>
              <a:spcAft>
                <a:spcPts val="0"/>
              </a:spcAft>
              <a:buNone/>
              <a:tabLst>
                <a:tab pos="838200" algn="l"/>
              </a:tabLst>
              <a:defRPr sz="3600" cap="none">
                <a:solidFill>
                  <a:srgbClr val="0433FF"/>
                </a:solidFill>
                <a:latin typeface="蘋果儷中黑" pitchFamily="0" charset="0"/>
                <a:ea typeface="蘋果儷中黑" pitchFamily="0" charset="0"/>
                <a:cs typeface="蘋果儷中黑" pitchFamily="0" charset="0"/>
              </a:defRPr>
            </a:pPr>
            <a:r>
              <a:t>The Dirichlet Process Prior (DPP) Model</a:t>
            </a:r>
          </a:p>
        </p:txBody>
      </p:sp>
      <p:sp>
        <p:nvSpPr>
          <p:cNvPr id="3" name="Shape 4125"/>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JA8qQ4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LgLAAD4OQAAEA4AABAgAAAmAAAACAAAAP//////////"/>
              </a:ext>
            </a:extLst>
          </p:cNvSpPr>
          <p:nvPr/>
        </p:nvSpPr>
        <p:spPr>
          <a:xfrm>
            <a:off x="1003300" y="1905000"/>
            <a:ext cx="8420100" cy="3810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algn="l" defTabSz="457200">
              <a:lnSpc>
                <a:spcPts val="2600"/>
              </a:lnSpc>
              <a:spcBef>
                <a:spcPts val="400"/>
              </a:spcBef>
              <a:tabLst>
                <a:tab pos="838200" algn="l"/>
                <a:tab pos="914400" algn="l"/>
                <a:tab pos="1828800" algn="l"/>
                <a:tab pos="2387600" algn="l"/>
              </a:tabLst>
              <a:defRPr sz="2200" cap="none">
                <a:solidFill>
                  <a:srgbClr val="424242"/>
                </a:solidFill>
                <a:latin typeface="蘋果儷中黑" pitchFamily="0" charset="0"/>
                <a:ea typeface="Gill Sans" pitchFamily="0" charset="0"/>
                <a:cs typeface="Gill Sans" pitchFamily="0" charset="0"/>
              </a:defRPr>
            </a:pPr>
            <a:r>
              <a:t>First described by Ferguson (1973), Antoniak (1974)</a:t>
            </a:r>
          </a:p>
        </p:txBody>
      </p:sp>
      <p:sp>
        <p:nvSpPr>
          <p:cNvPr id="4" name="Shape 4126"/>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GCp8w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SAMAAPQGAAA4NgAAaAsAABAgAAAmAAAACAAAAP//////////"/>
              </a:ext>
            </a:extLst>
          </p:cNvSpPr>
          <p:nvPr/>
        </p:nvSpPr>
        <p:spPr>
          <a:xfrm>
            <a:off x="533400" y="1130300"/>
            <a:ext cx="8280400" cy="7239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algn="l" defTabSz="457200">
              <a:lnSpc>
                <a:spcPts val="2900"/>
              </a:lnSpc>
              <a:spcBef>
                <a:spcPts val="400"/>
              </a:spcBef>
              <a:tabLst>
                <a:tab pos="838200" algn="l"/>
                <a:tab pos="914400" algn="l"/>
                <a:tab pos="1828800" algn="l"/>
                <a:tab pos="2387600" algn="l"/>
              </a:tabLst>
              <a:defRPr sz="2400" cap="none">
                <a:solidFill>
                  <a:srgbClr val="0433FF"/>
                </a:solidFill>
                <a:latin typeface="蘋果儷中黑" pitchFamily="0" charset="0"/>
                <a:ea typeface="Gill Sans" pitchFamily="0" charset="0"/>
                <a:cs typeface="Gill Sans" pitchFamily="0" charset="0"/>
              </a:defRPr>
            </a:pPr>
            <a:r>
              <a:t>Provides a flexible way to model situations in which the data subsets are</a:t>
            </a:r>
            <a:br/>
            <a:r>
              <a:t>    drawn from a mixture of simpler parametric distributions</a:t>
            </a:r>
          </a:p>
        </p:txBody>
      </p:sp>
      <p:sp>
        <p:nvSpPr>
          <p:cNvPr id="5" name="Shape 4127"/>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GB88w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BAOAAD4OQAAaBAAABAgAAAmAAAACAAAAP//////////"/>
              </a:ext>
            </a:extLst>
          </p:cNvSpPr>
          <p:nvPr/>
        </p:nvSpPr>
        <p:spPr>
          <a:xfrm>
            <a:off x="1003300" y="2286000"/>
            <a:ext cx="8420100" cy="3810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0" marR="0" indent="0" algn="l" defTabSz="457200">
              <a:lnSpc>
                <a:spcPts val="2600"/>
              </a:lnSpc>
              <a:spcBef>
                <a:spcPts val="400"/>
              </a:spcBef>
              <a:spcAft>
                <a:spcPts val="0"/>
              </a:spcAft>
              <a:buNone/>
              <a:tabLst>
                <a:tab pos="838200" algn="l"/>
                <a:tab pos="914400" algn="l"/>
                <a:tab pos="1828800" algn="l"/>
                <a:tab pos="2387600" algn="l"/>
              </a:tabLst>
              <a:defRPr sz="2200" cap="none">
                <a:solidFill>
                  <a:srgbClr val="424242"/>
                </a:solidFill>
                <a:latin typeface="蘋果儷中黑" pitchFamily="0" charset="0"/>
                <a:ea typeface="蘋果儷中黑" pitchFamily="0" charset="0"/>
                <a:cs typeface="蘋果儷中黑" pitchFamily="0" charset="0"/>
              </a:defRPr>
            </a:pPr>
            <a:r>
              <a:t>It is not equivalent to the Dirichlet distribution</a:t>
            </a:r>
          </a:p>
        </p:txBody>
      </p:sp>
      <p:grpSp>
        <p:nvGrpSpPr>
          <p:cNvPr id="6" name="Group 4130"/>
          <p:cNvGrpSpPr>
            <a:extLst>
              <a:ext uri="smNativeData">
                <pr:smNativeData xmlns:pr="smNativeData" xmlns="smNativeData" val="SMDATA_6_trXWYhMAAAAlAAAAAQAAAA8BAAAAkAAAAEgAAACQAAAASAAAAAAAAAAAAAAAAAAAABcAAAAUAAAAAAAAAAAAAAD/fwAA/38AAAAAAAAJAAAABAAAAAAAAAAfAAAAVAAAAAAAAAAAAAAAAAAAAAAAAAAAAAAAAAAAAAAAAAAAAAAAAAAAAAAAAAAAAAAAAAAAAAAAAAAAAAAAAAAAAAAAAAAAAAAAAAAAAAAAAAAAAAAAAAAAACEAAAAYAAAAFAAAAEAfAADoEgAAMDYAAHkpAAAQAAAAJgAAAAgAAAD/////AAAAAA=="/>
              </a:ext>
            </a:extLst>
          </p:cNvGrpSpPr>
          <p:nvPr/>
        </p:nvGrpSpPr>
        <p:grpSpPr>
          <a:xfrm>
            <a:off x="5080000" y="3073400"/>
            <a:ext cx="3728720" cy="3668395"/>
            <a:chOff x="5080000" y="3073400"/>
            <a:chExt cx="3728720" cy="3668395"/>
          </a:xfrm>
        </p:grpSpPr>
        <p:pic>
          <p:nvPicPr>
            <p:cNvPr id="8" name="pasted-image.png"/>
            <p:cNvPicPr>
              <a:extLst>
                <a:ext uri="smNativeData">
                  <pr:smNativeData xmlns:pr="smNativeData" xmlns="smNativeData" val="SMDATA_17_trXWYhMAAAAlAAAAEQAAAA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GAfAADoEgAAAC8AAFwmAAAAAAAAJgAAAAgAAAD//////////w=="/>
                </a:ext>
              </a:extLst>
            </p:cNvPicPr>
            <p:nvPr/>
          </p:nvPicPr>
          <p:blipFill>
            <a:blip r:embed="rId2"/>
            <a:stretch>
              <a:fillRect/>
            </a:stretch>
          </p:blipFill>
          <p:spPr>
            <a:xfrm>
              <a:off x="5100320" y="3073400"/>
              <a:ext cx="2540000" cy="3162300"/>
            </a:xfrm>
            <a:prstGeom prst="rect">
              <a:avLst/>
            </a:prstGeom>
            <a:noFill/>
            <a:ln>
              <a:noFill/>
            </a:ln>
            <a:effectLst/>
          </p:spPr>
        </p:pic>
        <p:sp>
          <p:nvSpPr>
            <p:cNvPr id="7" name="Shape 4129"/>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QB8AAF0nAAAwNgAAeSkAAAAgAAAmAAAACAAAAP//////////"/>
                </a:ext>
              </a:extLst>
            </p:cNvSpPr>
            <p:nvPr/>
          </p:nvSpPr>
          <p:spPr>
            <a:xfrm>
              <a:off x="5080000" y="6398895"/>
              <a:ext cx="3728720" cy="342900"/>
            </a:xfrm>
            <a:prstGeom prst="rect">
              <a:avLst/>
            </a:prstGeom>
            <a:noFill/>
            <a:ln>
              <a:noFill/>
            </a:ln>
            <a:effectLst/>
          </p:spPr>
          <p:txBody>
            <a:bodyPr vert="horz" wrap="none" lIns="50800" tIns="50800" rIns="50800" bIns="50800" numCol="1" spcCol="215900" anchor="ctr"/>
            <a:lstStyle/>
            <a:p>
              <a:pPr algn="l" defTabSz="457200">
                <a:lnSpc>
                  <a:spcPts val="1900"/>
                </a:lnSpc>
                <a:tabLst>
                  <a:tab pos="838200" algn="l"/>
                </a:tabLst>
                <a:defRPr sz="1600" i="1" cap="none">
                  <a:latin typeface="Helvetica" pitchFamily="0" charset="0"/>
                  <a:ea typeface="Gill Sans" pitchFamily="0" charset="0"/>
                  <a:cs typeface="Gill Sans" pitchFamily="0" charset="0"/>
                </a:defRPr>
              </a:pPr>
              <a:r>
                <a:rPr i="0" cap="none">
                  <a:solidFill>
                    <a:srgbClr val="424242"/>
                  </a:solidFill>
                </a:rPr>
                <a:t>Peter Gustav Lejeune Dirichlet (c.1840)</a:t>
              </a:r>
              <a:r>
                <a:rPr cap="none">
                  <a:solidFill>
                    <a:srgbClr val="424242"/>
                  </a:solidFill>
                </a:rPr>
                <a:t> </a:t>
              </a:r>
              <a:endParaRPr cap="none">
                <a:solidFill>
                  <a:srgbClr val="424242"/>
                </a:solidFill>
              </a:endParaRPr>
            </a:p>
          </p:txBody>
        </p:sp>
      </p:grpSp>
      <p:grpSp>
        <p:nvGrpSpPr>
          <p:cNvPr id="9" name="Group 4133"/>
          <p:cNvGrpSpPr>
            <a:extLst>
              <a:ext uri="smNativeData">
                <pr:smNativeData xmlns:pr="smNativeData" xmlns="smNativeData" val="SMDATA_6_trXWYhMAAAAlAAAAAQAAAA8BAAAAkAAAAEgAAACQAAAASAAAAAAAAAAAAAAAAAAAABcAAAAUAAAAAAAAAAAAAAD/fwAA/38AAAAAAAAJAAAABAAAAAAAAAAfAAAAVAAAAAAAAAAAAAAAAAAAAAAAAAAAAAAAAAAAAAAAAAAAAAAAAAAAAAAAAAAAAAAAAAAAAAAAAAAAAAAAAAAAAAAAAAAAAAAAAAAAAAAAAAAAAAAAAAAAACEAAAAYAAAAFAAAAKYJAADAEgAARhkAAHkpAAAQAAAAJgAAAAgAAAD/////AAAAAA=="/>
              </a:ext>
            </a:extLst>
          </p:cNvGrpSpPr>
          <p:nvPr/>
        </p:nvGrpSpPr>
        <p:grpSpPr>
          <a:xfrm>
            <a:off x="1568450" y="3048000"/>
            <a:ext cx="2540000" cy="3693795"/>
            <a:chOff x="1568450" y="3048000"/>
            <a:chExt cx="2540000" cy="3693795"/>
          </a:xfrm>
        </p:grpSpPr>
        <p:sp>
          <p:nvSpPr>
            <p:cNvPr id="11" name="Shape 4131"/>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CgwAAF0nAADiFgAAeSkAAAAgAAAmAAAACAAAAP//////////"/>
                </a:ext>
              </a:extLst>
            </p:cNvSpPr>
            <p:nvPr/>
          </p:nvSpPr>
          <p:spPr>
            <a:xfrm>
              <a:off x="1957070" y="6398895"/>
              <a:ext cx="1762760" cy="342900"/>
            </a:xfrm>
            <a:prstGeom prst="rect">
              <a:avLst/>
            </a:prstGeom>
            <a:noFill/>
            <a:ln>
              <a:noFill/>
            </a:ln>
            <a:effectLst/>
          </p:spPr>
          <p:txBody>
            <a:bodyPr vert="horz" wrap="none" lIns="50800" tIns="50800" rIns="50800" bIns="50800" numCol="1" spcCol="215900" anchor="ctr"/>
            <a:lstStyle/>
            <a:p>
              <a:pPr marL="0" marR="0" indent="0" algn="l" defTabSz="457200">
                <a:lnSpc>
                  <a:spcPts val="1900"/>
                </a:lnSpc>
                <a:spcBef>
                  <a:spcPts val="0"/>
                </a:spcBef>
                <a:spcAft>
                  <a:spcPts val="0"/>
                </a:spcAft>
                <a:buNone/>
                <a:tabLst>
                  <a:tab pos="838200" algn="l"/>
                </a:tabLst>
                <a:defRPr sz="1600" i="1" cap="none">
                  <a:latin typeface="Helvetica" pitchFamily="0" charset="0"/>
                  <a:ea typeface="Helvetica" pitchFamily="0" charset="0"/>
                  <a:cs typeface="Helvetica" pitchFamily="0" charset="0"/>
                </a:defRPr>
              </a:pPr>
              <a:r>
                <a:rPr i="0" cap="none">
                  <a:solidFill>
                    <a:srgbClr val="424242"/>
                  </a:solidFill>
                </a:rPr>
                <a:t>Thomas Ferguson</a:t>
              </a:r>
              <a:endParaRPr i="0" cap="none">
                <a:solidFill>
                  <a:srgbClr val="424242"/>
                </a:solidFill>
              </a:endParaRPr>
            </a:p>
          </p:txBody>
        </p:sp>
        <p:pic>
          <p:nvPicPr>
            <p:cNvPr id="10" name="pasted-image.tif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BkDg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KYJAADAEgAARhkAADQmAAAAAAAAJgAAAAgAAAD//////////w=="/>
                </a:ext>
              </a:extLst>
            </p:cNvPicPr>
            <p:nvPr/>
          </p:nvPicPr>
          <p:blipFill>
            <a:blip r:embed="rId3"/>
            <a:stretch>
              <a:fillRect/>
            </a:stretch>
          </p:blipFill>
          <p:spPr>
            <a:xfrm>
              <a:off x="1568450" y="3048000"/>
              <a:ext cx="2540000" cy="3162300"/>
            </a:xfrm>
            <a:prstGeom prst="rect">
              <a:avLst/>
            </a:prstGeom>
            <a:noFill/>
            <a:ln>
              <a:noFill/>
            </a:ln>
            <a:effectLst/>
          </p:spPr>
        </p:pic>
      </p:grpSp>
    </p:spTree>
  </p:cSld>
  <p:clrMapOvr>
    <a:masterClrMapping/>
  </p:clrMapOvr>
  <p:transition spd="fast" p14:dur="500">
    <p:fade/>
    <p:extLst>
      <p:ext uri="smNativeData">
        <pr:smNativeData xmlns:pr="smNativeData" xmlns="smNativeData" val="trXWYgAAAAD0AQAAAAAAAAYAAAAAAAAAAAAAAAAAAAAAAAAAAQAAAAAAAAAAAAAAAAAAAAAAAAAAAAAA"/>
      </p:ext>
    </p:extLst>
  </p:transition>
  <p:timing>
    <p:tnLst>
      <p:par>
        <p:cTn id="1" dur="indefinite" restart="never" nodeType="tmRoot"/>
      </p:par>
    </p:tnLst>
  </p:timing>
</p:sld>
</file>

<file path=ppt/slides/slide399.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sp>
        <p:nvSpPr>
          <p:cNvPr id="2" name="Shape 4135"/>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EwAaQ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YgsAAMgAAAAeMwAAOAQAABAgAAAmAAAACAAAAP//////////"/>
              </a:ext>
            </a:extLst>
          </p:cNvSpPr>
          <p:nvPr/>
        </p:nvSpPr>
        <p:spPr>
          <a:xfrm>
            <a:off x="1850390" y="127000"/>
            <a:ext cx="645922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p>
            <a:pPr marL="0" marR="0" indent="0" algn="ctr" defTabSz="457200">
              <a:lnSpc>
                <a:spcPts val="4300"/>
              </a:lnSpc>
              <a:spcBef>
                <a:spcPts val="0"/>
              </a:spcBef>
              <a:spcAft>
                <a:spcPts val="0"/>
              </a:spcAft>
              <a:buNone/>
              <a:tabLst>
                <a:tab pos="838200" algn="l"/>
              </a:tabLst>
              <a:defRPr sz="3600" cap="none">
                <a:solidFill>
                  <a:srgbClr val="0433FF"/>
                </a:solidFill>
                <a:latin typeface="蘋果儷中黑" pitchFamily="0" charset="0"/>
                <a:ea typeface="蘋果儷中黑" pitchFamily="0" charset="0"/>
                <a:cs typeface="蘋果儷中黑" pitchFamily="0" charset="0"/>
              </a:defRPr>
            </a:pPr>
            <a:r>
              <a:t>The Dirichlet Process Prior (DPP) Model</a:t>
            </a:r>
          </a:p>
        </p:txBody>
      </p:sp>
      <p:sp>
        <p:nvSpPr>
          <p:cNvPr id="3" name="Shape 4136"/>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B/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LgLAAD4OQAAEA4AABAgAAAmAAAACAAAAP//////////"/>
              </a:ext>
            </a:extLst>
          </p:cNvSpPr>
          <p:nvPr/>
        </p:nvSpPr>
        <p:spPr>
          <a:xfrm>
            <a:off x="1003300" y="1905000"/>
            <a:ext cx="8420100" cy="3810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algn="l" defTabSz="457200">
              <a:lnSpc>
                <a:spcPts val="2600"/>
              </a:lnSpc>
              <a:spcBef>
                <a:spcPts val="400"/>
              </a:spcBef>
              <a:tabLst>
                <a:tab pos="838200" algn="l"/>
                <a:tab pos="914400" algn="l"/>
                <a:tab pos="1828800" algn="l"/>
                <a:tab pos="2387600" algn="l"/>
              </a:tabLst>
              <a:defRPr sz="2200" cap="none">
                <a:solidFill>
                  <a:srgbClr val="424242"/>
                </a:solidFill>
                <a:latin typeface="蘋果儷中黑" pitchFamily="0" charset="0"/>
                <a:ea typeface="Gill Sans" pitchFamily="0" charset="0"/>
                <a:cs typeface="Gill Sans" pitchFamily="0" charset="0"/>
              </a:defRPr>
            </a:pPr>
            <a:r>
              <a:t>First described by Ferguson (1973), Antoniak (1974)</a:t>
            </a:r>
          </a:p>
        </p:txBody>
      </p:sp>
      <p:sp>
        <p:nvSpPr>
          <p:cNvPr id="4" name="Shape 4137"/>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F8w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SAMAAPQGAAA4NgAAaAsAABAgAAAmAAAACAAAAP//////////"/>
              </a:ext>
            </a:extLst>
          </p:cNvSpPr>
          <p:nvPr/>
        </p:nvSpPr>
        <p:spPr>
          <a:xfrm>
            <a:off x="533400" y="1130300"/>
            <a:ext cx="8280400" cy="7239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algn="l" defTabSz="457200">
              <a:lnSpc>
                <a:spcPts val="2900"/>
              </a:lnSpc>
              <a:spcBef>
                <a:spcPts val="400"/>
              </a:spcBef>
              <a:tabLst>
                <a:tab pos="838200" algn="l"/>
                <a:tab pos="914400" algn="l"/>
                <a:tab pos="1828800" algn="l"/>
                <a:tab pos="2387600" algn="l"/>
              </a:tabLst>
              <a:defRPr sz="2400" cap="none">
                <a:solidFill>
                  <a:srgbClr val="0433FF"/>
                </a:solidFill>
                <a:latin typeface="蘋果儷中黑" pitchFamily="0" charset="0"/>
                <a:ea typeface="Gill Sans" pitchFamily="0" charset="0"/>
                <a:cs typeface="Gill Sans" pitchFamily="0" charset="0"/>
              </a:defRPr>
            </a:pPr>
            <a:r>
              <a:t>Provides a flexible way to model situations in which the data subsets are</a:t>
            </a:r>
            <a:br/>
            <a:r>
              <a:t>    drawn from a mixture of simpler parametric distributions</a:t>
            </a:r>
          </a:p>
        </p:txBody>
      </p:sp>
      <p:sp>
        <p:nvSpPr>
          <p:cNvPr id="5" name="Shape 4138"/>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PRU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BAOAAD4OQAAaBAAABAgAAAmAAAACAAAAP//////////"/>
              </a:ext>
            </a:extLst>
          </p:cNvSpPr>
          <p:nvPr/>
        </p:nvSpPr>
        <p:spPr>
          <a:xfrm>
            <a:off x="1003300" y="2286000"/>
            <a:ext cx="8420100" cy="3810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0" marR="0" indent="0" algn="l" defTabSz="457200">
              <a:lnSpc>
                <a:spcPts val="2600"/>
              </a:lnSpc>
              <a:spcBef>
                <a:spcPts val="400"/>
              </a:spcBef>
              <a:spcAft>
                <a:spcPts val="0"/>
              </a:spcAft>
              <a:buNone/>
              <a:tabLst>
                <a:tab pos="838200" algn="l"/>
                <a:tab pos="914400" algn="l"/>
                <a:tab pos="1828800" algn="l"/>
                <a:tab pos="2387600" algn="l"/>
              </a:tabLst>
              <a:defRPr sz="2200" cap="none">
                <a:solidFill>
                  <a:srgbClr val="424242"/>
                </a:solidFill>
                <a:latin typeface="蘋果儷中黑" pitchFamily="0" charset="0"/>
                <a:ea typeface="蘋果儷中黑" pitchFamily="0" charset="0"/>
                <a:cs typeface="蘋果儷中黑" pitchFamily="0" charset="0"/>
              </a:defRPr>
            </a:pPr>
            <a:r>
              <a:t>It is not equivalent to the Dirichlet distribution</a:t>
            </a:r>
          </a:p>
        </p:txBody>
      </p:sp>
      <p:sp>
        <p:nvSpPr>
          <p:cNvPr id="6" name="Shape 4139"/>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K0s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GgQAAD4OQAAwBIAABAgAAAmAAAACAAAAP//////////"/>
              </a:ext>
            </a:extLst>
          </p:cNvSpPr>
          <p:nvPr/>
        </p:nvSpPr>
        <p:spPr>
          <a:xfrm>
            <a:off x="1003300" y="2667000"/>
            <a:ext cx="8420100" cy="3810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0" marR="0" indent="0" algn="l" defTabSz="457200">
              <a:lnSpc>
                <a:spcPts val="2600"/>
              </a:lnSpc>
              <a:spcBef>
                <a:spcPts val="400"/>
              </a:spcBef>
              <a:spcAft>
                <a:spcPts val="0"/>
              </a:spcAft>
              <a:buNone/>
              <a:tabLst>
                <a:tab pos="838200" algn="l"/>
                <a:tab pos="914400" algn="l"/>
                <a:tab pos="1828800" algn="l"/>
                <a:tab pos="2387600" algn="l"/>
              </a:tabLst>
              <a:defRPr sz="2200" cap="none">
                <a:solidFill>
                  <a:srgbClr val="424242"/>
                </a:solidFill>
                <a:latin typeface="蘋果儷中黑" pitchFamily="0" charset="0"/>
                <a:ea typeface="蘋果儷中黑" pitchFamily="0" charset="0"/>
                <a:cs typeface="蘋果儷中黑" pitchFamily="0" charset="0"/>
              </a:defRPr>
            </a:pPr>
            <a:r>
              <a:t>Controlled by a single parameter,  , which governs the clumpiness of the process</a:t>
            </a:r>
          </a:p>
        </p:txBody>
      </p:sp>
      <p:pic>
        <p:nvPicPr>
          <p:cNvPr id="7" name="droppedImage.png"/>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AAAA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FgbAAAIEQAAeBwAAEgSAAAQAAAAJgAAAAgAAAD//////////w=="/>
              </a:ext>
            </a:extLst>
          </p:cNvPicPr>
          <p:nvPr/>
        </p:nvPicPr>
        <p:blipFill>
          <a:blip r:embed="rId2"/>
          <a:stretch>
            <a:fillRect/>
          </a:stretch>
        </p:blipFill>
        <p:spPr>
          <a:xfrm>
            <a:off x="4445000" y="2768600"/>
            <a:ext cx="182880" cy="203200"/>
          </a:xfrm>
          <a:prstGeom prst="rect">
            <a:avLst/>
          </a:prstGeom>
          <a:noFill/>
          <a:ln>
            <a:noFill/>
          </a:ln>
          <a:effectLst>
            <a:outerShdw blurRad="63500" dist="63760" dir="2700000">
              <a:srgbClr val="000000">
                <a:alpha val="4000"/>
              </a:srgbClr>
            </a:outerShdw>
          </a:effectLst>
        </p:spPr>
      </p:pic>
    </p:spTree>
  </p:cSld>
  <p:clrMapOvr>
    <a:masterClrMapping/>
  </p:clrMapOvr>
  <p:transition spd="fast" p14:dur="500">
    <p:fade/>
    <p:extLst>
      <p:ext uri="smNativeData">
        <pr:smNativeData xmlns:pr="smNativeData" xmlns="smNativeData" val="trXWYgAAAAD0AQAAAAAAAAYAAAAAAAAAAAAAAAAAAAAAAAAAAQAAAAAAAAAAAAAAAAAAAAAAAAAAAAAA"/>
      </p:ext>
    </p:extLst>
  </p:transition>
  <p:timing>
    <p:tnLst>
      <p:par>
        <p:cTn id="1" dur="indefinite" restart="never" nodeType="tmRoot"/>
      </p:par>
    </p:tnLst>
  </p:timing>
</p:sld>
</file>

<file path=ppt/slides/slide4.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sp>
        <p:nvSpPr>
          <p:cNvPr id="2" name="Shape 243"/>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QV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8BoAANwAAACQIwAATAQAABAgAAAmAAAACAAAAP//////////"/>
              </a:ext>
            </a:extLst>
          </p:cNvSpPr>
          <p:nvPr/>
        </p:nvSpPr>
        <p:spPr>
          <a:xfrm>
            <a:off x="4378960" y="139700"/>
            <a:ext cx="140208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Outline</a:t>
            </a:r>
          </a:p>
        </p:txBody>
      </p:sp>
      <p:sp>
        <p:nvSpPr>
          <p:cNvPr id="3" name="Shape 244"/>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OYc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7wMAAEAGAAAnNQAAwAgAABAgAAAmAAAACAAAAP//////////"/>
              </a:ext>
            </a:extLst>
          </p:cNvSpPr>
          <p:nvPr/>
        </p:nvSpPr>
        <p:spPr>
          <a:xfrm>
            <a:off x="639445" y="101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I. A brief review of Continuous-Time Markov models</a:t>
            </a:r>
          </a:p>
        </p:txBody>
      </p:sp>
      <p:sp>
        <p:nvSpPr>
          <p:cNvPr id="4" name="Shape 245"/>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CiS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GAJAAAgNQAA4AsAABAgAAAmAAAACAAAAP//////////"/>
              </a:ext>
            </a:extLst>
          </p:cNvSpPr>
          <p:nvPr/>
        </p:nvSpPr>
        <p:spPr>
          <a:xfrm>
            <a:off x="635000" y="1524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II. Stochastic models of nucleotide substitution</a:t>
            </a:r>
          </a:p>
        </p:txBody>
      </p:sp>
      <p:sp>
        <p:nvSpPr>
          <p:cNvPr id="5" name="Shape 246"/>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LgLAACgMgAA8A0AABAgAAAmAAAACAAAAP//////////"/>
              </a:ext>
            </a:extLst>
          </p:cNvSpPr>
          <p:nvPr/>
        </p:nvSpPr>
        <p:spPr>
          <a:xfrm>
            <a:off x="990600" y="1905000"/>
            <a:ext cx="7239000"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What’s the deal with time reversibility</a:t>
            </a:r>
            <a:endParaRPr cap="none">
              <a:solidFill>
                <a:srgbClr val="424242"/>
              </a:solidFill>
            </a:endParaRPr>
          </a:p>
        </p:txBody>
      </p:sp>
      <p:sp>
        <p:nvSpPr>
          <p:cNvPr id="6" name="Shape 247"/>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BAOAACgMgAASBAAABAgAAAmAAAACAAAAP//////////"/>
              </a:ext>
            </a:extLst>
          </p:cNvSpPr>
          <p:nvPr/>
        </p:nvSpPr>
        <p:spPr>
          <a:xfrm>
            <a:off x="990600" y="2286000"/>
            <a:ext cx="7239000"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Meet the GTR family</a:t>
            </a:r>
            <a:endParaRPr cap="none">
              <a:solidFill>
                <a:srgbClr val="424242"/>
              </a:solidFill>
            </a:endParaRPr>
          </a:p>
        </p:txBody>
      </p:sp>
    </p:spTree>
  </p:cSld>
  <p:clrMapOvr>
    <a:masterClrMapping/>
  </p:clrMapOvr>
  <p:transition spd="fast" p14:dur="500">
    <p:fade/>
    <p:extLst>
      <p:ext uri="smNativeData">
        <pr:smNativeData xmlns:pr="smNativeData" xmlns="smNativeData" val="trXWYgAAAAD0AQAAAAAAAAYAAAAAAAAAAAAAAAAAAAAAAAAAAQAAAAAAAAAAAAAAAAAAAAAAAAAAAAAA"/>
      </p:ext>
    </p:extLst>
  </p:transition>
  <p:timing>
    <p:tnLst>
      <p:par>
        <p:cTn id="1" dur="indefinite" restart="never" nodeType="tmRoot"/>
      </p:par>
    </p:tnLst>
  </p:timing>
</p:sld>
</file>

<file path=ppt/slides/slide40.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719"/>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7wMAAEAGAABsOQAAnwgAABAgAAAmAAAACAAAAP//////////"/>
              </a:ext>
            </a:extLst>
          </p:cNvSpPr>
          <p:nvPr/>
        </p:nvSpPr>
        <p:spPr>
          <a:xfrm>
            <a:off x="639445" y="1016000"/>
            <a:ext cx="8695055" cy="385445"/>
          </a:xfrm>
          <a:prstGeom prst="rect">
            <a:avLst/>
          </a:prstGeom>
          <a:noFill/>
          <a:ln>
            <a:noFill/>
          </a:ln>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Can we correctly estimate the true branch length used in our simulation?</a:t>
            </a:r>
          </a:p>
        </p:txBody>
      </p:sp>
      <p:sp>
        <p:nvSpPr>
          <p:cNvPr id="3" name="Shape 720"/>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xgkAANwAAAC6NAAATAQAABAgAAAmAAAACAAAAP//////////"/>
              </a:ext>
            </a:extLst>
          </p:cNvSpPr>
          <p:nvPr/>
        </p:nvSpPr>
        <p:spPr>
          <a:xfrm>
            <a:off x="1588770" y="139700"/>
            <a:ext cx="698246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Scaling the Instantaneous Rate Matrix</a:t>
            </a:r>
          </a:p>
        </p:txBody>
      </p:sp>
      <p:pic>
        <p:nvPicPr>
          <p:cNvPr id="4" name="droppedImage.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KQQAADkDAAAoCMAAHAXAAAQAAAAJgAAAAgAAAD//////////w=="/>
              </a:ext>
            </a:extLst>
          </p:cNvPicPr>
          <p:nvPr/>
        </p:nvPicPr>
        <p:blipFill>
          <a:blip r:embed="rId2"/>
          <a:stretch>
            <a:fillRect/>
          </a:stretch>
        </p:blipFill>
        <p:spPr>
          <a:xfrm>
            <a:off x="2705100" y="2095500"/>
            <a:ext cx="3086100" cy="1714500"/>
          </a:xfrm>
          <a:prstGeom prst="rect">
            <a:avLst/>
          </a:prstGeom>
          <a:noFill/>
          <a:ln>
            <a:noFill/>
          </a:ln>
          <a:effectLst/>
        </p:spPr>
      </p:pic>
      <p:sp>
        <p:nvSpPr>
          <p:cNvPr id="5" name="Shape 722"/>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ny/9g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GAYAADgYAADaOgAAuB0AABAgAAAmAAAACAAAAP//////////"/>
              </a:ext>
            </a:extLst>
          </p:cNvSpPr>
          <p:nvPr/>
        </p:nvSpPr>
        <p:spPr>
          <a:xfrm>
            <a:off x="990600" y="3937000"/>
            <a:ext cx="8576310" cy="894080"/>
          </a:xfrm>
          <a:prstGeom prst="rect">
            <a:avLst/>
          </a:prstGeom>
          <a:noFill/>
          <a:ln>
            <a:noFill/>
          </a:ln>
          <a:effectLst/>
        </p:spPr>
        <p:txBody>
          <a:bodyPr vert="horz" wrap="square" lIns="50800" tIns="50800" rIns="50800" bIns="50800" numCol="1" spcCol="215900" anchor="t"/>
          <a:lstStyle/>
          <a:p>
            <a:pPr algn="l" defTabSz="457200">
              <a:lnSpc>
                <a:spcPts val="2100"/>
              </a:lnSpc>
              <a:tabLst>
                <a:tab pos="838200" algn="l"/>
              </a:tabLst>
              <a:defRPr sz="1800" cap="none">
                <a:latin typeface="Arial" pitchFamily="1" charset="0"/>
                <a:ea typeface="Arial" pitchFamily="1" charset="0"/>
                <a:cs typeface="Arial" pitchFamily="1" charset="0"/>
              </a:defRPr>
            </a:pPr>
            <a:r>
              <a:rPr cap="none">
                <a:solidFill>
                  <a:srgbClr val="424242"/>
                </a:solidFill>
              </a:rPr>
              <a:t>Scaling the instantaneous-rate matrix such that the average substitution rate is 1</a:t>
            </a:r>
            <a:br/>
            <a:r>
              <a:rPr cap="none">
                <a:solidFill>
                  <a:srgbClr val="424242"/>
                </a:solidFill>
              </a:rPr>
              <a:t>    therefore allows us to interpret the branch lengths,   , in terms of the expected</a:t>
            </a:r>
            <a:br/>
            <a:r>
              <a:rPr cap="none">
                <a:solidFill>
                  <a:srgbClr val="424242"/>
                </a:solidFill>
              </a:rPr>
              <a:t>    (average) number of substitutions per site.</a:t>
            </a:r>
            <a:endParaRPr cap="none">
              <a:solidFill>
                <a:srgbClr val="424242"/>
              </a:solidFill>
            </a:endParaRPr>
          </a:p>
        </p:txBody>
      </p:sp>
      <p:pic>
        <p:nvPicPr>
          <p:cNvPr id="6" name="pasted-image.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EHwAAAAAAAAAAAABkAAAAZAAAAAAAAAAjAAAABAAAAGQAAAAXAAAAFAAAAAAAAAAAAAAA/38AAP9/AAAAAAAACQAAAAQAAAAJAAg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KAnAABsGgAAkygAAIQbAAAQAAAAJgAAAAgAAAD//////////w=="/>
              </a:ext>
            </a:extLst>
          </p:cNvPicPr>
          <p:nvPr/>
        </p:nvPicPr>
        <p:blipFill>
          <a:blip r:embed="rId3"/>
          <a:srcRect l="0" t="0" r="79400" b="0"/>
          <a:stretch>
            <a:fillRect/>
          </a:stretch>
        </p:blipFill>
        <p:spPr>
          <a:xfrm>
            <a:off x="6441440" y="4295140"/>
            <a:ext cx="154305" cy="177800"/>
          </a:xfrm>
          <a:prstGeom prst="rect">
            <a:avLst/>
          </a:prstGeom>
          <a:noFill/>
          <a:ln>
            <a:noFill/>
          </a:ln>
          <a:effectLst/>
        </p:spPr>
      </p:pic>
      <p:sp>
        <p:nvSpPr>
          <p:cNvPr id="7" name="Shape 724"/>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HsUrkc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GAYAAJgIAADaOgAAdgwAABAgAAAmAAAACAAAAP//////////"/>
              </a:ext>
            </a:extLst>
          </p:cNvSpPr>
          <p:nvPr/>
        </p:nvSpPr>
        <p:spPr>
          <a:xfrm>
            <a:off x="990600" y="1397000"/>
            <a:ext cx="8576310" cy="628650"/>
          </a:xfrm>
          <a:prstGeom prst="rect">
            <a:avLst/>
          </a:prstGeom>
          <a:noFill/>
          <a:ln>
            <a:noFill/>
          </a:ln>
          <a:effectLst/>
        </p:spPr>
        <p:txBody>
          <a:bodyPr vert="horz" wrap="square" lIns="50800" tIns="50800" rIns="50800" bIns="50800" numCol="1" spcCol="215900" anchor="t"/>
          <a:lstStyle/>
          <a:p>
            <a:pPr algn="l" defTabSz="457200">
              <a:lnSpc>
                <a:spcPts val="2100"/>
              </a:lnSpc>
              <a:tabLst>
                <a:tab pos="838200" algn="l"/>
              </a:tabLst>
              <a:defRPr sz="1800" cap="none">
                <a:latin typeface="Arial" pitchFamily="1" charset="0"/>
                <a:ea typeface="Arial" pitchFamily="1" charset="0"/>
                <a:cs typeface="Arial" pitchFamily="1" charset="0"/>
              </a:defRPr>
            </a:pPr>
            <a:r>
              <a:rPr cap="none">
                <a:solidFill>
                  <a:srgbClr val="424242"/>
                </a:solidFill>
              </a:rPr>
              <a:t>The weighted sum of the average (expected) number of changes for all four </a:t>
            </a:r>
            <a:br/>
            <a:r>
              <a:rPr cap="none">
                <a:solidFill>
                  <a:srgbClr val="424242"/>
                </a:solidFill>
              </a:rPr>
              <a:t>     states when the average of the </a:t>
            </a:r>
            <a:r>
              <a:rPr b="1" cap="none">
                <a:solidFill>
                  <a:srgbClr val="424242"/>
                </a:solidFill>
                <a:latin typeface="Times New Roman" pitchFamily="1" charset="0"/>
                <a:ea typeface="Times New Roman" pitchFamily="1" charset="0"/>
                <a:cs typeface="Times New Roman" pitchFamily="1" charset="0"/>
              </a:rPr>
              <a:t>Q</a:t>
            </a:r>
            <a:r>
              <a:rPr cap="none">
                <a:solidFill>
                  <a:srgbClr val="424242"/>
                </a:solidFill>
              </a:rPr>
              <a:t> matrix is 1...</a:t>
            </a:r>
            <a:endParaRPr cap="none">
              <a:solidFill>
                <a:srgbClr val="424242"/>
              </a:solidFill>
            </a:endParaRPr>
          </a:p>
        </p:txBody>
      </p:sp>
      <p:sp>
        <p:nvSpPr>
          <p:cNvPr id="8" name="Shape 725"/>
          <p:cNvSpPr>
            <a:extLst>
              <a:ext uri="smNativeData">
                <pr:smNativeData xmlns:pr="smNativeData" xmlns="smNativeData" val="SMDATA_15_trXWYhMAAAAlAAAAZAAAAA0AAAAAUAAAAFAAAABQAAAAUAAAAAAAAAABAAAAAAAAAAEAAABQAAAAAAAAAAAA4D8AAAAAAADgPwAAAAAAAOA/AAAAAAAA4D8AAAAAAADgPwAAAAAAAOA/AAAAAAAA4D8AAAAAAADgPwAAAAAAAOA/AAAAAAAA4D8CAAAAjAAAAAE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GMQ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hhQAAMwOAABhJAAAYBUAABAAAAAmAAAACAAAAP//////////"/>
              </a:ext>
            </a:extLst>
          </p:cNvSpPr>
          <p:nvPr/>
        </p:nvSpPr>
        <p:spPr>
          <a:xfrm>
            <a:off x="3336290" y="2405380"/>
            <a:ext cx="2577465" cy="1069340"/>
          </a:xfrm>
          <a:prstGeom prst="rect">
            <a:avLst/>
          </a:prstGeom>
          <a:solidFill>
            <a:srgbClr val="FFFFFF"/>
          </a:solidFill>
          <a:ln>
            <a:noFill/>
          </a:ln>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grpSp>
        <p:nvGrpSpPr>
          <p:cNvPr id="9" name="Group 730"/>
          <p:cNvGrpSpPr>
            <a:extLst>
              <a:ext uri="smNativeData">
                <pr:smNativeData xmlns:pr="smNativeData" xmlns="smNativeData" val="SMDATA_6_trXWYhMAAAAlAAAAAQAAAA8BAAAAkAAAAEgAAACQAAAASAAAAAAAAAAAAAAAAAAAABcAAAAUAAAAAAAAAAAAAAD/fwAA/38AAAAAAAAJAAAABAAAAAAAAAAfAAAAVAAAAAAAAAAAAAAAAAAAAAAAAAAAAAAAAAAAAAAAAAAAAAAAAAAAAAAAAAAAAAAAAAAAAAAAAAAAAAAAAAAAAAAAAAAAAAAAAAAAAAAAAAAAAAAAAAAAACEAAAAYAAAAFAAAAF4ZAABrDgAAlh0AALIVAAAQAAAAJgAAAAgAAAD/////AAAAAA=="/>
              </a:ext>
            </a:extLst>
          </p:cNvGrpSpPr>
          <p:nvPr/>
        </p:nvGrpSpPr>
        <p:grpSpPr>
          <a:xfrm>
            <a:off x="4123690" y="2343785"/>
            <a:ext cx="685800" cy="1183005"/>
            <a:chOff x="4123690" y="2343785"/>
            <a:chExt cx="685800" cy="1183005"/>
          </a:xfrm>
        </p:grpSpPr>
        <p:sp>
          <p:nvSpPr>
            <p:cNvPr id="13" name="Shape 726"/>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GNg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XhkAAGsOAACWHQAAxhAAAAAgAAAmAAAACAAAAP//////////"/>
                </a:ext>
              </a:extLst>
            </p:cNvSpPr>
            <p:nvPr/>
          </p:nvSpPr>
          <p:spPr>
            <a:xfrm>
              <a:off x="4123690" y="2343785"/>
              <a:ext cx="685800" cy="382905"/>
            </a:xfrm>
            <a:prstGeom prst="rect">
              <a:avLst/>
            </a:prstGeom>
            <a:noFill/>
            <a:ln>
              <a:noFill/>
            </a:ln>
            <a:effectLst/>
          </p:spPr>
          <p:txBody>
            <a:bodyPr vert="horz" wrap="none" lIns="50800" tIns="50800" rIns="50800" bIns="50800" numCol="1" spcCol="215900" anchor="ctr"/>
            <a:lstStyle>
              <a:lvl1pPr algn="l" defTabSz="457200">
                <a:lnSpc>
                  <a:spcPts val="2400"/>
                </a:lnSpc>
                <a:tabLst>
                  <a:tab pos="838200" algn="l"/>
                </a:tabLst>
                <a:defRPr sz="2000" cap="none">
                  <a:solidFill>
                    <a:srgbClr val="424242"/>
                  </a:solidFill>
                  <a:latin typeface="Times New Roman"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0.788</a:t>
              </a:r>
              <a:endParaRPr cap="none">
                <a:solidFill>
                  <a:srgbClr val="424242"/>
                </a:solidFill>
              </a:endParaRPr>
            </a:p>
          </p:txBody>
        </p:sp>
        <p:sp>
          <p:nvSpPr>
            <p:cNvPr id="12" name="Shape 727"/>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LAZSAY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XhkAAA8QAACWHQAAahIAAAAgAAAmAAAACAAAAP//////////"/>
                </a:ext>
              </a:extLst>
            </p:cNvSpPr>
            <p:nvPr/>
          </p:nvSpPr>
          <p:spPr>
            <a:xfrm>
              <a:off x="4123690" y="2610485"/>
              <a:ext cx="685800" cy="382905"/>
            </a:xfrm>
            <a:prstGeom prst="rect">
              <a:avLst/>
            </a:prstGeom>
            <a:noFill/>
            <a:ln>
              <a:noFill/>
            </a:ln>
            <a:effectLst/>
          </p:spPr>
          <p:txBody>
            <a:bodyPr vert="horz" wrap="none" lIns="50800" tIns="50800" rIns="50800" bIns="50800" numCol="1" spcCol="215900" anchor="ctr"/>
            <a:lstStyle>
              <a:lvl1pPr algn="l" defTabSz="457200">
                <a:lnSpc>
                  <a:spcPts val="2400"/>
                </a:lnSpc>
                <a:tabLst>
                  <a:tab pos="838200" algn="l"/>
                </a:tabLst>
                <a:defRPr sz="2000" cap="none">
                  <a:solidFill>
                    <a:srgbClr val="424242"/>
                  </a:solidFill>
                  <a:latin typeface="Times New Roman"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0.541</a:t>
              </a:r>
              <a:endParaRPr cap="none">
                <a:solidFill>
                  <a:srgbClr val="424242"/>
                </a:solidFill>
              </a:endParaRPr>
            </a:p>
          </p:txBody>
        </p:sp>
        <p:sp>
          <p:nvSpPr>
            <p:cNvPr id="11" name="Shape 728"/>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XhkAALMRAACWHQAADhQAAAAgAAAmAAAACAAAAP//////////"/>
                </a:ext>
              </a:extLst>
            </p:cNvSpPr>
            <p:nvPr/>
          </p:nvSpPr>
          <p:spPr>
            <a:xfrm>
              <a:off x="4123690" y="2877185"/>
              <a:ext cx="685800" cy="382905"/>
            </a:xfrm>
            <a:prstGeom prst="rect">
              <a:avLst/>
            </a:prstGeom>
            <a:noFill/>
            <a:ln>
              <a:noFill/>
            </a:ln>
            <a:effectLst/>
          </p:spPr>
          <p:txBody>
            <a:bodyPr vert="horz" wrap="none" lIns="50800" tIns="50800" rIns="50800" bIns="50800" numCol="1" spcCol="215900" anchor="ctr"/>
            <a:lstStyle>
              <a:lvl1pPr algn="l" defTabSz="457200">
                <a:lnSpc>
                  <a:spcPts val="2400"/>
                </a:lnSpc>
                <a:tabLst>
                  <a:tab pos="838200" algn="l"/>
                </a:tabLst>
                <a:defRPr sz="2000" cap="none">
                  <a:solidFill>
                    <a:srgbClr val="424242"/>
                  </a:solidFill>
                  <a:latin typeface="Times New Roman"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0.352</a:t>
              </a:r>
              <a:endParaRPr cap="none">
                <a:solidFill>
                  <a:srgbClr val="424242"/>
                </a:solidFill>
              </a:endParaRPr>
            </a:p>
          </p:txBody>
        </p:sp>
        <p:sp>
          <p:nvSpPr>
            <p:cNvPr id="10" name="Shape 729"/>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XhkAAFcTAACWHQAAshUAAAAgAAAmAAAACAAAAP//////////"/>
                </a:ext>
              </a:extLst>
            </p:cNvSpPr>
            <p:nvPr/>
          </p:nvSpPr>
          <p:spPr>
            <a:xfrm>
              <a:off x="4123690" y="3143885"/>
              <a:ext cx="685800" cy="382905"/>
            </a:xfrm>
            <a:prstGeom prst="rect">
              <a:avLst/>
            </a:prstGeom>
            <a:noFill/>
            <a:ln>
              <a:noFill/>
            </a:ln>
            <a:effectLst/>
          </p:spPr>
          <p:txBody>
            <a:bodyPr vert="horz" wrap="none" lIns="50800" tIns="50800" rIns="50800" bIns="50800" numCol="1" spcCol="215900" anchor="ctr"/>
            <a:lstStyle>
              <a:lvl1pPr algn="l" defTabSz="457200">
                <a:lnSpc>
                  <a:spcPts val="2400"/>
                </a:lnSpc>
                <a:tabLst>
                  <a:tab pos="838200" algn="l"/>
                </a:tabLst>
                <a:defRPr sz="2000" cap="none">
                  <a:solidFill>
                    <a:srgbClr val="424242"/>
                  </a:solidFill>
                  <a:latin typeface="Times New Roman"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0.643</a:t>
              </a:r>
              <a:endParaRPr cap="none">
                <a:solidFill>
                  <a:srgbClr val="424242"/>
                </a:solidFill>
              </a:endParaRPr>
            </a:p>
          </p:txBody>
        </p:sp>
      </p:grpSp>
      <p:grpSp>
        <p:nvGrpSpPr>
          <p:cNvPr id="14" name="Group 735"/>
          <p:cNvGrpSpPr>
            <a:extLst>
              <a:ext uri="smNativeData">
                <pr:smNativeData xmlns:pr="smNativeData" xmlns="smNativeData" val="SMDATA_6_trXWYhMAAAAlAAAAAQAAAA8BAAAAkAAAAEgAAACQAAAASAAAAAAAAAAAAAAAAAAAABcAAAAUAAAAAAAAAAAAAAD/fwAA/38AAAAAAAAJAAAABAAAAAAAAAAfAAAAVAAAAAAAAAAAAAAAAAAAAAAAAAAAAAAAAAAAAAAAAAAAAAAAAAAAAAAAAAAAAAAAAAAAAAAAAAAAAAAAAAAAAAAAAAAAAAAAAAAAAAAAAAAAAAAAAAAAACEAAAAYAAAAFAAAAEoUAABrDgAAghgAALIVAAAQAAAAJgAAAAgAAAD/////AAAAAA=="/>
              </a:ext>
            </a:extLst>
          </p:cNvGrpSpPr>
          <p:nvPr/>
        </p:nvGrpSpPr>
        <p:grpSpPr>
          <a:xfrm>
            <a:off x="3298190" y="2343785"/>
            <a:ext cx="685800" cy="1183005"/>
            <a:chOff x="3298190" y="2343785"/>
            <a:chExt cx="685800" cy="1183005"/>
          </a:xfrm>
        </p:grpSpPr>
        <p:sp>
          <p:nvSpPr>
            <p:cNvPr id="18" name="Shape 731"/>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ShQAAGsOAACCGAAAxhAAAAAgAAAmAAAACAAAAP//////////"/>
                </a:ext>
              </a:extLst>
            </p:cNvSpPr>
            <p:nvPr/>
          </p:nvSpPr>
          <p:spPr>
            <a:xfrm>
              <a:off x="3298190" y="2343785"/>
              <a:ext cx="685800" cy="382905"/>
            </a:xfrm>
            <a:prstGeom prst="rect">
              <a:avLst/>
            </a:prstGeom>
            <a:noFill/>
            <a:ln>
              <a:noFill/>
            </a:ln>
            <a:effectLst/>
          </p:spPr>
          <p:txBody>
            <a:bodyPr vert="horz" wrap="none" lIns="50800" tIns="50800" rIns="50800" bIns="50800" numCol="1" spcCol="215900" anchor="ctr"/>
            <a:lstStyle>
              <a:lvl1pPr algn="l" defTabSz="457200">
                <a:lnSpc>
                  <a:spcPts val="2400"/>
                </a:lnSpc>
                <a:tabLst>
                  <a:tab pos="838200" algn="l"/>
                </a:tabLst>
                <a:defRPr sz="2000" cap="none">
                  <a:solidFill>
                    <a:srgbClr val="424242"/>
                  </a:solidFill>
                  <a:latin typeface="Times New Roman"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0.138</a:t>
              </a:r>
              <a:endParaRPr cap="none">
                <a:solidFill>
                  <a:srgbClr val="424242"/>
                </a:solidFill>
              </a:endParaRPr>
            </a:p>
          </p:txBody>
        </p:sp>
        <p:sp>
          <p:nvSpPr>
            <p:cNvPr id="17" name="Shape 732"/>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ShQAAA8QAACCGAAAahIAAAAgAAAmAAAACAAAAP//////////"/>
                </a:ext>
              </a:extLst>
            </p:cNvSpPr>
            <p:nvPr/>
          </p:nvSpPr>
          <p:spPr>
            <a:xfrm>
              <a:off x="3298190" y="2610485"/>
              <a:ext cx="685800" cy="382905"/>
            </a:xfrm>
            <a:prstGeom prst="rect">
              <a:avLst/>
            </a:prstGeom>
            <a:noFill/>
            <a:ln>
              <a:noFill/>
            </a:ln>
            <a:effectLst/>
          </p:spPr>
          <p:txBody>
            <a:bodyPr vert="horz" wrap="none" lIns="50800" tIns="50800" rIns="50800" bIns="50800" numCol="1" spcCol="215900" anchor="ctr"/>
            <a:lstStyle>
              <a:lvl1pPr algn="l" defTabSz="457200">
                <a:lnSpc>
                  <a:spcPts val="2400"/>
                </a:lnSpc>
                <a:tabLst>
                  <a:tab pos="838200" algn="l"/>
                </a:tabLst>
                <a:defRPr sz="2000" cap="none">
                  <a:solidFill>
                    <a:srgbClr val="424242"/>
                  </a:solidFill>
                  <a:latin typeface="Times New Roman"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0.188</a:t>
              </a:r>
              <a:endParaRPr cap="none">
                <a:solidFill>
                  <a:srgbClr val="424242"/>
                </a:solidFill>
              </a:endParaRPr>
            </a:p>
          </p:txBody>
        </p:sp>
        <p:sp>
          <p:nvSpPr>
            <p:cNvPr id="16" name="Shape 733"/>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ShQAALMRAACCGAAADhQAAAAgAAAmAAAACAAAAP//////////"/>
                </a:ext>
              </a:extLst>
            </p:cNvSpPr>
            <p:nvPr/>
          </p:nvSpPr>
          <p:spPr>
            <a:xfrm>
              <a:off x="3298190" y="2877185"/>
              <a:ext cx="685800" cy="382905"/>
            </a:xfrm>
            <a:prstGeom prst="rect">
              <a:avLst/>
            </a:prstGeom>
            <a:noFill/>
            <a:ln>
              <a:noFill/>
            </a:ln>
            <a:effectLst/>
          </p:spPr>
          <p:txBody>
            <a:bodyPr vert="horz" wrap="none" lIns="50800" tIns="50800" rIns="50800" bIns="50800" numCol="1" spcCol="215900" anchor="ctr"/>
            <a:lstStyle>
              <a:lvl1pPr algn="l" defTabSz="457200">
                <a:lnSpc>
                  <a:spcPts val="2400"/>
                </a:lnSpc>
                <a:tabLst>
                  <a:tab pos="838200" algn="l"/>
                </a:tabLst>
                <a:defRPr sz="2000" cap="none">
                  <a:solidFill>
                    <a:srgbClr val="424242"/>
                  </a:solidFill>
                  <a:latin typeface="Times New Roman"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0.495</a:t>
              </a:r>
              <a:endParaRPr cap="none">
                <a:solidFill>
                  <a:srgbClr val="424242"/>
                </a:solidFill>
              </a:endParaRPr>
            </a:p>
          </p:txBody>
        </p:sp>
        <p:sp>
          <p:nvSpPr>
            <p:cNvPr id="15" name="Shape 734"/>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ShQAAFcTAACCGAAAshUAAAAgAAAmAAAACAAAAP//////////"/>
                </a:ext>
              </a:extLst>
            </p:cNvSpPr>
            <p:nvPr/>
          </p:nvSpPr>
          <p:spPr>
            <a:xfrm>
              <a:off x="3298190" y="3143885"/>
              <a:ext cx="685800" cy="382905"/>
            </a:xfrm>
            <a:prstGeom prst="rect">
              <a:avLst/>
            </a:prstGeom>
            <a:noFill/>
            <a:ln>
              <a:noFill/>
            </a:ln>
            <a:effectLst/>
          </p:spPr>
          <p:txBody>
            <a:bodyPr vert="horz" wrap="none" lIns="50800" tIns="50800" rIns="50800" bIns="50800" numCol="1" spcCol="215900" anchor="ctr"/>
            <a:lstStyle>
              <a:lvl1pPr algn="l" defTabSz="457200">
                <a:lnSpc>
                  <a:spcPts val="2400"/>
                </a:lnSpc>
                <a:tabLst>
                  <a:tab pos="838200" algn="l"/>
                </a:tabLst>
                <a:defRPr sz="2000" cap="none">
                  <a:solidFill>
                    <a:srgbClr val="424242"/>
                  </a:solidFill>
                  <a:latin typeface="Times New Roman"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0.179</a:t>
              </a:r>
              <a:endParaRPr cap="none">
                <a:solidFill>
                  <a:srgbClr val="424242"/>
                </a:solidFill>
              </a:endParaRPr>
            </a:p>
          </p:txBody>
        </p:sp>
      </p:grpSp>
      <p:grpSp>
        <p:nvGrpSpPr>
          <p:cNvPr id="19" name="Group 740"/>
          <p:cNvGrpSpPr>
            <a:extLst>
              <a:ext uri="smNativeData">
                <pr:smNativeData xmlns:pr="smNativeData" xmlns="smNativeData" val="SMDATA_6_trXWYhMAAAAlAAAAAQAAAA8BAAAAkAAAAEgAAACQAAAASAAAAAAAAAAAAAAAAAAAABcAAAAUAAAAAAAAAAAAAAD/fwAA/38AAAAAAAAJAAAABAAAAAAAAAAfAAAAVAAAAAAAAAAAAAAAAAAAAAAAAAAAAAAAAAAAAAAAAAAAAAAAAAAAAAAAAAAAAAAAAAAAAAAAAAAAAAAAAAAAAAAAAAAAAAAAAAAAAAAAAAAAAAAAAAAAACEAAAAYAAAAFAAAAHIeAABrDgAAqiIAALIVAAAQAAAAJgAAAAgAAAD/////AAAAAA=="/>
              </a:ext>
            </a:extLst>
          </p:cNvGrpSpPr>
          <p:nvPr/>
        </p:nvGrpSpPr>
        <p:grpSpPr>
          <a:xfrm>
            <a:off x="4949190" y="2343785"/>
            <a:ext cx="685800" cy="1183005"/>
            <a:chOff x="4949190" y="2343785"/>
            <a:chExt cx="685800" cy="1183005"/>
          </a:xfrm>
        </p:grpSpPr>
        <p:sp>
          <p:nvSpPr>
            <p:cNvPr id="23" name="Shape 736"/>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FFdVN8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ch4AAGsOAACqIgAAxhAAAAAgAAAmAAAACAAAAP//////////"/>
                </a:ext>
              </a:extLst>
            </p:cNvSpPr>
            <p:nvPr/>
          </p:nvSpPr>
          <p:spPr>
            <a:xfrm>
              <a:off x="4949190" y="2343785"/>
              <a:ext cx="685800" cy="382905"/>
            </a:xfrm>
            <a:prstGeom prst="rect">
              <a:avLst/>
            </a:prstGeom>
            <a:noFill/>
            <a:ln>
              <a:noFill/>
            </a:ln>
            <a:effectLst/>
          </p:spPr>
          <p:txBody>
            <a:bodyPr vert="horz" wrap="none" lIns="50800" tIns="50800" rIns="50800" bIns="50800" numCol="1" spcCol="215900" anchor="ctr"/>
            <a:lstStyle>
              <a:lvl1pPr algn="l" defTabSz="457200">
                <a:lnSpc>
                  <a:spcPts val="2400"/>
                </a:lnSpc>
                <a:tabLst>
                  <a:tab pos="838200" algn="l"/>
                </a:tabLst>
                <a:defRPr sz="2000" cap="none">
                  <a:solidFill>
                    <a:srgbClr val="424242"/>
                  </a:solidFill>
                  <a:latin typeface="Times New Roman"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0.109</a:t>
              </a:r>
              <a:endParaRPr cap="none">
                <a:solidFill>
                  <a:srgbClr val="424242"/>
                </a:solidFill>
              </a:endParaRPr>
            </a:p>
          </p:txBody>
        </p:sp>
        <p:sp>
          <p:nvSpPr>
            <p:cNvPr id="22" name="Shape 737"/>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My2T4g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ch4AAA8QAACqIgAAahIAAAAgAAAmAAAACAAAAP//////////"/>
                </a:ext>
              </a:extLst>
            </p:cNvSpPr>
            <p:nvPr/>
          </p:nvSpPr>
          <p:spPr>
            <a:xfrm>
              <a:off x="4949190" y="2610485"/>
              <a:ext cx="685800" cy="382905"/>
            </a:xfrm>
            <a:prstGeom prst="rect">
              <a:avLst/>
            </a:prstGeom>
            <a:noFill/>
            <a:ln>
              <a:noFill/>
            </a:ln>
            <a:effectLst/>
          </p:spPr>
          <p:txBody>
            <a:bodyPr vert="horz" wrap="none" lIns="50800" tIns="50800" rIns="50800" bIns="50800" numCol="1" spcCol="215900" anchor="ctr"/>
            <a:lstStyle>
              <a:lvl1pPr algn="l" defTabSz="457200">
                <a:lnSpc>
                  <a:spcPts val="2400"/>
                </a:lnSpc>
                <a:tabLst>
                  <a:tab pos="838200" algn="l"/>
                </a:tabLst>
                <a:defRPr sz="2000" cap="none">
                  <a:solidFill>
                    <a:srgbClr val="424242"/>
                  </a:solidFill>
                  <a:latin typeface="Times New Roman"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0.102</a:t>
              </a:r>
              <a:endParaRPr cap="none">
                <a:solidFill>
                  <a:srgbClr val="424242"/>
                </a:solidFill>
              </a:endParaRPr>
            </a:p>
          </p:txBody>
        </p:sp>
        <p:sp>
          <p:nvSpPr>
            <p:cNvPr id="21" name="Shape 738"/>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PGVZgk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ch4AALMRAACqIgAADhQAAAAgAAAmAAAACAAAAP//////////"/>
                </a:ext>
              </a:extLst>
            </p:cNvSpPr>
            <p:nvPr/>
          </p:nvSpPr>
          <p:spPr>
            <a:xfrm>
              <a:off x="4949190" y="2877185"/>
              <a:ext cx="685800" cy="382905"/>
            </a:xfrm>
            <a:prstGeom prst="rect">
              <a:avLst/>
            </a:prstGeom>
            <a:noFill/>
            <a:ln>
              <a:noFill/>
            </a:ln>
            <a:effectLst/>
          </p:spPr>
          <p:txBody>
            <a:bodyPr vert="horz" wrap="none" lIns="50800" tIns="50800" rIns="50800" bIns="50800" numCol="1" spcCol="215900" anchor="ctr"/>
            <a:lstStyle>
              <a:lvl1pPr algn="l" defTabSz="457200">
                <a:lnSpc>
                  <a:spcPts val="2400"/>
                </a:lnSpc>
                <a:tabLst>
                  <a:tab pos="838200" algn="l"/>
                </a:tabLst>
                <a:defRPr sz="2000" cap="none">
                  <a:solidFill>
                    <a:srgbClr val="424242"/>
                  </a:solidFill>
                  <a:latin typeface="Times New Roman"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0.174</a:t>
              </a:r>
              <a:endParaRPr cap="none">
                <a:solidFill>
                  <a:srgbClr val="424242"/>
                </a:solidFill>
              </a:endParaRPr>
            </a:p>
          </p:txBody>
        </p:sp>
        <p:sp>
          <p:nvSpPr>
            <p:cNvPr id="20" name="Shape 739"/>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ExMTE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ch4AAFcTAACqIgAAshUAAAAgAAAmAAAACAAAAP//////////"/>
                </a:ext>
              </a:extLst>
            </p:cNvSpPr>
            <p:nvPr/>
          </p:nvSpPr>
          <p:spPr>
            <a:xfrm>
              <a:off x="4949190" y="3143885"/>
              <a:ext cx="685800" cy="382905"/>
            </a:xfrm>
            <a:prstGeom prst="rect">
              <a:avLst/>
            </a:prstGeom>
            <a:noFill/>
            <a:ln>
              <a:noFill/>
            </a:ln>
            <a:effectLst/>
          </p:spPr>
          <p:txBody>
            <a:bodyPr vert="horz" wrap="none" lIns="50800" tIns="50800" rIns="50800" bIns="50800" numCol="1" spcCol="215900" anchor="ctr"/>
            <a:lstStyle>
              <a:lvl1pPr algn="l" defTabSz="457200">
                <a:lnSpc>
                  <a:spcPts val="2400"/>
                </a:lnSpc>
                <a:tabLst>
                  <a:tab pos="838200" algn="l"/>
                </a:tabLst>
                <a:defRPr sz="2000" cap="none">
                  <a:solidFill>
                    <a:srgbClr val="424242"/>
                  </a:solidFill>
                  <a:latin typeface="Times New Roman"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0.155</a:t>
              </a:r>
              <a:endParaRPr cap="none">
                <a:solidFill>
                  <a:srgbClr val="424242"/>
                </a:solidFill>
              </a:endParaRPr>
            </a:p>
          </p:txBody>
        </p:sp>
      </p:grpSp>
      <p:sp>
        <p:nvSpPr>
          <p:cNvPr id="24" name="Shape 741"/>
          <p:cNvSpPr>
            <a:extLst>
              <a:ext uri="smNativeData">
                <pr:smNativeData xmlns:pr="smNativeData" xmlns="smNativeData" val="SMDATA_15_trXWYhMAAAAlAAAACg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C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NcI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jyIAAFAWAABhJAAAUBYAABAAAAAmAAAACAAAAP//////////"/>
              </a:ext>
            </a:extLst>
          </p:cNvSpPr>
          <p:nvPr/>
        </p:nvSpPr>
        <p:spPr>
          <a:xfrm flipH="1">
            <a:off x="5617845" y="3627120"/>
            <a:ext cx="295910" cy="0"/>
          </a:xfrm>
          <a:prstGeom prst="line">
            <a:avLst/>
          </a:prstGeom>
          <a:noFill/>
          <a:ln w="25400" cap="flat" cmpd="sng" algn="ctr">
            <a:solidFill>
              <a:srgbClr val="FF9300"/>
            </a:solidFill>
            <a:prstDash val="solid"/>
            <a:headEnd type="none"/>
            <a:tailEnd type="triangle" w="med" len="med"/>
          </a:ln>
          <a:effectLst>
            <a:outerShdw blurRad="63500" dist="63760" dir="27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25" name="Shape 742"/>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DY1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1SQAACAUAADZOwAAgBgAAAAgAAAmAAAACAAAAP//////////"/>
              </a:ext>
            </a:extLst>
          </p:cNvSpPr>
          <p:nvPr/>
        </p:nvSpPr>
        <p:spPr>
          <a:xfrm>
            <a:off x="5987415" y="3271520"/>
            <a:ext cx="3741420" cy="7112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ctr"/>
          <a:lstStyle/>
          <a:p>
            <a:pPr algn="l" defTabSz="457200">
              <a:lnSpc>
                <a:spcPts val="1600"/>
              </a:lnSpc>
              <a:tabLst>
                <a:tab pos="838200" algn="l"/>
              </a:tabLst>
              <a:defRPr sz="1400" cap="none">
                <a:solidFill>
                  <a:srgbClr val="424242"/>
                </a:solidFill>
                <a:latin typeface="Arial" pitchFamily="1" charset="0"/>
                <a:ea typeface="Arial" pitchFamily="1" charset="0"/>
                <a:cs typeface="Arial" pitchFamily="1" charset="0"/>
              </a:defRPr>
            </a:pPr>
            <a:r>
              <a:rPr i="1" cap="none"/>
              <a:t>i.e.</a:t>
            </a:r>
            <a:r>
              <a:t>, the true branch length, in units of expected (average) number of substitutions per site!</a:t>
            </a:r>
          </a:p>
        </p:txBody>
      </p:sp>
      <p:sp>
        <p:nvSpPr>
          <p:cNvPr id="26" name="Shape 743"/>
          <p:cNvSpPr>
            <a:extLst>
              <a:ext uri="smNativeData">
                <pr:smNativeData xmlns:pr="smNativeData" xmlns="smNativeData" val="SMDATA_15_trXWYhMAAAAlAAAAZAAAAA0AAAAAUAAAAFAAAABQAAAAUAAAAAAAAAABAAAAAAAAAAEAAABQAAAAAAAAAAAA4D8AAAAAAADgPwAAAAAAAOA/AAAAAAAA4D8AAAAAAADgPwAAAAAAAOA/AAAAAAAA4D8AAAAAAADgPwAAAAAAAOA/AAAAAAAA4D8CAAAAjAAAAAE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ozJS0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WR0AALIVAACPIgAAeRgAABAAAAAmAAAACAAAAP//////////"/>
              </a:ext>
            </a:extLst>
          </p:cNvSpPr>
          <p:nvPr/>
        </p:nvSpPr>
        <p:spPr>
          <a:xfrm>
            <a:off x="4770755" y="3526790"/>
            <a:ext cx="847090" cy="451485"/>
          </a:xfrm>
          <a:prstGeom prst="rect">
            <a:avLst/>
          </a:prstGeom>
          <a:solidFill>
            <a:srgbClr val="FFFFFF"/>
          </a:solidFill>
          <a:ln>
            <a:noFill/>
          </a:ln>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27" name="Shape 744"/>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8vLxw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ch4AAEsVAACqIgAAphcAABAgAAAmAAAACAAAAP//////////"/>
              </a:ext>
            </a:extLst>
          </p:cNvSpPr>
          <p:nvPr/>
        </p:nvSpPr>
        <p:spPr>
          <a:xfrm>
            <a:off x="4949190" y="3461385"/>
            <a:ext cx="685800" cy="382905"/>
          </a:xfrm>
          <a:prstGeom prst="rect">
            <a:avLst/>
          </a:prstGeom>
          <a:noFill/>
          <a:ln>
            <a:noFill/>
          </a:ln>
          <a:effectLst/>
        </p:spPr>
        <p:txBody>
          <a:bodyPr vert="horz" wrap="none" lIns="50800" tIns="50800" rIns="50800" bIns="50800" numCol="1" spcCol="215900" anchor="ctr"/>
          <a:lstStyle>
            <a:lvl1pPr algn="l" defTabSz="457200">
              <a:lnSpc>
                <a:spcPts val="2400"/>
              </a:lnSpc>
              <a:tabLst>
                <a:tab pos="838200" algn="l"/>
              </a:tabLst>
              <a:defRPr sz="2000" cap="none">
                <a:solidFill>
                  <a:srgbClr val="424242"/>
                </a:solidFill>
                <a:latin typeface="Times New Roman"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0.500</a:t>
            </a:r>
            <a:endParaRPr cap="none">
              <a:solidFill>
                <a:srgbClr val="424242"/>
              </a:solidFill>
            </a:endParaRPr>
          </a:p>
        </p:txBody>
      </p:sp>
    </p:spTree>
  </p:cSld>
  <p:clrMapOvr>
    <a:masterClrMapping/>
  </p:clrMapOvr>
  <p:transition spd="fast" p14:dur="500">
    <p:fade/>
    <p:extLst>
      <p:ext uri="smNativeData">
        <pr:smNativeData xmlns:pr="smNativeData" xmlns="smNativeData" val="trXWYgAAAAD0AQAAAAAAAAYAAAAAAAAAAAAAAAAAAAAAAAAAAQAAAAAAAAAAAAAAAAAAAAAAAAAAAAAA"/>
      </p:ext>
    </p:extLst>
  </p:transition>
  <p:timing>
    <p:tnLst>
      <p:par>
        <p:cTn id="1" dur="indefinite" restart="never" nodeType="tmRoot"/>
      </p:par>
    </p:tnLst>
  </p:timing>
</p:sld>
</file>

<file path=ppt/slides/slide400.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sp>
        <p:nvSpPr>
          <p:cNvPr id="2" name="Shape 4142"/>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DClWQQ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YgsAAMgAAAAeMwAAOAQAABAgAAAmAAAACAAAAP//////////"/>
              </a:ext>
            </a:extLst>
          </p:cNvSpPr>
          <p:nvPr/>
        </p:nvSpPr>
        <p:spPr>
          <a:xfrm>
            <a:off x="1850390" y="127000"/>
            <a:ext cx="645922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p>
            <a:pPr marL="0" marR="0" indent="0" algn="ctr" defTabSz="457200">
              <a:lnSpc>
                <a:spcPts val="4300"/>
              </a:lnSpc>
              <a:spcBef>
                <a:spcPts val="0"/>
              </a:spcBef>
              <a:spcAft>
                <a:spcPts val="0"/>
              </a:spcAft>
              <a:buNone/>
              <a:tabLst>
                <a:tab pos="838200" algn="l"/>
              </a:tabLst>
              <a:defRPr sz="3600" cap="none">
                <a:solidFill>
                  <a:srgbClr val="0433FF"/>
                </a:solidFill>
                <a:latin typeface="蘋果儷中黑" pitchFamily="0" charset="0"/>
                <a:ea typeface="蘋果儷中黑" pitchFamily="0" charset="0"/>
                <a:cs typeface="蘋果儷中黑" pitchFamily="0" charset="0"/>
              </a:defRPr>
            </a:pPr>
            <a:r>
              <a:t>The Dirichlet Process Prior (DPP) Model</a:t>
            </a:r>
          </a:p>
        </p:txBody>
      </p:sp>
      <p:sp>
        <p:nvSpPr>
          <p:cNvPr id="3" name="Shape 4143"/>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LgLAAD4OQAAEA4AABAgAAAmAAAACAAAAP//////////"/>
              </a:ext>
            </a:extLst>
          </p:cNvSpPr>
          <p:nvPr/>
        </p:nvSpPr>
        <p:spPr>
          <a:xfrm>
            <a:off x="1003300" y="1905000"/>
            <a:ext cx="8420100" cy="3810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algn="l" defTabSz="457200">
              <a:lnSpc>
                <a:spcPts val="2600"/>
              </a:lnSpc>
              <a:spcBef>
                <a:spcPts val="400"/>
              </a:spcBef>
              <a:tabLst>
                <a:tab pos="838200" algn="l"/>
                <a:tab pos="914400" algn="l"/>
                <a:tab pos="1828800" algn="l"/>
                <a:tab pos="2387600" algn="l"/>
              </a:tabLst>
              <a:defRPr sz="2200" cap="none">
                <a:solidFill>
                  <a:srgbClr val="424242"/>
                </a:solidFill>
                <a:latin typeface="蘋果儷中黑" pitchFamily="0" charset="0"/>
                <a:ea typeface="Gill Sans" pitchFamily="0" charset="0"/>
                <a:cs typeface="Gill Sans" pitchFamily="0" charset="0"/>
              </a:defRPr>
            </a:pPr>
            <a:r>
              <a:t>First described by Ferguson (1973), Antoniak (1974)</a:t>
            </a:r>
          </a:p>
        </p:txBody>
      </p:sp>
      <p:sp>
        <p:nvSpPr>
          <p:cNvPr id="4" name="Shape 4144"/>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KtvpLg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SAMAAPQGAAA4NgAAaAsAABAgAAAmAAAACAAAAP//////////"/>
              </a:ext>
            </a:extLst>
          </p:cNvSpPr>
          <p:nvPr/>
        </p:nvSpPr>
        <p:spPr>
          <a:xfrm>
            <a:off x="533400" y="1130300"/>
            <a:ext cx="8280400" cy="7239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algn="l" defTabSz="457200">
              <a:lnSpc>
                <a:spcPts val="2900"/>
              </a:lnSpc>
              <a:spcBef>
                <a:spcPts val="400"/>
              </a:spcBef>
              <a:tabLst>
                <a:tab pos="838200" algn="l"/>
                <a:tab pos="914400" algn="l"/>
                <a:tab pos="1828800" algn="l"/>
                <a:tab pos="2387600" algn="l"/>
              </a:tabLst>
              <a:defRPr sz="2400" cap="none">
                <a:solidFill>
                  <a:srgbClr val="0433FF"/>
                </a:solidFill>
                <a:latin typeface="蘋果儷中黑" pitchFamily="0" charset="0"/>
                <a:ea typeface="Gill Sans" pitchFamily="0" charset="0"/>
                <a:cs typeface="Gill Sans" pitchFamily="0" charset="0"/>
              </a:defRPr>
            </a:pPr>
            <a:r>
              <a:t>Provides a flexible way to model situations in which the data subsets are</a:t>
            </a:r>
            <a:br/>
            <a:r>
              <a:t>    drawn from a mixture of simpler parametric distributions</a:t>
            </a:r>
          </a:p>
        </p:txBody>
      </p:sp>
      <p:sp>
        <p:nvSpPr>
          <p:cNvPr id="5" name="Shape 4145"/>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JqIdYM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BwWAAD4OQAAdBgAABAgAAAmAAAACAAAAP//////////"/>
              </a:ext>
            </a:extLst>
          </p:cNvSpPr>
          <p:nvPr/>
        </p:nvSpPr>
        <p:spPr>
          <a:xfrm>
            <a:off x="1003300" y="3594100"/>
            <a:ext cx="8420100" cy="3810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0" marR="0" indent="0" algn="l" defTabSz="457200">
              <a:lnSpc>
                <a:spcPts val="2600"/>
              </a:lnSpc>
              <a:spcBef>
                <a:spcPts val="400"/>
              </a:spcBef>
              <a:spcAft>
                <a:spcPts val="0"/>
              </a:spcAft>
              <a:buNone/>
              <a:tabLst>
                <a:tab pos="838200" algn="l"/>
                <a:tab pos="914400" algn="l"/>
                <a:tab pos="1828800" algn="l"/>
                <a:tab pos="2387600" algn="l"/>
              </a:tabLst>
              <a:defRPr sz="2200" cap="none">
                <a:solidFill>
                  <a:srgbClr val="424242"/>
                </a:solidFill>
                <a:latin typeface="蘋果儷中黑" pitchFamily="0" charset="0"/>
                <a:ea typeface="蘋果儷中黑" pitchFamily="0" charset="0"/>
                <a:cs typeface="蘋果儷中黑" pitchFamily="0" charset="0"/>
              </a:defRPr>
            </a:pPr>
            <a:r>
              <a:t>Broken-stick construction</a:t>
            </a:r>
          </a:p>
        </p:txBody>
      </p:sp>
      <p:sp>
        <p:nvSpPr>
          <p:cNvPr id="6" name="Shape 4146"/>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PBOLwM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SAMAAHQTAADnOwAA9BUAABAgAAAmAAAACAAAAP//////////"/>
              </a:ext>
            </a:extLst>
          </p:cNvSpPr>
          <p:nvPr/>
        </p:nvSpPr>
        <p:spPr>
          <a:xfrm>
            <a:off x="533400" y="3162300"/>
            <a:ext cx="9204325" cy="4064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0" marR="0" indent="0" algn="l" defTabSz="457200">
              <a:lnSpc>
                <a:spcPts val="2900"/>
              </a:lnSpc>
              <a:spcBef>
                <a:spcPts val="400"/>
              </a:spcBef>
              <a:spcAft>
                <a:spcPts val="0"/>
              </a:spcAft>
              <a:buNone/>
              <a:tabLst>
                <a:tab pos="838200" algn="l"/>
                <a:tab pos="914400" algn="l"/>
                <a:tab pos="1828800" algn="l"/>
                <a:tab pos="2387600" algn="l"/>
              </a:tabLst>
              <a:defRPr sz="2400" cap="none">
                <a:solidFill>
                  <a:srgbClr val="0433FF"/>
                </a:solidFill>
                <a:latin typeface="蘋果儷中黑" pitchFamily="0" charset="0"/>
                <a:ea typeface="蘋果儷中黑" pitchFamily="0" charset="0"/>
                <a:cs typeface="蘋果儷中黑" pitchFamily="0" charset="0"/>
              </a:defRPr>
            </a:pPr>
            <a:r>
              <a:t>There are several approaches used to introduce this complex nonparametric model</a:t>
            </a:r>
          </a:p>
        </p:txBody>
      </p:sp>
      <p:sp>
        <p:nvSpPr>
          <p:cNvPr id="7" name="Shape 4147"/>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EJkF6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BAOAAD4OQAAaBAAABAgAAAmAAAACAAAAP//////////"/>
              </a:ext>
            </a:extLst>
          </p:cNvSpPr>
          <p:nvPr/>
        </p:nvSpPr>
        <p:spPr>
          <a:xfrm>
            <a:off x="1003300" y="2286000"/>
            <a:ext cx="8420100" cy="3810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0" marR="0" indent="0" algn="l" defTabSz="457200">
              <a:lnSpc>
                <a:spcPts val="2600"/>
              </a:lnSpc>
              <a:spcBef>
                <a:spcPts val="400"/>
              </a:spcBef>
              <a:spcAft>
                <a:spcPts val="0"/>
              </a:spcAft>
              <a:buNone/>
              <a:tabLst>
                <a:tab pos="838200" algn="l"/>
                <a:tab pos="914400" algn="l"/>
                <a:tab pos="1828800" algn="l"/>
                <a:tab pos="2387600" algn="l"/>
              </a:tabLst>
              <a:defRPr sz="2200" cap="none">
                <a:solidFill>
                  <a:srgbClr val="424242"/>
                </a:solidFill>
                <a:latin typeface="蘋果儷中黑" pitchFamily="0" charset="0"/>
                <a:ea typeface="蘋果儷中黑" pitchFamily="0" charset="0"/>
                <a:cs typeface="蘋果儷中黑" pitchFamily="0" charset="0"/>
              </a:defRPr>
            </a:pPr>
            <a:r>
              <a:t>It is not equivalent to the Dirichlet distribution</a:t>
            </a:r>
          </a:p>
        </p:txBody>
      </p:sp>
      <p:sp>
        <p:nvSpPr>
          <p:cNvPr id="8" name="Shape 4148"/>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SU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HQYAAD4OQAA4BoAABAgAAAmAAAACAAAAP//////////"/>
              </a:ext>
            </a:extLst>
          </p:cNvSpPr>
          <p:nvPr/>
        </p:nvSpPr>
        <p:spPr>
          <a:xfrm>
            <a:off x="1003300" y="3975100"/>
            <a:ext cx="8420100" cy="3937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algn="l" defTabSz="457200">
              <a:lnSpc>
                <a:spcPts val="2600"/>
              </a:lnSpc>
              <a:spcBef>
                <a:spcPts val="400"/>
              </a:spcBef>
              <a:tabLst>
                <a:tab pos="838200" algn="l"/>
                <a:tab pos="914400" algn="l"/>
                <a:tab pos="1828800" algn="l"/>
                <a:tab pos="2387600" algn="l"/>
              </a:tabLst>
              <a:defRPr sz="2200" cap="none">
                <a:solidFill>
                  <a:srgbClr val="424242"/>
                </a:solidFill>
                <a:latin typeface="蘋果儷中黑" pitchFamily="0" charset="0"/>
                <a:ea typeface="Gill Sans" pitchFamily="0" charset="0"/>
                <a:cs typeface="Gill Sans" pitchFamily="0" charset="0"/>
              </a:defRPr>
            </a:pPr>
            <a:r>
              <a:t>Poyla</a:t>
            </a:r>
            <a:r>
              <a:rPr sz="1800" cap="none">
                <a:latin typeface="Times New Roman" pitchFamily="1" charset="0"/>
                <a:ea typeface="Gill Sans" pitchFamily="0" charset="0"/>
                <a:cs typeface="Gill Sans" pitchFamily="0" charset="0"/>
              </a:rPr>
              <a:t>’</a:t>
            </a:r>
            <a:r>
              <a:t>s Urn construction</a:t>
            </a:r>
          </a:p>
        </p:txBody>
      </p:sp>
      <p:sp>
        <p:nvSpPr>
          <p:cNvPr id="9" name="Shape 4149"/>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CwhPi8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MwaAAD4OQAAJB0AABAgAAAmAAAACAAAAP//////////"/>
              </a:ext>
            </a:extLst>
          </p:cNvSpPr>
          <p:nvPr/>
        </p:nvSpPr>
        <p:spPr>
          <a:xfrm>
            <a:off x="1003300" y="4356100"/>
            <a:ext cx="8420100" cy="3810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0" marR="0" indent="0" algn="l" defTabSz="457200">
              <a:lnSpc>
                <a:spcPts val="2600"/>
              </a:lnSpc>
              <a:spcBef>
                <a:spcPts val="400"/>
              </a:spcBef>
              <a:spcAft>
                <a:spcPts val="0"/>
              </a:spcAft>
              <a:buNone/>
              <a:tabLst>
                <a:tab pos="838200" algn="l"/>
                <a:tab pos="914400" algn="l"/>
                <a:tab pos="1828800" algn="l"/>
                <a:tab pos="2387600" algn="l"/>
              </a:tabLst>
              <a:defRPr sz="2200" cap="none">
                <a:solidFill>
                  <a:srgbClr val="424242"/>
                </a:solidFill>
                <a:latin typeface="蘋果儷中黑" pitchFamily="0" charset="0"/>
                <a:ea typeface="蘋果儷中黑" pitchFamily="0" charset="0"/>
                <a:cs typeface="蘋果儷中黑" pitchFamily="0" charset="0"/>
              </a:defRPr>
            </a:pPr>
            <a:r>
              <a:t>The Chinese Restaurant construction</a:t>
            </a:r>
          </a:p>
        </p:txBody>
      </p:sp>
      <p:sp>
        <p:nvSpPr>
          <p:cNvPr id="10" name="Shape 4150"/>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BoaGho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GgQAAD4OQAAwBIAABAgAAAmAAAACAAAAP//////////"/>
              </a:ext>
            </a:extLst>
          </p:cNvSpPr>
          <p:nvPr/>
        </p:nvSpPr>
        <p:spPr>
          <a:xfrm>
            <a:off x="1003300" y="2667000"/>
            <a:ext cx="8420100" cy="3810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0" marR="0" indent="0" algn="l" defTabSz="457200">
              <a:lnSpc>
                <a:spcPts val="2600"/>
              </a:lnSpc>
              <a:spcBef>
                <a:spcPts val="400"/>
              </a:spcBef>
              <a:spcAft>
                <a:spcPts val="0"/>
              </a:spcAft>
              <a:buNone/>
              <a:tabLst>
                <a:tab pos="838200" algn="l"/>
                <a:tab pos="914400" algn="l"/>
                <a:tab pos="1828800" algn="l"/>
                <a:tab pos="2387600" algn="l"/>
              </a:tabLst>
              <a:defRPr sz="2200" cap="none">
                <a:solidFill>
                  <a:srgbClr val="424242"/>
                </a:solidFill>
                <a:latin typeface="蘋果儷中黑" pitchFamily="0" charset="0"/>
                <a:ea typeface="蘋果儷中黑" pitchFamily="0" charset="0"/>
                <a:cs typeface="蘋果儷中黑" pitchFamily="0" charset="0"/>
              </a:defRPr>
            </a:pPr>
            <a:r>
              <a:t>Controlled by a single parameter,  , which governs the clumpiness of the process</a:t>
            </a:r>
          </a:p>
        </p:txBody>
      </p:sp>
      <p:pic>
        <p:nvPicPr>
          <p:cNvPr id="11" name="droppedImage.png"/>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yMict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FgbAAAIEQAAeBwAAEgSAAAQAAAAJgAAAAgAAAD//////////w=="/>
              </a:ext>
            </a:extLst>
          </p:cNvPicPr>
          <p:nvPr/>
        </p:nvPicPr>
        <p:blipFill>
          <a:blip r:embed="rId2"/>
          <a:stretch>
            <a:fillRect/>
          </a:stretch>
        </p:blipFill>
        <p:spPr>
          <a:xfrm>
            <a:off x="4445000" y="2768600"/>
            <a:ext cx="182880" cy="203200"/>
          </a:xfrm>
          <a:prstGeom prst="rect">
            <a:avLst/>
          </a:prstGeom>
          <a:noFill/>
          <a:ln>
            <a:noFill/>
          </a:ln>
          <a:effectLst>
            <a:outerShdw blurRad="63500" dist="63760" dir="2700000">
              <a:srgbClr val="000000">
                <a:alpha val="4000"/>
              </a:srgbClr>
            </a:outerShdw>
          </a:effectLst>
        </p:spPr>
      </p:pic>
    </p:spTree>
  </p:cSld>
  <p:clrMapOvr>
    <a:masterClrMapping/>
  </p:clrMapOvr>
  <p:transition spd="fast" p14:dur="500">
    <p:fade/>
    <p:extLst>
      <p:ext uri="smNativeData">
        <pr:smNativeData xmlns:pr="smNativeData" xmlns="smNativeData" val="trXWYgAAAAD0AQAAAAAAAAYAAAAAAAAAAAAAAAAAAAAAAAAAAQAAAAAAAAAAAAAAAAAAAAAAAAAAAAAA"/>
      </p:ext>
    </p:extLst>
  </p:transition>
  <p:timing>
    <p:tnLst>
      <p:par>
        <p:cTn id="1" dur="indefinite" restart="never" nodeType="tmRoot"/>
      </p:par>
    </p:tnLst>
  </p:timing>
</p:sld>
</file>

<file path=ppt/slides/slide401.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sp>
        <p:nvSpPr>
          <p:cNvPr id="2" name="Shape 4153"/>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Cg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PAjAAD4OQAAFCgAABAgAAAmAAAACAAAAP//////////"/>
              </a:ext>
            </a:extLst>
          </p:cNvSpPr>
          <p:nvPr/>
        </p:nvSpPr>
        <p:spPr>
          <a:xfrm>
            <a:off x="1003300" y="5842000"/>
            <a:ext cx="8420100" cy="6731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0" marR="0" indent="0" algn="l" defTabSz="457200">
              <a:lnSpc>
                <a:spcPts val="2600"/>
              </a:lnSpc>
              <a:spcBef>
                <a:spcPts val="400"/>
              </a:spcBef>
              <a:spcAft>
                <a:spcPts val="0"/>
              </a:spcAft>
              <a:buNone/>
              <a:tabLst>
                <a:tab pos="838200" algn="l"/>
                <a:tab pos="914400" algn="l"/>
                <a:tab pos="1828800" algn="l"/>
                <a:tab pos="2387600" algn="l"/>
              </a:tabLst>
              <a:defRPr sz="2200" cap="none">
                <a:solidFill>
                  <a:srgbClr val="424242"/>
                </a:solidFill>
                <a:latin typeface="蘋果儷中黑" pitchFamily="0" charset="0"/>
                <a:ea typeface="蘋果儷中黑" pitchFamily="0" charset="0"/>
                <a:cs typeface="蘋果儷中黑" pitchFamily="0" charset="0"/>
              </a:defRPr>
            </a:pPr>
            <a:r>
              <a:t>A restaurant with a countably infinite number of tables, each of which can seat a countably infinite number of patrons.</a:t>
            </a:r>
          </a:p>
        </p:txBody>
      </p:sp>
      <p:sp>
        <p:nvSpPr>
          <p:cNvPr id="3" name="Shape 4154"/>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MBN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SAMAAPQGAAA4NgAAdAkAABAgAAAmAAAACAAAAP//////////"/>
              </a:ext>
            </a:extLst>
          </p:cNvSpPr>
          <p:nvPr/>
        </p:nvSpPr>
        <p:spPr>
          <a:xfrm>
            <a:off x="533400" y="1130300"/>
            <a:ext cx="8280400" cy="4064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0" marR="0" indent="0" algn="l" defTabSz="457200">
              <a:lnSpc>
                <a:spcPts val="2900"/>
              </a:lnSpc>
              <a:spcBef>
                <a:spcPts val="400"/>
              </a:spcBef>
              <a:spcAft>
                <a:spcPts val="0"/>
              </a:spcAft>
              <a:buNone/>
              <a:tabLst>
                <a:tab pos="838200" algn="l"/>
                <a:tab pos="914400" algn="l"/>
                <a:tab pos="1828800" algn="l"/>
                <a:tab pos="2387600" algn="l"/>
              </a:tabLst>
              <a:defRPr sz="2400" cap="none">
                <a:solidFill>
                  <a:srgbClr val="0433FF"/>
                </a:solidFill>
                <a:latin typeface="蘋果儷中黑" pitchFamily="0" charset="0"/>
                <a:ea typeface="蘋果儷中黑" pitchFamily="0" charset="0"/>
                <a:cs typeface="蘋果儷中黑" pitchFamily="0" charset="0"/>
              </a:defRPr>
            </a:pPr>
            <a:r>
              <a:t>The Chinese Restaurant Process</a:t>
            </a:r>
          </a:p>
        </p:txBody>
      </p:sp>
      <p:sp>
        <p:nvSpPr>
          <p:cNvPr id="4" name="Shape 4155"/>
          <p:cNvSpPr>
            <a:extLst>
              <a:ext uri="smNativeData">
                <pr:smNativeData xmlns:pr="smNativeData" xmlns="smNativeData" val="SMDATA_15_trXWYh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lBYAAAAPAAC0HgAAuBAAABAAAAAmAAAACAAAAP//////////"/>
              </a:ext>
            </a:extLst>
          </p:cNvSpPr>
          <p:nvPr/>
        </p:nvSpPr>
        <p:spPr>
          <a:xfrm>
            <a:off x="3670300" y="24384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5" name="Shape 4156"/>
          <p:cNvSpPr>
            <a:extLst>
              <a:ext uri="smNativeData">
                <pr:smNativeData xmlns:pr="smNativeData" xmlns="smNativeData" val="SMDATA_15_trXWYh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sAC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RCUAAAAPAABkLQAAuBAAABAAAAAmAAAACAAAAP//////////"/>
              </a:ext>
            </a:extLst>
          </p:cNvSpPr>
          <p:nvPr/>
        </p:nvSpPr>
        <p:spPr>
          <a:xfrm>
            <a:off x="6057900" y="24384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6" name="Shape 4157"/>
          <p:cNvSpPr>
            <a:extLst>
              <a:ext uri="smNativeData">
                <pr:smNativeData xmlns:pr="smNativeData" xmlns="smNativeData" val="SMDATA_15_trXWYh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MCA8w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9DMAAAAPAAAUPAAAuBAAABAAAAAmAAAACAAAAP//////////"/>
              </a:ext>
            </a:extLst>
          </p:cNvSpPr>
          <p:nvPr/>
        </p:nvSpPr>
        <p:spPr>
          <a:xfrm>
            <a:off x="8445500" y="24384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7" name="Shape 4158"/>
          <p:cNvSpPr>
            <a:extLst>
              <a:ext uri="smNativeData">
                <pr:smNativeData xmlns:pr="smNativeData" xmlns="smNativeData" val="SMDATA_15_trXWYh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GYw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lBYAAOgSAAC0HgAAoBQAABAAAAAmAAAACAAAAP//////////"/>
              </a:ext>
            </a:extLst>
          </p:cNvSpPr>
          <p:nvPr/>
        </p:nvSpPr>
        <p:spPr>
          <a:xfrm>
            <a:off x="3670300" y="30734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8" name="Shape 4159"/>
          <p:cNvSpPr>
            <a:extLst>
              <a:ext uri="smNativeData">
                <pr:smNativeData xmlns:pr="smNativeData" xmlns="smNativeData" val="SMDATA_15_trXWYh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GMg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RCUAAOgSAABkLQAAoBQAABAAAAAmAAAACAAAAP//////////"/>
              </a:ext>
            </a:extLst>
          </p:cNvSpPr>
          <p:nvPr/>
        </p:nvSpPr>
        <p:spPr>
          <a:xfrm>
            <a:off x="6057900" y="30734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9" name="Shape 4160"/>
          <p:cNvSpPr>
            <a:extLst>
              <a:ext uri="smNativeData">
                <pr:smNativeData xmlns:pr="smNativeData" xmlns="smNativeData" val="SMDATA_15_trXWYh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Do4VFQ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9DMAAOgSAAAUPAAAoBQAABAAAAAmAAAACAAAAP//////////"/>
              </a:ext>
            </a:extLst>
          </p:cNvSpPr>
          <p:nvPr/>
        </p:nvSpPr>
        <p:spPr>
          <a:xfrm>
            <a:off x="8445500" y="30734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10" name="Shape 4161"/>
          <p:cNvSpPr>
            <a:extLst>
              <a:ext uri="smNativeData">
                <pr:smNativeData xmlns:pr="smNativeData" xmlns="smNativeData" val="SMDATA_15_trXWYh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Cc4J0M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lBYAANAWAAC0HgAAiBgAABAAAAAmAAAACAAAAP//////////"/>
              </a:ext>
            </a:extLst>
          </p:cNvSpPr>
          <p:nvPr/>
        </p:nvSpPr>
        <p:spPr>
          <a:xfrm>
            <a:off x="3670300" y="37084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11" name="Shape 4162"/>
          <p:cNvSpPr>
            <a:extLst>
              <a:ext uri="smNativeData">
                <pr:smNativeData xmlns:pr="smNativeData" xmlns="smNativeData" val="SMDATA_15_trXWYh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DgxNg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RCUAANAWAABkLQAAiBgAABAAAAAmAAAACAAAAP//////////"/>
              </a:ext>
            </a:extLst>
          </p:cNvSpPr>
          <p:nvPr/>
        </p:nvSpPr>
        <p:spPr>
          <a:xfrm>
            <a:off x="6057900" y="37084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12" name="Shape 4163"/>
          <p:cNvSpPr>
            <a:extLst>
              <a:ext uri="smNativeData">
                <pr:smNativeData xmlns:pr="smNativeData" xmlns="smNativeData" val="SMDATA_15_trXWYh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GFsPSI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9DMAANAWAAAUPAAAiBgAABAAAAAmAAAACAAAAP//////////"/>
              </a:ext>
            </a:extLst>
          </p:cNvSpPr>
          <p:nvPr/>
        </p:nvSpPr>
        <p:spPr>
          <a:xfrm>
            <a:off x="8445500" y="37084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13" name="Shape 4164"/>
          <p:cNvSpPr>
            <a:extLst>
              <a:ext uri="smNativeData">
                <pr:smNativeData xmlns:pr="smNativeData" xmlns="smNativeData" val="SMDATA_15_trXWYhMAAAAlAAAAZAAAAA0AAAAAPAAAADwAAAA8AAAAP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HJTaGQ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ABQAAAQLAACQPQAA5BsAABAAAAAmAAAACAAAAP//////////"/>
              </a:ext>
            </a:extLst>
          </p:cNvSpPr>
          <p:nvPr/>
        </p:nvSpPr>
        <p:spPr>
          <a:xfrm>
            <a:off x="3251200" y="1790700"/>
            <a:ext cx="6756400" cy="2743200"/>
          </a:xfrm>
          <a:prstGeom prst="rect">
            <a:avLst/>
          </a:prstGeom>
          <a:noFill/>
          <a:ln w="25400" cap="flat" cmpd="sng" algn="ctr">
            <a:solidFill>
              <a:srgbClr val="000000"/>
            </a:solidFill>
            <a:prstDash val="solid"/>
            <a:headEnd type="none"/>
            <a:tailEnd type="none"/>
          </a:ln>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14" name="Shape 4165"/>
          <p:cNvSpPr>
            <a:extLst>
              <a:ext uri="smNativeData">
                <pr:smNativeData xmlns:pr="smNativeData" xmlns="smNativeData" val="SMDATA_15_trXWYhMAAAAlAAAAZAAAAA0AAAAAPAAAADwAAAA8AAAAPAAAAAAAAAABAAAAAAAAAAEAAABQAAAAAAAAAAAA4D8AAAAAAADgPwAAAAAAAOA/AAAAAAAA4D8AAAAAAADgPwAAAAAAAOA/AAAAAAAA4D8AAAAAAADgPwAAAAAAAOA/AAAAAAAA4D8CAAAAjAAAAAE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IzODE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QBAAAOQWAAAIFgAACBsAABAAAAAmAAAACAAAAP//////////"/>
              </a:ext>
            </a:extLst>
          </p:cNvSpPr>
          <p:nvPr/>
        </p:nvSpPr>
        <p:spPr>
          <a:xfrm>
            <a:off x="2641600" y="3721100"/>
            <a:ext cx="939800" cy="673100"/>
          </a:xfrm>
          <a:prstGeom prst="rect">
            <a:avLst/>
          </a:prstGeom>
          <a:solidFill>
            <a:srgbClr val="FFFFFF"/>
          </a:solidFill>
          <a:ln>
            <a:noFill/>
          </a:ln>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15" name="Shape 4166"/>
          <p:cNvSpPr>
            <a:extLst>
              <a:ext uri="smNativeData">
                <pr:smNativeData xmlns:pr="smNativeData" xmlns="smNativeData" val="SMDATA_15_trXWYhMAAAAlAAAACg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EBt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ABQAAOQWAAAAFAAA5BoAABAAAAAmAAAACAAAAP//////////"/>
              </a:ext>
            </a:extLst>
          </p:cNvSpPr>
          <p:nvPr/>
        </p:nvSpPr>
        <p:spPr>
          <a:xfrm>
            <a:off x="3251200" y="3721100"/>
            <a:ext cx="0" cy="650240"/>
          </a:xfrm>
          <a:prstGeom prst="line">
            <a:avLst/>
          </a:prstGeom>
          <a:noFill/>
          <a:ln w="25400" cap="flat" cmpd="sng" algn="ctr">
            <a:solidFill>
              <a:srgbClr val="000000"/>
            </a:solidFill>
            <a:prstDash val="solid"/>
            <a:headEnd type="none"/>
            <a:tailEnd type="none"/>
          </a:ln>
          <a:effectLst/>
        </p:spPr>
        <p:txBody>
          <a:bodyPr vert="horz" wrap="square" lIns="50800" tIns="50800" rIns="50800" bIns="50800" numCol="1" spcCol="215900" anchor="ctr"/>
          <a:lstStyle/>
          <a:p>
            <a:pPr algn="l" defTabSz="457200">
              <a:lnSpc>
                <a:spcPct val="100000"/>
              </a:lnSpc>
              <a:tabLst>
                <a:tab pos="838200" algn="l"/>
              </a:tabLst>
              <a:defRPr sz="1200" cap="none">
                <a:latin typeface="Helvetica" pitchFamily="0" charset="0"/>
                <a:ea typeface="Gill Sans" pitchFamily="0" charset="0"/>
                <a:cs typeface="Gill Sans" pitchFamily="0" charset="0"/>
              </a:defRPr>
            </a:pPr>
          </a:p>
        </p:txBody>
      </p:sp>
      <p:sp>
        <p:nvSpPr>
          <p:cNvPr id="16" name="Shape 4167"/>
          <p:cNvSpPr>
            <a:extLst>
              <a:ext uri="smNativeData">
                <pr:smNativeData xmlns:pr="smNativeData" xmlns="smNativeData" val="SMDATA_15_trXW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CJjdHI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B/f38AAAAAAMvLywDAwP8Af39/AAAAAAAAAAAAAAAAAAAAAAAAAAAAIQAAABgAAAAUAAAAVBAAANQXAABwEgAALBoAABAAAAAmAAAACAAAAP//////////"/>
              </a:ext>
            </a:extLst>
          </p:cNvSpPr>
          <p:nvPr/>
        </p:nvSpPr>
        <p:spPr>
          <a:xfrm>
            <a:off x="2654300" y="38735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17" name="Shape 4168"/>
          <p:cNvSpPr>
            <a:extLst>
              <a:ext uri="smNativeData">
                <pr:smNativeData xmlns:pr="smNativeData" xmlns="smNativeData" val="SMDATA_15_trXW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DpwPjw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B/f38AAAAAAMvLywDAwP8Af39/AAAAAAAAAAAAAAAAAAAAAAAAAAAAIQAAABgAAAAUAAAA/A0AANQXAAAYEAAALBoAABAAAAAmAAAACAAAAP//////////"/>
              </a:ext>
            </a:extLst>
          </p:cNvSpPr>
          <p:nvPr/>
        </p:nvSpPr>
        <p:spPr>
          <a:xfrm>
            <a:off x="2273300" y="38735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18" name="Shape 4169"/>
          <p:cNvSpPr>
            <a:extLst>
              <a:ext uri="smNativeData">
                <pr:smNativeData xmlns:pr="smNativeData" xmlns="smNativeData" val="SMDATA_15_trXW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DAwMDA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B/f38AAAAAAMvLywDAwP8Af39/AAAAAAAAAAAAAAAAAAAAAAAAAAAAIQAAABgAAAAUAAAApAsAANQXAADADQAALBoAABAAAAAmAAAACAAAAP//////////"/>
              </a:ext>
            </a:extLst>
          </p:cNvSpPr>
          <p:nvPr/>
        </p:nvSpPr>
        <p:spPr>
          <a:xfrm>
            <a:off x="1892300" y="38735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19" name="Shape 4170"/>
          <p:cNvSpPr>
            <a:extLst>
              <a:ext uri="smNativeData">
                <pr:smNativeData xmlns:pr="smNativeData" xmlns="smNativeData" val="SMDATA_15_trXW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DxhOnM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B/f38AAAAAAMvLywDAwP8Af39/AAAAAAAAAAAAAAAAAAAAAAAAAAAAIQAAABgAAAAUAAAATAkAANQXAABoCwAALBoAABAAAAAmAAAACAAAAP//////////"/>
              </a:ext>
            </a:extLst>
          </p:cNvSpPr>
          <p:nvPr/>
        </p:nvSpPr>
        <p:spPr>
          <a:xfrm>
            <a:off x="1511300" y="38735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20" name="Shape 4171"/>
          <p:cNvSpPr>
            <a:extLst>
              <a:ext uri="smNativeData">
                <pr:smNativeData xmlns:pr="smNativeData" xmlns="smNativeData" val="SMDATA_15_trXW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GVjdCI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B/f38AAAAAAMvLywDAwP8Af39/AAAAAAAAAAAAAAAAAAAAAAAAAAAAIQAAABgAAAAUAAAA9AYAANQXAAAQCQAALBoAABAAAAAmAAAACAAAAP//////////"/>
              </a:ext>
            </a:extLst>
          </p:cNvSpPr>
          <p:nvPr/>
        </p:nvSpPr>
        <p:spPr>
          <a:xfrm>
            <a:off x="1130300" y="38735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21" name="Shape 4172"/>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GE6bGE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YgsAAMgAAAAeMwAAOAQAABAgAAAmAAAACAAAAP//////////"/>
              </a:ext>
            </a:extLst>
          </p:cNvSpPr>
          <p:nvPr/>
        </p:nvSpPr>
        <p:spPr>
          <a:xfrm>
            <a:off x="1850390" y="127000"/>
            <a:ext cx="645922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p>
            <a:pPr marL="0" marR="0" indent="0" algn="ctr" defTabSz="457200">
              <a:lnSpc>
                <a:spcPts val="4300"/>
              </a:lnSpc>
              <a:spcBef>
                <a:spcPts val="0"/>
              </a:spcBef>
              <a:spcAft>
                <a:spcPts val="0"/>
              </a:spcAft>
              <a:buNone/>
              <a:tabLst>
                <a:tab pos="838200" algn="l"/>
              </a:tabLst>
              <a:defRPr sz="3600" cap="none">
                <a:solidFill>
                  <a:srgbClr val="0433FF"/>
                </a:solidFill>
                <a:latin typeface="蘋果儷中黑" pitchFamily="0" charset="0"/>
                <a:ea typeface="蘋果儷中黑" pitchFamily="0" charset="0"/>
                <a:cs typeface="蘋果儷中黑" pitchFamily="0" charset="0"/>
              </a:defRPr>
            </a:pPr>
            <a:r>
              <a:t>The Dirichlet Process Prior (DPP) Model</a:t>
            </a:r>
          </a:p>
        </p:txBody>
      </p:sp>
    </p:spTree>
  </p:cSld>
  <p:clrMapOvr>
    <a:masterClrMapping/>
  </p:clrMapOvr>
  <p:transition spd="fast" p14:dur="500">
    <p:fade/>
    <p:extLst>
      <p:ext uri="smNativeData">
        <pr:smNativeData xmlns:pr="smNativeData" xmlns="smNativeData" val="trXWYgAAAAD0AQAAAAAAAAYAAAAAAAAAAAAAAAAAAAAAAAAAAQAAAAAAAAAAAAAAAAAAAAAAAAAAAAAA"/>
      </p:ext>
    </p:extLs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left)">
                                      <p:cBhvr>
                                        <p:cTn id="11" dur="500"/>
                                        <p:tgtEl>
                                          <p:spTgt spid="5"/>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left)">
                                      <p:cBhvr>
                                        <p:cTn id="15" dur="500"/>
                                        <p:tgtEl>
                                          <p:spTgt spid="6"/>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wipe(left)">
                                      <p:cBhvr>
                                        <p:cTn id="19" dur="500"/>
                                        <p:tgtEl>
                                          <p:spTgt spid="7"/>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wipe(left)">
                                      <p:cBhvr>
                                        <p:cTn id="23" dur="500"/>
                                        <p:tgtEl>
                                          <p:spTgt spid="8"/>
                                        </p:tgtEl>
                                      </p:cBhvr>
                                    </p:animEffect>
                                  </p:childTnLst>
                                </p:cTn>
                              </p:par>
                            </p:childTnLst>
                          </p:cTn>
                        </p:par>
                        <p:par>
                          <p:cTn id="24" fill="hold">
                            <p:stCondLst>
                              <p:cond delay="2500"/>
                            </p:stCondLst>
                            <p:childTnLst>
                              <p:par>
                                <p:cTn id="25" presetID="22" presetClass="entr" presetSubtype="8" fill="hold" grpId="0" nodeType="after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wipe(left)">
                                      <p:cBhvr>
                                        <p:cTn id="27" dur="500"/>
                                        <p:tgtEl>
                                          <p:spTgt spid="9"/>
                                        </p:tgtEl>
                                      </p:cBhvr>
                                    </p:animEffect>
                                  </p:childTnLst>
                                </p:cTn>
                              </p:par>
                            </p:childTnLst>
                          </p:cTn>
                        </p:par>
                        <p:par>
                          <p:cTn id="28" fill="hold">
                            <p:stCondLst>
                              <p:cond delay="3000"/>
                            </p:stCondLst>
                            <p:childTnLst>
                              <p:par>
                                <p:cTn id="29" presetID="22" presetClass="entr" presetSubtype="8" fill="hold" grpId="0" nodeType="after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wipe(left)">
                                      <p:cBhvr>
                                        <p:cTn id="31" dur="500"/>
                                        <p:tgtEl>
                                          <p:spTgt spid="10"/>
                                        </p:tgtEl>
                                      </p:cBhvr>
                                    </p:animEffect>
                                  </p:childTnLst>
                                </p:cTn>
                              </p:par>
                            </p:childTnLst>
                          </p:cTn>
                        </p:par>
                        <p:par>
                          <p:cTn id="32" fill="hold">
                            <p:stCondLst>
                              <p:cond delay="3500"/>
                            </p:stCondLst>
                            <p:childTnLst>
                              <p:par>
                                <p:cTn id="33" presetID="22" presetClass="entr" presetSubtype="8" fill="hold" grpId="0" nodeType="after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wipe(left)">
                                      <p:cBhvr>
                                        <p:cTn id="35" dur="500"/>
                                        <p:tgtEl>
                                          <p:spTgt spid="11"/>
                                        </p:tgtEl>
                                      </p:cBhvr>
                                    </p:animEffect>
                                  </p:childTnLst>
                                </p:cTn>
                              </p:par>
                            </p:childTnLst>
                          </p:cTn>
                        </p:par>
                        <p:par>
                          <p:cTn id="36" fill="hold">
                            <p:stCondLst>
                              <p:cond delay="4000"/>
                            </p:stCondLst>
                            <p:childTnLst>
                              <p:par>
                                <p:cTn id="37" presetID="22" presetClass="entr" presetSubtype="8" fill="hold" grpId="0" nodeType="after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wipe(left)">
                                      <p:cBhvr>
                                        <p:cTn id="39" dur="500"/>
                                        <p:tgtEl>
                                          <p:spTgt spid="12"/>
                                        </p:tgtEl>
                                      </p:cBhvr>
                                    </p:animEffect>
                                  </p:childTnLst>
                                </p:cTn>
                              </p:par>
                            </p:childTnLst>
                          </p:cTn>
                        </p:par>
                      </p:childTnLst>
                    </p:cTn>
                  </p:par>
                  <p:par>
                    <p:cTn id="40" fill="hold">
                      <p:stCondLst>
                        <p:cond delay="indefinite"/>
                      </p:stCondLst>
                      <p:childTnLst>
                        <p:par>
                          <p:cTn id="41" fill="hold">
                            <p:stCondLst>
                              <p:cond delay="0"/>
                            </p:stCondLst>
                            <p:childTnLst>
                              <p:par>
                                <p:cTn id="42" presetID="2" presetClass="entr" presetSubtype="8" fill="hold" grpId="0" nodeType="clickEffect">
                                  <p:stCondLst>
                                    <p:cond delay="0"/>
                                  </p:stCondLst>
                                  <p:childTnLst>
                                    <p:set>
                                      <p:cBhvr>
                                        <p:cTn id="43" dur="1" fill="hold">
                                          <p:stCondLst>
                                            <p:cond delay="0"/>
                                          </p:stCondLst>
                                        </p:cTn>
                                        <p:tgtEl>
                                          <p:spTgt spid="16"/>
                                        </p:tgtEl>
                                        <p:attrNameLst>
                                          <p:attrName>style.visibility</p:attrName>
                                        </p:attrNameLst>
                                      </p:cBhvr>
                                      <p:to>
                                        <p:strVal val="visible"/>
                                      </p:to>
                                    </p:set>
                                    <p:anim calcmode="lin" valueType="num">
                                      <p:cBhvr>
                                        <p:cTn id="44" dur="250" fill="hold"/>
                                        <p:tgtEl>
                                          <p:spTgt spid="16"/>
                                        </p:tgtEl>
                                        <p:attrNameLst>
                                          <p:attrName>ppt_x</p:attrName>
                                        </p:attrNameLst>
                                      </p:cBhvr>
                                      <p:tavLst>
                                        <p:tav tm="0">
                                          <p:val>
                                            <p:strVal val="0-#ppt_w/2"/>
                                          </p:val>
                                        </p:tav>
                                        <p:tav tm="100000">
                                          <p:val>
                                            <p:strVal val="#ppt_x"/>
                                          </p:val>
                                        </p:tav>
                                      </p:tavLst>
                                    </p:anim>
                                    <p:anim calcmode="lin" valueType="num">
                                      <p:cBhvr>
                                        <p:cTn id="45" dur="250" fill="hold"/>
                                        <p:tgtEl>
                                          <p:spTgt spid="16"/>
                                        </p:tgtEl>
                                        <p:attrNameLst>
                                          <p:attrName>ppt_y</p:attrName>
                                        </p:attrNameLst>
                                      </p:cBhvr>
                                      <p:tavLst>
                                        <p:tav tm="0">
                                          <p:val>
                                            <p:strVal val="#ppt_y"/>
                                          </p:val>
                                        </p:tav>
                                        <p:tav tm="100000">
                                          <p:val>
                                            <p:strVal val="#ppt_y"/>
                                          </p:val>
                                        </p:tav>
                                      </p:tavLst>
                                    </p:anim>
                                  </p:childTnLst>
                                </p:cTn>
                              </p:par>
                            </p:childTnLst>
                          </p:cTn>
                        </p:par>
                        <p:par>
                          <p:cTn id="46" fill="hold">
                            <p:stCondLst>
                              <p:cond delay="250"/>
                            </p:stCondLst>
                            <p:childTnLst>
                              <p:par>
                                <p:cTn id="47" presetID="2" presetClass="entr" presetSubtype="8" fill="hold" grpId="0" nodeType="after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p:cTn id="49" dur="250" fill="hold"/>
                                        <p:tgtEl>
                                          <p:spTgt spid="17"/>
                                        </p:tgtEl>
                                        <p:attrNameLst>
                                          <p:attrName>ppt_x</p:attrName>
                                        </p:attrNameLst>
                                      </p:cBhvr>
                                      <p:tavLst>
                                        <p:tav tm="0">
                                          <p:val>
                                            <p:strVal val="0-#ppt_w/2"/>
                                          </p:val>
                                        </p:tav>
                                        <p:tav tm="100000">
                                          <p:val>
                                            <p:strVal val="#ppt_x"/>
                                          </p:val>
                                        </p:tav>
                                      </p:tavLst>
                                    </p:anim>
                                    <p:anim calcmode="lin" valueType="num">
                                      <p:cBhvr>
                                        <p:cTn id="50" dur="250" fill="hold"/>
                                        <p:tgtEl>
                                          <p:spTgt spid="17"/>
                                        </p:tgtEl>
                                        <p:attrNameLst>
                                          <p:attrName>ppt_y</p:attrName>
                                        </p:attrNameLst>
                                      </p:cBhvr>
                                      <p:tavLst>
                                        <p:tav tm="0">
                                          <p:val>
                                            <p:strVal val="#ppt_y"/>
                                          </p:val>
                                        </p:tav>
                                        <p:tav tm="100000">
                                          <p:val>
                                            <p:strVal val="#ppt_y"/>
                                          </p:val>
                                        </p:tav>
                                      </p:tavLst>
                                    </p:anim>
                                  </p:childTnLst>
                                </p:cTn>
                              </p:par>
                            </p:childTnLst>
                          </p:cTn>
                        </p:par>
                        <p:par>
                          <p:cTn id="51" fill="hold">
                            <p:stCondLst>
                              <p:cond delay="500"/>
                            </p:stCondLst>
                            <p:childTnLst>
                              <p:par>
                                <p:cTn id="52" presetID="2" presetClass="entr" presetSubtype="8" fill="hold" grpId="0" nodeType="afterEffect">
                                  <p:stCondLst>
                                    <p:cond delay="0"/>
                                  </p:stCondLst>
                                  <p:childTnLst>
                                    <p:set>
                                      <p:cBhvr>
                                        <p:cTn id="53" dur="1" fill="hold">
                                          <p:stCondLst>
                                            <p:cond delay="0"/>
                                          </p:stCondLst>
                                        </p:cTn>
                                        <p:tgtEl>
                                          <p:spTgt spid="18"/>
                                        </p:tgtEl>
                                        <p:attrNameLst>
                                          <p:attrName>style.visibility</p:attrName>
                                        </p:attrNameLst>
                                      </p:cBhvr>
                                      <p:to>
                                        <p:strVal val="visible"/>
                                      </p:to>
                                    </p:set>
                                    <p:anim calcmode="lin" valueType="num">
                                      <p:cBhvr>
                                        <p:cTn id="54" dur="250" fill="hold"/>
                                        <p:tgtEl>
                                          <p:spTgt spid="18"/>
                                        </p:tgtEl>
                                        <p:attrNameLst>
                                          <p:attrName>ppt_x</p:attrName>
                                        </p:attrNameLst>
                                      </p:cBhvr>
                                      <p:tavLst>
                                        <p:tav tm="0">
                                          <p:val>
                                            <p:strVal val="0-#ppt_w/2"/>
                                          </p:val>
                                        </p:tav>
                                        <p:tav tm="100000">
                                          <p:val>
                                            <p:strVal val="#ppt_x"/>
                                          </p:val>
                                        </p:tav>
                                      </p:tavLst>
                                    </p:anim>
                                    <p:anim calcmode="lin" valueType="num">
                                      <p:cBhvr>
                                        <p:cTn id="55" dur="250" fill="hold"/>
                                        <p:tgtEl>
                                          <p:spTgt spid="18"/>
                                        </p:tgtEl>
                                        <p:attrNameLst>
                                          <p:attrName>ppt_y</p:attrName>
                                        </p:attrNameLst>
                                      </p:cBhvr>
                                      <p:tavLst>
                                        <p:tav tm="0">
                                          <p:val>
                                            <p:strVal val="#ppt_y"/>
                                          </p:val>
                                        </p:tav>
                                        <p:tav tm="100000">
                                          <p:val>
                                            <p:strVal val="#ppt_y"/>
                                          </p:val>
                                        </p:tav>
                                      </p:tavLst>
                                    </p:anim>
                                  </p:childTnLst>
                                </p:cTn>
                              </p:par>
                            </p:childTnLst>
                          </p:cTn>
                        </p:par>
                        <p:par>
                          <p:cTn id="56" fill="hold">
                            <p:stCondLst>
                              <p:cond delay="750"/>
                            </p:stCondLst>
                            <p:childTnLst>
                              <p:par>
                                <p:cTn id="57" presetID="2" presetClass="entr" presetSubtype="8" fill="hold" grpId="0" nodeType="afterEffect">
                                  <p:stCondLst>
                                    <p:cond delay="0"/>
                                  </p:stCondLst>
                                  <p:childTnLst>
                                    <p:set>
                                      <p:cBhvr>
                                        <p:cTn id="58" dur="1" fill="hold">
                                          <p:stCondLst>
                                            <p:cond delay="0"/>
                                          </p:stCondLst>
                                        </p:cTn>
                                        <p:tgtEl>
                                          <p:spTgt spid="19"/>
                                        </p:tgtEl>
                                        <p:attrNameLst>
                                          <p:attrName>style.visibility</p:attrName>
                                        </p:attrNameLst>
                                      </p:cBhvr>
                                      <p:to>
                                        <p:strVal val="visible"/>
                                      </p:to>
                                    </p:set>
                                    <p:anim calcmode="lin" valueType="num">
                                      <p:cBhvr>
                                        <p:cTn id="59" dur="250" fill="hold"/>
                                        <p:tgtEl>
                                          <p:spTgt spid="19"/>
                                        </p:tgtEl>
                                        <p:attrNameLst>
                                          <p:attrName>ppt_x</p:attrName>
                                        </p:attrNameLst>
                                      </p:cBhvr>
                                      <p:tavLst>
                                        <p:tav tm="0">
                                          <p:val>
                                            <p:strVal val="0-#ppt_w/2"/>
                                          </p:val>
                                        </p:tav>
                                        <p:tav tm="100000">
                                          <p:val>
                                            <p:strVal val="#ppt_x"/>
                                          </p:val>
                                        </p:tav>
                                      </p:tavLst>
                                    </p:anim>
                                    <p:anim calcmode="lin" valueType="num">
                                      <p:cBhvr>
                                        <p:cTn id="60" dur="250" fill="hold"/>
                                        <p:tgtEl>
                                          <p:spTgt spid="19"/>
                                        </p:tgtEl>
                                        <p:attrNameLst>
                                          <p:attrName>ppt_y</p:attrName>
                                        </p:attrNameLst>
                                      </p:cBhvr>
                                      <p:tavLst>
                                        <p:tav tm="0">
                                          <p:val>
                                            <p:strVal val="#ppt_y"/>
                                          </p:val>
                                        </p:tav>
                                        <p:tav tm="100000">
                                          <p:val>
                                            <p:strVal val="#ppt_y"/>
                                          </p:val>
                                        </p:tav>
                                      </p:tavLst>
                                    </p:anim>
                                  </p:childTnLst>
                                </p:cTn>
                              </p:par>
                            </p:childTnLst>
                          </p:cTn>
                        </p:par>
                        <p:par>
                          <p:cTn id="61" fill="hold">
                            <p:stCondLst>
                              <p:cond delay="1000"/>
                            </p:stCondLst>
                            <p:childTnLst>
                              <p:par>
                                <p:cTn id="62" presetID="2" presetClass="entr" presetSubtype="8" fill="hold" grpId="0" nodeType="afterEffect">
                                  <p:stCondLst>
                                    <p:cond delay="0"/>
                                  </p:stCondLst>
                                  <p:childTnLst>
                                    <p:set>
                                      <p:cBhvr>
                                        <p:cTn id="63" dur="1" fill="hold">
                                          <p:stCondLst>
                                            <p:cond delay="0"/>
                                          </p:stCondLst>
                                        </p:cTn>
                                        <p:tgtEl>
                                          <p:spTgt spid="20"/>
                                        </p:tgtEl>
                                        <p:attrNameLst>
                                          <p:attrName>style.visibility</p:attrName>
                                        </p:attrNameLst>
                                      </p:cBhvr>
                                      <p:to>
                                        <p:strVal val="visible"/>
                                      </p:to>
                                    </p:set>
                                    <p:anim calcmode="lin" valueType="num">
                                      <p:cBhvr>
                                        <p:cTn id="64" dur="250" fill="hold"/>
                                        <p:tgtEl>
                                          <p:spTgt spid="20"/>
                                        </p:tgtEl>
                                        <p:attrNameLst>
                                          <p:attrName>ppt_x</p:attrName>
                                        </p:attrNameLst>
                                      </p:cBhvr>
                                      <p:tavLst>
                                        <p:tav tm="0">
                                          <p:val>
                                            <p:strVal val="0-#ppt_w/2"/>
                                          </p:val>
                                        </p:tav>
                                        <p:tav tm="100000">
                                          <p:val>
                                            <p:strVal val="#ppt_x"/>
                                          </p:val>
                                        </p:tav>
                                      </p:tavLst>
                                    </p:anim>
                                    <p:anim calcmode="lin" valueType="num">
                                      <p:cBhvr>
                                        <p:cTn id="65" dur="250" fill="hold"/>
                                        <p:tgtEl>
                                          <p:spTgt spid="20"/>
                                        </p:tgtEl>
                                        <p:attrNameLst>
                                          <p:attrName>ppt_y</p:attrName>
                                        </p:attrNameLst>
                                      </p:cBhvr>
                                      <p:tavLst>
                                        <p:tav tm="0">
                                          <p:val>
                                            <p:strVal val="#ppt_y"/>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1" presetClass="path" presetSubtype="0" accel="50000" decel="50000" fill="hold" grpId="0" nodeType="clickEffect">
                                  <p:stCondLst>
                                    <p:cond delay="0"/>
                                  </p:stCondLst>
                                  <p:childTnLst>
                                    <p:animMotion origin="layout" path="M 0.00000 0.00000 L 0.00000 -0.07023" pathEditMode="relative" rAng="0" ptsTypes="">
                                      <p:cBhvr>
                                        <p:cTn id="69" dur="750" fill="hold"/>
                                        <p:tgtEl>
                                          <p:spTgt spid="15"/>
                                        </p:tgtEl>
                                        <p:attrNameLst>
                                          <p:attrName>ppt_x</p:attrName>
                                          <p:attrName>ppt_y</p:attrName>
                                        </p:attrNameLst>
                                      </p:cBhvr>
                                      <p:rCtr x="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advAuto="0"/>
      <p:bldP spid="5" grpId="0" animBg="1" advAuto="0"/>
      <p:bldP spid="6" grpId="0" animBg="1" advAuto="0"/>
      <p:bldP spid="7" grpId="0" animBg="1" advAuto="0"/>
      <p:bldP spid="8" grpId="0" animBg="1" advAuto="0"/>
      <p:bldP spid="9" grpId="0" animBg="1" advAuto="0"/>
      <p:bldP spid="10" grpId="0" animBg="1" advAuto="0"/>
      <p:bldP spid="11" grpId="0" animBg="1" advAuto="0"/>
      <p:bldP spid="12" grpId="0" animBg="1" advAuto="0"/>
      <p:bldP spid="15" grpId="0" animBg="1" advAuto="0"/>
      <p:bldP spid="16" grpId="0" animBg="1" advAuto="0"/>
      <p:bldP spid="17" grpId="0" animBg="1" advAuto="0"/>
      <p:bldP spid="18" grpId="0" animBg="1" advAuto="0"/>
      <p:bldP spid="19" grpId="0" animBg="1" advAuto="0"/>
      <p:bldP spid="20" grpId="0" animBg="1" advAuto="0"/>
    </p:bldLst>
    <p:extLst>
      <p:ext uri="smNativeData">
        <pr:smNativeData xmlns:pr="smNativeData" xmlns="smNativeData" val="trXWYg8AAAAFAAAA/f///wEAAAAWAAAACAAAAAAAAAAAAAAAAAAAAAkAAAD9////AQAAABYAAAAIAAAAAAAAAAAAAAAAAAAADQAAAP3///8BAAAAFgAAAAgAAAAAAAAAAAAAAAAAAAARAAAA/f///wEAAAAWAAAACAAAAAAAAAAAAAAAAAAAABUAAAD9////AQAAABYAAAAIAAAAAAAAAAAAAAAAAAAAGQAAAP3///8BAAAAFgAAAAgAAAAAAAAAAAAAAAAAAAAdAAAA/f///wEAAAAWAAAACAAAAAAAAAAAAAAAAAAAACEAAAD9////AQAAABYAAAAIAAAAAAAAAAAAAAAAAAAAJQAAAP3///8BAAAAFgAAAAgAAAAAAAAAAAAAAAAAAAAqAAAA/f///wEAAAACAAAACAAAAAAAAAAAAAAAAAAAAC8AAAD9////AQAAAAIAAAAIAAAAAAAAAAAAAAAAAAAANAAAAP3///8BAAAAAgAAAAgAAAAAAAAAAAAAAAAAAAA5AAAA/f///wEAAAACAAAACAAAAAAAAAAAAAAAAAAAAD4AAAD9////AQAAAAIAAAAIAAAAAAAAAAAAAAAAAAAARAAAAP3///8EAAAA/////wAAAAAAAwAAAAAAAAAAAAA="/>
      </p:ext>
    </p:extLst>
  </p:timing>
</p:sld>
</file>

<file path=ppt/slides/slide402.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sp>
        <p:nvSpPr>
          <p:cNvPr id="2" name="Shape 4174"/>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HoIB4Y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PAjAAD4OQAASCYAABAgAAAmAAAACAAAAP//////////"/>
              </a:ext>
            </a:extLst>
          </p:cNvSpPr>
          <p:nvPr/>
        </p:nvSpPr>
        <p:spPr>
          <a:xfrm>
            <a:off x="1003300" y="5842000"/>
            <a:ext cx="8420100" cy="3810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0" marR="0" indent="0" algn="l" defTabSz="457200">
              <a:lnSpc>
                <a:spcPts val="2600"/>
              </a:lnSpc>
              <a:spcBef>
                <a:spcPts val="400"/>
              </a:spcBef>
              <a:spcAft>
                <a:spcPts val="0"/>
              </a:spcAft>
              <a:buNone/>
              <a:tabLst>
                <a:tab pos="838200" algn="l"/>
                <a:tab pos="914400" algn="l"/>
                <a:tab pos="1828800" algn="l"/>
                <a:tab pos="2387600" algn="l"/>
              </a:tabLst>
              <a:defRPr sz="2200" cap="none">
                <a:solidFill>
                  <a:srgbClr val="424242"/>
                </a:solidFill>
                <a:latin typeface="蘋果儷中黑" pitchFamily="0" charset="0"/>
                <a:ea typeface="蘋果儷中黑" pitchFamily="0" charset="0"/>
                <a:cs typeface="蘋果儷中黑" pitchFamily="0" charset="0"/>
              </a:defRPr>
            </a:pPr>
            <a:r>
              <a:t>The patrons cue outside and enter one at a time.</a:t>
            </a:r>
          </a:p>
        </p:txBody>
      </p:sp>
      <p:sp>
        <p:nvSpPr>
          <p:cNvPr id="3" name="Shape 4175"/>
          <p:cNvSpPr>
            <a:extLst>
              <a:ext uri="smNativeData">
                <pr:smNativeData xmlns:pr="smNativeData" xmlns="smNativeData" val="SMDATA_15_trXWYh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CboJxg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lBYAAAAPAAC0HgAAuBAAABAAAAAmAAAACAAAAP//////////"/>
              </a:ext>
            </a:extLst>
          </p:cNvSpPr>
          <p:nvPr/>
        </p:nvSpPr>
        <p:spPr>
          <a:xfrm>
            <a:off x="3670300" y="24384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4" name="Shape 4176"/>
          <p:cNvSpPr>
            <a:extLst>
              <a:ext uri="smNativeData">
                <pr:smNativeData xmlns:pr="smNativeData" xmlns="smNativeData" val="SMDATA_15_trXWYh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RCUAAAAPAABkLQAAuBAAABAAAAAmAAAACAAAAP//////////"/>
              </a:ext>
            </a:extLst>
          </p:cNvSpPr>
          <p:nvPr/>
        </p:nvSpPr>
        <p:spPr>
          <a:xfrm>
            <a:off x="6057900" y="24384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5" name="Shape 4177"/>
          <p:cNvSpPr>
            <a:extLst>
              <a:ext uri="smNativeData">
                <pr:smNativeData xmlns:pr="smNativeData" xmlns="smNativeData" val="SMDATA_15_trXWYh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Elucz0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9DMAAAAPAAAUPAAAuBAAABAAAAAmAAAACAAAAP//////////"/>
              </a:ext>
            </a:extLst>
          </p:cNvSpPr>
          <p:nvPr/>
        </p:nvSpPr>
        <p:spPr>
          <a:xfrm>
            <a:off x="8445500" y="24384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6" name="Shape 4178"/>
          <p:cNvSpPr>
            <a:extLst>
              <a:ext uri="smNativeData">
                <pr:smNativeData xmlns:pr="smNativeData" xmlns="smNativeData" val="SMDATA_15_trXWYh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D0iNT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lBYAAOgSAAC0HgAAoBQAABAAAAAmAAAACAAAAP//////////"/>
              </a:ext>
            </a:extLst>
          </p:cNvSpPr>
          <p:nvPr/>
        </p:nvSpPr>
        <p:spPr>
          <a:xfrm>
            <a:off x="3670300" y="30734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7" name="Shape 4179"/>
          <p:cNvSpPr>
            <a:extLst>
              <a:ext uri="smNativeData">
                <pr:smNativeData xmlns:pr="smNativeData" xmlns="smNativeData" val="SMDATA_15_trXWYh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DxhOm8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RCUAAOgSAABkLQAAoBQAABAAAAAmAAAACAAAAP//////////"/>
              </a:ext>
            </a:extLst>
          </p:cNvSpPr>
          <p:nvPr/>
        </p:nvSpPr>
        <p:spPr>
          <a:xfrm>
            <a:off x="6057900" y="30734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8" name="Shape 4180"/>
          <p:cNvSpPr>
            <a:extLst>
              <a:ext uri="smNativeData">
                <pr:smNativeData xmlns:pr="smNativeData" xmlns="smNativeData" val="SMDATA_15_trXWYh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DIzMD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9DMAAOgSAAAUPAAAoBQAABAAAAAmAAAACAAAAP//////////"/>
              </a:ext>
            </a:extLst>
          </p:cNvSpPr>
          <p:nvPr/>
        </p:nvSpPr>
        <p:spPr>
          <a:xfrm>
            <a:off x="8445500" y="30734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9" name="Shape 4181"/>
          <p:cNvSpPr>
            <a:extLst>
              <a:ext uri="smNativeData">
                <pr:smNativeData xmlns:pr="smNativeData" xmlns="smNativeData" val="SMDATA_15_trXWYh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D48YTo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lBYAANAWAAC0HgAAiBgAABAAAAAmAAAACAAAAP//////////"/>
              </a:ext>
            </a:extLst>
          </p:cNvSpPr>
          <p:nvPr/>
        </p:nvSpPr>
        <p:spPr>
          <a:xfrm>
            <a:off x="3670300" y="37084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10" name="Shape 4182"/>
          <p:cNvSpPr>
            <a:extLst>
              <a:ext uri="smNativeData">
                <pr:smNativeData xmlns:pr="smNativeData" xmlns="smNativeData" val="SMDATA_15_trXWYh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HBQcj4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RCUAANAWAABkLQAAiBgAABAAAAAmAAAACAAAAP//////////"/>
              </a:ext>
            </a:extLst>
          </p:cNvSpPr>
          <p:nvPr/>
        </p:nvSpPr>
        <p:spPr>
          <a:xfrm>
            <a:off x="6057900" y="37084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11" name="Shape 4183"/>
          <p:cNvSpPr>
            <a:extLst>
              <a:ext uri="smNativeData">
                <pr:smNativeData xmlns:pr="smNativeData" xmlns="smNativeData" val="SMDATA_15_trXWYh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DAwMD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9DMAANAWAAAUPAAAiBgAABAAAAAmAAAACAAAAP//////////"/>
              </a:ext>
            </a:extLst>
          </p:cNvSpPr>
          <p:nvPr/>
        </p:nvSpPr>
        <p:spPr>
          <a:xfrm>
            <a:off x="8445500" y="37084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12" name="Shape 4184"/>
          <p:cNvSpPr>
            <a:extLst>
              <a:ext uri="smNativeData">
                <pr:smNativeData xmlns:pr="smNativeData" xmlns="smNativeData" val="SMDATA_15_trXWYhMAAAAlAAAAZAAAAA0AAAAAPAAAADwAAAA8AAAAP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AwMCI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ABQAAAQLAACQPQAA5BsAABAAAAAmAAAACAAAAP//////////"/>
              </a:ext>
            </a:extLst>
          </p:cNvSpPr>
          <p:nvPr/>
        </p:nvSpPr>
        <p:spPr>
          <a:xfrm>
            <a:off x="3251200" y="1790700"/>
            <a:ext cx="6756400" cy="2743200"/>
          </a:xfrm>
          <a:prstGeom prst="rect">
            <a:avLst/>
          </a:prstGeom>
          <a:noFill/>
          <a:ln w="25400" cap="flat" cmpd="sng" algn="ctr">
            <a:solidFill>
              <a:srgbClr val="000000"/>
            </a:solidFill>
            <a:prstDash val="solid"/>
            <a:headEnd type="none"/>
            <a:tailEnd type="none"/>
          </a:ln>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13" name="Shape 4185"/>
          <p:cNvSpPr>
            <a:extLst>
              <a:ext uri="smNativeData">
                <pr:smNativeData xmlns:pr="smNativeData" xmlns="smNativeData" val="SMDATA_15_trXWYhMAAAAlAAAAZAAAAA0AAAAAPAAAADwAAAA8AAAAPAAAAAAAAAABAAAAAAAAAAEAAABQAAAAAAAAAAAA4D8AAAAAAADgPwAAAAAAAOA/AAAAAAAA4D8AAAAAAADgPwAAAAAAAOA/AAAAAAAA4D8AAAAAAADgPwAAAAAAAOA/AAAAAAAA4D8CAAAAjAAAAAE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pzcD4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QBAAAOQWAAAIFgAACBsAABAAAAAmAAAACAAAAP//////////"/>
              </a:ext>
            </a:extLst>
          </p:cNvSpPr>
          <p:nvPr/>
        </p:nvSpPr>
        <p:spPr>
          <a:xfrm>
            <a:off x="2641600" y="3721100"/>
            <a:ext cx="939800" cy="673100"/>
          </a:xfrm>
          <a:prstGeom prst="rect">
            <a:avLst/>
          </a:prstGeom>
          <a:solidFill>
            <a:srgbClr val="FFFFFF"/>
          </a:solidFill>
          <a:ln>
            <a:noFill/>
          </a:ln>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14" name="Shape 4186"/>
          <p:cNvSpPr>
            <a:extLst>
              <a:ext uri="smNativeData">
                <pr:smNativeData xmlns:pr="smNativeData" xmlns="smNativeData" val="SMDATA_15_trXW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CI+PGE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B/f38AAAAAAMvLywDAwP8Af39/AAAAAAAAAAAAAAAAAAAAAAAAAAAAIQAAABgAAAAUAAAAVBAAANQXAABwEgAALBoAABAAAAAmAAAACAAAAP//////////"/>
              </a:ext>
            </a:extLst>
          </p:cNvSpPr>
          <p:nvPr/>
        </p:nvSpPr>
        <p:spPr>
          <a:xfrm>
            <a:off x="2654300" y="38735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15" name="Shape 4187"/>
          <p:cNvSpPr>
            <a:extLst>
              <a:ext uri="smNativeData">
                <pr:smNativeData xmlns:pr="smNativeData" xmlns="smNativeData" val="SMDATA_15_trXW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B/f38AAAAAAMvLywDAwP8Af39/AAAAAAAAAAAAAAAAAAAAAAAAAAAAIQAAABgAAAAUAAAA/A0AANQXAAAYEAAALBoAABAAAAAmAAAACAAAAP//////////"/>
              </a:ext>
            </a:extLst>
          </p:cNvSpPr>
          <p:nvPr/>
        </p:nvSpPr>
        <p:spPr>
          <a:xfrm>
            <a:off x="2273300" y="38735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16" name="Shape 4188"/>
          <p:cNvSpPr>
            <a:extLst>
              <a:ext uri="smNativeData">
                <pr:smNativeData xmlns:pr="smNativeData" xmlns="smNativeData" val="SMDATA_15_trXW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B/f38AAAAAAMvLywDAwP8Af39/AAAAAAAAAAAAAAAAAAAAAAAAAAAAIQAAABgAAAAUAAAApAsAANQXAADADQAALBoAABAAAAAmAAAACAAAAP//////////"/>
              </a:ext>
            </a:extLst>
          </p:cNvSpPr>
          <p:nvPr/>
        </p:nvSpPr>
        <p:spPr>
          <a:xfrm>
            <a:off x="1892300" y="38735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17" name="Shape 4189"/>
          <p:cNvSpPr>
            <a:extLst>
              <a:ext uri="smNativeData">
                <pr:smNativeData xmlns:pr="smNativeData" xmlns="smNativeData" val="SMDATA_15_trXW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B/f38AAAAAAMvLywDAwP8Af39/AAAAAAAAAAAAAAAAAAAAAAAAAAAAIQAAABgAAAAUAAAATAkAANQXAABoCwAALBoAABAAAAAmAAAACAAAAP//////////"/>
              </a:ext>
            </a:extLst>
          </p:cNvSpPr>
          <p:nvPr/>
        </p:nvSpPr>
        <p:spPr>
          <a:xfrm>
            <a:off x="1511300" y="38735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18" name="Shape 4190"/>
          <p:cNvSpPr>
            <a:extLst>
              <a:ext uri="smNativeData">
                <pr:smNativeData xmlns:pr="smNativeData" xmlns="smNativeData" val="SMDATA_15_trXW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B/f38AAAAAAMvLywDAwP8Af39/AAAAAAAAAAAAAAAAAAAAAAAAAAAAIQAAABgAAAAUAAAA9AYAANQXAAAQCQAALBoAABAAAAAmAAAACAAAAP//////////"/>
              </a:ext>
            </a:extLst>
          </p:cNvSpPr>
          <p:nvPr/>
        </p:nvSpPr>
        <p:spPr>
          <a:xfrm>
            <a:off x="1130300" y="38735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19" name="Shape 4191"/>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SAMAAPQGAAA4NgAAdAkAABAgAAAmAAAACAAAAP//////////"/>
              </a:ext>
            </a:extLst>
          </p:cNvSpPr>
          <p:nvPr/>
        </p:nvSpPr>
        <p:spPr>
          <a:xfrm>
            <a:off x="533400" y="1130300"/>
            <a:ext cx="8280400" cy="4064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0" marR="0" indent="0" algn="l" defTabSz="457200">
              <a:lnSpc>
                <a:spcPts val="2900"/>
              </a:lnSpc>
              <a:spcBef>
                <a:spcPts val="400"/>
              </a:spcBef>
              <a:spcAft>
                <a:spcPts val="0"/>
              </a:spcAft>
              <a:buNone/>
              <a:tabLst>
                <a:tab pos="838200" algn="l"/>
                <a:tab pos="914400" algn="l"/>
                <a:tab pos="1828800" algn="l"/>
                <a:tab pos="2387600" algn="l"/>
              </a:tabLst>
              <a:defRPr sz="2400" cap="none">
                <a:solidFill>
                  <a:srgbClr val="0433FF"/>
                </a:solidFill>
                <a:latin typeface="蘋果儷中黑" pitchFamily="0" charset="0"/>
                <a:ea typeface="蘋果儷中黑" pitchFamily="0" charset="0"/>
                <a:cs typeface="蘋果儷中黑" pitchFamily="0" charset="0"/>
              </a:defRPr>
            </a:pPr>
            <a:r>
              <a:t>The Chinese Restaurant Process</a:t>
            </a:r>
          </a:p>
        </p:txBody>
      </p:sp>
      <p:sp>
        <p:nvSpPr>
          <p:cNvPr id="20" name="Shape 4192"/>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YgsAAMgAAAAeMwAAOAQAABAgAAAmAAAACAAAAP//////////"/>
              </a:ext>
            </a:extLst>
          </p:cNvSpPr>
          <p:nvPr/>
        </p:nvSpPr>
        <p:spPr>
          <a:xfrm>
            <a:off x="1850390" y="127000"/>
            <a:ext cx="645922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p>
            <a:pPr marL="0" marR="0" indent="0" algn="ctr" defTabSz="457200">
              <a:lnSpc>
                <a:spcPts val="4300"/>
              </a:lnSpc>
              <a:spcBef>
                <a:spcPts val="0"/>
              </a:spcBef>
              <a:spcAft>
                <a:spcPts val="0"/>
              </a:spcAft>
              <a:buNone/>
              <a:tabLst>
                <a:tab pos="838200" algn="l"/>
              </a:tabLst>
              <a:defRPr sz="3600" cap="none">
                <a:solidFill>
                  <a:srgbClr val="0433FF"/>
                </a:solidFill>
                <a:latin typeface="蘋果儷中黑" pitchFamily="0" charset="0"/>
                <a:ea typeface="蘋果儷中黑" pitchFamily="0" charset="0"/>
                <a:cs typeface="蘋果儷中黑" pitchFamily="0" charset="0"/>
              </a:defRPr>
            </a:pPr>
            <a:r>
              <a:t>The Dirichlet Process Prior (DPP) Model</a:t>
            </a:r>
          </a:p>
        </p:txBody>
      </p:sp>
    </p:spTree>
  </p:cSld>
  <p:clrMapOvr>
    <a:masterClrMapping/>
  </p:clrMapOvr>
  <p:transition spd="fast" p14:dur="500">
    <p:fade/>
    <p:extLst>
      <p:ext uri="smNativeData">
        <pr:smNativeData xmlns:pr="smNativeData" xmlns="smNativeData" val="trXWYgAAAAD0AQAAAAAAAAYAAAAAAAAAAAAAAAAAAAAAAAAAAQAAAAAAAAAAAAAAAAAAAAAAAAAAAAAA"/>
      </p:ext>
    </p:extLst>
  </p:transition>
  <p:timing>
    <p:tnLst>
      <p:par>
        <p:cTn id="1" dur="indefinite" restart="never" nodeType="tmRoot"/>
      </p:par>
    </p:tnLst>
  </p:timing>
</p:sld>
</file>

<file path=ppt/slides/slide403.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sp>
        <p:nvSpPr>
          <p:cNvPr id="2" name="Shape 4194"/>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GFiIH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PAjAAD4OQAASCYAABAgAAAmAAAACAAAAP//////////"/>
              </a:ext>
            </a:extLst>
          </p:cNvSpPr>
          <p:nvPr/>
        </p:nvSpPr>
        <p:spPr>
          <a:xfrm>
            <a:off x="1003300" y="5842000"/>
            <a:ext cx="8420100" cy="3810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0" marR="0" indent="0" algn="l" defTabSz="457200">
              <a:lnSpc>
                <a:spcPts val="2600"/>
              </a:lnSpc>
              <a:spcBef>
                <a:spcPts val="400"/>
              </a:spcBef>
              <a:spcAft>
                <a:spcPts val="0"/>
              </a:spcAft>
              <a:buNone/>
              <a:tabLst>
                <a:tab pos="838200" algn="l"/>
                <a:tab pos="914400" algn="l"/>
                <a:tab pos="1828800" algn="l"/>
                <a:tab pos="2387600" algn="l"/>
              </a:tabLst>
              <a:defRPr sz="2200" cap="none">
                <a:solidFill>
                  <a:srgbClr val="424242"/>
                </a:solidFill>
                <a:latin typeface="蘋果儷中黑" pitchFamily="0" charset="0"/>
                <a:ea typeface="蘋果儷中黑" pitchFamily="0" charset="0"/>
                <a:cs typeface="蘋果儷中黑" pitchFamily="0" charset="0"/>
              </a:defRPr>
            </a:pPr>
            <a:r>
              <a:t>The first patron enters and sits at some table with probability 1.</a:t>
            </a:r>
          </a:p>
        </p:txBody>
      </p:sp>
      <p:sp>
        <p:nvSpPr>
          <p:cNvPr id="3" name="Shape 4195"/>
          <p:cNvSpPr>
            <a:extLst>
              <a:ext uri="smNativeData">
                <pr:smNativeData xmlns:pr="smNativeData" xmlns="smNativeData" val="SMDATA_15_trXWYh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DAwMD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lBYAAAAPAAC0HgAAuBAAABAAAAAmAAAACAAAAP//////////"/>
              </a:ext>
            </a:extLst>
          </p:cNvSpPr>
          <p:nvPr/>
        </p:nvSpPr>
        <p:spPr>
          <a:xfrm>
            <a:off x="3670300" y="24384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4" name="Shape 4196"/>
          <p:cNvSpPr>
            <a:extLst>
              <a:ext uri="smNativeData">
                <pr:smNativeData xmlns:pr="smNativeData" xmlns="smNativeData" val="SMDATA_15_trXWYh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Gx1clI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RCUAAAAPAABkLQAAuBAAABAAAAAmAAAACAAAAP//////////"/>
              </a:ext>
            </a:extLst>
          </p:cNvSpPr>
          <p:nvPr/>
        </p:nvSpPr>
        <p:spPr>
          <a:xfrm>
            <a:off x="6057900" y="24384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5" name="Shape 4197"/>
          <p:cNvSpPr>
            <a:extLst>
              <a:ext uri="smNativeData">
                <pr:smNativeData xmlns:pr="smNativeData" xmlns="smNativeData" val="SMDATA_15_trXWYh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GVsbGk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9DMAAAAPAAAUPAAAuBAAABAAAAAmAAAACAAAAP//////////"/>
              </a:ext>
            </a:extLst>
          </p:cNvSpPr>
          <p:nvPr/>
        </p:nvSpPr>
        <p:spPr>
          <a:xfrm>
            <a:off x="8445500" y="24384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6" name="Shape 4198"/>
          <p:cNvSpPr>
            <a:extLst>
              <a:ext uri="smNativeData">
                <pr:smNativeData xmlns:pr="smNativeData" xmlns="smNativeData" val="SMDATA_15_trXWYh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HBQcj4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lBYAAOgSAAC0HgAAoBQAABAAAAAmAAAACAAAAP//////////"/>
              </a:ext>
            </a:extLst>
          </p:cNvSpPr>
          <p:nvPr/>
        </p:nvSpPr>
        <p:spPr>
          <a:xfrm>
            <a:off x="3670300" y="30734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7" name="Shape 4199"/>
          <p:cNvSpPr>
            <a:extLst>
              <a:ext uri="smNativeData">
                <pr:smNativeData xmlns:pr="smNativeData" xmlns="smNativeData" val="SMDATA_15_trXWYh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DxhOm8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RCUAAOgSAABkLQAAoBQAABAAAAAmAAAACAAAAP//////////"/>
              </a:ext>
            </a:extLst>
          </p:cNvSpPr>
          <p:nvPr/>
        </p:nvSpPr>
        <p:spPr>
          <a:xfrm>
            <a:off x="6057900" y="30734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8" name="Shape 4200"/>
          <p:cNvSpPr>
            <a:extLst>
              <a:ext uri="smNativeData">
                <pr:smNativeData xmlns:pr="smNativeData" xmlns="smNativeData" val="SMDATA_15_trXWYh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HRoU2g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9DMAAOgSAAAUPAAAoBQAABAAAAAmAAAACAAAAP//////////"/>
              </a:ext>
            </a:extLst>
          </p:cNvSpPr>
          <p:nvPr/>
        </p:nvSpPr>
        <p:spPr>
          <a:xfrm>
            <a:off x="8445500" y="30734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9" name="Shape 4201"/>
          <p:cNvSpPr>
            <a:extLst>
              <a:ext uri="smNativeData">
                <pr:smNativeData xmlns:pr="smNativeData" xmlns="smNativeData" val="SMDATA_15_trXWYh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GE6ZWY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lBYAANAWAAC0HgAAiBgAABAAAAAmAAAACAAAAP//////////"/>
              </a:ext>
            </a:extLst>
          </p:cNvSpPr>
          <p:nvPr/>
        </p:nvSpPr>
        <p:spPr>
          <a:xfrm>
            <a:off x="3670300" y="37084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10" name="Shape 4202"/>
          <p:cNvSpPr>
            <a:extLst>
              <a:ext uri="smNativeData">
                <pr:smNativeData xmlns:pr="smNativeData" xmlns="smNativeData" val="SMDATA_15_trXWYh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D48L3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RCUAANAWAABkLQAAiBgAABAAAAAmAAAACAAAAP//////////"/>
              </a:ext>
            </a:extLst>
          </p:cNvSpPr>
          <p:nvPr/>
        </p:nvSpPr>
        <p:spPr>
          <a:xfrm>
            <a:off x="6057900" y="37084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11" name="Shape 4203"/>
          <p:cNvSpPr>
            <a:extLst>
              <a:ext uri="smNativeData">
                <pr:smNativeData xmlns:pr="smNativeData" xmlns="smNativeData" val="SMDATA_15_trXWYh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HQiLz4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9DMAANAWAAAUPAAAiBgAABAAAAAmAAAACAAAAP//////////"/>
              </a:ext>
            </a:extLst>
          </p:cNvSpPr>
          <p:nvPr/>
        </p:nvSpPr>
        <p:spPr>
          <a:xfrm>
            <a:off x="8445500" y="37084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12" name="Shape 4204"/>
          <p:cNvSpPr>
            <a:extLst>
              <a:ext uri="smNativeData">
                <pr:smNativeData xmlns:pr="smNativeData" xmlns="smNativeData" val="SMDATA_15_trXWYhMAAAAlAAAAZAAAAA0AAAAAPAAAADwAAAA8AAAAP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HA6Y1Q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ABQAAAQLAACQPQAA5BsAABAAAAAmAAAACAAAAP//////////"/>
              </a:ext>
            </a:extLst>
          </p:cNvSpPr>
          <p:nvPr/>
        </p:nvSpPr>
        <p:spPr>
          <a:xfrm>
            <a:off x="3251200" y="1790700"/>
            <a:ext cx="6756400" cy="2743200"/>
          </a:xfrm>
          <a:prstGeom prst="rect">
            <a:avLst/>
          </a:prstGeom>
          <a:noFill/>
          <a:ln w="25400" cap="flat" cmpd="sng" algn="ctr">
            <a:solidFill>
              <a:srgbClr val="000000"/>
            </a:solidFill>
            <a:prstDash val="solid"/>
            <a:headEnd type="none"/>
            <a:tailEnd type="none"/>
          </a:ln>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13" name="Shape 4205"/>
          <p:cNvSpPr>
            <a:extLst>
              <a:ext uri="smNativeData">
                <pr:smNativeData xmlns:pr="smNativeData" xmlns="smNativeData" val="SMDATA_15_trXWYhMAAAAlAAAAZAAAAA0AAAAAPAAAADwAAAA8AAAAPAAAAAAAAAABAAAAAAAAAAEAAABQAAAAAAAAAAAA4D8AAAAAAADgPwAAAAAAAOA/AAAAAAAA4D8AAAAAAADgPwAAAAAAAOA/AAAAAAAA4D8AAAAAAADgPwAAAAAAAOA/AAAAAAAA4D8CAAAAjAAAAAE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HN0Pjw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QBAAAOQWAAAIFgAACBsAABAAAAAmAAAACAAAAP//////////"/>
              </a:ext>
            </a:extLst>
          </p:cNvSpPr>
          <p:nvPr/>
        </p:nvSpPr>
        <p:spPr>
          <a:xfrm>
            <a:off x="2641600" y="3721100"/>
            <a:ext cx="939800" cy="673100"/>
          </a:xfrm>
          <a:prstGeom prst="rect">
            <a:avLst/>
          </a:prstGeom>
          <a:solidFill>
            <a:srgbClr val="FFFFFF"/>
          </a:solidFill>
          <a:ln>
            <a:noFill/>
          </a:ln>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14" name="Shape 4206"/>
          <p:cNvSpPr>
            <a:extLst>
              <a:ext uri="smNativeData">
                <pr:smNativeData xmlns:pr="smNativeData" xmlns="smNativeData" val="SMDATA_15_trXW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B/f38AAAAAAMvLywDAwP8Af39/AAAAAAAAAAAAAAAAAAAAAAAAAAAAIQAAABgAAAAUAAAAVBAAANQXAABwEgAALBoAABAAAAAmAAAACAAAAP//////////"/>
              </a:ext>
            </a:extLst>
          </p:cNvSpPr>
          <p:nvPr/>
        </p:nvSpPr>
        <p:spPr>
          <a:xfrm>
            <a:off x="2654300" y="38735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15" name="Shape 4207"/>
          <p:cNvSpPr>
            <a:extLst>
              <a:ext uri="smNativeData">
                <pr:smNativeData xmlns:pr="smNativeData" xmlns="smNativeData" val="SMDATA_15_trXW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B/f38AAAAAAMvLywDAwP8Af39/AAAAAAAAAAAAAAAAAAAAAAAAAAAAIQAAABgAAAAUAAAA/A0AANQXAAAYEAAALBoAABAAAAAmAAAACAAAAP//////////"/>
              </a:ext>
            </a:extLst>
          </p:cNvSpPr>
          <p:nvPr/>
        </p:nvSpPr>
        <p:spPr>
          <a:xfrm>
            <a:off x="2273300" y="38735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16" name="Shape 4208"/>
          <p:cNvSpPr>
            <a:extLst>
              <a:ext uri="smNativeData">
                <pr:smNativeData xmlns:pr="smNativeData" xmlns="smNativeData" val="SMDATA_15_trXW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B/f38AAAAAAMvLywDAwP8Af39/AAAAAAAAAAAAAAAAAAAAAAAAAAAAIQAAABgAAAAUAAAApAsAANQXAADADQAALBoAABAAAAAmAAAACAAAAP//////////"/>
              </a:ext>
            </a:extLst>
          </p:cNvSpPr>
          <p:nvPr/>
        </p:nvSpPr>
        <p:spPr>
          <a:xfrm>
            <a:off x="1892300" y="38735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17" name="Shape 4209"/>
          <p:cNvSpPr>
            <a:extLst>
              <a:ext uri="smNativeData">
                <pr:smNativeData xmlns:pr="smNativeData" xmlns="smNativeData" val="SMDATA_15_trXW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B/f38AAAAAAMvLywDAwP8Af39/AAAAAAAAAAAAAAAAAAAAAAAAAAAAIQAAABgAAAAUAAAATAkAANQXAABoCwAALBoAABAAAAAmAAAACAAAAP//////////"/>
              </a:ext>
            </a:extLst>
          </p:cNvSpPr>
          <p:nvPr/>
        </p:nvSpPr>
        <p:spPr>
          <a:xfrm>
            <a:off x="1511300" y="38735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18" name="Shape 4210"/>
          <p:cNvSpPr>
            <a:extLst>
              <a:ext uri="smNativeData">
                <pr:smNativeData xmlns:pr="smNativeData" xmlns="smNativeData" val="SMDATA_15_trXW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B/f38AAAAAAMvLywDAwP8Af39/AAAAAAAAAAAAAAAAAAAAAAAAAAAAIQAAABgAAAAUAAAA9AYAANQXAAAQCQAALBoAABAAAAAmAAAACAAAAP//////////"/>
              </a:ext>
            </a:extLst>
          </p:cNvSpPr>
          <p:nvPr/>
        </p:nvSpPr>
        <p:spPr>
          <a:xfrm>
            <a:off x="1130300" y="38735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19" name="Shape 4211"/>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SAMAAPQGAAA4NgAAdAkAABAgAAAmAAAACAAAAP//////////"/>
              </a:ext>
            </a:extLst>
          </p:cNvSpPr>
          <p:nvPr/>
        </p:nvSpPr>
        <p:spPr>
          <a:xfrm>
            <a:off x="533400" y="1130300"/>
            <a:ext cx="8280400" cy="4064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0" marR="0" indent="0" algn="l" defTabSz="457200">
              <a:lnSpc>
                <a:spcPts val="2900"/>
              </a:lnSpc>
              <a:spcBef>
                <a:spcPts val="400"/>
              </a:spcBef>
              <a:spcAft>
                <a:spcPts val="0"/>
              </a:spcAft>
              <a:buNone/>
              <a:tabLst>
                <a:tab pos="838200" algn="l"/>
                <a:tab pos="914400" algn="l"/>
                <a:tab pos="1828800" algn="l"/>
                <a:tab pos="2387600" algn="l"/>
              </a:tabLst>
              <a:defRPr sz="2400" cap="none">
                <a:solidFill>
                  <a:srgbClr val="0433FF"/>
                </a:solidFill>
                <a:latin typeface="蘋果儷中黑" pitchFamily="0" charset="0"/>
                <a:ea typeface="蘋果儷中黑" pitchFamily="0" charset="0"/>
                <a:cs typeface="蘋果儷中黑" pitchFamily="0" charset="0"/>
              </a:defRPr>
            </a:pPr>
            <a:r>
              <a:t>The Chinese Restaurant Process</a:t>
            </a:r>
          </a:p>
        </p:txBody>
      </p:sp>
      <p:sp>
        <p:nvSpPr>
          <p:cNvPr id="20" name="Shape 4212"/>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YgsAAMgAAAAeMwAAOAQAABAgAAAmAAAACAAAAP//////////"/>
              </a:ext>
            </a:extLst>
          </p:cNvSpPr>
          <p:nvPr/>
        </p:nvSpPr>
        <p:spPr>
          <a:xfrm>
            <a:off x="1850390" y="127000"/>
            <a:ext cx="645922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p>
            <a:pPr marL="0" marR="0" indent="0" algn="ctr" defTabSz="457200">
              <a:lnSpc>
                <a:spcPts val="4300"/>
              </a:lnSpc>
              <a:spcBef>
                <a:spcPts val="0"/>
              </a:spcBef>
              <a:spcAft>
                <a:spcPts val="0"/>
              </a:spcAft>
              <a:buNone/>
              <a:tabLst>
                <a:tab pos="838200" algn="l"/>
              </a:tabLst>
              <a:defRPr sz="3600" cap="none">
                <a:solidFill>
                  <a:srgbClr val="0433FF"/>
                </a:solidFill>
                <a:latin typeface="蘋果儷中黑" pitchFamily="0" charset="0"/>
                <a:ea typeface="蘋果儷中黑" pitchFamily="0" charset="0"/>
                <a:cs typeface="蘋果儷中黑" pitchFamily="0" charset="0"/>
              </a:defRPr>
            </a:pPr>
            <a:r>
              <a:t>The Dirichlet Process Prior (DPP) Model</a:t>
            </a:r>
          </a:p>
        </p:txBody>
      </p:sp>
    </p:spTree>
  </p:cSld>
  <p:clrMapOvr>
    <a:masterClrMapping/>
  </p:clrMapOvr>
  <p:transition spd="fast" p14:dur="500">
    <p:fade/>
    <p:extLst>
      <p:ext uri="smNativeData">
        <pr:smNativeData xmlns:pr="smNativeData" xmlns="smNativeData" val="trXWYgAAAAD0AQAAAAAAAAYAAAAAAAAAAAAAAAAAAAAAAAAAAQAAAAAAAAAAAAAAAAAAAAAAAAAAAAAA"/>
      </p:ext>
    </p:extLs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path" presetSubtype="0" accel="50000" decel="50000" fill="hold" grpId="0" nodeType="clickEffect">
                                  <p:stCondLst>
                                    <p:cond delay="0"/>
                                  </p:stCondLst>
                                  <p:childTnLst>
                                    <p:animMotion origin="layout" path="M 0.00000 0.00000 C 0.06677 0.01320 0.05547 0.03384 0.20232 0.04000 C 0.28372 0.04341 0.26435 0.01320 0.29490 0.00000" pathEditMode="relative" rAng="0" ptsTypes="">
                                      <p:cBhvr>
                                        <p:cTn id="6" dur="1000" fill="hold"/>
                                        <p:tgtEl>
                                          <p:spTgt spid="14"/>
                                        </p:tgtEl>
                                        <p:attrNameLst>
                                          <p:attrName>ppt_x</p:attrName>
                                          <p:attrName>ppt_y</p:attrName>
                                        </p:attrNameLst>
                                      </p:cBhvr>
                                      <p:rCtr x="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advAuto="0"/>
    </p:bldLst>
    <p:extLst>
      <p:ext uri="smNativeData">
        <pr:smNativeData xmlns:pr="smNativeData" xmlns="smNativeData" val="trXWYgEAAAAFAAAA/f///wQAAAD/////AAAAAAADAAAAAAAAAAAAAA=="/>
      </p:ext>
    </p:extLst>
  </p:timing>
</p:sld>
</file>

<file path=ppt/slides/slide404.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sp>
        <p:nvSpPr>
          <p:cNvPr id="2" name="Shape 4214"/>
          <p:cNvSpPr>
            <a:extLst>
              <a:ext uri="smNativeData">
                <pr:smNativeData xmlns:pr="smNativeData" xmlns="smNativeData" val="SMDATA_15_trXWYh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lBYAAAAPAAC0HgAAuBAAABAAAAAmAAAACAAAAP//////////"/>
              </a:ext>
            </a:extLst>
          </p:cNvSpPr>
          <p:nvPr/>
        </p:nvSpPr>
        <p:spPr>
          <a:xfrm>
            <a:off x="3670300" y="24384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3" name="Shape 4215"/>
          <p:cNvSpPr>
            <a:extLst>
              <a:ext uri="smNativeData">
                <pr:smNativeData xmlns:pr="smNativeData" xmlns="smNativeData" val="SMDATA_15_trXWYh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RCUAAAAPAABkLQAAuBAAABAAAAAmAAAACAAAAP//////////"/>
              </a:ext>
            </a:extLst>
          </p:cNvSpPr>
          <p:nvPr/>
        </p:nvSpPr>
        <p:spPr>
          <a:xfrm>
            <a:off x="6057900" y="24384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4" name="Shape 4216"/>
          <p:cNvSpPr>
            <a:extLst>
              <a:ext uri="smNativeData">
                <pr:smNativeData xmlns:pr="smNativeData" xmlns="smNativeData" val="SMDATA_15_trXWYh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9DMAAAAPAAAUPAAAuBAAABAAAAAmAAAACAAAAP//////////"/>
              </a:ext>
            </a:extLst>
          </p:cNvSpPr>
          <p:nvPr/>
        </p:nvSpPr>
        <p:spPr>
          <a:xfrm>
            <a:off x="8445500" y="24384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5" name="Shape 4217"/>
          <p:cNvSpPr>
            <a:extLst>
              <a:ext uri="smNativeData">
                <pr:smNativeData xmlns:pr="smNativeData" xmlns="smNativeData" val="SMDATA_15_trXWYh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lBYAAOgSAAC0HgAAoBQAABAAAAAmAAAACAAAAP//////////"/>
              </a:ext>
            </a:extLst>
          </p:cNvSpPr>
          <p:nvPr/>
        </p:nvSpPr>
        <p:spPr>
          <a:xfrm>
            <a:off x="3670300" y="30734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6" name="Shape 4218"/>
          <p:cNvSpPr>
            <a:extLst>
              <a:ext uri="smNativeData">
                <pr:smNativeData xmlns:pr="smNativeData" xmlns="smNativeData" val="SMDATA_15_trXWYh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DB/ZR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RCUAAOgSAABkLQAAoBQAABAAAAAmAAAACAAAAP//////////"/>
              </a:ext>
            </a:extLst>
          </p:cNvSpPr>
          <p:nvPr/>
        </p:nvSpPr>
        <p:spPr>
          <a:xfrm>
            <a:off x="6057900" y="30734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7" name="Shape 4219"/>
          <p:cNvSpPr>
            <a:extLst>
              <a:ext uri="smNativeData">
                <pr:smNativeData xmlns:pr="smNativeData" xmlns="smNativeData" val="SMDATA_15_trXWYh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HCuZR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9DMAAOgSAAAUPAAAoBQAABAAAAAmAAAACAAAAP//////////"/>
              </a:ext>
            </a:extLst>
          </p:cNvSpPr>
          <p:nvPr/>
        </p:nvSpPr>
        <p:spPr>
          <a:xfrm>
            <a:off x="8445500" y="30734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8" name="Shape 4220"/>
          <p:cNvSpPr>
            <a:extLst>
              <a:ext uri="smNativeData">
                <pr:smNativeData xmlns:pr="smNativeData" xmlns="smNativeData" val="SMDATA_15_trXWYh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Cz8w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lBYAANAWAAC0HgAAiBgAABAAAAAmAAAACAAAAP//////////"/>
              </a:ext>
            </a:extLst>
          </p:cNvSpPr>
          <p:nvPr/>
        </p:nvSpPr>
        <p:spPr>
          <a:xfrm>
            <a:off x="3670300" y="37084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9" name="Shape 4221"/>
          <p:cNvSpPr>
            <a:extLst>
              <a:ext uri="smNativeData">
                <pr:smNativeData xmlns:pr="smNativeData" xmlns="smNativeData" val="SMDATA_15_trXWYh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MCH8w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RCUAANAWAABkLQAAiBgAABAAAAAmAAAACAAAAP//////////"/>
              </a:ext>
            </a:extLst>
          </p:cNvSpPr>
          <p:nvPr/>
        </p:nvSpPr>
        <p:spPr>
          <a:xfrm>
            <a:off x="6057900" y="37084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10" name="Shape 4222"/>
          <p:cNvSpPr>
            <a:extLst>
              <a:ext uri="smNativeData">
                <pr:smNativeData xmlns:pr="smNativeData" xmlns="smNativeData" val="SMDATA_15_trXWYh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KATeAM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9DMAANAWAAAUPAAAiBgAABAAAAAmAAAACAAAAP//////////"/>
              </a:ext>
            </a:extLst>
          </p:cNvSpPr>
          <p:nvPr/>
        </p:nvSpPr>
        <p:spPr>
          <a:xfrm>
            <a:off x="8445500" y="37084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11" name="Shape 4223"/>
          <p:cNvSpPr>
            <a:extLst>
              <a:ext uri="smNativeData">
                <pr:smNativeData xmlns:pr="smNativeData" xmlns="smNativeData" val="SMDATA_15_trXWYhMAAAAlAAAAZAAAAA0AAAAAPAAAADwAAAA8AAAAP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OC4tAQ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ABQAAAQLAACQPQAA5BsAABAAAAAmAAAACAAAAP//////////"/>
              </a:ext>
            </a:extLst>
          </p:cNvSpPr>
          <p:nvPr/>
        </p:nvSpPr>
        <p:spPr>
          <a:xfrm>
            <a:off x="3251200" y="1790700"/>
            <a:ext cx="6756400" cy="2743200"/>
          </a:xfrm>
          <a:prstGeom prst="rect">
            <a:avLst/>
          </a:prstGeom>
          <a:noFill/>
          <a:ln w="25400" cap="flat" cmpd="sng" algn="ctr">
            <a:solidFill>
              <a:srgbClr val="000000"/>
            </a:solidFill>
            <a:prstDash val="solid"/>
            <a:headEnd type="none"/>
            <a:tailEnd type="none"/>
          </a:ln>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12" name="Shape 4224"/>
          <p:cNvSpPr>
            <a:extLst>
              <a:ext uri="smNativeData">
                <pr:smNativeData xmlns:pr="smNativeData" xmlns="smNativeData" val="SMDATA_15_trXWYhMAAAAlAAAAZAAAAA0AAAAAPAAAADwAAAA8AAAAPAAAAAAAAAABAAAAAAAAAAEAAABQAAAAAAAAAAAA4D8AAAAAAADgPwAAAAAAAOA/AAAAAAAA4D8AAAAAAADgPwAAAAAAAOA/AAAAAAAA4D8AAAAAAADgPwAAAAAAAOA/AAAAAAAA4D8CAAAAjAAAAAE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QBAAAOQWAAAIFgAACBsAABAAAAAmAAAACAAAAP//////////"/>
              </a:ext>
            </a:extLst>
          </p:cNvSpPr>
          <p:nvPr/>
        </p:nvSpPr>
        <p:spPr>
          <a:xfrm>
            <a:off x="2641600" y="3721100"/>
            <a:ext cx="939800" cy="673100"/>
          </a:xfrm>
          <a:prstGeom prst="rect">
            <a:avLst/>
          </a:prstGeom>
          <a:solidFill>
            <a:srgbClr val="FFFFFF"/>
          </a:solidFill>
          <a:ln>
            <a:noFill/>
          </a:ln>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13" name="Shape 4225"/>
          <p:cNvSpPr>
            <a:extLst>
              <a:ext uri="smNativeData">
                <pr:smNativeData xmlns:pr="smNativeData" xmlns="smNativeData" val="SMDATA_15_trXW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HJvdFc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B/f38AAAAAAMvLywDAwP8Af39/AAAAAAAAAAAAAAAAAAAAAAAAAAAAIQAAABgAAAAUAAAAjA8AANQXAACoEQAALBoAABAAAAAmAAAACAAAAP//////////"/>
              </a:ext>
            </a:extLst>
          </p:cNvSpPr>
          <p:nvPr/>
        </p:nvSpPr>
        <p:spPr>
          <a:xfrm>
            <a:off x="2527300" y="38735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14" name="Shape 4226"/>
          <p:cNvSpPr>
            <a:extLst>
              <a:ext uri="smNativeData">
                <pr:smNativeData xmlns:pr="smNativeData" xmlns="smNativeData" val="SMDATA_15_trXW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D0iMzg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B/f38AAAAAAMvLywDAwP8Af39/AAAAAAAAAAAAAAAAAAAAAAAAAAAAIQAAABgAAAAUAAAANA0AANQXAABQDwAALBoAABAAAAAmAAAACAAAAP//////////"/>
              </a:ext>
            </a:extLst>
          </p:cNvSpPr>
          <p:nvPr/>
        </p:nvSpPr>
        <p:spPr>
          <a:xfrm>
            <a:off x="2146300" y="38735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15" name="Shape 4227"/>
          <p:cNvSpPr>
            <a:extLst>
              <a:ext uri="smNativeData">
                <pr:smNativeData xmlns:pr="smNativeData" xmlns="smNativeData" val="SMDATA_15_trXW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GxlY3Q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B/f38AAAAAAMvLywDAwP8Af39/AAAAAAAAAAAAAAAAAAAAAAAAAAAAIQAAABgAAAAUAAAA3AoAANQXAAD4DAAALBoAABAAAAAmAAAACAAAAP//////////"/>
              </a:ext>
            </a:extLst>
          </p:cNvSpPr>
          <p:nvPr/>
        </p:nvSpPr>
        <p:spPr>
          <a:xfrm>
            <a:off x="1765300" y="38735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16" name="Shape 4228"/>
          <p:cNvSpPr>
            <a:extLst>
              <a:ext uri="smNativeData">
                <pr:smNativeData xmlns:pr="smNativeData" xmlns="smNativeData" val="SMDATA_15_trXW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CIvPjw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B/f38AAAAAAMvLywDAwP8Af39/AAAAAAAAAAAAAAAAAAAAAAAAAAAAIQAAABgAAAAUAAAAhAgAANQXAACgCgAALBoAABAAAAAmAAAACAAAAP//////////"/>
              </a:ext>
            </a:extLst>
          </p:cNvSpPr>
          <p:nvPr/>
        </p:nvSpPr>
        <p:spPr>
          <a:xfrm>
            <a:off x="1384300" y="38735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17" name="Shape 4229"/>
          <p:cNvSpPr>
            <a:extLst>
              <a:ext uri="smNativeData">
                <pr:smNativeData xmlns:pr="smNativeData" xmlns="smNativeData" val="SMDATA_15_trXW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HI+PGE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B/f38AAAAAAMvLywDAwP8Af39/AAAAAAAAAAAAAAAAAAAAAAAAAAAAIQAAABgAAAAUAAAAxCIAANQXAADgJAAALBoAABAAAAAmAAAACAAAAP//////////"/>
              </a:ext>
            </a:extLst>
          </p:cNvSpPr>
          <p:nvPr/>
        </p:nvSpPr>
        <p:spPr>
          <a:xfrm>
            <a:off x="5651500" y="38735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grpSp>
        <p:nvGrpSpPr>
          <p:cNvPr id="18" name="Group 4232"/>
          <p:cNvGrpSpPr>
            <a:extLst>
              <a:ext uri="smNativeData">
                <pr:smNativeData xmlns:pr="smNativeData" xmlns="smNativeData" val="SMDATA_6_trXWYhMAAAAlAAAAAQAAAA8BAAAAkAAAAEgAAACQAAAASAAAAAAAAAAAAAAAAAAAABcAAAAUAAAAAAAAAAAAAAD/fwAA/38AAAAAAAAJAAAABAAAAOf+//8fAAAAVAAAAAAAAAAAAAAAAAAAAAAAAAAAAAAAAAAAAAAAAAAAAAAAAAAAAAAAAAAAAAAAAAAAAAAAAAAAAAAAAAAAAAAAAAAAAAAAAAAAAAAAAAAAAAAAAAAAACEAAAAYAAAAFAAAACwGAAB4IwAA+DkAAFwoAAAQAAAAJgAAAAgAAAD/////AAAAAA=="/>
              </a:ext>
            </a:extLst>
          </p:cNvGrpSpPr>
          <p:nvPr/>
        </p:nvGrpSpPr>
        <p:grpSpPr>
          <a:xfrm>
            <a:off x="1003300" y="5765800"/>
            <a:ext cx="8420100" cy="795020"/>
            <a:chOff x="1003300" y="5765800"/>
            <a:chExt cx="8420100" cy="795020"/>
          </a:xfrm>
        </p:grpSpPr>
        <p:sp>
          <p:nvSpPr>
            <p:cNvPr id="20" name="Shape 4230"/>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DxhOnM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AAAAAMvLywDAwP8Af39/AAAAAAAAAAAAAAAAAAAAAAAAAAAAIQAAABgAAAAUAAAALAYAAPAjAAD4OQAAXCgAAAAgAAAmAAAACAAAAP//////////"/>
                </a:ext>
              </a:extLst>
            </p:cNvSpPr>
            <p:nvPr/>
          </p:nvSpPr>
          <p:spPr>
            <a:xfrm>
              <a:off x="1003300" y="5842000"/>
              <a:ext cx="8420100" cy="71882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0" marR="0" indent="0" algn="l" defTabSz="457200">
                <a:lnSpc>
                  <a:spcPts val="2600"/>
                </a:lnSpc>
                <a:spcBef>
                  <a:spcPts val="400"/>
                </a:spcBef>
                <a:spcAft>
                  <a:spcPts val="0"/>
                </a:spcAft>
                <a:buNone/>
                <a:tabLst>
                  <a:tab pos="838200" algn="l"/>
                  <a:tab pos="914400" algn="l"/>
                  <a:tab pos="1828800" algn="l"/>
                  <a:tab pos="2387600" algn="l"/>
                </a:tabLst>
                <a:defRPr sz="2200" cap="none">
                  <a:solidFill>
                    <a:srgbClr val="424242"/>
                  </a:solidFill>
                  <a:latin typeface="蘋果儷中黑" pitchFamily="0" charset="0"/>
                  <a:ea typeface="蘋果儷中黑" pitchFamily="0" charset="0"/>
                  <a:cs typeface="蘋果儷中黑" pitchFamily="0" charset="0"/>
                </a:defRPr>
              </a:pPr>
              <a:r>
                <a:t>The second patron enters and sits at the occupied table with </a:t>
              </a:r>
            </a:p>
          </p:txBody>
        </p:sp>
        <p:pic>
          <p:nvPicPr>
            <p:cNvPr id="19" name="droppedImage.png"/>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AAAA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DcsAAB4IwAAeTIAAEwnAAAAAAAAJgAAAAgAAAD//////////w=="/>
                </a:ext>
              </a:extLst>
            </p:cNvPicPr>
            <p:nvPr/>
          </p:nvPicPr>
          <p:blipFill>
            <a:blip r:embed="rId2"/>
            <a:stretch>
              <a:fillRect/>
            </a:stretch>
          </p:blipFill>
          <p:spPr>
            <a:xfrm>
              <a:off x="7187565" y="5765800"/>
              <a:ext cx="1017270" cy="622300"/>
            </a:xfrm>
            <a:prstGeom prst="rect">
              <a:avLst/>
            </a:prstGeom>
            <a:noFill/>
            <a:ln>
              <a:noFill/>
            </a:ln>
            <a:effectLst>
              <a:outerShdw blurRad="63500" dist="63760" dir="2700000">
                <a:srgbClr val="000000">
                  <a:alpha val="4000"/>
                </a:srgbClr>
              </a:outerShdw>
            </a:effectLst>
          </p:spPr>
        </p:pic>
      </p:grpSp>
      <p:grpSp>
        <p:nvGrpSpPr>
          <p:cNvPr id="21" name="Group 4235"/>
          <p:cNvGrpSpPr>
            <a:extLst>
              <a:ext uri="smNativeData">
                <pr:smNativeData xmlns:pr="smNativeData" xmlns="smNativeData" val="SMDATA_6_trXWYhMAAAAlAAAAAQAAAA8BAAAAkAAAAEgAAACQAAAASAAAAAAAAAAAAAAAAAAAABcAAAAUAAAAAAAAAAAAAAD/fwAA/38AAAAAAAAJAAAABAAAAJkfAAAfAAAAVAAAAAAAAAAAAAAAAAAAAAAAAAAAAAAAAAAAAAAAAAAAAAAAAAAAAAAAAAAAAAAAAAAAAAAAAAAAAAAAAAAAAAAAAAAAAAAAAAAAAAAAAAAAAAAAAAAAACEAAAAYAAAAFAAAACwGAACYJgAA+DkAAHwrAAAQAAAAJgAAAAgAAAD/////AAAAAA=="/>
              </a:ext>
            </a:extLst>
          </p:cNvGrpSpPr>
          <p:nvPr/>
        </p:nvGrpSpPr>
        <p:grpSpPr>
          <a:xfrm>
            <a:off x="1003300" y="6273800"/>
            <a:ext cx="8420100" cy="795020"/>
            <a:chOff x="1003300" y="6273800"/>
            <a:chExt cx="8420100" cy="795020"/>
          </a:xfrm>
        </p:grpSpPr>
        <p:sp>
          <p:nvSpPr>
            <p:cNvPr id="23" name="Shape 4233"/>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AAAAAMvLywDAwP8Af39/AAAAAAAAAAAAAAAAAAAAAAAAAAAAIQAAABgAAAAUAAAALAYAABAnAAD4OQAAfCsAAAAgAAAmAAAACAAAAP//////////"/>
                </a:ext>
              </a:extLst>
            </p:cNvSpPr>
            <p:nvPr/>
          </p:nvSpPr>
          <p:spPr>
            <a:xfrm>
              <a:off x="1003300" y="6350000"/>
              <a:ext cx="8420100" cy="71882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0" marR="0" indent="0" algn="l" defTabSz="457200">
                <a:lnSpc>
                  <a:spcPts val="2600"/>
                </a:lnSpc>
                <a:spcBef>
                  <a:spcPts val="400"/>
                </a:spcBef>
                <a:spcAft>
                  <a:spcPts val="0"/>
                </a:spcAft>
                <a:buNone/>
                <a:tabLst>
                  <a:tab pos="838200" algn="l"/>
                  <a:tab pos="914400" algn="l"/>
                  <a:tab pos="1828800" algn="l"/>
                  <a:tab pos="2387600" algn="l"/>
                </a:tabLst>
                <a:defRPr sz="2200" cap="none">
                  <a:solidFill>
                    <a:srgbClr val="424242"/>
                  </a:solidFill>
                  <a:latin typeface="蘋果儷中黑" pitchFamily="0" charset="0"/>
                  <a:ea typeface="蘋果儷中黑" pitchFamily="0" charset="0"/>
                  <a:cs typeface="蘋果儷中黑" pitchFamily="0" charset="0"/>
                </a:defRPr>
              </a:pPr>
              <a:r>
                <a:t>This patron will sit at an unoccupied table with </a:t>
              </a:r>
            </a:p>
          </p:txBody>
        </p:sp>
        <p:pic>
          <p:nvPicPr>
            <p:cNvPr id="22" name="Picture1"/>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AAAA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BgkAACYJgAAWSoAAGwqAAAAAAAAJgAAAAgAAAD//////////w=="/>
                </a:ext>
              </a:extLst>
            </p:cNvPicPr>
            <p:nvPr/>
          </p:nvPicPr>
          <p:blipFill>
            <a:blip r:embed="rId3"/>
            <a:stretch>
              <a:fillRect/>
            </a:stretch>
          </p:blipFill>
          <p:spPr>
            <a:xfrm>
              <a:off x="5867400" y="6273800"/>
              <a:ext cx="1016635" cy="622300"/>
            </a:xfrm>
            <a:prstGeom prst="rect">
              <a:avLst/>
            </a:prstGeom>
            <a:noFill/>
            <a:ln>
              <a:noFill/>
            </a:ln>
            <a:effectLst>
              <a:outerShdw blurRad="63500" dist="63760" dir="2700000">
                <a:srgbClr val="000000">
                  <a:alpha val="4000"/>
                </a:srgbClr>
              </a:outerShdw>
            </a:effectLst>
          </p:spPr>
        </p:pic>
      </p:grpSp>
      <p:sp>
        <p:nvSpPr>
          <p:cNvPr id="24" name="Shape 4236"/>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SAMAAPQGAAA4NgAAdAkAABAgAAAmAAAACAAAAP//////////"/>
              </a:ext>
            </a:extLst>
          </p:cNvSpPr>
          <p:nvPr/>
        </p:nvSpPr>
        <p:spPr>
          <a:xfrm>
            <a:off x="533400" y="1130300"/>
            <a:ext cx="8280400" cy="4064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0" marR="0" indent="0" algn="l" defTabSz="457200">
              <a:lnSpc>
                <a:spcPts val="2900"/>
              </a:lnSpc>
              <a:spcBef>
                <a:spcPts val="400"/>
              </a:spcBef>
              <a:spcAft>
                <a:spcPts val="0"/>
              </a:spcAft>
              <a:buNone/>
              <a:tabLst>
                <a:tab pos="838200" algn="l"/>
                <a:tab pos="914400" algn="l"/>
                <a:tab pos="1828800" algn="l"/>
                <a:tab pos="2387600" algn="l"/>
              </a:tabLst>
              <a:defRPr sz="2400" cap="none">
                <a:solidFill>
                  <a:srgbClr val="0433FF"/>
                </a:solidFill>
                <a:latin typeface="蘋果儷中黑" pitchFamily="0" charset="0"/>
                <a:ea typeface="蘋果儷中黑" pitchFamily="0" charset="0"/>
                <a:cs typeface="蘋果儷中黑" pitchFamily="0" charset="0"/>
              </a:defRPr>
            </a:pPr>
            <a:r>
              <a:t>The Chinese Restaurant Process</a:t>
            </a:r>
          </a:p>
        </p:txBody>
      </p:sp>
      <p:sp>
        <p:nvSpPr>
          <p:cNvPr id="25" name="Shape 4237"/>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YgsAAMgAAAAeMwAAOAQAABAgAAAmAAAACAAAAP//////////"/>
              </a:ext>
            </a:extLst>
          </p:cNvSpPr>
          <p:nvPr/>
        </p:nvSpPr>
        <p:spPr>
          <a:xfrm>
            <a:off x="1850390" y="127000"/>
            <a:ext cx="645922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p>
            <a:pPr marL="0" marR="0" indent="0" algn="ctr" defTabSz="457200">
              <a:lnSpc>
                <a:spcPts val="4300"/>
              </a:lnSpc>
              <a:spcBef>
                <a:spcPts val="0"/>
              </a:spcBef>
              <a:spcAft>
                <a:spcPts val="0"/>
              </a:spcAft>
              <a:buNone/>
              <a:tabLst>
                <a:tab pos="838200" algn="l"/>
              </a:tabLst>
              <a:defRPr sz="3600" cap="none">
                <a:solidFill>
                  <a:srgbClr val="0433FF"/>
                </a:solidFill>
                <a:latin typeface="蘋果儷中黑" pitchFamily="0" charset="0"/>
                <a:ea typeface="蘋果儷中黑" pitchFamily="0" charset="0"/>
                <a:cs typeface="蘋果儷中黑" pitchFamily="0" charset="0"/>
              </a:defRPr>
            </a:pPr>
            <a:r>
              <a:t>The Dirichlet Process Prior (DPP) Model</a:t>
            </a:r>
          </a:p>
        </p:txBody>
      </p:sp>
    </p:spTree>
  </p:cSld>
  <p:clrMapOvr>
    <a:masterClrMapping/>
  </p:clrMapOvr>
  <p:transition spd="fast" p14:dur="500">
    <p:fade/>
    <p:extLst>
      <p:ext uri="smNativeData">
        <pr:smNativeData xmlns:pr="smNativeData" xmlns="smNativeData" val="trXWYgAAAAD0AQAAAAAAAAYAAAAAAAAAAAAAAAAAAAAAAAAAAQAAAAAAAAAAAAAAAAAAAAAAAAAAAAAA"/>
      </p:ext>
    </p:extLs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path" presetSubtype="0" accel="50000" decel="50000" fill="hold" grpId="0" nodeType="clickEffect">
                                  <p:stCondLst>
                                    <p:cond delay="0"/>
                                  </p:stCondLst>
                                  <p:childTnLst>
                                    <p:animMotion origin="layout" path="M 0.00000 0.00000 C 0.09591 0.00511 0.05596 -0.16667 0.12500 -0.16667 C 0.19404 -0.16667 0.30812 -0.14547 0.30812 -0.05342" pathEditMode="relative" rAng="0" ptsTypes="">
                                      <p:cBhvr>
                                        <p:cTn id="6" dur="1000" fill="hold"/>
                                        <p:tgtEl>
                                          <p:spTgt spid="13"/>
                                        </p:tgtEl>
                                        <p:attrNameLst>
                                          <p:attrName>ppt_x</p:attrName>
                                          <p:attrName>ppt_y</p:attrName>
                                        </p:attrNameLst>
                                      </p:cBhvr>
                                      <p:rCtr x="0" y="0"/>
                                    </p:animMotion>
                                  </p:childTnLst>
                                </p:cTn>
                              </p:par>
                            </p:childTnLst>
                          </p:cTn>
                        </p:par>
                        <p:par>
                          <p:cTn id="7" fill="hold">
                            <p:stCondLst>
                              <p:cond delay="1000"/>
                            </p:stCondLst>
                            <p:childTnLst>
                              <p:par>
                                <p:cTn id="8" presetID="9" presetClass="entr" presetSubtype="0" fill="hold" grpId="0" nodeType="after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dissolve">
                                      <p:cBhvr>
                                        <p:cTn id="10" dur="500"/>
                                        <p:tgtEl>
                                          <p:spTgt spid="18"/>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path" presetSubtype="0" accel="50000" decel="50000" fill="hold" grpId="1" nodeType="clickEffect">
                                  <p:stCondLst>
                                    <p:cond delay="0"/>
                                  </p:stCondLst>
                                  <p:childTnLst>
                                    <p:animMotion origin="layout" path="M 0.30812 -0.05342 C 0.40397 -0.05767 0.39784 -0.06512 0.46688 -0.06512 C 0.53591 -0.06512 0.55813 -0.14547 0.55813 -0.05342" pathEditMode="relative" rAng="0" ptsTypes="">
                                      <p:cBhvr>
                                        <p:cTn id="14" dur="1000" fill="hold"/>
                                        <p:tgtEl>
                                          <p:spTgt spid="13"/>
                                        </p:tgtEl>
                                        <p:attrNameLst>
                                          <p:attrName>ppt_x</p:attrName>
                                          <p:attrName>ppt_y</p:attrName>
                                        </p:attrNameLst>
                                      </p:cBhvr>
                                      <p:rCtr x="0" y="0"/>
                                    </p:animMotion>
                                  </p:childTnLst>
                                </p:cTn>
                              </p:par>
                            </p:childTnLst>
                          </p:cTn>
                        </p:par>
                        <p:par>
                          <p:cTn id="15" fill="hold">
                            <p:stCondLst>
                              <p:cond delay="1000"/>
                            </p:stCondLst>
                            <p:childTnLst>
                              <p:par>
                                <p:cTn id="16" presetID="9" presetClass="entr" presetSubtype="0" fill="hold" grpId="0" nodeType="after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dissolve">
                                      <p:cBhvr>
                                        <p:cTn id="18" dur="10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advAuto="0"/>
      <p:bldP spid="13" grpId="1" animBg="1" advAuto="0"/>
      <p:bldP spid="18" grpId="0" animBg="1" advAuto="0"/>
      <p:bldP spid="21" grpId="0" animBg="1" advAuto="0"/>
    </p:bldLst>
    <p:extLst>
      <p:ext uri="smNativeData">
        <pr:smNativeData xmlns:pr="smNativeData" xmlns="smNativeData" val="trXWYgQAAAAFAAAA/f///wQAAAD/////AAAAAAADAAAAAAAAAAAAAAgAAAD9////AQAAAAkAAAAAAAAAAAAAAAAAAAAAAAAADQAAAP3///8EAAAA/////wAAAAAAAwAAAAAAAAAAAAAQAAAA/f///wEAAAAJAAAAAAAAAAAAAAAAAAAAAAAAAA=="/>
      </p:ext>
    </p:extLst>
  </p:timing>
</p:sld>
</file>

<file path=ppt/slides/slide405.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sp>
        <p:nvSpPr>
          <p:cNvPr id="2" name="Shape 4239"/>
          <p:cNvSpPr>
            <a:extLst>
              <a:ext uri="smNativeData">
                <pr:smNativeData xmlns:pr="smNativeData" xmlns="smNativeData" val="SMDATA_15_trXWYh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IPwDK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lBYAAAAPAAC0HgAAuBAAABAAAAAmAAAACAAAAP//////////"/>
              </a:ext>
            </a:extLst>
          </p:cNvSpPr>
          <p:nvPr/>
        </p:nvSpPr>
        <p:spPr>
          <a:xfrm>
            <a:off x="3670300" y="24384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3" name="Shape 4240"/>
          <p:cNvSpPr>
            <a:extLst>
              <a:ext uri="smNativeData">
                <pr:smNativeData xmlns:pr="smNativeData" xmlns="smNativeData" val="SMDATA_15_trXWYh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IAIbKo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RCUAAAAPAABkLQAAuBAAABAAAAAmAAAACAAAAP//////////"/>
              </a:ext>
            </a:extLst>
          </p:cNvSpPr>
          <p:nvPr/>
        </p:nvSpPr>
        <p:spPr>
          <a:xfrm>
            <a:off x="6057900" y="24384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4" name="Shape 4241"/>
          <p:cNvSpPr>
            <a:extLst>
              <a:ext uri="smNativeData">
                <pr:smNativeData xmlns:pr="smNativeData" xmlns="smNativeData" val="SMDATA_15_trXWYh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9DMAAAAPAAAUPAAAuBAAABAAAAAmAAAACAAAAP//////////"/>
              </a:ext>
            </a:extLst>
          </p:cNvSpPr>
          <p:nvPr/>
        </p:nvSpPr>
        <p:spPr>
          <a:xfrm>
            <a:off x="8445500" y="24384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5" name="Shape 4242"/>
          <p:cNvSpPr>
            <a:extLst>
              <a:ext uri="smNativeData">
                <pr:smNativeData xmlns:pr="smNativeData" xmlns="smNativeData" val="SMDATA_15_trXWYh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lBYAAOgSAAC0HgAAoBQAABAAAAAmAAAACAAAAP//////////"/>
              </a:ext>
            </a:extLst>
          </p:cNvSpPr>
          <p:nvPr/>
        </p:nvSpPr>
        <p:spPr>
          <a:xfrm>
            <a:off x="3670300" y="30734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6" name="Shape 4243"/>
          <p:cNvSpPr>
            <a:extLst>
              <a:ext uri="smNativeData">
                <pr:smNativeData xmlns:pr="smNativeData" xmlns="smNativeData" val="SMDATA_15_trXWYh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D0iNT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RCUAAOgSAABkLQAAoBQAABAAAAAmAAAACAAAAP//////////"/>
              </a:ext>
            </a:extLst>
          </p:cNvSpPr>
          <p:nvPr/>
        </p:nvSpPr>
        <p:spPr>
          <a:xfrm>
            <a:off x="6057900" y="30734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7" name="Shape 4244"/>
          <p:cNvSpPr>
            <a:extLst>
              <a:ext uri="smNativeData">
                <pr:smNativeData xmlns:pr="smNativeData" xmlns="smNativeData" val="SMDATA_15_trXWYh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DAwMD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9DMAAOgSAAAUPAAAoBQAABAAAAAmAAAACAAAAP//////////"/>
              </a:ext>
            </a:extLst>
          </p:cNvSpPr>
          <p:nvPr/>
        </p:nvSpPr>
        <p:spPr>
          <a:xfrm>
            <a:off x="8445500" y="30734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8" name="Shape 4245"/>
          <p:cNvSpPr>
            <a:extLst>
              <a:ext uri="smNativeData">
                <pr:smNativeData xmlns:pr="smNativeData" xmlns="smNativeData" val="SMDATA_15_trXWYh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D0iMCI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lBYAANAWAAC0HgAAiBgAABAAAAAmAAAACAAAAP//////////"/>
              </a:ext>
            </a:extLst>
          </p:cNvSpPr>
          <p:nvPr/>
        </p:nvSpPr>
        <p:spPr>
          <a:xfrm>
            <a:off x="3670300" y="37084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9" name="Shape 4246"/>
          <p:cNvSpPr>
            <a:extLst>
              <a:ext uri="smNativeData">
                <pr:smNativeData xmlns:pr="smNativeData" xmlns="smNativeData" val="SMDATA_15_trXWYh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DAwMD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RCUAANAWAABkLQAAiBgAABAAAAAmAAAACAAAAP//////////"/>
              </a:ext>
            </a:extLst>
          </p:cNvSpPr>
          <p:nvPr/>
        </p:nvSpPr>
        <p:spPr>
          <a:xfrm>
            <a:off x="6057900" y="37084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10" name="Shape 4247"/>
          <p:cNvSpPr>
            <a:extLst>
              <a:ext uri="smNativeData">
                <pr:smNativeData xmlns:pr="smNativeData" xmlns="smNativeData" val="SMDATA_15_trXWYh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GE6ZWY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9DMAANAWAAAUPAAAiBgAABAAAAAmAAAACAAAAP//////////"/>
              </a:ext>
            </a:extLst>
          </p:cNvSpPr>
          <p:nvPr/>
        </p:nvSpPr>
        <p:spPr>
          <a:xfrm>
            <a:off x="8445500" y="37084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11" name="Shape 4248"/>
          <p:cNvSpPr>
            <a:extLst>
              <a:ext uri="smNativeData">
                <pr:smNativeData xmlns:pr="smNativeData" xmlns="smNativeData" val="SMDATA_15_trXWYhMAAAAlAAAAZAAAAA0AAAAAPAAAADwAAAA8AAAAP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0iODM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ABQAAAQLAACQPQAA5BsAABAAAAAmAAAACAAAAP//////////"/>
              </a:ext>
            </a:extLst>
          </p:cNvSpPr>
          <p:nvPr/>
        </p:nvSpPr>
        <p:spPr>
          <a:xfrm>
            <a:off x="3251200" y="1790700"/>
            <a:ext cx="6756400" cy="2743200"/>
          </a:xfrm>
          <a:prstGeom prst="rect">
            <a:avLst/>
          </a:prstGeom>
          <a:noFill/>
          <a:ln w="25400" cap="flat" cmpd="sng" algn="ctr">
            <a:solidFill>
              <a:srgbClr val="000000"/>
            </a:solidFill>
            <a:prstDash val="solid"/>
            <a:headEnd type="none"/>
            <a:tailEnd type="none"/>
          </a:ln>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12" name="Shape 4249"/>
          <p:cNvSpPr>
            <a:extLst>
              <a:ext uri="smNativeData">
                <pr:smNativeData xmlns:pr="smNativeData" xmlns="smNativeData" val="SMDATA_15_trXWYhMAAAAlAAAAZAAAAA0AAAAAPAAAADwAAAA8AAAAPAAAAAAAAAABAAAAAAAAAAEAAABQAAAAAAAAAAAA4D8AAAAAAADgPwAAAAAAAOA/AAAAAAAA4D8AAAAAAADgPwAAAAAAAOA/AAAAAAAA4D8AAAAAAADgPwAAAAAAAOA/AAAAAAAA4D8CAAAAjAAAAAE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xzdFM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QBAAAOQWAAAIFgAACBsAABAAAAAmAAAACAAAAP//////////"/>
              </a:ext>
            </a:extLst>
          </p:cNvSpPr>
          <p:nvPr/>
        </p:nvSpPr>
        <p:spPr>
          <a:xfrm>
            <a:off x="2641600" y="3721100"/>
            <a:ext cx="939800" cy="673100"/>
          </a:xfrm>
          <a:prstGeom prst="rect">
            <a:avLst/>
          </a:prstGeom>
          <a:solidFill>
            <a:srgbClr val="FFFFFF"/>
          </a:solidFill>
          <a:ln>
            <a:noFill/>
          </a:ln>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13" name="Shape 4250"/>
          <p:cNvSpPr>
            <a:extLst>
              <a:ext uri="smNativeData">
                <pr:smNativeData xmlns:pr="smNativeData" xmlns="smNativeData" val="SMDATA_15_trXW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Elucz0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B/f38AAAAAAMvLywDAwP8Af39/AAAAAAAAAAAAAAAAAAAAAAAAAAAAIQAAABgAAAAUAAAAZDIAAFQVAACANAAArBcAABAAAAAmAAAACAAAAP//////////"/>
              </a:ext>
            </a:extLst>
          </p:cNvSpPr>
          <p:nvPr/>
        </p:nvSpPr>
        <p:spPr>
          <a:xfrm>
            <a:off x="8191500" y="34671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14" name="Shape 4251"/>
          <p:cNvSpPr>
            <a:extLst>
              <a:ext uri="smNativeData">
                <pr:smNativeData xmlns:pr="smNativeData" xmlns="smNativeData" val="SMDATA_15_trXW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EJvZHk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B/f38AAAAAAMvLywDAwP8Af39/AAAAAAAAAAAAAAAAAAAAAAAAAAAAIQAAABgAAAAUAAAAVBAAANQXAABwEgAALBoAABAAAAAmAAAACAAAAP//////////"/>
              </a:ext>
            </a:extLst>
          </p:cNvSpPr>
          <p:nvPr/>
        </p:nvSpPr>
        <p:spPr>
          <a:xfrm>
            <a:off x="2654300" y="38735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15" name="Shape 4252"/>
          <p:cNvSpPr>
            <a:extLst>
              <a:ext uri="smNativeData">
                <pr:smNativeData xmlns:pr="smNativeData" xmlns="smNativeData" val="SMDATA_15_trXW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D48YTo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B/f38AAAAAAMvLywDAwP8Af39/AAAAAAAAAAAAAAAAAAAAAAAAAAAAIQAAABgAAAAUAAAA/A0AANQXAAAYEAAALBoAABAAAAAmAAAACAAAAP//////////"/>
              </a:ext>
            </a:extLst>
          </p:cNvSpPr>
          <p:nvPr/>
        </p:nvSpPr>
        <p:spPr>
          <a:xfrm>
            <a:off x="2273300" y="38735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16" name="Shape 4253"/>
          <p:cNvSpPr>
            <a:extLst>
              <a:ext uri="smNativeData">
                <pr:smNativeData xmlns:pr="smNativeData" xmlns="smNativeData" val="SMDATA_15_trXW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GE6b3U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B/f38AAAAAAMvLywDAwP8Af39/AAAAAAAAAAAAAAAAAAAAAAAAAAAAIQAAABgAAAAUAAAApAsAANQXAADADQAALBoAABAAAAAmAAAACAAAAP//////////"/>
              </a:ext>
            </a:extLst>
          </p:cNvSpPr>
          <p:nvPr/>
        </p:nvSpPr>
        <p:spPr>
          <a:xfrm>
            <a:off x="1892300" y="38735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17" name="Shape 4254"/>
          <p:cNvSpPr>
            <a:extLst>
              <a:ext uri="smNativeData">
                <pr:smNativeData xmlns:pr="smNativeData" xmlns="smNativeData" val="SMDATA_15_trXW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G49Imw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B/f38AAAAAAMvLywDAwP8Af39/AAAAAAAAAAAAAAAAAAAAAAAAAAAAIQAAABgAAAAUAAAAxCIAANQXAADgJAAALBoAABAAAAAmAAAACAAAAP//////////"/>
              </a:ext>
            </a:extLst>
          </p:cNvSpPr>
          <p:nvPr/>
        </p:nvSpPr>
        <p:spPr>
          <a:xfrm>
            <a:off x="5651500" y="38735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pic>
        <p:nvPicPr>
          <p:cNvPr id="18" name="droppedImage.png"/>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AAAA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PAtAACMDwAAcjQAAGATAAAQAAAAJgAAAAgAAAD//////////w=="/>
              </a:ext>
            </a:extLst>
          </p:cNvPicPr>
          <p:nvPr/>
        </p:nvPicPr>
        <p:blipFill>
          <a:blip r:embed="rId2"/>
          <a:stretch>
            <a:fillRect/>
          </a:stretch>
        </p:blipFill>
        <p:spPr>
          <a:xfrm>
            <a:off x="7467600" y="2527300"/>
            <a:ext cx="1057910" cy="622300"/>
          </a:xfrm>
          <a:prstGeom prst="rect">
            <a:avLst/>
          </a:prstGeom>
          <a:noFill/>
          <a:ln>
            <a:noFill/>
          </a:ln>
          <a:effectLst>
            <a:outerShdw blurRad="63500" dist="63760" dir="2700000">
              <a:srgbClr val="000000">
                <a:alpha val="4000"/>
              </a:srgbClr>
            </a:outerShdw>
          </a:effectLst>
        </p:spPr>
      </p:pic>
      <p:grpSp>
        <p:nvGrpSpPr>
          <p:cNvPr id="19" name="Group 4258"/>
          <p:cNvGrpSpPr>
            <a:extLst>
              <a:ext uri="smNativeData">
                <pr:smNativeData xmlns:pr="smNativeData" xmlns="smNativeData" val="SMDATA_6_trXWYhMAAAAlAAAAAQAAAA8BAAAAkAAAAEgAAACQAAAASAAAAAAAAAAAAAAAAAAAABcAAAAUAAAAAAAAAAAAAAD/fwAA/38AAAAAAAAJAAAABAAAAGhlYWQfAAAAVAAAAAAAAAAAAAAAAAAAAAAAAAAAAAAAAAAAAAAAAAAAAAAAAAAAAAAAAAAAAAAAAAAAAAAAAAAAAAAAAAAAAAAAAAAAAAAAAAAAAAAAAAAAAAAAAAAAACEAAAAYAAAAFAAAACwGAABkIwAA+DkAAFwoAAAQAAAAJgAAAAgAAAD/////AAAAAA=="/>
              </a:ext>
            </a:extLst>
          </p:cNvGrpSpPr>
          <p:nvPr/>
        </p:nvGrpSpPr>
        <p:grpSpPr>
          <a:xfrm>
            <a:off x="1003300" y="5753100"/>
            <a:ext cx="8420100" cy="807720"/>
            <a:chOff x="1003300" y="5753100"/>
            <a:chExt cx="8420100" cy="807720"/>
          </a:xfrm>
        </p:grpSpPr>
        <p:sp>
          <p:nvSpPr>
            <p:cNvPr id="21" name="Shape 4256"/>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AAAAAMvLywDAwP8Af39/AAAAAAAAAAAAAAAAAAAAAAAAAAAAIQAAABgAAAAUAAAALAYAAPAjAAD4OQAAXCgAAAAgAAAmAAAACAAAAP//////////"/>
                </a:ext>
              </a:extLst>
            </p:cNvSpPr>
            <p:nvPr/>
          </p:nvSpPr>
          <p:spPr>
            <a:xfrm>
              <a:off x="1003300" y="5842000"/>
              <a:ext cx="8420100" cy="71882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0" marR="0" indent="0" algn="l" defTabSz="457200">
                <a:lnSpc>
                  <a:spcPts val="2600"/>
                </a:lnSpc>
                <a:spcBef>
                  <a:spcPts val="400"/>
                </a:spcBef>
                <a:spcAft>
                  <a:spcPts val="0"/>
                </a:spcAft>
                <a:buNone/>
                <a:tabLst>
                  <a:tab pos="838200" algn="l"/>
                  <a:tab pos="914400" algn="l"/>
                  <a:tab pos="1828800" algn="l"/>
                  <a:tab pos="2387600" algn="l"/>
                </a:tabLst>
                <a:defRPr sz="2200" cap="none">
                  <a:solidFill>
                    <a:srgbClr val="424242"/>
                  </a:solidFill>
                  <a:latin typeface="蘋果儷中黑" pitchFamily="0" charset="0"/>
                  <a:ea typeface="蘋果儷中黑" pitchFamily="0" charset="0"/>
                  <a:cs typeface="蘋果儷中黑" pitchFamily="0" charset="0"/>
                </a:defRPr>
              </a:pPr>
              <a:r>
                <a:t>The third patron enters and sits at one of the occupied tables with </a:t>
              </a:r>
            </a:p>
          </p:txBody>
        </p:sp>
        <p:pic>
          <p:nvPicPr>
            <p:cNvPr id="20" name="droppedImage.png"/>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AAAA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DQwAABkIwAAtjYAADgnAAAAAAAAJgAAAAgAAAD//////////w=="/>
                </a:ext>
              </a:extLst>
            </p:cNvPicPr>
            <p:nvPr/>
          </p:nvPicPr>
          <p:blipFill>
            <a:blip r:embed="rId3"/>
            <a:stretch>
              <a:fillRect/>
            </a:stretch>
          </p:blipFill>
          <p:spPr>
            <a:xfrm>
              <a:off x="7835900" y="5753100"/>
              <a:ext cx="1057910" cy="622300"/>
            </a:xfrm>
            <a:prstGeom prst="rect">
              <a:avLst/>
            </a:prstGeom>
            <a:noFill/>
            <a:ln>
              <a:noFill/>
            </a:ln>
            <a:effectLst>
              <a:outerShdw blurRad="63500" dist="63760" dir="2700000">
                <a:srgbClr val="000000">
                  <a:alpha val="4000"/>
                </a:srgbClr>
              </a:outerShdw>
            </a:effectLst>
          </p:spPr>
        </p:pic>
      </p:grpSp>
      <p:grpSp>
        <p:nvGrpSpPr>
          <p:cNvPr id="22" name="Group 4261"/>
          <p:cNvGrpSpPr>
            <a:extLst>
              <a:ext uri="smNativeData">
                <pr:smNativeData xmlns:pr="smNativeData" xmlns="smNativeData" val="SMDATA_6_trXWYhMAAAAlAAAAAQAAAA8BAAAAkAAAAEgAAACQAAAASAAAAAAAAAAAAAAAAAAAABcAAAAUAAAAAAAAAAAAAAD/fwAA/38AAAAAAAAJAAAABAAAAGhlYWQfAAAAVAAAAAAAAAAAAAAAAAAAAAAAAAAAAAAAAAAAAAAAAAAAAAAAAAAAAAAAAAAAAAAAAAAAAAAAAAAAAAAAAAAAAAAAAAAAAAAAAAAAAAAAAAAAAAAAAAAAACEAAAAYAAAAFAAAACwGAABgJwAA+DkAAEQsAAAQAAAAJgAAAAgAAAD/////AAAAAA=="/>
              </a:ext>
            </a:extLst>
          </p:cNvGrpSpPr>
          <p:nvPr/>
        </p:nvGrpSpPr>
        <p:grpSpPr>
          <a:xfrm>
            <a:off x="1003300" y="6400800"/>
            <a:ext cx="8420100" cy="795020"/>
            <a:chOff x="1003300" y="6400800"/>
            <a:chExt cx="8420100" cy="795020"/>
          </a:xfrm>
        </p:grpSpPr>
        <p:sp>
          <p:nvSpPr>
            <p:cNvPr id="24" name="Shape 4259"/>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AAAAAMvLywDAwP8Af39/AAAAAAAAAAAAAAAAAAAAAAAAAAAAIQAAABgAAAAUAAAALAYAANgnAAD4OQAARCwAAAAgAAAmAAAACAAAAP//////////"/>
                </a:ext>
              </a:extLst>
            </p:cNvSpPr>
            <p:nvPr/>
          </p:nvSpPr>
          <p:spPr>
            <a:xfrm>
              <a:off x="1003300" y="6477000"/>
              <a:ext cx="8420100" cy="71882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0" marR="0" indent="0" algn="l" defTabSz="457200">
                <a:lnSpc>
                  <a:spcPts val="2600"/>
                </a:lnSpc>
                <a:spcBef>
                  <a:spcPts val="400"/>
                </a:spcBef>
                <a:spcAft>
                  <a:spcPts val="0"/>
                </a:spcAft>
                <a:buNone/>
                <a:tabLst>
                  <a:tab pos="838200" algn="l"/>
                  <a:tab pos="914400" algn="l"/>
                  <a:tab pos="1828800" algn="l"/>
                  <a:tab pos="2387600" algn="l"/>
                </a:tabLst>
                <a:defRPr sz="2200" cap="none">
                  <a:solidFill>
                    <a:srgbClr val="424242"/>
                  </a:solidFill>
                  <a:latin typeface="蘋果儷中黑" pitchFamily="0" charset="0"/>
                  <a:ea typeface="蘋果儷中黑" pitchFamily="0" charset="0"/>
                  <a:cs typeface="蘋果儷中黑" pitchFamily="0" charset="0"/>
                </a:defRPr>
              </a:pPr>
              <a:r>
                <a:t>This patron will sit at an unoccupied table with </a:t>
              </a:r>
            </a:p>
          </p:txBody>
        </p:sp>
        <p:pic>
          <p:nvPicPr>
            <p:cNvPr id="23" name="Picture2"/>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D/AAA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CwkAABgJwAArioAADQrAAAAAAAAJgAAAAgAAAD//////////w=="/>
                </a:ext>
              </a:extLst>
            </p:cNvPicPr>
            <p:nvPr/>
          </p:nvPicPr>
          <p:blipFill>
            <a:blip r:embed="rId2"/>
            <a:stretch>
              <a:fillRect/>
            </a:stretch>
          </p:blipFill>
          <p:spPr>
            <a:xfrm>
              <a:off x="5880100" y="6400800"/>
              <a:ext cx="1057910" cy="622300"/>
            </a:xfrm>
            <a:prstGeom prst="rect">
              <a:avLst/>
            </a:prstGeom>
            <a:noFill/>
            <a:ln>
              <a:noFill/>
            </a:ln>
            <a:effectLst>
              <a:outerShdw blurRad="63500" dist="63760" dir="2700000">
                <a:srgbClr val="000000">
                  <a:alpha val="4000"/>
                </a:srgbClr>
              </a:outerShdw>
            </a:effectLst>
          </p:spPr>
        </p:pic>
      </p:grpSp>
      <p:pic>
        <p:nvPicPr>
          <p:cNvPr id="25" name="Picture1"/>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AAAA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AwmAAAkGAAAjiwAAPgbAAAQAAAAJgAAAAgAAAD//////////w=="/>
              </a:ext>
            </a:extLst>
          </p:cNvPicPr>
          <p:nvPr/>
        </p:nvPicPr>
        <p:blipFill>
          <a:blip r:embed="rId3"/>
          <a:stretch>
            <a:fillRect/>
          </a:stretch>
        </p:blipFill>
        <p:spPr>
          <a:xfrm>
            <a:off x="6184900" y="3924300"/>
            <a:ext cx="1057910" cy="622300"/>
          </a:xfrm>
          <a:prstGeom prst="rect">
            <a:avLst/>
          </a:prstGeom>
          <a:noFill/>
          <a:ln>
            <a:noFill/>
          </a:ln>
          <a:effectLst>
            <a:outerShdw blurRad="63500" dist="63760" dir="2700000">
              <a:srgbClr val="000000">
                <a:alpha val="4000"/>
              </a:srgbClr>
            </a:outerShdw>
          </a:effectLst>
        </p:spPr>
      </p:pic>
      <p:pic>
        <p:nvPicPr>
          <p:cNvPr id="26" name="droppedImage.png"/>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AAAA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IwyAAAkGAAADjkAAPgbAAAQAAAAJgAAAAgAAAD//////////w=="/>
              </a:ext>
            </a:extLst>
          </p:cNvPicPr>
          <p:nvPr/>
        </p:nvPicPr>
        <p:blipFill>
          <a:blip r:embed="rId3"/>
          <a:stretch>
            <a:fillRect/>
          </a:stretch>
        </p:blipFill>
        <p:spPr>
          <a:xfrm>
            <a:off x="8216900" y="3924300"/>
            <a:ext cx="1057910" cy="622300"/>
          </a:xfrm>
          <a:prstGeom prst="rect">
            <a:avLst/>
          </a:prstGeom>
          <a:noFill/>
          <a:ln>
            <a:noFill/>
          </a:ln>
          <a:effectLst>
            <a:outerShdw blurRad="63500" dist="63760" dir="2700000">
              <a:srgbClr val="000000">
                <a:alpha val="4000"/>
              </a:srgbClr>
            </a:outerShdw>
          </a:effectLst>
        </p:spPr>
      </p:pic>
      <p:sp>
        <p:nvSpPr>
          <p:cNvPr id="27" name="Shape 4264"/>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SAMAAPQGAAA4NgAAdAkAABAgAAAmAAAACAAAAP//////////"/>
              </a:ext>
            </a:extLst>
          </p:cNvSpPr>
          <p:nvPr/>
        </p:nvSpPr>
        <p:spPr>
          <a:xfrm>
            <a:off x="533400" y="1130300"/>
            <a:ext cx="8280400" cy="4064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0" marR="0" indent="0" algn="l" defTabSz="457200">
              <a:lnSpc>
                <a:spcPts val="2900"/>
              </a:lnSpc>
              <a:spcBef>
                <a:spcPts val="400"/>
              </a:spcBef>
              <a:spcAft>
                <a:spcPts val="0"/>
              </a:spcAft>
              <a:buNone/>
              <a:tabLst>
                <a:tab pos="838200" algn="l"/>
                <a:tab pos="914400" algn="l"/>
                <a:tab pos="1828800" algn="l"/>
                <a:tab pos="2387600" algn="l"/>
              </a:tabLst>
              <a:defRPr sz="2400" cap="none">
                <a:solidFill>
                  <a:srgbClr val="0433FF"/>
                </a:solidFill>
                <a:latin typeface="蘋果儷中黑" pitchFamily="0" charset="0"/>
                <a:ea typeface="蘋果儷中黑" pitchFamily="0" charset="0"/>
                <a:cs typeface="蘋果儷中黑" pitchFamily="0" charset="0"/>
              </a:defRPr>
            </a:pPr>
            <a:r>
              <a:t>The Chinese Restaurant Process</a:t>
            </a:r>
          </a:p>
        </p:txBody>
      </p:sp>
      <p:sp>
        <p:nvSpPr>
          <p:cNvPr id="28" name="Shape 4265"/>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YgsAAMgAAAAeMwAAOAQAABAgAAAmAAAACAAAAP//////////"/>
              </a:ext>
            </a:extLst>
          </p:cNvSpPr>
          <p:nvPr/>
        </p:nvSpPr>
        <p:spPr>
          <a:xfrm>
            <a:off x="1850390" y="127000"/>
            <a:ext cx="645922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p>
            <a:pPr marL="0" marR="0" indent="0" algn="ctr" defTabSz="457200">
              <a:lnSpc>
                <a:spcPts val="4300"/>
              </a:lnSpc>
              <a:spcBef>
                <a:spcPts val="0"/>
              </a:spcBef>
              <a:spcAft>
                <a:spcPts val="0"/>
              </a:spcAft>
              <a:buNone/>
              <a:tabLst>
                <a:tab pos="838200" algn="l"/>
              </a:tabLst>
              <a:defRPr sz="3600" cap="none">
                <a:solidFill>
                  <a:srgbClr val="0433FF"/>
                </a:solidFill>
                <a:latin typeface="蘋果儷中黑" pitchFamily="0" charset="0"/>
                <a:ea typeface="蘋果儷中黑" pitchFamily="0" charset="0"/>
                <a:cs typeface="蘋果儷中黑" pitchFamily="0" charset="0"/>
              </a:defRPr>
            </a:pPr>
            <a:r>
              <a:t>The Dirichlet Process Prior (DPP) Model</a:t>
            </a:r>
          </a:p>
        </p:txBody>
      </p:sp>
    </p:spTree>
  </p:cSld>
  <p:clrMapOvr>
    <a:masterClrMapping/>
  </p:clrMapOvr>
  <p:transition spd="fast" p14:dur="500">
    <p:fade/>
    <p:extLst>
      <p:ext uri="smNativeData">
        <pr:smNativeData xmlns:pr="smNativeData" xmlns="smNativeData" val="trXWYgAAAAD0AQAAAAAAAAYAAAAAAAAAAAAAAAAAAAAAAAAAAQAAAAAAAAAAAAAAAAAAAAAAAAAAAAAA"/>
      </p:ext>
    </p:extLs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path" presetSubtype="0" accel="50000" decel="50000" fill="hold" grpId="0" nodeType="clickEffect">
                                  <p:stCondLst>
                                    <p:cond delay="0"/>
                                  </p:stCondLst>
                                  <p:childTnLst>
                                    <p:animMotion origin="layout" path="M 0.00000 0.00000 C 0.10575 0.04022 0.09817 0.04000 0.16721 0.04000 C 0.23624 0.04000 0.25000 -0.09205 0.29500 -0.05000" pathEditMode="relative" rAng="0" ptsTypes="">
                                      <p:cBhvr>
                                        <p:cTn id="6" dur="1000" fill="hold"/>
                                        <p:tgtEl>
                                          <p:spTgt spid="14"/>
                                        </p:tgtEl>
                                        <p:attrNameLst>
                                          <p:attrName>ppt_x</p:attrName>
                                          <p:attrName>ppt_y</p:attrName>
                                        </p:attrNameLst>
                                      </p:cBhvr>
                                      <p:rCtr x="0" y="0"/>
                                    </p:animMotion>
                                  </p:childTnLst>
                                </p:cTn>
                              </p:par>
                            </p:childTnLst>
                          </p:cTn>
                        </p:par>
                        <p:par>
                          <p:cTn id="7" fill="hold">
                            <p:stCondLst>
                              <p:cond delay="1000"/>
                            </p:stCondLst>
                            <p:childTnLst>
                              <p:par>
                                <p:cTn id="8" presetID="9" presetClass="entr" presetSubtype="0" fill="hold" grpId="0" nodeType="after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dissolve">
                                      <p:cBhvr>
                                        <p:cTn id="10" dur="500"/>
                                        <p:tgtEl>
                                          <p:spTgt spid="19"/>
                                        </p:tgtEl>
                                      </p:cBhvr>
                                    </p:animEffect>
                                  </p:childTnLst>
                                </p:cTn>
                              </p:par>
                            </p:childTnLst>
                          </p:cTn>
                        </p:par>
                        <p:par>
                          <p:cTn id="11" fill="hold">
                            <p:stCondLst>
                              <p:cond delay="1500"/>
                            </p:stCondLst>
                            <p:childTnLst>
                              <p:par>
                                <p:cTn id="12" presetID="9" presetClass="entr" presetSubtype="0" fill="hold" grpId="0" nodeType="afterEffect">
                                  <p:stCondLst>
                                    <p:cond delay="0"/>
                                  </p:stCondLst>
                                  <p:childTnLst>
                                    <p:set>
                                      <p:cBhvr>
                                        <p:cTn id="13" dur="1" fill="hold">
                                          <p:stCondLst>
                                            <p:cond delay="0"/>
                                          </p:stCondLst>
                                        </p:cTn>
                                        <p:tgtEl>
                                          <p:spTgt spid="25"/>
                                        </p:tgtEl>
                                        <p:attrNameLst>
                                          <p:attrName>style.visibility</p:attrName>
                                        </p:attrNameLst>
                                      </p:cBhvr>
                                      <p:to>
                                        <p:strVal val="visible"/>
                                      </p:to>
                                    </p:set>
                                    <p:animEffect transition="in" filter="dissolve">
                                      <p:cBhvr>
                                        <p:cTn id="14" dur="500"/>
                                        <p:tgtEl>
                                          <p:spTgt spid="25"/>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path" presetSubtype="0" accel="50000" decel="50000" fill="hold" grpId="1" nodeType="clickEffect">
                                  <p:stCondLst>
                                    <p:cond delay="0"/>
                                  </p:stCondLst>
                                  <p:childTnLst>
                                    <p:animMotion origin="layout" path="M 0.29500 -0.05000 C 0.29889 -0.12365 0.26683 -0.14519 0.32124 -0.15877 C 0.37564 -0.17235 0.36912 -0.14706 0.38313 -0.15451" pathEditMode="relative" rAng="0" ptsTypes="">
                                      <p:cBhvr>
                                        <p:cTn id="18" dur="1000" fill="hold"/>
                                        <p:tgtEl>
                                          <p:spTgt spid="14"/>
                                        </p:tgtEl>
                                        <p:attrNameLst>
                                          <p:attrName>ppt_x</p:attrName>
                                          <p:attrName>ppt_y</p:attrName>
                                        </p:attrNameLst>
                                      </p:cBhvr>
                                      <p:rCtr x="0" y="0"/>
                                    </p:animMotion>
                                  </p:childTnLst>
                                </p:cTn>
                              </p:par>
                            </p:childTnLst>
                          </p:cTn>
                        </p:par>
                        <p:par>
                          <p:cTn id="19" fill="hold">
                            <p:stCondLst>
                              <p:cond delay="1000"/>
                            </p:stCondLst>
                            <p:childTnLst>
                              <p:par>
                                <p:cTn id="20" presetID="9" presetClass="entr" presetSubtype="0" fill="hold" grpId="0" nodeType="after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dissolve">
                                      <p:cBhvr>
                                        <p:cTn id="22" dur="500"/>
                                        <p:tgtEl>
                                          <p:spTgt spid="22"/>
                                        </p:tgtEl>
                                      </p:cBhvr>
                                    </p:animEffect>
                                  </p:childTnLst>
                                </p:cTn>
                              </p:par>
                            </p:childTnLst>
                          </p:cTn>
                        </p:par>
                        <p:par>
                          <p:cTn id="23" fill="hold">
                            <p:stCondLst>
                              <p:cond delay="1500"/>
                            </p:stCondLst>
                            <p:childTnLst>
                              <p:par>
                                <p:cTn id="24" presetID="9" presetClass="entr" presetSubtype="0" fill="hold" grpId="0" nodeType="after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dissolve">
                                      <p:cBhvr>
                                        <p:cTn id="26" dur="500"/>
                                        <p:tgtEl>
                                          <p:spTgt spid="18"/>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path" presetSubtype="0" accel="50000" decel="50000" fill="hold" grpId="2" nodeType="clickEffect">
                                  <p:stCondLst>
                                    <p:cond delay="0"/>
                                  </p:stCondLst>
                                  <p:childTnLst>
                                    <p:animMotion origin="layout" path="M 0.38313 -0.15451 C 0.46729 -0.15664 0.41341 -0.15500 0.48245 -0.15500 C 0.55149 -0.15500 0.47926 -0.02362 0.54563 0.00000" pathEditMode="relative" rAng="0" ptsTypes="">
                                      <p:cBhvr>
                                        <p:cTn id="30" dur="1000" fill="hold"/>
                                        <p:tgtEl>
                                          <p:spTgt spid="14"/>
                                        </p:tgtEl>
                                        <p:attrNameLst>
                                          <p:attrName>ppt_x</p:attrName>
                                          <p:attrName>ppt_y</p:attrName>
                                        </p:attrNameLst>
                                      </p:cBhvr>
                                      <p:rCtr x="0" y="0"/>
                                    </p:animMotion>
                                  </p:childTnLst>
                                </p:cTn>
                              </p:par>
                            </p:childTnLst>
                          </p:cTn>
                        </p:par>
                        <p:par>
                          <p:cTn id="31" fill="hold">
                            <p:stCondLst>
                              <p:cond delay="1000"/>
                            </p:stCondLst>
                            <p:childTnLst>
                              <p:par>
                                <p:cTn id="32" presetID="9" presetClass="entr" presetSubtype="0" fill="hold" grpId="0" nodeType="afterEffect">
                                  <p:stCondLst>
                                    <p:cond delay="0"/>
                                  </p:stCondLst>
                                  <p:childTnLst>
                                    <p:set>
                                      <p:cBhvr>
                                        <p:cTn id="33" dur="1" fill="hold">
                                          <p:stCondLst>
                                            <p:cond delay="0"/>
                                          </p:stCondLst>
                                        </p:cTn>
                                        <p:tgtEl>
                                          <p:spTgt spid="26"/>
                                        </p:tgtEl>
                                        <p:attrNameLst>
                                          <p:attrName>style.visibility</p:attrName>
                                        </p:attrNameLst>
                                      </p:cBhvr>
                                      <p:to>
                                        <p:strVal val="visible"/>
                                      </p:to>
                                    </p:set>
                                    <p:animEffect transition="in" filter="dissolve">
                                      <p:cBhvr>
                                        <p:cTn id="34"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advAuto="0"/>
      <p:bldP spid="14" grpId="1" animBg="1" advAuto="0"/>
      <p:bldP spid="14" grpId="2" animBg="1" advAuto="0"/>
      <p:bldP spid="18" grpId="0" animBg="1" advAuto="0"/>
      <p:bldP spid="19" grpId="0" animBg="1" advAuto="0"/>
      <p:bldP spid="22" grpId="0" animBg="1" advAuto="0"/>
      <p:bldP spid="25" grpId="0" animBg="1" advAuto="0"/>
      <p:bldP spid="26" grpId="0" animBg="1" advAuto="0"/>
    </p:bldLst>
    <p:extLst>
      <p:ext uri="smNativeData">
        <pr:smNativeData xmlns:pr="smNativeData" xmlns="smNativeData" val="trXWYggAAAAFAAAA/f///wQAAAD/////AAAAAAADAAAAAAAAAAAAAAgAAAD9////AQAAAAkAAAAAAAAAAAAAAAAAAAAAAAAADAAAAP3///8BAAAACQAAAAAAAAAAAAAAAAAAAAAAAAARAAAA/f///wQAAAD/////AAAAAAADAAAAAAAAAAAAABQAAAD9////AQAAAAkAAAAAAAAAAAAAAAAAAAAAAAAAGAAAAP3///8BAAAACQAAAAAAAAAAAAAAAAAAAAAAAAAdAAAA/f///wQAAAD/////AAAAAAADAAAAAAAAAAAAACAAAAD9////AQAAAAkAAAAAAAAAAAAAAAAAAAAAAAAA"/>
      </p:ext>
    </p:extLst>
  </p:timing>
</p:sld>
</file>

<file path=ppt/slides/slide406.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sp>
        <p:nvSpPr>
          <p:cNvPr id="2" name="Shape 4267"/>
          <p:cNvSpPr>
            <a:extLst>
              <a:ext uri="smNativeData">
                <pr:smNativeData xmlns:pr="smNativeData" xmlns="smNativeData" val="SMDATA_15_trXWYh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JL2e/E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lBYAAAAPAAC0HgAAuBAAABAAAAAmAAAACAAAAP//////////"/>
              </a:ext>
            </a:extLst>
          </p:cNvSpPr>
          <p:nvPr/>
        </p:nvSpPr>
        <p:spPr>
          <a:xfrm>
            <a:off x="3670300" y="24384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3" name="Shape 4268"/>
          <p:cNvSpPr>
            <a:extLst>
              <a:ext uri="smNativeData">
                <pr:smNativeData xmlns:pr="smNativeData" xmlns="smNativeData" val="SMDATA_15_trXWYh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RCUAAAAPAABkLQAAuBAAABAAAAAmAAAACAAAAP//////////"/>
              </a:ext>
            </a:extLst>
          </p:cNvSpPr>
          <p:nvPr/>
        </p:nvSpPr>
        <p:spPr>
          <a:xfrm>
            <a:off x="6057900" y="24384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4" name="Shape 4269"/>
          <p:cNvSpPr>
            <a:extLst>
              <a:ext uri="smNativeData">
                <pr:smNativeData xmlns:pr="smNativeData" xmlns="smNativeData" val="SMDATA_15_trXWYh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9DMAAAAPAAAUPAAAuBAAABAAAAAmAAAACAAAAP//////////"/>
              </a:ext>
            </a:extLst>
          </p:cNvSpPr>
          <p:nvPr/>
        </p:nvSpPr>
        <p:spPr>
          <a:xfrm>
            <a:off x="8445500" y="24384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5" name="Shape 4270"/>
          <p:cNvSpPr>
            <a:extLst>
              <a:ext uri="smNativeData">
                <pr:smNativeData xmlns:pr="smNativeData" xmlns="smNativeData" val="SMDATA_15_trXWYh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lBYAAOgSAAC0HgAAoBQAABAAAAAmAAAACAAAAP//////////"/>
              </a:ext>
            </a:extLst>
          </p:cNvSpPr>
          <p:nvPr/>
        </p:nvSpPr>
        <p:spPr>
          <a:xfrm>
            <a:off x="3670300" y="30734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6" name="Shape 4271"/>
          <p:cNvSpPr>
            <a:extLst>
              <a:ext uri="smNativeData">
                <pr:smNativeData xmlns:pr="smNativeData" xmlns="smNativeData" val="SMDATA_15_trXWYh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HA6bnY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RCUAAOgSAABkLQAAoBQAABAAAAAmAAAACAAAAP//////////"/>
              </a:ext>
            </a:extLst>
          </p:cNvSpPr>
          <p:nvPr/>
        </p:nvSpPr>
        <p:spPr>
          <a:xfrm>
            <a:off x="6057900" y="30734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7" name="Shape 4272"/>
          <p:cNvSpPr>
            <a:extLst>
              <a:ext uri="smNativeData">
                <pr:smNativeData xmlns:pr="smNativeData" xmlns="smNativeData" val="SMDATA_15_trXWYh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CBkaXI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9DMAAOgSAAAUPAAAoBQAABAAAAAmAAAACAAAAP//////////"/>
              </a:ext>
            </a:extLst>
          </p:cNvSpPr>
          <p:nvPr/>
        </p:nvSpPr>
        <p:spPr>
          <a:xfrm>
            <a:off x="8445500" y="30734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8" name="Shape 4273"/>
          <p:cNvSpPr>
            <a:extLst>
              <a:ext uri="smNativeData">
                <pr:smNativeData xmlns:pr="smNativeData" xmlns="smNativeData" val="SMDATA_15_trXWYh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EE3NTk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lBYAANAWAAC0HgAAiBgAABAAAAAmAAAACAAAAP//////////"/>
              </a:ext>
            </a:extLst>
          </p:cNvSpPr>
          <p:nvPr/>
        </p:nvSpPr>
        <p:spPr>
          <a:xfrm>
            <a:off x="3670300" y="37084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9" name="Shape 4274"/>
          <p:cNvSpPr>
            <a:extLst>
              <a:ext uri="smNativeData">
                <pr:smNativeData xmlns:pr="smNativeData" xmlns="smNativeData" val="SMDATA_15_trXWYh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D0iNDI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RCUAANAWAABkLQAAiBgAABAAAAAmAAAACAAAAP//////////"/>
              </a:ext>
            </a:extLst>
          </p:cNvSpPr>
          <p:nvPr/>
        </p:nvSpPr>
        <p:spPr>
          <a:xfrm>
            <a:off x="6057900" y="37084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10" name="Shape 4275"/>
          <p:cNvSpPr>
            <a:extLst>
              <a:ext uri="smNativeData">
                <pr:smNativeData xmlns:pr="smNativeData" xmlns="smNativeData" val="SMDATA_15_trXWYh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DYyMD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9DMAANAWAAAUPAAAiBgAABAAAAAmAAAACAAAAP//////////"/>
              </a:ext>
            </a:extLst>
          </p:cNvSpPr>
          <p:nvPr/>
        </p:nvSpPr>
        <p:spPr>
          <a:xfrm>
            <a:off x="8445500" y="37084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11" name="Shape 4276"/>
          <p:cNvSpPr>
            <a:extLst>
              <a:ext uri="smNativeData">
                <pr:smNativeData xmlns:pr="smNativeData" xmlns="smNativeData" val="SMDATA_15_trXWYhMAAAAlAAAAZAAAAA0AAAAAPAAAADwAAAA8AAAAP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48YTo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ABQAAAQLAACQPQAA5BsAABAAAAAmAAAACAAAAP//////////"/>
              </a:ext>
            </a:extLst>
          </p:cNvSpPr>
          <p:nvPr/>
        </p:nvSpPr>
        <p:spPr>
          <a:xfrm>
            <a:off x="3251200" y="1790700"/>
            <a:ext cx="6756400" cy="2743200"/>
          </a:xfrm>
          <a:prstGeom prst="rect">
            <a:avLst/>
          </a:prstGeom>
          <a:noFill/>
          <a:ln w="25400" cap="flat" cmpd="sng" algn="ctr">
            <a:solidFill>
              <a:srgbClr val="000000"/>
            </a:solidFill>
            <a:prstDash val="solid"/>
            <a:headEnd type="none"/>
            <a:tailEnd type="none"/>
          </a:ln>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12" name="Shape 4277"/>
          <p:cNvSpPr>
            <a:extLst>
              <a:ext uri="smNativeData">
                <pr:smNativeData xmlns:pr="smNativeData" xmlns="smNativeData" val="SMDATA_15_trXWYhMAAAAlAAAAZAAAAA0AAAAAPAAAADwAAAA8AAAAPAAAAAAAAAABAAAAAAAAAAEAAABQAAAAAAAAAAAA4D8AAAAAAADgPwAAAAAAAOA/AAAAAAAA4D8AAAAAAADgPwAAAAAAAOA/AAAAAAAA4D8AAAAAAADgPwAAAAAAAOA/AAAAAAAA4D8CAAAAjAAAAAE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c5Qzs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QBAAAOQWAAAIFgAACBsAABAAAAAmAAAACAAAAP//////////"/>
              </a:ext>
            </a:extLst>
          </p:cNvSpPr>
          <p:nvPr/>
        </p:nvSpPr>
        <p:spPr>
          <a:xfrm>
            <a:off x="2641600" y="3721100"/>
            <a:ext cx="939800" cy="673100"/>
          </a:xfrm>
          <a:prstGeom prst="rect">
            <a:avLst/>
          </a:prstGeom>
          <a:solidFill>
            <a:srgbClr val="FFFFFF"/>
          </a:solidFill>
          <a:ln>
            <a:noFill/>
          </a:ln>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13" name="Shape 4278"/>
          <p:cNvSpPr>
            <a:extLst>
              <a:ext uri="smNativeData">
                <pr:smNativeData xmlns:pr="smNativeData" xmlns="smNativeData" val="SMDATA_15_trXW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FByLz4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B/f38AAAAAAMvLywDAwP8Af39/AAAAAAAAAAAAAAAAAAAAAAAAAAAAIQAAABgAAAAUAAAAZDIAAFQVAACANAAArBcAABAAAAAmAAAACAAAAP//////////"/>
              </a:ext>
            </a:extLst>
          </p:cNvSpPr>
          <p:nvPr/>
        </p:nvSpPr>
        <p:spPr>
          <a:xfrm>
            <a:off x="8191500" y="34671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14" name="Shape 4279"/>
          <p:cNvSpPr>
            <a:extLst>
              <a:ext uri="smNativeData">
                <pr:smNativeData xmlns:pr="smNativeData" xmlns="smNativeData" val="SMDATA_15_trXW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DAiIHQ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B/f38AAAAAAMvLywDAwP8Af39/AAAAAAAAAAAAAAAAAAAAAAAAAAAAIQAAABgAAAAUAAAAVBAAANQXAABwEgAALBoAABAAAAAmAAAACAAAAP//////////"/>
              </a:ext>
            </a:extLst>
          </p:cNvSpPr>
          <p:nvPr/>
        </p:nvSpPr>
        <p:spPr>
          <a:xfrm>
            <a:off x="2654300" y="38735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15" name="Shape 4280"/>
          <p:cNvSpPr>
            <a:extLst>
              <a:ext uri="smNativeData">
                <pr:smNativeData xmlns:pr="smNativeData" xmlns="smNativeData" val="SMDATA_15_trXW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DQxMDA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B/f38AAAAAAMvLywDAwP8Af39/AAAAAAAAAAAAAAAAAAAAAAAAAAAAIQAAABgAAAAUAAAA/A0AANQXAAAYEAAALBoAABAAAAAmAAAACAAAAP//////////"/>
              </a:ext>
            </a:extLst>
          </p:cNvSpPr>
          <p:nvPr/>
        </p:nvSpPr>
        <p:spPr>
          <a:xfrm>
            <a:off x="2273300" y="38735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16" name="Shape 4281"/>
          <p:cNvSpPr>
            <a:extLst>
              <a:ext uri="smNativeData">
                <pr:smNativeData xmlns:pr="smNativeData" xmlns="smNativeData" val="SMDATA_15_trXW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DAwIiA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B/f38AAAAAAMvLywDAwP8Af39/AAAAAAAAAAAAAAAAAAAAAAAAAAAAIQAAABgAAAAUAAAApAsAANQXAADADQAALBoAABAAAAAmAAAACAAAAP//////////"/>
              </a:ext>
            </a:extLst>
          </p:cNvSpPr>
          <p:nvPr/>
        </p:nvSpPr>
        <p:spPr>
          <a:xfrm>
            <a:off x="1892300" y="38735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17" name="Shape 4282"/>
          <p:cNvSpPr>
            <a:extLst>
              <a:ext uri="smNativeData">
                <pr:smNativeData xmlns:pr="smNativeData" xmlns="smNativeData" val="SMDATA_15_trXW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CI+PGE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B/f38AAAAAAMvLywDAwP8Af39/AAAAAAAAAAAAAAAAAAAAAAAAAAAAIQAAABgAAAAUAAAAxCIAANQXAADgJAAALBoAABAAAAAmAAAACAAAAP//////////"/>
              </a:ext>
            </a:extLst>
          </p:cNvSpPr>
          <p:nvPr/>
        </p:nvSpPr>
        <p:spPr>
          <a:xfrm>
            <a:off x="5651500" y="38735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pic>
        <p:nvPicPr>
          <p:cNvPr id="18" name="Picture2"/>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AAAA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NA0AAA4GAAA2jsAAFwcAAAQAAAAJgAAAAgAAAD//////////w=="/>
              </a:ext>
            </a:extLst>
          </p:cNvPicPr>
          <p:nvPr/>
        </p:nvPicPr>
        <p:blipFill>
          <a:blip r:embed="rId2"/>
          <a:stretch>
            <a:fillRect/>
          </a:stretch>
        </p:blipFill>
        <p:spPr>
          <a:xfrm>
            <a:off x="8585200" y="3937000"/>
            <a:ext cx="1144270" cy="673100"/>
          </a:xfrm>
          <a:prstGeom prst="rect">
            <a:avLst/>
          </a:prstGeom>
          <a:noFill/>
          <a:ln>
            <a:noFill/>
          </a:ln>
          <a:effectLst>
            <a:outerShdw blurRad="63500" dist="63760" dir="2700000">
              <a:srgbClr val="000000">
                <a:alpha val="4000"/>
              </a:srgbClr>
            </a:outerShdw>
          </a:effectLst>
        </p:spPr>
      </p:pic>
      <p:sp>
        <p:nvSpPr>
          <p:cNvPr id="19" name="Shape 4284"/>
          <p:cNvSpPr>
            <a:extLst>
              <a:ext uri="smNativeData">
                <pr:smNativeData xmlns:pr="smNativeData" xmlns="smNativeData" val="SMDATA_15_trXW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B/f38AAAAAAMvLywDAwP8Af39/AAAAAAAAAAAAAAAAAAAAAAAAAAAAIQAAABgAAAAUAAAAeDIAANQXAACUNAAALBoAABAAAAAmAAAACAAAAP//////////"/>
              </a:ext>
            </a:extLst>
          </p:cNvSpPr>
          <p:nvPr/>
        </p:nvSpPr>
        <p:spPr>
          <a:xfrm>
            <a:off x="8204200" y="38735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grpSp>
        <p:nvGrpSpPr>
          <p:cNvPr id="20" name="Group 4287"/>
          <p:cNvGrpSpPr>
            <a:extLst>
              <a:ext uri="smNativeData">
                <pr:smNativeData xmlns:pr="smNativeData" xmlns="smNativeData" val="SMDATA_6_trXWYhMAAAAlAAAAAQAAAA8BAAAAkAAAAEgAAACQAAAASAAAAAAAAAAAAAAAAAAAABcAAAAUAAAAAAAAAAAAAAD/fwAA/38AAAAAAAAJAAAABAAAAAAAAAAfAAAAVAAAAAAAAAAAAAAAAAAAAAAAAAAAAAAAAAAAAAAAAAAAAAAAAAAAAAAAAAAAAAAAAAAAAAAAAAAAAAAAAAAAAAAAAAAAAAAAAAAAAAAAAAAAAAAAAAAAACEAAAAYAAAAFAAAACwGAAA8IwAALj0AAFwoAAAQAAAAJgAAAAgAAAD/////AAAAAA=="/>
              </a:ext>
            </a:extLst>
          </p:cNvGrpSpPr>
          <p:nvPr/>
        </p:nvGrpSpPr>
        <p:grpSpPr>
          <a:xfrm>
            <a:off x="1003300" y="5727700"/>
            <a:ext cx="8942070" cy="833120"/>
            <a:chOff x="1003300" y="5727700"/>
            <a:chExt cx="8942070" cy="833120"/>
          </a:xfrm>
        </p:grpSpPr>
        <p:sp>
          <p:nvSpPr>
            <p:cNvPr id="22" name="Shape 4285"/>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OQA5Q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AAAAAMvLywDAwP8Af39/AAAAAAAAAAAAAAAAAAAAAAAAAAAAIQAAABgAAAAUAAAALAYAAPAjAAD4OQAAXCgAAAAgAAAmAAAACAAAAP//////////"/>
                </a:ext>
              </a:extLst>
            </p:cNvSpPr>
            <p:nvPr/>
          </p:nvSpPr>
          <p:spPr>
            <a:xfrm>
              <a:off x="1003300" y="5842000"/>
              <a:ext cx="8420100" cy="71882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0" marR="0" indent="0" algn="l" defTabSz="457200">
                <a:lnSpc>
                  <a:spcPts val="2600"/>
                </a:lnSpc>
                <a:spcBef>
                  <a:spcPts val="400"/>
                </a:spcBef>
                <a:spcAft>
                  <a:spcPts val="0"/>
                </a:spcAft>
                <a:buNone/>
                <a:tabLst>
                  <a:tab pos="838200" algn="l"/>
                  <a:tab pos="914400" algn="l"/>
                  <a:tab pos="1828800" algn="l"/>
                  <a:tab pos="2387600" algn="l"/>
                </a:tabLst>
                <a:defRPr sz="2200" cap="none">
                  <a:solidFill>
                    <a:srgbClr val="424242"/>
                  </a:solidFill>
                  <a:latin typeface="蘋果儷中黑" pitchFamily="0" charset="0"/>
                  <a:ea typeface="蘋果儷中黑" pitchFamily="0" charset="0"/>
                  <a:cs typeface="蘋果儷中黑" pitchFamily="0" charset="0"/>
                </a:defRPr>
              </a:pPr>
              <a:r>
                <a:t>The fourth patron enters and sits at the occupied table with one patron with  </a:t>
              </a:r>
            </a:p>
          </p:txBody>
        </p:sp>
        <p:pic>
          <p:nvPicPr>
            <p:cNvPr id="21" name="droppedImage.png"/>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QAwM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CQ2AAA8IwAALj0AAGAnAAAAAAAAJgAAAAgAAAD//////////w=="/>
                </a:ext>
              </a:extLst>
            </p:cNvPicPr>
            <p:nvPr/>
          </p:nvPicPr>
          <p:blipFill>
            <a:blip r:embed="rId2"/>
            <a:stretch>
              <a:fillRect/>
            </a:stretch>
          </p:blipFill>
          <p:spPr>
            <a:xfrm>
              <a:off x="8801100" y="5727700"/>
              <a:ext cx="1144270" cy="673100"/>
            </a:xfrm>
            <a:prstGeom prst="rect">
              <a:avLst/>
            </a:prstGeom>
            <a:noFill/>
            <a:ln>
              <a:noFill/>
            </a:ln>
            <a:effectLst>
              <a:outerShdw blurRad="63500" dist="63760" dir="2700000">
                <a:srgbClr val="000000">
                  <a:alpha val="4000"/>
                </a:srgbClr>
              </a:outerShdw>
            </a:effectLst>
          </p:spPr>
        </p:pic>
      </p:grpSp>
      <p:pic>
        <p:nvPicPr>
          <p:cNvPr id="23" name="Picture3"/>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B2dWVk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FwmAADoFwAAZi0AAAwcAAAQAAAAJgAAAAgAAAD//////////w=="/>
              </a:ext>
            </a:extLst>
          </p:cNvPicPr>
          <p:nvPr/>
        </p:nvPicPr>
        <p:blipFill>
          <a:blip r:embed="rId3"/>
          <a:stretch>
            <a:fillRect/>
          </a:stretch>
        </p:blipFill>
        <p:spPr>
          <a:xfrm>
            <a:off x="6235700" y="3886200"/>
            <a:ext cx="1144270" cy="673100"/>
          </a:xfrm>
          <a:prstGeom prst="rect">
            <a:avLst/>
          </a:prstGeom>
          <a:noFill/>
          <a:ln>
            <a:noFill/>
          </a:ln>
          <a:effectLst>
            <a:outerShdw blurRad="63500" dist="63760" dir="2700000">
              <a:srgbClr val="000000">
                <a:alpha val="4000"/>
              </a:srgbClr>
            </a:outerShdw>
          </a:effectLst>
        </p:spPr>
      </p:pic>
      <p:grpSp>
        <p:nvGrpSpPr>
          <p:cNvPr id="24" name="Group 4291"/>
          <p:cNvGrpSpPr>
            <a:extLst>
              <a:ext uri="smNativeData">
                <pr:smNativeData xmlns:pr="smNativeData" xmlns="smNativeData" val="SMDATA_6_trXWYhMAAAAlAAAAAQAAAA8BAAAAkAAAAEgAAACQAAAASAAAAAAAAAAAAAAAAAAAABcAAAAUAAAAAAAAAAAAAAD/fwAA/38AAAAAAAAJAAAABAAAAJgYAAAfAAAAVAAAAAAAAAAAAAAAAAAAAAAAAAAAAAAAAAAAAAAAAAAAAAAAAAAAAAAAAAAAAAAAAAAAAAAAAAAAAAAAAAAAAAAAAAAAAAAAAAAAAAAAAAAAAAAAAAAAACEAAAAYAAAAFAAAACwGAAD4JQAA+DkAABgrAAAQAAAAJgAAAAgAAAD/////AAAAAA=="/>
              </a:ext>
            </a:extLst>
          </p:cNvGrpSpPr>
          <p:nvPr/>
        </p:nvGrpSpPr>
        <p:grpSpPr>
          <a:xfrm>
            <a:off x="1003300" y="6172200"/>
            <a:ext cx="8420100" cy="833120"/>
            <a:chOff x="1003300" y="6172200"/>
            <a:chExt cx="8420100" cy="833120"/>
          </a:xfrm>
        </p:grpSpPr>
        <p:sp>
          <p:nvSpPr>
            <p:cNvPr id="26" name="Shape 4289"/>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BADB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AAAAAMvLywDAwP8Af39/AAAAAAAAAAAAAAAAAAAAAAAAAAAAIQAAABgAAAAUAAAALAYAAKwmAAD4OQAAGCsAAAAgAAAmAAAACAAAAP//////////"/>
                </a:ext>
              </a:extLst>
            </p:cNvSpPr>
            <p:nvPr/>
          </p:nvSpPr>
          <p:spPr>
            <a:xfrm>
              <a:off x="1003300" y="6286500"/>
              <a:ext cx="8420100" cy="71882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0" marR="0" indent="0" algn="l" defTabSz="457200">
                <a:lnSpc>
                  <a:spcPts val="2600"/>
                </a:lnSpc>
                <a:spcBef>
                  <a:spcPts val="400"/>
                </a:spcBef>
                <a:spcAft>
                  <a:spcPts val="0"/>
                </a:spcAft>
                <a:buNone/>
                <a:tabLst>
                  <a:tab pos="838200" algn="l"/>
                  <a:tab pos="914400" algn="l"/>
                  <a:tab pos="1828800" algn="l"/>
                  <a:tab pos="2387600" algn="l"/>
                </a:tabLst>
                <a:defRPr sz="2200" cap="none">
                  <a:solidFill>
                    <a:srgbClr val="424242"/>
                  </a:solidFill>
                  <a:latin typeface="蘋果儷中黑" pitchFamily="0" charset="0"/>
                  <a:ea typeface="蘋果儷中黑" pitchFamily="0" charset="0"/>
                  <a:cs typeface="蘋果儷中黑" pitchFamily="0" charset="0"/>
                </a:defRPr>
              </a:pPr>
              <a:r>
                <a:t>This patron will sit at the table with two occupants with  </a:t>
              </a:r>
            </a:p>
          </p:txBody>
        </p:sp>
        <p:pic>
          <p:nvPicPr>
            <p:cNvPr id="25" name="droppedImage.png"/>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CLwI4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FQpAAD4JQAAXjAAABwqAAAAAAAAJgAAAAgAAAD//////////w=="/>
                </a:ext>
              </a:extLst>
            </p:cNvPicPr>
            <p:nvPr/>
          </p:nvPicPr>
          <p:blipFill>
            <a:blip r:embed="rId3"/>
            <a:stretch>
              <a:fillRect/>
            </a:stretch>
          </p:blipFill>
          <p:spPr>
            <a:xfrm>
              <a:off x="6718300" y="6172200"/>
              <a:ext cx="1144270" cy="673100"/>
            </a:xfrm>
            <a:prstGeom prst="rect">
              <a:avLst/>
            </a:prstGeom>
            <a:noFill/>
            <a:ln>
              <a:noFill/>
            </a:ln>
            <a:effectLst>
              <a:outerShdw blurRad="63500" dist="63760" dir="2700000">
                <a:srgbClr val="000000">
                  <a:alpha val="4000"/>
                </a:srgbClr>
              </a:outerShdw>
            </a:effectLst>
          </p:spPr>
        </p:pic>
      </p:grpSp>
      <p:grpSp>
        <p:nvGrpSpPr>
          <p:cNvPr id="27" name="Group 4294"/>
          <p:cNvGrpSpPr>
            <a:extLst>
              <a:ext uri="smNativeData">
                <pr:smNativeData xmlns:pr="smNativeData" xmlns="smNativeData" val="SMDATA_6_trXWYhMAAAAlAAAAAQAAAA8BAAAAkAAAAEgAAACQAAAASAAAAAAAAAAAAAAAAAAAABcAAAAUAAAAAAAAAAAAAAD/fwAA/38AAAAAAAAJAAAABAAAABI5MDEfAAAAVAAAAAAAAAAAAAAAAAAAAAAAAAAAAAAAAAAAAAAAAAAAAAAAAAAAAAAAAAAAAAAAAAAAAAAAAAAAAAAAAAAAAAAAAAAAAAAAAAAAAAAAAAAAAAAAAAAAACEAAAAYAAAAFAAAACwGAADIKAAA+DkAANQtAAAQAAAAJgAAAAgAAAD/////AAAAAA=="/>
              </a:ext>
            </a:extLst>
          </p:cNvGrpSpPr>
          <p:nvPr/>
        </p:nvGrpSpPr>
        <p:grpSpPr>
          <a:xfrm>
            <a:off x="1003300" y="6629400"/>
            <a:ext cx="8420100" cy="820420"/>
            <a:chOff x="1003300" y="6629400"/>
            <a:chExt cx="8420100" cy="820420"/>
          </a:xfrm>
        </p:grpSpPr>
        <p:sp>
          <p:nvSpPr>
            <p:cNvPr id="29" name="Shape 4292"/>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FEGUV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AAAAAMvLywDAwP8Af39/AAAAAAAAAAAAAAAAAAAAAAAAAAAAIQAAABgAAAAUAAAALAYAAGgpAAD4OQAA1C0AAAAgAAAmAAAACAAAAP//////////"/>
                </a:ext>
              </a:extLst>
            </p:cNvSpPr>
            <p:nvPr/>
          </p:nvSpPr>
          <p:spPr>
            <a:xfrm>
              <a:off x="1003300" y="6731000"/>
              <a:ext cx="8420100" cy="71882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0" marR="0" indent="0" algn="l" defTabSz="457200">
                <a:lnSpc>
                  <a:spcPts val="2600"/>
                </a:lnSpc>
                <a:spcBef>
                  <a:spcPts val="400"/>
                </a:spcBef>
                <a:spcAft>
                  <a:spcPts val="0"/>
                </a:spcAft>
                <a:buNone/>
                <a:tabLst>
                  <a:tab pos="838200" algn="l"/>
                  <a:tab pos="914400" algn="l"/>
                  <a:tab pos="1828800" algn="l"/>
                  <a:tab pos="2387600" algn="l"/>
                </a:tabLst>
                <a:defRPr sz="2200" cap="none">
                  <a:solidFill>
                    <a:srgbClr val="424242"/>
                  </a:solidFill>
                  <a:latin typeface="蘋果儷中黑" pitchFamily="0" charset="0"/>
                  <a:ea typeface="蘋果儷中黑" pitchFamily="0" charset="0"/>
                  <a:cs typeface="蘋果儷中黑" pitchFamily="0" charset="0"/>
                </a:defRPr>
              </a:pPr>
              <a:r>
                <a:t>This patron will sit at an unoccupied table with </a:t>
              </a:r>
            </a:p>
          </p:txBody>
        </p:sp>
        <p:pic>
          <p:nvPicPr>
            <p:cNvPr id="28" name="Picture1"/>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AAAA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BgkAADIKAAAmioAAJwsAAAAAAAAJgAAAAgAAAD//////////w=="/>
                </a:ext>
              </a:extLst>
            </p:cNvPicPr>
            <p:nvPr/>
          </p:nvPicPr>
          <p:blipFill>
            <a:blip r:embed="rId4"/>
            <a:stretch>
              <a:fillRect/>
            </a:stretch>
          </p:blipFill>
          <p:spPr>
            <a:xfrm>
              <a:off x="5867400" y="6629400"/>
              <a:ext cx="1057910" cy="622300"/>
            </a:xfrm>
            <a:prstGeom prst="rect">
              <a:avLst/>
            </a:prstGeom>
            <a:noFill/>
            <a:ln>
              <a:noFill/>
            </a:ln>
            <a:effectLst>
              <a:outerShdw blurRad="63500" dist="63760" dir="2700000">
                <a:srgbClr val="000000">
                  <a:alpha val="4000"/>
                </a:srgbClr>
              </a:outerShdw>
            </a:effectLst>
          </p:spPr>
        </p:pic>
      </p:grpSp>
      <p:pic>
        <p:nvPicPr>
          <p:cNvPr id="30" name="droppedImage.png"/>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AAAA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Lw0AACkCwAAPjsAAHgPAAAQAAAAJgAAAAgAAAD//////////w=="/>
              </a:ext>
            </a:extLst>
          </p:cNvPicPr>
          <p:nvPr/>
        </p:nvPicPr>
        <p:blipFill>
          <a:blip r:embed="rId4"/>
          <a:stretch>
            <a:fillRect/>
          </a:stretch>
        </p:blipFill>
        <p:spPr>
          <a:xfrm>
            <a:off x="8572500" y="1892300"/>
            <a:ext cx="1057910" cy="622300"/>
          </a:xfrm>
          <a:prstGeom prst="rect">
            <a:avLst/>
          </a:prstGeom>
          <a:noFill/>
          <a:ln>
            <a:noFill/>
          </a:ln>
          <a:effectLst>
            <a:outerShdw blurRad="63500" dist="63760" dir="2700000">
              <a:srgbClr val="000000">
                <a:alpha val="4000"/>
              </a:srgbClr>
            </a:outerShdw>
          </a:effectLst>
        </p:spPr>
      </p:pic>
      <p:sp>
        <p:nvSpPr>
          <p:cNvPr id="31" name="Shape 4296"/>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SAMAAPQGAAA4NgAAdAkAABAgAAAmAAAACAAAAP//////////"/>
              </a:ext>
            </a:extLst>
          </p:cNvSpPr>
          <p:nvPr/>
        </p:nvSpPr>
        <p:spPr>
          <a:xfrm>
            <a:off x="533400" y="1130300"/>
            <a:ext cx="8280400" cy="4064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0" marR="0" indent="0" algn="l" defTabSz="457200">
              <a:lnSpc>
                <a:spcPts val="2900"/>
              </a:lnSpc>
              <a:spcBef>
                <a:spcPts val="400"/>
              </a:spcBef>
              <a:spcAft>
                <a:spcPts val="0"/>
              </a:spcAft>
              <a:buNone/>
              <a:tabLst>
                <a:tab pos="838200" algn="l"/>
                <a:tab pos="914400" algn="l"/>
                <a:tab pos="1828800" algn="l"/>
                <a:tab pos="2387600" algn="l"/>
              </a:tabLst>
              <a:defRPr sz="2400" cap="none">
                <a:solidFill>
                  <a:srgbClr val="0433FF"/>
                </a:solidFill>
                <a:latin typeface="蘋果儷中黑" pitchFamily="0" charset="0"/>
                <a:ea typeface="蘋果儷中黑" pitchFamily="0" charset="0"/>
                <a:cs typeface="蘋果儷中黑" pitchFamily="0" charset="0"/>
              </a:defRPr>
            </a:pPr>
            <a:r>
              <a:t>The Chinese Restaurant Process</a:t>
            </a:r>
          </a:p>
        </p:txBody>
      </p:sp>
      <p:sp>
        <p:nvSpPr>
          <p:cNvPr id="32" name="Shape 4297"/>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gAC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YgsAAMgAAAAeMwAAOAQAABAgAAAmAAAACAAAAP//////////"/>
              </a:ext>
            </a:extLst>
          </p:cNvSpPr>
          <p:nvPr/>
        </p:nvSpPr>
        <p:spPr>
          <a:xfrm>
            <a:off x="1850390" y="127000"/>
            <a:ext cx="645922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p>
            <a:pPr marL="0" marR="0" indent="0" algn="ctr" defTabSz="457200">
              <a:lnSpc>
                <a:spcPts val="4300"/>
              </a:lnSpc>
              <a:spcBef>
                <a:spcPts val="0"/>
              </a:spcBef>
              <a:spcAft>
                <a:spcPts val="0"/>
              </a:spcAft>
              <a:buNone/>
              <a:tabLst>
                <a:tab pos="838200" algn="l"/>
              </a:tabLst>
              <a:defRPr sz="3600" cap="none">
                <a:solidFill>
                  <a:srgbClr val="0433FF"/>
                </a:solidFill>
                <a:latin typeface="蘋果儷中黑" pitchFamily="0" charset="0"/>
                <a:ea typeface="蘋果儷中黑" pitchFamily="0" charset="0"/>
                <a:cs typeface="蘋果儷中黑" pitchFamily="0" charset="0"/>
              </a:defRPr>
            </a:pPr>
            <a:r>
              <a:t>The Dirichlet Process Prior (DPP) Model</a:t>
            </a:r>
          </a:p>
        </p:txBody>
      </p:sp>
    </p:spTree>
  </p:cSld>
  <p:clrMapOvr>
    <a:masterClrMapping/>
  </p:clrMapOvr>
  <p:transition spd="fast" p14:dur="500">
    <p:fade/>
    <p:extLst>
      <p:ext uri="smNativeData">
        <pr:smNativeData xmlns:pr="smNativeData" xmlns="smNativeData" val="trXWYgAAAAD0AQAAAAAAAAYAAAAAAAAAAAAAAAAAAAAAAAAAAQAAAAAAAAAAAAAAAAAAAAAAAAAAAAAA"/>
      </p:ext>
    </p:extLs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path" presetSubtype="0" accel="50000" decel="50000" fill="hold" grpId="0" nodeType="clickEffect">
                                  <p:stCondLst>
                                    <p:cond delay="0"/>
                                  </p:stCondLst>
                                  <p:childTnLst>
                                    <p:animMotion origin="layout" path="M 0.00000 0.00000 C 0.00000 -0.09205 0.05596 -0.16667 0.12500 -0.16667 C 0.19404 -0.16667 0.25000 -0.09205 0.51836 -0.03333" pathEditMode="relative" rAng="0" ptsTypes="">
                                      <p:cBhvr>
                                        <p:cTn id="6" dur="1000" fill="hold"/>
                                        <p:tgtEl>
                                          <p:spTgt spid="14"/>
                                        </p:tgtEl>
                                        <p:attrNameLst>
                                          <p:attrName>ppt_x</p:attrName>
                                          <p:attrName>ppt_y</p:attrName>
                                        </p:attrNameLst>
                                      </p:cBhvr>
                                      <p:rCtr x="0" y="0"/>
                                    </p:animMotion>
                                  </p:childTnLst>
                                </p:cTn>
                              </p:par>
                            </p:childTnLst>
                          </p:cTn>
                        </p:par>
                        <p:par>
                          <p:cTn id="7" fill="hold">
                            <p:stCondLst>
                              <p:cond delay="1000"/>
                            </p:stCondLst>
                            <p:childTnLst>
                              <p:par>
                                <p:cTn id="8" presetID="9" presetClass="entr" presetSubtype="0" fill="hold" grpId="0" nodeType="after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dissolve">
                                      <p:cBhvr>
                                        <p:cTn id="10" dur="500"/>
                                        <p:tgtEl>
                                          <p:spTgt spid="20"/>
                                        </p:tgtEl>
                                      </p:cBhvr>
                                    </p:animEffect>
                                  </p:childTnLst>
                                </p:cTn>
                              </p:par>
                            </p:childTnLst>
                          </p:cTn>
                        </p:par>
                        <p:par>
                          <p:cTn id="11" fill="hold">
                            <p:stCondLst>
                              <p:cond delay="1500"/>
                            </p:stCondLst>
                            <p:childTnLst>
                              <p:par>
                                <p:cTn id="12" presetID="9" presetClass="entr" presetSubtype="0" fill="hold" grpId="0" nodeType="afterEffect">
                                  <p:stCondLst>
                                    <p:cond delay="0"/>
                                  </p:stCondLst>
                                  <p:childTnLst>
                                    <p:set>
                                      <p:cBhvr>
                                        <p:cTn id="13" dur="1" fill="hold">
                                          <p:stCondLst>
                                            <p:cond delay="0"/>
                                          </p:stCondLst>
                                        </p:cTn>
                                        <p:tgtEl>
                                          <p:spTgt spid="18"/>
                                        </p:tgtEl>
                                        <p:attrNameLst>
                                          <p:attrName>style.visibility</p:attrName>
                                        </p:attrNameLst>
                                      </p:cBhvr>
                                      <p:to>
                                        <p:strVal val="visible"/>
                                      </p:to>
                                    </p:set>
                                    <p:animEffect transition="in" filter="dissolve">
                                      <p:cBhvr>
                                        <p:cTn id="14" dur="500"/>
                                        <p:tgtEl>
                                          <p:spTgt spid="18"/>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path" presetSubtype="0" accel="50000" decel="50000" fill="hold" grpId="1" nodeType="clickEffect">
                                  <p:stCondLst>
                                    <p:cond delay="0"/>
                                  </p:stCondLst>
                                  <p:childTnLst>
                                    <p:animMotion origin="layout" path="M 0.51836 -0.03333 C 0.51422 0.04277 0.46052 0.04552 0.40344 0.04000 C 0.34636 0.03448 0.30752 0.02277 0.31166 -0.05333" pathEditMode="relative" rAng="0" ptsTypes="">
                                      <p:cBhvr>
                                        <p:cTn id="18" dur="1000" fill="hold"/>
                                        <p:tgtEl>
                                          <p:spTgt spid="14"/>
                                        </p:tgtEl>
                                        <p:attrNameLst>
                                          <p:attrName>ppt_x</p:attrName>
                                          <p:attrName>ppt_y</p:attrName>
                                        </p:attrNameLst>
                                      </p:cBhvr>
                                      <p:rCtr x="0" y="0"/>
                                    </p:animMotion>
                                  </p:childTnLst>
                                </p:cTn>
                              </p:par>
                            </p:childTnLst>
                          </p:cTn>
                        </p:par>
                        <p:par>
                          <p:cTn id="19" fill="hold">
                            <p:stCondLst>
                              <p:cond delay="1000"/>
                            </p:stCondLst>
                            <p:childTnLst>
                              <p:par>
                                <p:cTn id="20" presetID="9" presetClass="entr" presetSubtype="0" fill="hold" grpId="0" nodeType="after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dissolve">
                                      <p:cBhvr>
                                        <p:cTn id="22" dur="500"/>
                                        <p:tgtEl>
                                          <p:spTgt spid="24"/>
                                        </p:tgtEl>
                                      </p:cBhvr>
                                    </p:animEffect>
                                  </p:childTnLst>
                                </p:cTn>
                              </p:par>
                            </p:childTnLst>
                          </p:cTn>
                        </p:par>
                        <p:par>
                          <p:cTn id="23" fill="hold">
                            <p:stCondLst>
                              <p:cond delay="1500"/>
                            </p:stCondLst>
                            <p:childTnLst>
                              <p:par>
                                <p:cTn id="24" presetID="9" presetClass="entr" presetSubtype="0" fill="hold" grpId="0" nodeType="afterEffect">
                                  <p:stCondLst>
                                    <p:cond delay="0"/>
                                  </p:stCondLst>
                                  <p:childTnLst>
                                    <p:set>
                                      <p:cBhvr>
                                        <p:cTn id="25" dur="1" fill="hold">
                                          <p:stCondLst>
                                            <p:cond delay="0"/>
                                          </p:stCondLst>
                                        </p:cTn>
                                        <p:tgtEl>
                                          <p:spTgt spid="23"/>
                                        </p:tgtEl>
                                        <p:attrNameLst>
                                          <p:attrName>style.visibility</p:attrName>
                                        </p:attrNameLst>
                                      </p:cBhvr>
                                      <p:to>
                                        <p:strVal val="visible"/>
                                      </p:to>
                                    </p:set>
                                    <p:animEffect transition="in" filter="dissolve">
                                      <p:cBhvr>
                                        <p:cTn id="26" dur="500"/>
                                        <p:tgtEl>
                                          <p:spTgt spid="23"/>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path" presetSubtype="0" accel="50000" decel="50000" fill="hold" grpId="2" nodeType="clickEffect">
                                  <p:stCondLst>
                                    <p:cond delay="0"/>
                                  </p:stCondLst>
                                  <p:childTnLst>
                                    <p:animMotion origin="layout" path="M 0.31166 -0.05333 C 0.31166 -0.14538 0.30208 -0.21304 0.33720 -0.24333 C 0.39516 -0.29334 0.48325 -0.27901 0.55507 -0.22687" pathEditMode="relative" rAng="0" ptsTypes="">
                                      <p:cBhvr>
                                        <p:cTn id="30" dur="1000" fill="hold"/>
                                        <p:tgtEl>
                                          <p:spTgt spid="14"/>
                                        </p:tgtEl>
                                        <p:attrNameLst>
                                          <p:attrName>ppt_x</p:attrName>
                                          <p:attrName>ppt_y</p:attrName>
                                        </p:attrNameLst>
                                      </p:cBhvr>
                                      <p:rCtr x="0" y="0"/>
                                    </p:animMotion>
                                  </p:childTnLst>
                                </p:cTn>
                              </p:par>
                            </p:childTnLst>
                          </p:cTn>
                        </p:par>
                        <p:par>
                          <p:cTn id="31" fill="hold">
                            <p:stCondLst>
                              <p:cond delay="1000"/>
                            </p:stCondLst>
                            <p:childTnLst>
                              <p:par>
                                <p:cTn id="32" presetID="9" presetClass="entr" presetSubtype="0" fill="hold" grpId="0" nodeType="afterEffect">
                                  <p:stCondLst>
                                    <p:cond delay="0"/>
                                  </p:stCondLst>
                                  <p:childTnLst>
                                    <p:set>
                                      <p:cBhvr>
                                        <p:cTn id="33" dur="1" fill="hold">
                                          <p:stCondLst>
                                            <p:cond delay="0"/>
                                          </p:stCondLst>
                                        </p:cTn>
                                        <p:tgtEl>
                                          <p:spTgt spid="27"/>
                                        </p:tgtEl>
                                        <p:attrNameLst>
                                          <p:attrName>style.visibility</p:attrName>
                                        </p:attrNameLst>
                                      </p:cBhvr>
                                      <p:to>
                                        <p:strVal val="visible"/>
                                      </p:to>
                                    </p:set>
                                    <p:animEffect transition="in" filter="dissolve">
                                      <p:cBhvr>
                                        <p:cTn id="34" dur="500"/>
                                        <p:tgtEl>
                                          <p:spTgt spid="27"/>
                                        </p:tgtEl>
                                      </p:cBhvr>
                                    </p:animEffect>
                                  </p:childTnLst>
                                </p:cTn>
                              </p:par>
                            </p:childTnLst>
                          </p:cTn>
                        </p:par>
                        <p:par>
                          <p:cTn id="35" fill="hold">
                            <p:stCondLst>
                              <p:cond delay="1500"/>
                            </p:stCondLst>
                            <p:childTnLst>
                              <p:par>
                                <p:cTn id="36" presetID="9" presetClass="entr" presetSubtype="0" fill="hold" grpId="0" nodeType="afterEffect">
                                  <p:stCondLst>
                                    <p:cond delay="0"/>
                                  </p:stCondLst>
                                  <p:childTnLst>
                                    <p:set>
                                      <p:cBhvr>
                                        <p:cTn id="37" dur="1" fill="hold">
                                          <p:stCondLst>
                                            <p:cond delay="0"/>
                                          </p:stCondLst>
                                        </p:cTn>
                                        <p:tgtEl>
                                          <p:spTgt spid="30"/>
                                        </p:tgtEl>
                                        <p:attrNameLst>
                                          <p:attrName>style.visibility</p:attrName>
                                        </p:attrNameLst>
                                      </p:cBhvr>
                                      <p:to>
                                        <p:strVal val="visible"/>
                                      </p:to>
                                    </p:set>
                                    <p:animEffect transition="in" filter="dissolve">
                                      <p:cBhvr>
                                        <p:cTn id="38"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advAuto="0"/>
      <p:bldP spid="14" grpId="1" animBg="1" advAuto="0"/>
      <p:bldP spid="14" grpId="2" animBg="1" advAuto="0"/>
      <p:bldP spid="18" grpId="0" animBg="1" advAuto="0"/>
      <p:bldP spid="20" grpId="0" animBg="1" advAuto="0"/>
      <p:bldP spid="23" grpId="0" animBg="1" advAuto="0"/>
      <p:bldP spid="24" grpId="0" animBg="1" advAuto="0"/>
      <p:bldP spid="27" grpId="0" animBg="1" advAuto="0"/>
      <p:bldP spid="30" grpId="0" animBg="1" advAuto="0"/>
    </p:bldLst>
    <p:extLst>
      <p:ext uri="smNativeData">
        <pr:smNativeData xmlns:pr="smNativeData" xmlns="smNativeData" val="trXWYgkAAAAFAAAA/f///wQAAAD/////AAAAAAADAAAAAAAAAAAAAAgAAAD9////AQAAAAkAAAAAAAAAAAAAAAAAAAAAAAAADAAAAP3///8BAAAACQAAAAAAAAAAAAAAAAAAAAAAAAARAAAA/f///wQAAAD/////AAAAAAADAAAAAAAAAAAAABQAAAD9////AQAAAAkAAAAAAAAAAAAAAAAAAAAAAAAAGAAAAP3///8BAAAACQAAAAAAAAAAAAAAAAAAAAAAAAAdAAAA/f///wQAAAD/////AAAAAAADAAAAAAAAAAAAACAAAAD9////AQAAAAkAAAAAAAAAAAAAAAAAAAAAAAAAJAAAAP3///8BAAAACQAAAAAAAAAAAAAAAAAAAAAAAAA="/>
      </p:ext>
    </p:extLst>
  </p:timing>
</p:sld>
</file>

<file path=ppt/slides/slide407.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sp>
        <p:nvSpPr>
          <p:cNvPr id="2" name="Shape 4299"/>
          <p:cNvSpPr>
            <a:extLst>
              <a:ext uri="smNativeData">
                <pr:smNativeData xmlns:pr="smNativeData" xmlns="smNativeData" val="SMDATA_15_trXWYh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lBYAAAAPAAC0HgAAuBAAABAAAAAmAAAACAAAAP//////////"/>
              </a:ext>
            </a:extLst>
          </p:cNvSpPr>
          <p:nvPr/>
        </p:nvSpPr>
        <p:spPr>
          <a:xfrm>
            <a:off x="3670300" y="24384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3" name="Shape 4300"/>
          <p:cNvSpPr>
            <a:extLst>
              <a:ext uri="smNativeData">
                <pr:smNativeData xmlns:pr="smNativeData" xmlns="smNativeData" val="SMDATA_15_trXWYh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RCUAAAAPAABkLQAAuBAAABAAAAAmAAAACAAAAP//////////"/>
              </a:ext>
            </a:extLst>
          </p:cNvSpPr>
          <p:nvPr/>
        </p:nvSpPr>
        <p:spPr>
          <a:xfrm>
            <a:off x="6057900" y="24384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4" name="Shape 4301"/>
          <p:cNvSpPr>
            <a:extLst>
              <a:ext uri="smNativeData">
                <pr:smNativeData xmlns:pr="smNativeData" xmlns="smNativeData" val="SMDATA_15_trXWYh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9DMAAAAPAAAUPAAAuBAAABAAAAAmAAAACAAAAP//////////"/>
              </a:ext>
            </a:extLst>
          </p:cNvSpPr>
          <p:nvPr/>
        </p:nvSpPr>
        <p:spPr>
          <a:xfrm>
            <a:off x="8445500" y="24384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5" name="Shape 4302"/>
          <p:cNvSpPr>
            <a:extLst>
              <a:ext uri="smNativeData">
                <pr:smNativeData xmlns:pr="smNativeData" xmlns="smNativeData" val="SMDATA_15_trXWYh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KCr8w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lBYAAOgSAAC0HgAAoBQAABAAAAAmAAAACAAAAP//////////"/>
              </a:ext>
            </a:extLst>
          </p:cNvSpPr>
          <p:nvPr/>
        </p:nvSpPr>
        <p:spPr>
          <a:xfrm>
            <a:off x="3670300" y="30734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6" name="Shape 4303"/>
          <p:cNvSpPr>
            <a:extLst>
              <a:ext uri="smNativeData">
                <pr:smNativeData xmlns:pr="smNativeData" xmlns="smNativeData" val="SMDATA_15_trXWYh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MCA8w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RCUAAOgSAABkLQAAoBQAABAAAAAmAAAACAAAAP//////////"/>
              </a:ext>
            </a:extLst>
          </p:cNvSpPr>
          <p:nvPr/>
        </p:nvSpPr>
        <p:spPr>
          <a:xfrm>
            <a:off x="6057900" y="30734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7" name="Shape 4304"/>
          <p:cNvSpPr>
            <a:extLst>
              <a:ext uri="smNativeData">
                <pr:smNativeData xmlns:pr="smNativeData" xmlns="smNativeData" val="SMDATA_15_trXWYh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PCXWwQ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9DMAAOgSAAAUPAAAoBQAABAAAAAmAAAACAAAAP//////////"/>
              </a:ext>
            </a:extLst>
          </p:cNvSpPr>
          <p:nvPr/>
        </p:nvSpPr>
        <p:spPr>
          <a:xfrm>
            <a:off x="8445500" y="30734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8" name="Shape 4305"/>
          <p:cNvSpPr>
            <a:extLst>
              <a:ext uri="smNativeData">
                <pr:smNativeData xmlns:pr="smNativeData" xmlns="smNativeData" val="SMDATA_15_trXWYh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HJvdFc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lBYAANAWAAC0HgAAiBgAABAAAAAmAAAACAAAAP//////////"/>
              </a:ext>
            </a:extLst>
          </p:cNvSpPr>
          <p:nvPr/>
        </p:nvSpPr>
        <p:spPr>
          <a:xfrm>
            <a:off x="3670300" y="37084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9" name="Shape 4306"/>
          <p:cNvSpPr>
            <a:extLst>
              <a:ext uri="smNativeData">
                <pr:smNativeData xmlns:pr="smNativeData" xmlns="smNativeData" val="SMDATA_15_trXWYh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D0iMzg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RCUAANAWAABkLQAAiBgAABAAAAAmAAAACAAAAP//////////"/>
              </a:ext>
            </a:extLst>
          </p:cNvSpPr>
          <p:nvPr/>
        </p:nvSpPr>
        <p:spPr>
          <a:xfrm>
            <a:off x="6057900" y="37084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10" name="Shape 4307"/>
          <p:cNvSpPr>
            <a:extLst>
              <a:ext uri="smNativeData">
                <pr:smNativeData xmlns:pr="smNativeData" xmlns="smNativeData" val="SMDATA_15_trXWYh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GxlY3Q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9DMAANAWAAAUPAAAiBgAABAAAAAmAAAACAAAAP//////////"/>
              </a:ext>
            </a:extLst>
          </p:cNvSpPr>
          <p:nvPr/>
        </p:nvSpPr>
        <p:spPr>
          <a:xfrm>
            <a:off x="8445500" y="37084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11" name="Shape 4308"/>
          <p:cNvSpPr>
            <a:extLst>
              <a:ext uri="smNativeData">
                <pr:smNativeData xmlns:pr="smNativeData" xmlns="smNativeData" val="SMDATA_15_trXWYhMAAAAlAAAAZAAAAA0AAAAAPAAAADwAAAA8AAAAP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IvPjw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ABQAAAQLAACQPQAA5BsAABAAAAAmAAAACAAAAP//////////"/>
              </a:ext>
            </a:extLst>
          </p:cNvSpPr>
          <p:nvPr/>
        </p:nvSpPr>
        <p:spPr>
          <a:xfrm>
            <a:off x="3251200" y="1790700"/>
            <a:ext cx="6756400" cy="2743200"/>
          </a:xfrm>
          <a:prstGeom prst="rect">
            <a:avLst/>
          </a:prstGeom>
          <a:noFill/>
          <a:ln w="25400" cap="flat" cmpd="sng" algn="ctr">
            <a:solidFill>
              <a:srgbClr val="000000"/>
            </a:solidFill>
            <a:prstDash val="solid"/>
            <a:headEnd type="none"/>
            <a:tailEnd type="none"/>
          </a:ln>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12" name="Shape 4309"/>
          <p:cNvSpPr>
            <a:extLst>
              <a:ext uri="smNativeData">
                <pr:smNativeData xmlns:pr="smNativeData" xmlns="smNativeData" val="SMDATA_15_trXWYhMAAAAlAAAAZAAAAA0AAAAAPAAAADwAAAA8AAAAPAAAAAAAAAABAAAAAAAAAAEAAABQAAAAAAAAAAAA4D8AAAAAAADgPwAAAAAAAOA/AAAAAAAA4D8AAAAAAADgPwAAAAAAAOA/AAAAAAAA4D8AAAAAAADgPwAAAAAAAOA/AAAAAAAA4D8CAAAAjAAAAAE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HI+PGE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QBAAAOQWAAAIFgAACBsAABAAAAAmAAAACAAAAP//////////"/>
              </a:ext>
            </a:extLst>
          </p:cNvSpPr>
          <p:nvPr/>
        </p:nvSpPr>
        <p:spPr>
          <a:xfrm>
            <a:off x="2641600" y="3721100"/>
            <a:ext cx="939800" cy="673100"/>
          </a:xfrm>
          <a:prstGeom prst="rect">
            <a:avLst/>
          </a:prstGeom>
          <a:solidFill>
            <a:srgbClr val="FFFFFF"/>
          </a:solidFill>
          <a:ln>
            <a:noFill/>
          </a:ln>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13" name="Shape 4310"/>
          <p:cNvSpPr>
            <a:extLst>
              <a:ext uri="smNativeData">
                <pr:smNativeData xmlns:pr="smNativeData" xmlns="smNativeData" val="SMDATA_15_trXW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GlkRmk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B/f38AAAAAAMvLywDAwP8Af39/AAAAAAAAAAAAAAAAAAAAAAAAAAAAIQAAABgAAAAUAAAAZDIAAFQVAACANAAArBcAABAAAAAmAAAACAAAAP//////////"/>
              </a:ext>
            </a:extLst>
          </p:cNvSpPr>
          <p:nvPr/>
        </p:nvSpPr>
        <p:spPr>
          <a:xfrm>
            <a:off x="8191500" y="34671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14" name="Shape 4311"/>
          <p:cNvSpPr>
            <a:extLst>
              <a:ext uri="smNativeData">
                <pr:smNativeData xmlns:pr="smNativeData" xmlns="smNativeData" val="SMDATA_15_trXW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DAiIGQ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B/f38AAAAAAMvLywDAwP8Af39/AAAAAAAAAAAAAAAAAAAAAAAAAAAAIQAAABgAAAAUAAAA+DQAAHQYAAAUNwAAzBoAABAAAAAmAAAACAAAAP//////////"/>
              </a:ext>
            </a:extLst>
          </p:cNvSpPr>
          <p:nvPr/>
        </p:nvSpPr>
        <p:spPr>
          <a:xfrm>
            <a:off x="8610600" y="39751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15" name="Shape 4312"/>
          <p:cNvSpPr>
            <a:extLst>
              <a:ext uri="smNativeData">
                <pr:smNativeData xmlns:pr="smNativeData" xmlns="smNativeData" val="SMDATA_15_trXW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CIgYWw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B/f38AAAAAAMvLywDAwP8Af39/AAAAAAAAAAAAAAAAAAAAAAAAAAAAIQAAABgAAAAUAAAAKCMAAFQVAABEJQAArBcAABAAAAAmAAAACAAAAP//////////"/>
              </a:ext>
            </a:extLst>
          </p:cNvSpPr>
          <p:nvPr/>
        </p:nvSpPr>
        <p:spPr>
          <a:xfrm>
            <a:off x="5715000" y="34671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16" name="Shape 4313"/>
          <p:cNvSpPr>
            <a:extLst>
              <a:ext uri="smNativeData">
                <pr:smNativeData xmlns:pr="smNativeData" xmlns="smNativeData" val="SMDATA_15_trXW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DEwMCI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B/f38AAAAAAMvLywDAwP8Af39/AAAAAAAAAAAAAAAAAAAAAAAAAAAAIQAAABgAAAAUAAAAxCIAANQXAADgJAAALBoAABAAAAAmAAAACAAAAP//////////"/>
              </a:ext>
            </a:extLst>
          </p:cNvSpPr>
          <p:nvPr/>
        </p:nvSpPr>
        <p:spPr>
          <a:xfrm>
            <a:off x="5651500" y="38735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17" name="Shape 4314"/>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GE6bHM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PAjAAD4OQAASCYAABAgAAAmAAAACAAAAP//////////"/>
              </a:ext>
            </a:extLst>
          </p:cNvSpPr>
          <p:nvPr/>
        </p:nvSpPr>
        <p:spPr>
          <a:xfrm>
            <a:off x="1003300" y="5842000"/>
            <a:ext cx="8420100" cy="3810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0" marR="0" indent="0" algn="l" defTabSz="457200">
              <a:lnSpc>
                <a:spcPts val="2600"/>
              </a:lnSpc>
              <a:spcBef>
                <a:spcPts val="400"/>
              </a:spcBef>
              <a:spcAft>
                <a:spcPts val="0"/>
              </a:spcAft>
              <a:buNone/>
              <a:tabLst>
                <a:tab pos="838200" algn="l"/>
                <a:tab pos="914400" algn="l"/>
                <a:tab pos="1828800" algn="l"/>
                <a:tab pos="2387600" algn="l"/>
              </a:tabLst>
              <a:defRPr sz="2200" cap="none">
                <a:solidFill>
                  <a:srgbClr val="424242"/>
                </a:solidFill>
                <a:latin typeface="蘋果儷中黑" pitchFamily="0" charset="0"/>
                <a:ea typeface="蘋果儷中黑" pitchFamily="0" charset="0"/>
                <a:cs typeface="蘋果儷中黑" pitchFamily="0" charset="0"/>
              </a:defRPr>
            </a:pPr>
            <a:r>
              <a:t>This process continues until all of the patrons are seated.</a:t>
            </a:r>
          </a:p>
        </p:txBody>
      </p:sp>
      <p:sp>
        <p:nvSpPr>
          <p:cNvPr id="18" name="Shape 4315"/>
          <p:cNvSpPr>
            <a:extLst>
              <a:ext uri="smNativeData">
                <pr:smNativeData xmlns:pr="smNativeData" xmlns="smNativeData" val="SMDATA_15_trXW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DEiLz4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B/f38AAAAAAMvLywDAwP8Af39/AAAAAAAAAAAAAAAAAAAAAAAAAAAAIQAAABgAAAAUAAAAeDIAANQXAACUNAAALBoAABAAAAAmAAAACAAAAP//////////"/>
              </a:ext>
            </a:extLst>
          </p:cNvSpPr>
          <p:nvPr/>
        </p:nvSpPr>
        <p:spPr>
          <a:xfrm>
            <a:off x="8204200" y="38735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19" name="Shape 4316"/>
          <p:cNvSpPr>
            <a:extLst>
              <a:ext uri="smNativeData">
                <pr:smNativeData xmlns:pr="smNativeData" xmlns="smNativeData" val="SMDATA_15_trXW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DQ6d3I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B/f38AAAAAAMvLywDAwP8Af39/AAAAAAAAAAAAAAAAAAAAAAAAAAAAIQAAABgAAAAUAAAAyDIAACANAADkNAAAeA8AABAAAAAmAAAACAAAAP//////////"/>
              </a:ext>
            </a:extLst>
          </p:cNvSpPr>
          <p:nvPr/>
        </p:nvSpPr>
        <p:spPr>
          <a:xfrm>
            <a:off x="8255000" y="21336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grpSp>
        <p:nvGrpSpPr>
          <p:cNvPr id="20" name="Group 4327"/>
          <p:cNvGrpSpPr>
            <a:extLst>
              <a:ext uri="smNativeData">
                <pr:smNativeData xmlns:pr="smNativeData" xmlns="smNativeData" val="SMDATA_6_trXWYhMAAAAlAAAAAQAAAA8BAAAAkAAAAEgAAACQAAAASAAAAAAAAAAAAAAAAAAAABcAAAAUAAAAAAAAAAAAAAD/fwAA/38AAAAAAAAJAAAABAAAAAAAAAAfAAAAVAAAAAAAAAAAAAAAAAAAAAAAAAAAAAAAAAAAAAAAAAAAAAAAAAAAAAAAAAAAAAAAAAAAAAAAAAAAAAAAAAAAAAAAAAAAAAAAAAAAAAAAAAAAAAAAAAAAACEAAAAYAAAAFAAAACwGAAAzDgAA+DkAAAQpAAAQAAAAJgAAAAgAAAD/////AAAAAA=="/>
              </a:ext>
            </a:extLst>
          </p:cNvGrpSpPr>
          <p:nvPr/>
        </p:nvGrpSpPr>
        <p:grpSpPr>
          <a:xfrm>
            <a:off x="1003300" y="2308225"/>
            <a:ext cx="8420100" cy="4359275"/>
            <a:chOff x="1003300" y="2308225"/>
            <a:chExt cx="8420100" cy="4359275"/>
          </a:xfrm>
        </p:grpSpPr>
        <p:sp>
          <p:nvSpPr>
            <p:cNvPr id="30" name="Shape 4317"/>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CB5PSI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AAAAAMvLywDAwP8Af39/AAAAAAAAAAAAAAAAAAAAAAAAAAAAIQAAABgAAAAUAAAALAYAAKwmAAD4OQAABCkAAAAgAAAmAAAACAAAAP//////////"/>
                </a:ext>
              </a:extLst>
            </p:cNvSpPr>
            <p:nvPr/>
          </p:nvSpPr>
          <p:spPr>
            <a:xfrm>
              <a:off x="1003300" y="6286500"/>
              <a:ext cx="8420100" cy="3810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0" marR="0" indent="0" algn="l" defTabSz="457200">
                <a:lnSpc>
                  <a:spcPts val="2600"/>
                </a:lnSpc>
                <a:spcBef>
                  <a:spcPts val="400"/>
                </a:spcBef>
                <a:spcAft>
                  <a:spcPts val="0"/>
                </a:spcAft>
                <a:buNone/>
                <a:tabLst>
                  <a:tab pos="838200" algn="l"/>
                  <a:tab pos="914400" algn="l"/>
                  <a:tab pos="1828800" algn="l"/>
                  <a:tab pos="2387600" algn="l"/>
                </a:tabLst>
                <a:defRPr sz="2200" cap="none">
                  <a:solidFill>
                    <a:srgbClr val="424242"/>
                  </a:solidFill>
                  <a:latin typeface="蘋果儷中黑" pitchFamily="0" charset="0"/>
                  <a:ea typeface="蘋果儷中黑" pitchFamily="0" charset="0"/>
                  <a:cs typeface="蘋果儷中黑" pitchFamily="0" charset="0"/>
                </a:defRPr>
              </a:pPr>
              <a:r>
                <a:t>Then the chef serves up a unique menu item for each table.</a:t>
              </a:r>
            </a:p>
          </p:txBody>
        </p:sp>
        <p:grpSp>
          <p:nvGrpSpPr>
            <p:cNvPr id="27" name="Group 4320"/>
            <p:cNvGrpSpPr>
              <a:extLst>
                <a:ext uri="smNativeData">
                  <pr:smNativeData xmlns:pr="smNativeData" xmlns="smNativeData" val="SMDATA_6_trXWYhMAAAAlAAAAAQAAAA8BAAAAkAAAAEgAAACQAAAASAAAAAAAAAAAAAAAAAAAABcAAAAUAAAAAAAAAAAAAAD/fwAA/38AAAAAAAAJAAAABAAAADAAAAAfAAAAVAAAAAAAAAAAAAAAAAAAAAAAAAAAAAAAAAAAAAAAAAAAAAAAAAAAAAAAAAAAAAAAAAAAAAAAAAAAAAAAAAAAAAAAAAAAAAAAAAAAAAAAAAAAAAAAAAAAACEAAAAYAAAAFAAAAEw2AAAzDgAAqDkAADkRAAAAAAAAJgAAAAgAAAD/////AAAAAA=="/>
                </a:ext>
              </a:extLst>
            </p:cNvGrpSpPr>
            <p:nvPr/>
          </p:nvGrpSpPr>
          <p:grpSpPr>
            <a:xfrm>
              <a:off x="8826500" y="2308225"/>
              <a:ext cx="546100" cy="491490"/>
              <a:chOff x="8826500" y="2308225"/>
              <a:chExt cx="546100" cy="491490"/>
            </a:xfrm>
          </p:grpSpPr>
          <p:pic>
            <p:nvPicPr>
              <p:cNvPr id="29" name="droppedImage.png"/>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Ew2AAAzDgAAMDkAAJEQAAAAAAAAJgAAAAgAAAD//////////w=="/>
                  </a:ext>
                </a:extLst>
              </p:cNvPicPr>
              <p:nvPr/>
            </p:nvPicPr>
            <p:blipFill>
              <a:blip r:embed="rId2"/>
              <a:stretch>
                <a:fillRect/>
              </a:stretch>
            </p:blipFill>
            <p:spPr>
              <a:xfrm>
                <a:off x="8826500" y="2308225"/>
                <a:ext cx="469900" cy="384810"/>
              </a:xfrm>
              <a:prstGeom prst="rect">
                <a:avLst/>
              </a:prstGeom>
              <a:noFill/>
              <a:ln>
                <a:noFill/>
              </a:ln>
              <a:effectLst/>
            </p:spPr>
          </p:pic>
          <p:sp>
            <p:nvSpPr>
              <p:cNvPr id="28" name="Shape 4319"/>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AAAAAMvLywDAwP8Af39/AAAAAAAAAAAAAAAAAAAAAAAAAAAAIQAAABgAAAAUAAAATDYAAGUPAACoOQAAOREAAAAgAAAmAAAACAAAAP//////////"/>
                  </a:ext>
                </a:extLst>
              </p:cNvSpPr>
              <p:nvPr/>
            </p:nvSpPr>
            <p:spPr>
              <a:xfrm>
                <a:off x="8826500" y="2502535"/>
                <a:ext cx="546100" cy="297180"/>
              </a:xfrm>
              <a:prstGeom prst="rect">
                <a:avLst/>
              </a:prstGeom>
              <a:noFill/>
              <a:ln>
                <a:noFill/>
              </a:ln>
              <a:effectLst>
                <a:outerShdw blurRad="63500" dist="63760" dir="2700000">
                  <a:srgbClr val="000000">
                    <a:alpha val="35000"/>
                  </a:srgbClr>
                </a:outerShdw>
              </a:effectLst>
            </p:spPr>
            <p:txBody>
              <a:bodyPr vert="horz" wrap="none" lIns="50800" tIns="50800" rIns="50800" bIns="50800" numCol="1" spcCol="215900" anchor="t"/>
              <a:lstStyle/>
              <a:p>
                <a:pPr lvl="1" algn="l" defTabSz="457200">
                  <a:lnSpc>
                    <a:spcPts val="1700"/>
                  </a:lnSpc>
                  <a:spcBef>
                    <a:spcPts val="400"/>
                  </a:spcBef>
                  <a:tabLst>
                    <a:tab pos="838200" algn="l"/>
                    <a:tab pos="914400" algn="l"/>
                    <a:tab pos="1828800" algn="l"/>
                    <a:tab pos="2387600" algn="l"/>
                  </a:tabLst>
                  <a:defRPr sz="1400" b="1" i="1" cap="none">
                    <a:latin typeface="Times New Roman" pitchFamily="1" charset="0"/>
                    <a:ea typeface="Gill Sans" pitchFamily="0" charset="0"/>
                    <a:cs typeface="Gill Sans" pitchFamily="0" charset="0"/>
                  </a:defRPr>
                </a:pPr>
                <a:r>
                  <a:t>3</a:t>
                </a:r>
              </a:p>
            </p:txBody>
          </p:sp>
        </p:grpSp>
        <p:grpSp>
          <p:nvGrpSpPr>
            <p:cNvPr id="24" name="Group 4323"/>
            <p:cNvGrpSpPr>
              <a:extLst>
                <a:ext uri="smNativeData">
                  <pr:smNativeData xmlns:pr="smNativeData" xmlns="smNativeData" val="SMDATA_6_trXWYhMAAAAlAAAAAQAAAA8BAAAAkAAAAEgAAACQAAAASAAAAAAAAAAAAAAAAAAAABcAAAAUAAAAAAAAAAAAAAD/fwAA/38AAAAAAAAJAAAABAAAAOD7PyQfAAAAVAAAAAAAAAAAAAAAAAAAAAAAAAAAAAAAAAAAAAAAAAAAAAAAAAAAAAAAAAAAAAAAAAAAAAAAAAAAAAAAAAAAAAAAAAAAAAAAAAAAAAAAAAAAAAAAAAAAACEAAAAYAAAAFAAAAHQnAAAIFgAA0CoAAA4ZAAAAAAAAJgAAAAgAAAD/////AAAAAA=="/>
                </a:ext>
              </a:extLst>
            </p:cNvGrpSpPr>
            <p:nvPr/>
          </p:nvGrpSpPr>
          <p:grpSpPr>
            <a:xfrm>
              <a:off x="6413500" y="3581400"/>
              <a:ext cx="546100" cy="491490"/>
              <a:chOff x="6413500" y="3581400"/>
              <a:chExt cx="546100" cy="491490"/>
            </a:xfrm>
          </p:grpSpPr>
          <p:pic>
            <p:nvPicPr>
              <p:cNvPr id="26" name="droppedImage.png"/>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BNAFc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HQnAAAIFgAAWCoAAGYYAAAAAAAAJgAAAAgAAAD//////////w=="/>
                  </a:ext>
                </a:extLst>
              </p:cNvPicPr>
              <p:nvPr/>
            </p:nvPicPr>
            <p:blipFill>
              <a:blip r:embed="rId2"/>
              <a:stretch>
                <a:fillRect/>
              </a:stretch>
            </p:blipFill>
            <p:spPr>
              <a:xfrm>
                <a:off x="6413500" y="3581400"/>
                <a:ext cx="469900" cy="384810"/>
              </a:xfrm>
              <a:prstGeom prst="rect">
                <a:avLst/>
              </a:prstGeom>
              <a:noFill/>
              <a:ln>
                <a:noFill/>
              </a:ln>
              <a:effectLst/>
            </p:spPr>
          </p:pic>
          <p:sp>
            <p:nvSpPr>
              <p:cNvPr id="25" name="Shape 4322"/>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BADB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AAAAAMvLywDAwP8Af39/AAAAAAAAAAAAAAAAAAAAAAAAAAAAIQAAABgAAAAUAAAAdCcAADoXAADQKgAADhkAAAAgAAAmAAAACAAAAP//////////"/>
                  </a:ext>
                </a:extLst>
              </p:cNvSpPr>
              <p:nvPr/>
            </p:nvSpPr>
            <p:spPr>
              <a:xfrm>
                <a:off x="6413500" y="3775710"/>
                <a:ext cx="546100" cy="297180"/>
              </a:xfrm>
              <a:prstGeom prst="rect">
                <a:avLst/>
              </a:prstGeom>
              <a:noFill/>
              <a:ln>
                <a:noFill/>
              </a:ln>
              <a:effectLst>
                <a:outerShdw blurRad="63500" dist="63760" dir="2700000">
                  <a:srgbClr val="000000">
                    <a:alpha val="35000"/>
                  </a:srgbClr>
                </a:outerShdw>
              </a:effectLst>
            </p:spPr>
            <p:txBody>
              <a:bodyPr vert="horz" wrap="none" lIns="50800" tIns="50800" rIns="50800" bIns="50800" numCol="1" spcCol="215900" anchor="t"/>
              <a:lstStyle/>
              <a:p>
                <a:pPr lvl="1" algn="l" defTabSz="457200">
                  <a:lnSpc>
                    <a:spcPts val="1700"/>
                  </a:lnSpc>
                  <a:spcBef>
                    <a:spcPts val="400"/>
                  </a:spcBef>
                  <a:tabLst>
                    <a:tab pos="838200" algn="l"/>
                    <a:tab pos="914400" algn="l"/>
                    <a:tab pos="1828800" algn="l"/>
                    <a:tab pos="2387600" algn="l"/>
                  </a:tabLst>
                  <a:defRPr sz="1400" b="1" i="1" cap="none">
                    <a:latin typeface="Times New Roman" pitchFamily="1" charset="0"/>
                    <a:ea typeface="Gill Sans" pitchFamily="0" charset="0"/>
                    <a:cs typeface="Gill Sans" pitchFamily="0" charset="0"/>
                  </a:defRPr>
                </a:pPr>
                <a:r>
                  <a:t>1</a:t>
                </a:r>
              </a:p>
            </p:txBody>
          </p:sp>
        </p:grpSp>
        <p:grpSp>
          <p:nvGrpSpPr>
            <p:cNvPr id="21" name="Group 4326"/>
            <p:cNvGrpSpPr>
              <a:extLst>
                <a:ext uri="smNativeData">
                  <pr:smNativeData xmlns:pr="smNativeData" xmlns="smNativeData" val="SMDATA_6_trXWYhMAAAAlAAAAAQAAAA8BAAAAkAAAAEgAAACQAAAASAAAAAAAAAAAAAAAAAAAABcAAAAUAAAAAAAAAAAAAAD/fwAA/38AAAAAAAAJAAAABAAAAAAAAAAfAAAAVAAAAAAAAAAAAAAAAAAAAAAAAAAAAAAAAAAAAAAAAAAAAAAAAAAAAAAAAAAAAAAAAAAAAAAAAAAAAAAAAAAAAAAAAAAAAAAAAAAAAAAAAAAAAAAAAAAAACEAAAAYAAAAFAAAAEw2AAD0FQAAqDkAAPoYAAAAAAAAJgAAAAgAAAD/////AAAAAA=="/>
                </a:ext>
              </a:extLst>
            </p:cNvGrpSpPr>
            <p:nvPr/>
          </p:nvGrpSpPr>
          <p:grpSpPr>
            <a:xfrm>
              <a:off x="8826500" y="3568700"/>
              <a:ext cx="546100" cy="491490"/>
              <a:chOff x="8826500" y="3568700"/>
              <a:chExt cx="546100" cy="491490"/>
            </a:xfrm>
          </p:grpSpPr>
          <p:pic>
            <p:nvPicPr>
              <p:cNvPr id="23" name="Picture1"/>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Ew2AAD0FQAAMDkAAFIYAAAAAAAAJgAAAAgAAAD//////////w=="/>
                  </a:ext>
                </a:extLst>
              </p:cNvPicPr>
              <p:nvPr/>
            </p:nvPicPr>
            <p:blipFill>
              <a:blip r:embed="rId2"/>
              <a:stretch>
                <a:fillRect/>
              </a:stretch>
            </p:blipFill>
            <p:spPr>
              <a:xfrm>
                <a:off x="8826500" y="3568700"/>
                <a:ext cx="469900" cy="384810"/>
              </a:xfrm>
              <a:prstGeom prst="rect">
                <a:avLst/>
              </a:prstGeom>
              <a:noFill/>
              <a:ln>
                <a:noFill/>
              </a:ln>
              <a:effectLst/>
            </p:spPr>
          </p:pic>
          <p:sp>
            <p:nvSpPr>
              <p:cNvPr id="22" name="Shape 4325"/>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AAAAAMvLywDAwP8Af39/AAAAAAAAAAAAAAAAAAAAAAAAAAAAIQAAABgAAAAUAAAATDYAACYXAACoOQAA+hgAAAAgAAAmAAAACAAAAP//////////"/>
                  </a:ext>
                </a:extLst>
              </p:cNvSpPr>
              <p:nvPr/>
            </p:nvSpPr>
            <p:spPr>
              <a:xfrm>
                <a:off x="8826500" y="3763010"/>
                <a:ext cx="546100" cy="297180"/>
              </a:xfrm>
              <a:prstGeom prst="rect">
                <a:avLst/>
              </a:prstGeom>
              <a:noFill/>
              <a:ln>
                <a:noFill/>
              </a:ln>
              <a:effectLst>
                <a:outerShdw blurRad="63500" dist="63760" dir="2700000">
                  <a:srgbClr val="000000">
                    <a:alpha val="35000"/>
                  </a:srgbClr>
                </a:outerShdw>
              </a:effectLst>
            </p:spPr>
            <p:txBody>
              <a:bodyPr vert="horz" wrap="none" lIns="50800" tIns="50800" rIns="50800" bIns="50800" numCol="1" spcCol="215900" anchor="t"/>
              <a:lstStyle/>
              <a:p>
                <a:pPr lvl="1" algn="l" defTabSz="457200">
                  <a:lnSpc>
                    <a:spcPts val="1700"/>
                  </a:lnSpc>
                  <a:spcBef>
                    <a:spcPts val="400"/>
                  </a:spcBef>
                  <a:tabLst>
                    <a:tab pos="838200" algn="l"/>
                    <a:tab pos="914400" algn="l"/>
                    <a:tab pos="1828800" algn="l"/>
                    <a:tab pos="2387600" algn="l"/>
                  </a:tabLst>
                  <a:defRPr sz="1400" b="1" i="1" cap="none">
                    <a:latin typeface="Times New Roman" pitchFamily="1" charset="0"/>
                    <a:ea typeface="Gill Sans" pitchFamily="0" charset="0"/>
                    <a:cs typeface="Gill Sans" pitchFamily="0" charset="0"/>
                  </a:defRPr>
                </a:pPr>
                <a:r>
                  <a:t>2</a:t>
                </a:r>
              </a:p>
            </p:txBody>
          </p:sp>
        </p:grpSp>
      </p:grpSp>
      <p:sp>
        <p:nvSpPr>
          <p:cNvPr id="31" name="Shape 4328"/>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DXJ4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SAMAAPQGAAA4NgAAdAkAABAgAAAmAAAACAAAAP//////////"/>
              </a:ext>
            </a:extLst>
          </p:cNvSpPr>
          <p:nvPr/>
        </p:nvSpPr>
        <p:spPr>
          <a:xfrm>
            <a:off x="533400" y="1130300"/>
            <a:ext cx="8280400" cy="4064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0" marR="0" indent="0" algn="l" defTabSz="457200">
              <a:lnSpc>
                <a:spcPts val="2900"/>
              </a:lnSpc>
              <a:spcBef>
                <a:spcPts val="400"/>
              </a:spcBef>
              <a:spcAft>
                <a:spcPts val="0"/>
              </a:spcAft>
              <a:buNone/>
              <a:tabLst>
                <a:tab pos="838200" algn="l"/>
                <a:tab pos="914400" algn="l"/>
                <a:tab pos="1828800" algn="l"/>
                <a:tab pos="2387600" algn="l"/>
              </a:tabLst>
              <a:defRPr sz="2400" cap="none">
                <a:solidFill>
                  <a:srgbClr val="0433FF"/>
                </a:solidFill>
                <a:latin typeface="蘋果儷中黑" pitchFamily="0" charset="0"/>
                <a:ea typeface="蘋果儷中黑" pitchFamily="0" charset="0"/>
                <a:cs typeface="蘋果儷中黑" pitchFamily="0" charset="0"/>
              </a:defRPr>
            </a:pPr>
            <a:r>
              <a:t>The Chinese Restaurant Process</a:t>
            </a:r>
          </a:p>
        </p:txBody>
      </p:sp>
      <p:sp>
        <p:nvSpPr>
          <p:cNvPr id="32" name="Shape 4329"/>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C7uLyQ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YgsAAMgAAAAeMwAAOAQAABAgAAAmAAAACAAAAP//////////"/>
              </a:ext>
            </a:extLst>
          </p:cNvSpPr>
          <p:nvPr/>
        </p:nvSpPr>
        <p:spPr>
          <a:xfrm>
            <a:off x="1850390" y="127000"/>
            <a:ext cx="645922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p>
            <a:pPr marL="0" marR="0" indent="0" algn="ctr" defTabSz="457200">
              <a:lnSpc>
                <a:spcPts val="4300"/>
              </a:lnSpc>
              <a:spcBef>
                <a:spcPts val="0"/>
              </a:spcBef>
              <a:spcAft>
                <a:spcPts val="0"/>
              </a:spcAft>
              <a:buNone/>
              <a:tabLst>
                <a:tab pos="838200" algn="l"/>
              </a:tabLst>
              <a:defRPr sz="3600" cap="none">
                <a:solidFill>
                  <a:srgbClr val="0433FF"/>
                </a:solidFill>
                <a:latin typeface="蘋果儷中黑" pitchFamily="0" charset="0"/>
                <a:ea typeface="蘋果儷中黑" pitchFamily="0" charset="0"/>
                <a:cs typeface="蘋果儷中黑" pitchFamily="0" charset="0"/>
              </a:defRPr>
            </a:pPr>
            <a:r>
              <a:t>The Dirichlet Process Prior (DPP) Model</a:t>
            </a:r>
          </a:p>
        </p:txBody>
      </p:sp>
    </p:spTree>
  </p:cSld>
  <p:clrMapOvr>
    <a:masterClrMapping/>
  </p:clrMapOvr>
  <p:transition spd="fast" p14:dur="500">
    <p:fade/>
    <p:extLst>
      <p:ext uri="smNativeData">
        <pr:smNativeData xmlns:pr="smNativeData" xmlns="smNativeData" val="trXWYgAAAAD0AQAAAAAAAAYAAAAAAAAAAAAAAAAAAAAAAAAAAQAAAAAAAAAAAAAAAAAAAAAAAAAAAAAA"/>
      </p:ext>
    </p:extLs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dissolve">
                                      <p:cBhvr>
                                        <p:cTn id="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advAuto="0"/>
    </p:bldLst>
    <p:extLst>
      <p:ext uri="smNativeData">
        <pr:smNativeData xmlns:pr="smNativeData" xmlns="smNativeData" val="trXWYgEAAAAFAAAA/f///wEAAAAJAAAAAAAAAAAAAAAAAAAAAAAAAA=="/>
      </p:ext>
    </p:extLst>
  </p:timing>
</p:sld>
</file>

<file path=ppt/slides/slide408.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sp>
        <p:nvSpPr>
          <p:cNvPr id="2" name="Shape 4331"/>
          <p:cNvSpPr>
            <a:extLst>
              <a:ext uri="smNativeData">
                <pr:smNativeData xmlns:pr="smNativeData" xmlns="smNativeData" val="SMDATA_15_trXWYh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C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lBYAAAAPAAC0HgAAuBAAABAAAAAmAAAACAAAAP//////////"/>
              </a:ext>
            </a:extLst>
          </p:cNvSpPr>
          <p:nvPr/>
        </p:nvSpPr>
        <p:spPr>
          <a:xfrm>
            <a:off x="3670300" y="24384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3" name="Shape 4332"/>
          <p:cNvSpPr>
            <a:extLst>
              <a:ext uri="smNativeData">
                <pr:smNativeData xmlns:pr="smNativeData" xmlns="smNativeData" val="SMDATA_15_trXWYh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IB+8w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RCUAAAAPAABkLQAAuBAAABAAAAAmAAAACAAAAP//////////"/>
              </a:ext>
            </a:extLst>
          </p:cNvSpPr>
          <p:nvPr/>
        </p:nvSpPr>
        <p:spPr>
          <a:xfrm>
            <a:off x="6057900" y="24384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4" name="Shape 4333"/>
          <p:cNvSpPr>
            <a:extLst>
              <a:ext uri="smNativeData">
                <pr:smNativeData xmlns:pr="smNativeData" xmlns="smNativeData" val="SMDATA_15_trXWYh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GYw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9DMAAAAPAAAUPAAAuBAAABAAAAAmAAAACAAAAP//////////"/>
              </a:ext>
            </a:extLst>
          </p:cNvSpPr>
          <p:nvPr/>
        </p:nvSpPr>
        <p:spPr>
          <a:xfrm>
            <a:off x="8445500" y="24384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5" name="Shape 4334"/>
          <p:cNvSpPr>
            <a:extLst>
              <a:ext uri="smNativeData">
                <pr:smNativeData xmlns:pr="smNativeData" xmlns="smNativeData" val="SMDATA_15_trXWYh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BAFAgE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lBYAAOgSAAC0HgAAoBQAABAAAAAmAAAACAAAAP//////////"/>
              </a:ext>
            </a:extLst>
          </p:cNvSpPr>
          <p:nvPr/>
        </p:nvSpPr>
        <p:spPr>
          <a:xfrm>
            <a:off x="3670300" y="30734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6" name="Shape 4335"/>
          <p:cNvSpPr>
            <a:extLst>
              <a:ext uri="smNativeData">
                <pr:smNativeData xmlns:pr="smNativeData" xmlns="smNativeData" val="SMDATA_15_trXWYh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RCUAAOgSAABkLQAAoBQAABAAAAAmAAAACAAAAP//////////"/>
              </a:ext>
            </a:extLst>
          </p:cNvSpPr>
          <p:nvPr/>
        </p:nvSpPr>
        <p:spPr>
          <a:xfrm>
            <a:off x="6057900" y="30734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7" name="Shape 4336"/>
          <p:cNvSpPr>
            <a:extLst>
              <a:ext uri="smNativeData">
                <pr:smNativeData xmlns:pr="smNativeData" xmlns="smNativeData" val="SMDATA_15_trXWYh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9DMAAOgSAAAUPAAAoBQAABAAAAAmAAAACAAAAP//////////"/>
              </a:ext>
            </a:extLst>
          </p:cNvSpPr>
          <p:nvPr/>
        </p:nvSpPr>
        <p:spPr>
          <a:xfrm>
            <a:off x="8445500" y="30734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8" name="Shape 4337"/>
          <p:cNvSpPr>
            <a:extLst>
              <a:ext uri="smNativeData">
                <pr:smNativeData xmlns:pr="smNativeData" xmlns="smNativeData" val="SMDATA_15_trXWYh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lBYAANAWAAC0HgAAiBgAABAAAAAmAAAACAAAAP//////////"/>
              </a:ext>
            </a:extLst>
          </p:cNvSpPr>
          <p:nvPr/>
        </p:nvSpPr>
        <p:spPr>
          <a:xfrm>
            <a:off x="3670300" y="37084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9" name="Shape 4338"/>
          <p:cNvSpPr>
            <a:extLst>
              <a:ext uri="smNativeData">
                <pr:smNativeData xmlns:pr="smNativeData" xmlns="smNativeData" val="SMDATA_15_trXWYh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RCUAANAWAABkLQAAiBgAABAAAAAmAAAACAAAAP//////////"/>
              </a:ext>
            </a:extLst>
          </p:cNvSpPr>
          <p:nvPr/>
        </p:nvSpPr>
        <p:spPr>
          <a:xfrm>
            <a:off x="6057900" y="37084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10" name="Shape 4339"/>
          <p:cNvSpPr>
            <a:extLst>
              <a:ext uri="smNativeData">
                <pr:smNativeData xmlns:pr="smNativeData" xmlns="smNativeData" val="SMDATA_15_trXWYh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EILDQE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9DMAANAWAAAUPAAAiBgAABAAAAAmAAAACAAAAP//////////"/>
              </a:ext>
            </a:extLst>
          </p:cNvSpPr>
          <p:nvPr/>
        </p:nvSpPr>
        <p:spPr>
          <a:xfrm>
            <a:off x="8445500" y="37084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11" name="Shape 4340"/>
          <p:cNvSpPr>
            <a:extLst>
              <a:ext uri="smNativeData">
                <pr:smNativeData xmlns:pr="smNativeData" xmlns="smNativeData" val="SMDATA_15_trXWYhMAAAAlAAAAZAAAAA0AAAAAPAAAADwAAAA8AAAAP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ABQAAAQLAACQPQAA5BsAABAAAAAmAAAACAAAAP//////////"/>
              </a:ext>
            </a:extLst>
          </p:cNvSpPr>
          <p:nvPr/>
        </p:nvSpPr>
        <p:spPr>
          <a:xfrm>
            <a:off x="3251200" y="1790700"/>
            <a:ext cx="6756400" cy="2743200"/>
          </a:xfrm>
          <a:prstGeom prst="rect">
            <a:avLst/>
          </a:prstGeom>
          <a:noFill/>
          <a:ln w="25400" cap="flat" cmpd="sng" algn="ctr">
            <a:solidFill>
              <a:srgbClr val="000000"/>
            </a:solidFill>
            <a:prstDash val="solid"/>
            <a:headEnd type="none"/>
            <a:tailEnd type="none"/>
          </a:ln>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12" name="Shape 4341"/>
          <p:cNvSpPr>
            <a:extLst>
              <a:ext uri="smNativeData">
                <pr:smNativeData xmlns:pr="smNativeData" xmlns="smNativeData" val="SMDATA_15_trXWYhMAAAAlAAAAZAAAAA0AAAAAPAAAADwAAAA8AAAAPAAAAAAAAAABAAAAAAAAAAEAAABQAAAAAAAAAAAA4D8AAAAAAADgPwAAAAAAAOA/AAAAAAAA4D8AAAAAAADgPwAAAAAAAOA/AAAAAAAA4D8AAAAAAADgPwAAAAAAAOA/AAAAAAAA4D8CAAAAjAAAAAE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QBAAAOQWAAAIFgAACBsAABAAAAAmAAAACAAAAP//////////"/>
              </a:ext>
            </a:extLst>
          </p:cNvSpPr>
          <p:nvPr/>
        </p:nvSpPr>
        <p:spPr>
          <a:xfrm>
            <a:off x="2641600" y="3721100"/>
            <a:ext cx="939800" cy="673100"/>
          </a:xfrm>
          <a:prstGeom prst="rect">
            <a:avLst/>
          </a:prstGeom>
          <a:solidFill>
            <a:srgbClr val="FFFFFF"/>
          </a:solidFill>
          <a:ln>
            <a:noFill/>
          </a:ln>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13" name="Shape 4342"/>
          <p:cNvSpPr>
            <a:extLst>
              <a:ext uri="smNativeData">
                <pr:smNativeData xmlns:pr="smNativeData" xmlns="smNativeData" val="SMDATA_15_trXW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DxhOmw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B/f38AAAAAAMvLywDAwP8Af39/AAAAAAAAAAAAAAAAAAAAAAAAAAAAIQAAABgAAAAUAAAAZDIAAFQVAACANAAArBcAABAAAAAmAAAACAAAAP//////////"/>
              </a:ext>
            </a:extLst>
          </p:cNvSpPr>
          <p:nvPr/>
        </p:nvSpPr>
        <p:spPr>
          <a:xfrm>
            <a:off x="8191500" y="34671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14" name="Shape 4343"/>
          <p:cNvSpPr>
            <a:extLst>
              <a:ext uri="smNativeData">
                <pr:smNativeData xmlns:pr="smNativeData" xmlns="smNativeData" val="SMDATA_15_trXW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CBOZXc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B/f38AAAAAAMvLywDAwP8Af39/AAAAAAAAAAAAAAAAAAAAAAAAAAAAIQAAABgAAAAUAAAA+DQAAHQYAAAUNwAAzBoAABAAAAAmAAAACAAAAP//////////"/>
              </a:ext>
            </a:extLst>
          </p:cNvSpPr>
          <p:nvPr/>
        </p:nvSpPr>
        <p:spPr>
          <a:xfrm>
            <a:off x="8610600" y="39751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15" name="Shape 4344"/>
          <p:cNvSpPr>
            <a:extLst>
              <a:ext uri="smNativeData">
                <pr:smNativeData xmlns:pr="smNativeData" xmlns="smNativeData" val="SMDATA_15_trXW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HBQci8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B/f38AAAAAAMvLywDAwP8Af39/AAAAAAAAAAAAAAAAAAAAAAAAAAAAIQAAABgAAAAUAAAAKCMAAFQVAABEJQAArBcAABAAAAAmAAAACAAAAP//////////"/>
              </a:ext>
            </a:extLst>
          </p:cNvSpPr>
          <p:nvPr/>
        </p:nvSpPr>
        <p:spPr>
          <a:xfrm>
            <a:off x="5715000" y="34671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16" name="Shape 4345"/>
          <p:cNvSpPr>
            <a:extLst>
              <a:ext uri="smNativeData">
                <pr:smNativeData xmlns:pr="smNativeData" xmlns="smNativeData" val="SMDATA_15_trXW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C8+PGE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B/f38AAAAAAMvLywDAwP8Af39/AAAAAAAAAAAAAAAAAAAAAAAAAAAAIQAAABgAAAAUAAAAxCIAANQXAADgJAAALBoAABAAAAAmAAAACAAAAP//////////"/>
              </a:ext>
            </a:extLst>
          </p:cNvSpPr>
          <p:nvPr/>
        </p:nvSpPr>
        <p:spPr>
          <a:xfrm>
            <a:off x="5651500" y="38735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17" name="Shape 4346"/>
          <p:cNvSpPr>
            <a:extLst>
              <a:ext uri="smNativeData">
                <pr:smNativeData xmlns:pr="smNativeData" xmlns="smNativeData" val="SMDATA_15_trXW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G9tL28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B/f38AAAAAAMvLywDAwP8Af39/AAAAAAAAAAAAAAAAAAAAAAAAAAAAIQAAABgAAAAUAAAAeDIAANQXAACUNAAALBoAABAAAAAmAAAACAAAAP//////////"/>
              </a:ext>
            </a:extLst>
          </p:cNvSpPr>
          <p:nvPr/>
        </p:nvSpPr>
        <p:spPr>
          <a:xfrm>
            <a:off x="8204200" y="38735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18" name="Shape 4347"/>
          <p:cNvSpPr>
            <a:extLst>
              <a:ext uri="smNativeData">
                <pr:smNativeData xmlns:pr="smNativeData" xmlns="smNativeData" val="SMDATA_15_trXW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DAwIj4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B/f38AAAAAAMvLywDAwP8Af39/AAAAAAAAAAAAAAAAAAAAAAAAAAAAIQAAABgAAAAUAAAAyDIAACANAADkNAAAeA8AABAAAAAmAAAACAAAAP//////////"/>
              </a:ext>
            </a:extLst>
          </p:cNvSpPr>
          <p:nvPr/>
        </p:nvSpPr>
        <p:spPr>
          <a:xfrm>
            <a:off x="8255000" y="21336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grpSp>
        <p:nvGrpSpPr>
          <p:cNvPr id="19" name="Group 4350"/>
          <p:cNvGrpSpPr>
            <a:extLst>
              <a:ext uri="smNativeData">
                <pr:smNativeData xmlns:pr="smNativeData" xmlns="smNativeData" val="SMDATA_6_trXWYhMAAAAlAAAAAQAAAA8BAAAAkAAAAEgAAACQAAAASAAAAAAAAAAAAAAAAAAAABcAAAAUAAAAAAAAAAAAAAD/fwAA/38AAAAAAAAJAAAABAAAAABwov4fAAAAVAAAAAAAAAAAAAAAAAAAAAAAAAAAAAAAAAAAAAAAAAAAAAAAAAAAAAAAAAAAAAAAAAAAAAAAAAAAAAAAAAAAAAAAAAAAAAAAAAAAAAAAAAAAAAAAAAAAACEAAAAYAAAAFAAAAEw2AAAzDgAAqDkAADgRAAAQAAAAJgAAAAgAAAD/////AAAAAA=="/>
              </a:ext>
            </a:extLst>
          </p:cNvGrpSpPr>
          <p:nvPr/>
        </p:nvGrpSpPr>
        <p:grpSpPr>
          <a:xfrm>
            <a:off x="8826500" y="2308225"/>
            <a:ext cx="546100" cy="490855"/>
            <a:chOff x="8826500" y="2308225"/>
            <a:chExt cx="546100" cy="490855"/>
          </a:xfrm>
        </p:grpSpPr>
        <p:pic>
          <p:nvPicPr>
            <p:cNvPr id="21" name="droppedImage.png"/>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BmYWNl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Ew2AAAzDgAAMDkAAJAQAAAAAAAAJgAAAAgAAAD//////////w=="/>
                </a:ext>
              </a:extLst>
            </p:cNvPicPr>
            <p:nvPr/>
          </p:nvPicPr>
          <p:blipFill>
            <a:blip r:embed="rId2"/>
            <a:stretch>
              <a:fillRect/>
            </a:stretch>
          </p:blipFill>
          <p:spPr>
            <a:xfrm>
              <a:off x="8826500" y="2308225"/>
              <a:ext cx="469900" cy="384175"/>
            </a:xfrm>
            <a:prstGeom prst="rect">
              <a:avLst/>
            </a:prstGeom>
            <a:noFill/>
            <a:ln>
              <a:noFill/>
            </a:ln>
            <a:effectLst/>
          </p:spPr>
        </p:pic>
        <p:sp>
          <p:nvSpPr>
            <p:cNvPr id="20" name="Shape 4349"/>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CB2YWw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AAAAAMvLywDAwP8Af39/AAAAAAAAAAAAAAAAAAAAAAAAAAAAIQAAABgAAAAUAAAATDYAAGQPAACoOQAAOBEAAAAgAAAmAAAACAAAAP//////////"/>
                </a:ext>
              </a:extLst>
            </p:cNvSpPr>
            <p:nvPr/>
          </p:nvSpPr>
          <p:spPr>
            <a:xfrm>
              <a:off x="8826500" y="2501900"/>
              <a:ext cx="546100" cy="297180"/>
            </a:xfrm>
            <a:prstGeom prst="rect">
              <a:avLst/>
            </a:prstGeom>
            <a:noFill/>
            <a:ln>
              <a:noFill/>
            </a:ln>
            <a:effectLst>
              <a:outerShdw blurRad="63500" dist="63760" dir="2700000">
                <a:srgbClr val="000000">
                  <a:alpha val="35000"/>
                </a:srgbClr>
              </a:outerShdw>
            </a:effectLst>
          </p:spPr>
          <p:txBody>
            <a:bodyPr vert="horz" wrap="none" lIns="50800" tIns="50800" rIns="50800" bIns="50800" numCol="1" spcCol="215900" anchor="t"/>
            <a:lstStyle/>
            <a:p>
              <a:pPr lvl="1" algn="l" defTabSz="457200">
                <a:lnSpc>
                  <a:spcPts val="1700"/>
                </a:lnSpc>
                <a:spcBef>
                  <a:spcPts val="400"/>
                </a:spcBef>
                <a:tabLst>
                  <a:tab pos="838200" algn="l"/>
                  <a:tab pos="914400" algn="l"/>
                  <a:tab pos="1828800" algn="l"/>
                  <a:tab pos="2387600" algn="l"/>
                </a:tabLst>
                <a:defRPr sz="1400" b="1" i="1" cap="none">
                  <a:latin typeface="Times New Roman" pitchFamily="1" charset="0"/>
                  <a:ea typeface="Gill Sans" pitchFamily="0" charset="0"/>
                  <a:cs typeface="Gill Sans" pitchFamily="0" charset="0"/>
                </a:defRPr>
              </a:pPr>
              <a:r>
                <a:t>3</a:t>
              </a:r>
            </a:p>
          </p:txBody>
        </p:sp>
      </p:grpSp>
      <p:grpSp>
        <p:nvGrpSpPr>
          <p:cNvPr id="22" name="Group 4353"/>
          <p:cNvGrpSpPr>
            <a:extLst>
              <a:ext uri="smNativeData">
                <pr:smNativeData xmlns:pr="smNativeData" xmlns="smNativeData" val="SMDATA_6_trXWYhMAAAAlAAAAAQAAAA8BAAAAkAAAAEgAAACQAAAASAAAAAAAAAAAAAAAAAAAABcAAAAUAAAAAAAAAAAAAAD/fwAA/38AAAAAAAAJAAAABAAAAC8ALwAfAAAAVAAAAAAAAAAAAAAAAAAAAAAAAAAAAAAAAAAAAAAAAAAAAAAAAAAAAAAAAAAAAAAAAAAAAAAAAAAAAAAAAAAAAAAAAAAAAAAAAAAAAAAAAAAAAAAAAAAAACEAAAAYAAAAFAAAAHQnAAAIFgAA0CoAAA4ZAAAQAAAAJgAAAAgAAAD/////AAAAAA=="/>
              </a:ext>
            </a:extLst>
          </p:cNvGrpSpPr>
          <p:nvPr/>
        </p:nvGrpSpPr>
        <p:grpSpPr>
          <a:xfrm>
            <a:off x="6413500" y="3581400"/>
            <a:ext cx="546100" cy="491490"/>
            <a:chOff x="6413500" y="3581400"/>
            <a:chExt cx="546100" cy="491490"/>
          </a:xfrm>
        </p:grpSpPr>
        <p:pic>
          <p:nvPicPr>
            <p:cNvPr id="24" name="Picture2"/>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B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HQnAAAIFgAAWCoAAGYYAAAAAAAAJgAAAAgAAAD//////////w=="/>
                </a:ext>
              </a:extLst>
            </p:cNvPicPr>
            <p:nvPr/>
          </p:nvPicPr>
          <p:blipFill>
            <a:blip r:embed="rId2"/>
            <a:stretch>
              <a:fillRect/>
            </a:stretch>
          </p:blipFill>
          <p:spPr>
            <a:xfrm>
              <a:off x="6413500" y="3581400"/>
              <a:ext cx="469900" cy="384810"/>
            </a:xfrm>
            <a:prstGeom prst="rect">
              <a:avLst/>
            </a:prstGeom>
            <a:noFill/>
            <a:ln>
              <a:noFill/>
            </a:ln>
            <a:effectLst/>
          </p:spPr>
        </p:pic>
        <p:sp>
          <p:nvSpPr>
            <p:cNvPr id="23" name="Shape 4352"/>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DI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AAAAAMvLywDAwP8Af39/AAAAAAAAAAAAAAAAAAAAAAAAAAAAIQAAABgAAAAUAAAAdCcAADoXAADQKgAADhkAAAAgAAAmAAAACAAAAP//////////"/>
                </a:ext>
              </a:extLst>
            </p:cNvSpPr>
            <p:nvPr/>
          </p:nvSpPr>
          <p:spPr>
            <a:xfrm>
              <a:off x="6413500" y="3775710"/>
              <a:ext cx="546100" cy="297180"/>
            </a:xfrm>
            <a:prstGeom prst="rect">
              <a:avLst/>
            </a:prstGeom>
            <a:noFill/>
            <a:ln>
              <a:noFill/>
            </a:ln>
            <a:effectLst>
              <a:outerShdw blurRad="63500" dist="63760" dir="2700000">
                <a:srgbClr val="000000">
                  <a:alpha val="35000"/>
                </a:srgbClr>
              </a:outerShdw>
            </a:effectLst>
          </p:spPr>
          <p:txBody>
            <a:bodyPr vert="horz" wrap="none" lIns="50800" tIns="50800" rIns="50800" bIns="50800" numCol="1" spcCol="215900" anchor="t"/>
            <a:lstStyle/>
            <a:p>
              <a:pPr lvl="1" algn="l" defTabSz="457200">
                <a:lnSpc>
                  <a:spcPts val="1700"/>
                </a:lnSpc>
                <a:spcBef>
                  <a:spcPts val="400"/>
                </a:spcBef>
                <a:tabLst>
                  <a:tab pos="838200" algn="l"/>
                  <a:tab pos="914400" algn="l"/>
                  <a:tab pos="1828800" algn="l"/>
                  <a:tab pos="2387600" algn="l"/>
                </a:tabLst>
                <a:defRPr sz="1400" b="1" i="1" cap="none">
                  <a:latin typeface="Times New Roman" pitchFamily="1" charset="0"/>
                  <a:ea typeface="Gill Sans" pitchFamily="0" charset="0"/>
                  <a:cs typeface="Gill Sans" pitchFamily="0" charset="0"/>
                </a:defRPr>
              </a:pPr>
              <a:r>
                <a:t>1</a:t>
              </a:r>
            </a:p>
          </p:txBody>
        </p:sp>
      </p:grpSp>
      <p:grpSp>
        <p:nvGrpSpPr>
          <p:cNvPr id="25" name="Group 4356"/>
          <p:cNvGrpSpPr>
            <a:extLst>
              <a:ext uri="smNativeData">
                <pr:smNativeData xmlns:pr="smNativeData" xmlns="smNativeData" val="SMDATA_6_trXWYhMAAAAlAAAAAQAAAA8BAAAAkAAAAEgAAACQAAAASAAAAAAAAAAAAAAAAAAAABcAAAAUAAAAAAAAAAAAAAD/fwAA/38AAAAAAAAJAAAABAAAAAAAAAAfAAAAVAAAAAAAAAAAAAAAAAAAAAAAAAAAAAAAAAAAAAAAAAAAAAAAAAAAAAAAAAAAAAAAAAAAAAAAAAAAAAAAAAAAAAAAAAAAAAAAAAAAAAAAAAAAAAAAAAAAACEAAAAYAAAAFAAAAEw2AAD0FQAAqDkAAPoYAAAQAAAAJgAAAAgAAAD/////AAAAAA=="/>
              </a:ext>
            </a:extLst>
          </p:cNvGrpSpPr>
          <p:nvPr/>
        </p:nvGrpSpPr>
        <p:grpSpPr>
          <a:xfrm>
            <a:off x="8826500" y="3568700"/>
            <a:ext cx="546100" cy="491490"/>
            <a:chOff x="8826500" y="3568700"/>
            <a:chExt cx="546100" cy="491490"/>
          </a:xfrm>
        </p:grpSpPr>
        <p:pic>
          <p:nvPicPr>
            <p:cNvPr id="27" name="droppedImage.png"/>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Ew2AAD0FQAAMDkAAFIYAAAAAAAAJgAAAAgAAAD//////////w=="/>
                </a:ext>
              </a:extLst>
            </p:cNvPicPr>
            <p:nvPr/>
          </p:nvPicPr>
          <p:blipFill>
            <a:blip r:embed="rId2"/>
            <a:stretch>
              <a:fillRect/>
            </a:stretch>
          </p:blipFill>
          <p:spPr>
            <a:xfrm>
              <a:off x="8826500" y="3568700"/>
              <a:ext cx="469900" cy="384810"/>
            </a:xfrm>
            <a:prstGeom prst="rect">
              <a:avLst/>
            </a:prstGeom>
            <a:noFill/>
            <a:ln>
              <a:noFill/>
            </a:ln>
            <a:effectLst/>
          </p:spPr>
        </p:pic>
        <p:sp>
          <p:nvSpPr>
            <p:cNvPr id="26" name="Shape 4355"/>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AAAAAMvLywDAwP8Af39/AAAAAAAAAAAAAAAAAAAAAAAAAAAAIQAAABgAAAAUAAAATDYAACYXAACoOQAA+hgAAAAgAAAmAAAACAAAAP//////////"/>
                </a:ext>
              </a:extLst>
            </p:cNvSpPr>
            <p:nvPr/>
          </p:nvSpPr>
          <p:spPr>
            <a:xfrm>
              <a:off x="8826500" y="3763010"/>
              <a:ext cx="546100" cy="297180"/>
            </a:xfrm>
            <a:prstGeom prst="rect">
              <a:avLst/>
            </a:prstGeom>
            <a:noFill/>
            <a:ln>
              <a:noFill/>
            </a:ln>
            <a:effectLst>
              <a:outerShdw blurRad="63500" dist="63760" dir="2700000">
                <a:srgbClr val="000000">
                  <a:alpha val="35000"/>
                </a:srgbClr>
              </a:outerShdw>
            </a:effectLst>
          </p:spPr>
          <p:txBody>
            <a:bodyPr vert="horz" wrap="none" lIns="50800" tIns="50800" rIns="50800" bIns="50800" numCol="1" spcCol="215900" anchor="t"/>
            <a:lstStyle/>
            <a:p>
              <a:pPr lvl="1" algn="l" defTabSz="457200">
                <a:lnSpc>
                  <a:spcPts val="1700"/>
                </a:lnSpc>
                <a:spcBef>
                  <a:spcPts val="400"/>
                </a:spcBef>
                <a:tabLst>
                  <a:tab pos="838200" algn="l"/>
                  <a:tab pos="914400" algn="l"/>
                  <a:tab pos="1828800" algn="l"/>
                  <a:tab pos="2387600" algn="l"/>
                </a:tabLst>
                <a:defRPr sz="1400" b="1" i="1" cap="none">
                  <a:latin typeface="Times New Roman" pitchFamily="1" charset="0"/>
                  <a:ea typeface="Gill Sans" pitchFamily="0" charset="0"/>
                  <a:cs typeface="Gill Sans" pitchFamily="0" charset="0"/>
                </a:defRPr>
              </a:pPr>
              <a:r>
                <a:t>2</a:t>
              </a:r>
            </a:p>
          </p:txBody>
        </p:sp>
      </p:grpSp>
      <p:sp>
        <p:nvSpPr>
          <p:cNvPr id="28" name="Shape 4357"/>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YBgAAMQdAABgIgAAHCAAABAgAAAmAAAACAAAAP//////////"/>
              </a:ext>
            </a:extLst>
          </p:cNvSpPr>
          <p:nvPr/>
        </p:nvSpPr>
        <p:spPr>
          <a:xfrm>
            <a:off x="3962400" y="4838700"/>
            <a:ext cx="1625600" cy="3810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0" marR="0" indent="0" algn="l" defTabSz="457200">
              <a:lnSpc>
                <a:spcPts val="2600"/>
              </a:lnSpc>
              <a:spcBef>
                <a:spcPts val="400"/>
              </a:spcBef>
              <a:spcAft>
                <a:spcPts val="0"/>
              </a:spcAft>
              <a:buNone/>
              <a:tabLst>
                <a:tab pos="838200" algn="l"/>
                <a:tab pos="914400" algn="l"/>
                <a:tab pos="1828800" algn="l"/>
                <a:tab pos="2387600" algn="l"/>
              </a:tabLst>
              <a:defRPr sz="2200" u="sng" cap="none">
                <a:solidFill>
                  <a:srgbClr val="424242"/>
                </a:solidFill>
                <a:latin typeface="蘋果儷中黑" pitchFamily="0" charset="0"/>
                <a:ea typeface="蘋果儷中黑" pitchFamily="0" charset="0"/>
                <a:cs typeface="蘋果儷中黑" pitchFamily="0" charset="0"/>
              </a:defRPr>
            </a:pPr>
            <a:r>
              <a:t>Analogy</a:t>
            </a:r>
          </a:p>
        </p:txBody>
      </p:sp>
      <p:sp>
        <p:nvSpPr>
          <p:cNvPr id="29" name="Shape 4358"/>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WCoAAMQdAABYNAAAHCAAABAgAAAmAAAACAAAAP//////////"/>
              </a:ext>
            </a:extLst>
          </p:cNvSpPr>
          <p:nvPr/>
        </p:nvSpPr>
        <p:spPr>
          <a:xfrm>
            <a:off x="6883400" y="4838700"/>
            <a:ext cx="1625600" cy="3810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0" marR="0" indent="0" algn="l" defTabSz="457200">
              <a:lnSpc>
                <a:spcPts val="2600"/>
              </a:lnSpc>
              <a:spcBef>
                <a:spcPts val="400"/>
              </a:spcBef>
              <a:spcAft>
                <a:spcPts val="0"/>
              </a:spcAft>
              <a:buNone/>
              <a:tabLst>
                <a:tab pos="838200" algn="l"/>
                <a:tab pos="914400" algn="l"/>
                <a:tab pos="1828800" algn="l"/>
                <a:tab pos="2387600" algn="l"/>
              </a:tabLst>
              <a:defRPr sz="2200" u="sng" cap="none">
                <a:solidFill>
                  <a:srgbClr val="424242"/>
                </a:solidFill>
                <a:latin typeface="蘋果儷中黑" pitchFamily="0" charset="0"/>
                <a:ea typeface="蘋果儷中黑" pitchFamily="0" charset="0"/>
                <a:cs typeface="蘋果儷中黑" pitchFamily="0" charset="0"/>
              </a:defRPr>
            </a:pPr>
            <a:r>
              <a:t>Reality</a:t>
            </a:r>
          </a:p>
        </p:txBody>
      </p:sp>
      <p:sp>
        <p:nvSpPr>
          <p:cNvPr id="30" name="Shape 4359"/>
          <p:cNvSpPr>
            <a:extLst>
              <a:ext uri="smNativeData">
                <pr:smNativeData xmlns:pr="smNativeData" xmlns="smNativeData" val="SMDATA_15_trXWYh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3AoAADAgAAD8EgAA6CEAABAAAAAmAAAACAAAAP//////////"/>
              </a:ext>
            </a:extLst>
          </p:cNvSpPr>
          <p:nvPr/>
        </p:nvSpPr>
        <p:spPr>
          <a:xfrm>
            <a:off x="1765300" y="52324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31" name="Shape 4360"/>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YBgAABwgAABgIgAAdCIAABAgAAAmAAAACAAAAP//////////"/>
              </a:ext>
            </a:extLst>
          </p:cNvSpPr>
          <p:nvPr/>
        </p:nvSpPr>
        <p:spPr>
          <a:xfrm>
            <a:off x="3962400" y="5219700"/>
            <a:ext cx="1625600" cy="3810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0" marR="0" indent="0" algn="l" defTabSz="457200">
              <a:lnSpc>
                <a:spcPts val="2600"/>
              </a:lnSpc>
              <a:spcBef>
                <a:spcPts val="400"/>
              </a:spcBef>
              <a:spcAft>
                <a:spcPts val="0"/>
              </a:spcAft>
              <a:buNone/>
              <a:tabLst>
                <a:tab pos="838200" algn="l"/>
                <a:tab pos="914400" algn="l"/>
                <a:tab pos="1828800" algn="l"/>
                <a:tab pos="2387600" algn="l"/>
              </a:tabLst>
              <a:defRPr sz="2200" cap="none">
                <a:solidFill>
                  <a:srgbClr val="424242"/>
                </a:solidFill>
                <a:latin typeface="蘋果儷中黑" pitchFamily="0" charset="0"/>
                <a:ea typeface="蘋果儷中黑" pitchFamily="0" charset="0"/>
                <a:cs typeface="蘋果儷中黑" pitchFamily="0" charset="0"/>
              </a:defRPr>
            </a:pPr>
            <a:r>
              <a:t>table</a:t>
            </a:r>
          </a:p>
        </p:txBody>
      </p:sp>
      <p:sp>
        <p:nvSpPr>
          <p:cNvPr id="32" name="Shape 4361"/>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YBgAAHQiAABgIgAAzCQAABAgAAAmAAAACAAAAP//////////"/>
              </a:ext>
            </a:extLst>
          </p:cNvSpPr>
          <p:nvPr/>
        </p:nvSpPr>
        <p:spPr>
          <a:xfrm>
            <a:off x="3962400" y="5600700"/>
            <a:ext cx="1625600" cy="3810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0" marR="0" indent="0" algn="l" defTabSz="457200">
              <a:lnSpc>
                <a:spcPts val="2600"/>
              </a:lnSpc>
              <a:spcBef>
                <a:spcPts val="400"/>
              </a:spcBef>
              <a:spcAft>
                <a:spcPts val="0"/>
              </a:spcAft>
              <a:buNone/>
              <a:tabLst>
                <a:tab pos="838200" algn="l"/>
                <a:tab pos="914400" algn="l"/>
                <a:tab pos="1828800" algn="l"/>
                <a:tab pos="2387600" algn="l"/>
              </a:tabLst>
              <a:defRPr sz="2200" cap="none">
                <a:solidFill>
                  <a:srgbClr val="424242"/>
                </a:solidFill>
                <a:latin typeface="蘋果儷中黑" pitchFamily="0" charset="0"/>
                <a:ea typeface="蘋果儷中黑" pitchFamily="0" charset="0"/>
                <a:cs typeface="蘋果儷中黑" pitchFamily="0" charset="0"/>
              </a:defRPr>
            </a:pPr>
            <a:r>
              <a:t>patron</a:t>
            </a:r>
          </a:p>
        </p:txBody>
      </p:sp>
      <p:sp>
        <p:nvSpPr>
          <p:cNvPr id="33" name="Shape 4362"/>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WCoAABwgAADENgAAdCIAABAgAAAmAAAACAAAAP//////////"/>
              </a:ext>
            </a:extLst>
          </p:cNvSpPr>
          <p:nvPr/>
        </p:nvSpPr>
        <p:spPr>
          <a:xfrm>
            <a:off x="6883400" y="5219700"/>
            <a:ext cx="2019300" cy="3810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0" marR="0" indent="0" algn="l" defTabSz="457200">
              <a:lnSpc>
                <a:spcPts val="2600"/>
              </a:lnSpc>
              <a:spcBef>
                <a:spcPts val="400"/>
              </a:spcBef>
              <a:spcAft>
                <a:spcPts val="0"/>
              </a:spcAft>
              <a:buNone/>
              <a:tabLst>
                <a:tab pos="838200" algn="l"/>
                <a:tab pos="914400" algn="l"/>
                <a:tab pos="1828800" algn="l"/>
                <a:tab pos="2387600" algn="l"/>
              </a:tabLst>
              <a:defRPr sz="2200" cap="none">
                <a:solidFill>
                  <a:srgbClr val="424242"/>
                </a:solidFill>
                <a:latin typeface="蘋果儷中黑" pitchFamily="0" charset="0"/>
                <a:ea typeface="蘋果儷中黑" pitchFamily="0" charset="0"/>
                <a:cs typeface="蘋果儷中黑" pitchFamily="0" charset="0"/>
              </a:defRPr>
            </a:pPr>
            <a:r>
              <a:t>partition/cluster</a:t>
            </a:r>
          </a:p>
        </p:txBody>
      </p:sp>
      <p:sp>
        <p:nvSpPr>
          <p:cNvPr id="34" name="Shape 4363"/>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WCoAAHQiAABYNAAAzCQAABAgAAAmAAAACAAAAP//////////"/>
              </a:ext>
            </a:extLst>
          </p:cNvSpPr>
          <p:nvPr/>
        </p:nvSpPr>
        <p:spPr>
          <a:xfrm>
            <a:off x="6883400" y="5600700"/>
            <a:ext cx="1625600" cy="3810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0" marR="0" indent="0" algn="l" defTabSz="457200">
              <a:lnSpc>
                <a:spcPts val="2600"/>
              </a:lnSpc>
              <a:spcBef>
                <a:spcPts val="400"/>
              </a:spcBef>
              <a:spcAft>
                <a:spcPts val="0"/>
              </a:spcAft>
              <a:buNone/>
              <a:tabLst>
                <a:tab pos="838200" algn="l"/>
                <a:tab pos="914400" algn="l"/>
                <a:tab pos="1828800" algn="l"/>
                <a:tab pos="2387600" algn="l"/>
              </a:tabLst>
              <a:defRPr sz="2200" cap="none">
                <a:solidFill>
                  <a:srgbClr val="424242"/>
                </a:solidFill>
                <a:latin typeface="蘋果儷中黑" pitchFamily="0" charset="0"/>
                <a:ea typeface="蘋果儷中黑" pitchFamily="0" charset="0"/>
                <a:cs typeface="蘋果儷中黑" pitchFamily="0" charset="0"/>
              </a:defRPr>
            </a:pPr>
            <a:r>
              <a:t>data element</a:t>
            </a:r>
          </a:p>
        </p:txBody>
      </p:sp>
      <p:sp>
        <p:nvSpPr>
          <p:cNvPr id="35" name="Shape 4364"/>
          <p:cNvSpPr>
            <a:extLst>
              <a:ext uri="smNativeData">
                <pr:smNativeData xmlns:pr="smNativeData" xmlns="smNativeData" val="SMDATA_15_trXW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B/f38AAAAAAMvLywDAwP8Af39/AAAAAAAAAAAAAAAAAAAAAAAAAAAAIQAAABgAAAAUAAAA1A0AAEwiAADwDwAApCQAABAAAAAmAAAACAAAAP//////////"/>
              </a:ext>
            </a:extLst>
          </p:cNvSpPr>
          <p:nvPr/>
        </p:nvSpPr>
        <p:spPr>
          <a:xfrm>
            <a:off x="2247900" y="55753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grpSp>
        <p:nvGrpSpPr>
          <p:cNvPr id="36" name="Group 4367"/>
          <p:cNvGrpSpPr>
            <a:extLst>
              <a:ext uri="smNativeData">
                <pr:smNativeData xmlns:pr="smNativeData" xmlns="smNativeData" val="SMDATA_6_trXWYhMAAAAlAAAAAQAAAA8BAAAAkAAAAEgAAACQAAAASAAAAAAAAAAAAAAAAAAAABcAAAAUAAAAAAAAAAAAAAD/fwAA/38AAAAAAAAJAAAABAAAAAAAAAAfAAAAVAAAAAAAAAAAAAAAAAAAAAAAAAAAAAAAAAAAAAAAAAAAAAAAAAAAAAAAAAAAAAAAAAAAAAAAAAAAAAAAAAAAAAAAAAAAAAAAAAAAAAAAAAAAAAAAAAAAACEAAAAYAAAAFAAAADQNAAAIJQAAUhAAAA4oAAAQAAAAJgAAAAgAAAD/////AAAAAA=="/>
              </a:ext>
            </a:extLst>
          </p:cNvGrpSpPr>
          <p:nvPr/>
        </p:nvGrpSpPr>
        <p:grpSpPr>
          <a:xfrm>
            <a:off x="2146300" y="6019800"/>
            <a:ext cx="506730" cy="491490"/>
            <a:chOff x="2146300" y="6019800"/>
            <a:chExt cx="506730" cy="491490"/>
          </a:xfrm>
        </p:grpSpPr>
        <p:pic>
          <p:nvPicPr>
            <p:cNvPr id="38" name="Picture1"/>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E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DQNAAAIJQAAGBAAAGYnAAAAAAAAJgAAAAgAAAD//////////w=="/>
                </a:ext>
              </a:extLst>
            </p:cNvPicPr>
            <p:nvPr/>
          </p:nvPicPr>
          <p:blipFill>
            <a:blip r:embed="rId2"/>
            <a:stretch>
              <a:fillRect/>
            </a:stretch>
          </p:blipFill>
          <p:spPr>
            <a:xfrm>
              <a:off x="2146300" y="6019800"/>
              <a:ext cx="469900" cy="384810"/>
            </a:xfrm>
            <a:prstGeom prst="rect">
              <a:avLst/>
            </a:prstGeom>
            <a:noFill/>
            <a:ln>
              <a:noFill/>
            </a:ln>
            <a:effectLst/>
          </p:spPr>
        </p:pic>
        <p:sp>
          <p:nvSpPr>
            <p:cNvPr id="37" name="Shape 4366"/>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AAAAAMvLywDAwP8Af39/AAAAAAAAAAAAAAAAAAAAAAAAAAAAIQAAABgAAAAUAAAANA0AADomAABSEAAADigAAAAgAAAmAAAACAAAAP//////////"/>
                </a:ext>
              </a:extLst>
            </p:cNvSpPr>
            <p:nvPr/>
          </p:nvSpPr>
          <p:spPr>
            <a:xfrm>
              <a:off x="2146300" y="6214110"/>
              <a:ext cx="506730" cy="297180"/>
            </a:xfrm>
            <a:prstGeom prst="rect">
              <a:avLst/>
            </a:prstGeom>
            <a:noFill/>
            <a:ln>
              <a:noFill/>
            </a:ln>
            <a:effectLst>
              <a:outerShdw blurRad="63500" dist="63760" dir="2700000">
                <a:srgbClr val="000000">
                  <a:alpha val="35000"/>
                </a:srgbClr>
              </a:outerShdw>
            </a:effectLst>
          </p:spPr>
          <p:txBody>
            <a:bodyPr vert="horz" wrap="none" lIns="50800" tIns="50800" rIns="50800" bIns="50800" numCol="1" spcCol="215900" anchor="t"/>
            <a:lstStyle/>
            <a:p>
              <a:pPr lvl="1" algn="l" defTabSz="457200">
                <a:lnSpc>
                  <a:spcPts val="1700"/>
                </a:lnSpc>
                <a:spcBef>
                  <a:spcPts val="400"/>
                </a:spcBef>
                <a:tabLst>
                  <a:tab pos="838200" algn="l"/>
                  <a:tab pos="914400" algn="l"/>
                  <a:tab pos="1828800" algn="l"/>
                  <a:tab pos="2387600" algn="l"/>
                </a:tabLst>
                <a:defRPr sz="1400" b="1" i="1" cap="none">
                  <a:latin typeface="Times New Roman" pitchFamily="1" charset="0"/>
                  <a:ea typeface="Gill Sans" pitchFamily="0" charset="0"/>
                  <a:cs typeface="Gill Sans" pitchFamily="0" charset="0"/>
                </a:defRPr>
              </a:pPr>
              <a:r>
                <a:t>i</a:t>
              </a:r>
            </a:p>
          </p:txBody>
        </p:sp>
      </p:grpSp>
      <p:sp>
        <p:nvSpPr>
          <p:cNvPr id="39" name="Shape 4368"/>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YBgAAMwkAABgIgAAJCcAABAgAAAmAAAACAAAAP//////////"/>
              </a:ext>
            </a:extLst>
          </p:cNvSpPr>
          <p:nvPr/>
        </p:nvSpPr>
        <p:spPr>
          <a:xfrm>
            <a:off x="3962400" y="5981700"/>
            <a:ext cx="1625600" cy="3810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0" marR="0" indent="0" algn="l" defTabSz="457200">
              <a:lnSpc>
                <a:spcPts val="2600"/>
              </a:lnSpc>
              <a:spcBef>
                <a:spcPts val="400"/>
              </a:spcBef>
              <a:spcAft>
                <a:spcPts val="0"/>
              </a:spcAft>
              <a:buNone/>
              <a:tabLst>
                <a:tab pos="838200" algn="l"/>
                <a:tab pos="914400" algn="l"/>
                <a:tab pos="1828800" algn="l"/>
                <a:tab pos="2387600" algn="l"/>
              </a:tabLst>
              <a:defRPr sz="2200" cap="none">
                <a:solidFill>
                  <a:srgbClr val="424242"/>
                </a:solidFill>
                <a:latin typeface="蘋果儷中黑" pitchFamily="0" charset="0"/>
                <a:ea typeface="蘋果儷中黑" pitchFamily="0" charset="0"/>
                <a:cs typeface="蘋果儷中黑" pitchFamily="0" charset="0"/>
              </a:defRPr>
            </a:pPr>
            <a:r>
              <a:t>menu item</a:t>
            </a:r>
          </a:p>
        </p:txBody>
      </p:sp>
      <p:sp>
        <p:nvSpPr>
          <p:cNvPr id="40" name="Shape 4369"/>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WCoAAMwkAADENgAAJCcAABAgAAAmAAAACAAAAP//////////"/>
              </a:ext>
            </a:extLst>
          </p:cNvSpPr>
          <p:nvPr/>
        </p:nvSpPr>
        <p:spPr>
          <a:xfrm>
            <a:off x="6883400" y="5981700"/>
            <a:ext cx="2019300" cy="3810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0" marR="0" indent="0" algn="l" defTabSz="457200">
              <a:lnSpc>
                <a:spcPts val="2600"/>
              </a:lnSpc>
              <a:spcBef>
                <a:spcPts val="400"/>
              </a:spcBef>
              <a:spcAft>
                <a:spcPts val="0"/>
              </a:spcAft>
              <a:buNone/>
              <a:tabLst>
                <a:tab pos="838200" algn="l"/>
                <a:tab pos="914400" algn="l"/>
                <a:tab pos="1828800" algn="l"/>
                <a:tab pos="2387600" algn="l"/>
              </a:tabLst>
              <a:defRPr sz="2200" cap="none">
                <a:solidFill>
                  <a:srgbClr val="424242"/>
                </a:solidFill>
                <a:latin typeface="蘋果儷中黑" pitchFamily="0" charset="0"/>
                <a:ea typeface="蘋果儷中黑" pitchFamily="0" charset="0"/>
                <a:cs typeface="蘋果儷中黑" pitchFamily="0" charset="0"/>
              </a:defRPr>
            </a:pPr>
            <a:r>
              <a:t>parameter value</a:t>
            </a:r>
          </a:p>
        </p:txBody>
      </p:sp>
      <p:pic>
        <p:nvPicPr>
          <p:cNvPr id="41" name="chef-hat.jpg"/>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JAAg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DQNAADEJwAAVBAAABQrAAAQAAAAJgAAAAgAAAD//////////w=="/>
              </a:ext>
            </a:extLst>
          </p:cNvPicPr>
          <p:nvPr/>
        </p:nvPicPr>
        <p:blipFill>
          <a:blip r:embed="rId3"/>
          <a:stretch>
            <a:fillRect/>
          </a:stretch>
        </p:blipFill>
        <p:spPr>
          <a:xfrm>
            <a:off x="2146300" y="6464300"/>
            <a:ext cx="508000" cy="538480"/>
          </a:xfrm>
          <a:prstGeom prst="rect">
            <a:avLst/>
          </a:prstGeom>
          <a:noFill/>
          <a:ln>
            <a:noFill/>
          </a:ln>
          <a:effectLst/>
        </p:spPr>
      </p:pic>
      <p:sp>
        <p:nvSpPr>
          <p:cNvPr id="42" name="Shape 4371"/>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P////8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YBgAAHQnAABgIgAAzCkAABAgAAAmAAAACAAAAP//////////"/>
              </a:ext>
            </a:extLst>
          </p:cNvSpPr>
          <p:nvPr/>
        </p:nvSpPr>
        <p:spPr>
          <a:xfrm>
            <a:off x="3962400" y="6413500"/>
            <a:ext cx="1625600" cy="3810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0" marR="0" indent="0" algn="l" defTabSz="457200">
              <a:lnSpc>
                <a:spcPts val="2600"/>
              </a:lnSpc>
              <a:spcBef>
                <a:spcPts val="400"/>
              </a:spcBef>
              <a:spcAft>
                <a:spcPts val="0"/>
              </a:spcAft>
              <a:buNone/>
              <a:tabLst>
                <a:tab pos="838200" algn="l"/>
                <a:tab pos="914400" algn="l"/>
                <a:tab pos="1828800" algn="l"/>
                <a:tab pos="2387600" algn="l"/>
              </a:tabLst>
              <a:defRPr sz="2200" cap="none">
                <a:solidFill>
                  <a:srgbClr val="424242"/>
                </a:solidFill>
                <a:latin typeface="蘋果儷中黑" pitchFamily="0" charset="0"/>
                <a:ea typeface="蘋果儷中黑" pitchFamily="0" charset="0"/>
                <a:cs typeface="蘋果儷中黑" pitchFamily="0" charset="0"/>
              </a:defRPr>
            </a:pPr>
            <a:r>
              <a:t>chef</a:t>
            </a:r>
          </a:p>
        </p:txBody>
      </p:sp>
      <p:sp>
        <p:nvSpPr>
          <p:cNvPr id="43" name="Shape 4372"/>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IN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WCoAAHQnAADENgAAzCkAABAgAAAmAAAACAAAAP//////////"/>
              </a:ext>
            </a:extLst>
          </p:cNvSpPr>
          <p:nvPr/>
        </p:nvSpPr>
        <p:spPr>
          <a:xfrm>
            <a:off x="6883400" y="6413500"/>
            <a:ext cx="2019300" cy="3810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0" marR="0" indent="0" algn="l" defTabSz="457200">
              <a:lnSpc>
                <a:spcPts val="2600"/>
              </a:lnSpc>
              <a:spcBef>
                <a:spcPts val="400"/>
              </a:spcBef>
              <a:spcAft>
                <a:spcPts val="0"/>
              </a:spcAft>
              <a:buNone/>
              <a:tabLst>
                <a:tab pos="838200" algn="l"/>
                <a:tab pos="914400" algn="l"/>
                <a:tab pos="1828800" algn="l"/>
                <a:tab pos="2387600" algn="l"/>
              </a:tabLst>
              <a:defRPr sz="2200" cap="none">
                <a:solidFill>
                  <a:srgbClr val="424242"/>
                </a:solidFill>
                <a:latin typeface="蘋果儷中黑" pitchFamily="0" charset="0"/>
                <a:ea typeface="蘋果儷中黑" pitchFamily="0" charset="0"/>
                <a:cs typeface="蘋果儷中黑" pitchFamily="0" charset="0"/>
              </a:defRPr>
            </a:pPr>
            <a:r>
              <a:t>prior distribution</a:t>
            </a:r>
          </a:p>
        </p:txBody>
      </p:sp>
      <p:sp>
        <p:nvSpPr>
          <p:cNvPr id="44" name="Shape 4373"/>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IZ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SAMAAPQGAAA4NgAAdAkAABAgAAAmAAAACAAAAP//////////"/>
              </a:ext>
            </a:extLst>
          </p:cNvSpPr>
          <p:nvPr/>
        </p:nvSpPr>
        <p:spPr>
          <a:xfrm>
            <a:off x="533400" y="1130300"/>
            <a:ext cx="8280400" cy="4064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0" marR="0" indent="0" algn="l" defTabSz="457200">
              <a:lnSpc>
                <a:spcPts val="2900"/>
              </a:lnSpc>
              <a:spcBef>
                <a:spcPts val="400"/>
              </a:spcBef>
              <a:spcAft>
                <a:spcPts val="0"/>
              </a:spcAft>
              <a:buNone/>
              <a:tabLst>
                <a:tab pos="838200" algn="l"/>
                <a:tab pos="914400" algn="l"/>
                <a:tab pos="1828800" algn="l"/>
                <a:tab pos="2387600" algn="l"/>
              </a:tabLst>
              <a:defRPr sz="2400" cap="none">
                <a:solidFill>
                  <a:srgbClr val="0433FF"/>
                </a:solidFill>
                <a:latin typeface="蘋果儷中黑" pitchFamily="0" charset="0"/>
                <a:ea typeface="蘋果儷中黑" pitchFamily="0" charset="0"/>
                <a:cs typeface="蘋果儷中黑" pitchFamily="0" charset="0"/>
              </a:defRPr>
            </a:pPr>
            <a:r>
              <a:t>The Chinese Restaurant Process</a:t>
            </a:r>
          </a:p>
        </p:txBody>
      </p:sp>
      <p:sp>
        <p:nvSpPr>
          <p:cNvPr id="45" name="Shape 4374"/>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BEBBQ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YgsAAMgAAAAeMwAAOAQAABAgAAAmAAAACAAAAP//////////"/>
              </a:ext>
            </a:extLst>
          </p:cNvSpPr>
          <p:nvPr/>
        </p:nvSpPr>
        <p:spPr>
          <a:xfrm>
            <a:off x="1850390" y="127000"/>
            <a:ext cx="645922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p>
            <a:pPr marL="0" marR="0" indent="0" algn="ctr" defTabSz="457200">
              <a:lnSpc>
                <a:spcPts val="4300"/>
              </a:lnSpc>
              <a:spcBef>
                <a:spcPts val="0"/>
              </a:spcBef>
              <a:spcAft>
                <a:spcPts val="0"/>
              </a:spcAft>
              <a:buNone/>
              <a:tabLst>
                <a:tab pos="838200" algn="l"/>
              </a:tabLst>
              <a:defRPr sz="3600" cap="none">
                <a:solidFill>
                  <a:srgbClr val="0433FF"/>
                </a:solidFill>
                <a:latin typeface="蘋果儷中黑" pitchFamily="0" charset="0"/>
                <a:ea typeface="蘋果儷中黑" pitchFamily="0" charset="0"/>
                <a:cs typeface="蘋果儷中黑" pitchFamily="0" charset="0"/>
              </a:defRPr>
            </a:pPr>
            <a:r>
              <a:t>The Dirichlet Process Prior (DPP) Model</a:t>
            </a:r>
          </a:p>
        </p:txBody>
      </p:sp>
    </p:spTree>
  </p:cSld>
  <p:clrMapOvr>
    <a:masterClrMapping/>
  </p:clrMapOvr>
  <p:transition spd="fast" p14:dur="500">
    <p:fade/>
    <p:extLst>
      <p:ext uri="smNativeData">
        <pr:smNativeData xmlns:pr="smNativeData" xmlns="smNativeData" val="trXWYgAAAAD0AQAAAAAAAAYAAAAAAAAAAAAAAAAAAAAAAAAAAQAAAAAAAAAAAAAAAAAAAAAAAAAAAAAA"/>
      </p:ext>
    </p:extLs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dissolve">
                                      <p:cBhvr>
                                        <p:cTn id="7" dur="500"/>
                                        <p:tgtEl>
                                          <p:spTgt spid="35"/>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32">
                                            <p:bg/>
                                          </p:spTgt>
                                        </p:tgtEl>
                                        <p:attrNameLst>
                                          <p:attrName>style.visibility</p:attrName>
                                        </p:attrNameLst>
                                      </p:cBhvr>
                                      <p:to>
                                        <p:strVal val="visible"/>
                                      </p:to>
                                    </p:set>
                                    <p:animEffect transition="in" filter="dissolve">
                                      <p:cBhvr>
                                        <p:cTn id="11" dur="500"/>
                                        <p:tgtEl>
                                          <p:spTgt spid="32">
                                            <p:bg/>
                                          </p:spTgt>
                                        </p:tgtEl>
                                      </p:cBhvr>
                                    </p:animEffect>
                                  </p:childTnLst>
                                </p:cTn>
                              </p:par>
                              <p:par>
                                <p:cTn id="12" presetID="9" presetClass="entr" presetSubtype="0" fill="hold" grpId="0" nodeType="withEffect">
                                  <p:stCondLst>
                                    <p:cond delay="0"/>
                                  </p:stCondLst>
                                  <p:childTnLst>
                                    <p:set>
                                      <p:cBhvr>
                                        <p:cTn id="13" dur="1" fill="hold">
                                          <p:stCondLst>
                                            <p:cond delay="0"/>
                                          </p:stCondLst>
                                        </p:cTn>
                                        <p:tgtEl>
                                          <p:spTgt spid="32">
                                            <p:txEl>
                                              <p:charRg st="4294967295" end="4294967295"/>
                                            </p:txEl>
                                          </p:spTgt>
                                        </p:tgtEl>
                                        <p:attrNameLst>
                                          <p:attrName>style.visibility</p:attrName>
                                        </p:attrNameLst>
                                      </p:cBhvr>
                                      <p:to>
                                        <p:strVal val="visible"/>
                                      </p:to>
                                    </p:set>
                                    <p:animEffect transition="in" filter="dissolve">
                                      <p:cBhvr>
                                        <p:cTn id="14" dur="500"/>
                                        <p:tgtEl>
                                          <p:spTgt spid="32">
                                            <p:txEl>
                                              <p:charRg st="4294967295" end="4294967295"/>
                                            </p:txEl>
                                          </p:spTgt>
                                        </p:tgtEl>
                                      </p:cBhvr>
                                    </p:animEffect>
                                  </p:childTnLst>
                                </p:cTn>
                              </p:par>
                            </p:childTnLst>
                          </p:cTn>
                        </p:par>
                        <p:par>
                          <p:cTn id="15" fill="hold">
                            <p:stCondLst>
                              <p:cond delay="1000"/>
                            </p:stCondLst>
                            <p:childTnLst>
                              <p:par>
                                <p:cTn id="16" presetID="9" presetClass="entr" presetSubtype="0" fill="hold" grpId="0" nodeType="afterEffect">
                                  <p:stCondLst>
                                    <p:cond delay="0"/>
                                  </p:stCondLst>
                                  <p:childTnLst>
                                    <p:set>
                                      <p:cBhvr>
                                        <p:cTn id="17" dur="1" fill="hold">
                                          <p:stCondLst>
                                            <p:cond delay="0"/>
                                          </p:stCondLst>
                                        </p:cTn>
                                        <p:tgtEl>
                                          <p:spTgt spid="34">
                                            <p:bg/>
                                          </p:spTgt>
                                        </p:tgtEl>
                                        <p:attrNameLst>
                                          <p:attrName>style.visibility</p:attrName>
                                        </p:attrNameLst>
                                      </p:cBhvr>
                                      <p:to>
                                        <p:strVal val="visible"/>
                                      </p:to>
                                    </p:set>
                                    <p:animEffect transition="in" filter="dissolve">
                                      <p:cBhvr>
                                        <p:cTn id="18" dur="500"/>
                                        <p:tgtEl>
                                          <p:spTgt spid="34">
                                            <p:bg/>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4">
                                            <p:txEl>
                                              <p:charRg st="4294967295" end="4294967295"/>
                                            </p:txEl>
                                          </p:spTgt>
                                        </p:tgtEl>
                                        <p:attrNameLst>
                                          <p:attrName>style.visibility</p:attrName>
                                        </p:attrNameLst>
                                      </p:cBhvr>
                                      <p:to>
                                        <p:strVal val="visible"/>
                                      </p:to>
                                    </p:set>
                                    <p:animEffect transition="in" filter="dissolve">
                                      <p:cBhvr>
                                        <p:cTn id="21" dur="500"/>
                                        <p:tgtEl>
                                          <p:spTgt spid="34">
                                            <p:txEl>
                                              <p:charRg st="4294967295" end="4294967295"/>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grpId="0" nodeType="clickEffect">
                                  <p:stCondLst>
                                    <p:cond delay="0"/>
                                  </p:stCondLst>
                                  <p:childTnLst>
                                    <p:set>
                                      <p:cBhvr>
                                        <p:cTn id="25" dur="1" fill="hold">
                                          <p:stCondLst>
                                            <p:cond delay="0"/>
                                          </p:stCondLst>
                                        </p:cTn>
                                        <p:tgtEl>
                                          <p:spTgt spid="36"/>
                                        </p:tgtEl>
                                        <p:attrNameLst>
                                          <p:attrName>style.visibility</p:attrName>
                                        </p:attrNameLst>
                                      </p:cBhvr>
                                      <p:to>
                                        <p:strVal val="visible"/>
                                      </p:to>
                                    </p:set>
                                    <p:animEffect transition="in" filter="dissolve">
                                      <p:cBhvr>
                                        <p:cTn id="26" dur="500"/>
                                        <p:tgtEl>
                                          <p:spTgt spid="36"/>
                                        </p:tgtEl>
                                      </p:cBhvr>
                                    </p:animEffect>
                                  </p:childTnLst>
                                </p:cTn>
                              </p:par>
                            </p:childTnLst>
                          </p:cTn>
                        </p:par>
                        <p:par>
                          <p:cTn id="27" fill="hold">
                            <p:stCondLst>
                              <p:cond delay="500"/>
                            </p:stCondLst>
                            <p:childTnLst>
                              <p:par>
                                <p:cTn id="28" presetID="9" presetClass="entr" presetSubtype="0" fill="hold" grpId="0" nodeType="afterEffect">
                                  <p:stCondLst>
                                    <p:cond delay="0"/>
                                  </p:stCondLst>
                                  <p:childTnLst>
                                    <p:set>
                                      <p:cBhvr>
                                        <p:cTn id="29" dur="1" fill="hold">
                                          <p:stCondLst>
                                            <p:cond delay="0"/>
                                          </p:stCondLst>
                                        </p:cTn>
                                        <p:tgtEl>
                                          <p:spTgt spid="39">
                                            <p:bg/>
                                          </p:spTgt>
                                        </p:tgtEl>
                                        <p:attrNameLst>
                                          <p:attrName>style.visibility</p:attrName>
                                        </p:attrNameLst>
                                      </p:cBhvr>
                                      <p:to>
                                        <p:strVal val="visible"/>
                                      </p:to>
                                    </p:set>
                                    <p:animEffect transition="in" filter="dissolve">
                                      <p:cBhvr>
                                        <p:cTn id="30" dur="500"/>
                                        <p:tgtEl>
                                          <p:spTgt spid="39">
                                            <p:bg/>
                                          </p:spTgt>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39">
                                            <p:txEl>
                                              <p:charRg st="4294967295" end="4294967295"/>
                                            </p:txEl>
                                          </p:spTgt>
                                        </p:tgtEl>
                                        <p:attrNameLst>
                                          <p:attrName>style.visibility</p:attrName>
                                        </p:attrNameLst>
                                      </p:cBhvr>
                                      <p:to>
                                        <p:strVal val="visible"/>
                                      </p:to>
                                    </p:set>
                                    <p:animEffect transition="in" filter="dissolve">
                                      <p:cBhvr>
                                        <p:cTn id="33" dur="500"/>
                                        <p:tgtEl>
                                          <p:spTgt spid="39">
                                            <p:txEl>
                                              <p:charRg st="4294967295" end="4294967295"/>
                                            </p:txEl>
                                          </p:spTgt>
                                        </p:tgtEl>
                                      </p:cBhvr>
                                    </p:animEffect>
                                  </p:childTnLst>
                                </p:cTn>
                              </p:par>
                            </p:childTnLst>
                          </p:cTn>
                        </p:par>
                        <p:par>
                          <p:cTn id="34" fill="hold">
                            <p:stCondLst>
                              <p:cond delay="1000"/>
                            </p:stCondLst>
                            <p:childTnLst>
                              <p:par>
                                <p:cTn id="35" presetID="9" presetClass="entr" presetSubtype="0" fill="hold" grpId="0" nodeType="afterEffect">
                                  <p:stCondLst>
                                    <p:cond delay="0"/>
                                  </p:stCondLst>
                                  <p:childTnLst>
                                    <p:set>
                                      <p:cBhvr>
                                        <p:cTn id="36" dur="1" fill="hold">
                                          <p:stCondLst>
                                            <p:cond delay="0"/>
                                          </p:stCondLst>
                                        </p:cTn>
                                        <p:tgtEl>
                                          <p:spTgt spid="40">
                                            <p:bg/>
                                          </p:spTgt>
                                        </p:tgtEl>
                                        <p:attrNameLst>
                                          <p:attrName>style.visibility</p:attrName>
                                        </p:attrNameLst>
                                      </p:cBhvr>
                                      <p:to>
                                        <p:strVal val="visible"/>
                                      </p:to>
                                    </p:set>
                                    <p:animEffect transition="in" filter="dissolve">
                                      <p:cBhvr>
                                        <p:cTn id="37" dur="500"/>
                                        <p:tgtEl>
                                          <p:spTgt spid="40">
                                            <p:bg/>
                                          </p:spTgt>
                                        </p:tgtEl>
                                      </p:cBhvr>
                                    </p:animEffect>
                                  </p:childTnLst>
                                </p:cTn>
                              </p:par>
                              <p:par>
                                <p:cTn id="38" presetID="9" presetClass="entr" presetSubtype="0" fill="hold" grpId="0" nodeType="withEffect">
                                  <p:stCondLst>
                                    <p:cond delay="0"/>
                                  </p:stCondLst>
                                  <p:childTnLst>
                                    <p:set>
                                      <p:cBhvr>
                                        <p:cTn id="39" dur="1" fill="hold">
                                          <p:stCondLst>
                                            <p:cond delay="0"/>
                                          </p:stCondLst>
                                        </p:cTn>
                                        <p:tgtEl>
                                          <p:spTgt spid="40">
                                            <p:txEl>
                                              <p:charRg st="4294967295" end="4294967295"/>
                                            </p:txEl>
                                          </p:spTgt>
                                        </p:tgtEl>
                                        <p:attrNameLst>
                                          <p:attrName>style.visibility</p:attrName>
                                        </p:attrNameLst>
                                      </p:cBhvr>
                                      <p:to>
                                        <p:strVal val="visible"/>
                                      </p:to>
                                    </p:set>
                                    <p:animEffect transition="in" filter="dissolve">
                                      <p:cBhvr>
                                        <p:cTn id="40" dur="500"/>
                                        <p:tgtEl>
                                          <p:spTgt spid="40">
                                            <p:txEl>
                                              <p:charRg st="4294967295" end="4294967295"/>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grpId="0" nodeType="clickEffect">
                                  <p:stCondLst>
                                    <p:cond delay="0"/>
                                  </p:stCondLst>
                                  <p:childTnLst>
                                    <p:set>
                                      <p:cBhvr>
                                        <p:cTn id="44" dur="1" fill="hold">
                                          <p:stCondLst>
                                            <p:cond delay="0"/>
                                          </p:stCondLst>
                                        </p:cTn>
                                        <p:tgtEl>
                                          <p:spTgt spid="41"/>
                                        </p:tgtEl>
                                        <p:attrNameLst>
                                          <p:attrName>style.visibility</p:attrName>
                                        </p:attrNameLst>
                                      </p:cBhvr>
                                      <p:to>
                                        <p:strVal val="visible"/>
                                      </p:to>
                                    </p:set>
                                    <p:animEffect transition="in" filter="dissolve">
                                      <p:cBhvr>
                                        <p:cTn id="45" dur="500"/>
                                        <p:tgtEl>
                                          <p:spTgt spid="41"/>
                                        </p:tgtEl>
                                      </p:cBhvr>
                                    </p:animEffect>
                                  </p:childTnLst>
                                </p:cTn>
                              </p:par>
                            </p:childTnLst>
                          </p:cTn>
                        </p:par>
                        <p:par>
                          <p:cTn id="46" fill="hold">
                            <p:stCondLst>
                              <p:cond delay="500"/>
                            </p:stCondLst>
                            <p:childTnLst>
                              <p:par>
                                <p:cTn id="47" presetID="9" presetClass="entr" presetSubtype="0" fill="hold" grpId="0" nodeType="afterEffect">
                                  <p:stCondLst>
                                    <p:cond delay="0"/>
                                  </p:stCondLst>
                                  <p:childTnLst>
                                    <p:set>
                                      <p:cBhvr>
                                        <p:cTn id="48" dur="1" fill="hold">
                                          <p:stCondLst>
                                            <p:cond delay="0"/>
                                          </p:stCondLst>
                                        </p:cTn>
                                        <p:tgtEl>
                                          <p:spTgt spid="42">
                                            <p:bg/>
                                          </p:spTgt>
                                        </p:tgtEl>
                                        <p:attrNameLst>
                                          <p:attrName>style.visibility</p:attrName>
                                        </p:attrNameLst>
                                      </p:cBhvr>
                                      <p:to>
                                        <p:strVal val="visible"/>
                                      </p:to>
                                    </p:set>
                                    <p:animEffect transition="in" filter="dissolve">
                                      <p:cBhvr>
                                        <p:cTn id="49" dur="500"/>
                                        <p:tgtEl>
                                          <p:spTgt spid="42">
                                            <p:bg/>
                                          </p:spTgt>
                                        </p:tgtEl>
                                      </p:cBhvr>
                                    </p:animEffect>
                                  </p:childTnLst>
                                </p:cTn>
                              </p:par>
                              <p:par>
                                <p:cTn id="50" presetID="9" presetClass="entr" presetSubtype="0" fill="hold" grpId="0" nodeType="withEffect">
                                  <p:stCondLst>
                                    <p:cond delay="0"/>
                                  </p:stCondLst>
                                  <p:childTnLst>
                                    <p:set>
                                      <p:cBhvr>
                                        <p:cTn id="51" dur="1" fill="hold">
                                          <p:stCondLst>
                                            <p:cond delay="0"/>
                                          </p:stCondLst>
                                        </p:cTn>
                                        <p:tgtEl>
                                          <p:spTgt spid="42">
                                            <p:txEl>
                                              <p:charRg st="4294967295" end="4294967295"/>
                                            </p:txEl>
                                          </p:spTgt>
                                        </p:tgtEl>
                                        <p:attrNameLst>
                                          <p:attrName>style.visibility</p:attrName>
                                        </p:attrNameLst>
                                      </p:cBhvr>
                                      <p:to>
                                        <p:strVal val="visible"/>
                                      </p:to>
                                    </p:set>
                                    <p:animEffect transition="in" filter="dissolve">
                                      <p:cBhvr>
                                        <p:cTn id="52" dur="500"/>
                                        <p:tgtEl>
                                          <p:spTgt spid="42">
                                            <p:txEl>
                                              <p:charRg st="4294967295" end="4294967295"/>
                                            </p:txEl>
                                          </p:spTgt>
                                        </p:tgtEl>
                                      </p:cBhvr>
                                    </p:animEffect>
                                  </p:childTnLst>
                                </p:cTn>
                              </p:par>
                            </p:childTnLst>
                          </p:cTn>
                        </p:par>
                        <p:par>
                          <p:cTn id="53" fill="hold">
                            <p:stCondLst>
                              <p:cond delay="1000"/>
                            </p:stCondLst>
                            <p:childTnLst>
                              <p:par>
                                <p:cTn id="54" presetID="9" presetClass="entr" presetSubtype="0" fill="hold" grpId="0" nodeType="afterEffect">
                                  <p:stCondLst>
                                    <p:cond delay="0"/>
                                  </p:stCondLst>
                                  <p:childTnLst>
                                    <p:set>
                                      <p:cBhvr>
                                        <p:cTn id="55" dur="1" fill="hold">
                                          <p:stCondLst>
                                            <p:cond delay="0"/>
                                          </p:stCondLst>
                                        </p:cTn>
                                        <p:tgtEl>
                                          <p:spTgt spid="43">
                                            <p:bg/>
                                          </p:spTgt>
                                        </p:tgtEl>
                                        <p:attrNameLst>
                                          <p:attrName>style.visibility</p:attrName>
                                        </p:attrNameLst>
                                      </p:cBhvr>
                                      <p:to>
                                        <p:strVal val="visible"/>
                                      </p:to>
                                    </p:set>
                                    <p:animEffect transition="in" filter="dissolve">
                                      <p:cBhvr>
                                        <p:cTn id="56" dur="500"/>
                                        <p:tgtEl>
                                          <p:spTgt spid="43">
                                            <p:bg/>
                                          </p:spTgt>
                                        </p:tgtEl>
                                      </p:cBhvr>
                                    </p:animEffect>
                                  </p:childTnLst>
                                </p:cTn>
                              </p:par>
                              <p:par>
                                <p:cTn id="57" presetID="9" presetClass="entr" presetSubtype="0" fill="hold" grpId="0" nodeType="withEffect">
                                  <p:stCondLst>
                                    <p:cond delay="0"/>
                                  </p:stCondLst>
                                  <p:childTnLst>
                                    <p:set>
                                      <p:cBhvr>
                                        <p:cTn id="58" dur="1" fill="hold">
                                          <p:stCondLst>
                                            <p:cond delay="0"/>
                                          </p:stCondLst>
                                        </p:cTn>
                                        <p:tgtEl>
                                          <p:spTgt spid="43">
                                            <p:txEl>
                                              <p:charRg st="4294967295" end="4294967295"/>
                                            </p:txEl>
                                          </p:spTgt>
                                        </p:tgtEl>
                                        <p:attrNameLst>
                                          <p:attrName>style.visibility</p:attrName>
                                        </p:attrNameLst>
                                      </p:cBhvr>
                                      <p:to>
                                        <p:strVal val="visible"/>
                                      </p:to>
                                    </p:set>
                                    <p:animEffect transition="in" filter="dissolve">
                                      <p:cBhvr>
                                        <p:cTn id="59" dur="500"/>
                                        <p:tgtEl>
                                          <p:spTgt spid="43">
                                            <p:txEl>
                                              <p:charRg st="4294967295" end="429496729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advAuto="0"/>
      <p:bldP spid="34" grpId="0" animBg="1" advAuto="0"/>
      <p:bldP spid="35" grpId="0" animBg="1" advAuto="0"/>
      <p:bldP spid="36" grpId="0" animBg="1" advAuto="0"/>
      <p:bldP spid="39" grpId="0" animBg="1" advAuto="0"/>
      <p:bldP spid="40" grpId="0" animBg="1" advAuto="0"/>
      <p:bldP spid="41" grpId="0" animBg="1" advAuto="0"/>
      <p:bldP spid="42" grpId="0" animBg="1" advAuto="0"/>
      <p:bldP spid="43" grpId="0" animBg="1" advAuto="0"/>
    </p:bldLst>
    <p:extLst>
      <p:ext uri="smNativeData">
        <pr:smNativeData xmlns:pr="smNativeData" xmlns="smNativeData" val="trXWYg8AAAAFAAAA/f///wEAAAAJAAAAAAAAAAAAAAAAAAAAAAAAAAkAAAD+////AQAAAAkAAAAAAAAAAAAAAAAAAAAAAAAADAAAAP////8BAAAACQAAAAAAAAAAAAAAAAAAAAAAAAAQAAAA/v///wEAAAAJAAAAAAAAAAAAAAAAAAAAAAAAABMAAAD/////AQAAAAkAAAAAAAAAAAAAAAAAAAAAAAAAGAAAAP3///8BAAAACQAAAAAAAAAAAAAAAAAAAAAAAAAcAAAA/v///wEAAAAJAAAAAAAAAAAAAAAAAAAAAAAAAB8AAAD/////AQAAAAkAAAAAAAAAAAAAAAAAAAAAAAAAIwAAAP7///8BAAAACQAAAAAAAAAAAAAAAAAAAAAAAAAmAAAA/////wEAAAAJAAAAAAAAAAAAAAAAAAAAAAAAACsAAAD9////AQAAAAkAAAAAAAAAAAAAAAAAAAAAAAAALwAAAP7///8BAAAACQAAAAAAAAAAAAAAAAAAAAAAAAAyAAAA/////wEAAAAJAAAAAAAAAAAAAAAAAAAAAAAAADYAAAD+////AQAAAAkAAAAAAAAAAAAAAAAAAAAAAAAAOQAAAP////8BAAAACQAAAAAAAAAAAAAAAAAAAAAAAAA="/>
      </p:ext>
    </p:extLst>
  </p:timing>
</p:sld>
</file>

<file path=ppt/slides/slide409.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sp>
        <p:nvSpPr>
          <p:cNvPr id="2" name="Shape 4376"/>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JA8qQ4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LgLAAD4OQAAEA4AABAgAAAmAAAACAAAAP//////////"/>
              </a:ext>
            </a:extLst>
          </p:cNvSpPr>
          <p:nvPr/>
        </p:nvSpPr>
        <p:spPr>
          <a:xfrm>
            <a:off x="1003300" y="1905000"/>
            <a:ext cx="8420100" cy="3810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0" marR="0" indent="0" algn="l" defTabSz="457200">
              <a:lnSpc>
                <a:spcPts val="2600"/>
              </a:lnSpc>
              <a:spcBef>
                <a:spcPts val="400"/>
              </a:spcBef>
              <a:spcAft>
                <a:spcPts val="0"/>
              </a:spcAft>
              <a:buNone/>
              <a:tabLst>
                <a:tab pos="838200" algn="l"/>
                <a:tab pos="914400" algn="l"/>
                <a:tab pos="1828800" algn="l"/>
                <a:tab pos="2387600" algn="l"/>
              </a:tabLst>
              <a:defRPr sz="2200" cap="none">
                <a:solidFill>
                  <a:srgbClr val="424242"/>
                </a:solidFill>
                <a:latin typeface="蘋果儷中黑" pitchFamily="0" charset="0"/>
                <a:ea typeface="蘋果儷中黑" pitchFamily="0" charset="0"/>
                <a:cs typeface="蘋果儷中黑" pitchFamily="0" charset="0"/>
              </a:defRPr>
            </a:pPr>
            <a:r>
              <a:t>It is governed by a single parameter, the concentration parameter </a:t>
            </a:r>
          </a:p>
        </p:txBody>
      </p:sp>
      <p:sp>
        <p:nvSpPr>
          <p:cNvPr id="3" name="Shape 4377"/>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BRqR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SAMAAPQGAAAYOAAAYAsAABAgAAAmAAAACAAAAP//////////"/>
              </a:ext>
            </a:extLst>
          </p:cNvSpPr>
          <p:nvPr/>
        </p:nvSpPr>
        <p:spPr>
          <a:xfrm>
            <a:off x="533400" y="1130300"/>
            <a:ext cx="8585200" cy="71882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0" marR="0" indent="0" algn="l" defTabSz="457200">
              <a:lnSpc>
                <a:spcPts val="2900"/>
              </a:lnSpc>
              <a:spcBef>
                <a:spcPts val="400"/>
              </a:spcBef>
              <a:spcAft>
                <a:spcPts val="0"/>
              </a:spcAft>
              <a:buNone/>
              <a:tabLst>
                <a:tab pos="838200" algn="l"/>
                <a:tab pos="914400" algn="l"/>
                <a:tab pos="1828800" algn="l"/>
                <a:tab pos="2387600" algn="l"/>
              </a:tabLst>
              <a:defRPr sz="2400" cap="none">
                <a:solidFill>
                  <a:srgbClr val="0433FF"/>
                </a:solidFill>
                <a:latin typeface="蘋果儷中黑" pitchFamily="0" charset="0"/>
                <a:ea typeface="蘋果儷中黑" pitchFamily="0" charset="0"/>
                <a:cs typeface="蘋果儷中黑" pitchFamily="0" charset="0"/>
              </a:defRPr>
            </a:pPr>
            <a:r>
              <a:t>The DPP model provides a prior probability distribution for partition schemes: the number of process partitions and assignment of sites to them</a:t>
            </a:r>
          </a:p>
        </p:txBody>
      </p:sp>
      <p:sp>
        <p:nvSpPr>
          <p:cNvPr id="4" name="Shape 4378"/>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SAMAADwUAABMOwAAvBYAABAgAAAmAAAACAAAAP//////////"/>
              </a:ext>
            </a:extLst>
          </p:cNvSpPr>
          <p:nvPr/>
        </p:nvSpPr>
        <p:spPr>
          <a:xfrm>
            <a:off x="533400" y="3289300"/>
            <a:ext cx="9105900" cy="4064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0" marR="0" indent="0" algn="l" defTabSz="457200">
              <a:lnSpc>
                <a:spcPts val="2900"/>
              </a:lnSpc>
              <a:spcBef>
                <a:spcPts val="400"/>
              </a:spcBef>
              <a:spcAft>
                <a:spcPts val="0"/>
              </a:spcAft>
              <a:buNone/>
              <a:tabLst>
                <a:tab pos="838200" algn="l"/>
                <a:tab pos="914400" algn="l"/>
                <a:tab pos="1828800" algn="l"/>
                <a:tab pos="2387600" algn="l"/>
              </a:tabLst>
              <a:defRPr sz="2400" cap="none">
                <a:solidFill>
                  <a:srgbClr val="0433FF"/>
                </a:solidFill>
                <a:latin typeface="蘋果儷中黑" pitchFamily="0" charset="0"/>
                <a:ea typeface="蘋果儷中黑" pitchFamily="0" charset="0"/>
                <a:cs typeface="蘋果儷中黑" pitchFamily="0" charset="0"/>
              </a:defRPr>
            </a:pPr>
            <a:r>
              <a:t>It is possible (and convenient) to calculate the expected number process partitions</a:t>
            </a:r>
          </a:p>
        </p:txBody>
      </p:sp>
      <p:pic>
        <p:nvPicPr>
          <p:cNvPr id="5" name="droppedImage.png"/>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AAAA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FgvAABEDAAAfDAAAIgNAAAQAAAAJgAAAAgAAAD//////////w=="/>
              </a:ext>
            </a:extLst>
          </p:cNvPicPr>
          <p:nvPr/>
        </p:nvPicPr>
        <p:blipFill>
          <a:blip r:embed="rId2"/>
          <a:stretch>
            <a:fillRect/>
          </a:stretch>
        </p:blipFill>
        <p:spPr>
          <a:xfrm>
            <a:off x="7696200" y="1993900"/>
            <a:ext cx="185420" cy="205740"/>
          </a:xfrm>
          <a:prstGeom prst="rect">
            <a:avLst/>
          </a:prstGeom>
          <a:noFill/>
          <a:ln>
            <a:noFill/>
          </a:ln>
          <a:effectLst>
            <a:outerShdw blurRad="63500" dist="63760" dir="2700000">
              <a:srgbClr val="000000">
                <a:alpha val="4000"/>
              </a:srgbClr>
            </a:outerShdw>
          </a:effectLst>
        </p:spPr>
      </p:pic>
      <p:grpSp>
        <p:nvGrpSpPr>
          <p:cNvPr id="6" name="Group 4382"/>
          <p:cNvGrpSpPr>
            <a:extLst>
              <a:ext uri="smNativeData">
                <pr:smNativeData xmlns:pr="smNativeData" xmlns="smNativeData" val="SMDATA_6_trXWYhMAAAAlAAAAAQAAAA8BAAAAkAAAAEgAAACQAAAASAAAAAAAAAAAAAAAAAAAABcAAAAUAAAAAAAAAAAAAAD/fwAA/38AAAAAAAAJAAAABAAAAAAAAAAfAAAAVAAAAAAAAAAAAAAAAAAAAAAAAAAAAAAAAAAAAAAAAAAAAAAAAAAAAAAAAAAAAAAAAAAAAAAAAAAAAAAAAAAAAAAAAAAAAAAAAAAAAAAAAAAAAAAAAAAAACEAAAAYAAAAFAAAALwHAAAQDgAAiDsAAGgQAAAQAAAAJgAAAAgAAAD/////AAAAAA=="/>
              </a:ext>
            </a:extLst>
          </p:cNvGrpSpPr>
          <p:nvPr/>
        </p:nvGrpSpPr>
        <p:grpSpPr>
          <a:xfrm>
            <a:off x="1257300" y="2286000"/>
            <a:ext cx="8420100" cy="381000"/>
            <a:chOff x="1257300" y="2286000"/>
            <a:chExt cx="8420100" cy="381000"/>
          </a:xfrm>
        </p:grpSpPr>
        <p:sp>
          <p:nvSpPr>
            <p:cNvPr id="8" name="Shape 4380"/>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AAAAAMvLywDAwP8Af39/AAAAAAAAAAAAAAAAAAAAAAAAAAAAIQAAABgAAAAUAAAAvAcAABAOAACIOwAAaBAAAAAgAAAmAAAACAAAAP//////////"/>
                </a:ext>
              </a:extLst>
            </p:cNvSpPr>
            <p:nvPr/>
          </p:nvSpPr>
          <p:spPr>
            <a:xfrm>
              <a:off x="1257300" y="2286000"/>
              <a:ext cx="8420100" cy="3810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0" marR="0" indent="0" algn="l" defTabSz="457200">
                <a:lnSpc>
                  <a:spcPts val="2600"/>
                </a:lnSpc>
                <a:spcBef>
                  <a:spcPts val="400"/>
                </a:spcBef>
                <a:spcAft>
                  <a:spcPts val="0"/>
                </a:spcAft>
                <a:buNone/>
                <a:tabLst>
                  <a:tab pos="838200" algn="l"/>
                  <a:tab pos="914400" algn="l"/>
                  <a:tab pos="1828800" algn="l"/>
                  <a:tab pos="2387600" algn="l"/>
                </a:tabLst>
                <a:defRPr sz="2200" cap="none">
                  <a:solidFill>
                    <a:srgbClr val="424242"/>
                  </a:solidFill>
                  <a:latin typeface="蘋果儷中黑" pitchFamily="0" charset="0"/>
                  <a:ea typeface="蘋果儷中黑" pitchFamily="0" charset="0"/>
                  <a:cs typeface="蘋果儷中黑" pitchFamily="0" charset="0"/>
                </a:defRPr>
              </a:pPr>
              <a:r>
                <a:t>when   is small, the distribution will have fewer mixtures (process partitions)</a:t>
              </a:r>
            </a:p>
          </p:txBody>
        </p:sp>
        <p:pic>
          <p:nvPicPr>
            <p:cNvPr id="7" name="Picture2"/>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BAAA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EALAACwDgAAZAwAAPQPAAAAAAAAJgAAAAgAAAD//////////w=="/>
                </a:ext>
              </a:extLst>
            </p:cNvPicPr>
            <p:nvPr/>
          </p:nvPicPr>
          <p:blipFill>
            <a:blip r:embed="rId2"/>
            <a:stretch>
              <a:fillRect/>
            </a:stretch>
          </p:blipFill>
          <p:spPr>
            <a:xfrm>
              <a:off x="1828800" y="2387600"/>
              <a:ext cx="185420" cy="205740"/>
            </a:xfrm>
            <a:prstGeom prst="rect">
              <a:avLst/>
            </a:prstGeom>
            <a:noFill/>
            <a:ln>
              <a:noFill/>
            </a:ln>
            <a:effectLst>
              <a:outerShdw blurRad="63500" dist="63760" dir="2700000">
                <a:srgbClr val="000000">
                  <a:alpha val="4000"/>
                </a:srgbClr>
              </a:outerShdw>
            </a:effectLst>
          </p:spPr>
        </p:pic>
      </p:grpSp>
      <p:grpSp>
        <p:nvGrpSpPr>
          <p:cNvPr id="9" name="Group 4385"/>
          <p:cNvGrpSpPr>
            <a:extLst>
              <a:ext uri="smNativeData">
                <pr:smNativeData xmlns:pr="smNativeData" xmlns="smNativeData" val="SMDATA_6_trXWYhMAAAAlAAAAAQAAAA8BAAAAkAAAAEgAAACQAAAASAAAAAAAAAAAAAAAAAAAABcAAAAUAAAAAAAAAAAAAAD/fwAA/38AAAAAAAAJAAAABAAAAAAAAAAfAAAAVAAAAAAAAAAAAAAAAAAAAAAAAAAAAAAAAAAAAAAAAAAAAAAAAAAAAAAAAAAAAAAAAAAAAAAAAAAAAAAAAAAAAAAAAAAAAAAAAAAAAAAAAAAAAAAAAAAAACEAAAAYAAAAFAAAALwHAABoEAAAiDsAAMASAAAQAAAAJgAAAAgAAAD/////AAAAAA=="/>
              </a:ext>
            </a:extLst>
          </p:cNvGrpSpPr>
          <p:nvPr/>
        </p:nvGrpSpPr>
        <p:grpSpPr>
          <a:xfrm>
            <a:off x="1257300" y="2667000"/>
            <a:ext cx="8420100" cy="381000"/>
            <a:chOff x="1257300" y="2667000"/>
            <a:chExt cx="8420100" cy="381000"/>
          </a:xfrm>
        </p:grpSpPr>
        <p:sp>
          <p:nvSpPr>
            <p:cNvPr id="11" name="Shape 4383"/>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AAAAAMvLywDAwP8Af39/AAAAAAAAAAAAAAAAAAAAAAAAAAAAIQAAABgAAAAUAAAAvAcAAGgQAACIOwAAwBIAAAAgAAAmAAAACAAAAP//////////"/>
                </a:ext>
              </a:extLst>
            </p:cNvSpPr>
            <p:nvPr/>
          </p:nvSpPr>
          <p:spPr>
            <a:xfrm>
              <a:off x="1257300" y="2667000"/>
              <a:ext cx="8420100" cy="3810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0" marR="0" indent="0" algn="l" defTabSz="457200">
                <a:lnSpc>
                  <a:spcPts val="2600"/>
                </a:lnSpc>
                <a:spcBef>
                  <a:spcPts val="400"/>
                </a:spcBef>
                <a:spcAft>
                  <a:spcPts val="0"/>
                </a:spcAft>
                <a:buNone/>
                <a:tabLst>
                  <a:tab pos="838200" algn="l"/>
                  <a:tab pos="914400" algn="l"/>
                  <a:tab pos="1828800" algn="l"/>
                  <a:tab pos="2387600" algn="l"/>
                </a:tabLst>
                <a:defRPr sz="2200" cap="none">
                  <a:solidFill>
                    <a:srgbClr val="424242"/>
                  </a:solidFill>
                  <a:latin typeface="蘋果儷中黑" pitchFamily="0" charset="0"/>
                  <a:ea typeface="蘋果儷中黑" pitchFamily="0" charset="0"/>
                  <a:cs typeface="蘋果儷中黑" pitchFamily="0" charset="0"/>
                </a:defRPr>
              </a:pPr>
              <a:r>
                <a:t>when   is large, the distribution will have more mixtures (process partitions)</a:t>
              </a:r>
            </a:p>
          </p:txBody>
        </p:sp>
        <p:pic>
          <p:nvPicPr>
            <p:cNvPr id="10" name="droppedImage.png"/>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AAAA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EALAAD0EAAAZAwAADgSAAAAAAAAJgAAAAgAAAD//////////w=="/>
                </a:ext>
              </a:extLst>
            </p:cNvPicPr>
            <p:nvPr/>
          </p:nvPicPr>
          <p:blipFill>
            <a:blip r:embed="rId2"/>
            <a:stretch>
              <a:fillRect/>
            </a:stretch>
          </p:blipFill>
          <p:spPr>
            <a:xfrm>
              <a:off x="1828800" y="2755900"/>
              <a:ext cx="185420" cy="205740"/>
            </a:xfrm>
            <a:prstGeom prst="rect">
              <a:avLst/>
            </a:prstGeom>
            <a:noFill/>
            <a:ln>
              <a:noFill/>
            </a:ln>
            <a:effectLst>
              <a:outerShdw blurRad="63500" dist="63760" dir="2700000">
                <a:srgbClr val="000000">
                  <a:alpha val="4000"/>
                </a:srgbClr>
              </a:outerShdw>
            </a:effectLst>
          </p:spPr>
        </p:pic>
      </p:grpSp>
      <p:pic>
        <p:nvPicPr>
          <p:cNvPr id="12" name="Picture1"/>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wpVkE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L8SAADoHAAAoSgAANgiAAAQAAAAJgAAAAgAAAD//////////w=="/>
              </a:ext>
            </a:extLst>
          </p:cNvPicPr>
          <p:nvPr/>
        </p:nvPicPr>
        <p:blipFill>
          <a:blip r:embed="rId3"/>
          <a:stretch>
            <a:fillRect/>
          </a:stretch>
        </p:blipFill>
        <p:spPr>
          <a:xfrm>
            <a:off x="3047365" y="4699000"/>
            <a:ext cx="3557270" cy="965200"/>
          </a:xfrm>
          <a:prstGeom prst="rect">
            <a:avLst/>
          </a:prstGeom>
          <a:noFill/>
          <a:ln>
            <a:noFill/>
          </a:ln>
          <a:effectLst>
            <a:outerShdw blurRad="63500" dist="63760" dir="2700000">
              <a:srgbClr val="000000">
                <a:alpha val="4000"/>
              </a:srgbClr>
            </a:outerShdw>
          </a:effectLst>
        </p:spPr>
      </p:pic>
      <p:grpSp>
        <p:nvGrpSpPr>
          <p:cNvPr id="13" name="Group 4389"/>
          <p:cNvGrpSpPr>
            <a:extLst>
              <a:ext uri="smNativeData">
                <pr:smNativeData xmlns:pr="smNativeData" xmlns="smNativeData" val="SMDATA_6_trXWYhMAAAAlAAAAAQAAAA8BAAAAkAAAAEgAAACQAAAASAAAAAAAAAAAAAAAAAAAABcAAAAUAAAAAAAAAAAAAAD/fwAA/38AAAAAAAAJAAAABAAAAAAAAAAfAAAAVAAAAAAAAAAAAAAAAAAAAAAAAAAAAAAAAAAAAAAAAAAAAAAAAAAAAAAAAAAAAAAAAAAAAAAAAAAAAAAAAAAAAAAAAAAAAAAAAAAAAAAAAAAAAAAAAAAAACEAAAAYAAAAFAAAACwGAABwFwAA+DkAAKAbAAAQAAAAJgAAAAgAAAD/////AAAAAA=="/>
              </a:ext>
            </a:extLst>
          </p:cNvGrpSpPr>
          <p:nvPr/>
        </p:nvGrpSpPr>
        <p:grpSpPr>
          <a:xfrm>
            <a:off x="1003300" y="3810000"/>
            <a:ext cx="8420100" cy="680720"/>
            <a:chOff x="1003300" y="3810000"/>
            <a:chExt cx="8420100" cy="680720"/>
          </a:xfrm>
        </p:grpSpPr>
        <p:sp>
          <p:nvSpPr>
            <p:cNvPr id="15" name="Shape 4387"/>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AAAAAMvLywDAwP8Af39/AAAAAAAAAAAAAAAAAAAAAAAAAAAAIQAAABgAAAAUAAAALAYAAHAXAAD4OQAAoBsAAAAgAAAmAAAACAAAAP//////////"/>
                </a:ext>
              </a:extLst>
            </p:cNvSpPr>
            <p:nvPr/>
          </p:nvSpPr>
          <p:spPr>
            <a:xfrm>
              <a:off x="1003300" y="3810000"/>
              <a:ext cx="8420100" cy="68072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algn="l" defTabSz="457200">
                <a:lnSpc>
                  <a:spcPts val="2600"/>
                </a:lnSpc>
                <a:spcBef>
                  <a:spcPts val="400"/>
                </a:spcBef>
                <a:tabLst>
                  <a:tab pos="838200" algn="l"/>
                  <a:tab pos="914400" algn="l"/>
                  <a:tab pos="1828800" algn="l"/>
                  <a:tab pos="2387600" algn="l"/>
                </a:tabLst>
                <a:defRPr sz="2200" cap="none">
                  <a:solidFill>
                    <a:srgbClr val="424242"/>
                  </a:solidFill>
                  <a:latin typeface="蘋果儷中黑" pitchFamily="0" charset="0"/>
                  <a:ea typeface="Gill Sans" pitchFamily="0" charset="0"/>
                  <a:cs typeface="Gill Sans" pitchFamily="0" charset="0"/>
                </a:defRPr>
              </a:pPr>
              <a:r>
                <a:t>For a given value of   and number of data elements, </a:t>
              </a:r>
              <a:r>
                <a:rPr sz="1800" i="1" cap="none">
                  <a:latin typeface="Times" pitchFamily="0" charset="0"/>
                  <a:ea typeface="Gill Sans" pitchFamily="0" charset="0"/>
                  <a:cs typeface="Gill Sans" pitchFamily="0" charset="0"/>
                </a:rPr>
                <a:t>n</a:t>
              </a:r>
              <a:r>
                <a:t>, the mean of the prior distribution for the number of partitions is calculated as:</a:t>
              </a:r>
            </a:p>
          </p:txBody>
        </p:sp>
        <p:pic>
          <p:nvPicPr>
            <p:cNvPr id="14" name="droppedImage.png"/>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CAC4kW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DgTAADoFwAAXBQAACwZAAAAAAAAJgAAAAgAAAD//////////w=="/>
                </a:ext>
              </a:extLst>
            </p:cNvPicPr>
            <p:nvPr/>
          </p:nvPicPr>
          <p:blipFill>
            <a:blip r:embed="rId2"/>
            <a:stretch>
              <a:fillRect/>
            </a:stretch>
          </p:blipFill>
          <p:spPr>
            <a:xfrm>
              <a:off x="3124200" y="3886200"/>
              <a:ext cx="185420" cy="205740"/>
            </a:xfrm>
            <a:prstGeom prst="rect">
              <a:avLst/>
            </a:prstGeom>
            <a:noFill/>
            <a:ln>
              <a:noFill/>
            </a:ln>
            <a:effectLst>
              <a:outerShdw blurRad="63500" dist="63760" dir="2700000">
                <a:srgbClr val="000000">
                  <a:alpha val="4000"/>
                </a:srgbClr>
              </a:outerShdw>
            </a:effectLst>
          </p:spPr>
        </p:pic>
      </p:grpSp>
      <p:sp>
        <p:nvSpPr>
          <p:cNvPr id="16" name="Shape 4390"/>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EDbgBY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YgsAAMgAAAAeMwAAOAQAABAgAAAmAAAACAAAAP//////////"/>
              </a:ext>
            </a:extLst>
          </p:cNvSpPr>
          <p:nvPr/>
        </p:nvSpPr>
        <p:spPr>
          <a:xfrm>
            <a:off x="1850390" y="127000"/>
            <a:ext cx="645922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p>
            <a:pPr marL="0" marR="0" indent="0" algn="ctr" defTabSz="457200">
              <a:lnSpc>
                <a:spcPts val="4300"/>
              </a:lnSpc>
              <a:spcBef>
                <a:spcPts val="0"/>
              </a:spcBef>
              <a:spcAft>
                <a:spcPts val="0"/>
              </a:spcAft>
              <a:buNone/>
              <a:tabLst>
                <a:tab pos="838200" algn="l"/>
              </a:tabLst>
              <a:defRPr sz="3600" cap="none">
                <a:solidFill>
                  <a:srgbClr val="0433FF"/>
                </a:solidFill>
                <a:latin typeface="蘋果儷中黑" pitchFamily="0" charset="0"/>
                <a:ea typeface="蘋果儷中黑" pitchFamily="0" charset="0"/>
                <a:cs typeface="蘋果儷中黑" pitchFamily="0" charset="0"/>
              </a:defRPr>
            </a:pPr>
            <a:r>
              <a:t>The Dirichlet Process Prior (DPP) Model</a:t>
            </a:r>
          </a:p>
        </p:txBody>
      </p:sp>
    </p:spTree>
  </p:cSld>
  <p:clrMapOvr>
    <a:masterClrMapping/>
  </p:clrMapOvr>
  <p:transition spd="fast" p14:dur="500">
    <p:fade/>
    <p:extLst>
      <p:ext uri="smNativeData">
        <pr:smNativeData xmlns:pr="smNativeData" xmlns="smNativeData" val="trXWYgAAAAD0AQAAAAAAAAYAAAAAAAAAAAAAAAAAAAAAAAAAAQAAAAAAAAAAAAAAAAAAAAAAAAAAAAAA"/>
      </p:ext>
    </p:extLs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dissolv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4">
                                            <p:bg/>
                                          </p:spTgt>
                                        </p:tgtEl>
                                        <p:attrNameLst>
                                          <p:attrName>style.visibility</p:attrName>
                                        </p:attrNameLst>
                                      </p:cBhvr>
                                      <p:to>
                                        <p:strVal val="visible"/>
                                      </p:to>
                                    </p:set>
                                    <p:animEffect transition="in" filter="dissolve">
                                      <p:cBhvr>
                                        <p:cTn id="17" dur="500"/>
                                        <p:tgtEl>
                                          <p:spTgt spid="4">
                                            <p:bg/>
                                          </p:spTgt>
                                        </p:tgtEl>
                                      </p:cBhvr>
                                    </p:animEffect>
                                  </p:childTnLst>
                                </p:cTn>
                              </p:par>
                              <p:par>
                                <p:cTn id="18" presetID="9" presetClass="entr" presetSubtype="0" fill="hold" grpId="0" nodeType="withEffect">
                                  <p:stCondLst>
                                    <p:cond delay="0"/>
                                  </p:stCondLst>
                                  <p:childTnLst>
                                    <p:set>
                                      <p:cBhvr>
                                        <p:cTn id="19" dur="1" fill="hold">
                                          <p:stCondLst>
                                            <p:cond delay="0"/>
                                          </p:stCondLst>
                                        </p:cTn>
                                        <p:tgtEl>
                                          <p:spTgt spid="4">
                                            <p:txEl>
                                              <p:charRg st="4294967295" end="4294967295"/>
                                            </p:txEl>
                                          </p:spTgt>
                                        </p:tgtEl>
                                        <p:attrNameLst>
                                          <p:attrName>style.visibility</p:attrName>
                                        </p:attrNameLst>
                                      </p:cBhvr>
                                      <p:to>
                                        <p:strVal val="visible"/>
                                      </p:to>
                                    </p:set>
                                    <p:animEffect transition="in" filter="dissolve">
                                      <p:cBhvr>
                                        <p:cTn id="20" dur="500"/>
                                        <p:tgtEl>
                                          <p:spTgt spid="4">
                                            <p:txEl>
                                              <p:charRg st="4294967295" end="4294967295"/>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dissolv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grpId="0" nodeType="click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dissolve">
                                      <p:cBhvr>
                                        <p:cTn id="3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advAuto="0"/>
      <p:bldP spid="6" grpId="0" animBg="1" advAuto="0"/>
      <p:bldP spid="9" grpId="0" animBg="1" advAuto="0"/>
      <p:bldP spid="12" grpId="0" animBg="1" advAuto="0"/>
      <p:bldP spid="13" grpId="0" animBg="1" advAuto="0"/>
    </p:bldLst>
    <p:extLst>
      <p:ext uri="smNativeData">
        <pr:smNativeData xmlns:pr="smNativeData" xmlns="smNativeData" val="trXWYgYAAAAFAAAA/f///wEAAAAJAAAAAAAAAAAAAAAAAAAAAAAAAAoAAAD9////AQAAAAkAAAAAAAAAAAAAAAAAAAAAAAAADwAAAP7///8BAAAACQAAAAAAAAAAAAAAAAAAAAAAAAASAAAA/////wEAAAAJAAAAAAAAAAAAAAAAAAAAAAAAABcAAAD9////AQAAAAkAAAAAAAAAAAAAAAAAAAAAAAAAHAAAAP3///8BAAAACQAAAAAAAAAAAAAAAAAAAAAAAAA="/>
      </p:ext>
    </p:extLst>
  </p:timing>
</p:sld>
</file>

<file path=ppt/slides/slide41.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746"/>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7wMAAEAGAABsOQAAnwgAABAgAAAmAAAACAAAAP//////////"/>
              </a:ext>
            </a:extLst>
          </p:cNvSpPr>
          <p:nvPr/>
        </p:nvSpPr>
        <p:spPr>
          <a:xfrm>
            <a:off x="639445" y="1016000"/>
            <a:ext cx="8695055" cy="385445"/>
          </a:xfrm>
          <a:prstGeom prst="rect">
            <a:avLst/>
          </a:prstGeom>
          <a:noFill/>
          <a:ln>
            <a:noFill/>
          </a:ln>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Can we correctly estimate the true branch length used in our simulation?</a:t>
            </a:r>
          </a:p>
        </p:txBody>
      </p:sp>
      <p:sp>
        <p:nvSpPr>
          <p:cNvPr id="3" name="Shape 747"/>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oAC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xgkAANwAAAC6NAAATAQAABAgAAAmAAAACAAAAP//////////"/>
              </a:ext>
            </a:extLst>
          </p:cNvSpPr>
          <p:nvPr/>
        </p:nvSpPr>
        <p:spPr>
          <a:xfrm>
            <a:off x="1588770" y="139700"/>
            <a:ext cx="698246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Scaling the Instantaneous Rate Matrix</a:t>
            </a:r>
          </a:p>
        </p:txBody>
      </p:sp>
      <p:pic>
        <p:nvPicPr>
          <p:cNvPr id="4" name="droppedImage.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CAfvMF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KQQAADkDAAAoCMAAHAXAAAQAAAAJgAAAAgAAAD//////////w=="/>
              </a:ext>
            </a:extLst>
          </p:cNvPicPr>
          <p:nvPr/>
        </p:nvPicPr>
        <p:blipFill>
          <a:blip r:embed="rId2"/>
          <a:stretch>
            <a:fillRect/>
          </a:stretch>
        </p:blipFill>
        <p:spPr>
          <a:xfrm>
            <a:off x="2705100" y="2095500"/>
            <a:ext cx="3086100" cy="1714500"/>
          </a:xfrm>
          <a:prstGeom prst="rect">
            <a:avLst/>
          </a:prstGeom>
          <a:noFill/>
          <a:ln>
            <a:noFill/>
          </a:ln>
          <a:effectLst/>
        </p:spPr>
      </p:pic>
      <p:sp>
        <p:nvSpPr>
          <p:cNvPr id="5" name="Shape 749"/>
          <p:cNvSpPr>
            <a:extLst>
              <a:ext uri="smNativeData">
                <pr:smNativeData xmlns:pr="smNativeData" xmlns="smNativeData" val="SMDATA_15_trXWYhMAAAAlAAAACg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C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BAFAgE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jyIAAFAWAABhJAAAUBYAABAAAAAmAAAACAAAAP//////////"/>
              </a:ext>
            </a:extLst>
          </p:cNvSpPr>
          <p:nvPr/>
        </p:nvSpPr>
        <p:spPr>
          <a:xfrm flipH="1">
            <a:off x="5617845" y="3627120"/>
            <a:ext cx="295910" cy="0"/>
          </a:xfrm>
          <a:prstGeom prst="line">
            <a:avLst/>
          </a:prstGeom>
          <a:noFill/>
          <a:ln w="25400" cap="flat" cmpd="sng" algn="ctr">
            <a:solidFill>
              <a:srgbClr val="FF9300"/>
            </a:solidFill>
            <a:prstDash val="solid"/>
            <a:headEnd type="none"/>
            <a:tailEnd type="triangle" w="med" len="med"/>
          </a:ln>
          <a:effectLst>
            <a:outerShdw blurRad="63500" dist="63760" dir="27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6" name="Shape 750"/>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GMQ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GAYAAJgIAADaOgAAdgwAABAgAAAmAAAACAAAAP//////////"/>
              </a:ext>
            </a:extLst>
          </p:cNvSpPr>
          <p:nvPr/>
        </p:nvSpPr>
        <p:spPr>
          <a:xfrm>
            <a:off x="990600" y="1397000"/>
            <a:ext cx="8576310" cy="628650"/>
          </a:xfrm>
          <a:prstGeom prst="rect">
            <a:avLst/>
          </a:prstGeom>
          <a:noFill/>
          <a:ln>
            <a:noFill/>
          </a:ln>
          <a:effectLst/>
        </p:spPr>
        <p:txBody>
          <a:bodyPr vert="horz" wrap="square" lIns="50800" tIns="50800" rIns="50800" bIns="50800" numCol="1" spcCol="215900" anchor="t"/>
          <a:lstStyle/>
          <a:p>
            <a:pPr algn="l" defTabSz="457200">
              <a:lnSpc>
                <a:spcPts val="2100"/>
              </a:lnSpc>
              <a:tabLst>
                <a:tab pos="838200" algn="l"/>
              </a:tabLst>
              <a:defRPr sz="1800" cap="none">
                <a:latin typeface="Arial" pitchFamily="1" charset="0"/>
                <a:ea typeface="Arial" pitchFamily="1" charset="0"/>
                <a:cs typeface="Arial" pitchFamily="1" charset="0"/>
              </a:defRPr>
            </a:pPr>
            <a:r>
              <a:rPr cap="none">
                <a:solidFill>
                  <a:srgbClr val="424242"/>
                </a:solidFill>
              </a:rPr>
              <a:t>The weighted sum of the average (expected) number of changes for all four </a:t>
            </a:r>
            <a:br/>
            <a:r>
              <a:rPr cap="none">
                <a:solidFill>
                  <a:srgbClr val="424242"/>
                </a:solidFill>
              </a:rPr>
              <a:t>     states when the average of the </a:t>
            </a:r>
            <a:r>
              <a:rPr b="1" cap="none">
                <a:solidFill>
                  <a:srgbClr val="424242"/>
                </a:solidFill>
                <a:latin typeface="Times New Roman" pitchFamily="1" charset="0"/>
                <a:ea typeface="Times New Roman" pitchFamily="1" charset="0"/>
                <a:cs typeface="Times New Roman" pitchFamily="1" charset="0"/>
              </a:rPr>
              <a:t>Q</a:t>
            </a:r>
            <a:r>
              <a:rPr cap="none">
                <a:solidFill>
                  <a:srgbClr val="424242"/>
                </a:solidFill>
              </a:rPr>
              <a:t> matrix is 2...</a:t>
            </a:r>
            <a:endParaRPr cap="none">
              <a:solidFill>
                <a:srgbClr val="424242"/>
              </a:solidFill>
            </a:endParaRPr>
          </a:p>
        </p:txBody>
      </p:sp>
      <p:sp>
        <p:nvSpPr>
          <p:cNvPr id="7" name="Shape 751"/>
          <p:cNvSpPr>
            <a:extLst>
              <a:ext uri="smNativeData">
                <pr:smNativeData xmlns:pr="smNativeData" xmlns="smNativeData" val="SMDATA_15_trXWYhMAAAAlAAAAZAAAAA0AAAAAUAAAAFAAAABQAAAAUAAAAAAAAAABAAAAAAAAAAEAAABQAAAAAAAAAAAA4D8AAAAAAADgPwAAAAAAAOA/AAAAAAAA4D8AAAAAAADgPwAAAAAAAOA/AAAAAAAA4D8AAAAAAADgPwAAAAAAAOA/AAAAAAAA4D8CAAAAjAAAAAE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EVFRUU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hhQAAMwOAABhJAAAYBUAABAAAAAmAAAACAAAAP//////////"/>
              </a:ext>
            </a:extLst>
          </p:cNvSpPr>
          <p:nvPr/>
        </p:nvSpPr>
        <p:spPr>
          <a:xfrm>
            <a:off x="3336290" y="2405380"/>
            <a:ext cx="2577465" cy="1069340"/>
          </a:xfrm>
          <a:prstGeom prst="rect">
            <a:avLst/>
          </a:prstGeom>
          <a:solidFill>
            <a:srgbClr val="FFFFFF"/>
          </a:solidFill>
          <a:ln>
            <a:noFill/>
          </a:ln>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grpSp>
        <p:nvGrpSpPr>
          <p:cNvPr id="8" name="Group 756"/>
          <p:cNvGrpSpPr>
            <a:extLst>
              <a:ext uri="smNativeData">
                <pr:smNativeData xmlns:pr="smNativeData" xmlns="smNativeData" val="SMDATA_6_trXWYhMAAAAlAAAAAQAAAA8BAAAAkAAAAEgAAACQAAAASAAAAAAAAAAAAAAAAAAAABcAAAAUAAAAAAAAAAAAAAD/fwAA/38AAAAAAAAJAAAABAAAAFRhcmcfAAAAVAAAAAAAAAAAAAAAAAAAAAAAAAAAAAAAAAAAAAAAAAAAAAAAAAAAAAAAAAAAAAAAAAAAAAAAAAAAAAAAAAAAAAAAAAAAAAAAAAAAAAAAAAAAAAAAAAAAACEAAAAYAAAAFAAAAF4ZAABrDgAAlh0AALIVAAAQAAAAJgAAAAgAAAD/////AAAAAA=="/>
              </a:ext>
            </a:extLst>
          </p:cNvGrpSpPr>
          <p:nvPr/>
        </p:nvGrpSpPr>
        <p:grpSpPr>
          <a:xfrm>
            <a:off x="4123690" y="2343785"/>
            <a:ext cx="685800" cy="1183005"/>
            <a:chOff x="4123690" y="2343785"/>
            <a:chExt cx="685800" cy="1183005"/>
          </a:xfrm>
        </p:grpSpPr>
        <p:sp>
          <p:nvSpPr>
            <p:cNvPr id="12" name="Shape 752"/>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EArMEk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XhkAAGsOAACWHQAAxhAAAAAgAAAmAAAACAAAAP//////////"/>
                </a:ext>
              </a:extLst>
            </p:cNvSpPr>
            <p:nvPr/>
          </p:nvSpPr>
          <p:spPr>
            <a:xfrm>
              <a:off x="4123690" y="2343785"/>
              <a:ext cx="685800" cy="382905"/>
            </a:xfrm>
            <a:prstGeom prst="rect">
              <a:avLst/>
            </a:prstGeom>
            <a:noFill/>
            <a:ln>
              <a:noFill/>
            </a:ln>
            <a:effectLst/>
          </p:spPr>
          <p:txBody>
            <a:bodyPr vert="horz" wrap="none" lIns="50800" tIns="50800" rIns="50800" bIns="50800" numCol="1" spcCol="215900" anchor="ctr"/>
            <a:lstStyle>
              <a:lvl1pPr algn="l" defTabSz="457200">
                <a:lnSpc>
                  <a:spcPts val="2400"/>
                </a:lnSpc>
                <a:tabLst>
                  <a:tab pos="838200" algn="l"/>
                </a:tabLst>
                <a:defRPr sz="2000" cap="none">
                  <a:solidFill>
                    <a:srgbClr val="424242"/>
                  </a:solidFill>
                  <a:latin typeface="Times New Roman"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1.576</a:t>
              </a:r>
              <a:endParaRPr cap="none">
                <a:solidFill>
                  <a:srgbClr val="424242"/>
                </a:solidFill>
              </a:endParaRPr>
            </a:p>
          </p:txBody>
        </p:sp>
        <p:sp>
          <p:nvSpPr>
            <p:cNvPr id="11" name="Shape 753"/>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QwPj0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XhkAAA8QAACWHQAAahIAAAAgAAAmAAAACAAAAP//////////"/>
                </a:ext>
              </a:extLst>
            </p:cNvSpPr>
            <p:nvPr/>
          </p:nvSpPr>
          <p:spPr>
            <a:xfrm>
              <a:off x="4123690" y="2610485"/>
              <a:ext cx="685800" cy="382905"/>
            </a:xfrm>
            <a:prstGeom prst="rect">
              <a:avLst/>
            </a:prstGeom>
            <a:noFill/>
            <a:ln>
              <a:noFill/>
            </a:ln>
            <a:effectLst/>
          </p:spPr>
          <p:txBody>
            <a:bodyPr vert="horz" wrap="none" lIns="50800" tIns="50800" rIns="50800" bIns="50800" numCol="1" spcCol="215900" anchor="ctr"/>
            <a:lstStyle>
              <a:lvl1pPr algn="l" defTabSz="457200">
                <a:lnSpc>
                  <a:spcPts val="2400"/>
                </a:lnSpc>
                <a:tabLst>
                  <a:tab pos="838200" algn="l"/>
                </a:tabLst>
                <a:defRPr sz="2000" cap="none">
                  <a:solidFill>
                    <a:srgbClr val="424242"/>
                  </a:solidFill>
                  <a:latin typeface="Times New Roman"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1.082</a:t>
              </a:r>
              <a:endParaRPr cap="none">
                <a:solidFill>
                  <a:srgbClr val="424242"/>
                </a:solidFill>
              </a:endParaRPr>
            </a:p>
          </p:txBody>
        </p:sp>
        <p:sp>
          <p:nvSpPr>
            <p:cNvPr id="10" name="Shape 754"/>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hSUjw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XhkAALMRAACWHQAADhQAAAAgAAAmAAAACAAAAP//////////"/>
                </a:ext>
              </a:extLst>
            </p:cNvSpPr>
            <p:nvPr/>
          </p:nvSpPr>
          <p:spPr>
            <a:xfrm>
              <a:off x="4123690" y="2877185"/>
              <a:ext cx="685800" cy="382905"/>
            </a:xfrm>
            <a:prstGeom prst="rect">
              <a:avLst/>
            </a:prstGeom>
            <a:noFill/>
            <a:ln>
              <a:noFill/>
            </a:ln>
            <a:effectLst/>
          </p:spPr>
          <p:txBody>
            <a:bodyPr vert="horz" wrap="none" lIns="50800" tIns="50800" rIns="50800" bIns="50800" numCol="1" spcCol="215900" anchor="ctr"/>
            <a:lstStyle>
              <a:lvl1pPr algn="l" defTabSz="457200">
                <a:lnSpc>
                  <a:spcPts val="2400"/>
                </a:lnSpc>
                <a:tabLst>
                  <a:tab pos="838200" algn="l"/>
                </a:tabLst>
                <a:defRPr sz="2000" cap="none">
                  <a:solidFill>
                    <a:srgbClr val="424242"/>
                  </a:solidFill>
                  <a:latin typeface="Times New Roman"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0.704</a:t>
              </a:r>
              <a:endParaRPr cap="none">
                <a:solidFill>
                  <a:srgbClr val="424242"/>
                </a:solidFill>
              </a:endParaRPr>
            </a:p>
          </p:txBody>
        </p:sp>
        <p:sp>
          <p:nvSpPr>
            <p:cNvPr id="9" name="Shape 755"/>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BLSw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XhkAAFcTAACWHQAAshUAAAAgAAAmAAAACAAAAP//////////"/>
                </a:ext>
              </a:extLst>
            </p:cNvSpPr>
            <p:nvPr/>
          </p:nvSpPr>
          <p:spPr>
            <a:xfrm>
              <a:off x="4123690" y="3143885"/>
              <a:ext cx="685800" cy="382905"/>
            </a:xfrm>
            <a:prstGeom prst="rect">
              <a:avLst/>
            </a:prstGeom>
            <a:noFill/>
            <a:ln>
              <a:noFill/>
            </a:ln>
            <a:effectLst/>
          </p:spPr>
          <p:txBody>
            <a:bodyPr vert="horz" wrap="none" lIns="50800" tIns="50800" rIns="50800" bIns="50800" numCol="1" spcCol="215900" anchor="ctr"/>
            <a:lstStyle>
              <a:lvl1pPr algn="l" defTabSz="457200">
                <a:lnSpc>
                  <a:spcPts val="2400"/>
                </a:lnSpc>
                <a:tabLst>
                  <a:tab pos="838200" algn="l"/>
                </a:tabLst>
                <a:defRPr sz="2000" cap="none">
                  <a:solidFill>
                    <a:srgbClr val="424242"/>
                  </a:solidFill>
                  <a:latin typeface="Times New Roman"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1.286</a:t>
              </a:r>
              <a:endParaRPr cap="none">
                <a:solidFill>
                  <a:srgbClr val="424242"/>
                </a:solidFill>
              </a:endParaRPr>
            </a:p>
          </p:txBody>
        </p:sp>
      </p:grpSp>
      <p:grpSp>
        <p:nvGrpSpPr>
          <p:cNvPr id="13" name="Group 761"/>
          <p:cNvGrpSpPr>
            <a:extLst>
              <a:ext uri="smNativeData">
                <pr:smNativeData xmlns:pr="smNativeData" xmlns="smNativeData" val="SMDATA_6_trXWYhMAAAAlAAAAAQAAAA8BAAAAkAAAAEgAAACQAAAASAAAAAAAAAAAAAAAAAAAABcAAAAUAAAAAAAAAAAAAAD/fwAA/38AAAAAAAAJAAAABAAAAAAAAAAfAAAAVAAAAAAAAAAAAAAAAAAAAAAAAAAAAAAAAAAAAAAAAAAAAAAAAAAAAAAAAAAAAAAAAAAAAAAAAAAAAAAAAAAAAAAAAAAAAAAAAAAAAAAAAAAAAAAAAAAAACEAAAAYAAAAFAAAAEoUAABrDgAAghgAALIVAAAQAAAAJgAAAAgAAAD/////AAAAAA=="/>
              </a:ext>
            </a:extLst>
          </p:cNvGrpSpPr>
          <p:nvPr/>
        </p:nvGrpSpPr>
        <p:grpSpPr>
          <a:xfrm>
            <a:off x="3298190" y="2343785"/>
            <a:ext cx="685800" cy="1183005"/>
            <a:chOff x="3298190" y="2343785"/>
            <a:chExt cx="685800" cy="1183005"/>
          </a:xfrm>
        </p:grpSpPr>
        <p:sp>
          <p:nvSpPr>
            <p:cNvPr id="17" name="Shape 757"/>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HRzLm8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ShQAAGsOAACCGAAAxhAAAAAgAAAmAAAACAAAAP//////////"/>
                </a:ext>
              </a:extLst>
            </p:cNvSpPr>
            <p:nvPr/>
          </p:nvSpPr>
          <p:spPr>
            <a:xfrm>
              <a:off x="3298190" y="2343785"/>
              <a:ext cx="685800" cy="382905"/>
            </a:xfrm>
            <a:prstGeom prst="rect">
              <a:avLst/>
            </a:prstGeom>
            <a:noFill/>
            <a:ln>
              <a:noFill/>
            </a:ln>
            <a:effectLst/>
          </p:spPr>
          <p:txBody>
            <a:bodyPr vert="horz" wrap="none" lIns="50800" tIns="50800" rIns="50800" bIns="50800" numCol="1" spcCol="215900" anchor="ctr"/>
            <a:lstStyle>
              <a:lvl1pPr algn="l" defTabSz="457200">
                <a:lnSpc>
                  <a:spcPts val="2400"/>
                </a:lnSpc>
                <a:tabLst>
                  <a:tab pos="838200" algn="l"/>
                </a:tabLst>
                <a:defRPr sz="2000" cap="none">
                  <a:solidFill>
                    <a:srgbClr val="424242"/>
                  </a:solidFill>
                  <a:latin typeface="Times New Roman"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0.138</a:t>
              </a:r>
              <a:endParaRPr cap="none">
                <a:solidFill>
                  <a:srgbClr val="424242"/>
                </a:solidFill>
              </a:endParaRPr>
            </a:p>
          </p:txBody>
        </p:sp>
        <p:sp>
          <p:nvSpPr>
            <p:cNvPr id="16" name="Shape 758"/>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HBvcz0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ShQAAA8QAACCGAAAahIAAAAgAAAmAAAACAAAAP//////////"/>
                </a:ext>
              </a:extLst>
            </p:cNvSpPr>
            <p:nvPr/>
          </p:nvSpPr>
          <p:spPr>
            <a:xfrm>
              <a:off x="3298190" y="2610485"/>
              <a:ext cx="685800" cy="382905"/>
            </a:xfrm>
            <a:prstGeom prst="rect">
              <a:avLst/>
            </a:prstGeom>
            <a:noFill/>
            <a:ln>
              <a:noFill/>
            </a:ln>
            <a:effectLst/>
          </p:spPr>
          <p:txBody>
            <a:bodyPr vert="horz" wrap="none" lIns="50800" tIns="50800" rIns="50800" bIns="50800" numCol="1" spcCol="215900" anchor="ctr"/>
            <a:lstStyle>
              <a:lvl1pPr algn="l" defTabSz="457200">
                <a:lnSpc>
                  <a:spcPts val="2400"/>
                </a:lnSpc>
                <a:tabLst>
                  <a:tab pos="838200" algn="l"/>
                </a:tabLst>
                <a:defRPr sz="2000" cap="none">
                  <a:solidFill>
                    <a:srgbClr val="424242"/>
                  </a:solidFill>
                  <a:latin typeface="Times New Roman"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0.188</a:t>
              </a:r>
              <a:endParaRPr cap="none">
                <a:solidFill>
                  <a:srgbClr val="424242"/>
                </a:solidFill>
              </a:endParaRPr>
            </a:p>
          </p:txBody>
        </p:sp>
        <p:sp>
          <p:nvSpPr>
            <p:cNvPr id="15" name="Shape 759"/>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cgdmE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ShQAALMRAACCGAAADhQAAAAgAAAmAAAACAAAAP//////////"/>
                </a:ext>
              </a:extLst>
            </p:cNvSpPr>
            <p:nvPr/>
          </p:nvSpPr>
          <p:spPr>
            <a:xfrm>
              <a:off x="3298190" y="2877185"/>
              <a:ext cx="685800" cy="382905"/>
            </a:xfrm>
            <a:prstGeom prst="rect">
              <a:avLst/>
            </a:prstGeom>
            <a:noFill/>
            <a:ln>
              <a:noFill/>
            </a:ln>
            <a:effectLst/>
          </p:spPr>
          <p:txBody>
            <a:bodyPr vert="horz" wrap="none" lIns="50800" tIns="50800" rIns="50800" bIns="50800" numCol="1" spcCol="215900" anchor="ctr"/>
            <a:lstStyle>
              <a:lvl1pPr algn="l" defTabSz="457200">
                <a:lnSpc>
                  <a:spcPts val="2400"/>
                </a:lnSpc>
                <a:tabLst>
                  <a:tab pos="838200" algn="l"/>
                </a:tabLst>
                <a:defRPr sz="2000" cap="none">
                  <a:solidFill>
                    <a:srgbClr val="424242"/>
                  </a:solidFill>
                  <a:latin typeface="Times New Roman"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0.495</a:t>
              </a:r>
              <a:endParaRPr cap="none">
                <a:solidFill>
                  <a:srgbClr val="424242"/>
                </a:solidFill>
              </a:endParaRPr>
            </a:p>
          </p:txBody>
        </p:sp>
        <p:sp>
          <p:nvSpPr>
            <p:cNvPr id="14" name="Shape 760"/>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VvbS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ShQAAFcTAACCGAAAshUAAAAgAAAmAAAACAAAAP//////////"/>
                </a:ext>
              </a:extLst>
            </p:cNvSpPr>
            <p:nvPr/>
          </p:nvSpPr>
          <p:spPr>
            <a:xfrm>
              <a:off x="3298190" y="3143885"/>
              <a:ext cx="685800" cy="382905"/>
            </a:xfrm>
            <a:prstGeom prst="rect">
              <a:avLst/>
            </a:prstGeom>
            <a:noFill/>
            <a:ln>
              <a:noFill/>
            </a:ln>
            <a:effectLst/>
          </p:spPr>
          <p:txBody>
            <a:bodyPr vert="horz" wrap="none" lIns="50800" tIns="50800" rIns="50800" bIns="50800" numCol="1" spcCol="215900" anchor="ctr"/>
            <a:lstStyle>
              <a:lvl1pPr algn="l" defTabSz="457200">
                <a:lnSpc>
                  <a:spcPts val="2400"/>
                </a:lnSpc>
                <a:tabLst>
                  <a:tab pos="838200" algn="l"/>
                </a:tabLst>
                <a:defRPr sz="2000" cap="none">
                  <a:solidFill>
                    <a:srgbClr val="424242"/>
                  </a:solidFill>
                  <a:latin typeface="Times New Roman"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0.179</a:t>
              </a:r>
              <a:endParaRPr cap="none">
                <a:solidFill>
                  <a:srgbClr val="424242"/>
                </a:solidFill>
              </a:endParaRPr>
            </a:p>
          </p:txBody>
        </p:sp>
      </p:grpSp>
      <p:grpSp>
        <p:nvGrpSpPr>
          <p:cNvPr id="18" name="Group 766"/>
          <p:cNvGrpSpPr>
            <a:extLst>
              <a:ext uri="smNativeData">
                <pr:smNativeData xmlns:pr="smNativeData" xmlns="smNativeData" val="SMDATA_6_trXWYhMAAAAlAAAAAQAAAA8BAAAAkAAAAEgAAACQAAAASAAAAAAAAAAAAAAAAAAAABcAAAAUAAAAAAAAAAAAAAD/fwAA/38AAAAAAAAJAAAABAAAAAAAAAAfAAAAVAAAAAAAAAAAAAAAAAAAAAAAAAAAAAAAAAAAAAAAAAAAAAAAAAAAAAAAAAAAAAAAAAAAAAAAAAAAAAAAAAAAAAAAAAAAAAAAAAAAAAAAAAAAAAAAAAAAACEAAAAYAAAAFAAAAHIeAABrDgAAqiIAALIVAAAQAAAAJgAAAAgAAAD/////AAAAAA=="/>
              </a:ext>
            </a:extLst>
          </p:cNvGrpSpPr>
          <p:nvPr/>
        </p:nvGrpSpPr>
        <p:grpSpPr>
          <a:xfrm>
            <a:off x="4949190" y="2343785"/>
            <a:ext cx="685800" cy="1183005"/>
            <a:chOff x="4949190" y="2343785"/>
            <a:chExt cx="685800" cy="1183005"/>
          </a:xfrm>
        </p:grpSpPr>
        <p:sp>
          <p:nvSpPr>
            <p:cNvPr id="22" name="Shape 762"/>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HN4PSI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ch4AAGsOAACqIgAAxhAAAAAgAAAmAAAACAAAAP//////////"/>
                </a:ext>
              </a:extLst>
            </p:cNvSpPr>
            <p:nvPr/>
          </p:nvSpPr>
          <p:spPr>
            <a:xfrm>
              <a:off x="4949190" y="2343785"/>
              <a:ext cx="685800" cy="382905"/>
            </a:xfrm>
            <a:prstGeom prst="rect">
              <a:avLst/>
            </a:prstGeom>
            <a:noFill/>
            <a:ln>
              <a:noFill/>
            </a:ln>
            <a:effectLst/>
          </p:spPr>
          <p:txBody>
            <a:bodyPr vert="horz" wrap="none" lIns="50800" tIns="50800" rIns="50800" bIns="50800" numCol="1" spcCol="215900" anchor="ctr"/>
            <a:lstStyle>
              <a:lvl1pPr algn="l" defTabSz="457200">
                <a:lnSpc>
                  <a:spcPts val="2400"/>
                </a:lnSpc>
                <a:tabLst>
                  <a:tab pos="838200" algn="l"/>
                </a:tabLst>
                <a:defRPr sz="2000" cap="none">
                  <a:solidFill>
                    <a:srgbClr val="424242"/>
                  </a:solidFill>
                  <a:latin typeface="Times New Roman"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0.218</a:t>
              </a:r>
              <a:endParaRPr cap="none">
                <a:solidFill>
                  <a:srgbClr val="424242"/>
                </a:solidFill>
              </a:endParaRPr>
            </a:p>
          </p:txBody>
        </p:sp>
        <p:sp>
          <p:nvSpPr>
            <p:cNvPr id="21" name="Shape 763"/>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E6bGE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ch4AAA8QAACqIgAAahIAAAAgAAAmAAAACAAAAP//////////"/>
                </a:ext>
              </a:extLst>
            </p:cNvSpPr>
            <p:nvPr/>
          </p:nvSpPr>
          <p:spPr>
            <a:xfrm>
              <a:off x="4949190" y="2610485"/>
              <a:ext cx="685800" cy="382905"/>
            </a:xfrm>
            <a:prstGeom prst="rect">
              <a:avLst/>
            </a:prstGeom>
            <a:noFill/>
            <a:ln>
              <a:noFill/>
            </a:ln>
            <a:effectLst/>
          </p:spPr>
          <p:txBody>
            <a:bodyPr vert="horz" wrap="none" lIns="50800" tIns="50800" rIns="50800" bIns="50800" numCol="1" spcCol="215900" anchor="ctr"/>
            <a:lstStyle>
              <a:lvl1pPr algn="l" defTabSz="457200">
                <a:lnSpc>
                  <a:spcPts val="2400"/>
                </a:lnSpc>
                <a:tabLst>
                  <a:tab pos="838200" algn="l"/>
                </a:tabLst>
                <a:defRPr sz="2000" cap="none">
                  <a:solidFill>
                    <a:srgbClr val="424242"/>
                  </a:solidFill>
                  <a:latin typeface="Times New Roman"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0.204</a:t>
              </a:r>
              <a:endParaRPr cap="none">
                <a:solidFill>
                  <a:srgbClr val="424242"/>
                </a:solidFill>
              </a:endParaRPr>
            </a:p>
          </p:txBody>
        </p:sp>
        <p:sp>
          <p:nvSpPr>
            <p:cNvPr id="20" name="Shape 764"/>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p4ZnI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ch4AALMRAACqIgAADhQAAAAgAAAmAAAACAAAAP//////////"/>
                </a:ext>
              </a:extLst>
            </p:cNvSpPr>
            <p:nvPr/>
          </p:nvSpPr>
          <p:spPr>
            <a:xfrm>
              <a:off x="4949190" y="2877185"/>
              <a:ext cx="685800" cy="382905"/>
            </a:xfrm>
            <a:prstGeom prst="rect">
              <a:avLst/>
            </a:prstGeom>
            <a:noFill/>
            <a:ln>
              <a:noFill/>
            </a:ln>
            <a:effectLst/>
          </p:spPr>
          <p:txBody>
            <a:bodyPr vert="horz" wrap="none" lIns="50800" tIns="50800" rIns="50800" bIns="50800" numCol="1" spcCol="215900" anchor="ctr"/>
            <a:lstStyle>
              <a:lvl1pPr algn="l" defTabSz="457200">
                <a:lnSpc>
                  <a:spcPts val="2400"/>
                </a:lnSpc>
                <a:tabLst>
                  <a:tab pos="838200" algn="l"/>
                </a:tabLst>
                <a:defRPr sz="2000" cap="none">
                  <a:solidFill>
                    <a:srgbClr val="424242"/>
                  </a:solidFill>
                  <a:latin typeface="Times New Roman"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0.348</a:t>
              </a:r>
              <a:endParaRPr cap="none">
                <a:solidFill>
                  <a:srgbClr val="424242"/>
                </a:solidFill>
              </a:endParaRPr>
            </a:p>
          </p:txBody>
        </p:sp>
        <p:sp>
          <p:nvSpPr>
            <p:cNvPr id="19" name="Shape 765"/>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BjeD0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ch4AAFcTAACqIgAAshUAAAAgAAAmAAAACAAAAP//////////"/>
                </a:ext>
              </a:extLst>
            </p:cNvSpPr>
            <p:nvPr/>
          </p:nvSpPr>
          <p:spPr>
            <a:xfrm>
              <a:off x="4949190" y="3143885"/>
              <a:ext cx="685800" cy="382905"/>
            </a:xfrm>
            <a:prstGeom prst="rect">
              <a:avLst/>
            </a:prstGeom>
            <a:noFill/>
            <a:ln>
              <a:noFill/>
            </a:ln>
            <a:effectLst/>
          </p:spPr>
          <p:txBody>
            <a:bodyPr vert="horz" wrap="none" lIns="50800" tIns="50800" rIns="50800" bIns="50800" numCol="1" spcCol="215900" anchor="ctr"/>
            <a:lstStyle>
              <a:lvl1pPr algn="l" defTabSz="457200">
                <a:lnSpc>
                  <a:spcPts val="2400"/>
                </a:lnSpc>
                <a:tabLst>
                  <a:tab pos="838200" algn="l"/>
                </a:tabLst>
                <a:defRPr sz="2000" cap="none">
                  <a:solidFill>
                    <a:srgbClr val="424242"/>
                  </a:solidFill>
                  <a:latin typeface="Times New Roman"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0.230</a:t>
              </a:r>
              <a:endParaRPr cap="none">
                <a:solidFill>
                  <a:srgbClr val="424242"/>
                </a:solidFill>
              </a:endParaRPr>
            </a:p>
          </p:txBody>
        </p:sp>
      </p:grpSp>
      <p:sp>
        <p:nvSpPr>
          <p:cNvPr id="23" name="Shape 767"/>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CIvPjw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1SQAACAUAACJPQAAgBgAAAAgAAAmAAAACAAAAP//////////"/>
              </a:ext>
            </a:extLst>
          </p:cNvSpPr>
          <p:nvPr/>
        </p:nvSpPr>
        <p:spPr>
          <a:xfrm>
            <a:off x="5987415" y="3271520"/>
            <a:ext cx="4015740" cy="7112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ctr"/>
          <a:lstStyle/>
          <a:p>
            <a:pPr algn="l" defTabSz="457200">
              <a:lnSpc>
                <a:spcPts val="1600"/>
              </a:lnSpc>
              <a:tabLst>
                <a:tab pos="838200" algn="l"/>
              </a:tabLst>
              <a:defRPr sz="1400" cap="none">
                <a:solidFill>
                  <a:srgbClr val="424242"/>
                </a:solidFill>
                <a:latin typeface="Arial" pitchFamily="1" charset="0"/>
                <a:ea typeface="Arial" pitchFamily="1" charset="0"/>
                <a:cs typeface="Arial" pitchFamily="1" charset="0"/>
              </a:defRPr>
            </a:pPr>
            <a:r>
              <a:rPr i="1" cap="none"/>
              <a:t>i.e.</a:t>
            </a:r>
            <a:r>
              <a:t>, the branch length, in units of expected number of substitutions per site is 2 x the true value!</a:t>
            </a:r>
          </a:p>
        </p:txBody>
      </p:sp>
      <p:sp>
        <p:nvSpPr>
          <p:cNvPr id="24" name="Shape 768"/>
          <p:cNvSpPr>
            <a:extLst>
              <a:ext uri="smNativeData">
                <pr:smNativeData xmlns:pr="smNativeData" xmlns="smNativeData" val="SMDATA_15_trXWYhMAAAAlAAAAZAAAAA0AAAAAUAAAAFAAAABQAAAAUAAAAAAAAAABAAAAAAAAAAEAAABQAAAAAAAAAAAA4D8AAAAAAADgPwAAAAAAAOA/AAAAAAAA4D8AAAAAAADgPwAAAAAAAOA/AAAAAAAA4D8AAAAAAADgPwAAAAAAAOA/AAAAAAAA4D8CAAAAjAAAAAE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48L2E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WR0AALIVAACPIgAAeRgAABAAAAAmAAAACAAAAP//////////"/>
              </a:ext>
            </a:extLst>
          </p:cNvSpPr>
          <p:nvPr/>
        </p:nvSpPr>
        <p:spPr>
          <a:xfrm>
            <a:off x="4770755" y="3526790"/>
            <a:ext cx="847090" cy="451485"/>
          </a:xfrm>
          <a:prstGeom prst="rect">
            <a:avLst/>
          </a:prstGeom>
          <a:solidFill>
            <a:srgbClr val="FFFFFF"/>
          </a:solidFill>
          <a:ln>
            <a:noFill/>
          </a:ln>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25" name="Shape 769"/>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EEwMi0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ch4AAEsVAACqIgAAphcAABAgAAAmAAAACAAAAP//////////"/>
              </a:ext>
            </a:extLst>
          </p:cNvSpPr>
          <p:nvPr/>
        </p:nvSpPr>
        <p:spPr>
          <a:xfrm>
            <a:off x="4949190" y="3461385"/>
            <a:ext cx="685800" cy="382905"/>
          </a:xfrm>
          <a:prstGeom prst="rect">
            <a:avLst/>
          </a:prstGeom>
          <a:noFill/>
          <a:ln>
            <a:noFill/>
          </a:ln>
          <a:effectLst/>
        </p:spPr>
        <p:txBody>
          <a:bodyPr vert="horz" wrap="none" lIns="50800" tIns="50800" rIns="50800" bIns="50800" numCol="1" spcCol="215900" anchor="ctr"/>
          <a:lstStyle>
            <a:lvl1pPr algn="l" defTabSz="457200">
              <a:lnSpc>
                <a:spcPts val="2400"/>
              </a:lnSpc>
              <a:tabLst>
                <a:tab pos="838200" algn="l"/>
              </a:tabLst>
              <a:defRPr sz="2000" cap="none">
                <a:solidFill>
                  <a:srgbClr val="424242"/>
                </a:solidFill>
                <a:latin typeface="Times New Roman"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1.000</a:t>
            </a:r>
            <a:endParaRPr cap="none">
              <a:solidFill>
                <a:srgbClr val="424242"/>
              </a:solidFill>
            </a:endParaRPr>
          </a:p>
        </p:txBody>
      </p:sp>
    </p:spTree>
  </p:cSld>
  <p:clrMapOvr>
    <a:masterClrMapping/>
  </p:clrMapOvr>
  <p:transition spd="fast" p14:dur="500">
    <p:fade/>
    <p:extLst>
      <p:ext uri="smNativeData">
        <pr:smNativeData xmlns:pr="smNativeData" xmlns="smNativeData" val="trXWYgAAAAD0AQAAAAAAAAYAAAAAAAAAAAAAAAAAAAAAAAAAAQAAAAAAAAAAAAAAAAAAAAAAAAAAAAAA"/>
      </p:ext>
    </p:extLst>
  </p:transition>
  <p:timing>
    <p:tnLst>
      <p:par>
        <p:cTn id="1" dur="indefinite" restart="never" nodeType="tmRoot"/>
      </p:par>
    </p:tnLst>
  </p:timing>
</p:sld>
</file>

<file path=ppt/slides/slide410.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sp>
        <p:nvSpPr>
          <p:cNvPr id="2" name="Shape 4392"/>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HI+PH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DAMAABAOAAAgDQAAGBAAABAgAAAmAAAACAAAAP//////////"/>
              </a:ext>
            </a:extLst>
          </p:cNvSpPr>
          <p:nvPr/>
        </p:nvSpPr>
        <p:spPr>
          <a:xfrm>
            <a:off x="495300" y="2286000"/>
            <a:ext cx="1638300" cy="3302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cap="none">
                <a:solidFill>
                  <a:srgbClr val="424242"/>
                </a:solidFill>
                <a:latin typeface="蘋果儷中黑" pitchFamily="0" charset="0"/>
                <a:ea typeface="蘋果儷中黑" pitchFamily="0" charset="0"/>
                <a:cs typeface="蘋果儷中黑" pitchFamily="0" charset="0"/>
              </a:defRPr>
            </a:pPr>
            <a:r>
              <a:t>topology</a:t>
            </a:r>
          </a:p>
        </p:txBody>
      </p:sp>
      <p:sp>
        <p:nvSpPr>
          <p:cNvPr id="3" name="Shape 4393"/>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CIgYWw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SAMAAPQGAADxOQAAdAkAABAgAAAmAAAACAAAAP//////////"/>
              </a:ext>
            </a:extLst>
          </p:cNvSpPr>
          <p:nvPr/>
        </p:nvSpPr>
        <p:spPr>
          <a:xfrm>
            <a:off x="533400" y="1130300"/>
            <a:ext cx="8885555" cy="4064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0" marR="0" indent="0" algn="l" defTabSz="457200">
              <a:lnSpc>
                <a:spcPts val="2900"/>
              </a:lnSpc>
              <a:spcBef>
                <a:spcPts val="400"/>
              </a:spcBef>
              <a:spcAft>
                <a:spcPts val="0"/>
              </a:spcAft>
              <a:buNone/>
              <a:tabLst>
                <a:tab pos="838200" algn="l"/>
                <a:tab pos="914400" algn="l"/>
                <a:tab pos="1828800" algn="l"/>
                <a:tab pos="2387600" algn="l"/>
              </a:tabLst>
              <a:defRPr sz="2400" cap="none">
                <a:solidFill>
                  <a:srgbClr val="0433FF"/>
                </a:solidFill>
                <a:latin typeface="蘋果儷中黑" pitchFamily="0" charset="0"/>
                <a:ea typeface="蘋果儷中黑" pitchFamily="0" charset="0"/>
                <a:cs typeface="蘋果儷中黑" pitchFamily="0" charset="0"/>
              </a:defRPr>
            </a:pPr>
            <a:r>
              <a:t>The phylogenetic model includes familiar parameters of the GTR+G model:</a:t>
            </a:r>
          </a:p>
        </p:txBody>
      </p:sp>
      <p:pic>
        <p:nvPicPr>
          <p:cNvPr id="4" name="Picture1"/>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AAAA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JQMAABgDgAATA4AABgQAAAQAAAAJgAAAAgAAAD//////////w=="/>
              </a:ext>
            </a:extLst>
          </p:cNvPicPr>
          <p:nvPr/>
        </p:nvPicPr>
        <p:blipFill>
          <a:blip r:embed="rId2"/>
          <a:stretch>
            <a:fillRect/>
          </a:stretch>
        </p:blipFill>
        <p:spPr>
          <a:xfrm>
            <a:off x="2044700" y="2336800"/>
            <a:ext cx="279400" cy="279400"/>
          </a:xfrm>
          <a:prstGeom prst="rect">
            <a:avLst/>
          </a:prstGeom>
          <a:noFill/>
          <a:ln>
            <a:noFill/>
          </a:ln>
          <a:effectLst>
            <a:outerShdw blurRad="63500" dist="63760" dir="2700000">
              <a:srgbClr val="000000">
                <a:alpha val="4000"/>
              </a:srgbClr>
            </a:outerShdw>
          </a:effectLst>
        </p:spPr>
      </p:pic>
      <p:pic>
        <p:nvPicPr>
          <p:cNvPr id="5" name="droppedImage.png"/>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AAAA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EQMAACQHwAAeg4AAPggAAAQAAAAJgAAAAgAAAD//////////w=="/>
              </a:ext>
            </a:extLst>
          </p:cNvPicPr>
          <p:nvPr/>
        </p:nvPicPr>
        <p:blipFill>
          <a:blip r:embed="rId3"/>
          <a:stretch>
            <a:fillRect/>
          </a:stretch>
        </p:blipFill>
        <p:spPr>
          <a:xfrm>
            <a:off x="1993900" y="5130800"/>
            <a:ext cx="359410" cy="228600"/>
          </a:xfrm>
          <a:prstGeom prst="rect">
            <a:avLst/>
          </a:prstGeom>
          <a:noFill/>
          <a:ln>
            <a:noFill/>
          </a:ln>
          <a:effectLst>
            <a:outerShdw blurRad="63500" dist="63760" dir="2700000">
              <a:srgbClr val="000000">
                <a:alpha val="4000"/>
              </a:srgbClr>
            </a:outerShdw>
          </a:effectLst>
        </p:spPr>
      </p:pic>
      <p:pic>
        <p:nvPicPr>
          <p:cNvPr id="6" name="droppedImage.png"/>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8fiYX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FgMAADkGwAAiA4AABQeAAAQAAAAJgAAAAgAAAD//////////w=="/>
              </a:ext>
            </a:extLst>
          </p:cNvPicPr>
          <p:nvPr/>
        </p:nvPicPr>
        <p:blipFill>
          <a:blip r:embed="rId4"/>
          <a:stretch>
            <a:fillRect/>
          </a:stretch>
        </p:blipFill>
        <p:spPr>
          <a:xfrm>
            <a:off x="2006600" y="4533900"/>
            <a:ext cx="355600" cy="355600"/>
          </a:xfrm>
          <a:prstGeom prst="rect">
            <a:avLst/>
          </a:prstGeom>
          <a:noFill/>
          <a:ln>
            <a:noFill/>
          </a:ln>
          <a:effectLst>
            <a:outerShdw blurRad="63500" dist="63760" dir="2700000">
              <a:srgbClr val="000000">
                <a:alpha val="4000"/>
              </a:srgbClr>
            </a:outerShdw>
          </a:effectLst>
        </p:spPr>
      </p:pic>
      <p:sp>
        <p:nvSpPr>
          <p:cNvPr id="7" name="Shape 4397"/>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DAMAALgLAADICgAAEA4AABAgAAAmAAAACAAAAP//////////"/>
              </a:ext>
            </a:extLst>
          </p:cNvSpPr>
          <p:nvPr/>
        </p:nvSpPr>
        <p:spPr>
          <a:xfrm>
            <a:off x="495300" y="1905000"/>
            <a:ext cx="1257300" cy="3810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0" marR="0" indent="0" algn="l" defTabSz="457200">
              <a:lnSpc>
                <a:spcPts val="2600"/>
              </a:lnSpc>
              <a:spcBef>
                <a:spcPts val="400"/>
              </a:spcBef>
              <a:spcAft>
                <a:spcPts val="0"/>
              </a:spcAft>
              <a:buNone/>
              <a:tabLst>
                <a:tab pos="838200" algn="l"/>
                <a:tab pos="914400" algn="l"/>
                <a:tab pos="1828800" algn="l"/>
                <a:tab pos="2387600" algn="l"/>
              </a:tabLst>
              <a:defRPr sz="2200" u="sng" cap="none">
                <a:solidFill>
                  <a:srgbClr val="0433FF"/>
                </a:solidFill>
                <a:latin typeface="蘋果儷中黑" pitchFamily="0" charset="0"/>
                <a:ea typeface="蘋果儷中黑" pitchFamily="0" charset="0"/>
                <a:cs typeface="蘋果儷中黑" pitchFamily="0" charset="0"/>
              </a:defRPr>
            </a:pPr>
            <a:r>
              <a:t>Parameter</a:t>
            </a:r>
          </a:p>
        </p:txBody>
      </p:sp>
      <p:sp>
        <p:nvSpPr>
          <p:cNvPr id="8" name="Shape 4398"/>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M/bNq8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pCQAABAOAAAMNQAAkBAAABAgAAAmAAAACAAAAP//////////"/>
              </a:ext>
            </a:extLst>
          </p:cNvSpPr>
          <p:nvPr/>
        </p:nvSpPr>
        <p:spPr>
          <a:xfrm>
            <a:off x="5956300" y="2286000"/>
            <a:ext cx="2667000" cy="4064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algn="l" defTabSz="457200">
              <a:lnSpc>
                <a:spcPts val="2200"/>
              </a:lnSpc>
              <a:spcBef>
                <a:spcPts val="400"/>
              </a:spcBef>
              <a:tabLst>
                <a:tab pos="838200" algn="l"/>
                <a:tab pos="914400" algn="l"/>
                <a:tab pos="1828800" algn="l"/>
                <a:tab pos="2387600" algn="l"/>
              </a:tabLst>
              <a:defRPr sz="1800" cap="none">
                <a:solidFill>
                  <a:srgbClr val="424242"/>
                </a:solidFill>
                <a:latin typeface="蘋果儷中黑" pitchFamily="0" charset="0"/>
                <a:ea typeface="Gill Sans" pitchFamily="0" charset="0"/>
                <a:cs typeface="Gill Sans" pitchFamily="0" charset="0"/>
              </a:defRPr>
            </a:pPr>
            <a:r>
              <a:t>discrete uniform</a:t>
            </a:r>
            <a:r>
              <a:rPr cap="none">
                <a:latin typeface="Times" pitchFamily="0" charset="0"/>
                <a:ea typeface="Gill Sans" pitchFamily="0" charset="0"/>
                <a:cs typeface="Gill Sans" pitchFamily="0" charset="0"/>
              </a:rPr>
              <a:t> (1,...,</a:t>
            </a:r>
            <a:r>
              <a:rPr i="1" cap="none">
                <a:latin typeface="Times" pitchFamily="0" charset="0"/>
                <a:ea typeface="Gill Sans" pitchFamily="0" charset="0"/>
                <a:cs typeface="Gill Sans" pitchFamily="0" charset="0"/>
              </a:rPr>
              <a:t>B</a:t>
            </a:r>
            <a:r>
              <a:rPr cap="none">
                <a:latin typeface="Times" pitchFamily="0" charset="0"/>
                <a:ea typeface="Gill Sans" pitchFamily="0" charset="0"/>
                <a:cs typeface="Gill Sans" pitchFamily="0" charset="0"/>
              </a:rPr>
              <a:t>(</a:t>
            </a:r>
            <a:r>
              <a:rPr i="1" cap="none">
                <a:latin typeface="Times" pitchFamily="0" charset="0"/>
                <a:ea typeface="Gill Sans" pitchFamily="0" charset="0"/>
                <a:cs typeface="Gill Sans" pitchFamily="0" charset="0"/>
              </a:rPr>
              <a:t>S</a:t>
            </a:r>
            <a:r>
              <a:rPr cap="none">
                <a:latin typeface="Times" pitchFamily="0" charset="0"/>
                <a:ea typeface="Gill Sans" pitchFamily="0" charset="0"/>
                <a:cs typeface="Gill Sans" pitchFamily="0" charset="0"/>
              </a:rPr>
              <a:t>))</a:t>
            </a:r>
            <a:endParaRPr cap="none">
              <a:latin typeface="Times" pitchFamily="0" charset="0"/>
              <a:ea typeface="Gill Sans" pitchFamily="0" charset="0"/>
              <a:cs typeface="Gill Sans" pitchFamily="0" charset="0"/>
            </a:endParaRPr>
          </a:p>
        </p:txBody>
      </p:sp>
      <p:sp>
        <p:nvSpPr>
          <p:cNvPr id="9" name="Shape 4399"/>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FtxYA8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pCQAALgLAABIMAAAEA4AABAgAAAmAAAACAAAAP//////////"/>
              </a:ext>
            </a:extLst>
          </p:cNvSpPr>
          <p:nvPr/>
        </p:nvSpPr>
        <p:spPr>
          <a:xfrm>
            <a:off x="5956300" y="1905000"/>
            <a:ext cx="1892300" cy="3810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0" marR="0" indent="0" algn="l" defTabSz="457200">
              <a:lnSpc>
                <a:spcPts val="2600"/>
              </a:lnSpc>
              <a:spcBef>
                <a:spcPts val="400"/>
              </a:spcBef>
              <a:spcAft>
                <a:spcPts val="0"/>
              </a:spcAft>
              <a:buNone/>
              <a:tabLst>
                <a:tab pos="838200" algn="l"/>
                <a:tab pos="914400" algn="l"/>
                <a:tab pos="1828800" algn="l"/>
                <a:tab pos="2387600" algn="l"/>
              </a:tabLst>
              <a:defRPr sz="2200" u="sng" cap="none">
                <a:solidFill>
                  <a:srgbClr val="0433FF"/>
                </a:solidFill>
                <a:latin typeface="蘋果儷中黑" pitchFamily="0" charset="0"/>
                <a:ea typeface="蘋果儷中黑" pitchFamily="0" charset="0"/>
                <a:cs typeface="蘋果儷中黑" pitchFamily="0" charset="0"/>
              </a:defRPr>
            </a:pPr>
            <a:r>
              <a:t>Prior Distribution</a:t>
            </a:r>
          </a:p>
        </p:txBody>
      </p:sp>
      <p:pic>
        <p:nvPicPr>
          <p:cNvPr id="10" name="droppedImage.png"/>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IAAg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EQMAAA0EgAAeBkAADwUAAAQAAAAJgAAAAgAAAD//////////w=="/>
              </a:ext>
            </a:extLst>
          </p:cNvPicPr>
          <p:nvPr/>
        </p:nvPicPr>
        <p:blipFill>
          <a:blip r:embed="rId5"/>
          <a:stretch>
            <a:fillRect/>
          </a:stretch>
        </p:blipFill>
        <p:spPr>
          <a:xfrm>
            <a:off x="1993900" y="2959100"/>
            <a:ext cx="2146300" cy="330200"/>
          </a:xfrm>
          <a:prstGeom prst="rect">
            <a:avLst/>
          </a:prstGeom>
          <a:noFill/>
          <a:ln>
            <a:noFill/>
          </a:ln>
          <a:effectLst>
            <a:outerShdw blurRad="63500" dist="63760" dir="2700000">
              <a:srgbClr val="000000">
                <a:alpha val="4000"/>
              </a:srgbClr>
            </a:outerShdw>
          </a:effectLst>
        </p:spPr>
      </p:pic>
      <p:sp>
        <p:nvSpPr>
          <p:cNvPr id="11" name="Shape 4401"/>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HEAd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DAMAAPgRAAAgDQAAABQAABAgAAAmAAAACAAAAP//////////"/>
              </a:ext>
            </a:extLst>
          </p:cNvSpPr>
          <p:nvPr/>
        </p:nvSpPr>
        <p:spPr>
          <a:xfrm>
            <a:off x="495300" y="2921000"/>
            <a:ext cx="1638300" cy="3302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cap="none">
                <a:solidFill>
                  <a:srgbClr val="424242"/>
                </a:solidFill>
                <a:latin typeface="蘋果儷中黑" pitchFamily="0" charset="0"/>
                <a:ea typeface="蘋果儷中黑" pitchFamily="0" charset="0"/>
                <a:cs typeface="蘋果儷中黑" pitchFamily="0" charset="0"/>
              </a:defRPr>
            </a:pPr>
            <a:r>
              <a:t>branch-length</a:t>
            </a:r>
          </a:p>
        </p:txBody>
      </p:sp>
      <p:sp>
        <p:nvSpPr>
          <p:cNvPr id="12" name="Shape 4402"/>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Icw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pCQAAPgRAABIMAAAeBQAABAgAAAmAAAACAAAAP//////////"/>
              </a:ext>
            </a:extLst>
          </p:cNvSpPr>
          <p:nvPr/>
        </p:nvSpPr>
        <p:spPr>
          <a:xfrm>
            <a:off x="5956300" y="2921000"/>
            <a:ext cx="1892300" cy="4064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algn="l" defTabSz="457200">
              <a:lnSpc>
                <a:spcPts val="2200"/>
              </a:lnSpc>
              <a:spcBef>
                <a:spcPts val="400"/>
              </a:spcBef>
              <a:tabLst>
                <a:tab pos="838200" algn="l"/>
                <a:tab pos="914400" algn="l"/>
                <a:tab pos="1828800" algn="l"/>
                <a:tab pos="2387600" algn="l"/>
              </a:tabLst>
              <a:defRPr sz="1800" cap="none">
                <a:solidFill>
                  <a:srgbClr val="424242"/>
                </a:solidFill>
                <a:latin typeface="蘋果儷中黑" pitchFamily="0" charset="0"/>
                <a:ea typeface="Gill Sans" pitchFamily="0" charset="0"/>
                <a:cs typeface="Gill Sans" pitchFamily="0" charset="0"/>
              </a:defRPr>
            </a:pPr>
            <a:r>
              <a:t>Dirichlet</a:t>
            </a:r>
            <a:r>
              <a:rPr cap="none">
                <a:latin typeface="Times" pitchFamily="0" charset="0"/>
                <a:ea typeface="Gill Sans" pitchFamily="0" charset="0"/>
                <a:cs typeface="Gill Sans" pitchFamily="0" charset="0"/>
              </a:rPr>
              <a:t>(1,1,...1)</a:t>
            </a:r>
            <a:endParaRPr cap="none">
              <a:latin typeface="Times" pitchFamily="0" charset="0"/>
              <a:ea typeface="Gill Sans" pitchFamily="0" charset="0"/>
              <a:cs typeface="Gill Sans" pitchFamily="0" charset="0"/>
            </a:endParaRPr>
          </a:p>
        </p:txBody>
      </p:sp>
      <p:sp>
        <p:nvSpPr>
          <p:cNvPr id="13" name="Shape 4403"/>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IVQ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DAMAABgVAADoDQAAIBcAABAgAAAmAAAACAAAAP//////////"/>
              </a:ext>
            </a:extLst>
          </p:cNvSpPr>
          <p:nvPr/>
        </p:nvSpPr>
        <p:spPr>
          <a:xfrm>
            <a:off x="495300" y="3429000"/>
            <a:ext cx="1765300" cy="3302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cap="none">
                <a:solidFill>
                  <a:srgbClr val="424242"/>
                </a:solidFill>
                <a:latin typeface="蘋果儷中黑" pitchFamily="0" charset="0"/>
                <a:ea typeface="蘋果儷中黑" pitchFamily="0" charset="0"/>
                <a:cs typeface="蘋果儷中黑" pitchFamily="0" charset="0"/>
              </a:defRPr>
            </a:pPr>
            <a:r>
              <a:t>exchangeability</a:t>
            </a:r>
          </a:p>
        </p:txBody>
      </p:sp>
      <p:pic>
        <p:nvPicPr>
          <p:cNvPr id="14" name="Picture4"/>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B2dWVk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FUMAAAkGAAAwxwAAKQaAAAQAAAAJgAAAAgAAAD//////////w=="/>
              </a:ext>
            </a:extLst>
          </p:cNvPicPr>
          <p:nvPr/>
        </p:nvPicPr>
        <p:blipFill>
          <a:blip r:embed="rId6"/>
          <a:stretch>
            <a:fillRect/>
          </a:stretch>
        </p:blipFill>
        <p:spPr>
          <a:xfrm>
            <a:off x="2004695" y="3924300"/>
            <a:ext cx="2670810" cy="406400"/>
          </a:xfrm>
          <a:prstGeom prst="rect">
            <a:avLst/>
          </a:prstGeom>
          <a:noFill/>
          <a:ln>
            <a:noFill/>
          </a:ln>
          <a:effectLst>
            <a:outerShdw blurRad="63500" dist="63760" dir="2700000">
              <a:srgbClr val="000000">
                <a:alpha val="4000"/>
              </a:srgbClr>
            </a:outerShdw>
          </a:effectLst>
        </p:spPr>
      </p:pic>
      <p:sp>
        <p:nvSpPr>
          <p:cNvPr id="15" name="Shape 4405"/>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IvAjg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DAMAADgYAADoDQAAQBoAABAgAAAmAAAACAAAAP//////////"/>
              </a:ext>
            </a:extLst>
          </p:cNvSpPr>
          <p:nvPr/>
        </p:nvSpPr>
        <p:spPr>
          <a:xfrm>
            <a:off x="495300" y="3937000"/>
            <a:ext cx="1765300" cy="3302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cap="none">
                <a:solidFill>
                  <a:srgbClr val="424242"/>
                </a:solidFill>
                <a:latin typeface="蘋果儷中黑" pitchFamily="0" charset="0"/>
                <a:ea typeface="蘋果儷中黑" pitchFamily="0" charset="0"/>
                <a:cs typeface="蘋果儷中黑" pitchFamily="0" charset="0"/>
              </a:defRPr>
            </a:pPr>
            <a:r>
              <a:t>base frequencies</a:t>
            </a:r>
          </a:p>
        </p:txBody>
      </p:sp>
      <p:sp>
        <p:nvSpPr>
          <p:cNvPr id="16" name="Shape 4406"/>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FXCVg8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pCQAACwVAABIMAAArBcAABAgAAAmAAAACAAAAP//////////"/>
              </a:ext>
            </a:extLst>
          </p:cNvSpPr>
          <p:nvPr/>
        </p:nvSpPr>
        <p:spPr>
          <a:xfrm>
            <a:off x="5956300" y="3441700"/>
            <a:ext cx="1892300" cy="4064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algn="l" defTabSz="457200">
              <a:lnSpc>
                <a:spcPts val="2200"/>
              </a:lnSpc>
              <a:spcBef>
                <a:spcPts val="400"/>
              </a:spcBef>
              <a:tabLst>
                <a:tab pos="838200" algn="l"/>
                <a:tab pos="914400" algn="l"/>
                <a:tab pos="1828800" algn="l"/>
                <a:tab pos="2387600" algn="l"/>
              </a:tabLst>
              <a:defRPr sz="1800" cap="none">
                <a:solidFill>
                  <a:srgbClr val="424242"/>
                </a:solidFill>
                <a:latin typeface="蘋果儷中黑" pitchFamily="0" charset="0"/>
                <a:ea typeface="Gill Sans" pitchFamily="0" charset="0"/>
                <a:cs typeface="Gill Sans" pitchFamily="0" charset="0"/>
              </a:defRPr>
            </a:pPr>
            <a:r>
              <a:t>Dirichlet</a:t>
            </a:r>
            <a:r>
              <a:rPr cap="none">
                <a:latin typeface="Times" pitchFamily="0" charset="0"/>
                <a:ea typeface="Gill Sans" pitchFamily="0" charset="0"/>
                <a:cs typeface="Gill Sans" pitchFamily="0" charset="0"/>
              </a:rPr>
              <a:t>(1,1,1,1,1,1)</a:t>
            </a:r>
            <a:endParaRPr cap="none">
              <a:latin typeface="Times" pitchFamily="0" charset="0"/>
              <a:ea typeface="Gill Sans" pitchFamily="0" charset="0"/>
              <a:cs typeface="Gill Sans" pitchFamily="0" charset="0"/>
            </a:endParaRPr>
          </a:p>
        </p:txBody>
      </p:sp>
      <p:sp>
        <p:nvSpPr>
          <p:cNvPr id="17" name="Shape 4407"/>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gAC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pCQAAEwYAABIMAAAzBoAABAgAAAmAAAACAAAAP//////////"/>
              </a:ext>
            </a:extLst>
          </p:cNvSpPr>
          <p:nvPr/>
        </p:nvSpPr>
        <p:spPr>
          <a:xfrm>
            <a:off x="5956300" y="3949700"/>
            <a:ext cx="1892300" cy="4064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algn="l" defTabSz="457200">
              <a:lnSpc>
                <a:spcPts val="2200"/>
              </a:lnSpc>
              <a:spcBef>
                <a:spcPts val="400"/>
              </a:spcBef>
              <a:tabLst>
                <a:tab pos="838200" algn="l"/>
                <a:tab pos="914400" algn="l"/>
                <a:tab pos="1828800" algn="l"/>
                <a:tab pos="2387600" algn="l"/>
              </a:tabLst>
              <a:defRPr sz="1800" cap="none">
                <a:solidFill>
                  <a:srgbClr val="424242"/>
                </a:solidFill>
                <a:latin typeface="蘋果儷中黑" pitchFamily="0" charset="0"/>
                <a:ea typeface="Gill Sans" pitchFamily="0" charset="0"/>
                <a:cs typeface="Gill Sans" pitchFamily="0" charset="0"/>
              </a:defRPr>
            </a:pPr>
            <a:r>
              <a:t>Dirichlet</a:t>
            </a:r>
            <a:r>
              <a:rPr cap="none">
                <a:latin typeface="Times" pitchFamily="0" charset="0"/>
                <a:ea typeface="Gill Sans" pitchFamily="0" charset="0"/>
                <a:cs typeface="Gill Sans" pitchFamily="0" charset="0"/>
              </a:rPr>
              <a:t>(1,1,1,1)</a:t>
            </a:r>
            <a:endParaRPr cap="none">
              <a:latin typeface="Times" pitchFamily="0" charset="0"/>
              <a:ea typeface="Gill Sans" pitchFamily="0" charset="0"/>
              <a:cs typeface="Gill Sans" pitchFamily="0" charset="0"/>
            </a:endParaRPr>
          </a:p>
        </p:txBody>
      </p:sp>
      <p:sp>
        <p:nvSpPr>
          <p:cNvPr id="18" name="Shape 4408"/>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DcAS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DAMAACAcAADUCwAAKB4AABAgAAAmAAAACAAAAP//////////"/>
              </a:ext>
            </a:extLst>
          </p:cNvSpPr>
          <p:nvPr/>
        </p:nvSpPr>
        <p:spPr>
          <a:xfrm>
            <a:off x="495300" y="4572000"/>
            <a:ext cx="1427480" cy="3302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cap="none">
                <a:solidFill>
                  <a:srgbClr val="424242"/>
                </a:solidFill>
                <a:latin typeface="蘋果儷中黑" pitchFamily="0" charset="0"/>
                <a:ea typeface="蘋果儷中黑" pitchFamily="0" charset="0"/>
                <a:cs typeface="蘋果儷中黑" pitchFamily="0" charset="0"/>
              </a:defRPr>
            </a:pPr>
            <a:r>
              <a:t>tree length</a:t>
            </a:r>
          </a:p>
        </p:txBody>
      </p:sp>
      <p:grpSp>
        <p:nvGrpSpPr>
          <p:cNvPr id="19" name="Group 4411"/>
          <p:cNvGrpSpPr>
            <a:extLst>
              <a:ext uri="smNativeData">
                <pr:smNativeData xmlns:pr="smNativeData" xmlns="smNativeData" val="SMDATA_6_trXWYhMAAAAlAAAAAQAAAA8BAAAAkAAAAEgAAACQAAAASAAAAAAAAAAAAAAAAAAAABcAAAAUAAAAAAAAAAAAAAD/fwAA/38AAAAAAAAJAAAABAAAAAAAAAAfAAAAVAAAAAAAAAAAAAAAAAAAAAAAAAAAAAAAAAAAAAAAAAAAAAAAAAAAAAAAAAAAAAAAAAAAAAAAAAAAAAAAAAAAAAAAAAAAAAAAAAAAAAAAAAAAAAAAAAAAACEAAAAYAAAAFAAAAKQkAAAMHAAASDAAABQeAAAQAAAAJgAAAAgAAAD/////AAAAAA=="/>
              </a:ext>
            </a:extLst>
          </p:cNvGrpSpPr>
          <p:nvPr/>
        </p:nvGrpSpPr>
        <p:grpSpPr>
          <a:xfrm>
            <a:off x="5956300" y="4559300"/>
            <a:ext cx="1892300" cy="330200"/>
            <a:chOff x="5956300" y="4559300"/>
            <a:chExt cx="1892300" cy="330200"/>
          </a:xfrm>
        </p:grpSpPr>
        <p:pic>
          <p:nvPicPr>
            <p:cNvPr id="21" name="Picture3"/>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B2dWVk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FEpAABcHAAADzAAABQeAAAAAAAAJgAAAAgAAAD//////////w=="/>
                </a:ext>
              </a:extLst>
            </p:cNvPicPr>
            <p:nvPr/>
          </p:nvPicPr>
          <p:blipFill>
            <a:blip r:embed="rId7"/>
            <a:stretch>
              <a:fillRect/>
            </a:stretch>
          </p:blipFill>
          <p:spPr>
            <a:xfrm>
              <a:off x="6716395" y="4610100"/>
              <a:ext cx="1096010" cy="279400"/>
            </a:xfrm>
            <a:prstGeom prst="rect">
              <a:avLst/>
            </a:prstGeom>
            <a:noFill/>
            <a:ln>
              <a:noFill/>
            </a:ln>
            <a:effectLst/>
          </p:spPr>
        </p:pic>
        <p:sp>
          <p:nvSpPr>
            <p:cNvPr id="20" name="Shape 4410"/>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IvAjg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AAAAAMvLywDAwP8Af39/AAAAAAAAAAAAAAAAAAAAAAAAAAAAIQAAABgAAAAUAAAApCQAAAwcAABIMAAAFB4AAAAgAAAmAAAACAAAAP//////////"/>
                </a:ext>
              </a:extLst>
            </p:cNvSpPr>
            <p:nvPr/>
          </p:nvSpPr>
          <p:spPr>
            <a:xfrm>
              <a:off x="5956300" y="4559300"/>
              <a:ext cx="1892300" cy="3302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cap="none">
                  <a:solidFill>
                    <a:srgbClr val="424242"/>
                  </a:solidFill>
                  <a:latin typeface="蘋果儷中黑" pitchFamily="0" charset="0"/>
                  <a:ea typeface="蘋果儷中黑" pitchFamily="0" charset="0"/>
                  <a:cs typeface="蘋果儷中黑" pitchFamily="0" charset="0"/>
                </a:defRPr>
              </a:pPr>
              <a:r>
                <a:t>Gamma</a:t>
              </a:r>
            </a:p>
          </p:txBody>
        </p:sp>
      </p:grpSp>
      <p:sp>
        <p:nvSpPr>
          <p:cNvPr id="22" name="Shape 4412"/>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FXCVg8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DAMAAEAfAADUCwAASCEAABAgAAAmAAAACAAAAP//////////"/>
              </a:ext>
            </a:extLst>
          </p:cNvSpPr>
          <p:nvPr/>
        </p:nvSpPr>
        <p:spPr>
          <a:xfrm>
            <a:off x="495300" y="5080000"/>
            <a:ext cx="1427480" cy="3302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cap="none">
                <a:solidFill>
                  <a:srgbClr val="424242"/>
                </a:solidFill>
                <a:latin typeface="蘋果儷中黑" pitchFamily="0" charset="0"/>
                <a:ea typeface="蘋果儷中黑" pitchFamily="0" charset="0"/>
                <a:cs typeface="蘋果儷中黑" pitchFamily="0" charset="0"/>
              </a:defRPr>
            </a:pPr>
            <a:r>
              <a:t>gamma shape</a:t>
            </a:r>
          </a:p>
        </p:txBody>
      </p:sp>
      <p:pic>
        <p:nvPicPr>
          <p:cNvPr id="23" name="Picture2"/>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PgqAACQHwAAiCwAAEghAAAQAAAAJgAAAAgAAAD//////////w=="/>
              </a:ext>
            </a:extLst>
          </p:cNvPicPr>
          <p:nvPr/>
        </p:nvPicPr>
        <p:blipFill>
          <a:blip r:embed="rId8"/>
          <a:stretch>
            <a:fillRect/>
          </a:stretch>
        </p:blipFill>
        <p:spPr>
          <a:xfrm>
            <a:off x="6985000" y="5130800"/>
            <a:ext cx="254000" cy="279400"/>
          </a:xfrm>
          <a:prstGeom prst="rect">
            <a:avLst/>
          </a:prstGeom>
          <a:noFill/>
          <a:ln>
            <a:noFill/>
          </a:ln>
          <a:effectLst/>
        </p:spPr>
      </p:pic>
      <p:sp>
        <p:nvSpPr>
          <p:cNvPr id="24" name="Shape 4414"/>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PUscDM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pCQAACwfAABIMAAArCEAABAgAAAmAAAACAAAAP//////////"/>
              </a:ext>
            </a:extLst>
          </p:cNvSpPr>
          <p:nvPr/>
        </p:nvSpPr>
        <p:spPr>
          <a:xfrm>
            <a:off x="5956300" y="5067300"/>
            <a:ext cx="1892300" cy="4064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algn="l" defTabSz="457200">
              <a:lnSpc>
                <a:spcPts val="2200"/>
              </a:lnSpc>
              <a:spcBef>
                <a:spcPts val="400"/>
              </a:spcBef>
              <a:tabLst>
                <a:tab pos="838200" algn="l"/>
                <a:tab pos="914400" algn="l"/>
                <a:tab pos="1828800" algn="l"/>
                <a:tab pos="2387600" algn="l"/>
              </a:tabLst>
              <a:defRPr sz="1800" cap="none">
                <a:solidFill>
                  <a:srgbClr val="424242"/>
                </a:solidFill>
                <a:latin typeface="蘋果儷中黑" pitchFamily="0" charset="0"/>
                <a:ea typeface="Gill Sans" pitchFamily="0" charset="0"/>
                <a:cs typeface="Gill Sans" pitchFamily="0" charset="0"/>
              </a:defRPr>
            </a:pPr>
            <a:r>
              <a:t>Exponential</a:t>
            </a:r>
            <a:r>
              <a:rPr cap="none">
                <a:latin typeface="Times" pitchFamily="0" charset="0"/>
                <a:ea typeface="Gill Sans" pitchFamily="0" charset="0"/>
                <a:cs typeface="Gill Sans" pitchFamily="0" charset="0"/>
              </a:rPr>
              <a:t> (  )</a:t>
            </a:r>
            <a:endParaRPr cap="none">
              <a:latin typeface="Times" pitchFamily="0" charset="0"/>
              <a:ea typeface="Gill Sans" pitchFamily="0" charset="0"/>
              <a:cs typeface="Gill Sans" pitchFamily="0" charset="0"/>
            </a:endParaRPr>
          </a:p>
        </p:txBody>
      </p:sp>
      <p:sp>
        <p:nvSpPr>
          <p:cNvPr id="25" name="Shape 4415"/>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egkAAMgAAAAGNQAACAcAABAgAAAmAAAACAAAAP//////////"/>
              </a:ext>
            </a:extLst>
          </p:cNvSpPr>
          <p:nvPr/>
        </p:nvSpPr>
        <p:spPr>
          <a:xfrm>
            <a:off x="1540510" y="127000"/>
            <a:ext cx="7078980" cy="10160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p>
            <a:pPr defTabSz="457200">
              <a:lnSpc>
                <a:spcPts val="4300"/>
              </a:lnSpc>
              <a:tabLst>
                <a:tab pos="838200" algn="l"/>
              </a:tabLst>
              <a:defRPr sz="3600" cap="none">
                <a:solidFill>
                  <a:srgbClr val="0433FF"/>
                </a:solidFill>
                <a:latin typeface="蘋果儷中黑" pitchFamily="0" charset="0"/>
                <a:ea typeface="Gill Sans" pitchFamily="0" charset="0"/>
                <a:cs typeface="Gill Sans" pitchFamily="0" charset="0"/>
              </a:defRPr>
            </a:pPr>
            <a:r>
              <a:t>The Dirichlet Process Prior (DPP) Model </a:t>
            </a:r>
            <a:br/>
            <a:r>
              <a:t>for Accommodating Process heterogeneity </a:t>
            </a:r>
          </a:p>
        </p:txBody>
      </p:sp>
      <p:pic>
        <p:nvPicPr>
          <p:cNvPr id="26" name="droppedImage.png"/>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AAAA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EQMAAAYFQAAxCIAAIQXAAAQAAAAJgAAAAgAAAD//////////w=="/>
              </a:ext>
            </a:extLst>
          </p:cNvPicPr>
          <p:nvPr/>
        </p:nvPicPr>
        <p:blipFill>
          <a:blip r:embed="rId9"/>
          <a:stretch>
            <a:fillRect/>
          </a:stretch>
        </p:blipFill>
        <p:spPr>
          <a:xfrm>
            <a:off x="1993900" y="3429000"/>
            <a:ext cx="3657600" cy="393700"/>
          </a:xfrm>
          <a:prstGeom prst="rect">
            <a:avLst/>
          </a:prstGeom>
          <a:noFill/>
          <a:ln>
            <a:noFill/>
          </a:ln>
          <a:effectLst>
            <a:outerShdw blurRad="63500" dist="63760" dir="2700000">
              <a:srgbClr val="000000">
                <a:alpha val="4000"/>
              </a:srgbClr>
            </a:outerShdw>
          </a:effectLst>
        </p:spPr>
      </p:pic>
    </p:spTree>
  </p:cSld>
  <p:clrMapOvr>
    <a:masterClrMapping/>
  </p:clrMapOvr>
  <p:transition spd="fast" p14:dur="500">
    <p:fade/>
    <p:extLst>
      <p:ext uri="smNativeData">
        <pr:smNativeData xmlns:pr="smNativeData" xmlns="smNativeData" val="trXWYgAAAAD0AQAAAAAAAAYAAAAAAAAAAAAAAAAAAAAAAAAAAQAAAAAAAAAAAAAAAAAAAAAAAAAAAAAA"/>
      </p:ext>
    </p:extLst>
  </p:transition>
  <p:timing>
    <p:tnLst>
      <p:par>
        <p:cTn id="1" dur="indefinite" restart="never" nodeType="tmRoot"/>
      </p:par>
    </p:tnLst>
  </p:timing>
</p:sld>
</file>

<file path=ppt/slides/slide411.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sp>
        <p:nvSpPr>
          <p:cNvPr id="2" name="Shape 4418"/>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HZ1ZWQ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DAMAALgLAAAgDQAAwA0AABAgAAAmAAAACAAAAP//////////"/>
              </a:ext>
            </a:extLst>
          </p:cNvSpPr>
          <p:nvPr/>
        </p:nvSpPr>
        <p:spPr>
          <a:xfrm>
            <a:off x="495300" y="1905000"/>
            <a:ext cx="1638300" cy="3302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cap="none">
                <a:solidFill>
                  <a:srgbClr val="424242"/>
                </a:solidFill>
                <a:latin typeface="蘋果儷中黑" pitchFamily="0" charset="0"/>
                <a:ea typeface="蘋果儷中黑" pitchFamily="0" charset="0"/>
                <a:cs typeface="蘋果儷中黑" pitchFamily="0" charset="0"/>
              </a:defRPr>
            </a:pPr>
            <a:r>
              <a:t>allocation vector</a:t>
            </a:r>
          </a:p>
        </p:txBody>
      </p:sp>
      <p:sp>
        <p:nvSpPr>
          <p:cNvPr id="3" name="Shape 4419"/>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SAMAAIQIAAA4NgAABAsAABAgAAAmAAAACAAAAP//////////"/>
              </a:ext>
            </a:extLst>
          </p:cNvSpPr>
          <p:nvPr/>
        </p:nvSpPr>
        <p:spPr>
          <a:xfrm>
            <a:off x="533400" y="1384300"/>
            <a:ext cx="8280400" cy="4064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0" marR="0" indent="0" algn="l" defTabSz="457200">
              <a:lnSpc>
                <a:spcPts val="2900"/>
              </a:lnSpc>
              <a:spcBef>
                <a:spcPts val="400"/>
              </a:spcBef>
              <a:spcAft>
                <a:spcPts val="0"/>
              </a:spcAft>
              <a:buNone/>
              <a:tabLst>
                <a:tab pos="838200" algn="l"/>
                <a:tab pos="914400" algn="l"/>
                <a:tab pos="1828800" algn="l"/>
                <a:tab pos="2387600" algn="l"/>
              </a:tabLst>
              <a:defRPr sz="2400" cap="none">
                <a:solidFill>
                  <a:srgbClr val="021EAA"/>
                </a:solidFill>
                <a:latin typeface="蘋果儷中黑" pitchFamily="0" charset="0"/>
                <a:ea typeface="蘋果儷中黑" pitchFamily="0" charset="0"/>
                <a:cs typeface="蘋果儷中黑" pitchFamily="0" charset="0"/>
              </a:defRPr>
            </a:pPr>
            <a:r>
              <a:t>Novel parameters for the DPP include</a:t>
            </a:r>
          </a:p>
        </p:txBody>
      </p:sp>
      <p:sp>
        <p:nvSpPr>
          <p:cNvPr id="4" name="Shape 4420"/>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MBEAAGgLAADUEgAA6A0AABAgAAAmAAAACAAAAP//////////"/>
              </a:ext>
            </a:extLst>
          </p:cNvSpPr>
          <p:nvPr/>
        </p:nvSpPr>
        <p:spPr>
          <a:xfrm>
            <a:off x="2794000" y="1854200"/>
            <a:ext cx="266700" cy="406400"/>
          </a:xfrm>
          <a:prstGeom prst="rect">
            <a:avLst/>
          </a:prstGeom>
          <a:noFill/>
          <a:ln>
            <a:noFill/>
          </a:ln>
          <a:effectLst>
            <a:outerShdw blurRad="63500" dist="63760" dir="2700000">
              <a:srgbClr val="000000">
                <a:alpha val="4000"/>
              </a:srgbClr>
            </a:outerShdw>
          </a:effectLst>
        </p:spPr>
        <p:txBody>
          <a:bodyPr vert="horz" wrap="none" lIns="50800" tIns="50800" rIns="50800" bIns="50800" numCol="1" spcCol="215900"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cap="none">
                <a:solidFill>
                  <a:srgbClr val="424242"/>
                </a:solidFill>
                <a:latin typeface="蘋果儷中黑" pitchFamily="0" charset="0"/>
                <a:ea typeface="蘋果儷中黑" pitchFamily="0" charset="0"/>
                <a:cs typeface="蘋果儷中黑" pitchFamily="0" charset="0"/>
              </a:defRPr>
            </a:pPr>
            <a:r>
              <a:rPr b="1" cap="none">
                <a:latin typeface="Times" pitchFamily="0" charset="0"/>
                <a:ea typeface="蘋果儷中黑" pitchFamily="0" charset="0"/>
                <a:cs typeface="蘋果儷中黑" pitchFamily="0" charset="0"/>
              </a:rPr>
              <a:t>Z</a:t>
            </a:r>
            <a:endParaRPr b="1" cap="none">
              <a:latin typeface="Times" pitchFamily="0" charset="0"/>
              <a:ea typeface="蘋果儷中黑" pitchFamily="0" charset="0"/>
              <a:cs typeface="蘋果儷中黑" pitchFamily="0" charset="0"/>
            </a:endParaRPr>
          </a:p>
        </p:txBody>
      </p:sp>
      <p:sp>
        <p:nvSpPr>
          <p:cNvPr id="5" name="Shape 4421"/>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DAMAANgOAAAgDQAA4BAAABAgAAAmAAAACAAAAP//////////"/>
              </a:ext>
            </a:extLst>
          </p:cNvSpPr>
          <p:nvPr/>
        </p:nvSpPr>
        <p:spPr>
          <a:xfrm>
            <a:off x="495300" y="2413000"/>
            <a:ext cx="1638300" cy="3302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cap="none">
                <a:solidFill>
                  <a:srgbClr val="424242"/>
                </a:solidFill>
                <a:latin typeface="蘋果儷中黑" pitchFamily="0" charset="0"/>
                <a:ea typeface="蘋果儷中黑" pitchFamily="0" charset="0"/>
                <a:cs typeface="蘋果儷中黑" pitchFamily="0" charset="0"/>
              </a:defRPr>
            </a:pPr>
            <a:r>
              <a:t>number of subsets</a:t>
            </a:r>
          </a:p>
        </p:txBody>
      </p:sp>
      <p:sp>
        <p:nvSpPr>
          <p:cNvPr id="6" name="Shape 4422"/>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MBEAAIgOAADBEgAAWBEAABAgAAAmAAAACAAAAP//////////"/>
              </a:ext>
            </a:extLst>
          </p:cNvSpPr>
          <p:nvPr/>
        </p:nvSpPr>
        <p:spPr>
          <a:xfrm>
            <a:off x="2794000" y="2362200"/>
            <a:ext cx="254635" cy="457200"/>
          </a:xfrm>
          <a:prstGeom prst="rect">
            <a:avLst/>
          </a:prstGeom>
          <a:noFill/>
          <a:ln>
            <a:noFill/>
          </a:ln>
          <a:effectLst>
            <a:outerShdw blurRad="63500" dist="63760" dir="2700000">
              <a:srgbClr val="000000">
                <a:alpha val="4000"/>
              </a:srgbClr>
            </a:outerShdw>
          </a:effectLst>
        </p:spPr>
        <p:txBody>
          <a:bodyPr vert="horz" wrap="none" lIns="50800" tIns="50800" rIns="50800" bIns="50800" numCol="1" spcCol="215900" anchor="t"/>
          <a:lstStyle/>
          <a:p>
            <a:pPr marL="0" marR="0" indent="0" algn="l" defTabSz="457200">
              <a:lnSpc>
                <a:spcPts val="2700"/>
              </a:lnSpc>
              <a:spcBef>
                <a:spcPts val="400"/>
              </a:spcBef>
              <a:spcAft>
                <a:spcPts val="0"/>
              </a:spcAft>
              <a:buNone/>
              <a:tabLst>
                <a:tab pos="838200" algn="l"/>
                <a:tab pos="914400" algn="l"/>
                <a:tab pos="1828800" algn="l"/>
                <a:tab pos="2387600" algn="l"/>
              </a:tabLst>
              <a:defRPr sz="2210" cap="none">
                <a:solidFill>
                  <a:srgbClr val="424242"/>
                </a:solidFill>
                <a:latin typeface="蘋果儷中黑" pitchFamily="0" charset="0"/>
                <a:ea typeface="蘋果儷中黑" pitchFamily="0" charset="0"/>
                <a:cs typeface="蘋果儷中黑" pitchFamily="0" charset="0"/>
              </a:defRPr>
            </a:pPr>
            <a:r>
              <a:rPr b="1" i="1" cap="none">
                <a:latin typeface="Times" pitchFamily="0" charset="0"/>
                <a:ea typeface="蘋果儷中黑" pitchFamily="0" charset="0"/>
                <a:cs typeface="蘋果儷中黑" pitchFamily="0" charset="0"/>
              </a:rPr>
              <a:t>k</a:t>
            </a:r>
            <a:endParaRPr b="1" i="1" cap="none">
              <a:latin typeface="Times" pitchFamily="0" charset="0"/>
              <a:ea typeface="蘋果儷中黑" pitchFamily="0" charset="0"/>
              <a:cs typeface="蘋果儷中黑" pitchFamily="0" charset="0"/>
            </a:endParaRPr>
          </a:p>
        </p:txBody>
      </p:sp>
      <p:pic>
        <p:nvPicPr>
          <p:cNvPr id="7" name="droppedImage.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IQSAAD4EQAAWC8AAFYjAAAQAAAAJgAAAAgAAAD//////////w=="/>
              </a:ext>
            </a:extLst>
          </p:cNvPicPr>
          <p:nvPr/>
        </p:nvPicPr>
        <p:blipFill>
          <a:blip r:embed="rId2"/>
          <a:stretch>
            <a:fillRect/>
          </a:stretch>
        </p:blipFill>
        <p:spPr>
          <a:xfrm>
            <a:off x="3009900" y="2921000"/>
            <a:ext cx="4686300" cy="2823210"/>
          </a:xfrm>
          <a:prstGeom prst="rect">
            <a:avLst/>
          </a:prstGeom>
          <a:noFill/>
          <a:ln>
            <a:noFill/>
          </a:ln>
          <a:effectLst/>
        </p:spPr>
      </p:pic>
      <p:sp>
        <p:nvSpPr>
          <p:cNvPr id="8" name="Shape 4424"/>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MQgAAMgAAABPNgAAOAQAABAgAAAmAAAACAAAAP//////////"/>
              </a:ext>
            </a:extLst>
          </p:cNvSpPr>
          <p:nvPr/>
        </p:nvSpPr>
        <p:spPr>
          <a:xfrm>
            <a:off x="1331595" y="127000"/>
            <a:ext cx="749681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p>
            <a:pPr marL="0" marR="0" indent="0" algn="ctr" defTabSz="457200">
              <a:lnSpc>
                <a:spcPts val="4300"/>
              </a:lnSpc>
              <a:spcBef>
                <a:spcPts val="0"/>
              </a:spcBef>
              <a:spcAft>
                <a:spcPts val="0"/>
              </a:spcAft>
              <a:buNone/>
              <a:tabLst>
                <a:tab pos="838200" algn="l"/>
              </a:tabLst>
              <a:defRPr sz="3600" cap="none">
                <a:solidFill>
                  <a:srgbClr val="0433FF"/>
                </a:solidFill>
                <a:latin typeface="蘋果儷中黑" pitchFamily="0" charset="0"/>
                <a:ea typeface="蘋果儷中黑" pitchFamily="0" charset="0"/>
                <a:cs typeface="蘋果儷中黑" pitchFamily="0" charset="0"/>
              </a:defRPr>
            </a:pPr>
            <a:r>
              <a:t>The Dirichlet Process Prior (DPP) ASPH Model</a:t>
            </a:r>
          </a:p>
        </p:txBody>
      </p:sp>
    </p:spTree>
  </p:cSld>
  <p:clrMapOvr>
    <a:masterClrMapping/>
  </p:clrMapOvr>
  <p:transition spd="fast" p14:dur="500">
    <p:fade/>
    <p:extLst>
      <p:ext uri="smNativeData">
        <pr:smNativeData xmlns:pr="smNativeData" xmlns="smNativeData" val="trXWYgAAAAD0AQAAAAAAAAYAAAAAAAAAAAAAAAAAAAAAAAAAAQAAAAAAAAAAAAAAAAAAAAAAAAAAAAAA"/>
      </p:ext>
    </p:extLst>
  </p:transition>
  <p:timing>
    <p:tnLst>
      <p:par>
        <p:cTn id="1" dur="indefinite" restart="never" nodeType="tmRoot"/>
      </p:par>
    </p:tnLst>
  </p:timing>
</p:sld>
</file>

<file path=ppt/slides/slide412.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sp>
        <p:nvSpPr>
          <p:cNvPr id="2" name="Shape 4426"/>
          <p:cNvSpPr>
            <a:extLst>
              <a:ext uri="smNativeData">
                <pr:smNativeData xmlns:pr="smNativeData" xmlns="smNativeData" val="SMDATA_15_trXWYhMAAAAlAAAAZAAAAA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BC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GAYAABgBAABoOAAACAcAABAAAAAmAAAACAAAAP//////////"/>
              </a:ext>
            </a:extLst>
          </p:cNvSpPr>
          <p:nvPr/>
        </p:nvSpPr>
        <p:spPr>
          <a:xfrm>
            <a:off x="990600" y="177800"/>
            <a:ext cx="8178800" cy="965200"/>
          </a:xfrm>
          <a:prstGeom prst="rect">
            <a:avLst/>
          </a:prstGeom>
          <a:noFill/>
          <a:ln>
            <a:noFill/>
          </a:ln>
          <a:effectLst/>
        </p:spPr>
        <p:txBody>
          <a:bodyPr vert="horz" wrap="square" lIns="0" tIns="0" rIns="0" bIns="0" numCol="1" spcCol="215900" anchor="t"/>
          <a:lstStyle/>
          <a:p>
            <a:pPr marL="0" marR="0" indent="-12700" algn="ctr" defTabSz="457200">
              <a:lnSpc>
                <a:spcPts val="4300"/>
              </a:lnSpc>
              <a:spcBef>
                <a:spcPts val="0"/>
              </a:spcBef>
              <a:spcAft>
                <a:spcPts val="0"/>
              </a:spcAft>
              <a:buNone/>
              <a:tabLst>
                <a:tab pos="838200" algn="l"/>
                <a:tab pos="977900" algn="l"/>
              </a:tabLst>
              <a:defRPr sz="3600" cap="none">
                <a:solidFill>
                  <a:srgbClr val="021EAA"/>
                </a:solidFill>
                <a:effectLst>
                  <a:outerShdw dist="63500" dir="3600000" algn="tl" rotWithShape="0">
                    <a:srgbClr val="000000">
                      <a:alpha val="40000"/>
                    </a:srgbClr>
                  </a:outerShdw>
                </a:effectLst>
                <a:latin typeface="蘋果儷中黑" pitchFamily="0" charset="0"/>
                <a:ea typeface="蘋果儷中黑" pitchFamily="0" charset="0"/>
                <a:cs typeface="蘋果儷中黑" pitchFamily="0" charset="0"/>
              </a:defRPr>
            </a:pPr>
            <a:r>
              <a:t>Accommodating Partitioned Data using the DPP Model</a:t>
            </a:r>
          </a:p>
        </p:txBody>
      </p:sp>
      <p:sp>
        <p:nvSpPr>
          <p:cNvPr id="3" name="Shape 4427"/>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Bov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SAMAAIQIAAA4NgAABAsAABAgAAAmAAAACAAAAP//////////"/>
              </a:ext>
            </a:extLst>
          </p:cNvSpPr>
          <p:nvPr/>
        </p:nvSpPr>
        <p:spPr>
          <a:xfrm>
            <a:off x="533400" y="1384300"/>
            <a:ext cx="8280400" cy="406400"/>
          </a:xfrm>
          <a:prstGeom prst="rect">
            <a:avLst/>
          </a:prstGeom>
          <a:noFill/>
          <a:ln>
            <a:noFill/>
          </a:ln>
          <a:effectLst>
            <a:outerShdw blurRad="63500" dist="63760" dir="2700000">
              <a:srgbClr val="000000">
                <a:alpha val="35000"/>
              </a:srgbClr>
            </a:outerShdw>
          </a:effectLst>
        </p:spPr>
        <p:txBody>
          <a:bodyPr vert="horz" wrap="square" lIns="50800" tIns="50800" rIns="50800" bIns="50800" numCol="1" spcCol="215900" anchor="t"/>
          <a:lstStyle/>
          <a:p>
            <a:pPr marL="0" marR="0" indent="0" algn="l" defTabSz="457200">
              <a:lnSpc>
                <a:spcPts val="2900"/>
              </a:lnSpc>
              <a:spcBef>
                <a:spcPts val="400"/>
              </a:spcBef>
              <a:spcAft>
                <a:spcPts val="0"/>
              </a:spcAft>
              <a:buNone/>
              <a:tabLst>
                <a:tab pos="838200" algn="l"/>
                <a:tab pos="914400" algn="l"/>
                <a:tab pos="1828800" algn="l"/>
                <a:tab pos="2387600" algn="l"/>
              </a:tabLst>
              <a:defRPr sz="2400" cap="none">
                <a:solidFill>
                  <a:srgbClr val="021EAA"/>
                </a:solidFill>
                <a:latin typeface="蘋果儷中黑" pitchFamily="0" charset="0"/>
                <a:ea typeface="蘋果儷中黑" pitchFamily="0" charset="0"/>
                <a:cs typeface="蘋果儷中黑" pitchFamily="0" charset="0"/>
              </a:defRPr>
            </a:pPr>
            <a:r>
              <a:t>The posterior probability distribution under the DPP model</a:t>
            </a:r>
          </a:p>
        </p:txBody>
      </p:sp>
      <p:pic>
        <p:nvPicPr>
          <p:cNvPr id="4" name="droppedImage.png"/>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KUEAADADQAA2zkAACQTAAAQAAAAJgAAAAgAAAD//////////w=="/>
              </a:ext>
            </a:extLst>
          </p:cNvPicPr>
          <p:nvPr/>
        </p:nvPicPr>
        <p:blipFill>
          <a:blip r:embed="rId2"/>
          <a:stretch>
            <a:fillRect/>
          </a:stretch>
        </p:blipFill>
        <p:spPr>
          <a:xfrm>
            <a:off x="755015" y="2235200"/>
            <a:ext cx="8649970" cy="876300"/>
          </a:xfrm>
          <a:prstGeom prst="rect">
            <a:avLst/>
          </a:prstGeom>
          <a:noFill/>
          <a:ln>
            <a:noFill/>
          </a:ln>
          <a:effectLst/>
        </p:spPr>
      </p:pic>
      <p:grpSp>
        <p:nvGrpSpPr>
          <p:cNvPr id="5" name="Group 4432"/>
          <p:cNvGrpSpPr>
            <a:extLst>
              <a:ext uri="smNativeData">
                <pr:smNativeData xmlns:pr="smNativeData" xmlns="smNativeData" val="SMDATA_6_trXWYhMAAAAlAAAAAQAAAA8BAAAAkAAAAEgAAACQAAAASAAAAAAAAAAAAAAAAAAAABcAAAAUAAAAAAAAAAAAAAD/fwAA/38AAAAAAAAJAAAABAAAAAAAAAAfAAAAVAAAAAAAAAAAAAAAAAAAAAAAAAAAAAAAAAAAAAAAAAAAAAAAAAAAAAAAAAAAAAAAAAAAAAAAAAAAAAAAAAAAAAAAAAAAAAAAAAAAAAAAAAAAAAAAAAAAACEAAAAYAAAAFAAAALgGAADEDgAAfBoAADAbAAAQAAAAJgAAAAgAAAD/////AAAAAA=="/>
              </a:ext>
            </a:extLst>
          </p:cNvGrpSpPr>
          <p:nvPr/>
        </p:nvGrpSpPr>
        <p:grpSpPr>
          <a:xfrm>
            <a:off x="1092200" y="2400300"/>
            <a:ext cx="3213100" cy="2019300"/>
            <a:chOff x="1092200" y="2400300"/>
            <a:chExt cx="3213100" cy="2019300"/>
          </a:xfrm>
        </p:grpSpPr>
        <p:sp>
          <p:nvSpPr>
            <p:cNvPr id="8" name="Shape 4429"/>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PMc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AAAAAMvLywDAwP8Af39/AAAAAAAAAAAAAAAAAAAAAAAAAAAAIQAAABgAAAAUAAAAvAwAACAXAAB8GgAAMBsAAAAgAAAmAAAACAAAAP//////////"/>
                </a:ext>
              </a:extLst>
            </p:cNvSpPr>
            <p:nvPr/>
          </p:nvSpPr>
          <p:spPr>
            <a:xfrm>
              <a:off x="2070100" y="3759200"/>
              <a:ext cx="2235200" cy="660400"/>
            </a:xfrm>
            <a:prstGeom prst="rect">
              <a:avLst/>
            </a:prstGeom>
            <a:noFill/>
            <a:ln>
              <a:noFill/>
            </a:ln>
            <a:effectLst>
              <a:outerShdw blurRad="63500" dist="63760" dir="2700000">
                <a:srgbClr val="000000">
                  <a:alpha val="35000"/>
                </a:srgbClr>
              </a:outerShdw>
            </a:effectLst>
          </p:spPr>
          <p:txBody>
            <a:bodyPr vert="horz" wrap="square" lIns="50800" tIns="50800" rIns="50800" bIns="50800" numCol="1" spcCol="215900" anchor="t"/>
            <a:lstStyle/>
            <a:p>
              <a:pPr algn="l" defTabSz="457200">
                <a:lnSpc>
                  <a:spcPct val="100000"/>
                </a:lnSpc>
                <a:tabLst>
                  <a:tab pos="355600" algn="l"/>
                  <a:tab pos="711200" algn="l"/>
                  <a:tab pos="838200" algn="l"/>
                  <a:tab pos="1066800" algn="l"/>
                  <a:tab pos="1422400" algn="l"/>
                  <a:tab pos="1778000" algn="l"/>
                  <a:tab pos="2133600" algn="l"/>
                  <a:tab pos="2489200" algn="l"/>
                  <a:tab pos="2844800" algn="l"/>
                  <a:tab pos="3200400" algn="l"/>
                  <a:tab pos="3556000" algn="l"/>
                  <a:tab pos="3911600" algn="l"/>
                  <a:tab pos="4267200" algn="l"/>
                </a:tabLst>
                <a:defRPr sz="2200" cap="none">
                  <a:solidFill>
                    <a:srgbClr val="424242"/>
                  </a:solidFill>
                  <a:latin typeface="蘋果儷中黑" pitchFamily="0" charset="0"/>
                  <a:ea typeface="Gill Sans" pitchFamily="0" charset="0"/>
                  <a:cs typeface="Gill Sans" pitchFamily="0" charset="0"/>
                </a:defRPr>
              </a:pPr>
              <a:r>
                <a:t>tree &amp;</a:t>
              </a:r>
            </a:p>
            <a:p>
              <a:pPr algn="l" defTabSz="457200">
                <a:lnSpc>
                  <a:spcPct val="100000"/>
                </a:lnSpc>
                <a:tabLst>
                  <a:tab pos="355600" algn="l"/>
                  <a:tab pos="711200" algn="l"/>
                  <a:tab pos="838200" algn="l"/>
                  <a:tab pos="1066800" algn="l"/>
                  <a:tab pos="1422400" algn="l"/>
                  <a:tab pos="1778000" algn="l"/>
                  <a:tab pos="2133600" algn="l"/>
                  <a:tab pos="2489200" algn="l"/>
                  <a:tab pos="2844800" algn="l"/>
                  <a:tab pos="3200400" algn="l"/>
                  <a:tab pos="3556000" algn="l"/>
                  <a:tab pos="3911600" algn="l"/>
                  <a:tab pos="4267200" algn="l"/>
                </a:tabLst>
                <a:defRPr sz="2200" cap="none">
                  <a:solidFill>
                    <a:srgbClr val="424242"/>
                  </a:solidFill>
                  <a:latin typeface="蘋果儷中黑" pitchFamily="0" charset="0"/>
                  <a:ea typeface="Gill Sans" pitchFamily="0" charset="0"/>
                  <a:cs typeface="Gill Sans" pitchFamily="0" charset="0"/>
                </a:defRPr>
              </a:pPr>
              <a:r>
                <a:t>branch lengths</a:t>
              </a:r>
            </a:p>
          </p:txBody>
        </p:sp>
        <p:sp>
          <p:nvSpPr>
            <p:cNvPr id="7" name="Shape 4430"/>
            <p:cNvSpPr>
              <a:extLst>
                <a:ext uri="smNativeData">
                  <pr:smNativeData xmlns:pr="smNativeData" xmlns="smNativeData" val="SMDATA_15_trXWYhMAAAAlAAAAZAAAAA0AAAAAPAAAADwAAAA8AAAAP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P/zDiY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P+TAAB/f38AAAAAAMvLywDAwP8Af39/AAAAAAAAAAAAAAAAAAAAAAAAAAAAIQAAABgAAAAUAAAAuAYAAMQOAADECQAAIBIAAAAAAAAmAAAACAAAAP//////////"/>
                </a:ext>
              </a:extLst>
            </p:cNvSpPr>
            <p:nvPr/>
          </p:nvSpPr>
          <p:spPr>
            <a:xfrm>
              <a:off x="1092200" y="2400300"/>
              <a:ext cx="495300" cy="546100"/>
            </a:xfrm>
            <a:prstGeom prst="rect">
              <a:avLst/>
            </a:prstGeom>
            <a:noFill/>
            <a:ln w="25400" cap="flat" cmpd="sng" algn="ctr">
              <a:solidFill>
                <a:srgbClr val="FF9300"/>
              </a:solidFill>
              <a:prstDash val="solid"/>
              <a:headEnd type="none"/>
              <a:tailEnd type="none"/>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6" name="Shape 4431"/>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IAz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P+TAAB/f38AAAAAAMvLywDAwP8Af39/AAAAAAAAAAAAAAAAAAAAAAAAAAAAIQAAABgAAAAUAAAAsAkAAPgRAAAcDwAAZRcAAAAAAAAmAAAACAAAAP//////////"/>
                </a:ext>
              </a:extLst>
            </p:cNvSpPr>
            <p:nvPr/>
          </p:nvSpPr>
          <p:spPr>
            <a:xfrm flipH="1" flipV="1">
              <a:off x="1574800" y="2921000"/>
              <a:ext cx="881380" cy="882015"/>
            </a:xfrm>
            <a:prstGeom prst="line">
              <a:avLst/>
            </a:prstGeom>
            <a:noFill/>
            <a:ln w="25400" cap="flat" cmpd="sng" algn="ctr">
              <a:solidFill>
                <a:srgbClr val="FF9300"/>
              </a:solidFill>
              <a:prstDash val="solid"/>
              <a:headEnd type="none"/>
              <a:tailEnd type="none"/>
            </a:ln>
            <a:effectLst>
              <a:outerShdw blurRad="63500" dist="63760" dir="2700000">
                <a:srgbClr val="000000">
                  <a:alpha val="35000"/>
                </a:srgbClr>
              </a:outerShdw>
            </a:effectLst>
          </p:spPr>
          <p:txBody>
            <a:bodyPr rot="10800000" vert="horz" wrap="square" lIns="50800" tIns="50800" rIns="50800" bIns="50800" numCol="1" spcCol="215900" anchor="ctr"/>
            <a:lstStyle/>
            <a:p>
              <a:pPr algn="l" defTabSz="457200">
                <a:lnSpc>
                  <a:spcPct val="100000"/>
                </a:lnSpc>
                <a:tabLst>
                  <a:tab pos="838200" algn="l"/>
                </a:tabLst>
                <a:defRPr sz="1200" cap="none">
                  <a:latin typeface="Helvetica" pitchFamily="0" charset="0"/>
                  <a:ea typeface="Gill Sans" pitchFamily="0" charset="0"/>
                  <a:cs typeface="Gill Sans" pitchFamily="0" charset="0"/>
                </a:defRPr>
              </a:pPr>
            </a:p>
          </p:txBody>
        </p:sp>
      </p:grpSp>
      <p:grpSp>
        <p:nvGrpSpPr>
          <p:cNvPr id="9" name="Group 4436"/>
          <p:cNvGrpSpPr>
            <a:extLst>
              <a:ext uri="smNativeData">
                <pr:smNativeData xmlns:pr="smNativeData" xmlns="smNativeData" val="SMDATA_6_trXWYhMAAAAlAAAAAQAAAA8BAAAAkAAAAEgAAACQAAAASAAAAAAAAAAAAAAAAAAAABcAAAAUAAAAAAAAAAAAAAD/fwAA/38AAAAAAAAJAAAABAAAAAAAAAAfAAAAVAAAAAAAAAAAAAAAAAAAAAAAAAAAAAAAAAAAAAAAAAAAAAAAAAAAAAAAAAAAAAAAAAAAAAAAAAAAAAAAAAAAAAAAAAAAAAAAAAAAAAAAAAAAAAAAAAAAACEAAAAYAAAAFAAAAFAKAADEDgAA3CMAALAYAAAQAAAAJgAAAAgAAAD/////AAAAAA=="/>
              </a:ext>
            </a:extLst>
          </p:cNvGrpSpPr>
          <p:nvPr/>
        </p:nvGrpSpPr>
        <p:grpSpPr>
          <a:xfrm>
            <a:off x="1676400" y="2400300"/>
            <a:ext cx="4152900" cy="1612900"/>
            <a:chOff x="1676400" y="2400300"/>
            <a:chExt cx="4152900" cy="1612900"/>
          </a:xfrm>
        </p:grpSpPr>
        <p:sp>
          <p:nvSpPr>
            <p:cNvPr id="12" name="Shape 4433"/>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AAAAAMvLywDAwP8Af39/AAAAAAAAAAAAAAAAAAAAAAAAAAAAIQAAABgAAAAUAAAAHBYAAFgWAADcIwAAsBgAAAAgAAAmAAAACAAAAP//////////"/>
                </a:ext>
              </a:extLst>
            </p:cNvSpPr>
            <p:nvPr/>
          </p:nvSpPr>
          <p:spPr>
            <a:xfrm>
              <a:off x="3594100" y="3632200"/>
              <a:ext cx="2235200" cy="381000"/>
            </a:xfrm>
            <a:prstGeom prst="rect">
              <a:avLst/>
            </a:prstGeom>
            <a:noFill/>
            <a:ln>
              <a:noFill/>
            </a:ln>
            <a:effectLst>
              <a:outerShdw blurRad="63500" dist="63760" dir="2700000">
                <a:srgbClr val="000000">
                  <a:alpha val="35000"/>
                </a:srgbClr>
              </a:outerShdw>
            </a:effectLst>
          </p:spPr>
          <p:txBody>
            <a:bodyPr vert="horz" wrap="square" lIns="50800" tIns="50800" rIns="50800" bIns="50800" numCol="1" spcCol="215900" anchor="t"/>
            <a:lstStyle/>
            <a:p>
              <a:pPr marL="0" marR="0" indent="0" algn="l" defTabSz="457200">
                <a:lnSpc>
                  <a:spcPct val="100000"/>
                </a:lnSpc>
                <a:spcBef>
                  <a:spcPts val="0"/>
                </a:spcBef>
                <a:spcAft>
                  <a:spcPts val="0"/>
                </a:spcAft>
                <a:buNone/>
                <a:tabLst>
                  <a:tab pos="355600" algn="l"/>
                  <a:tab pos="711200" algn="l"/>
                  <a:tab pos="838200" algn="l"/>
                  <a:tab pos="1066800" algn="l"/>
                  <a:tab pos="1422400" algn="l"/>
                  <a:tab pos="1778000" algn="l"/>
                  <a:tab pos="2133600" algn="l"/>
                  <a:tab pos="2489200" algn="l"/>
                  <a:tab pos="2844800" algn="l"/>
                  <a:tab pos="3200400" algn="l"/>
                  <a:tab pos="3556000" algn="l"/>
                  <a:tab pos="3911600" algn="l"/>
                  <a:tab pos="4267200" algn="l"/>
                </a:tabLst>
                <a:defRPr sz="2200" cap="none">
                  <a:solidFill>
                    <a:srgbClr val="424242"/>
                  </a:solidFill>
                  <a:latin typeface="蘋果儷中黑" pitchFamily="0" charset="0"/>
                  <a:ea typeface="蘋果儷中黑" pitchFamily="0" charset="0"/>
                  <a:cs typeface="蘋果儷中黑" pitchFamily="0" charset="0"/>
                </a:defRPr>
              </a:pPr>
              <a:r>
                <a:t>table parameters</a:t>
              </a:r>
            </a:p>
          </p:txBody>
        </p:sp>
        <p:sp>
          <p:nvSpPr>
            <p:cNvPr id="11" name="Shape 4434"/>
            <p:cNvSpPr>
              <a:extLst>
                <a:ext uri="smNativeData">
                  <pr:smNativeData xmlns:pr="smNativeData" xmlns="smNativeData" val="SMDATA_15_trXWYhMAAAAlAAAAZAAAAA0AAAAAPAAAADwAAAA8AAAAP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P+TAAB/f38AAAAAAMvLywDAwP8Af39/AAAAAAAAAAAAAAAAAAAAAAAAAAAAIQAAABgAAAAUAAAAUAoAAMQOAACQEAAAIBIAAAAAAAAmAAAACAAAAP//////////"/>
                </a:ext>
              </a:extLst>
            </p:cNvSpPr>
            <p:nvPr/>
          </p:nvSpPr>
          <p:spPr>
            <a:xfrm>
              <a:off x="1676400" y="2400300"/>
              <a:ext cx="1016000" cy="546100"/>
            </a:xfrm>
            <a:prstGeom prst="rect">
              <a:avLst/>
            </a:prstGeom>
            <a:noFill/>
            <a:ln w="25400" cap="flat" cmpd="sng" algn="ctr">
              <a:solidFill>
                <a:srgbClr val="FF9300"/>
              </a:solidFill>
              <a:prstDash val="solid"/>
              <a:headEnd type="none"/>
              <a:tailEnd type="none"/>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10" name="Shape 4435"/>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F06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P+TAAB/f38AAAAAAMvLywDAwP8Af39/AAAAAAAAAAAAAAAAAAAAAAAAAAAAIQAAABgAAAAUAAAAfBAAAPgRAADpFQAAZBcAAAAAAAAmAAAACAAAAP//////////"/>
                </a:ext>
              </a:extLst>
            </p:cNvSpPr>
            <p:nvPr/>
          </p:nvSpPr>
          <p:spPr>
            <a:xfrm flipH="1" flipV="1">
              <a:off x="2679700" y="2921000"/>
              <a:ext cx="882015" cy="881380"/>
            </a:xfrm>
            <a:prstGeom prst="line">
              <a:avLst/>
            </a:prstGeom>
            <a:noFill/>
            <a:ln w="25400" cap="flat" cmpd="sng" algn="ctr">
              <a:solidFill>
                <a:srgbClr val="FF9300"/>
              </a:solidFill>
              <a:prstDash val="solid"/>
              <a:headEnd type="none"/>
              <a:tailEnd type="none"/>
            </a:ln>
            <a:effectLst>
              <a:outerShdw blurRad="63500" dist="63760" dir="2700000">
                <a:srgbClr val="000000">
                  <a:alpha val="35000"/>
                </a:srgbClr>
              </a:outerShdw>
            </a:effectLst>
          </p:spPr>
          <p:txBody>
            <a:bodyPr rot="10800000" vert="horz" wrap="square" lIns="50800" tIns="50800" rIns="50800" bIns="50800" numCol="1" spcCol="215900" anchor="ctr"/>
            <a:lstStyle/>
            <a:p>
              <a:pPr algn="l" defTabSz="457200">
                <a:lnSpc>
                  <a:spcPct val="100000"/>
                </a:lnSpc>
                <a:tabLst>
                  <a:tab pos="838200" algn="l"/>
                </a:tabLst>
                <a:defRPr sz="1200" cap="none">
                  <a:latin typeface="Helvetica" pitchFamily="0" charset="0"/>
                  <a:ea typeface="Gill Sans" pitchFamily="0" charset="0"/>
                  <a:cs typeface="Gill Sans" pitchFamily="0" charset="0"/>
                </a:defRPr>
              </a:pPr>
            </a:p>
          </p:txBody>
        </p:sp>
      </p:grpSp>
      <p:grpSp>
        <p:nvGrpSpPr>
          <p:cNvPr id="13" name="Group 4440"/>
          <p:cNvGrpSpPr>
            <a:extLst>
              <a:ext uri="smNativeData">
                <pr:smNativeData xmlns:pr="smNativeData" xmlns="smNativeData" val="SMDATA_6_trXWYhMAAAAlAAAAAQAAAA8BAAAAkAAAAEgAAACQAAAASAAAAAAAAAAAAAAAAAAAABcAAAAUAAAAAAAAAAAAAAD/fwAA/38AAAAAAAAJAAAABAAAAFEAQQAfAAAAVAAAAAAAAAAAAAAAAAAAAAAAAAAAAAAAAAAAAAAAAAAAAAAAAAAAAAAAAAAAAAAAAAAAAAAAAAAAAAAAAAAAAAAAAAAAAAAAAAAAAAAAAAAAAAAAAAAAACEAAAAYAAAAFAAAAOAQAADEDgAApCQAAAgWAAAQAAAAJgAAAAgAAAD/////AAAAAA=="/>
              </a:ext>
            </a:extLst>
          </p:cNvGrpSpPr>
          <p:nvPr/>
        </p:nvGrpSpPr>
        <p:grpSpPr>
          <a:xfrm>
            <a:off x="2743200" y="2400300"/>
            <a:ext cx="3213100" cy="1181100"/>
            <a:chOff x="2743200" y="2400300"/>
            <a:chExt cx="3213100" cy="1181100"/>
          </a:xfrm>
        </p:grpSpPr>
        <p:sp>
          <p:nvSpPr>
            <p:cNvPr id="16" name="Shape 4437"/>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AAAAAMvLywDAwP8Af39/AAAAAAAAAAAAAAAAAAAAAAAAAAAAIQAAABgAAAAUAAAA5BYAALATAACkJAAACBYAAAAgAAAmAAAACAAAAP//////////"/>
                </a:ext>
              </a:extLst>
            </p:cNvSpPr>
            <p:nvPr/>
          </p:nvSpPr>
          <p:spPr>
            <a:xfrm>
              <a:off x="3721100" y="3200400"/>
              <a:ext cx="2235200" cy="381000"/>
            </a:xfrm>
            <a:prstGeom prst="rect">
              <a:avLst/>
            </a:prstGeom>
            <a:noFill/>
            <a:ln>
              <a:noFill/>
            </a:ln>
            <a:effectLst>
              <a:outerShdw blurRad="63500" dist="63760" dir="2700000">
                <a:srgbClr val="000000">
                  <a:alpha val="35000"/>
                </a:srgbClr>
              </a:outerShdw>
            </a:effectLst>
          </p:spPr>
          <p:txBody>
            <a:bodyPr vert="horz" wrap="square" lIns="50800" tIns="50800" rIns="50800" bIns="50800" numCol="1" spcCol="215900" anchor="t"/>
            <a:lstStyle/>
            <a:p>
              <a:pPr marL="0" marR="0" indent="0" algn="l" defTabSz="457200">
                <a:lnSpc>
                  <a:spcPct val="100000"/>
                </a:lnSpc>
                <a:spcBef>
                  <a:spcPts val="0"/>
                </a:spcBef>
                <a:spcAft>
                  <a:spcPts val="0"/>
                </a:spcAft>
                <a:buNone/>
                <a:tabLst>
                  <a:tab pos="355600" algn="l"/>
                  <a:tab pos="711200" algn="l"/>
                  <a:tab pos="838200" algn="l"/>
                  <a:tab pos="1066800" algn="l"/>
                  <a:tab pos="1422400" algn="l"/>
                  <a:tab pos="1778000" algn="l"/>
                  <a:tab pos="2133600" algn="l"/>
                  <a:tab pos="2489200" algn="l"/>
                  <a:tab pos="2844800" algn="l"/>
                  <a:tab pos="3200400" algn="l"/>
                  <a:tab pos="3556000" algn="l"/>
                  <a:tab pos="3911600" algn="l"/>
                  <a:tab pos="4267200" algn="l"/>
                </a:tabLst>
                <a:defRPr sz="2200" cap="none">
                  <a:solidFill>
                    <a:srgbClr val="424242"/>
                  </a:solidFill>
                  <a:latin typeface="蘋果儷中黑" pitchFamily="0" charset="0"/>
                  <a:ea typeface="蘋果儷中黑" pitchFamily="0" charset="0"/>
                  <a:cs typeface="蘋果儷中黑" pitchFamily="0" charset="0"/>
                </a:defRPr>
              </a:pPr>
              <a:r>
                <a:t>seating arrangement</a:t>
              </a:r>
            </a:p>
          </p:txBody>
        </p:sp>
        <p:sp>
          <p:nvSpPr>
            <p:cNvPr id="15" name="Shape 4438"/>
            <p:cNvSpPr>
              <a:extLst>
                <a:ext uri="smNativeData">
                  <pr:smNativeData xmlns:pr="smNativeData" xmlns="smNativeData" val="SMDATA_15_trXWYhMAAAAlAAAAZAAAAA0AAAAAPAAAADwAAAA8AAAAP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P+TAAB/f38AAAAAAMvLywDAwP8Af39/AAAAAAAAAAAAAAAAAAAAAAAAAAAAIQAAABgAAAAUAAAA4BAAAMQOAADsEwAAIBIAAAAAAAAmAAAACAAAAP//////////"/>
                </a:ext>
              </a:extLst>
            </p:cNvSpPr>
            <p:nvPr/>
          </p:nvSpPr>
          <p:spPr>
            <a:xfrm>
              <a:off x="2743200" y="2400300"/>
              <a:ext cx="495300" cy="546100"/>
            </a:xfrm>
            <a:prstGeom prst="rect">
              <a:avLst/>
            </a:prstGeom>
            <a:noFill/>
            <a:ln w="25400" cap="flat" cmpd="sng" algn="ctr">
              <a:solidFill>
                <a:srgbClr val="FF9300"/>
              </a:solidFill>
              <a:prstDash val="solid"/>
              <a:headEnd type="none"/>
              <a:tailEnd type="none"/>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14" name="Shape 4439"/>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P+TAAB/f38AAAAAAMvLywDAwP8Af39/AAAAAAAAAAAAAAAAAAAAAAAAAAAAIQAAABgAAAAUAAAA2BMAAPgRAAD1FgAAFhUAAAAAAAAmAAAACAAAAP//////////"/>
                </a:ext>
              </a:extLst>
            </p:cNvSpPr>
            <p:nvPr/>
          </p:nvSpPr>
          <p:spPr>
            <a:xfrm flipH="1" flipV="1">
              <a:off x="3225800" y="2921000"/>
              <a:ext cx="506095" cy="506730"/>
            </a:xfrm>
            <a:prstGeom prst="line">
              <a:avLst/>
            </a:prstGeom>
            <a:noFill/>
            <a:ln w="25400" cap="flat" cmpd="sng" algn="ctr">
              <a:solidFill>
                <a:srgbClr val="FF9300"/>
              </a:solidFill>
              <a:prstDash val="solid"/>
              <a:headEnd type="none"/>
              <a:tailEnd type="none"/>
            </a:ln>
            <a:effectLst>
              <a:outerShdw blurRad="63500" dist="63760" dir="2700000">
                <a:srgbClr val="000000">
                  <a:alpha val="35000"/>
                </a:srgbClr>
              </a:outerShdw>
            </a:effectLst>
          </p:spPr>
          <p:txBody>
            <a:bodyPr rot="10800000" vert="horz" wrap="square" lIns="50800" tIns="50800" rIns="50800" bIns="50800" numCol="1" spcCol="215900" anchor="ctr"/>
            <a:lstStyle/>
            <a:p>
              <a:pPr algn="l" defTabSz="457200">
                <a:lnSpc>
                  <a:spcPct val="100000"/>
                </a:lnSpc>
                <a:tabLst>
                  <a:tab pos="838200" algn="l"/>
                </a:tabLst>
                <a:defRPr sz="1200" cap="none">
                  <a:latin typeface="Helvetica" pitchFamily="0" charset="0"/>
                  <a:ea typeface="Gill Sans" pitchFamily="0" charset="0"/>
                  <a:cs typeface="Gill Sans" pitchFamily="0" charset="0"/>
                </a:defRPr>
              </a:pPr>
            </a:p>
          </p:txBody>
        </p:sp>
      </p:grpSp>
    </p:spTree>
  </p:cSld>
  <p:clrMapOvr>
    <a:masterClrMapping/>
  </p:clrMapOvr>
  <p:transition spd="fast" p14:dur="500">
    <p:fade/>
    <p:extLst>
      <p:ext uri="smNativeData">
        <pr:smNativeData xmlns:pr="smNativeData" xmlns="smNativeData" val="trXWYgAAAAD0AQAAAAAAAAYAAAAAAAAAAAAAAAAAAAAAAAAAAQAAAAAAAAAAAAAAAAAAAAAAAAAAAAAA"/>
      </p:ext>
    </p:extLs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advAuto="0"/>
      <p:bldP spid="9" grpId="0" animBg="1" advAuto="0"/>
      <p:bldP spid="13" grpId="0" animBg="1" advAuto="0"/>
    </p:bldLst>
    <p:extLst>
      <p:ext uri="smNativeData">
        <pr:smNativeData xmlns:pr="smNativeData" xmlns="smNativeData" val="trXWYgMAAAAFAAAA/f///wEAAAABAAAAAAAAAAAAAAAAAAAAAAAAAAkAAAD9////AQAAAAEAAAAAAAAAAAAAAAAAAAAAAAAADQAAAP3///8BAAAAAQAAAAAAAAAAAAAAAAAAAAAAAAA="/>
      </p:ext>
    </p:extLst>
  </p:timing>
</p:sld>
</file>

<file path=ppt/slides/slide413.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sp>
        <p:nvSpPr>
          <p:cNvPr id="2" name="Shape 4442"/>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SAMAAIQIAAD0PQAABAsAABAgAAAmAAAACAAAAP//////////"/>
              </a:ext>
            </a:extLst>
          </p:cNvSpPr>
          <p:nvPr/>
        </p:nvSpPr>
        <p:spPr>
          <a:xfrm>
            <a:off x="533400" y="1384300"/>
            <a:ext cx="9537700" cy="4064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0" marR="0" indent="0" algn="l" defTabSz="457200">
              <a:lnSpc>
                <a:spcPts val="2900"/>
              </a:lnSpc>
              <a:spcBef>
                <a:spcPts val="400"/>
              </a:spcBef>
              <a:spcAft>
                <a:spcPts val="0"/>
              </a:spcAft>
              <a:buNone/>
              <a:tabLst>
                <a:tab pos="838200" algn="l"/>
                <a:tab pos="914400" algn="l"/>
                <a:tab pos="1828800" algn="l"/>
                <a:tab pos="2387600" algn="l"/>
              </a:tabLst>
              <a:defRPr sz="2400" cap="none">
                <a:solidFill>
                  <a:srgbClr val="0433FF"/>
                </a:solidFill>
                <a:latin typeface="蘋果儷中黑" pitchFamily="0" charset="0"/>
                <a:ea typeface="蘋果儷中黑" pitchFamily="0" charset="0"/>
                <a:cs typeface="蘋果儷中黑" pitchFamily="0" charset="0"/>
              </a:defRPr>
            </a:pPr>
            <a:r>
              <a:t>Approximating the joint posterior distribution is based on (mostly standard) MCMC</a:t>
            </a:r>
          </a:p>
        </p:txBody>
      </p:sp>
      <p:sp>
        <p:nvSpPr>
          <p:cNvPr id="3" name="Shape 4443"/>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2RQM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uAYAABgpAACEOgAAjC0AABAgAAAmAAAACAAAAP//////////"/>
              </a:ext>
            </a:extLst>
          </p:cNvSpPr>
          <p:nvPr/>
        </p:nvSpPr>
        <p:spPr>
          <a:xfrm>
            <a:off x="1092200" y="6680200"/>
            <a:ext cx="8420100" cy="7239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0" marR="0" indent="0" algn="l" defTabSz="457200">
              <a:lnSpc>
                <a:spcPts val="2600"/>
              </a:lnSpc>
              <a:spcBef>
                <a:spcPts val="400"/>
              </a:spcBef>
              <a:spcAft>
                <a:spcPts val="0"/>
              </a:spcAft>
              <a:buNone/>
              <a:tabLst>
                <a:tab pos="838200" algn="l"/>
                <a:tab pos="914400" algn="l"/>
                <a:tab pos="1828800" algn="l"/>
                <a:tab pos="2387600" algn="l"/>
              </a:tabLst>
              <a:defRPr sz="2200" cap="none">
                <a:solidFill>
                  <a:srgbClr val="424242"/>
                </a:solidFill>
                <a:latin typeface="蘋果儷中黑" pitchFamily="0" charset="0"/>
                <a:ea typeface="蘋果儷中黑" pitchFamily="0" charset="0"/>
                <a:cs typeface="蘋果儷中黑" pitchFamily="0" charset="0"/>
              </a:defRPr>
            </a:pPr>
            <a:r>
              <a:t>A DPP process is run for each of the four substitution model parameters</a:t>
            </a:r>
          </a:p>
        </p:txBody>
      </p:sp>
      <p:sp>
        <p:nvSpPr>
          <p:cNvPr id="4" name="Shape 4444"/>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mAMAAAwNAABCBwAAGBAAABAgAAAmAAAACAAAAP//////////"/>
              </a:ext>
            </a:extLst>
          </p:cNvSpPr>
          <p:nvPr/>
        </p:nvSpPr>
        <p:spPr>
          <a:xfrm>
            <a:off x="584200" y="2120900"/>
            <a:ext cx="595630" cy="495300"/>
          </a:xfrm>
          <a:prstGeom prst="rect">
            <a:avLst/>
          </a:prstGeom>
          <a:noFill/>
          <a:ln>
            <a:noFill/>
          </a:ln>
          <a:effectLst>
            <a:outerShdw blurRad="63500" dist="63760" dir="2700000">
              <a:srgbClr val="000000">
                <a:alpha val="4000"/>
              </a:srgbClr>
            </a:outerShdw>
          </a:effectLst>
        </p:spPr>
        <p:txBody>
          <a:bodyPr vert="horz" wrap="none" lIns="50800" tIns="50800" rIns="50800" bIns="50800" numCol="1" spcCol="215900" anchor="t"/>
          <a:lstStyle/>
          <a:p>
            <a:pPr lvl="1" algn="l" defTabSz="457200">
              <a:lnSpc>
                <a:spcPts val="3400"/>
              </a:lnSpc>
              <a:spcBef>
                <a:spcPts val="400"/>
              </a:spcBef>
              <a:tabLst>
                <a:tab pos="838200" algn="l"/>
                <a:tab pos="914400" algn="l"/>
                <a:tab pos="1828800" algn="l"/>
                <a:tab pos="2387600" algn="l"/>
              </a:tabLst>
              <a:defRPr sz="2800" b="1" i="1" cap="none">
                <a:latin typeface="Times New Roman" pitchFamily="1" charset="0"/>
                <a:ea typeface="Gill Sans" pitchFamily="0" charset="0"/>
                <a:cs typeface="Gill Sans" pitchFamily="0" charset="0"/>
              </a:defRPr>
            </a:pPr>
            <a:r>
              <a:t>r</a:t>
            </a:r>
          </a:p>
        </p:txBody>
      </p:sp>
      <p:pic>
        <p:nvPicPr>
          <p:cNvPr id="5" name="droppedImage.png"/>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AAAA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CgFAACIEwAATgcAAEAVAAAQAAAAJgAAAAgAAAD//////////w=="/>
              </a:ext>
            </a:extLst>
          </p:cNvPicPr>
          <p:nvPr/>
        </p:nvPicPr>
        <p:blipFill>
          <a:blip r:embed="rId2"/>
          <a:stretch>
            <a:fillRect/>
          </a:stretch>
        </p:blipFill>
        <p:spPr>
          <a:xfrm>
            <a:off x="838200" y="3175000"/>
            <a:ext cx="349250" cy="279400"/>
          </a:xfrm>
          <a:prstGeom prst="rect">
            <a:avLst/>
          </a:prstGeom>
          <a:noFill/>
          <a:ln>
            <a:noFill/>
          </a:ln>
          <a:effectLst>
            <a:outerShdw blurRad="63500" dist="63760" dir="2700000">
              <a:srgbClr val="000000">
                <a:alpha val="4000"/>
              </a:srgbClr>
            </a:outerShdw>
          </a:effectLst>
        </p:spPr>
      </p:pic>
      <p:pic>
        <p:nvPicPr>
          <p:cNvPr id="6" name="Picture1"/>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DyomZi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CgFAACQHwAAXgcAAPggAAAQAAAAJgAAAAgAAAD//////////w=="/>
              </a:ext>
            </a:extLst>
          </p:cNvPicPr>
          <p:nvPr/>
        </p:nvPicPr>
        <p:blipFill>
          <a:blip r:embed="rId3"/>
          <a:stretch>
            <a:fillRect/>
          </a:stretch>
        </p:blipFill>
        <p:spPr>
          <a:xfrm>
            <a:off x="838200" y="5130800"/>
            <a:ext cx="359410" cy="228600"/>
          </a:xfrm>
          <a:prstGeom prst="rect">
            <a:avLst/>
          </a:prstGeom>
          <a:noFill/>
          <a:ln>
            <a:noFill/>
          </a:ln>
          <a:effectLst>
            <a:outerShdw blurRad="63500" dist="63760" dir="2700000">
              <a:srgbClr val="000000">
                <a:alpha val="4000"/>
              </a:srgbClr>
            </a:outerShdw>
          </a:effectLst>
        </p:spPr>
      </p:pic>
      <p:pic>
        <p:nvPicPr>
          <p:cNvPr id="7" name="droppedImage.png"/>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8fiYX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CgFAAA8GQAAWAcAAGwbAAAQAAAAJgAAAAgAAAD//////////w=="/>
              </a:ext>
            </a:extLst>
          </p:cNvPicPr>
          <p:nvPr/>
        </p:nvPicPr>
        <p:blipFill>
          <a:blip r:embed="rId4"/>
          <a:stretch>
            <a:fillRect/>
          </a:stretch>
        </p:blipFill>
        <p:spPr>
          <a:xfrm>
            <a:off x="838200" y="4102100"/>
            <a:ext cx="355600" cy="355600"/>
          </a:xfrm>
          <a:prstGeom prst="rect">
            <a:avLst/>
          </a:prstGeom>
          <a:noFill/>
          <a:ln>
            <a:noFill/>
          </a:ln>
          <a:effectLst>
            <a:outerShdw blurRad="63500" dist="63760" dir="2700000">
              <a:srgbClr val="000000">
                <a:alpha val="4000"/>
              </a:srgbClr>
            </a:outerShdw>
          </a:effectLst>
        </p:spPr>
      </p:pic>
      <p:sp>
        <p:nvSpPr>
          <p:cNvPr id="8" name="Shape 4448"/>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egkAAMgAAAAGNQAACAcAABAgAAAmAAAACAAAAP//////////"/>
              </a:ext>
            </a:extLst>
          </p:cNvSpPr>
          <p:nvPr/>
        </p:nvSpPr>
        <p:spPr>
          <a:xfrm>
            <a:off x="1540510" y="127000"/>
            <a:ext cx="7078980" cy="10160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p>
            <a:pPr defTabSz="457200">
              <a:lnSpc>
                <a:spcPts val="4300"/>
              </a:lnSpc>
              <a:tabLst>
                <a:tab pos="838200" algn="l"/>
              </a:tabLst>
              <a:defRPr sz="3600" cap="none">
                <a:solidFill>
                  <a:srgbClr val="0433FF"/>
                </a:solidFill>
                <a:latin typeface="蘋果儷中黑" pitchFamily="0" charset="0"/>
                <a:ea typeface="Gill Sans" pitchFamily="0" charset="0"/>
                <a:cs typeface="Gill Sans" pitchFamily="0" charset="0"/>
              </a:defRPr>
            </a:pPr>
            <a:r>
              <a:t>The Dirichlet Process Prior (DPP) Model </a:t>
            </a:r>
            <a:br/>
            <a:r>
              <a:t>for Accommodating Process heterogeneity </a:t>
            </a:r>
          </a:p>
        </p:txBody>
      </p:sp>
    </p:spTree>
  </p:cSld>
  <p:clrMapOvr>
    <a:masterClrMapping/>
  </p:clrMapOvr>
  <p:transition spd="fast" p14:dur="500">
    <p:fade/>
    <p:extLst>
      <p:ext uri="smNativeData">
        <pr:smNativeData xmlns:pr="smNativeData" xmlns="smNativeData" val="trXWYgAAAAD0AQAAAAAAAAYAAAAAAAAAAAAAAAAAAAAAAAAAAQAAAAAAAAAAAAAAAAAAAAAAAAAAAAAA"/>
      </p:ext>
    </p:extLst>
  </p:transition>
  <p:timing>
    <p:tnLst>
      <p:par>
        <p:cTn id="1" dur="indefinite" restart="never" nodeType="tmRoot"/>
      </p:par>
    </p:tnLst>
  </p:timing>
</p:sld>
</file>

<file path=ppt/slides/slide414.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sp>
        <p:nvSpPr>
          <p:cNvPr id="2" name="Shape 4450"/>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JA8qQ4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uAYAABgpAACEOgAAWC8AABAgAAAmAAAACAAAAP//////////"/>
              </a:ext>
            </a:extLst>
          </p:cNvSpPr>
          <p:nvPr/>
        </p:nvSpPr>
        <p:spPr>
          <a:xfrm>
            <a:off x="1092200" y="6680200"/>
            <a:ext cx="8420100" cy="10160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0" marR="0" indent="0" algn="l" defTabSz="457200">
              <a:lnSpc>
                <a:spcPts val="2600"/>
              </a:lnSpc>
              <a:spcBef>
                <a:spcPts val="400"/>
              </a:spcBef>
              <a:spcAft>
                <a:spcPts val="0"/>
              </a:spcAft>
              <a:buNone/>
              <a:tabLst>
                <a:tab pos="838200" algn="l"/>
                <a:tab pos="914400" algn="l"/>
                <a:tab pos="1828800" algn="l"/>
                <a:tab pos="2387600" algn="l"/>
              </a:tabLst>
              <a:defRPr sz="2200" cap="none">
                <a:solidFill>
                  <a:srgbClr val="424242"/>
                </a:solidFill>
                <a:latin typeface="蘋果儷中黑" pitchFamily="0" charset="0"/>
                <a:ea typeface="蘋果儷中黑" pitchFamily="0" charset="0"/>
                <a:cs typeface="蘋果儷中黑" pitchFamily="0" charset="0"/>
              </a:defRPr>
            </a:pPr>
            <a:r>
              <a:t>The MCMC is initialized with one table for each parameter, with a value drawn from their respective prior probability distributions</a:t>
            </a:r>
          </a:p>
        </p:txBody>
      </p:sp>
      <p:sp>
        <p:nvSpPr>
          <p:cNvPr id="3" name="Shape 4451"/>
          <p:cNvSpPr>
            <a:extLst>
              <a:ext uri="smNativeData">
                <pr:smNativeData xmlns:pr="smNativeData" xmlns="smNativeData" val="SMDATA_15_trXWYh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MgK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FAoAADgOAAA0EgAA8A8AABAAAAAmAAAACAAAAP//////////"/>
              </a:ext>
            </a:extLst>
          </p:cNvSpPr>
          <p:nvPr/>
        </p:nvSpPr>
        <p:spPr>
          <a:xfrm>
            <a:off x="1638300" y="23114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4" name="Shape 4452"/>
          <p:cNvSpPr>
            <a:extLst>
              <a:ext uri="smNativeData">
                <pr:smNativeData xmlns:pr="smNativeData" xmlns="smNativeData" val="SMDATA_15_trXWYh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OcL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FAoAAOwTAAA0EgAApBUAABAAAAAmAAAACAAAAP//////////"/>
              </a:ext>
            </a:extLst>
          </p:cNvSpPr>
          <p:nvPr/>
        </p:nvSpPr>
        <p:spPr>
          <a:xfrm>
            <a:off x="1638300" y="32385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5" name="Shape 4453"/>
          <p:cNvSpPr>
            <a:extLst>
              <a:ext uri="smNativeData">
                <pr:smNativeData xmlns:pr="smNativeData" xmlns="smNativeData" val="SMDATA_15_trXWYh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EBR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FAoAAKAZAAA0EgAAWBsAABAAAAAmAAAACAAAAP//////////"/>
              </a:ext>
            </a:extLst>
          </p:cNvSpPr>
          <p:nvPr/>
        </p:nvSpPr>
        <p:spPr>
          <a:xfrm>
            <a:off x="1638300" y="41656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6" name="Shape 4454"/>
          <p:cNvSpPr>
            <a:extLst>
              <a:ext uri="smNativeData">
                <pr:smNativeData xmlns:pr="smNativeData" xmlns="smNativeData" val="SMDATA_15_trXWYh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M8o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FAoAAFQfAAA0EgAADCEAABAAAAAmAAAACAAAAP//////////"/>
              </a:ext>
            </a:extLst>
          </p:cNvSpPr>
          <p:nvPr/>
        </p:nvSpPr>
        <p:spPr>
          <a:xfrm>
            <a:off x="1638300" y="50927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7" name="Shape 4455"/>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GCp8w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SAMAAIQIAAD0PQAABAsAABAgAAAmAAAACAAAAP//////////"/>
              </a:ext>
            </a:extLst>
          </p:cNvSpPr>
          <p:nvPr/>
        </p:nvSpPr>
        <p:spPr>
          <a:xfrm>
            <a:off x="533400" y="1384300"/>
            <a:ext cx="9537700" cy="4064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0" marR="0" indent="0" algn="l" defTabSz="457200">
              <a:lnSpc>
                <a:spcPts val="2900"/>
              </a:lnSpc>
              <a:spcBef>
                <a:spcPts val="400"/>
              </a:spcBef>
              <a:spcAft>
                <a:spcPts val="0"/>
              </a:spcAft>
              <a:buNone/>
              <a:tabLst>
                <a:tab pos="838200" algn="l"/>
                <a:tab pos="914400" algn="l"/>
                <a:tab pos="1828800" algn="l"/>
                <a:tab pos="2387600" algn="l"/>
              </a:tabLst>
              <a:defRPr sz="2400" cap="none">
                <a:solidFill>
                  <a:srgbClr val="0433FF"/>
                </a:solidFill>
                <a:latin typeface="蘋果儷中黑" pitchFamily="0" charset="0"/>
                <a:ea typeface="蘋果儷中黑" pitchFamily="0" charset="0"/>
                <a:cs typeface="蘋果儷中黑" pitchFamily="0" charset="0"/>
              </a:defRPr>
            </a:pPr>
            <a:r>
              <a:t>Approximating the joint posterior distribution is based on (mostly standard) MCMC</a:t>
            </a:r>
          </a:p>
        </p:txBody>
      </p:sp>
      <p:sp>
        <p:nvSpPr>
          <p:cNvPr id="8" name="Shape 4456"/>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CB68w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mAMAAAwNAABCBwAAGBAAABAgAAAmAAAACAAAAP//////////"/>
              </a:ext>
            </a:extLst>
          </p:cNvSpPr>
          <p:nvPr/>
        </p:nvSpPr>
        <p:spPr>
          <a:xfrm>
            <a:off x="584200" y="2120900"/>
            <a:ext cx="595630" cy="495300"/>
          </a:xfrm>
          <a:prstGeom prst="rect">
            <a:avLst/>
          </a:prstGeom>
          <a:noFill/>
          <a:ln>
            <a:noFill/>
          </a:ln>
          <a:effectLst>
            <a:outerShdw blurRad="63500" dist="63760" dir="2700000">
              <a:srgbClr val="000000">
                <a:alpha val="4000"/>
              </a:srgbClr>
            </a:outerShdw>
          </a:effectLst>
        </p:spPr>
        <p:txBody>
          <a:bodyPr vert="horz" wrap="none" lIns="50800" tIns="50800" rIns="50800" bIns="50800" numCol="1" spcCol="215900" anchor="t"/>
          <a:lstStyle/>
          <a:p>
            <a:pPr lvl="1" algn="l" defTabSz="457200">
              <a:lnSpc>
                <a:spcPts val="3400"/>
              </a:lnSpc>
              <a:spcBef>
                <a:spcPts val="400"/>
              </a:spcBef>
              <a:tabLst>
                <a:tab pos="838200" algn="l"/>
                <a:tab pos="914400" algn="l"/>
                <a:tab pos="1828800" algn="l"/>
                <a:tab pos="2387600" algn="l"/>
              </a:tabLst>
              <a:defRPr sz="2800" b="1" i="1" cap="none">
                <a:latin typeface="Times New Roman" pitchFamily="1" charset="0"/>
                <a:ea typeface="Gill Sans" pitchFamily="0" charset="0"/>
                <a:cs typeface="Gill Sans" pitchFamily="0" charset="0"/>
              </a:defRPr>
            </a:pPr>
            <a:r>
              <a:t>r</a:t>
            </a:r>
          </a:p>
        </p:txBody>
      </p:sp>
      <p:pic>
        <p:nvPicPr>
          <p:cNvPr id="9" name="Picture1"/>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CNGQA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CgFAACIEwAATgcAAEAVAAAQAAAAJgAAAAgAAAD//////////w=="/>
              </a:ext>
            </a:extLst>
          </p:cNvPicPr>
          <p:nvPr/>
        </p:nvPicPr>
        <p:blipFill>
          <a:blip r:embed="rId2"/>
          <a:stretch>
            <a:fillRect/>
          </a:stretch>
        </p:blipFill>
        <p:spPr>
          <a:xfrm>
            <a:off x="838200" y="3175000"/>
            <a:ext cx="349250" cy="279400"/>
          </a:xfrm>
          <a:prstGeom prst="rect">
            <a:avLst/>
          </a:prstGeom>
          <a:noFill/>
          <a:ln>
            <a:noFill/>
          </a:ln>
          <a:effectLst>
            <a:outerShdw blurRad="63500" dist="63760" dir="2700000">
              <a:srgbClr val="000000">
                <a:alpha val="4000"/>
              </a:srgbClr>
            </a:outerShdw>
          </a:effectLst>
        </p:spPr>
      </p:pic>
      <p:pic>
        <p:nvPicPr>
          <p:cNvPr id="10" name="droppedImage.png"/>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AAAA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CgFAACQHwAAXgcAAPggAAAQAAAAJgAAAAgAAAD//////////w=="/>
              </a:ext>
            </a:extLst>
          </p:cNvPicPr>
          <p:nvPr/>
        </p:nvPicPr>
        <p:blipFill>
          <a:blip r:embed="rId3"/>
          <a:stretch>
            <a:fillRect/>
          </a:stretch>
        </p:blipFill>
        <p:spPr>
          <a:xfrm>
            <a:off x="838200" y="5130800"/>
            <a:ext cx="359410" cy="228600"/>
          </a:xfrm>
          <a:prstGeom prst="rect">
            <a:avLst/>
          </a:prstGeom>
          <a:noFill/>
          <a:ln>
            <a:noFill/>
          </a:ln>
          <a:effectLst>
            <a:outerShdw blurRad="63500" dist="63760" dir="2700000">
              <a:srgbClr val="000000">
                <a:alpha val="4000"/>
              </a:srgbClr>
            </a:outerShdw>
          </a:effectLst>
        </p:spPr>
      </p:pic>
      <p:pic>
        <p:nvPicPr>
          <p:cNvPr id="11" name="droppedImage.png"/>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AAAA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CgFAAA8GQAAWAcAAGwbAAAQAAAAJgAAAAgAAAD//////////w=="/>
              </a:ext>
            </a:extLst>
          </p:cNvPicPr>
          <p:nvPr/>
        </p:nvPicPr>
        <p:blipFill>
          <a:blip r:embed="rId4"/>
          <a:stretch>
            <a:fillRect/>
          </a:stretch>
        </p:blipFill>
        <p:spPr>
          <a:xfrm>
            <a:off x="838200" y="4102100"/>
            <a:ext cx="355600" cy="355600"/>
          </a:xfrm>
          <a:prstGeom prst="rect">
            <a:avLst/>
          </a:prstGeom>
          <a:noFill/>
          <a:ln>
            <a:noFill/>
          </a:ln>
          <a:effectLst>
            <a:outerShdw blurRad="63500" dist="63760" dir="2700000">
              <a:srgbClr val="000000">
                <a:alpha val="4000"/>
              </a:srgbClr>
            </a:outerShdw>
          </a:effectLst>
        </p:spPr>
      </p:pic>
      <p:sp>
        <p:nvSpPr>
          <p:cNvPr id="12" name="Shape 4460"/>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PBOLwM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egkAAMgAAAAGNQAACAcAABAgAAAmAAAACAAAAP//////////"/>
              </a:ext>
            </a:extLst>
          </p:cNvSpPr>
          <p:nvPr/>
        </p:nvSpPr>
        <p:spPr>
          <a:xfrm>
            <a:off x="1540510" y="127000"/>
            <a:ext cx="7078980" cy="10160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p>
            <a:pPr defTabSz="457200">
              <a:lnSpc>
                <a:spcPts val="4300"/>
              </a:lnSpc>
              <a:tabLst>
                <a:tab pos="838200" algn="l"/>
              </a:tabLst>
              <a:defRPr sz="3600" cap="none">
                <a:solidFill>
                  <a:srgbClr val="0433FF"/>
                </a:solidFill>
                <a:latin typeface="蘋果儷中黑" pitchFamily="0" charset="0"/>
                <a:ea typeface="Gill Sans" pitchFamily="0" charset="0"/>
                <a:cs typeface="Gill Sans" pitchFamily="0" charset="0"/>
              </a:defRPr>
            </a:pPr>
            <a:r>
              <a:t>The Dirichlet Process Prior (DPP) Model </a:t>
            </a:r>
            <a:br/>
            <a:r>
              <a:t>for Accommodating Process heterogeneity </a:t>
            </a:r>
          </a:p>
        </p:txBody>
      </p:sp>
    </p:spTree>
  </p:cSld>
  <p:clrMapOvr>
    <a:masterClrMapping/>
  </p:clrMapOvr>
  <p:transition spd="fast" p14:dur="500">
    <p:fade/>
    <p:extLst>
      <p:ext uri="smNativeData">
        <pr:smNativeData xmlns:pr="smNativeData" xmlns="smNativeData" val="trXWYgAAAAD0AQAAAAAAAAYAAAAAAAAAAAAAAAAAAAAAAAAAAQAAAAAAAAAAAAAAAAAAAAAAAAAAAAAA"/>
      </p:ext>
    </p:extLst>
  </p:transition>
  <p:timing>
    <p:tnLst>
      <p:par>
        <p:cTn id="1" dur="indefinite" restart="never" nodeType="tmRoot"/>
      </p:par>
    </p:tnLst>
  </p:timing>
</p:sld>
</file>

<file path=ppt/slides/slide415.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sp>
        <p:nvSpPr>
          <p:cNvPr id="2" name="Shape 4462"/>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J8L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uAYAABgpAACEOgAAjC0AABAgAAAmAAAACAAAAP//////////"/>
              </a:ext>
            </a:extLst>
          </p:cNvSpPr>
          <p:nvPr/>
        </p:nvSpPr>
        <p:spPr>
          <a:xfrm>
            <a:off x="1092200" y="6680200"/>
            <a:ext cx="8420100" cy="7239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0" marR="0" indent="0" algn="l" defTabSz="457200">
              <a:lnSpc>
                <a:spcPts val="2600"/>
              </a:lnSpc>
              <a:spcBef>
                <a:spcPts val="400"/>
              </a:spcBef>
              <a:spcAft>
                <a:spcPts val="0"/>
              </a:spcAft>
              <a:buNone/>
              <a:tabLst>
                <a:tab pos="838200" algn="l"/>
                <a:tab pos="914400" algn="l"/>
                <a:tab pos="1828800" algn="l"/>
                <a:tab pos="2387600" algn="l"/>
              </a:tabLst>
              <a:defRPr sz="2200" cap="none">
                <a:solidFill>
                  <a:srgbClr val="424242"/>
                </a:solidFill>
                <a:latin typeface="蘋果儷中黑" pitchFamily="0" charset="0"/>
                <a:ea typeface="蘋果儷中黑" pitchFamily="0" charset="0"/>
                <a:cs typeface="蘋果儷中黑" pitchFamily="0" charset="0"/>
              </a:defRPr>
            </a:pPr>
            <a:r>
              <a:t>All of the data elements are seated at a single table for each parameter</a:t>
            </a:r>
          </a:p>
        </p:txBody>
      </p:sp>
      <p:sp>
        <p:nvSpPr>
          <p:cNvPr id="3" name="Shape 4463"/>
          <p:cNvSpPr>
            <a:extLst>
              <a:ext uri="smNativeData">
                <pr:smNativeData xmlns:pr="smNativeData" xmlns="smNativeData" val="SMDATA_15_trXWYh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GCp8w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FAoAADgOAAA0EgAA8A8AABAAAAAmAAAACAAAAP//////////"/>
              </a:ext>
            </a:extLst>
          </p:cNvSpPr>
          <p:nvPr/>
        </p:nvSpPr>
        <p:spPr>
          <a:xfrm>
            <a:off x="1638300" y="23114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4" name="Shape 4464"/>
          <p:cNvSpPr>
            <a:extLst>
              <a:ext uri="smNativeData">
                <pr:smNativeData xmlns:pr="smNativeData" xmlns="smNativeData" val="SMDATA_15_trXWYh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IB+8w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FAoAAOwTAAA0EgAApBUAABAAAAAmAAAACAAAAP//////////"/>
              </a:ext>
            </a:extLst>
          </p:cNvSpPr>
          <p:nvPr/>
        </p:nvSpPr>
        <p:spPr>
          <a:xfrm>
            <a:off x="1638300" y="32385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5" name="Shape 4465"/>
          <p:cNvSpPr>
            <a:extLst>
              <a:ext uri="smNativeData">
                <pr:smNativeData xmlns:pr="smNativeData" xmlns="smNativeData" val="SMDATA_15_trXWYh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GCbEA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FAoAAKAZAAA0EgAAWBsAABAAAAAmAAAACAAAAP//////////"/>
              </a:ext>
            </a:extLst>
          </p:cNvSpPr>
          <p:nvPr/>
        </p:nvSpPr>
        <p:spPr>
          <a:xfrm>
            <a:off x="1638300" y="41656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6" name="Shape 4466"/>
          <p:cNvSpPr>
            <a:extLst>
              <a:ext uri="smNativeData">
                <pr:smNativeData xmlns:pr="smNativeData" xmlns="smNativeData" val="SMDATA_15_trXWYh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JBnaQM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FAoAAFQfAAA0EgAADCEAABAAAAAmAAAACAAAAP//////////"/>
              </a:ext>
            </a:extLst>
          </p:cNvSpPr>
          <p:nvPr/>
        </p:nvSpPr>
        <p:spPr>
          <a:xfrm>
            <a:off x="1638300" y="50927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grpSp>
        <p:nvGrpSpPr>
          <p:cNvPr id="7" name="Group 4469"/>
          <p:cNvGrpSpPr>
            <a:extLst>
              <a:ext uri="smNativeData">
                <pr:smNativeData xmlns:pr="smNativeData" xmlns="smNativeData" val="SMDATA_6_trXWYhMAAAAlAAAAAQAAAA8BAAAAkAAAAEgAAACQAAAASAAAAAAAAAAAAAAAAAAAABcAAAAUAAAAAAAAAAAAAAD/fwAA/38AAAAAAAAJAAAABAAAAAAAAAAfAAAAVAAAAAAAAAAAAAAAAAAAAAAAAAAAAAAAAAAAAAAAAAAAAAAAAAAAAAAAAAAAAAAAAAAAAAAAAAAAAAAAAAAAAAAAAAAAAAAAAAAAAAAAAAAAAAAAAAAAACEAAAAYAAAAFAAAALQKAAAwDAAA0AwAANgOAAAQAAAAJgAAAAgAAAD/////AAAAAA=="/>
              </a:ext>
            </a:extLst>
          </p:cNvGrpSpPr>
          <p:nvPr/>
        </p:nvGrpSpPr>
        <p:grpSpPr>
          <a:xfrm rot="140686">
            <a:off x="1739900" y="1981200"/>
            <a:ext cx="342900" cy="431800"/>
            <a:chOff x="1739900" y="1981200"/>
            <a:chExt cx="342900" cy="431800"/>
          </a:xfrm>
        </p:grpSpPr>
        <p:sp>
          <p:nvSpPr>
            <p:cNvPr id="9" name="Shape 4467"/>
            <p:cNvSpPr>
              <a:extLst>
                <a:ext uri="smNativeData">
                  <pr:smNativeData xmlns:pr="smNativeData" xmlns="smNativeData" val="SMDATA_15_trXW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J/f38AAAAAAMvLywDAwP8Af39/AAAAAAAAAAAAAAAAAAAAAAAAAAAAIQAAABgAAAAUAAAAtAoAAIAMAADQDAAA2A4AAAAAAAAmAAAACAAAAP//////////"/>
                </a:ext>
              </a:extLst>
            </p:cNvSpPr>
            <p:nvPr/>
          </p:nvSpPr>
          <p:spPr>
            <a:xfrm>
              <a:off x="1739900" y="20320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8" name="Shape 4468"/>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GAsAADAMAACADAAAnA4AAAAgAAAmAAAACAAAAP//////////"/>
                </a:ext>
              </a:extLst>
            </p:cNvSpPr>
            <p:nvPr/>
          </p:nvSpPr>
          <p:spPr>
            <a:xfrm>
              <a:off x="1803400" y="1981200"/>
              <a:ext cx="228600" cy="393700"/>
            </a:xfrm>
            <a:prstGeom prst="rect">
              <a:avLst/>
            </a:prstGeom>
            <a:noFill/>
            <a:ln>
              <a:noFill/>
            </a:ln>
            <a:effectLst/>
          </p:spPr>
          <p:txBody>
            <a:bodyPr vert="horz" wrap="none" lIns="50800" tIns="50800" rIns="50800" bIns="50800" numCol="1" spcCol="215900"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cap="none">
                  <a:solidFill>
                    <a:srgbClr val="424242"/>
                  </a:solidFill>
                  <a:latin typeface="蘋果儷中黑" pitchFamily="0" charset="0"/>
                  <a:ea typeface="蘋果儷中黑" pitchFamily="0" charset="0"/>
                  <a:cs typeface="蘋果儷中黑" pitchFamily="0" charset="0"/>
                </a:defRPr>
              </a:pPr>
              <a:r>
                <a:rPr cap="none">
                  <a:latin typeface="Times" pitchFamily="0" charset="0"/>
                  <a:ea typeface="蘋果儷中黑" pitchFamily="0" charset="0"/>
                  <a:cs typeface="蘋果儷中黑" pitchFamily="0" charset="0"/>
                </a:rPr>
                <a:t>1</a:t>
              </a:r>
              <a:endParaRPr cap="none">
                <a:latin typeface="Times" pitchFamily="0" charset="0"/>
                <a:ea typeface="蘋果儷中黑" pitchFamily="0" charset="0"/>
                <a:cs typeface="蘋果儷中黑" pitchFamily="0" charset="0"/>
              </a:endParaRPr>
            </a:p>
          </p:txBody>
        </p:sp>
      </p:grpSp>
      <p:grpSp>
        <p:nvGrpSpPr>
          <p:cNvPr id="10" name="Group 4472"/>
          <p:cNvGrpSpPr>
            <a:extLst>
              <a:ext uri="smNativeData">
                <pr:smNativeData xmlns:pr="smNativeData" xmlns="smNativeData" val="SMDATA_6_trXWYhMAAAAlAAAAAQAAAA8BAAAAkAAAAEgAAACQAAAASAAAAAAAAAAAAAAAAAAAABcAAAAUAAAAAAAAAAAAAAD/fwAA/38AAAAAAAAJAAAABAAAAAAAAAAfAAAAVAAAAAAAAAAAAAAAAAAAAAAAAAAAAAAAAAAAAAAAAAAAAAAAAAAAAAAAAAAAAAAAAAAAAAAAAAAAAAAAAAAAAAAAAAAAAAAAAAAAAAAAAAAAAAAAAAAAACEAAAAYAAAAFAAAAAwNAAAcDAAAKA8AANgOAAAQAAAAJgAAAAgAAAD/////AAAAAA=="/>
              </a:ext>
            </a:extLst>
          </p:cNvGrpSpPr>
          <p:nvPr/>
        </p:nvGrpSpPr>
        <p:grpSpPr>
          <a:xfrm rot="140686">
            <a:off x="2120900" y="1968500"/>
            <a:ext cx="342900" cy="444500"/>
            <a:chOff x="2120900" y="1968500"/>
            <a:chExt cx="342900" cy="444500"/>
          </a:xfrm>
        </p:grpSpPr>
        <p:sp>
          <p:nvSpPr>
            <p:cNvPr id="12" name="Shape 4470"/>
            <p:cNvSpPr>
              <a:extLst>
                <a:ext uri="smNativeData">
                  <pr:smNativeData xmlns:pr="smNativeData" xmlns="smNativeData" val="SMDATA_15_trXW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J/f38AAAAAAMvLywDAwP8Af39/AAAAAAAAAAAAAAAAAAAAAAAAAAAAIQAAABgAAAAUAAAADA0AAIAMAAAoDwAA2A4AAAAAAAAmAAAACAAAAP//////////"/>
                </a:ext>
              </a:extLst>
            </p:cNvSpPr>
            <p:nvPr/>
          </p:nvSpPr>
          <p:spPr>
            <a:xfrm>
              <a:off x="2120900" y="20320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11" name="Shape 4471"/>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BIfsc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cA0AABwMAADYDgAAiA4AAAAgAAAmAAAACAAAAP//////////"/>
                </a:ext>
              </a:extLst>
            </p:cNvSpPr>
            <p:nvPr/>
          </p:nvSpPr>
          <p:spPr>
            <a:xfrm>
              <a:off x="2184400" y="1968500"/>
              <a:ext cx="228600" cy="393700"/>
            </a:xfrm>
            <a:prstGeom prst="rect">
              <a:avLst/>
            </a:prstGeom>
            <a:noFill/>
            <a:ln>
              <a:noFill/>
            </a:ln>
            <a:effectLst/>
          </p:spPr>
          <p:txBody>
            <a:bodyPr vert="horz" wrap="none" lIns="50800" tIns="50800" rIns="50800" bIns="50800" numCol="1" spcCol="215900"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cap="none">
                  <a:solidFill>
                    <a:srgbClr val="424242"/>
                  </a:solidFill>
                  <a:latin typeface="蘋果儷中黑" pitchFamily="0" charset="0"/>
                  <a:ea typeface="蘋果儷中黑" pitchFamily="0" charset="0"/>
                  <a:cs typeface="蘋果儷中黑" pitchFamily="0" charset="0"/>
                </a:defRPr>
              </a:pPr>
              <a:r>
                <a:rPr cap="none">
                  <a:latin typeface="Times" pitchFamily="0" charset="0"/>
                  <a:ea typeface="蘋果儷中黑" pitchFamily="0" charset="0"/>
                  <a:cs typeface="蘋果儷中黑" pitchFamily="0" charset="0"/>
                </a:rPr>
                <a:t>2</a:t>
              </a:r>
              <a:endParaRPr cap="none">
                <a:latin typeface="Times" pitchFamily="0" charset="0"/>
                <a:ea typeface="蘋果儷中黑" pitchFamily="0" charset="0"/>
                <a:cs typeface="蘋果儷中黑" pitchFamily="0" charset="0"/>
              </a:endParaRPr>
            </a:p>
          </p:txBody>
        </p:sp>
      </p:grpSp>
      <p:grpSp>
        <p:nvGrpSpPr>
          <p:cNvPr id="13" name="Group 4475"/>
          <p:cNvGrpSpPr>
            <a:extLst>
              <a:ext uri="smNativeData">
                <pr:smNativeData xmlns:pr="smNativeData" xmlns="smNativeData" val="SMDATA_6_trXWYhMAAAAlAAAAAQAAAA8BAAAAkAAAAEgAAACQAAAASAAAAAAAAAAAAAAAAAAAABcAAAAUAAAAAAAAAAAAAAD/fwAA/38AAAAAAAAJAAAABAAAAAAAAAAfAAAAVAAAAAAAAAAAAAAAAAAAAAAAAAAAAAAAAAAAAAAAAAAAAAAAAAAAAAAAAAAAAAAAAAAAAAAAAAAAAAAAAAAAAAAAAAAAAAAAAAAAAAAAAAAAAAAAAAAAACEAAAAYAAAAFAAAAGQPAAAIDAAAgBEAANgOAAAQAAAAJgAAAAgAAAD/////AAAAAA=="/>
              </a:ext>
            </a:extLst>
          </p:cNvGrpSpPr>
          <p:nvPr/>
        </p:nvGrpSpPr>
        <p:grpSpPr>
          <a:xfrm rot="140686">
            <a:off x="2501900" y="1955800"/>
            <a:ext cx="342900" cy="457200"/>
            <a:chOff x="2501900" y="1955800"/>
            <a:chExt cx="342900" cy="457200"/>
          </a:xfrm>
        </p:grpSpPr>
        <p:sp>
          <p:nvSpPr>
            <p:cNvPr id="15" name="Shape 4473"/>
            <p:cNvSpPr>
              <a:extLst>
                <a:ext uri="smNativeData">
                  <pr:smNativeData xmlns:pr="smNativeData" xmlns="smNativeData" val="SMDATA_15_trXW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zDcxY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J/f38AAAAAAMvLywDAwP8Af39/AAAAAAAAAAAAAAAAAAAAAAAAAAAAIQAAABgAAAAUAAAAZA8AAIAMAACAEQAA2A4AAAAAAAAmAAAACAAAAP//////////"/>
                </a:ext>
              </a:extLst>
            </p:cNvSpPr>
            <p:nvPr/>
          </p:nvSpPr>
          <p:spPr>
            <a:xfrm>
              <a:off x="2501900" y="20320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14" name="Shape 4474"/>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BzD2V8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yA8AAAgMAAAwEQAAdA4AAAAgAAAmAAAACAAAAP//////////"/>
                </a:ext>
              </a:extLst>
            </p:cNvSpPr>
            <p:nvPr/>
          </p:nvSpPr>
          <p:spPr>
            <a:xfrm>
              <a:off x="2565400" y="1955800"/>
              <a:ext cx="228600" cy="393700"/>
            </a:xfrm>
            <a:prstGeom prst="rect">
              <a:avLst/>
            </a:prstGeom>
            <a:noFill/>
            <a:ln>
              <a:noFill/>
            </a:ln>
            <a:effectLst/>
          </p:spPr>
          <p:txBody>
            <a:bodyPr vert="horz" wrap="none" lIns="50800" tIns="50800" rIns="50800" bIns="50800" numCol="1" spcCol="215900"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cap="none">
                  <a:solidFill>
                    <a:srgbClr val="424242"/>
                  </a:solidFill>
                  <a:latin typeface="蘋果儷中黑" pitchFamily="0" charset="0"/>
                  <a:ea typeface="蘋果儷中黑" pitchFamily="0" charset="0"/>
                  <a:cs typeface="蘋果儷中黑" pitchFamily="0" charset="0"/>
                </a:defRPr>
              </a:pPr>
              <a:r>
                <a:rPr cap="none">
                  <a:latin typeface="Times" pitchFamily="0" charset="0"/>
                  <a:ea typeface="蘋果儷中黑" pitchFamily="0" charset="0"/>
                  <a:cs typeface="蘋果儷中黑" pitchFamily="0" charset="0"/>
                </a:rPr>
                <a:t>3</a:t>
              </a:r>
              <a:endParaRPr cap="none">
                <a:latin typeface="Times" pitchFamily="0" charset="0"/>
                <a:ea typeface="蘋果儷中黑" pitchFamily="0" charset="0"/>
                <a:cs typeface="蘋果儷中黑" pitchFamily="0" charset="0"/>
              </a:endParaRPr>
            </a:p>
          </p:txBody>
        </p:sp>
      </p:grpSp>
      <p:grpSp>
        <p:nvGrpSpPr>
          <p:cNvPr id="16" name="Group 4478"/>
          <p:cNvGrpSpPr>
            <a:extLst>
              <a:ext uri="smNativeData">
                <pr:smNativeData xmlns:pr="smNativeData" xmlns="smNativeData" val="SMDATA_6_trXWYhMAAAAlAAAAAQAAAA8BAAAAkAAAAEgAAACQAAAASAAAAAAAAAAAAAAAAAAAABcAAAAUAAAAAAAAAAAAAAD/fwAA/38AAAAAAAAJAAAABAAAAAAAAAAfAAAAVAAAAAAAAAAAAAAAAAAAAAAAAAAAAAAAAAAAAAAAAAAAAAAAAAAAAAAAAAAAAAAAAAAAAAAAAAAAAAAAAAAAAAAAAAAAAAAAAAAAAAAAAAAAAAAAAAAAACEAAAAYAAAAFAAAALQKAAAgEgAA0AwAAMgUAAAQAAAAJgAAAAgAAAD/////AAAAAA=="/>
              </a:ext>
            </a:extLst>
          </p:cNvGrpSpPr>
          <p:nvPr/>
        </p:nvGrpSpPr>
        <p:grpSpPr>
          <a:xfrm rot="140686">
            <a:off x="1739900" y="2946400"/>
            <a:ext cx="342900" cy="431800"/>
            <a:chOff x="1739900" y="2946400"/>
            <a:chExt cx="342900" cy="431800"/>
          </a:xfrm>
        </p:grpSpPr>
        <p:sp>
          <p:nvSpPr>
            <p:cNvPr id="18" name="Shape 4476"/>
            <p:cNvSpPr>
              <a:extLst>
                <a:ext uri="smNativeData">
                  <pr:smNativeData xmlns:pr="smNativeData" xmlns="smNativeData" val="SMDATA_15_trXW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EYv9+I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J/f38AAAAAAMvLywDAwP8Af39/AAAAAAAAAAAAAAAAAAAAAAAAAAAAIQAAABgAAAAUAAAAtAoAAHASAADQDAAAyBQAAAAAAAAmAAAACAAAAP//////////"/>
                </a:ext>
              </a:extLst>
            </p:cNvSpPr>
            <p:nvPr/>
          </p:nvSpPr>
          <p:spPr>
            <a:xfrm>
              <a:off x="1739900" y="29972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17" name="Shape 4477"/>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BMaExo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GAsAACASAACADAAAjBQAAAAgAAAmAAAACAAAAP//////////"/>
                </a:ext>
              </a:extLst>
            </p:cNvSpPr>
            <p:nvPr/>
          </p:nvSpPr>
          <p:spPr>
            <a:xfrm>
              <a:off x="1803400" y="2946400"/>
              <a:ext cx="228600" cy="393700"/>
            </a:xfrm>
            <a:prstGeom prst="rect">
              <a:avLst/>
            </a:prstGeom>
            <a:noFill/>
            <a:ln>
              <a:noFill/>
            </a:ln>
            <a:effectLst/>
          </p:spPr>
          <p:txBody>
            <a:bodyPr vert="horz" wrap="none" lIns="50800" tIns="50800" rIns="50800" bIns="50800" numCol="1" spcCol="215900"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cap="none">
                  <a:solidFill>
                    <a:srgbClr val="424242"/>
                  </a:solidFill>
                  <a:latin typeface="蘋果儷中黑" pitchFamily="0" charset="0"/>
                  <a:ea typeface="蘋果儷中黑" pitchFamily="0" charset="0"/>
                  <a:cs typeface="蘋果儷中黑" pitchFamily="0" charset="0"/>
                </a:defRPr>
              </a:pPr>
              <a:r>
                <a:rPr cap="none">
                  <a:latin typeface="Times" pitchFamily="0" charset="0"/>
                  <a:ea typeface="蘋果儷中黑" pitchFamily="0" charset="0"/>
                  <a:cs typeface="蘋果儷中黑" pitchFamily="0" charset="0"/>
                </a:rPr>
                <a:t>1</a:t>
              </a:r>
              <a:endParaRPr cap="none">
                <a:latin typeface="Times" pitchFamily="0" charset="0"/>
                <a:ea typeface="蘋果儷中黑" pitchFamily="0" charset="0"/>
                <a:cs typeface="蘋果儷中黑" pitchFamily="0" charset="0"/>
              </a:endParaRPr>
            </a:p>
          </p:txBody>
        </p:sp>
      </p:grpSp>
      <p:grpSp>
        <p:nvGrpSpPr>
          <p:cNvPr id="19" name="Group 4481"/>
          <p:cNvGrpSpPr>
            <a:extLst>
              <a:ext uri="smNativeData">
                <pr:smNativeData xmlns:pr="smNativeData" xmlns="smNativeData" val="SMDATA_6_trXWYhMAAAAlAAAAAQAAAA8BAAAAkAAAAEgAAACQAAAASAAAAAAAAAAAAAAAAAAAABcAAAAUAAAAAAAAAAAAAAD/fwAA/38AAAAAAAAJAAAABAAAAAAAAAAfAAAAVAAAAAAAAAAAAAAAAAAAAAAAAAAAAAAAAAAAAAAAAAAAAAAAAAAAAAAAAAAAAAAAAAAAAAAAAAAAAAAAAAAAAAAAAAAAAAAAAAAAAAAAAAAAAAAAAAAAACEAAAAYAAAAFAAAAAwNAAAMEgAAKA8AAMgUAAAQAAAAJgAAAAgAAAD/////AAAAAA=="/>
              </a:ext>
            </a:extLst>
          </p:cNvGrpSpPr>
          <p:nvPr/>
        </p:nvGrpSpPr>
        <p:grpSpPr>
          <a:xfrm rot="140686">
            <a:off x="2120900" y="2933700"/>
            <a:ext cx="342900" cy="444500"/>
            <a:chOff x="2120900" y="2933700"/>
            <a:chExt cx="342900" cy="444500"/>
          </a:xfrm>
        </p:grpSpPr>
        <p:sp>
          <p:nvSpPr>
            <p:cNvPr id="21" name="Shape 4479"/>
            <p:cNvSpPr>
              <a:extLst>
                <a:ext uri="smNativeData">
                  <pr:smNativeData xmlns:pr="smNativeData" xmlns="smNativeData" val="SMDATA_15_trXW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CcjMiw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J/f38AAAAAAMvLywDAwP8Af39/AAAAAAAAAAAAAAAAAAAAAAAAAAAAIQAAABgAAAAUAAAADA0AAHASAAAoDwAAyBQAAAAAAAAmAAAACAAAAP//////////"/>
                </a:ext>
              </a:extLst>
            </p:cNvSpPr>
            <p:nvPr/>
          </p:nvSpPr>
          <p:spPr>
            <a:xfrm>
              <a:off x="2120900" y="29972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20" name="Shape 4480"/>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BomJxY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cA0AAAwSAADYDgAAeBQAAAAgAAAmAAAACAAAAP//////////"/>
                </a:ext>
              </a:extLst>
            </p:cNvSpPr>
            <p:nvPr/>
          </p:nvSpPr>
          <p:spPr>
            <a:xfrm>
              <a:off x="2184400" y="2933700"/>
              <a:ext cx="228600" cy="393700"/>
            </a:xfrm>
            <a:prstGeom prst="rect">
              <a:avLst/>
            </a:prstGeom>
            <a:noFill/>
            <a:ln>
              <a:noFill/>
            </a:ln>
            <a:effectLst/>
          </p:spPr>
          <p:txBody>
            <a:bodyPr vert="horz" wrap="none" lIns="50800" tIns="50800" rIns="50800" bIns="50800" numCol="1" spcCol="215900"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cap="none">
                  <a:solidFill>
                    <a:srgbClr val="424242"/>
                  </a:solidFill>
                  <a:latin typeface="蘋果儷中黑" pitchFamily="0" charset="0"/>
                  <a:ea typeface="蘋果儷中黑" pitchFamily="0" charset="0"/>
                  <a:cs typeface="蘋果儷中黑" pitchFamily="0" charset="0"/>
                </a:defRPr>
              </a:pPr>
              <a:r>
                <a:rPr cap="none">
                  <a:latin typeface="Times" pitchFamily="0" charset="0"/>
                  <a:ea typeface="蘋果儷中黑" pitchFamily="0" charset="0"/>
                  <a:cs typeface="蘋果儷中黑" pitchFamily="0" charset="0"/>
                </a:rPr>
                <a:t>2</a:t>
              </a:r>
              <a:endParaRPr cap="none">
                <a:latin typeface="Times" pitchFamily="0" charset="0"/>
                <a:ea typeface="蘋果儷中黑" pitchFamily="0" charset="0"/>
                <a:cs typeface="蘋果儷中黑" pitchFamily="0" charset="0"/>
              </a:endParaRPr>
            </a:p>
          </p:txBody>
        </p:sp>
      </p:grpSp>
      <p:grpSp>
        <p:nvGrpSpPr>
          <p:cNvPr id="22" name="Group 4484"/>
          <p:cNvGrpSpPr>
            <a:extLst>
              <a:ext uri="smNativeData">
                <pr:smNativeData xmlns:pr="smNativeData" xmlns="smNativeData" val="SMDATA_6_trXWYhMAAAAlAAAAAQAAAA8BAAAAkAAAAEgAAACQAAAASAAAAAAAAAAAAAAAAAAAABcAAAAUAAAAAAAAAAAAAAD/fwAA/38AAAAAAAAJAAAABAAAAAAAAAAfAAAAVAAAAAAAAAAAAAAAAAAAAAAAAAAAAAAAAAAAAAAAAAAAAAAAAAAAAAAAAAAAAAAAAAAAAAAAAAAAAAAAAAAAAAAAAAAAAAAAAAAAAAAAAAAAAAAAAAAAACEAAAAYAAAAFAAAAGQPAAD4EQAAgBEAAMgUAAAQAAAAJgAAAAgAAAD/////AAAAAA=="/>
              </a:ext>
            </a:extLst>
          </p:cNvGrpSpPr>
          <p:nvPr/>
        </p:nvGrpSpPr>
        <p:grpSpPr>
          <a:xfrm rot="140686">
            <a:off x="2501900" y="2921000"/>
            <a:ext cx="342900" cy="457200"/>
            <a:chOff x="2501900" y="2921000"/>
            <a:chExt cx="342900" cy="457200"/>
          </a:xfrm>
        </p:grpSpPr>
        <p:sp>
          <p:nvSpPr>
            <p:cNvPr id="24" name="Shape 4482"/>
            <p:cNvSpPr>
              <a:extLst>
                <a:ext uri="smNativeData">
                  <pr:smNativeData xmlns:pr="smNativeData" xmlns="smNativeData" val="SMDATA_15_trXW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B8fHyc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J/f38AAAAAAMvLywDAwP8Af39/AAAAAAAAAAAAAAAAAAAAAAAAAAAAIQAAABgAAAAUAAAAZA8AAHASAACAEQAAyBQAAAAAAAAmAAAACAAAAP//////////"/>
                </a:ext>
              </a:extLst>
            </p:cNvSpPr>
            <p:nvPr/>
          </p:nvSpPr>
          <p:spPr>
            <a:xfrm>
              <a:off x="2501900" y="29972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23" name="Shape 4483"/>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YyITo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yA8AAPgRAAAwEQAAZBQAAAAgAAAmAAAACAAAAP//////////"/>
                </a:ext>
              </a:extLst>
            </p:cNvSpPr>
            <p:nvPr/>
          </p:nvSpPr>
          <p:spPr>
            <a:xfrm>
              <a:off x="2565400" y="2921000"/>
              <a:ext cx="228600" cy="393700"/>
            </a:xfrm>
            <a:prstGeom prst="rect">
              <a:avLst/>
            </a:prstGeom>
            <a:noFill/>
            <a:ln>
              <a:noFill/>
            </a:ln>
            <a:effectLst/>
          </p:spPr>
          <p:txBody>
            <a:bodyPr vert="horz" wrap="none" lIns="50800" tIns="50800" rIns="50800" bIns="50800" numCol="1" spcCol="215900"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cap="none">
                  <a:solidFill>
                    <a:srgbClr val="424242"/>
                  </a:solidFill>
                  <a:latin typeface="蘋果儷中黑" pitchFamily="0" charset="0"/>
                  <a:ea typeface="蘋果儷中黑" pitchFamily="0" charset="0"/>
                  <a:cs typeface="蘋果儷中黑" pitchFamily="0" charset="0"/>
                </a:defRPr>
              </a:pPr>
              <a:r>
                <a:rPr cap="none">
                  <a:latin typeface="Times" pitchFamily="0" charset="0"/>
                  <a:ea typeface="蘋果儷中黑" pitchFamily="0" charset="0"/>
                  <a:cs typeface="蘋果儷中黑" pitchFamily="0" charset="0"/>
                </a:rPr>
                <a:t>3</a:t>
              </a:r>
              <a:endParaRPr cap="none">
                <a:latin typeface="Times" pitchFamily="0" charset="0"/>
                <a:ea typeface="蘋果儷中黑" pitchFamily="0" charset="0"/>
                <a:cs typeface="蘋果儷中黑" pitchFamily="0" charset="0"/>
              </a:endParaRPr>
            </a:p>
          </p:txBody>
        </p:sp>
      </p:grpSp>
      <p:grpSp>
        <p:nvGrpSpPr>
          <p:cNvPr id="25" name="Group 4487"/>
          <p:cNvGrpSpPr>
            <a:extLst>
              <a:ext uri="smNativeData">
                <pr:smNativeData xmlns:pr="smNativeData" xmlns="smNativeData" val="SMDATA_6_trXWYhMAAAAlAAAAAQAAAA8BAAAAkAAAAEgAAACQAAAASAAAAAAAAAAAAAAAAAAAABcAAAAUAAAAAAAAAAAAAAD/fwAA/38AAAAAAAAJAAAABAAAAAgAAAAfAAAAVAAAAAAAAAAAAAAAAAAAAAAAAAAAAAAAAAAAAAAAAAAAAAAAAAAAAAAAAAAAAAAAAAAAAAAAAAAAAAAAAAAAAAAAAAAAAAAAAAAAAAAAAAAAAAAAAAAAACEAAAAYAAAAFAAAALQKAADoFwAA0AwAAJAaAAAQAAAAJgAAAAgAAAD/////AAAAAA=="/>
              </a:ext>
            </a:extLst>
          </p:cNvGrpSpPr>
          <p:nvPr/>
        </p:nvGrpSpPr>
        <p:grpSpPr>
          <a:xfrm>
            <a:off x="1739900" y="3886200"/>
            <a:ext cx="342900" cy="431800"/>
            <a:chOff x="1739900" y="3886200"/>
            <a:chExt cx="342900" cy="431800"/>
          </a:xfrm>
        </p:grpSpPr>
        <p:sp>
          <p:nvSpPr>
            <p:cNvPr id="27" name="Shape 4485"/>
            <p:cNvSpPr>
              <a:extLst>
                <a:ext uri="smNativeData">
                  <pr:smNativeData xmlns:pr="smNativeData" xmlns="smNativeData" val="SMDATA_15_trXW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Ck5OTk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J/f38AAAAAAMvLywDAwP8Af39/AAAAAAAAAAAAAAAAAAAAAAAAAAAAIQAAABgAAAAUAAAAtAoAADgYAADQDAAAkBoAAAAAAAAmAAAACAAAAP//////////"/>
                </a:ext>
              </a:extLst>
            </p:cNvSpPr>
            <p:nvPr/>
          </p:nvSpPr>
          <p:spPr>
            <a:xfrm>
              <a:off x="1739900" y="39370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26" name="Shape 4486"/>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IhPkc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GAsAAOgXAACADAAAVBoAAAAgAAAmAAAACAAAAP//////////"/>
                </a:ext>
              </a:extLst>
            </p:cNvSpPr>
            <p:nvPr/>
          </p:nvSpPr>
          <p:spPr>
            <a:xfrm>
              <a:off x="1803400" y="3886200"/>
              <a:ext cx="228600" cy="393700"/>
            </a:xfrm>
            <a:prstGeom prst="rect">
              <a:avLst/>
            </a:prstGeom>
            <a:noFill/>
            <a:ln>
              <a:noFill/>
            </a:ln>
            <a:effectLst/>
          </p:spPr>
          <p:txBody>
            <a:bodyPr vert="horz" wrap="none" lIns="50800" tIns="50800" rIns="50800" bIns="50800" numCol="1" spcCol="215900"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cap="none">
                  <a:solidFill>
                    <a:srgbClr val="424242"/>
                  </a:solidFill>
                  <a:latin typeface="蘋果儷中黑" pitchFamily="0" charset="0"/>
                  <a:ea typeface="蘋果儷中黑" pitchFamily="0" charset="0"/>
                  <a:cs typeface="蘋果儷中黑" pitchFamily="0" charset="0"/>
                </a:defRPr>
              </a:pPr>
              <a:r>
                <a:rPr cap="none">
                  <a:latin typeface="Times" pitchFamily="0" charset="0"/>
                  <a:ea typeface="蘋果儷中黑" pitchFamily="0" charset="0"/>
                  <a:cs typeface="蘋果儷中黑" pitchFamily="0" charset="0"/>
                </a:rPr>
                <a:t>1</a:t>
              </a:r>
              <a:endParaRPr cap="none">
                <a:latin typeface="Times" pitchFamily="0" charset="0"/>
                <a:ea typeface="蘋果儷中黑" pitchFamily="0" charset="0"/>
                <a:cs typeface="蘋果儷中黑" pitchFamily="0" charset="0"/>
              </a:endParaRPr>
            </a:p>
          </p:txBody>
        </p:sp>
      </p:grpSp>
      <p:grpSp>
        <p:nvGrpSpPr>
          <p:cNvPr id="28" name="Group 4490"/>
          <p:cNvGrpSpPr>
            <a:extLst>
              <a:ext uri="smNativeData">
                <pr:smNativeData xmlns:pr="smNativeData" xmlns="smNativeData" val="SMDATA_6_trXWYhMAAAAlAAAAAQAAAA8BAAAAkAAAAEgAAACQAAAASAAAAAAAAAAAAAAAAAAAABcAAAAUAAAAAAAAAAAAAAD/fwAA/38AAAAAAAAJAAAABAAAAAAAAAAfAAAAVAAAAAAAAAAAAAAAAAAAAAAAAAAAAAAAAAAAAAAAAAAAAAAAAAAAAAAAAAAAAAAAAAAAAAAAAAAAAAAAAAAAAAAAAAAAAAAAAAAAAAAAAAAAAAAAAAAAACEAAAAYAAAAFAAAAAwNAADUFwAAKA8AAJAaAAAQAAAAJgAAAAgAAAD/////AAAAAA=="/>
              </a:ext>
            </a:extLst>
          </p:cNvGrpSpPr>
          <p:nvPr/>
        </p:nvGrpSpPr>
        <p:grpSpPr>
          <a:xfrm>
            <a:off x="2120900" y="3873500"/>
            <a:ext cx="342900" cy="444500"/>
            <a:chOff x="2120900" y="3873500"/>
            <a:chExt cx="342900" cy="444500"/>
          </a:xfrm>
        </p:grpSpPr>
        <p:sp>
          <p:nvSpPr>
            <p:cNvPr id="30" name="Shape 4488"/>
            <p:cNvSpPr>
              <a:extLst>
                <a:ext uri="smNativeData">
                  <pr:smNativeData xmlns:pr="smNativeData" xmlns="smNativeData" val="SMDATA_15_trXW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F6QMRQ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J/f38AAAAAAMvLywDAwP8Af39/AAAAAAAAAAAAAAAAAAAAAAAAAAAAIQAAABgAAAAUAAAADA0AADgYAAAoDwAAkBoAAAAAAAAmAAAACAAAAP//////////"/>
                </a:ext>
              </a:extLst>
            </p:cNvSpPr>
            <p:nvPr/>
          </p:nvSpPr>
          <p:spPr>
            <a:xfrm>
              <a:off x="2120900" y="39370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29" name="Shape 4489"/>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cA0AANQXAADYDgAAQBoAAAAgAAAmAAAACAAAAP//////////"/>
                </a:ext>
              </a:extLst>
            </p:cNvSpPr>
            <p:nvPr/>
          </p:nvSpPr>
          <p:spPr>
            <a:xfrm>
              <a:off x="2184400" y="3873500"/>
              <a:ext cx="228600" cy="393700"/>
            </a:xfrm>
            <a:prstGeom prst="rect">
              <a:avLst/>
            </a:prstGeom>
            <a:noFill/>
            <a:ln>
              <a:noFill/>
            </a:ln>
            <a:effectLst/>
          </p:spPr>
          <p:txBody>
            <a:bodyPr vert="horz" wrap="none" lIns="50800" tIns="50800" rIns="50800" bIns="50800" numCol="1" spcCol="215900"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cap="none">
                  <a:solidFill>
                    <a:srgbClr val="424242"/>
                  </a:solidFill>
                  <a:latin typeface="蘋果儷中黑" pitchFamily="0" charset="0"/>
                  <a:ea typeface="蘋果儷中黑" pitchFamily="0" charset="0"/>
                  <a:cs typeface="蘋果儷中黑" pitchFamily="0" charset="0"/>
                </a:defRPr>
              </a:pPr>
              <a:r>
                <a:rPr cap="none">
                  <a:latin typeface="Times" pitchFamily="0" charset="0"/>
                  <a:ea typeface="蘋果儷中黑" pitchFamily="0" charset="0"/>
                  <a:cs typeface="蘋果儷中黑" pitchFamily="0" charset="0"/>
                </a:rPr>
                <a:t>2</a:t>
              </a:r>
              <a:endParaRPr cap="none">
                <a:latin typeface="Times" pitchFamily="0" charset="0"/>
                <a:ea typeface="蘋果儷中黑" pitchFamily="0" charset="0"/>
                <a:cs typeface="蘋果儷中黑" pitchFamily="0" charset="0"/>
              </a:endParaRPr>
            </a:p>
          </p:txBody>
        </p:sp>
      </p:grpSp>
      <p:grpSp>
        <p:nvGrpSpPr>
          <p:cNvPr id="31" name="Group 4493"/>
          <p:cNvGrpSpPr>
            <a:extLst>
              <a:ext uri="smNativeData">
                <pr:smNativeData xmlns:pr="smNativeData" xmlns="smNativeData" val="SMDATA_6_trXWYhMAAAAlAAAAAQAAAA8BAAAAkAAAAEgAAACQAAAASAAAAAAAAAAAAAAAAAAAABcAAAAUAAAAAAAAAAAAAAD/fwAA/38AAAAAAAAJAAAABAAAAAAAAAAfAAAAVAAAAAAAAAAAAAAAAAAAAAAAAAAAAAAAAAAAAAAAAAAAAAAAAAAAAAAAAAAAAAAAAAAAAAAAAAAAAAAAAAAAAAAAAAAAAAAAAAAAAAAAAAAAAAAAAAAAACEAAAAYAAAAFAAAAGQPAADAFwAAgBEAAJAaAAAQAAAAJgAAAAgAAAD/////AAAAAA=="/>
              </a:ext>
            </a:extLst>
          </p:cNvGrpSpPr>
          <p:nvPr/>
        </p:nvGrpSpPr>
        <p:grpSpPr>
          <a:xfrm>
            <a:off x="2501900" y="3860800"/>
            <a:ext cx="342900" cy="457200"/>
            <a:chOff x="2501900" y="3860800"/>
            <a:chExt cx="342900" cy="457200"/>
          </a:xfrm>
        </p:grpSpPr>
        <p:sp>
          <p:nvSpPr>
            <p:cNvPr id="33" name="Shape 4491"/>
            <p:cNvSpPr>
              <a:extLst>
                <a:ext uri="smNativeData">
                  <pr:smNativeData xmlns:pr="smNativeData" xmlns="smNativeData" val="SMDATA_15_trXW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CMyISE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J/f38AAAAAAMvLywDAwP8Af39/AAAAAAAAAAAAAAAAAAAAAAAAAAAAIQAAABgAAAAUAAAAZA8AADgYAACAEQAAkBoAAAAAAAAmAAAACAAAAP//////////"/>
                </a:ext>
              </a:extLst>
            </p:cNvSpPr>
            <p:nvPr/>
          </p:nvSpPr>
          <p:spPr>
            <a:xfrm>
              <a:off x="2501900" y="39370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32" name="Shape 4492"/>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4+Pj4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yA8AAMAXAAAwEQAALBoAAAAgAAAmAAAACAAAAP//////////"/>
                </a:ext>
              </a:extLst>
            </p:cNvSpPr>
            <p:nvPr/>
          </p:nvSpPr>
          <p:spPr>
            <a:xfrm>
              <a:off x="2565400" y="3860800"/>
              <a:ext cx="228600" cy="393700"/>
            </a:xfrm>
            <a:prstGeom prst="rect">
              <a:avLst/>
            </a:prstGeom>
            <a:noFill/>
            <a:ln>
              <a:noFill/>
            </a:ln>
            <a:effectLst/>
          </p:spPr>
          <p:txBody>
            <a:bodyPr vert="horz" wrap="none" lIns="50800" tIns="50800" rIns="50800" bIns="50800" numCol="1" spcCol="215900"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cap="none">
                  <a:solidFill>
                    <a:srgbClr val="424242"/>
                  </a:solidFill>
                  <a:latin typeface="蘋果儷中黑" pitchFamily="0" charset="0"/>
                  <a:ea typeface="蘋果儷中黑" pitchFamily="0" charset="0"/>
                  <a:cs typeface="蘋果儷中黑" pitchFamily="0" charset="0"/>
                </a:defRPr>
              </a:pPr>
              <a:r>
                <a:rPr cap="none">
                  <a:latin typeface="Times" pitchFamily="0" charset="0"/>
                  <a:ea typeface="蘋果儷中黑" pitchFamily="0" charset="0"/>
                  <a:cs typeface="蘋果儷中黑" pitchFamily="0" charset="0"/>
                </a:rPr>
                <a:t>3</a:t>
              </a:r>
              <a:endParaRPr cap="none">
                <a:latin typeface="Times" pitchFamily="0" charset="0"/>
                <a:ea typeface="蘋果儷中黑" pitchFamily="0" charset="0"/>
                <a:cs typeface="蘋果儷中黑" pitchFamily="0" charset="0"/>
              </a:endParaRPr>
            </a:p>
          </p:txBody>
        </p:sp>
      </p:grpSp>
      <p:grpSp>
        <p:nvGrpSpPr>
          <p:cNvPr id="34" name="Group 4496"/>
          <p:cNvGrpSpPr>
            <a:extLst>
              <a:ext uri="smNativeData">
                <pr:smNativeData xmlns:pr="smNativeData" xmlns="smNativeData" val="SMDATA_6_trXWYhMAAAAlAAAAAQAAAA8BAAAAkAAAAEgAAACQAAAASAAAAAAAAAAAAAAAAAAAABcAAAAUAAAAAAAAAAAAAAD/fwAA/38AAAAAAAAJAAAABAAAAAAAAAAfAAAAVAAAAAAAAAAAAAAAAAAAAAAAAAAAAAAAAAAAAAAAAAAAAAAAAAAAAAAAAAAAAAAAAAAAAAAAAAAAAAAAAAAAAAAAAAAAAAAAAAAAAAAAAAAAAAAAAAAAACEAAAAYAAAAFAAAALQKAACIHQAA0AwAADAgAAAQAAAAJgAAAAgAAAD/////AAAAAA=="/>
              </a:ext>
            </a:extLst>
          </p:cNvGrpSpPr>
          <p:nvPr/>
        </p:nvGrpSpPr>
        <p:grpSpPr>
          <a:xfrm>
            <a:off x="1739900" y="4800600"/>
            <a:ext cx="342900" cy="431800"/>
            <a:chOff x="1739900" y="4800600"/>
            <a:chExt cx="342900" cy="431800"/>
          </a:xfrm>
        </p:grpSpPr>
        <p:sp>
          <p:nvSpPr>
            <p:cNvPr id="36" name="Shape 4494"/>
            <p:cNvSpPr>
              <a:extLst>
                <a:ext uri="smNativeData">
                  <pr:smNativeData xmlns:pr="smNativeData" xmlns="smNativeData" val="SMDATA_15_trXW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CgyYwQ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J/f38AAAAAAMvLywDAwP8Af39/AAAAAAAAAAAAAAAAAAAAAAAAAAAAIQAAABgAAAAUAAAAtAoAANgdAADQDAAAMCAAAAAAAAAmAAAACAAAAP//////////"/>
                </a:ext>
              </a:extLst>
            </p:cNvSpPr>
            <p:nvPr/>
          </p:nvSpPr>
          <p:spPr>
            <a:xfrm>
              <a:off x="1739900" y="48514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35" name="Shape 4495"/>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B0wLj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GAsAAIgdAACADAAA9B8AAAAgAAAmAAAACAAAAP//////////"/>
                </a:ext>
              </a:extLst>
            </p:cNvSpPr>
            <p:nvPr/>
          </p:nvSpPr>
          <p:spPr>
            <a:xfrm>
              <a:off x="1803400" y="4800600"/>
              <a:ext cx="228600" cy="393700"/>
            </a:xfrm>
            <a:prstGeom prst="rect">
              <a:avLst/>
            </a:prstGeom>
            <a:noFill/>
            <a:ln>
              <a:noFill/>
            </a:ln>
            <a:effectLst/>
          </p:spPr>
          <p:txBody>
            <a:bodyPr vert="horz" wrap="none" lIns="50800" tIns="50800" rIns="50800" bIns="50800" numCol="1" spcCol="215900"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cap="none">
                  <a:solidFill>
                    <a:srgbClr val="424242"/>
                  </a:solidFill>
                  <a:latin typeface="蘋果儷中黑" pitchFamily="0" charset="0"/>
                  <a:ea typeface="蘋果儷中黑" pitchFamily="0" charset="0"/>
                  <a:cs typeface="蘋果儷中黑" pitchFamily="0" charset="0"/>
                </a:defRPr>
              </a:pPr>
              <a:r>
                <a:rPr cap="none">
                  <a:latin typeface="Times" pitchFamily="0" charset="0"/>
                  <a:ea typeface="蘋果儷中黑" pitchFamily="0" charset="0"/>
                  <a:cs typeface="蘋果儷中黑" pitchFamily="0" charset="0"/>
                </a:rPr>
                <a:t>1</a:t>
              </a:r>
              <a:endParaRPr cap="none">
                <a:latin typeface="Times" pitchFamily="0" charset="0"/>
                <a:ea typeface="蘋果儷中黑" pitchFamily="0" charset="0"/>
                <a:cs typeface="蘋果儷中黑" pitchFamily="0" charset="0"/>
              </a:endParaRPr>
            </a:p>
          </p:txBody>
        </p:sp>
      </p:grpSp>
      <p:grpSp>
        <p:nvGrpSpPr>
          <p:cNvPr id="37" name="Group 4499"/>
          <p:cNvGrpSpPr>
            <a:extLst>
              <a:ext uri="smNativeData">
                <pr:smNativeData xmlns:pr="smNativeData" xmlns="smNativeData" val="SMDATA_6_trXWYhMAAAAlAAAAAQAAAA8BAAAAkAAAAEgAAACQAAAASAAAAAAAAAAAAAAAAAAAABcAAAAUAAAAAAAAAAAAAAD/fwAA/38AAAAAAAAJAAAABAAAAAAAAAAfAAAAVAAAAAAAAAAAAAAAAAAAAAAAAAAAAAAAAAAAAAAAAAAAAAAAAAAAAAAAAAAAAAAAAAAAAAAAAAAAAAAAAAAAAAAAAAAAAAAAAAAAAAAAAAAAAAAAAAAAACEAAAAYAAAAFAAAAAwNAAB0HQAAKA8AADAgAAAQAAAAJgAAAAgAAAD/////AAAAAA=="/>
              </a:ext>
            </a:extLst>
          </p:cNvGrpSpPr>
          <p:nvPr/>
        </p:nvGrpSpPr>
        <p:grpSpPr>
          <a:xfrm>
            <a:off x="2120900" y="4787900"/>
            <a:ext cx="342900" cy="444500"/>
            <a:chOff x="2120900" y="4787900"/>
            <a:chExt cx="342900" cy="444500"/>
          </a:xfrm>
        </p:grpSpPr>
        <p:sp>
          <p:nvSpPr>
            <p:cNvPr id="39" name="Shape 4497"/>
            <p:cNvSpPr>
              <a:extLst>
                <a:ext uri="smNativeData">
                  <pr:smNativeData xmlns:pr="smNativeData" xmlns="smNativeData" val="SMDATA_15_trXW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BAFBQA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J/f38AAAAAAMvLywDAwP8Af39/AAAAAAAAAAAAAAAAAAAAAAAAAAAAIQAAABgAAAAUAAAADA0AANgdAAAoDwAAMCAAAAAAAAAmAAAACAAAAP//////////"/>
                </a:ext>
              </a:extLst>
            </p:cNvSpPr>
            <p:nvPr/>
          </p:nvSpPr>
          <p:spPr>
            <a:xfrm>
              <a:off x="2120900" y="48514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38" name="Shape 4498"/>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GI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cA0AAHQdAADYDgAA4B8AAAAgAAAmAAAACAAAAP//////////"/>
                </a:ext>
              </a:extLst>
            </p:cNvSpPr>
            <p:nvPr/>
          </p:nvSpPr>
          <p:spPr>
            <a:xfrm>
              <a:off x="2184400" y="4787900"/>
              <a:ext cx="228600" cy="393700"/>
            </a:xfrm>
            <a:prstGeom prst="rect">
              <a:avLst/>
            </a:prstGeom>
            <a:noFill/>
            <a:ln>
              <a:noFill/>
            </a:ln>
            <a:effectLst/>
          </p:spPr>
          <p:txBody>
            <a:bodyPr vert="horz" wrap="none" lIns="50800" tIns="50800" rIns="50800" bIns="50800" numCol="1" spcCol="215900"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cap="none">
                  <a:solidFill>
                    <a:srgbClr val="424242"/>
                  </a:solidFill>
                  <a:latin typeface="蘋果儷中黑" pitchFamily="0" charset="0"/>
                  <a:ea typeface="蘋果儷中黑" pitchFamily="0" charset="0"/>
                  <a:cs typeface="蘋果儷中黑" pitchFamily="0" charset="0"/>
                </a:defRPr>
              </a:pPr>
              <a:r>
                <a:rPr cap="none">
                  <a:latin typeface="Times" pitchFamily="0" charset="0"/>
                  <a:ea typeface="蘋果儷中黑" pitchFamily="0" charset="0"/>
                  <a:cs typeface="蘋果儷中黑" pitchFamily="0" charset="0"/>
                </a:rPr>
                <a:t>2</a:t>
              </a:r>
              <a:endParaRPr cap="none">
                <a:latin typeface="Times" pitchFamily="0" charset="0"/>
                <a:ea typeface="蘋果儷中黑" pitchFamily="0" charset="0"/>
                <a:cs typeface="蘋果儷中黑" pitchFamily="0" charset="0"/>
              </a:endParaRPr>
            </a:p>
          </p:txBody>
        </p:sp>
      </p:grpSp>
      <p:grpSp>
        <p:nvGrpSpPr>
          <p:cNvPr id="40" name="Group 4502"/>
          <p:cNvGrpSpPr>
            <a:extLst>
              <a:ext uri="smNativeData">
                <pr:smNativeData xmlns:pr="smNativeData" xmlns="smNativeData" val="SMDATA_6_trXWYhMAAAAlAAAAAQAAAA8BAAAAkAAAAEgAAACQAAAASAAAAAAAAAAAAAAAAAAAABcAAAAUAAAAAAAAAAAAAAD/fwAA/38AAAAAAAAJAAAABAAAAAAAAAAfAAAAVAAAAAAAAAAAAAAAAAAAAAAAAAAAAAAAAAAAAAAAAAAAAAAAAAAAAAAAAAAAAAAAAAAAAAAAAAAAAAAAAAAAAAAAAAAAAAAAAAAAAAAAAAAAAAAAAAAAACEAAAAYAAAAFAAAAGQPAABgHQAAgBEAADAgAAAQAAAAJgAAAAgAAAD/////AAAAAA=="/>
              </a:ext>
            </a:extLst>
          </p:cNvGrpSpPr>
          <p:nvPr/>
        </p:nvGrpSpPr>
        <p:grpSpPr>
          <a:xfrm>
            <a:off x="2501900" y="4775200"/>
            <a:ext cx="342900" cy="457200"/>
            <a:chOff x="2501900" y="4775200"/>
            <a:chExt cx="342900" cy="457200"/>
          </a:xfrm>
        </p:grpSpPr>
        <p:sp>
          <p:nvSpPr>
            <p:cNvPr id="42" name="Shape 4500"/>
            <p:cNvSpPr>
              <a:extLst>
                <a:ext uri="smNativeData">
                  <pr:smNativeData xmlns:pr="smNativeData" xmlns="smNativeData" val="SMDATA_15_trXW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CEhOTk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J/f38AAAAAAMvLywDAwP8Af39/AAAAAAAAAAAAAAAAAAAAAAAAAAAAIQAAABgAAAAUAAAAZA8AANgdAACAEQAAMCAAAAAAAAAmAAAACAAAAP//////////"/>
                </a:ext>
              </a:extLst>
            </p:cNvSpPr>
            <p:nvPr/>
          </p:nvSpPr>
          <p:spPr>
            <a:xfrm>
              <a:off x="2501900" y="48514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41" name="Shape 4501"/>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FI9clw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yA8AAGAdAAAwEQAAzB8AAAAgAAAmAAAACAAAAP//////////"/>
                </a:ext>
              </a:extLst>
            </p:cNvSpPr>
            <p:nvPr/>
          </p:nvSpPr>
          <p:spPr>
            <a:xfrm>
              <a:off x="2565400" y="4775200"/>
              <a:ext cx="228600" cy="393700"/>
            </a:xfrm>
            <a:prstGeom prst="rect">
              <a:avLst/>
            </a:prstGeom>
            <a:noFill/>
            <a:ln>
              <a:noFill/>
            </a:ln>
            <a:effectLst/>
          </p:spPr>
          <p:txBody>
            <a:bodyPr vert="horz" wrap="none" lIns="50800" tIns="50800" rIns="50800" bIns="50800" numCol="1" spcCol="215900"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cap="none">
                  <a:solidFill>
                    <a:srgbClr val="424242"/>
                  </a:solidFill>
                  <a:latin typeface="蘋果儷中黑" pitchFamily="0" charset="0"/>
                  <a:ea typeface="蘋果儷中黑" pitchFamily="0" charset="0"/>
                  <a:cs typeface="蘋果儷中黑" pitchFamily="0" charset="0"/>
                </a:defRPr>
              </a:pPr>
              <a:r>
                <a:rPr cap="none">
                  <a:latin typeface="Times" pitchFamily="0" charset="0"/>
                  <a:ea typeface="蘋果儷中黑" pitchFamily="0" charset="0"/>
                  <a:cs typeface="蘋果儷中黑" pitchFamily="0" charset="0"/>
                </a:rPr>
                <a:t>3</a:t>
              </a:r>
              <a:endParaRPr cap="none">
                <a:latin typeface="Times" pitchFamily="0" charset="0"/>
                <a:ea typeface="蘋果儷中黑" pitchFamily="0" charset="0"/>
                <a:cs typeface="蘋果儷中黑" pitchFamily="0" charset="0"/>
              </a:endParaRPr>
            </a:p>
          </p:txBody>
        </p:sp>
      </p:grpSp>
      <p:sp>
        <p:nvSpPr>
          <p:cNvPr id="43" name="Shape 4503"/>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CwnHCc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SAMAAIQIAAD0PQAABAsAABAgAAAmAAAACAAAAP//////////"/>
              </a:ext>
            </a:extLst>
          </p:cNvSpPr>
          <p:nvPr/>
        </p:nvSpPr>
        <p:spPr>
          <a:xfrm>
            <a:off x="533400" y="1384300"/>
            <a:ext cx="9537700" cy="4064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0" marR="0" indent="0" algn="l" defTabSz="457200">
              <a:lnSpc>
                <a:spcPts val="2900"/>
              </a:lnSpc>
              <a:spcBef>
                <a:spcPts val="400"/>
              </a:spcBef>
              <a:spcAft>
                <a:spcPts val="0"/>
              </a:spcAft>
              <a:buNone/>
              <a:tabLst>
                <a:tab pos="838200" algn="l"/>
                <a:tab pos="914400" algn="l"/>
                <a:tab pos="1828800" algn="l"/>
                <a:tab pos="2387600" algn="l"/>
              </a:tabLst>
              <a:defRPr sz="2400" cap="none">
                <a:solidFill>
                  <a:srgbClr val="0433FF"/>
                </a:solidFill>
                <a:latin typeface="蘋果儷中黑" pitchFamily="0" charset="0"/>
                <a:ea typeface="蘋果儷中黑" pitchFamily="0" charset="0"/>
                <a:cs typeface="蘋果儷中黑" pitchFamily="0" charset="0"/>
              </a:defRPr>
            </a:pPr>
            <a:r>
              <a:t>Approximating the joint posterior distribution is based on (mostly standard) MCMC</a:t>
            </a:r>
          </a:p>
        </p:txBody>
      </p:sp>
      <p:sp>
        <p:nvSpPr>
          <p:cNvPr id="44" name="Shape 4504"/>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DYAIQ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mAMAAAwNAABCBwAAGBAAABAgAAAmAAAACAAAAP//////////"/>
              </a:ext>
            </a:extLst>
          </p:cNvSpPr>
          <p:nvPr/>
        </p:nvSpPr>
        <p:spPr>
          <a:xfrm>
            <a:off x="584200" y="2120900"/>
            <a:ext cx="595630" cy="495300"/>
          </a:xfrm>
          <a:prstGeom prst="rect">
            <a:avLst/>
          </a:prstGeom>
          <a:noFill/>
          <a:ln>
            <a:noFill/>
          </a:ln>
          <a:effectLst>
            <a:outerShdw blurRad="63500" dist="63760" dir="2700000">
              <a:srgbClr val="000000">
                <a:alpha val="4000"/>
              </a:srgbClr>
            </a:outerShdw>
          </a:effectLst>
        </p:spPr>
        <p:txBody>
          <a:bodyPr vert="horz" wrap="none" lIns="50800" tIns="50800" rIns="50800" bIns="50800" numCol="1" spcCol="215900" anchor="t"/>
          <a:lstStyle/>
          <a:p>
            <a:pPr lvl="1" algn="l" defTabSz="457200">
              <a:lnSpc>
                <a:spcPts val="3400"/>
              </a:lnSpc>
              <a:spcBef>
                <a:spcPts val="400"/>
              </a:spcBef>
              <a:tabLst>
                <a:tab pos="838200" algn="l"/>
                <a:tab pos="914400" algn="l"/>
                <a:tab pos="1828800" algn="l"/>
                <a:tab pos="2387600" algn="l"/>
              </a:tabLst>
              <a:defRPr sz="2800" b="1" i="1" cap="none">
                <a:latin typeface="Times New Roman" pitchFamily="1" charset="0"/>
                <a:ea typeface="Gill Sans" pitchFamily="0" charset="0"/>
                <a:cs typeface="Gill Sans" pitchFamily="0" charset="0"/>
              </a:defRPr>
            </a:pPr>
            <a:r>
              <a:t>r</a:t>
            </a:r>
          </a:p>
        </p:txBody>
      </p:sp>
      <p:pic>
        <p:nvPicPr>
          <p:cNvPr id="45" name="Picture1"/>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AAAA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CgFAACIEwAATgcAAEAVAAAQAAAAJgAAAAgAAAD//////////w=="/>
              </a:ext>
            </a:extLst>
          </p:cNvPicPr>
          <p:nvPr/>
        </p:nvPicPr>
        <p:blipFill>
          <a:blip r:embed="rId2"/>
          <a:stretch>
            <a:fillRect/>
          </a:stretch>
        </p:blipFill>
        <p:spPr>
          <a:xfrm>
            <a:off x="838200" y="3175000"/>
            <a:ext cx="349250" cy="279400"/>
          </a:xfrm>
          <a:prstGeom prst="rect">
            <a:avLst/>
          </a:prstGeom>
          <a:noFill/>
          <a:ln>
            <a:noFill/>
          </a:ln>
          <a:effectLst>
            <a:outerShdw blurRad="63500" dist="63760" dir="2700000">
              <a:srgbClr val="000000">
                <a:alpha val="4000"/>
              </a:srgbClr>
            </a:outerShdw>
          </a:effectLst>
        </p:spPr>
      </p:pic>
      <p:pic>
        <p:nvPicPr>
          <p:cNvPr id="46" name="droppedImage.png"/>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AAAA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CgFAACQHwAAXgcAAPggAAAQAAAAJgAAAAgAAAD//////////w=="/>
              </a:ext>
            </a:extLst>
          </p:cNvPicPr>
          <p:nvPr/>
        </p:nvPicPr>
        <p:blipFill>
          <a:blip r:embed="rId3"/>
          <a:stretch>
            <a:fillRect/>
          </a:stretch>
        </p:blipFill>
        <p:spPr>
          <a:xfrm>
            <a:off x="838200" y="5130800"/>
            <a:ext cx="359410" cy="228600"/>
          </a:xfrm>
          <a:prstGeom prst="rect">
            <a:avLst/>
          </a:prstGeom>
          <a:noFill/>
          <a:ln>
            <a:noFill/>
          </a:ln>
          <a:effectLst>
            <a:outerShdw blurRad="63500" dist="63760" dir="2700000">
              <a:srgbClr val="000000">
                <a:alpha val="4000"/>
              </a:srgbClr>
            </a:outerShdw>
          </a:effectLst>
        </p:spPr>
      </p:pic>
      <p:pic>
        <p:nvPicPr>
          <p:cNvPr id="47" name="droppedImage.png"/>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AAAA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CgFAAA8GQAAWAcAAGwbAAAQAAAAJgAAAAgAAAD//////////w=="/>
              </a:ext>
            </a:extLst>
          </p:cNvPicPr>
          <p:nvPr/>
        </p:nvPicPr>
        <p:blipFill>
          <a:blip r:embed="rId4"/>
          <a:stretch>
            <a:fillRect/>
          </a:stretch>
        </p:blipFill>
        <p:spPr>
          <a:xfrm>
            <a:off x="838200" y="4102100"/>
            <a:ext cx="355600" cy="355600"/>
          </a:xfrm>
          <a:prstGeom prst="rect">
            <a:avLst/>
          </a:prstGeom>
          <a:noFill/>
          <a:ln>
            <a:noFill/>
          </a:ln>
          <a:effectLst>
            <a:outerShdw blurRad="63500" dist="63760" dir="2700000">
              <a:srgbClr val="000000">
                <a:alpha val="4000"/>
              </a:srgbClr>
            </a:outerShdw>
          </a:effectLst>
        </p:spPr>
      </p:pic>
      <p:sp>
        <p:nvSpPr>
          <p:cNvPr id="48" name="Shape 4508"/>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egkAAMgAAAAGNQAACAcAABAgAAAmAAAACAAAAP//////////"/>
              </a:ext>
            </a:extLst>
          </p:cNvSpPr>
          <p:nvPr/>
        </p:nvSpPr>
        <p:spPr>
          <a:xfrm>
            <a:off x="1540510" y="127000"/>
            <a:ext cx="7078980" cy="10160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p>
            <a:pPr defTabSz="457200">
              <a:lnSpc>
                <a:spcPts val="4300"/>
              </a:lnSpc>
              <a:tabLst>
                <a:tab pos="838200" algn="l"/>
              </a:tabLst>
              <a:defRPr sz="3600" cap="none">
                <a:solidFill>
                  <a:srgbClr val="0433FF"/>
                </a:solidFill>
                <a:latin typeface="蘋果儷中黑" pitchFamily="0" charset="0"/>
                <a:ea typeface="Gill Sans" pitchFamily="0" charset="0"/>
                <a:cs typeface="Gill Sans" pitchFamily="0" charset="0"/>
              </a:defRPr>
            </a:pPr>
            <a:r>
              <a:t>The Dirichlet Process Prior (DPP) Model </a:t>
            </a:r>
            <a:br/>
            <a:r>
              <a:t>for Accommodating Process heterogeneity </a:t>
            </a:r>
          </a:p>
        </p:txBody>
      </p:sp>
    </p:spTree>
  </p:cSld>
  <p:clrMapOvr>
    <a:masterClrMapping/>
  </p:clrMapOvr>
  <p:transition spd="fast" p14:dur="500">
    <p:fade/>
    <p:extLst>
      <p:ext uri="smNativeData">
        <pr:smNativeData xmlns:pr="smNativeData" xmlns="smNativeData" val="trXWYgAAAAD0AQAAAAAAAAYAAAAAAAAAAAAAAAAAAAAAAAAAAQAAAAAAAAAAAAAAAAAAAAAAAAAAAAAA"/>
      </p:ext>
    </p:extLs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250" fill="hold"/>
                                        <p:tgtEl>
                                          <p:spTgt spid="7"/>
                                        </p:tgtEl>
                                        <p:attrNameLst>
                                          <p:attrName>ppt_x</p:attrName>
                                        </p:attrNameLst>
                                      </p:cBhvr>
                                      <p:tavLst>
                                        <p:tav tm="0">
                                          <p:val>
                                            <p:strVal val="#ppt_x"/>
                                          </p:val>
                                        </p:tav>
                                        <p:tav tm="100000">
                                          <p:val>
                                            <p:strVal val="#ppt_x"/>
                                          </p:val>
                                        </p:tav>
                                      </p:tavLst>
                                    </p:anim>
                                    <p:anim calcmode="lin" valueType="num">
                                      <p:cBhvr>
                                        <p:cTn id="8" dur="250" fill="hold"/>
                                        <p:tgtEl>
                                          <p:spTgt spid="7"/>
                                        </p:tgtEl>
                                        <p:attrNameLst>
                                          <p:attrName>ppt_y</p:attrName>
                                        </p:attrNameLst>
                                      </p:cBhvr>
                                      <p:tavLst>
                                        <p:tav tm="0">
                                          <p:val>
                                            <p:strVal val="0-#ppt_h/2"/>
                                          </p:val>
                                        </p:tav>
                                        <p:tav tm="100000">
                                          <p:val>
                                            <p:strVal val="#ppt_y"/>
                                          </p:val>
                                        </p:tav>
                                      </p:tavLst>
                                    </p:anim>
                                  </p:childTnLst>
                                </p:cTn>
                              </p:par>
                            </p:childTnLst>
                          </p:cTn>
                        </p:par>
                        <p:par>
                          <p:cTn id="9" fill="hold">
                            <p:stCondLst>
                              <p:cond delay="250"/>
                            </p:stCondLst>
                            <p:childTnLst>
                              <p:par>
                                <p:cTn id="10" presetID="2" presetClass="entr" presetSubtype="1"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p:cTn id="12" dur="250" fill="hold"/>
                                        <p:tgtEl>
                                          <p:spTgt spid="10"/>
                                        </p:tgtEl>
                                        <p:attrNameLst>
                                          <p:attrName>ppt_x</p:attrName>
                                        </p:attrNameLst>
                                      </p:cBhvr>
                                      <p:tavLst>
                                        <p:tav tm="0">
                                          <p:val>
                                            <p:strVal val="#ppt_x"/>
                                          </p:val>
                                        </p:tav>
                                        <p:tav tm="100000">
                                          <p:val>
                                            <p:strVal val="#ppt_x"/>
                                          </p:val>
                                        </p:tav>
                                      </p:tavLst>
                                    </p:anim>
                                    <p:anim calcmode="lin" valueType="num">
                                      <p:cBhvr>
                                        <p:cTn id="13" dur="250" fill="hold"/>
                                        <p:tgtEl>
                                          <p:spTgt spid="10"/>
                                        </p:tgtEl>
                                        <p:attrNameLst>
                                          <p:attrName>ppt_y</p:attrName>
                                        </p:attrNameLst>
                                      </p:cBhvr>
                                      <p:tavLst>
                                        <p:tav tm="0">
                                          <p:val>
                                            <p:strVal val="0-#ppt_h/2"/>
                                          </p:val>
                                        </p:tav>
                                        <p:tav tm="100000">
                                          <p:val>
                                            <p:strVal val="#ppt_y"/>
                                          </p:val>
                                        </p:tav>
                                      </p:tavLst>
                                    </p:anim>
                                  </p:childTnLst>
                                </p:cTn>
                              </p:par>
                            </p:childTnLst>
                          </p:cTn>
                        </p:par>
                        <p:par>
                          <p:cTn id="14" fill="hold">
                            <p:stCondLst>
                              <p:cond delay="500"/>
                            </p:stCondLst>
                            <p:childTnLst>
                              <p:par>
                                <p:cTn id="15" presetID="2" presetClass="entr" presetSubtype="1" fill="hold" grpId="0" nodeType="afterEffect">
                                  <p:stCondLst>
                                    <p:cond delay="0"/>
                                  </p:stCondLst>
                                  <p:childTnLst>
                                    <p:set>
                                      <p:cBhvr>
                                        <p:cTn id="16" dur="1" fill="hold">
                                          <p:stCondLst>
                                            <p:cond delay="0"/>
                                          </p:stCondLst>
                                        </p:cTn>
                                        <p:tgtEl>
                                          <p:spTgt spid="13"/>
                                        </p:tgtEl>
                                        <p:attrNameLst>
                                          <p:attrName>style.visibility</p:attrName>
                                        </p:attrNameLst>
                                      </p:cBhvr>
                                      <p:to>
                                        <p:strVal val="visible"/>
                                      </p:to>
                                    </p:set>
                                    <p:anim calcmode="lin" valueType="num">
                                      <p:cBhvr>
                                        <p:cTn id="17" dur="250" fill="hold"/>
                                        <p:tgtEl>
                                          <p:spTgt spid="13"/>
                                        </p:tgtEl>
                                        <p:attrNameLst>
                                          <p:attrName>ppt_x</p:attrName>
                                        </p:attrNameLst>
                                      </p:cBhvr>
                                      <p:tavLst>
                                        <p:tav tm="0">
                                          <p:val>
                                            <p:strVal val="#ppt_x"/>
                                          </p:val>
                                        </p:tav>
                                        <p:tav tm="100000">
                                          <p:val>
                                            <p:strVal val="#ppt_x"/>
                                          </p:val>
                                        </p:tav>
                                      </p:tavLst>
                                    </p:anim>
                                    <p:anim calcmode="lin" valueType="num">
                                      <p:cBhvr>
                                        <p:cTn id="18" dur="250" fill="hold"/>
                                        <p:tgtEl>
                                          <p:spTgt spid="13"/>
                                        </p:tgtEl>
                                        <p:attrNameLst>
                                          <p:attrName>ppt_y</p:attrName>
                                        </p:attrNameLst>
                                      </p:cBhvr>
                                      <p:tavLst>
                                        <p:tav tm="0">
                                          <p:val>
                                            <p:strVal val="0-#ppt_h/2"/>
                                          </p:val>
                                        </p:tav>
                                        <p:tav tm="100000">
                                          <p:val>
                                            <p:strVal val="#ppt_y"/>
                                          </p:val>
                                        </p:tav>
                                      </p:tavLst>
                                    </p:anim>
                                  </p:childTnLst>
                                </p:cTn>
                              </p:par>
                            </p:childTnLst>
                          </p:cTn>
                        </p:par>
                        <p:par>
                          <p:cTn id="19" fill="hold">
                            <p:stCondLst>
                              <p:cond delay="750"/>
                            </p:stCondLst>
                            <p:childTnLst>
                              <p:par>
                                <p:cTn id="20" presetID="2" presetClass="entr" presetSubtype="1" fill="hold" grpId="0" nodeType="afterEffect">
                                  <p:stCondLst>
                                    <p:cond delay="0"/>
                                  </p:stCondLst>
                                  <p:childTnLst>
                                    <p:set>
                                      <p:cBhvr>
                                        <p:cTn id="21" dur="1" fill="hold">
                                          <p:stCondLst>
                                            <p:cond delay="0"/>
                                          </p:stCondLst>
                                        </p:cTn>
                                        <p:tgtEl>
                                          <p:spTgt spid="16"/>
                                        </p:tgtEl>
                                        <p:attrNameLst>
                                          <p:attrName>style.visibility</p:attrName>
                                        </p:attrNameLst>
                                      </p:cBhvr>
                                      <p:to>
                                        <p:strVal val="visible"/>
                                      </p:to>
                                    </p:set>
                                    <p:anim calcmode="lin" valueType="num">
                                      <p:cBhvr>
                                        <p:cTn id="22" dur="250" fill="hold"/>
                                        <p:tgtEl>
                                          <p:spTgt spid="16"/>
                                        </p:tgtEl>
                                        <p:attrNameLst>
                                          <p:attrName>ppt_x</p:attrName>
                                        </p:attrNameLst>
                                      </p:cBhvr>
                                      <p:tavLst>
                                        <p:tav tm="0">
                                          <p:val>
                                            <p:strVal val="#ppt_x"/>
                                          </p:val>
                                        </p:tav>
                                        <p:tav tm="100000">
                                          <p:val>
                                            <p:strVal val="#ppt_x"/>
                                          </p:val>
                                        </p:tav>
                                      </p:tavLst>
                                    </p:anim>
                                    <p:anim calcmode="lin" valueType="num">
                                      <p:cBhvr>
                                        <p:cTn id="23" dur="250" fill="hold"/>
                                        <p:tgtEl>
                                          <p:spTgt spid="16"/>
                                        </p:tgtEl>
                                        <p:attrNameLst>
                                          <p:attrName>ppt_y</p:attrName>
                                        </p:attrNameLst>
                                      </p:cBhvr>
                                      <p:tavLst>
                                        <p:tav tm="0">
                                          <p:val>
                                            <p:strVal val="0-#ppt_h/2"/>
                                          </p:val>
                                        </p:tav>
                                        <p:tav tm="100000">
                                          <p:val>
                                            <p:strVal val="#ppt_y"/>
                                          </p:val>
                                        </p:tav>
                                      </p:tavLst>
                                    </p:anim>
                                  </p:childTnLst>
                                </p:cTn>
                              </p:par>
                            </p:childTnLst>
                          </p:cTn>
                        </p:par>
                        <p:par>
                          <p:cTn id="24" fill="hold">
                            <p:stCondLst>
                              <p:cond delay="1000"/>
                            </p:stCondLst>
                            <p:childTnLst>
                              <p:par>
                                <p:cTn id="25" presetID="2" presetClass="entr" presetSubtype="1" fill="hold" grpId="0" nodeType="afterEffect">
                                  <p:stCondLst>
                                    <p:cond delay="0"/>
                                  </p:stCondLst>
                                  <p:childTnLst>
                                    <p:set>
                                      <p:cBhvr>
                                        <p:cTn id="26" dur="1" fill="hold">
                                          <p:stCondLst>
                                            <p:cond delay="0"/>
                                          </p:stCondLst>
                                        </p:cTn>
                                        <p:tgtEl>
                                          <p:spTgt spid="19"/>
                                        </p:tgtEl>
                                        <p:attrNameLst>
                                          <p:attrName>style.visibility</p:attrName>
                                        </p:attrNameLst>
                                      </p:cBhvr>
                                      <p:to>
                                        <p:strVal val="visible"/>
                                      </p:to>
                                    </p:set>
                                    <p:anim calcmode="lin" valueType="num">
                                      <p:cBhvr>
                                        <p:cTn id="27" dur="250" fill="hold"/>
                                        <p:tgtEl>
                                          <p:spTgt spid="19"/>
                                        </p:tgtEl>
                                        <p:attrNameLst>
                                          <p:attrName>ppt_x</p:attrName>
                                        </p:attrNameLst>
                                      </p:cBhvr>
                                      <p:tavLst>
                                        <p:tav tm="0">
                                          <p:val>
                                            <p:strVal val="#ppt_x"/>
                                          </p:val>
                                        </p:tav>
                                        <p:tav tm="100000">
                                          <p:val>
                                            <p:strVal val="#ppt_x"/>
                                          </p:val>
                                        </p:tav>
                                      </p:tavLst>
                                    </p:anim>
                                    <p:anim calcmode="lin" valueType="num">
                                      <p:cBhvr>
                                        <p:cTn id="28" dur="250" fill="hold"/>
                                        <p:tgtEl>
                                          <p:spTgt spid="19"/>
                                        </p:tgtEl>
                                        <p:attrNameLst>
                                          <p:attrName>ppt_y</p:attrName>
                                        </p:attrNameLst>
                                      </p:cBhvr>
                                      <p:tavLst>
                                        <p:tav tm="0">
                                          <p:val>
                                            <p:strVal val="0-#ppt_h/2"/>
                                          </p:val>
                                        </p:tav>
                                        <p:tav tm="100000">
                                          <p:val>
                                            <p:strVal val="#ppt_y"/>
                                          </p:val>
                                        </p:tav>
                                      </p:tavLst>
                                    </p:anim>
                                  </p:childTnLst>
                                </p:cTn>
                              </p:par>
                            </p:childTnLst>
                          </p:cTn>
                        </p:par>
                        <p:par>
                          <p:cTn id="29" fill="hold">
                            <p:stCondLst>
                              <p:cond delay="1250"/>
                            </p:stCondLst>
                            <p:childTnLst>
                              <p:par>
                                <p:cTn id="30" presetID="2" presetClass="entr" presetSubtype="1" fill="hold" grpId="0" nodeType="afterEffect">
                                  <p:stCondLst>
                                    <p:cond delay="0"/>
                                  </p:stCondLst>
                                  <p:childTnLst>
                                    <p:set>
                                      <p:cBhvr>
                                        <p:cTn id="31" dur="1" fill="hold">
                                          <p:stCondLst>
                                            <p:cond delay="0"/>
                                          </p:stCondLst>
                                        </p:cTn>
                                        <p:tgtEl>
                                          <p:spTgt spid="22"/>
                                        </p:tgtEl>
                                        <p:attrNameLst>
                                          <p:attrName>style.visibility</p:attrName>
                                        </p:attrNameLst>
                                      </p:cBhvr>
                                      <p:to>
                                        <p:strVal val="visible"/>
                                      </p:to>
                                    </p:set>
                                    <p:anim calcmode="lin" valueType="num">
                                      <p:cBhvr>
                                        <p:cTn id="32" dur="250" fill="hold"/>
                                        <p:tgtEl>
                                          <p:spTgt spid="22"/>
                                        </p:tgtEl>
                                        <p:attrNameLst>
                                          <p:attrName>ppt_x</p:attrName>
                                        </p:attrNameLst>
                                      </p:cBhvr>
                                      <p:tavLst>
                                        <p:tav tm="0">
                                          <p:val>
                                            <p:strVal val="#ppt_x"/>
                                          </p:val>
                                        </p:tav>
                                        <p:tav tm="100000">
                                          <p:val>
                                            <p:strVal val="#ppt_x"/>
                                          </p:val>
                                        </p:tav>
                                      </p:tavLst>
                                    </p:anim>
                                    <p:anim calcmode="lin" valueType="num">
                                      <p:cBhvr>
                                        <p:cTn id="33" dur="250" fill="hold"/>
                                        <p:tgtEl>
                                          <p:spTgt spid="22"/>
                                        </p:tgtEl>
                                        <p:attrNameLst>
                                          <p:attrName>ppt_y</p:attrName>
                                        </p:attrNameLst>
                                      </p:cBhvr>
                                      <p:tavLst>
                                        <p:tav tm="0">
                                          <p:val>
                                            <p:strVal val="0-#ppt_h/2"/>
                                          </p:val>
                                        </p:tav>
                                        <p:tav tm="100000">
                                          <p:val>
                                            <p:strVal val="#ppt_y"/>
                                          </p:val>
                                        </p:tav>
                                      </p:tavLst>
                                    </p:anim>
                                  </p:childTnLst>
                                </p:cTn>
                              </p:par>
                            </p:childTnLst>
                          </p:cTn>
                        </p:par>
                        <p:par>
                          <p:cTn id="34" fill="hold">
                            <p:stCondLst>
                              <p:cond delay="1500"/>
                            </p:stCondLst>
                            <p:childTnLst>
                              <p:par>
                                <p:cTn id="35" presetID="2" presetClass="entr" presetSubtype="1" fill="hold" grpId="0" nodeType="afterEffect">
                                  <p:stCondLst>
                                    <p:cond delay="0"/>
                                  </p:stCondLst>
                                  <p:childTnLst>
                                    <p:set>
                                      <p:cBhvr>
                                        <p:cTn id="36" dur="1" fill="hold">
                                          <p:stCondLst>
                                            <p:cond delay="0"/>
                                          </p:stCondLst>
                                        </p:cTn>
                                        <p:tgtEl>
                                          <p:spTgt spid="25"/>
                                        </p:tgtEl>
                                        <p:attrNameLst>
                                          <p:attrName>style.visibility</p:attrName>
                                        </p:attrNameLst>
                                      </p:cBhvr>
                                      <p:to>
                                        <p:strVal val="visible"/>
                                      </p:to>
                                    </p:set>
                                    <p:anim calcmode="lin" valueType="num">
                                      <p:cBhvr>
                                        <p:cTn id="37" dur="250" fill="hold"/>
                                        <p:tgtEl>
                                          <p:spTgt spid="25"/>
                                        </p:tgtEl>
                                        <p:attrNameLst>
                                          <p:attrName>ppt_x</p:attrName>
                                        </p:attrNameLst>
                                      </p:cBhvr>
                                      <p:tavLst>
                                        <p:tav tm="0">
                                          <p:val>
                                            <p:strVal val="#ppt_x"/>
                                          </p:val>
                                        </p:tav>
                                        <p:tav tm="100000">
                                          <p:val>
                                            <p:strVal val="#ppt_x"/>
                                          </p:val>
                                        </p:tav>
                                      </p:tavLst>
                                    </p:anim>
                                    <p:anim calcmode="lin" valueType="num">
                                      <p:cBhvr>
                                        <p:cTn id="38" dur="250" fill="hold"/>
                                        <p:tgtEl>
                                          <p:spTgt spid="25"/>
                                        </p:tgtEl>
                                        <p:attrNameLst>
                                          <p:attrName>ppt_y</p:attrName>
                                        </p:attrNameLst>
                                      </p:cBhvr>
                                      <p:tavLst>
                                        <p:tav tm="0">
                                          <p:val>
                                            <p:strVal val="0-#ppt_h/2"/>
                                          </p:val>
                                        </p:tav>
                                        <p:tav tm="100000">
                                          <p:val>
                                            <p:strVal val="#ppt_y"/>
                                          </p:val>
                                        </p:tav>
                                      </p:tavLst>
                                    </p:anim>
                                  </p:childTnLst>
                                </p:cTn>
                              </p:par>
                            </p:childTnLst>
                          </p:cTn>
                        </p:par>
                        <p:par>
                          <p:cTn id="39" fill="hold">
                            <p:stCondLst>
                              <p:cond delay="1750"/>
                            </p:stCondLst>
                            <p:childTnLst>
                              <p:par>
                                <p:cTn id="40" presetID="2" presetClass="entr" presetSubtype="1" fill="hold" grpId="0" nodeType="afterEffect">
                                  <p:stCondLst>
                                    <p:cond delay="0"/>
                                  </p:stCondLst>
                                  <p:childTnLst>
                                    <p:set>
                                      <p:cBhvr>
                                        <p:cTn id="41" dur="1" fill="hold">
                                          <p:stCondLst>
                                            <p:cond delay="0"/>
                                          </p:stCondLst>
                                        </p:cTn>
                                        <p:tgtEl>
                                          <p:spTgt spid="28"/>
                                        </p:tgtEl>
                                        <p:attrNameLst>
                                          <p:attrName>style.visibility</p:attrName>
                                        </p:attrNameLst>
                                      </p:cBhvr>
                                      <p:to>
                                        <p:strVal val="visible"/>
                                      </p:to>
                                    </p:set>
                                    <p:anim calcmode="lin" valueType="num">
                                      <p:cBhvr>
                                        <p:cTn id="42" dur="250" fill="hold"/>
                                        <p:tgtEl>
                                          <p:spTgt spid="28"/>
                                        </p:tgtEl>
                                        <p:attrNameLst>
                                          <p:attrName>ppt_x</p:attrName>
                                        </p:attrNameLst>
                                      </p:cBhvr>
                                      <p:tavLst>
                                        <p:tav tm="0">
                                          <p:val>
                                            <p:strVal val="#ppt_x"/>
                                          </p:val>
                                        </p:tav>
                                        <p:tav tm="100000">
                                          <p:val>
                                            <p:strVal val="#ppt_x"/>
                                          </p:val>
                                        </p:tav>
                                      </p:tavLst>
                                    </p:anim>
                                    <p:anim calcmode="lin" valueType="num">
                                      <p:cBhvr>
                                        <p:cTn id="43" dur="250" fill="hold"/>
                                        <p:tgtEl>
                                          <p:spTgt spid="28"/>
                                        </p:tgtEl>
                                        <p:attrNameLst>
                                          <p:attrName>ppt_y</p:attrName>
                                        </p:attrNameLst>
                                      </p:cBhvr>
                                      <p:tavLst>
                                        <p:tav tm="0">
                                          <p:val>
                                            <p:strVal val="0-#ppt_h/2"/>
                                          </p:val>
                                        </p:tav>
                                        <p:tav tm="100000">
                                          <p:val>
                                            <p:strVal val="#ppt_y"/>
                                          </p:val>
                                        </p:tav>
                                      </p:tavLst>
                                    </p:anim>
                                  </p:childTnLst>
                                </p:cTn>
                              </p:par>
                            </p:childTnLst>
                          </p:cTn>
                        </p:par>
                        <p:par>
                          <p:cTn id="44" fill="hold">
                            <p:stCondLst>
                              <p:cond delay="2000"/>
                            </p:stCondLst>
                            <p:childTnLst>
                              <p:par>
                                <p:cTn id="45" presetID="2" presetClass="entr" presetSubtype="1" fill="hold" grpId="0" nodeType="afterEffect">
                                  <p:stCondLst>
                                    <p:cond delay="0"/>
                                  </p:stCondLst>
                                  <p:childTnLst>
                                    <p:set>
                                      <p:cBhvr>
                                        <p:cTn id="46" dur="1" fill="hold">
                                          <p:stCondLst>
                                            <p:cond delay="0"/>
                                          </p:stCondLst>
                                        </p:cTn>
                                        <p:tgtEl>
                                          <p:spTgt spid="31"/>
                                        </p:tgtEl>
                                        <p:attrNameLst>
                                          <p:attrName>style.visibility</p:attrName>
                                        </p:attrNameLst>
                                      </p:cBhvr>
                                      <p:to>
                                        <p:strVal val="visible"/>
                                      </p:to>
                                    </p:set>
                                    <p:anim calcmode="lin" valueType="num">
                                      <p:cBhvr>
                                        <p:cTn id="47" dur="250" fill="hold"/>
                                        <p:tgtEl>
                                          <p:spTgt spid="31"/>
                                        </p:tgtEl>
                                        <p:attrNameLst>
                                          <p:attrName>ppt_x</p:attrName>
                                        </p:attrNameLst>
                                      </p:cBhvr>
                                      <p:tavLst>
                                        <p:tav tm="0">
                                          <p:val>
                                            <p:strVal val="#ppt_x"/>
                                          </p:val>
                                        </p:tav>
                                        <p:tav tm="100000">
                                          <p:val>
                                            <p:strVal val="#ppt_x"/>
                                          </p:val>
                                        </p:tav>
                                      </p:tavLst>
                                    </p:anim>
                                    <p:anim calcmode="lin" valueType="num">
                                      <p:cBhvr>
                                        <p:cTn id="48" dur="250" fill="hold"/>
                                        <p:tgtEl>
                                          <p:spTgt spid="31"/>
                                        </p:tgtEl>
                                        <p:attrNameLst>
                                          <p:attrName>ppt_y</p:attrName>
                                        </p:attrNameLst>
                                      </p:cBhvr>
                                      <p:tavLst>
                                        <p:tav tm="0">
                                          <p:val>
                                            <p:strVal val="0-#ppt_h/2"/>
                                          </p:val>
                                        </p:tav>
                                        <p:tav tm="100000">
                                          <p:val>
                                            <p:strVal val="#ppt_y"/>
                                          </p:val>
                                        </p:tav>
                                      </p:tavLst>
                                    </p:anim>
                                  </p:childTnLst>
                                </p:cTn>
                              </p:par>
                            </p:childTnLst>
                          </p:cTn>
                        </p:par>
                        <p:par>
                          <p:cTn id="49" fill="hold">
                            <p:stCondLst>
                              <p:cond delay="2250"/>
                            </p:stCondLst>
                            <p:childTnLst>
                              <p:par>
                                <p:cTn id="50" presetID="2" presetClass="entr" presetSubtype="1" fill="hold" grpId="0" nodeType="afterEffect">
                                  <p:stCondLst>
                                    <p:cond delay="0"/>
                                  </p:stCondLst>
                                  <p:childTnLst>
                                    <p:set>
                                      <p:cBhvr>
                                        <p:cTn id="51" dur="1" fill="hold">
                                          <p:stCondLst>
                                            <p:cond delay="0"/>
                                          </p:stCondLst>
                                        </p:cTn>
                                        <p:tgtEl>
                                          <p:spTgt spid="34"/>
                                        </p:tgtEl>
                                        <p:attrNameLst>
                                          <p:attrName>style.visibility</p:attrName>
                                        </p:attrNameLst>
                                      </p:cBhvr>
                                      <p:to>
                                        <p:strVal val="visible"/>
                                      </p:to>
                                    </p:set>
                                    <p:anim calcmode="lin" valueType="num">
                                      <p:cBhvr>
                                        <p:cTn id="52" dur="250" fill="hold"/>
                                        <p:tgtEl>
                                          <p:spTgt spid="34"/>
                                        </p:tgtEl>
                                        <p:attrNameLst>
                                          <p:attrName>ppt_x</p:attrName>
                                        </p:attrNameLst>
                                      </p:cBhvr>
                                      <p:tavLst>
                                        <p:tav tm="0">
                                          <p:val>
                                            <p:strVal val="#ppt_x"/>
                                          </p:val>
                                        </p:tav>
                                        <p:tav tm="100000">
                                          <p:val>
                                            <p:strVal val="#ppt_x"/>
                                          </p:val>
                                        </p:tav>
                                      </p:tavLst>
                                    </p:anim>
                                    <p:anim calcmode="lin" valueType="num">
                                      <p:cBhvr>
                                        <p:cTn id="53" dur="250" fill="hold"/>
                                        <p:tgtEl>
                                          <p:spTgt spid="34"/>
                                        </p:tgtEl>
                                        <p:attrNameLst>
                                          <p:attrName>ppt_y</p:attrName>
                                        </p:attrNameLst>
                                      </p:cBhvr>
                                      <p:tavLst>
                                        <p:tav tm="0">
                                          <p:val>
                                            <p:strVal val="0-#ppt_h/2"/>
                                          </p:val>
                                        </p:tav>
                                        <p:tav tm="100000">
                                          <p:val>
                                            <p:strVal val="#ppt_y"/>
                                          </p:val>
                                        </p:tav>
                                      </p:tavLst>
                                    </p:anim>
                                  </p:childTnLst>
                                </p:cTn>
                              </p:par>
                            </p:childTnLst>
                          </p:cTn>
                        </p:par>
                        <p:par>
                          <p:cTn id="54" fill="hold">
                            <p:stCondLst>
                              <p:cond delay="2500"/>
                            </p:stCondLst>
                            <p:childTnLst>
                              <p:par>
                                <p:cTn id="55" presetID="2" presetClass="entr" presetSubtype="1" fill="hold" grpId="0" nodeType="afterEffect">
                                  <p:stCondLst>
                                    <p:cond delay="0"/>
                                  </p:stCondLst>
                                  <p:childTnLst>
                                    <p:set>
                                      <p:cBhvr>
                                        <p:cTn id="56" dur="1" fill="hold">
                                          <p:stCondLst>
                                            <p:cond delay="0"/>
                                          </p:stCondLst>
                                        </p:cTn>
                                        <p:tgtEl>
                                          <p:spTgt spid="37"/>
                                        </p:tgtEl>
                                        <p:attrNameLst>
                                          <p:attrName>style.visibility</p:attrName>
                                        </p:attrNameLst>
                                      </p:cBhvr>
                                      <p:to>
                                        <p:strVal val="visible"/>
                                      </p:to>
                                    </p:set>
                                    <p:anim calcmode="lin" valueType="num">
                                      <p:cBhvr>
                                        <p:cTn id="57" dur="250" fill="hold"/>
                                        <p:tgtEl>
                                          <p:spTgt spid="37"/>
                                        </p:tgtEl>
                                        <p:attrNameLst>
                                          <p:attrName>ppt_x</p:attrName>
                                        </p:attrNameLst>
                                      </p:cBhvr>
                                      <p:tavLst>
                                        <p:tav tm="0">
                                          <p:val>
                                            <p:strVal val="#ppt_x"/>
                                          </p:val>
                                        </p:tav>
                                        <p:tav tm="100000">
                                          <p:val>
                                            <p:strVal val="#ppt_x"/>
                                          </p:val>
                                        </p:tav>
                                      </p:tavLst>
                                    </p:anim>
                                    <p:anim calcmode="lin" valueType="num">
                                      <p:cBhvr>
                                        <p:cTn id="58" dur="250" fill="hold"/>
                                        <p:tgtEl>
                                          <p:spTgt spid="37"/>
                                        </p:tgtEl>
                                        <p:attrNameLst>
                                          <p:attrName>ppt_y</p:attrName>
                                        </p:attrNameLst>
                                      </p:cBhvr>
                                      <p:tavLst>
                                        <p:tav tm="0">
                                          <p:val>
                                            <p:strVal val="0-#ppt_h/2"/>
                                          </p:val>
                                        </p:tav>
                                        <p:tav tm="100000">
                                          <p:val>
                                            <p:strVal val="#ppt_y"/>
                                          </p:val>
                                        </p:tav>
                                      </p:tavLst>
                                    </p:anim>
                                  </p:childTnLst>
                                </p:cTn>
                              </p:par>
                            </p:childTnLst>
                          </p:cTn>
                        </p:par>
                        <p:par>
                          <p:cTn id="59" fill="hold">
                            <p:stCondLst>
                              <p:cond delay="2750"/>
                            </p:stCondLst>
                            <p:childTnLst>
                              <p:par>
                                <p:cTn id="60" presetID="2" presetClass="entr" presetSubtype="1" fill="hold" grpId="0" nodeType="afterEffect">
                                  <p:stCondLst>
                                    <p:cond delay="0"/>
                                  </p:stCondLst>
                                  <p:childTnLst>
                                    <p:set>
                                      <p:cBhvr>
                                        <p:cTn id="61" dur="1" fill="hold">
                                          <p:stCondLst>
                                            <p:cond delay="0"/>
                                          </p:stCondLst>
                                        </p:cTn>
                                        <p:tgtEl>
                                          <p:spTgt spid="40"/>
                                        </p:tgtEl>
                                        <p:attrNameLst>
                                          <p:attrName>style.visibility</p:attrName>
                                        </p:attrNameLst>
                                      </p:cBhvr>
                                      <p:to>
                                        <p:strVal val="visible"/>
                                      </p:to>
                                    </p:set>
                                    <p:anim calcmode="lin" valueType="num">
                                      <p:cBhvr>
                                        <p:cTn id="62" dur="250" fill="hold"/>
                                        <p:tgtEl>
                                          <p:spTgt spid="40"/>
                                        </p:tgtEl>
                                        <p:attrNameLst>
                                          <p:attrName>ppt_x</p:attrName>
                                        </p:attrNameLst>
                                      </p:cBhvr>
                                      <p:tavLst>
                                        <p:tav tm="0">
                                          <p:val>
                                            <p:strVal val="#ppt_x"/>
                                          </p:val>
                                        </p:tav>
                                        <p:tav tm="100000">
                                          <p:val>
                                            <p:strVal val="#ppt_x"/>
                                          </p:val>
                                        </p:tav>
                                      </p:tavLst>
                                    </p:anim>
                                    <p:anim calcmode="lin" valueType="num">
                                      <p:cBhvr>
                                        <p:cTn id="63" dur="250" fill="hold"/>
                                        <p:tgtEl>
                                          <p:spTgt spid="4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advAuto="0"/>
      <p:bldP spid="10" grpId="0" animBg="1" advAuto="0"/>
      <p:bldP spid="13" grpId="0" animBg="1" advAuto="0"/>
      <p:bldP spid="16" grpId="0" animBg="1" advAuto="0"/>
      <p:bldP spid="19" grpId="0" animBg="1" advAuto="0"/>
      <p:bldP spid="22" grpId="0" animBg="1" advAuto="0"/>
      <p:bldP spid="25" grpId="0" animBg="1" advAuto="0"/>
      <p:bldP spid="28" grpId="0" animBg="1" advAuto="0"/>
      <p:bldP spid="31" grpId="0" animBg="1" advAuto="0"/>
      <p:bldP spid="34" grpId="0" animBg="1" advAuto="0"/>
      <p:bldP spid="37" grpId="0" animBg="1" advAuto="0"/>
      <p:bldP spid="40" grpId="0" animBg="1" advAuto="0"/>
    </p:bldLst>
    <p:extLst>
      <p:ext uri="smNativeData">
        <pr:smNativeData xmlns:pr="smNativeData" xmlns="smNativeData" val="trXWYgwAAAAFAAAA/f///wEAAAACAAAAAQAAAAAAAAAAAAAAAAAAAAoAAAD9////AQAAAAIAAAABAAAAAAAAAAAAAAAAAAAADwAAAP3///8BAAAAAgAAAAEAAAAAAAAAAAAAAAAAAAAUAAAA/f///wEAAAACAAAAAQAAAAAAAAAAAAAAAAAAABkAAAD9////AQAAAAIAAAABAAAAAAAAAAAAAAAAAAAAHgAAAP3///8BAAAAAgAAAAEAAAAAAAAAAAAAAAAAAAAjAAAA/f///wEAAAACAAAAAQAAAAAAAAAAAAAAAAAAACgAAAD9////AQAAAAIAAAABAAAAAAAAAAAAAAAAAAAALQAAAP3///8BAAAAAgAAAAEAAAAAAAAAAAAAAAAAAAAyAAAA/f///wEAAAACAAAAAQAAAAAAAAAAAAAAAAAAADcAAAD9////AQAAAAIAAAABAAAAAAAAAAAAAAAAAAAAPAAAAP3///8BAAAAAgAAAAEAAAAAAAAAAAAAAAAAAAA="/>
      </p:ext>
    </p:extLst>
  </p:timing>
</p:sld>
</file>

<file path=ppt/slides/slide416.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sp>
        <p:nvSpPr>
          <p:cNvPr id="2" name="Shape 4510"/>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uAYAABgpAACEOgAAWC8AABAgAAAmAAAACAAAAP//////////"/>
              </a:ext>
            </a:extLst>
          </p:cNvSpPr>
          <p:nvPr/>
        </p:nvSpPr>
        <p:spPr>
          <a:xfrm>
            <a:off x="1092200" y="6680200"/>
            <a:ext cx="8420100" cy="10160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0" marR="0" indent="0" algn="l" defTabSz="457200">
              <a:lnSpc>
                <a:spcPts val="2600"/>
              </a:lnSpc>
              <a:spcBef>
                <a:spcPts val="400"/>
              </a:spcBef>
              <a:spcAft>
                <a:spcPts val="0"/>
              </a:spcAft>
              <a:buNone/>
              <a:tabLst>
                <a:tab pos="838200" algn="l"/>
                <a:tab pos="914400" algn="l"/>
                <a:tab pos="1828800" algn="l"/>
                <a:tab pos="2387600" algn="l"/>
              </a:tabLst>
              <a:defRPr sz="2200" cap="none">
                <a:solidFill>
                  <a:srgbClr val="424242"/>
                </a:solidFill>
                <a:latin typeface="蘋果儷中黑" pitchFamily="0" charset="0"/>
                <a:ea typeface="蘋果儷中黑" pitchFamily="0" charset="0"/>
                <a:cs typeface="蘋果儷中黑" pitchFamily="0" charset="0"/>
              </a:defRPr>
            </a:pPr>
            <a:r>
              <a:t>The parameters are updated one at a time, and are chosen according to their corresponding proposal probabilities</a:t>
            </a:r>
          </a:p>
        </p:txBody>
      </p:sp>
      <p:sp>
        <p:nvSpPr>
          <p:cNvPr id="3" name="Shape 4511"/>
          <p:cNvSpPr>
            <a:extLst>
              <a:ext uri="smNativeData">
                <pr:smNativeData xmlns:pr="smNativeData" xmlns="smNativeData" val="SMDATA_15_trXWYh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FAoAADgOAAA0EgAA8A8AABAAAAAmAAAACAAAAP//////////"/>
              </a:ext>
            </a:extLst>
          </p:cNvSpPr>
          <p:nvPr/>
        </p:nvSpPr>
        <p:spPr>
          <a:xfrm>
            <a:off x="1638300" y="23114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4" name="Shape 4512"/>
          <p:cNvSpPr>
            <a:extLst>
              <a:ext uri="smNativeData">
                <pr:smNativeData xmlns:pr="smNativeData" xmlns="smNativeData" val="SMDATA_15_trXWYh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FAoAAOwTAAA0EgAApBUAABAAAAAmAAAACAAAAP//////////"/>
              </a:ext>
            </a:extLst>
          </p:cNvSpPr>
          <p:nvPr/>
        </p:nvSpPr>
        <p:spPr>
          <a:xfrm>
            <a:off x="1638300" y="32385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5" name="Shape 4513"/>
          <p:cNvSpPr>
            <a:extLst>
              <a:ext uri="smNativeData">
                <pr:smNativeData xmlns:pr="smNativeData" xmlns="smNativeData" val="SMDATA_15_trXWYh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FAoAAKAZAAA0EgAAWBsAABAAAAAmAAAACAAAAP//////////"/>
              </a:ext>
            </a:extLst>
          </p:cNvSpPr>
          <p:nvPr/>
        </p:nvSpPr>
        <p:spPr>
          <a:xfrm>
            <a:off x="1638300" y="41656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6" name="Shape 4514"/>
          <p:cNvSpPr>
            <a:extLst>
              <a:ext uri="smNativeData">
                <pr:smNativeData xmlns:pr="smNativeData" xmlns="smNativeData" val="SMDATA_15_trXWYh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FAoAAFQfAAA0EgAADCEAABAAAAAmAAAACAAAAP//////////"/>
              </a:ext>
            </a:extLst>
          </p:cNvSpPr>
          <p:nvPr/>
        </p:nvSpPr>
        <p:spPr>
          <a:xfrm>
            <a:off x="1638300" y="50927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grpSp>
        <p:nvGrpSpPr>
          <p:cNvPr id="7" name="Group 4517"/>
          <p:cNvGrpSpPr>
            <a:extLst>
              <a:ext uri="smNativeData">
                <pr:smNativeData xmlns:pr="smNativeData" xmlns="smNativeData" val="SMDATA_6_trXWYhMAAAAlAAAAAQAAAA8BAAAAkAAAAEgAAACQAAAASAAAAAAAAAAAAAAAAAAAABcAAAAUAAAAAAAAAAAAAAD/fwAA/38AAAAAAAAJAAAABAAAAAAAAAAfAAAAVAAAAAAAAAAAAAAAAAAAAAAAAAAAAAAAAAAAAAAAAAAAAAAAAAAAAAAAAAAAAAAAAAAAAAAAAAAAAAAAAAAAAAAAAAAAAAAAAAAAAAAAAAAAAAAAAAAAACEAAAAYAAAAFAAAALQKAAAwDAAA0AwAANgOAAAQAAAAJgAAAAgAAAD/////AAAAAA=="/>
              </a:ext>
            </a:extLst>
          </p:cNvGrpSpPr>
          <p:nvPr/>
        </p:nvGrpSpPr>
        <p:grpSpPr>
          <a:xfrm>
            <a:off x="1739900" y="1981200"/>
            <a:ext cx="342900" cy="431800"/>
            <a:chOff x="1739900" y="1981200"/>
            <a:chExt cx="342900" cy="431800"/>
          </a:xfrm>
        </p:grpSpPr>
        <p:sp>
          <p:nvSpPr>
            <p:cNvPr id="9" name="Shape 4515"/>
            <p:cNvSpPr>
              <a:extLst>
                <a:ext uri="smNativeData">
                  <pr:smNativeData xmlns:pr="smNativeData" xmlns="smNativeData" val="SMDATA_15_trXW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J/f38AAAAAAMvLywDAwP8Af39/AAAAAAAAAAAAAAAAAAAAAAAAAAAAIQAAABgAAAAUAAAAtAoAAIAMAADQDAAA2A4AAAAAAAAmAAAACAAAAP//////////"/>
                </a:ext>
              </a:extLst>
            </p:cNvSpPr>
            <p:nvPr/>
          </p:nvSpPr>
          <p:spPr>
            <a:xfrm>
              <a:off x="1739900" y="20320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8" name="Shape 4516"/>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GAsAADAMAACADAAAnA4AAAAgAAAmAAAACAAAAP//////////"/>
                </a:ext>
              </a:extLst>
            </p:cNvSpPr>
            <p:nvPr/>
          </p:nvSpPr>
          <p:spPr>
            <a:xfrm>
              <a:off x="1803400" y="1981200"/>
              <a:ext cx="228600" cy="393700"/>
            </a:xfrm>
            <a:prstGeom prst="rect">
              <a:avLst/>
            </a:prstGeom>
            <a:noFill/>
            <a:ln>
              <a:noFill/>
            </a:ln>
            <a:effectLst/>
          </p:spPr>
          <p:txBody>
            <a:bodyPr vert="horz" wrap="none" lIns="50800" tIns="50800" rIns="50800" bIns="50800" numCol="1" spcCol="215900"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cap="none">
                  <a:solidFill>
                    <a:srgbClr val="424242"/>
                  </a:solidFill>
                  <a:latin typeface="蘋果儷中黑" pitchFamily="0" charset="0"/>
                  <a:ea typeface="蘋果儷中黑" pitchFamily="0" charset="0"/>
                  <a:cs typeface="蘋果儷中黑" pitchFamily="0" charset="0"/>
                </a:defRPr>
              </a:pPr>
              <a:r>
                <a:rPr cap="none">
                  <a:latin typeface="Times" pitchFamily="0" charset="0"/>
                  <a:ea typeface="蘋果儷中黑" pitchFamily="0" charset="0"/>
                  <a:cs typeface="蘋果儷中黑" pitchFamily="0" charset="0"/>
                </a:rPr>
                <a:t>1</a:t>
              </a:r>
              <a:endParaRPr cap="none">
                <a:latin typeface="Times" pitchFamily="0" charset="0"/>
                <a:ea typeface="蘋果儷中黑" pitchFamily="0" charset="0"/>
                <a:cs typeface="蘋果儷中黑" pitchFamily="0" charset="0"/>
              </a:endParaRPr>
            </a:p>
          </p:txBody>
        </p:sp>
      </p:grpSp>
      <p:grpSp>
        <p:nvGrpSpPr>
          <p:cNvPr id="10" name="Group 4520"/>
          <p:cNvGrpSpPr>
            <a:extLst>
              <a:ext uri="smNativeData">
                <pr:smNativeData xmlns:pr="smNativeData" xmlns="smNativeData" val="SMDATA_6_trXWYhMAAAAlAAAAAQAAAA8BAAAAkAAAAEgAAACQAAAASAAAAAAAAAAAAAAAAAAAABcAAAAUAAAAAAAAAAAAAAD/fwAA/38AAAAAAAAJAAAABAAAAAAAAAAfAAAAVAAAAAAAAAAAAAAAAAAAAAAAAAAAAAAAAAAAAAAAAAAAAAAAAAAAAAAAAAAAAAAAAAAAAAAAAAAAAAAAAAAAAAAAAAAAAAAAAAAAAAAAAAAAAAAAAAAAACEAAAAYAAAAFAAAAAwNAAAcDAAAKA8AANgOAAAQAAAAJgAAAAgAAAD/////AAAAAA=="/>
              </a:ext>
            </a:extLst>
          </p:cNvGrpSpPr>
          <p:nvPr/>
        </p:nvGrpSpPr>
        <p:grpSpPr>
          <a:xfrm>
            <a:off x="2120900" y="1968500"/>
            <a:ext cx="342900" cy="444500"/>
            <a:chOff x="2120900" y="1968500"/>
            <a:chExt cx="342900" cy="444500"/>
          </a:xfrm>
        </p:grpSpPr>
        <p:sp>
          <p:nvSpPr>
            <p:cNvPr id="12" name="Shape 4518"/>
            <p:cNvSpPr>
              <a:extLst>
                <a:ext uri="smNativeData">
                  <pr:smNativeData xmlns:pr="smNativeData" xmlns="smNativeData" val="SMDATA_15_trXW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HBTcFA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J/f38AAAAAAMvLywDAwP8Af39/AAAAAAAAAAAAAAAAAAAAAAAAAAAAIQAAABgAAAAUAAAADA0AAIAMAAAoDwAA2A4AAAAAAAAmAAAACAAAAP//////////"/>
                </a:ext>
              </a:extLst>
            </p:cNvSpPr>
            <p:nvPr/>
          </p:nvSpPr>
          <p:spPr>
            <a:xfrm>
              <a:off x="2120900" y="20320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11" name="Shape 4519"/>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AiIHQ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cA0AABwMAADYDgAAiA4AAAAgAAAmAAAACAAAAP//////////"/>
                </a:ext>
              </a:extLst>
            </p:cNvSpPr>
            <p:nvPr/>
          </p:nvSpPr>
          <p:spPr>
            <a:xfrm>
              <a:off x="2184400" y="1968500"/>
              <a:ext cx="228600" cy="393700"/>
            </a:xfrm>
            <a:prstGeom prst="rect">
              <a:avLst/>
            </a:prstGeom>
            <a:noFill/>
            <a:ln>
              <a:noFill/>
            </a:ln>
            <a:effectLst/>
          </p:spPr>
          <p:txBody>
            <a:bodyPr vert="horz" wrap="none" lIns="50800" tIns="50800" rIns="50800" bIns="50800" numCol="1" spcCol="215900"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cap="none">
                  <a:solidFill>
                    <a:srgbClr val="424242"/>
                  </a:solidFill>
                  <a:latin typeface="蘋果儷中黑" pitchFamily="0" charset="0"/>
                  <a:ea typeface="蘋果儷中黑" pitchFamily="0" charset="0"/>
                  <a:cs typeface="蘋果儷中黑" pitchFamily="0" charset="0"/>
                </a:defRPr>
              </a:pPr>
              <a:r>
                <a:rPr cap="none">
                  <a:latin typeface="Times" pitchFamily="0" charset="0"/>
                  <a:ea typeface="蘋果儷中黑" pitchFamily="0" charset="0"/>
                  <a:cs typeface="蘋果儷中黑" pitchFamily="0" charset="0"/>
                </a:rPr>
                <a:t>2</a:t>
              </a:r>
              <a:endParaRPr cap="none">
                <a:latin typeface="Times" pitchFamily="0" charset="0"/>
                <a:ea typeface="蘋果儷中黑" pitchFamily="0" charset="0"/>
                <a:cs typeface="蘋果儷中黑" pitchFamily="0" charset="0"/>
              </a:endParaRPr>
            </a:p>
          </p:txBody>
        </p:sp>
      </p:grpSp>
      <p:grpSp>
        <p:nvGrpSpPr>
          <p:cNvPr id="13" name="Group 4523"/>
          <p:cNvGrpSpPr>
            <a:extLst>
              <a:ext uri="smNativeData">
                <pr:smNativeData xmlns:pr="smNativeData" xmlns="smNativeData" val="SMDATA_6_trXWYhMAAAAlAAAAAQAAAA8BAAAAkAAAAEgAAACQAAAASAAAAAAAAAAAAAAAAAAAABcAAAAUAAAAAAAAAAAAAAD/fwAA/38AAAAAAAAJAAAABAAAAAAAAAAfAAAAVAAAAAAAAAAAAAAAAAAAAAAAAAAAAAAAAAAAAAAAAAAAAAAAAAAAAAAAAAAAAAAAAAAAAAAAAAAAAAAAAAAAAAAAAAAAAAAAAAAAAAAAAAAAAAAAAAAAACEAAAAYAAAAFAAAAGQPAAAIDAAAgBEAANgOAAAQAAAAJgAAAAgAAAD/////AAAAAA=="/>
              </a:ext>
            </a:extLst>
          </p:cNvGrpSpPr>
          <p:nvPr/>
        </p:nvGrpSpPr>
        <p:grpSpPr>
          <a:xfrm>
            <a:off x="2501900" y="1955800"/>
            <a:ext cx="342900" cy="457200"/>
            <a:chOff x="2501900" y="1955800"/>
            <a:chExt cx="342900" cy="457200"/>
          </a:xfrm>
        </p:grpSpPr>
        <p:sp>
          <p:nvSpPr>
            <p:cNvPr id="15" name="Shape 4521"/>
            <p:cNvSpPr>
              <a:extLst>
                <a:ext uri="smNativeData">
                  <pr:smNativeData xmlns:pr="smNativeData" xmlns="smNativeData" val="SMDATA_15_trXW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DxwOnQ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J/f38AAAAAAMvLywDAwP8Af39/AAAAAAAAAAAAAAAAAAAAAAAAAAAAIQAAABgAAAAUAAAAZA8AAIAMAACAEQAA2A4AAAAAAAAmAAAACAAAAP//////////"/>
                </a:ext>
              </a:extLst>
            </p:cNvSpPr>
            <p:nvPr/>
          </p:nvSpPr>
          <p:spPr>
            <a:xfrm>
              <a:off x="2501900" y="20320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14" name="Shape 4522"/>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E52UHI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yA8AAAgMAAAwEQAAdA4AAAAgAAAmAAAACAAAAP//////////"/>
                </a:ext>
              </a:extLst>
            </p:cNvSpPr>
            <p:nvPr/>
          </p:nvSpPr>
          <p:spPr>
            <a:xfrm>
              <a:off x="2565400" y="1955800"/>
              <a:ext cx="228600" cy="393700"/>
            </a:xfrm>
            <a:prstGeom prst="rect">
              <a:avLst/>
            </a:prstGeom>
            <a:noFill/>
            <a:ln>
              <a:noFill/>
            </a:ln>
            <a:effectLst/>
          </p:spPr>
          <p:txBody>
            <a:bodyPr vert="horz" wrap="none" lIns="50800" tIns="50800" rIns="50800" bIns="50800" numCol="1" spcCol="215900"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cap="none">
                  <a:solidFill>
                    <a:srgbClr val="424242"/>
                  </a:solidFill>
                  <a:latin typeface="蘋果儷中黑" pitchFamily="0" charset="0"/>
                  <a:ea typeface="蘋果儷中黑" pitchFamily="0" charset="0"/>
                  <a:cs typeface="蘋果儷中黑" pitchFamily="0" charset="0"/>
                </a:defRPr>
              </a:pPr>
              <a:r>
                <a:rPr cap="none">
                  <a:latin typeface="Times" pitchFamily="0" charset="0"/>
                  <a:ea typeface="蘋果儷中黑" pitchFamily="0" charset="0"/>
                  <a:cs typeface="蘋果儷中黑" pitchFamily="0" charset="0"/>
                </a:rPr>
                <a:t>3</a:t>
              </a:r>
              <a:endParaRPr cap="none">
                <a:latin typeface="Times" pitchFamily="0" charset="0"/>
                <a:ea typeface="蘋果儷中黑" pitchFamily="0" charset="0"/>
                <a:cs typeface="蘋果儷中黑" pitchFamily="0" charset="0"/>
              </a:endParaRPr>
            </a:p>
          </p:txBody>
        </p:sp>
      </p:grpSp>
      <p:grpSp>
        <p:nvGrpSpPr>
          <p:cNvPr id="16" name="Group 4526"/>
          <p:cNvGrpSpPr>
            <a:extLst>
              <a:ext uri="smNativeData">
                <pr:smNativeData xmlns:pr="smNativeData" xmlns="smNativeData" val="SMDATA_6_trXWYhMAAAAlAAAAAQAAAA8BAAAAkAAAAEgAAACQAAAASAAAAAAAAAAAAAAAAAAAABcAAAAUAAAAAAAAAAAAAAD/fwAA/38AAAAAAAAJAAAABAAAAAAAAAAfAAAAVAAAAAAAAAAAAAAAAAAAAAAAAAAAAAAAAAAAAAAAAAAAAAAAAAAAAAAAAAAAAAAAAAAAAAAAAAAAAAAAAAAAAAAAAAAAAAAAAAAAAAAAAAAAAAAAAAAAACEAAAAYAAAAFAAAALQKAAAgEgAA0AwAAMgUAAAQAAAAJgAAAAgAAAD/////AAAAAA=="/>
              </a:ext>
            </a:extLst>
          </p:cNvGrpSpPr>
          <p:nvPr/>
        </p:nvGrpSpPr>
        <p:grpSpPr>
          <a:xfrm>
            <a:off x="1739900" y="2946400"/>
            <a:ext cx="342900" cy="431800"/>
            <a:chOff x="1739900" y="2946400"/>
            <a:chExt cx="342900" cy="431800"/>
          </a:xfrm>
        </p:grpSpPr>
        <p:sp>
          <p:nvSpPr>
            <p:cNvPr id="18" name="Shape 4524"/>
            <p:cNvSpPr>
              <a:extLst>
                <a:ext uri="smNativeData">
                  <pr:smNativeData xmlns:pr="smNativeData" xmlns="smNativeData" val="SMDATA_15_trXW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GhhcGU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J/f38AAAAAAMvLywDAwP8Af39/AAAAAAAAAAAAAAAAAAAAAAAAAAAAIQAAABgAAAAUAAAAtAoAAHASAADQDAAAyBQAAAAAAAAmAAAACAAAAP//////////"/>
                </a:ext>
              </a:extLst>
            </p:cNvSpPr>
            <p:nvPr/>
          </p:nvSpPr>
          <p:spPr>
            <a:xfrm>
              <a:off x="1739900" y="29972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17" name="Shape 4525"/>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HMubWk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GAsAACASAACADAAAjBQAAAAgAAAmAAAACAAAAP//////////"/>
                </a:ext>
              </a:extLst>
            </p:cNvSpPr>
            <p:nvPr/>
          </p:nvSpPr>
          <p:spPr>
            <a:xfrm>
              <a:off x="1803400" y="2946400"/>
              <a:ext cx="228600" cy="393700"/>
            </a:xfrm>
            <a:prstGeom prst="rect">
              <a:avLst/>
            </a:prstGeom>
            <a:noFill/>
            <a:ln>
              <a:noFill/>
            </a:ln>
            <a:effectLst/>
          </p:spPr>
          <p:txBody>
            <a:bodyPr vert="horz" wrap="none" lIns="50800" tIns="50800" rIns="50800" bIns="50800" numCol="1" spcCol="215900"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cap="none">
                  <a:solidFill>
                    <a:srgbClr val="424242"/>
                  </a:solidFill>
                  <a:latin typeface="蘋果儷中黑" pitchFamily="0" charset="0"/>
                  <a:ea typeface="蘋果儷中黑" pitchFamily="0" charset="0"/>
                  <a:cs typeface="蘋果儷中黑" pitchFamily="0" charset="0"/>
                </a:defRPr>
              </a:pPr>
              <a:r>
                <a:rPr cap="none">
                  <a:latin typeface="Times" pitchFamily="0" charset="0"/>
                  <a:ea typeface="蘋果儷中黑" pitchFamily="0" charset="0"/>
                  <a:cs typeface="蘋果儷中黑" pitchFamily="0" charset="0"/>
                </a:rPr>
                <a:t>1</a:t>
              </a:r>
              <a:endParaRPr cap="none">
                <a:latin typeface="Times" pitchFamily="0" charset="0"/>
                <a:ea typeface="蘋果儷中黑" pitchFamily="0" charset="0"/>
                <a:cs typeface="蘋果儷中黑" pitchFamily="0" charset="0"/>
              </a:endParaRPr>
            </a:p>
          </p:txBody>
        </p:sp>
      </p:grpSp>
      <p:grpSp>
        <p:nvGrpSpPr>
          <p:cNvPr id="19" name="Group 4529"/>
          <p:cNvGrpSpPr>
            <a:extLst>
              <a:ext uri="smNativeData">
                <pr:smNativeData xmlns:pr="smNativeData" xmlns="smNativeData" val="SMDATA_6_trXWYhMAAAAlAAAAAQAAAA8BAAAAkAAAAEgAAACQAAAASAAAAAAAAAAAAAAAAAAAABcAAAAUAAAAAAAAAAAAAAD/fwAA/38AAAAAAAAJAAAABAAAALBPzQIfAAAAVAAAAAAAAAAAAAAAAAAAAAAAAAAAAAAAAAAAAAAAAAAAAAAAAAAAAAAAAAAAAAAAAAAAAAAAAAAAAAAAAAAAAAAAAAAAAAAAAAAAAAAAAAAAAAAAAAAAACEAAAAYAAAAFAAAAAwNAAAMEgAAKA8AAMgUAAAQAAAAJgAAAAgAAAD/////AAAAAA=="/>
              </a:ext>
            </a:extLst>
          </p:cNvGrpSpPr>
          <p:nvPr/>
        </p:nvGrpSpPr>
        <p:grpSpPr>
          <a:xfrm>
            <a:off x="2120900" y="2933700"/>
            <a:ext cx="342900" cy="444500"/>
            <a:chOff x="2120900" y="2933700"/>
            <a:chExt cx="342900" cy="444500"/>
          </a:xfrm>
        </p:grpSpPr>
        <p:sp>
          <p:nvSpPr>
            <p:cNvPr id="21" name="Shape 4527"/>
            <p:cNvSpPr>
              <a:extLst>
                <a:ext uri="smNativeData">
                  <pr:smNativeData xmlns:pr="smNativeData" xmlns="smNativeData" val="SMDATA_15_trXW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GE6dD4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J/f38AAAAAAMvLywDAwP8Af39/AAAAAAAAAAAAAAAAAAAAAAAAAAAAIQAAABgAAAAUAAAADA0AAHASAAAoDwAAyBQAAAAAAAAmAAAACAAAAP//////////"/>
                </a:ext>
              </a:extLst>
            </p:cNvSpPr>
            <p:nvPr/>
          </p:nvSpPr>
          <p:spPr>
            <a:xfrm>
              <a:off x="2120900" y="29972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20" name="Shape 4528"/>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IgZmE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cA0AAAwSAADYDgAAeBQAAAAgAAAmAAAACAAAAP//////////"/>
                </a:ext>
              </a:extLst>
            </p:cNvSpPr>
            <p:nvPr/>
          </p:nvSpPr>
          <p:spPr>
            <a:xfrm>
              <a:off x="2184400" y="2933700"/>
              <a:ext cx="228600" cy="393700"/>
            </a:xfrm>
            <a:prstGeom prst="rect">
              <a:avLst/>
            </a:prstGeom>
            <a:noFill/>
            <a:ln>
              <a:noFill/>
            </a:ln>
            <a:effectLst/>
          </p:spPr>
          <p:txBody>
            <a:bodyPr vert="horz" wrap="none" lIns="50800" tIns="50800" rIns="50800" bIns="50800" numCol="1" spcCol="215900"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cap="none">
                  <a:solidFill>
                    <a:srgbClr val="424242"/>
                  </a:solidFill>
                  <a:latin typeface="蘋果儷中黑" pitchFamily="0" charset="0"/>
                  <a:ea typeface="蘋果儷中黑" pitchFamily="0" charset="0"/>
                  <a:cs typeface="蘋果儷中黑" pitchFamily="0" charset="0"/>
                </a:defRPr>
              </a:pPr>
              <a:r>
                <a:rPr cap="none">
                  <a:latin typeface="Times" pitchFamily="0" charset="0"/>
                  <a:ea typeface="蘋果儷中黑" pitchFamily="0" charset="0"/>
                  <a:cs typeface="蘋果儷中黑" pitchFamily="0" charset="0"/>
                </a:rPr>
                <a:t>2</a:t>
              </a:r>
              <a:endParaRPr cap="none">
                <a:latin typeface="Times" pitchFamily="0" charset="0"/>
                <a:ea typeface="蘋果儷中黑" pitchFamily="0" charset="0"/>
                <a:cs typeface="蘋果儷中黑" pitchFamily="0" charset="0"/>
              </a:endParaRPr>
            </a:p>
          </p:txBody>
        </p:sp>
      </p:grpSp>
      <p:grpSp>
        <p:nvGrpSpPr>
          <p:cNvPr id="22" name="Group 4532"/>
          <p:cNvGrpSpPr>
            <a:extLst>
              <a:ext uri="smNativeData">
                <pr:smNativeData xmlns:pr="smNativeData" xmlns="smNativeData" val="SMDATA_6_trXWYhMAAAAlAAAAAQAAAA8BAAAAkAAAAEgAAACQAAAASAAAAAAAAAAAAAAAAAAAABcAAAAUAAAAAAAAAAAAAAD/fwAA/38AAAAAAAAJAAAABAAAAAAAAAAfAAAAVAAAAAAAAAAAAAAAAAAAAAAAAAAAAAAAAAAAAAAAAAAAAAAAAAAAAAAAAAAAAAAAAAAAAAAAAAAAAAAAAAAAAAAAAAAAAAAAAAAAAAAAAAAAAAAAAAAAACEAAAAYAAAAFAAAAGQPAAD4EQAAgBEAAMgUAAAQAAAAJgAAAAgAAAD/////AAAAAA=="/>
              </a:ext>
            </a:extLst>
          </p:cNvGrpSpPr>
          <p:nvPr/>
        </p:nvGrpSpPr>
        <p:grpSpPr>
          <a:xfrm>
            <a:off x="2501900" y="2921000"/>
            <a:ext cx="342900" cy="457200"/>
            <a:chOff x="2501900" y="2921000"/>
            <a:chExt cx="342900" cy="457200"/>
          </a:xfrm>
        </p:grpSpPr>
        <p:sp>
          <p:nvSpPr>
            <p:cNvPr id="24" name="Shape 4530"/>
            <p:cNvSpPr>
              <a:extLst>
                <a:ext uri="smNativeData">
                  <pr:smNativeData xmlns:pr="smNativeData" xmlns="smNativeData" val="SMDATA_15_trXW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DAyLUQ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J/f38AAAAAAMvLywDAwP8Af39/AAAAAAAAAAAAAAAAAAAAAAAAAAAAIQAAABgAAAAUAAAAZA8AAHASAACAEQAAyBQAAAAAAAAmAAAACAAAAP//////////"/>
                </a:ext>
              </a:extLst>
            </p:cNvSpPr>
            <p:nvPr/>
          </p:nvSpPr>
          <p:spPr>
            <a:xfrm>
              <a:off x="2501900" y="29972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23" name="Shape 4531"/>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B0eX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yA8AAPgRAAAwEQAAZBQAAAAgAAAmAAAACAAAAP//////////"/>
                </a:ext>
              </a:extLst>
            </p:cNvSpPr>
            <p:nvPr/>
          </p:nvSpPr>
          <p:spPr>
            <a:xfrm>
              <a:off x="2565400" y="2921000"/>
              <a:ext cx="228600" cy="393700"/>
            </a:xfrm>
            <a:prstGeom prst="rect">
              <a:avLst/>
            </a:prstGeom>
            <a:noFill/>
            <a:ln>
              <a:noFill/>
            </a:ln>
            <a:effectLst/>
          </p:spPr>
          <p:txBody>
            <a:bodyPr vert="horz" wrap="none" lIns="50800" tIns="50800" rIns="50800" bIns="50800" numCol="1" spcCol="215900"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cap="none">
                  <a:solidFill>
                    <a:srgbClr val="424242"/>
                  </a:solidFill>
                  <a:latin typeface="蘋果儷中黑" pitchFamily="0" charset="0"/>
                  <a:ea typeface="蘋果儷中黑" pitchFamily="0" charset="0"/>
                  <a:cs typeface="蘋果儷中黑" pitchFamily="0" charset="0"/>
                </a:defRPr>
              </a:pPr>
              <a:r>
                <a:rPr cap="none">
                  <a:latin typeface="Times" pitchFamily="0" charset="0"/>
                  <a:ea typeface="蘋果儷中黑" pitchFamily="0" charset="0"/>
                  <a:cs typeface="蘋果儷中黑" pitchFamily="0" charset="0"/>
                </a:rPr>
                <a:t>3</a:t>
              </a:r>
              <a:endParaRPr cap="none">
                <a:latin typeface="Times" pitchFamily="0" charset="0"/>
                <a:ea typeface="蘋果儷中黑" pitchFamily="0" charset="0"/>
                <a:cs typeface="蘋果儷中黑" pitchFamily="0" charset="0"/>
              </a:endParaRPr>
            </a:p>
          </p:txBody>
        </p:sp>
      </p:grpSp>
      <p:grpSp>
        <p:nvGrpSpPr>
          <p:cNvPr id="25" name="Group 4535"/>
          <p:cNvGrpSpPr>
            <a:extLst>
              <a:ext uri="smNativeData">
                <pr:smNativeData xmlns:pr="smNativeData" xmlns="smNativeData" val="SMDATA_6_trXWYhMAAAAlAAAAAQAAAA8BAAAAkAAAAEgAAACQAAAASAAAAAAAAAAAAAAAAAAAABcAAAAUAAAAAAAAAAAAAAD/fwAA/38AAAAAAAAJAAAABAAAAAAAAAAfAAAAVAAAAAAAAAAAAAAAAAAAAAAAAAAAAAAAAAAAAAAAAAAAAAAAAAAAAAAAAAAAAAAAAAAAAAAAAAAAAAAAAAAAAAAAAAAAAAAAAAAAAAAAAAAAAAAAAAAAACEAAAAYAAAAFAAAALQKAADoFwAA0AwAAJAaAAAQAAAAJgAAAAgAAAD/////AAAAAA=="/>
              </a:ext>
            </a:extLst>
          </p:cNvGrpSpPr>
          <p:nvPr/>
        </p:nvGrpSpPr>
        <p:grpSpPr>
          <a:xfrm>
            <a:off x="1739900" y="3886200"/>
            <a:ext cx="342900" cy="431800"/>
            <a:chOff x="1739900" y="3886200"/>
            <a:chExt cx="342900" cy="431800"/>
          </a:xfrm>
        </p:grpSpPr>
        <p:sp>
          <p:nvSpPr>
            <p:cNvPr id="27" name="Shape 4533"/>
            <p:cNvSpPr>
              <a:extLst>
                <a:ext uri="smNativeData">
                  <pr:smNativeData xmlns:pr="smNativeData" xmlns="smNativeData" val="SMDATA_15_trXW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EAAAA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J/f38AAAAAAMvLywDAwP8Af39/AAAAAAAAAAAAAAAAAAAAAAAAAAAAIQAAABgAAAAUAAAAtAoAADgYAADQDAAAkBoAAAAAAAAmAAAACAAAAP//////////"/>
                </a:ext>
              </a:extLst>
            </p:cNvSpPr>
            <p:nvPr/>
          </p:nvSpPr>
          <p:spPr>
            <a:xfrm>
              <a:off x="1739900" y="39370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26" name="Shape 4534"/>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NASEw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GAsAAOgXAACADAAAVBoAAAAgAAAmAAAACAAAAP//////////"/>
                </a:ext>
              </a:extLst>
            </p:cNvSpPr>
            <p:nvPr/>
          </p:nvSpPr>
          <p:spPr>
            <a:xfrm>
              <a:off x="1803400" y="3886200"/>
              <a:ext cx="228600" cy="393700"/>
            </a:xfrm>
            <a:prstGeom prst="rect">
              <a:avLst/>
            </a:prstGeom>
            <a:noFill/>
            <a:ln>
              <a:noFill/>
            </a:ln>
            <a:effectLst/>
          </p:spPr>
          <p:txBody>
            <a:bodyPr vert="horz" wrap="none" lIns="50800" tIns="50800" rIns="50800" bIns="50800" numCol="1" spcCol="215900"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cap="none">
                  <a:solidFill>
                    <a:srgbClr val="424242"/>
                  </a:solidFill>
                  <a:latin typeface="蘋果儷中黑" pitchFamily="0" charset="0"/>
                  <a:ea typeface="蘋果儷中黑" pitchFamily="0" charset="0"/>
                  <a:cs typeface="蘋果儷中黑" pitchFamily="0" charset="0"/>
                </a:defRPr>
              </a:pPr>
              <a:r>
                <a:rPr cap="none">
                  <a:latin typeface="Times" pitchFamily="0" charset="0"/>
                  <a:ea typeface="蘋果儷中黑" pitchFamily="0" charset="0"/>
                  <a:cs typeface="蘋果儷中黑" pitchFamily="0" charset="0"/>
                </a:rPr>
                <a:t>1</a:t>
              </a:r>
              <a:endParaRPr cap="none">
                <a:latin typeface="Times" pitchFamily="0" charset="0"/>
                <a:ea typeface="蘋果儷中黑" pitchFamily="0" charset="0"/>
                <a:cs typeface="蘋果儷中黑" pitchFamily="0" charset="0"/>
              </a:endParaRPr>
            </a:p>
          </p:txBody>
        </p:sp>
      </p:grpSp>
      <p:grpSp>
        <p:nvGrpSpPr>
          <p:cNvPr id="28" name="Group 4538"/>
          <p:cNvGrpSpPr>
            <a:extLst>
              <a:ext uri="smNativeData">
                <pr:smNativeData xmlns:pr="smNativeData" xmlns="smNativeData" val="SMDATA_6_trXWYhMAAAAlAAAAAQAAAA8BAAAAkAAAAEgAAACQAAAASAAAAAAAAAAAAAAAAAAAABcAAAAUAAAAAAAAAAAAAAD/fwAA/38AAAAAAAAJAAAABAAAAAAAAAAfAAAAVAAAAAAAAAAAAAAAAAAAAAAAAAAAAAAAAAAAAAAAAAAAAAAAAAAAAAAAAAAAAAAAAAAAAAAAAAAAAAAAAAAAAAAAAAAAAAAAAAAAAAAAAAAAAAAAAAAAACEAAAAYAAAAFAAAAAwNAADUFwAAKA8AAJAaAAAQAAAAJgAAAAgAAAD/////AAAAAA=="/>
              </a:ext>
            </a:extLst>
          </p:cNvGrpSpPr>
          <p:nvPr/>
        </p:nvGrpSpPr>
        <p:grpSpPr>
          <a:xfrm>
            <a:off x="2120900" y="3873500"/>
            <a:ext cx="342900" cy="444500"/>
            <a:chOff x="2120900" y="3873500"/>
            <a:chExt cx="342900" cy="444500"/>
          </a:xfrm>
        </p:grpSpPr>
        <p:sp>
          <p:nvSpPr>
            <p:cNvPr id="30" name="Shape 4536"/>
            <p:cNvSpPr>
              <a:extLst>
                <a:ext uri="smNativeData">
                  <pr:smNativeData xmlns:pr="smNativeData" xmlns="smNativeData" val="SMDATA_15_trXW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J/f38AAAAAAMvLywDAwP8Af39/AAAAAAAAAAAAAAAAAAAAAAAAAAAAIQAAABgAAAAUAAAADA0AADgYAAAoDwAAkBoAAAAAAAAmAAAACAAAAP//////////"/>
                </a:ext>
              </a:extLst>
            </p:cNvSpPr>
            <p:nvPr/>
          </p:nvSpPr>
          <p:spPr>
            <a:xfrm>
              <a:off x="2120900" y="39370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29" name="Shape 4537"/>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cA0AANQXAADYDgAAQBoAAAAgAAAmAAAACAAAAP//////////"/>
                </a:ext>
              </a:extLst>
            </p:cNvSpPr>
            <p:nvPr/>
          </p:nvSpPr>
          <p:spPr>
            <a:xfrm>
              <a:off x="2184400" y="3873500"/>
              <a:ext cx="228600" cy="393700"/>
            </a:xfrm>
            <a:prstGeom prst="rect">
              <a:avLst/>
            </a:prstGeom>
            <a:noFill/>
            <a:ln>
              <a:noFill/>
            </a:ln>
            <a:effectLst/>
          </p:spPr>
          <p:txBody>
            <a:bodyPr vert="horz" wrap="none" lIns="50800" tIns="50800" rIns="50800" bIns="50800" numCol="1" spcCol="215900"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cap="none">
                  <a:solidFill>
                    <a:srgbClr val="424242"/>
                  </a:solidFill>
                  <a:latin typeface="蘋果儷中黑" pitchFamily="0" charset="0"/>
                  <a:ea typeface="蘋果儷中黑" pitchFamily="0" charset="0"/>
                  <a:cs typeface="蘋果儷中黑" pitchFamily="0" charset="0"/>
                </a:defRPr>
              </a:pPr>
              <a:r>
                <a:rPr cap="none">
                  <a:latin typeface="Times" pitchFamily="0" charset="0"/>
                  <a:ea typeface="蘋果儷中黑" pitchFamily="0" charset="0"/>
                  <a:cs typeface="蘋果儷中黑" pitchFamily="0" charset="0"/>
                </a:rPr>
                <a:t>2</a:t>
              </a:r>
              <a:endParaRPr cap="none">
                <a:latin typeface="Times" pitchFamily="0" charset="0"/>
                <a:ea typeface="蘋果儷中黑" pitchFamily="0" charset="0"/>
                <a:cs typeface="蘋果儷中黑" pitchFamily="0" charset="0"/>
              </a:endParaRPr>
            </a:p>
          </p:txBody>
        </p:sp>
      </p:grpSp>
      <p:grpSp>
        <p:nvGrpSpPr>
          <p:cNvPr id="31" name="Group 4541"/>
          <p:cNvGrpSpPr>
            <a:extLst>
              <a:ext uri="smNativeData">
                <pr:smNativeData xmlns:pr="smNativeData" xmlns="smNativeData" val="SMDATA_6_trXWYhMAAAAlAAAAAQAAAA8BAAAAkAAAAEgAAACQAAAASAAAAAAAAAAAAAAAAAAAABcAAAAUAAAAAAAAAAAAAAD/fwAA/38AAAAAAAAJAAAABAAAALBPzQIfAAAAVAAAAAAAAAAAAAAAAAAAAAAAAAAAAAAAAAAAAAAAAAAAAAAAAAAAAAAAAAAAAAAAAAAAAAAAAAAAAAAAAAAAAAAAAAAAAAAAAAAAAAAAAAAAAAAAAAAAACEAAAAYAAAAFAAAAGQPAADAFwAAgBEAAJAaAAAQAAAAJgAAAAgAAAD/////AAAAAA=="/>
              </a:ext>
            </a:extLst>
          </p:cNvGrpSpPr>
          <p:nvPr/>
        </p:nvGrpSpPr>
        <p:grpSpPr>
          <a:xfrm>
            <a:off x="2501900" y="3860800"/>
            <a:ext cx="342900" cy="457200"/>
            <a:chOff x="2501900" y="3860800"/>
            <a:chExt cx="342900" cy="457200"/>
          </a:xfrm>
        </p:grpSpPr>
        <p:sp>
          <p:nvSpPr>
            <p:cNvPr id="33" name="Shape 4539"/>
            <p:cNvSpPr>
              <a:extLst>
                <a:ext uri="smNativeData">
                  <pr:smNativeData xmlns:pr="smNativeData" xmlns="smNativeData" val="SMDATA_15_trXW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J/f38AAAAAAMvLywDAwP8Af39/AAAAAAAAAAAAAAAAAAAAAAAAAAAAIQAAABgAAAAUAAAAZA8AADgYAACAEQAAkBoAAAAAAAAmAAAACAAAAP//////////"/>
                </a:ext>
              </a:extLst>
            </p:cNvSpPr>
            <p:nvPr/>
          </p:nvSpPr>
          <p:spPr>
            <a:xfrm>
              <a:off x="2501900" y="39370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32" name="Shape 4540"/>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yA8AAMAXAAAwEQAALBoAAAAgAAAmAAAACAAAAP//////////"/>
                </a:ext>
              </a:extLst>
            </p:cNvSpPr>
            <p:nvPr/>
          </p:nvSpPr>
          <p:spPr>
            <a:xfrm>
              <a:off x="2565400" y="3860800"/>
              <a:ext cx="228600" cy="393700"/>
            </a:xfrm>
            <a:prstGeom prst="rect">
              <a:avLst/>
            </a:prstGeom>
            <a:noFill/>
            <a:ln>
              <a:noFill/>
            </a:ln>
            <a:effectLst/>
          </p:spPr>
          <p:txBody>
            <a:bodyPr vert="horz" wrap="none" lIns="50800" tIns="50800" rIns="50800" bIns="50800" numCol="1" spcCol="215900"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cap="none">
                  <a:solidFill>
                    <a:srgbClr val="424242"/>
                  </a:solidFill>
                  <a:latin typeface="蘋果儷中黑" pitchFamily="0" charset="0"/>
                  <a:ea typeface="蘋果儷中黑" pitchFamily="0" charset="0"/>
                  <a:cs typeface="蘋果儷中黑" pitchFamily="0" charset="0"/>
                </a:defRPr>
              </a:pPr>
              <a:r>
                <a:rPr cap="none">
                  <a:latin typeface="Times" pitchFamily="0" charset="0"/>
                  <a:ea typeface="蘋果儷中黑" pitchFamily="0" charset="0"/>
                  <a:cs typeface="蘋果儷中黑" pitchFamily="0" charset="0"/>
                </a:rPr>
                <a:t>3</a:t>
              </a:r>
              <a:endParaRPr cap="none">
                <a:latin typeface="Times" pitchFamily="0" charset="0"/>
                <a:ea typeface="蘋果儷中黑" pitchFamily="0" charset="0"/>
                <a:cs typeface="蘋果儷中黑" pitchFamily="0" charset="0"/>
              </a:endParaRPr>
            </a:p>
          </p:txBody>
        </p:sp>
      </p:grpSp>
      <p:grpSp>
        <p:nvGrpSpPr>
          <p:cNvPr id="34" name="Group 4544"/>
          <p:cNvGrpSpPr>
            <a:extLst>
              <a:ext uri="smNativeData">
                <pr:smNativeData xmlns:pr="smNativeData" xmlns="smNativeData" val="SMDATA_6_trXWYhMAAAAlAAAAAQAAAA8BAAAAkAAAAEgAAACQAAAASAAAAAAAAAAAAAAAAAAAABcAAAAUAAAAAAAAAAAAAAD/fwAA/38AAAAAAAAJAAAABAAAAAAAAAAfAAAAVAAAAAAAAAAAAAAAAAAAAAAAAAAAAAAAAAAAAAAAAAAAAAAAAAAAAAAAAAAAAAAAAAAAAAAAAAAAAAAAAAAAAAAAAAAAAAAAAAAAAAAAAAAAAAAAAAAAACEAAAAYAAAAFAAAALQKAACIHQAA0AwAADAgAAAQAAAAJgAAAAgAAAD/////AAAAAA=="/>
              </a:ext>
            </a:extLst>
          </p:cNvGrpSpPr>
          <p:nvPr/>
        </p:nvGrpSpPr>
        <p:grpSpPr>
          <a:xfrm>
            <a:off x="1739900" y="4800600"/>
            <a:ext cx="342900" cy="431800"/>
            <a:chOff x="1739900" y="4800600"/>
            <a:chExt cx="342900" cy="431800"/>
          </a:xfrm>
        </p:grpSpPr>
        <p:sp>
          <p:nvSpPr>
            <p:cNvPr id="36" name="Shape 4542"/>
            <p:cNvSpPr>
              <a:extLst>
                <a:ext uri="smNativeData">
                  <pr:smNativeData xmlns:pr="smNativeData" xmlns="smNativeData" val="SMDATA_15_trXW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J/f38AAAAAAMvLywDAwP8Af39/AAAAAAAAAAAAAAAAAAAAAAAAAAAAIQAAABgAAAAUAAAAtAoAANgdAADQDAAAMCAAAAAAAAAmAAAACAAAAP//////////"/>
                </a:ext>
              </a:extLst>
            </p:cNvSpPr>
            <p:nvPr/>
          </p:nvSpPr>
          <p:spPr>
            <a:xfrm>
              <a:off x="1739900" y="48514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35" name="Shape 4543"/>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GAsAAIgdAACADAAA9B8AAAAgAAAmAAAACAAAAP//////////"/>
                </a:ext>
              </a:extLst>
            </p:cNvSpPr>
            <p:nvPr/>
          </p:nvSpPr>
          <p:spPr>
            <a:xfrm>
              <a:off x="1803400" y="4800600"/>
              <a:ext cx="228600" cy="393700"/>
            </a:xfrm>
            <a:prstGeom prst="rect">
              <a:avLst/>
            </a:prstGeom>
            <a:noFill/>
            <a:ln>
              <a:noFill/>
            </a:ln>
            <a:effectLst/>
          </p:spPr>
          <p:txBody>
            <a:bodyPr vert="horz" wrap="none" lIns="50800" tIns="50800" rIns="50800" bIns="50800" numCol="1" spcCol="215900"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cap="none">
                  <a:solidFill>
                    <a:srgbClr val="424242"/>
                  </a:solidFill>
                  <a:latin typeface="蘋果儷中黑" pitchFamily="0" charset="0"/>
                  <a:ea typeface="蘋果儷中黑" pitchFamily="0" charset="0"/>
                  <a:cs typeface="蘋果儷中黑" pitchFamily="0" charset="0"/>
                </a:defRPr>
              </a:pPr>
              <a:r>
                <a:rPr cap="none">
                  <a:latin typeface="Times" pitchFamily="0" charset="0"/>
                  <a:ea typeface="蘋果儷中黑" pitchFamily="0" charset="0"/>
                  <a:cs typeface="蘋果儷中黑" pitchFamily="0" charset="0"/>
                </a:rPr>
                <a:t>1</a:t>
              </a:r>
              <a:endParaRPr cap="none">
                <a:latin typeface="Times" pitchFamily="0" charset="0"/>
                <a:ea typeface="蘋果儷中黑" pitchFamily="0" charset="0"/>
                <a:cs typeface="蘋果儷中黑" pitchFamily="0" charset="0"/>
              </a:endParaRPr>
            </a:p>
          </p:txBody>
        </p:sp>
      </p:grpSp>
      <p:grpSp>
        <p:nvGrpSpPr>
          <p:cNvPr id="37" name="Group 4547"/>
          <p:cNvGrpSpPr>
            <a:extLst>
              <a:ext uri="smNativeData">
                <pr:smNativeData xmlns:pr="smNativeData" xmlns="smNativeData" val="SMDATA_6_trXWYhMAAAAlAAAAAQAAAA8BAAAAkAAAAEgAAACQAAAASAAAAAAAAAAAAAAAAAAAABcAAAAUAAAAAAAAAAAAAAD/fwAA/38AAAAAAAAJAAAABAAAAAgAAAAfAAAAVAAAAAAAAAAAAAAAAAAAAAAAAAAAAAAAAAAAAAAAAAAAAAAAAAAAAAAAAAAAAAAAAAAAAAAAAAAAAAAAAAAAAAAAAAAAAAAAAAAAAAAAAAAAAAAAAAAAACEAAAAYAAAAFAAAAAwNAAB0HQAAKA8AADAgAAAQAAAAJgAAAAgAAAD/////AAAAAA=="/>
              </a:ext>
            </a:extLst>
          </p:cNvGrpSpPr>
          <p:nvPr/>
        </p:nvGrpSpPr>
        <p:grpSpPr>
          <a:xfrm>
            <a:off x="2120900" y="4787900"/>
            <a:ext cx="342900" cy="444500"/>
            <a:chOff x="2120900" y="4787900"/>
            <a:chExt cx="342900" cy="444500"/>
          </a:xfrm>
        </p:grpSpPr>
        <p:sp>
          <p:nvSpPr>
            <p:cNvPr id="39" name="Shape 4545"/>
            <p:cNvSpPr>
              <a:extLst>
                <a:ext uri="smNativeData">
                  <pr:smNativeData xmlns:pr="smNativeData" xmlns="smNativeData" val="SMDATA_15_trXW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J/f38AAAAAAMvLywDAwP8Af39/AAAAAAAAAAAAAAAAAAAAAAAAAAAAIQAAABgAAAAUAAAADA0AANgdAAAoDwAAMCAAAAAAAAAmAAAACAAAAP//////////"/>
                </a:ext>
              </a:extLst>
            </p:cNvSpPr>
            <p:nvPr/>
          </p:nvSpPr>
          <p:spPr>
            <a:xfrm>
              <a:off x="2120900" y="48514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38" name="Shape 4546"/>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cA0AAHQdAADYDgAA4B8AAAAgAAAmAAAACAAAAP//////////"/>
                </a:ext>
              </a:extLst>
            </p:cNvSpPr>
            <p:nvPr/>
          </p:nvSpPr>
          <p:spPr>
            <a:xfrm>
              <a:off x="2184400" y="4787900"/>
              <a:ext cx="228600" cy="393700"/>
            </a:xfrm>
            <a:prstGeom prst="rect">
              <a:avLst/>
            </a:prstGeom>
            <a:noFill/>
            <a:ln>
              <a:noFill/>
            </a:ln>
            <a:effectLst/>
          </p:spPr>
          <p:txBody>
            <a:bodyPr vert="horz" wrap="none" lIns="50800" tIns="50800" rIns="50800" bIns="50800" numCol="1" spcCol="215900"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cap="none">
                  <a:solidFill>
                    <a:srgbClr val="424242"/>
                  </a:solidFill>
                  <a:latin typeface="蘋果儷中黑" pitchFamily="0" charset="0"/>
                  <a:ea typeface="蘋果儷中黑" pitchFamily="0" charset="0"/>
                  <a:cs typeface="蘋果儷中黑" pitchFamily="0" charset="0"/>
                </a:defRPr>
              </a:pPr>
              <a:r>
                <a:rPr cap="none">
                  <a:latin typeface="Times" pitchFamily="0" charset="0"/>
                  <a:ea typeface="蘋果儷中黑" pitchFamily="0" charset="0"/>
                  <a:cs typeface="蘋果儷中黑" pitchFamily="0" charset="0"/>
                </a:rPr>
                <a:t>2</a:t>
              </a:r>
              <a:endParaRPr cap="none">
                <a:latin typeface="Times" pitchFamily="0" charset="0"/>
                <a:ea typeface="蘋果儷中黑" pitchFamily="0" charset="0"/>
                <a:cs typeface="蘋果儷中黑" pitchFamily="0" charset="0"/>
              </a:endParaRPr>
            </a:p>
          </p:txBody>
        </p:sp>
      </p:grpSp>
      <p:grpSp>
        <p:nvGrpSpPr>
          <p:cNvPr id="40" name="Group 4550"/>
          <p:cNvGrpSpPr>
            <a:extLst>
              <a:ext uri="smNativeData">
                <pr:smNativeData xmlns:pr="smNativeData" xmlns="smNativeData" val="SMDATA_6_trXWYhMAAAAlAAAAAQAAAA8BAAAAkAAAAEgAAACQAAAASAAAAAAAAAAAAAAAAAAAABcAAAAUAAAAAAAAAAAAAAD/fwAA/38AAAAAAAAJAAAABAAAAAAAAAAfAAAAVAAAAAAAAAAAAAAAAAAAAAAAAAAAAAAAAAAAAAAAAAAAAAAAAAAAAAAAAAAAAAAAAAAAAAAAAAAAAAAAAAAAAAAAAAAAAAAAAAAAAAAAAAAAAAAAAAAAACEAAAAYAAAAFAAAAGQPAABgHQAAgBEAADAgAAAQAAAAJgAAAAgAAAD/////AAAAAA=="/>
              </a:ext>
            </a:extLst>
          </p:cNvGrpSpPr>
          <p:nvPr/>
        </p:nvGrpSpPr>
        <p:grpSpPr>
          <a:xfrm>
            <a:off x="2501900" y="4775200"/>
            <a:ext cx="342900" cy="457200"/>
            <a:chOff x="2501900" y="4775200"/>
            <a:chExt cx="342900" cy="457200"/>
          </a:xfrm>
        </p:grpSpPr>
        <p:sp>
          <p:nvSpPr>
            <p:cNvPr id="42" name="Shape 4548"/>
            <p:cNvSpPr>
              <a:extLst>
                <a:ext uri="smNativeData">
                  <pr:smNativeData xmlns:pr="smNativeData" xmlns="smNativeData" val="SMDATA_15_trXW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EAAAA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J/f38AAAAAAMvLywDAwP8Af39/AAAAAAAAAAAAAAAAAAAAAAAAAAAAIQAAABgAAAAUAAAAZA8AANgdAACAEQAAMCAAAAAAAAAmAAAACAAAAP//////////"/>
                </a:ext>
              </a:extLst>
            </p:cNvSpPr>
            <p:nvPr/>
          </p:nvSpPr>
          <p:spPr>
            <a:xfrm>
              <a:off x="2501900" y="48514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41" name="Shape 4549"/>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yA8AAGAdAAAwEQAAzB8AAAAgAAAmAAAACAAAAP//////////"/>
                </a:ext>
              </a:extLst>
            </p:cNvSpPr>
            <p:nvPr/>
          </p:nvSpPr>
          <p:spPr>
            <a:xfrm>
              <a:off x="2565400" y="4775200"/>
              <a:ext cx="228600" cy="393700"/>
            </a:xfrm>
            <a:prstGeom prst="rect">
              <a:avLst/>
            </a:prstGeom>
            <a:noFill/>
            <a:ln>
              <a:noFill/>
            </a:ln>
            <a:effectLst/>
          </p:spPr>
          <p:txBody>
            <a:bodyPr vert="horz" wrap="none" lIns="50800" tIns="50800" rIns="50800" bIns="50800" numCol="1" spcCol="215900"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cap="none">
                  <a:solidFill>
                    <a:srgbClr val="424242"/>
                  </a:solidFill>
                  <a:latin typeface="蘋果儷中黑" pitchFamily="0" charset="0"/>
                  <a:ea typeface="蘋果儷中黑" pitchFamily="0" charset="0"/>
                  <a:cs typeface="蘋果儷中黑" pitchFamily="0" charset="0"/>
                </a:defRPr>
              </a:pPr>
              <a:r>
                <a:rPr cap="none">
                  <a:latin typeface="Times" pitchFamily="0" charset="0"/>
                  <a:ea typeface="蘋果儷中黑" pitchFamily="0" charset="0"/>
                  <a:cs typeface="蘋果儷中黑" pitchFamily="0" charset="0"/>
                </a:rPr>
                <a:t>3</a:t>
              </a:r>
              <a:endParaRPr cap="none">
                <a:latin typeface="Times" pitchFamily="0" charset="0"/>
                <a:ea typeface="蘋果儷中黑" pitchFamily="0" charset="0"/>
                <a:cs typeface="蘋果儷中黑" pitchFamily="0" charset="0"/>
              </a:endParaRPr>
            </a:p>
          </p:txBody>
        </p:sp>
      </p:grpSp>
      <p:sp>
        <p:nvSpPr>
          <p:cNvPr id="43" name="Shape 4551"/>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SAMAAIQIAAD0PQAABAsAABAgAAAmAAAACAAAAP//////////"/>
              </a:ext>
            </a:extLst>
          </p:cNvSpPr>
          <p:nvPr/>
        </p:nvSpPr>
        <p:spPr>
          <a:xfrm>
            <a:off x="533400" y="1384300"/>
            <a:ext cx="9537700" cy="4064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0" marR="0" indent="0" algn="l" defTabSz="457200">
              <a:lnSpc>
                <a:spcPts val="2900"/>
              </a:lnSpc>
              <a:spcBef>
                <a:spcPts val="400"/>
              </a:spcBef>
              <a:spcAft>
                <a:spcPts val="0"/>
              </a:spcAft>
              <a:buNone/>
              <a:tabLst>
                <a:tab pos="838200" algn="l"/>
                <a:tab pos="914400" algn="l"/>
                <a:tab pos="1828800" algn="l"/>
                <a:tab pos="2387600" algn="l"/>
              </a:tabLst>
              <a:defRPr sz="2400" cap="none">
                <a:solidFill>
                  <a:srgbClr val="0433FF"/>
                </a:solidFill>
                <a:latin typeface="蘋果儷中黑" pitchFamily="0" charset="0"/>
                <a:ea typeface="蘋果儷中黑" pitchFamily="0" charset="0"/>
                <a:cs typeface="蘋果儷中黑" pitchFamily="0" charset="0"/>
              </a:defRPr>
            </a:pPr>
            <a:r>
              <a:t>Approximating the joint posterior distribution is based on (mostly standard) MCMC</a:t>
            </a:r>
          </a:p>
        </p:txBody>
      </p:sp>
      <p:sp>
        <p:nvSpPr>
          <p:cNvPr id="44" name="Shape 4552"/>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mAMAAAwNAABCBwAAGBAAABAgAAAmAAAACAAAAP//////////"/>
              </a:ext>
            </a:extLst>
          </p:cNvSpPr>
          <p:nvPr/>
        </p:nvSpPr>
        <p:spPr>
          <a:xfrm>
            <a:off x="584200" y="2120900"/>
            <a:ext cx="595630" cy="495300"/>
          </a:xfrm>
          <a:prstGeom prst="rect">
            <a:avLst/>
          </a:prstGeom>
          <a:noFill/>
          <a:ln>
            <a:noFill/>
          </a:ln>
          <a:effectLst>
            <a:outerShdw blurRad="63500" dist="63760" dir="2700000">
              <a:srgbClr val="000000">
                <a:alpha val="4000"/>
              </a:srgbClr>
            </a:outerShdw>
          </a:effectLst>
        </p:spPr>
        <p:txBody>
          <a:bodyPr vert="horz" wrap="none" lIns="50800" tIns="50800" rIns="50800" bIns="50800" numCol="1" spcCol="215900" anchor="t"/>
          <a:lstStyle/>
          <a:p>
            <a:pPr lvl="1" algn="l" defTabSz="457200">
              <a:lnSpc>
                <a:spcPts val="3400"/>
              </a:lnSpc>
              <a:spcBef>
                <a:spcPts val="400"/>
              </a:spcBef>
              <a:tabLst>
                <a:tab pos="838200" algn="l"/>
                <a:tab pos="914400" algn="l"/>
                <a:tab pos="1828800" algn="l"/>
                <a:tab pos="2387600" algn="l"/>
              </a:tabLst>
              <a:defRPr sz="2800" b="1" i="1" cap="none">
                <a:latin typeface="Times New Roman" pitchFamily="1" charset="0"/>
                <a:ea typeface="Gill Sans" pitchFamily="0" charset="0"/>
                <a:cs typeface="Gill Sans" pitchFamily="0" charset="0"/>
              </a:defRPr>
            </a:pPr>
            <a:r>
              <a:t>r</a:t>
            </a:r>
          </a:p>
        </p:txBody>
      </p:sp>
      <p:pic>
        <p:nvPicPr>
          <p:cNvPr id="45" name="Picture1"/>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AAAA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CgFAACIEwAATgcAAEAVAAAQAAAAJgAAAAgAAAD//////////w=="/>
              </a:ext>
            </a:extLst>
          </p:cNvPicPr>
          <p:nvPr/>
        </p:nvPicPr>
        <p:blipFill>
          <a:blip r:embed="rId2"/>
          <a:stretch>
            <a:fillRect/>
          </a:stretch>
        </p:blipFill>
        <p:spPr>
          <a:xfrm>
            <a:off x="838200" y="3175000"/>
            <a:ext cx="349250" cy="279400"/>
          </a:xfrm>
          <a:prstGeom prst="rect">
            <a:avLst/>
          </a:prstGeom>
          <a:noFill/>
          <a:ln>
            <a:noFill/>
          </a:ln>
          <a:effectLst>
            <a:outerShdw blurRad="63500" dist="63760" dir="2700000">
              <a:srgbClr val="000000">
                <a:alpha val="4000"/>
              </a:srgbClr>
            </a:outerShdw>
          </a:effectLst>
        </p:spPr>
      </p:pic>
      <p:pic>
        <p:nvPicPr>
          <p:cNvPr id="46" name="droppedImage.png"/>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AAAA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CgFAACQHwAAXgcAAPggAAAQAAAAJgAAAAgAAAD//////////w=="/>
              </a:ext>
            </a:extLst>
          </p:cNvPicPr>
          <p:nvPr/>
        </p:nvPicPr>
        <p:blipFill>
          <a:blip r:embed="rId3"/>
          <a:stretch>
            <a:fillRect/>
          </a:stretch>
        </p:blipFill>
        <p:spPr>
          <a:xfrm>
            <a:off x="838200" y="5130800"/>
            <a:ext cx="359410" cy="228600"/>
          </a:xfrm>
          <a:prstGeom prst="rect">
            <a:avLst/>
          </a:prstGeom>
          <a:noFill/>
          <a:ln>
            <a:noFill/>
          </a:ln>
          <a:effectLst>
            <a:outerShdw blurRad="63500" dist="63760" dir="2700000">
              <a:srgbClr val="000000">
                <a:alpha val="4000"/>
              </a:srgbClr>
            </a:outerShdw>
          </a:effectLst>
        </p:spPr>
      </p:pic>
      <p:pic>
        <p:nvPicPr>
          <p:cNvPr id="47" name="droppedImage.png"/>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AAAA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CgFAAA8GQAAWAcAAGwbAAAQAAAAJgAAAAgAAAD//////////w=="/>
              </a:ext>
            </a:extLst>
          </p:cNvPicPr>
          <p:nvPr/>
        </p:nvPicPr>
        <p:blipFill>
          <a:blip r:embed="rId4"/>
          <a:stretch>
            <a:fillRect/>
          </a:stretch>
        </p:blipFill>
        <p:spPr>
          <a:xfrm>
            <a:off x="838200" y="4102100"/>
            <a:ext cx="355600" cy="355600"/>
          </a:xfrm>
          <a:prstGeom prst="rect">
            <a:avLst/>
          </a:prstGeom>
          <a:noFill/>
          <a:ln>
            <a:noFill/>
          </a:ln>
          <a:effectLst>
            <a:outerShdw blurRad="63500" dist="63760" dir="2700000">
              <a:srgbClr val="000000">
                <a:alpha val="4000"/>
              </a:srgbClr>
            </a:outerShdw>
          </a:effectLst>
        </p:spPr>
      </p:pic>
      <p:sp>
        <p:nvSpPr>
          <p:cNvPr id="48" name="Shape 4556"/>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egkAAMgAAAAGNQAACAcAABAgAAAmAAAACAAAAP//////////"/>
              </a:ext>
            </a:extLst>
          </p:cNvSpPr>
          <p:nvPr/>
        </p:nvSpPr>
        <p:spPr>
          <a:xfrm>
            <a:off x="1540510" y="127000"/>
            <a:ext cx="7078980" cy="10160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p>
            <a:pPr defTabSz="457200">
              <a:lnSpc>
                <a:spcPts val="4300"/>
              </a:lnSpc>
              <a:tabLst>
                <a:tab pos="838200" algn="l"/>
              </a:tabLst>
              <a:defRPr sz="3600" cap="none">
                <a:solidFill>
                  <a:srgbClr val="0433FF"/>
                </a:solidFill>
                <a:latin typeface="蘋果儷中黑" pitchFamily="0" charset="0"/>
                <a:ea typeface="Gill Sans" pitchFamily="0" charset="0"/>
                <a:cs typeface="Gill Sans" pitchFamily="0" charset="0"/>
              </a:defRPr>
            </a:pPr>
            <a:r>
              <a:t>The Dirichlet Process Prior (DPP) Model </a:t>
            </a:r>
            <a:br/>
            <a:r>
              <a:t>for Accommodating Process heterogeneity </a:t>
            </a:r>
          </a:p>
        </p:txBody>
      </p:sp>
    </p:spTree>
  </p:cSld>
  <p:clrMapOvr>
    <a:masterClrMapping/>
  </p:clrMapOvr>
  <p:transition spd="fast" p14:dur="500">
    <p:fade/>
    <p:extLst>
      <p:ext uri="smNativeData">
        <pr:smNativeData xmlns:pr="smNativeData" xmlns="smNativeData" val="trXWYgAAAAD0AQAAAAAAAAYAAAAAAAAAAAAAAAAAAAAAAAAAAQAAAAAAAAAAAAAAAAAAAAAAAAAAAAAA"/>
      </p:ext>
    </p:extLst>
  </p:transition>
  <p:timing>
    <p:tnLst>
      <p:par>
        <p:cTn id="1" dur="indefinite" restart="never" nodeType="tmRoot"/>
      </p:par>
    </p:tnLst>
  </p:timing>
</p:sld>
</file>

<file path=ppt/slides/slide417.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sp>
        <p:nvSpPr>
          <p:cNvPr id="2" name="Shape 4558"/>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HBTcF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uAYAABgpAACEOgAAWC8AABAgAAAmAAAACAAAAP//////////"/>
              </a:ext>
            </a:extLst>
          </p:cNvSpPr>
          <p:nvPr/>
        </p:nvSpPr>
        <p:spPr>
          <a:xfrm>
            <a:off x="1092200" y="6680200"/>
            <a:ext cx="8420100" cy="10160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0" marR="0" indent="0" algn="l" defTabSz="457200">
              <a:lnSpc>
                <a:spcPts val="2600"/>
              </a:lnSpc>
              <a:spcBef>
                <a:spcPts val="400"/>
              </a:spcBef>
              <a:spcAft>
                <a:spcPts val="0"/>
              </a:spcAft>
              <a:buNone/>
              <a:tabLst>
                <a:tab pos="838200" algn="l"/>
                <a:tab pos="914400" algn="l"/>
                <a:tab pos="1828800" algn="l"/>
                <a:tab pos="2387600" algn="l"/>
              </a:tabLst>
              <a:defRPr sz="2200" cap="none">
                <a:solidFill>
                  <a:srgbClr val="424242"/>
                </a:solidFill>
                <a:latin typeface="蘋果儷中黑" pitchFamily="0" charset="0"/>
                <a:ea typeface="蘋果儷中黑" pitchFamily="0" charset="0"/>
                <a:cs typeface="蘋果儷中黑" pitchFamily="0" charset="0"/>
              </a:defRPr>
            </a:pPr>
            <a:r>
              <a:t>Parameter updates are of two kinds: conventional mechanisms propose changes to the value of a parameter on the table and are accepted or rejected. </a:t>
            </a:r>
          </a:p>
        </p:txBody>
      </p:sp>
      <p:sp>
        <p:nvSpPr>
          <p:cNvPr id="3" name="Shape 4559"/>
          <p:cNvSpPr>
            <a:extLst>
              <a:ext uri="smNativeData">
                <pr:smNativeData xmlns:pr="smNativeData" xmlns="smNativeData" val="SMDATA_15_trXWYh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DAiIHQ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FAoAADgOAAA0EgAA8A8AABAAAAAmAAAACAAAAP//////////"/>
              </a:ext>
            </a:extLst>
          </p:cNvSpPr>
          <p:nvPr/>
        </p:nvSpPr>
        <p:spPr>
          <a:xfrm>
            <a:off x="1638300" y="23114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4" name="Shape 4560"/>
          <p:cNvSpPr>
            <a:extLst>
              <a:ext uri="smNativeData">
                <pr:smNativeData xmlns:pr="smNativeData" xmlns="smNativeData" val="SMDATA_15_trXWYh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DxwOnQ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FAoAAOwTAAA0EgAApBUAABAAAAAmAAAACAAAAP//////////"/>
              </a:ext>
            </a:extLst>
          </p:cNvSpPr>
          <p:nvPr/>
        </p:nvSpPr>
        <p:spPr>
          <a:xfrm>
            <a:off x="1638300" y="32385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5" name="Shape 4561"/>
          <p:cNvSpPr>
            <a:extLst>
              <a:ext uri="smNativeData">
                <pr:smNativeData xmlns:pr="smNativeData" xmlns="smNativeData" val="SMDATA_15_trXWYh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E52UHI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FAoAAKAZAAA0EgAAWBsAABAAAAAmAAAACAAAAP//////////"/>
              </a:ext>
            </a:extLst>
          </p:cNvSpPr>
          <p:nvPr/>
        </p:nvSpPr>
        <p:spPr>
          <a:xfrm>
            <a:off x="1638300" y="41656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6" name="Shape 4562"/>
          <p:cNvSpPr>
            <a:extLst>
              <a:ext uri="smNativeData">
                <pr:smNativeData xmlns:pr="smNativeData" xmlns="smNativeData" val="SMDATA_15_trXWYh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GhhcG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FAoAAFQfAAA0EgAADCEAABAAAAAmAAAACAAAAP//////////"/>
              </a:ext>
            </a:extLst>
          </p:cNvSpPr>
          <p:nvPr/>
        </p:nvSpPr>
        <p:spPr>
          <a:xfrm>
            <a:off x="1638300" y="50927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grpSp>
        <p:nvGrpSpPr>
          <p:cNvPr id="7" name="Group 4565"/>
          <p:cNvGrpSpPr>
            <a:extLst>
              <a:ext uri="smNativeData">
                <pr:smNativeData xmlns:pr="smNativeData" xmlns="smNativeData" val="SMDATA_6_trXWYhMAAAAlAAAAAQAAAA8BAAAAkAAAAEgAAACQAAAASAAAAAAAAAAAAAAAAAAAABcAAAAUAAAAAAAAAAAAAAD/fwAA/38AAAAAAAAJAAAABAAAAAAAAAAfAAAAVAAAAAAAAAAAAAAAAAAAAAAAAAAAAAAAAAAAAAAAAAAAAAAAAAAAAAAAAAAAAAAAAAAAAAAAAAAAAAAAAAAAAAAAAAAAAAAAAAAAAAAAAAAAAAAAAAAAACEAAAAYAAAAFAAAALQKAAAwDAAA0AwAANgOAAAQAAAAJgAAAAgAAAD/////AAAAAA=="/>
              </a:ext>
            </a:extLst>
          </p:cNvGrpSpPr>
          <p:nvPr/>
        </p:nvGrpSpPr>
        <p:grpSpPr>
          <a:xfrm>
            <a:off x="1739900" y="1981200"/>
            <a:ext cx="342900" cy="431800"/>
            <a:chOff x="1739900" y="1981200"/>
            <a:chExt cx="342900" cy="431800"/>
          </a:xfrm>
        </p:grpSpPr>
        <p:sp>
          <p:nvSpPr>
            <p:cNvPr id="9" name="Shape 4563"/>
            <p:cNvSpPr>
              <a:extLst>
                <a:ext uri="smNativeData">
                  <pr:smNativeData xmlns:pr="smNativeData" xmlns="smNativeData" val="SMDATA_15_trXW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HMubWk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J/f38AAAAAAMvLywDAwP8Af39/AAAAAAAAAAAAAAAAAAAAAAAAAAAAIQAAABgAAAAUAAAAtAoAAIAMAADQDAAA2A4AAAAAAAAmAAAACAAAAP//////////"/>
                </a:ext>
              </a:extLst>
            </p:cNvSpPr>
            <p:nvPr/>
          </p:nvSpPr>
          <p:spPr>
            <a:xfrm>
              <a:off x="1739900" y="20320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8" name="Shape 4564"/>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E6dD4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GAsAADAMAACADAAAnA4AAAAgAAAmAAAACAAAAP//////////"/>
                </a:ext>
              </a:extLst>
            </p:cNvSpPr>
            <p:nvPr/>
          </p:nvSpPr>
          <p:spPr>
            <a:xfrm>
              <a:off x="1803400" y="1981200"/>
              <a:ext cx="228600" cy="393700"/>
            </a:xfrm>
            <a:prstGeom prst="rect">
              <a:avLst/>
            </a:prstGeom>
            <a:noFill/>
            <a:ln>
              <a:noFill/>
            </a:ln>
            <a:effectLst/>
          </p:spPr>
          <p:txBody>
            <a:bodyPr vert="horz" wrap="none" lIns="50800" tIns="50800" rIns="50800" bIns="50800" numCol="1" spcCol="215900"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cap="none">
                  <a:solidFill>
                    <a:srgbClr val="424242"/>
                  </a:solidFill>
                  <a:latin typeface="蘋果儷中黑" pitchFamily="0" charset="0"/>
                  <a:ea typeface="蘋果儷中黑" pitchFamily="0" charset="0"/>
                  <a:cs typeface="蘋果儷中黑" pitchFamily="0" charset="0"/>
                </a:defRPr>
              </a:pPr>
              <a:r>
                <a:rPr cap="none">
                  <a:latin typeface="Times" pitchFamily="0" charset="0"/>
                  <a:ea typeface="蘋果儷中黑" pitchFamily="0" charset="0"/>
                  <a:cs typeface="蘋果儷中黑" pitchFamily="0" charset="0"/>
                </a:rPr>
                <a:t>1</a:t>
              </a:r>
              <a:endParaRPr cap="none">
                <a:latin typeface="Times" pitchFamily="0" charset="0"/>
                <a:ea typeface="蘋果儷中黑" pitchFamily="0" charset="0"/>
                <a:cs typeface="蘋果儷中黑" pitchFamily="0" charset="0"/>
              </a:endParaRPr>
            </a:p>
          </p:txBody>
        </p:sp>
      </p:grpSp>
      <p:grpSp>
        <p:nvGrpSpPr>
          <p:cNvPr id="10" name="Group 4568"/>
          <p:cNvGrpSpPr>
            <a:extLst>
              <a:ext uri="smNativeData">
                <pr:smNativeData xmlns:pr="smNativeData" xmlns="smNativeData" val="SMDATA_6_trXWYhMAAAAlAAAAAQAAAA8BAAAAkAAAAEgAAACQAAAASAAAAAAAAAAAAAAAAAAAABcAAAAUAAAAAAAAAAAAAAD/fwAA/38AAAAAAAAJAAAABAAAAAAAAAAfAAAAVAAAAAAAAAAAAAAAAAAAAAAAAAAAAAAAAAAAAAAAAAAAAAAAAAAAAAAAAAAAAAAAAAAAAAAAAAAAAAAAAAAAAAAAAAAAAAAAAAAAAAAAAAAAAAAAAAAAACEAAAAYAAAAFAAAAAwNAAAcDAAAKA8AANgOAAAQAAAAJgAAAAgAAAD/////AAAAAA=="/>
              </a:ext>
            </a:extLst>
          </p:cNvGrpSpPr>
          <p:nvPr/>
        </p:nvGrpSpPr>
        <p:grpSpPr>
          <a:xfrm>
            <a:off x="2120900" y="1968500"/>
            <a:ext cx="342900" cy="444500"/>
            <a:chOff x="2120900" y="1968500"/>
            <a:chExt cx="342900" cy="444500"/>
          </a:xfrm>
        </p:grpSpPr>
        <p:sp>
          <p:nvSpPr>
            <p:cNvPr id="12" name="Shape 4566"/>
            <p:cNvSpPr>
              <a:extLst>
                <a:ext uri="smNativeData">
                  <pr:smNativeData xmlns:pr="smNativeData" xmlns="smNativeData" val="SMDATA_15_trXW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J/f38AAAAAAMvLywDAwP8Af39/AAAAAAAAAAAAAAAAAAAAAAAAAAAAIQAAABgAAAAUAAAADA0AAIAMAAAoDwAA2A4AAAAAAAAmAAAACAAAAP//////////"/>
                </a:ext>
              </a:extLst>
            </p:cNvSpPr>
            <p:nvPr/>
          </p:nvSpPr>
          <p:spPr>
            <a:xfrm>
              <a:off x="2120900" y="20320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11" name="Shape 4567"/>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cA0AABwMAADYDgAAiA4AAAAgAAAmAAAACAAAAP//////////"/>
                </a:ext>
              </a:extLst>
            </p:cNvSpPr>
            <p:nvPr/>
          </p:nvSpPr>
          <p:spPr>
            <a:xfrm>
              <a:off x="2184400" y="1968500"/>
              <a:ext cx="228600" cy="393700"/>
            </a:xfrm>
            <a:prstGeom prst="rect">
              <a:avLst/>
            </a:prstGeom>
            <a:noFill/>
            <a:ln>
              <a:noFill/>
            </a:ln>
            <a:effectLst/>
          </p:spPr>
          <p:txBody>
            <a:bodyPr vert="horz" wrap="none" lIns="50800" tIns="50800" rIns="50800" bIns="50800" numCol="1" spcCol="215900"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cap="none">
                  <a:solidFill>
                    <a:srgbClr val="424242"/>
                  </a:solidFill>
                  <a:latin typeface="蘋果儷中黑" pitchFamily="0" charset="0"/>
                  <a:ea typeface="蘋果儷中黑" pitchFamily="0" charset="0"/>
                  <a:cs typeface="蘋果儷中黑" pitchFamily="0" charset="0"/>
                </a:defRPr>
              </a:pPr>
              <a:r>
                <a:rPr cap="none">
                  <a:latin typeface="Times" pitchFamily="0" charset="0"/>
                  <a:ea typeface="蘋果儷中黑" pitchFamily="0" charset="0"/>
                  <a:cs typeface="蘋果儷中黑" pitchFamily="0" charset="0"/>
                </a:rPr>
                <a:t>2</a:t>
              </a:r>
              <a:endParaRPr cap="none">
                <a:latin typeface="Times" pitchFamily="0" charset="0"/>
                <a:ea typeface="蘋果儷中黑" pitchFamily="0" charset="0"/>
                <a:cs typeface="蘋果儷中黑" pitchFamily="0" charset="0"/>
              </a:endParaRPr>
            </a:p>
          </p:txBody>
        </p:sp>
      </p:grpSp>
      <p:grpSp>
        <p:nvGrpSpPr>
          <p:cNvPr id="13" name="Group 4571"/>
          <p:cNvGrpSpPr>
            <a:extLst>
              <a:ext uri="smNativeData">
                <pr:smNativeData xmlns:pr="smNativeData" xmlns="smNativeData" val="SMDATA_6_trXWYhMAAAAlAAAAAQAAAA8BAAAAkAAAAEgAAACQAAAASAAAAAAAAAAAAAAAAAAAABcAAAAUAAAAAAAAAAAAAAD/fwAA/38AAAAAAAAJAAAABAAAALBPzQIfAAAAVAAAAAAAAAAAAAAAAAAAAAAAAAAAAAAAAAAAAAAAAAAAAAAAAAAAAAAAAAAAAAAAAAAAAAAAAAAAAAAAAAAAAAAAAAAAAAAAAAAAAAAAAAAAAAAAAAAAACEAAAAYAAAAFAAAAGQPAAAIDAAAgBEAANgOAAAQAAAAJgAAAAgAAAD/////AAAAAA=="/>
              </a:ext>
            </a:extLst>
          </p:cNvGrpSpPr>
          <p:nvPr/>
        </p:nvGrpSpPr>
        <p:grpSpPr>
          <a:xfrm>
            <a:off x="2501900" y="1955800"/>
            <a:ext cx="342900" cy="457200"/>
            <a:chOff x="2501900" y="1955800"/>
            <a:chExt cx="342900" cy="457200"/>
          </a:xfrm>
        </p:grpSpPr>
        <p:sp>
          <p:nvSpPr>
            <p:cNvPr id="15" name="Shape 4569"/>
            <p:cNvSpPr>
              <a:extLst>
                <a:ext uri="smNativeData">
                  <pr:smNativeData xmlns:pr="smNativeData" xmlns="smNativeData" val="SMDATA_15_trXW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J/f38AAAAAAMvLywDAwP8Af39/AAAAAAAAAAAAAAAAAAAAAAAAAAAAIQAAABgAAAAUAAAAZA8AAIAMAACAEQAA2A4AAAAAAAAmAAAACAAAAP//////////"/>
                </a:ext>
              </a:extLst>
            </p:cNvSpPr>
            <p:nvPr/>
          </p:nvSpPr>
          <p:spPr>
            <a:xfrm>
              <a:off x="2501900" y="20320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14" name="Shape 4570"/>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yA8AAAgMAAAwEQAAdA4AAAAgAAAmAAAACAAAAP//////////"/>
                </a:ext>
              </a:extLst>
            </p:cNvSpPr>
            <p:nvPr/>
          </p:nvSpPr>
          <p:spPr>
            <a:xfrm>
              <a:off x="2565400" y="1955800"/>
              <a:ext cx="228600" cy="393700"/>
            </a:xfrm>
            <a:prstGeom prst="rect">
              <a:avLst/>
            </a:prstGeom>
            <a:noFill/>
            <a:ln>
              <a:noFill/>
            </a:ln>
            <a:effectLst/>
          </p:spPr>
          <p:txBody>
            <a:bodyPr vert="horz" wrap="none" lIns="50800" tIns="50800" rIns="50800" bIns="50800" numCol="1" spcCol="215900"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cap="none">
                  <a:solidFill>
                    <a:srgbClr val="424242"/>
                  </a:solidFill>
                  <a:latin typeface="蘋果儷中黑" pitchFamily="0" charset="0"/>
                  <a:ea typeface="蘋果儷中黑" pitchFamily="0" charset="0"/>
                  <a:cs typeface="蘋果儷中黑" pitchFamily="0" charset="0"/>
                </a:defRPr>
              </a:pPr>
              <a:r>
                <a:rPr cap="none">
                  <a:latin typeface="Times" pitchFamily="0" charset="0"/>
                  <a:ea typeface="蘋果儷中黑" pitchFamily="0" charset="0"/>
                  <a:cs typeface="蘋果儷中黑" pitchFamily="0" charset="0"/>
                </a:rPr>
                <a:t>3</a:t>
              </a:r>
              <a:endParaRPr cap="none">
                <a:latin typeface="Times" pitchFamily="0" charset="0"/>
                <a:ea typeface="蘋果儷中黑" pitchFamily="0" charset="0"/>
                <a:cs typeface="蘋果儷中黑" pitchFamily="0" charset="0"/>
              </a:endParaRPr>
            </a:p>
          </p:txBody>
        </p:sp>
      </p:grpSp>
      <p:grpSp>
        <p:nvGrpSpPr>
          <p:cNvPr id="16" name="Group 4574"/>
          <p:cNvGrpSpPr>
            <a:extLst>
              <a:ext uri="smNativeData">
                <pr:smNativeData xmlns:pr="smNativeData" xmlns="smNativeData" val="SMDATA_6_trXWYhMAAAAlAAAAAQAAAA8BAAAAkAAAAEgAAACQAAAASAAAAAAAAAAAAAAAAAAAABcAAAAUAAAAAAAAAAAAAAD/fwAA/38AAAAAAAAJAAAABAAAALBPzQIfAAAAVAAAAAAAAAAAAAAAAAAAAAAAAAAAAAAAAAAAAAAAAAAAAAAAAAAAAAAAAAAAAAAAAAAAAAAAAAAAAAAAAAAAAAAAAAAAAAAAAAAAAAAAAAAAAAAAAAAAACEAAAAYAAAAFAAAALQKAAAgEgAA0AwAAMgUAAAQAAAAJgAAAAgAAAD/////AAAAAA=="/>
              </a:ext>
            </a:extLst>
          </p:cNvGrpSpPr>
          <p:nvPr/>
        </p:nvGrpSpPr>
        <p:grpSpPr>
          <a:xfrm>
            <a:off x="1739900" y="2946400"/>
            <a:ext cx="342900" cy="431800"/>
            <a:chOff x="1739900" y="2946400"/>
            <a:chExt cx="342900" cy="431800"/>
          </a:xfrm>
        </p:grpSpPr>
        <p:sp>
          <p:nvSpPr>
            <p:cNvPr id="18" name="Shape 4572"/>
            <p:cNvSpPr>
              <a:extLst>
                <a:ext uri="smNativeData">
                  <pr:smNativeData xmlns:pr="smNativeData" xmlns="smNativeData" val="SMDATA_15_trXW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J/f38AAAAAAMvLywDAwP8Af39/AAAAAAAAAAAAAAAAAAAAAAAAAAAAIQAAABgAAAAUAAAAtAoAAHASAADQDAAAyBQAAAAAAAAmAAAACAAAAP//////////"/>
                </a:ext>
              </a:extLst>
            </p:cNvSpPr>
            <p:nvPr/>
          </p:nvSpPr>
          <p:spPr>
            <a:xfrm>
              <a:off x="1739900" y="29972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17" name="Shape 4573"/>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GAsAACASAACADAAAjBQAAAAgAAAmAAAACAAAAP//////////"/>
                </a:ext>
              </a:extLst>
            </p:cNvSpPr>
            <p:nvPr/>
          </p:nvSpPr>
          <p:spPr>
            <a:xfrm>
              <a:off x="1803400" y="2946400"/>
              <a:ext cx="228600" cy="393700"/>
            </a:xfrm>
            <a:prstGeom prst="rect">
              <a:avLst/>
            </a:prstGeom>
            <a:noFill/>
            <a:ln>
              <a:noFill/>
            </a:ln>
            <a:effectLst/>
          </p:spPr>
          <p:txBody>
            <a:bodyPr vert="horz" wrap="none" lIns="50800" tIns="50800" rIns="50800" bIns="50800" numCol="1" spcCol="215900"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cap="none">
                  <a:solidFill>
                    <a:srgbClr val="424242"/>
                  </a:solidFill>
                  <a:latin typeface="蘋果儷中黑" pitchFamily="0" charset="0"/>
                  <a:ea typeface="蘋果儷中黑" pitchFamily="0" charset="0"/>
                  <a:cs typeface="蘋果儷中黑" pitchFamily="0" charset="0"/>
                </a:defRPr>
              </a:pPr>
              <a:r>
                <a:rPr cap="none">
                  <a:latin typeface="Times" pitchFamily="0" charset="0"/>
                  <a:ea typeface="蘋果儷中黑" pitchFamily="0" charset="0"/>
                  <a:cs typeface="蘋果儷中黑" pitchFamily="0" charset="0"/>
                </a:rPr>
                <a:t>1</a:t>
              </a:r>
              <a:endParaRPr cap="none">
                <a:latin typeface="Times" pitchFamily="0" charset="0"/>
                <a:ea typeface="蘋果儷中黑" pitchFamily="0" charset="0"/>
                <a:cs typeface="蘋果儷中黑" pitchFamily="0" charset="0"/>
              </a:endParaRPr>
            </a:p>
          </p:txBody>
        </p:sp>
      </p:grpSp>
      <p:grpSp>
        <p:nvGrpSpPr>
          <p:cNvPr id="19" name="Group 4577"/>
          <p:cNvGrpSpPr>
            <a:extLst>
              <a:ext uri="smNativeData">
                <pr:smNativeData xmlns:pr="smNativeData" xmlns="smNativeData" val="SMDATA_6_trXWYhMAAAAlAAAAAQAAAA8BAAAAkAAAAEgAAACQAAAASAAAAAAAAAAAAAAAAAAAABcAAAAUAAAAAAAAAAAAAAD/fwAA/38AAAAAAAAJAAAABAAAALBPzQIfAAAAVAAAAAAAAAAAAAAAAAAAAAAAAAAAAAAAAAAAAAAAAAAAAAAAAAAAAAAAAAAAAAAAAAAAAAAAAAAAAAAAAAAAAAAAAAAAAAAAAAAAAAAAAAAAAAAAAAAAACEAAAAYAAAAFAAAAAwNAAAMEgAAKA8AAMgUAAAQAAAAJgAAAAgAAAD/////AAAAAA=="/>
              </a:ext>
            </a:extLst>
          </p:cNvGrpSpPr>
          <p:nvPr/>
        </p:nvGrpSpPr>
        <p:grpSpPr>
          <a:xfrm>
            <a:off x="2120900" y="2933700"/>
            <a:ext cx="342900" cy="444500"/>
            <a:chOff x="2120900" y="2933700"/>
            <a:chExt cx="342900" cy="444500"/>
          </a:xfrm>
        </p:grpSpPr>
        <p:sp>
          <p:nvSpPr>
            <p:cNvPr id="21" name="Shape 4575"/>
            <p:cNvSpPr>
              <a:extLst>
                <a:ext uri="smNativeData">
                  <pr:smNativeData xmlns:pr="smNativeData" xmlns="smNativeData" val="SMDATA_15_trXW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J/f38AAAAAAMvLywDAwP8Af39/AAAAAAAAAAAAAAAAAAAAAAAAAAAAIQAAABgAAAAUAAAADA0AAHASAAAoDwAAyBQAAAAAAAAmAAAACAAAAP//////////"/>
                </a:ext>
              </a:extLst>
            </p:cNvSpPr>
            <p:nvPr/>
          </p:nvSpPr>
          <p:spPr>
            <a:xfrm>
              <a:off x="2120900" y="29972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20" name="Shape 4576"/>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cA0AAAwSAADYDgAAeBQAAAAgAAAmAAAACAAAAP//////////"/>
                </a:ext>
              </a:extLst>
            </p:cNvSpPr>
            <p:nvPr/>
          </p:nvSpPr>
          <p:spPr>
            <a:xfrm>
              <a:off x="2184400" y="2933700"/>
              <a:ext cx="228600" cy="393700"/>
            </a:xfrm>
            <a:prstGeom prst="rect">
              <a:avLst/>
            </a:prstGeom>
            <a:noFill/>
            <a:ln>
              <a:noFill/>
            </a:ln>
            <a:effectLst/>
          </p:spPr>
          <p:txBody>
            <a:bodyPr vert="horz" wrap="none" lIns="50800" tIns="50800" rIns="50800" bIns="50800" numCol="1" spcCol="215900"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cap="none">
                  <a:solidFill>
                    <a:srgbClr val="424242"/>
                  </a:solidFill>
                  <a:latin typeface="蘋果儷中黑" pitchFamily="0" charset="0"/>
                  <a:ea typeface="蘋果儷中黑" pitchFamily="0" charset="0"/>
                  <a:cs typeface="蘋果儷中黑" pitchFamily="0" charset="0"/>
                </a:defRPr>
              </a:pPr>
              <a:r>
                <a:rPr cap="none">
                  <a:latin typeface="Times" pitchFamily="0" charset="0"/>
                  <a:ea typeface="蘋果儷中黑" pitchFamily="0" charset="0"/>
                  <a:cs typeface="蘋果儷中黑" pitchFamily="0" charset="0"/>
                </a:rPr>
                <a:t>2</a:t>
              </a:r>
              <a:endParaRPr cap="none">
                <a:latin typeface="Times" pitchFamily="0" charset="0"/>
                <a:ea typeface="蘋果儷中黑" pitchFamily="0" charset="0"/>
                <a:cs typeface="蘋果儷中黑" pitchFamily="0" charset="0"/>
              </a:endParaRPr>
            </a:p>
          </p:txBody>
        </p:sp>
      </p:grpSp>
      <p:grpSp>
        <p:nvGrpSpPr>
          <p:cNvPr id="22" name="Group 4580"/>
          <p:cNvGrpSpPr>
            <a:extLst>
              <a:ext uri="smNativeData">
                <pr:smNativeData xmlns:pr="smNativeData" xmlns="smNativeData" val="SMDATA_6_trXWYhMAAAAlAAAAAQAAAA8BAAAAkAAAAEgAAACQAAAASAAAAAAAAAAAAAAAAAAAABcAAAAUAAAAAAAAAAAAAAD/fwAA/38AAAAAAAAJAAAABAAAAAgAAAAfAAAAVAAAAAAAAAAAAAAAAAAAAAAAAAAAAAAAAAAAAAAAAAAAAAAAAAAAAAAAAAAAAAAAAAAAAAAAAAAAAAAAAAAAAAAAAAAAAAAAAAAAAAAAAAAAAAAAAAAAACEAAAAYAAAAFAAAAGQPAAD4EQAAgBEAAMgUAAAQAAAAJgAAAAgAAAD/////AAAAAA=="/>
              </a:ext>
            </a:extLst>
          </p:cNvGrpSpPr>
          <p:nvPr/>
        </p:nvGrpSpPr>
        <p:grpSpPr>
          <a:xfrm>
            <a:off x="2501900" y="2921000"/>
            <a:ext cx="342900" cy="457200"/>
            <a:chOff x="2501900" y="2921000"/>
            <a:chExt cx="342900" cy="457200"/>
          </a:xfrm>
        </p:grpSpPr>
        <p:sp>
          <p:nvSpPr>
            <p:cNvPr id="24" name="Shape 4578"/>
            <p:cNvSpPr>
              <a:extLst>
                <a:ext uri="smNativeData">
                  <pr:smNativeData xmlns:pr="smNativeData" xmlns="smNativeData" val="SMDATA_15_trXW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J/f38AAAAAAMvLywDAwP8Af39/AAAAAAAAAAAAAAAAAAAAAAAAAAAAIQAAABgAAAAUAAAAZA8AAHASAACAEQAAyBQAAAAAAAAmAAAACAAAAP//////////"/>
                </a:ext>
              </a:extLst>
            </p:cNvSpPr>
            <p:nvPr/>
          </p:nvSpPr>
          <p:spPr>
            <a:xfrm>
              <a:off x="2501900" y="29972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23" name="Shape 4579"/>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yA8AAPgRAAAwEQAAZBQAAAAgAAAmAAAACAAAAP//////////"/>
                </a:ext>
              </a:extLst>
            </p:cNvSpPr>
            <p:nvPr/>
          </p:nvSpPr>
          <p:spPr>
            <a:xfrm>
              <a:off x="2565400" y="2921000"/>
              <a:ext cx="228600" cy="393700"/>
            </a:xfrm>
            <a:prstGeom prst="rect">
              <a:avLst/>
            </a:prstGeom>
            <a:noFill/>
            <a:ln>
              <a:noFill/>
            </a:ln>
            <a:effectLst/>
          </p:spPr>
          <p:txBody>
            <a:bodyPr vert="horz" wrap="none" lIns="50800" tIns="50800" rIns="50800" bIns="50800" numCol="1" spcCol="215900"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cap="none">
                  <a:solidFill>
                    <a:srgbClr val="424242"/>
                  </a:solidFill>
                  <a:latin typeface="蘋果儷中黑" pitchFamily="0" charset="0"/>
                  <a:ea typeface="蘋果儷中黑" pitchFamily="0" charset="0"/>
                  <a:cs typeface="蘋果儷中黑" pitchFamily="0" charset="0"/>
                </a:defRPr>
              </a:pPr>
              <a:r>
                <a:rPr cap="none">
                  <a:latin typeface="Times" pitchFamily="0" charset="0"/>
                  <a:ea typeface="蘋果儷中黑" pitchFamily="0" charset="0"/>
                  <a:cs typeface="蘋果儷中黑" pitchFamily="0" charset="0"/>
                </a:rPr>
                <a:t>3</a:t>
              </a:r>
              <a:endParaRPr cap="none">
                <a:latin typeface="Times" pitchFamily="0" charset="0"/>
                <a:ea typeface="蘋果儷中黑" pitchFamily="0" charset="0"/>
                <a:cs typeface="蘋果儷中黑" pitchFamily="0" charset="0"/>
              </a:endParaRPr>
            </a:p>
          </p:txBody>
        </p:sp>
      </p:grpSp>
      <p:grpSp>
        <p:nvGrpSpPr>
          <p:cNvPr id="25" name="Group 4583"/>
          <p:cNvGrpSpPr>
            <a:extLst>
              <a:ext uri="smNativeData">
                <pr:smNativeData xmlns:pr="smNativeData" xmlns="smNativeData" val="SMDATA_6_trXWYhMAAAAlAAAAAQAAAA8BAAAAkAAAAEgAAACQAAAASAAAAAAAAAAAAAAAAAAAABcAAAAUAAAAAAAAAAAAAAD/fwAA/38AAAAAAAAJAAAABAAAAAAAAAAfAAAAVAAAAAAAAAAAAAAAAAAAAAAAAAAAAAAAAAAAAAAAAAAAAAAAAAAAAAAAAAAAAAAAAAAAAAAAAAAAAAAAAAAAAAAAAAAAAAAAAAAAAAAAAAAAAAAAAAAAACEAAAAYAAAAFAAAALQKAADoFwAA0AwAAJAaAAAQAAAAJgAAAAgAAAD/////AAAAAA=="/>
              </a:ext>
            </a:extLst>
          </p:cNvGrpSpPr>
          <p:nvPr/>
        </p:nvGrpSpPr>
        <p:grpSpPr>
          <a:xfrm>
            <a:off x="1739900" y="3886200"/>
            <a:ext cx="342900" cy="431800"/>
            <a:chOff x="1739900" y="3886200"/>
            <a:chExt cx="342900" cy="431800"/>
          </a:xfrm>
        </p:grpSpPr>
        <p:sp>
          <p:nvSpPr>
            <p:cNvPr id="27" name="Shape 4581"/>
            <p:cNvSpPr>
              <a:extLst>
                <a:ext uri="smNativeData">
                  <pr:smNativeData xmlns:pr="smNativeData" xmlns="smNativeData" val="SMDATA_15_trXW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MMFDQE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J/f38AAAAAAMvLywDAwP8Af39/AAAAAAAAAAAAAAAAAAAAAAAAAAAAIQAAABgAAAAUAAAAtAoAADgYAADQDAAAkBoAAAAAAAAmAAAACAAAAP//////////"/>
                </a:ext>
              </a:extLst>
            </p:cNvSpPr>
            <p:nvPr/>
          </p:nvSpPr>
          <p:spPr>
            <a:xfrm>
              <a:off x="1739900" y="39370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26" name="Shape 4582"/>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GAsAAOgXAACADAAAVBoAAAAgAAAmAAAACAAAAP//////////"/>
                </a:ext>
              </a:extLst>
            </p:cNvSpPr>
            <p:nvPr/>
          </p:nvSpPr>
          <p:spPr>
            <a:xfrm>
              <a:off x="1803400" y="3886200"/>
              <a:ext cx="228600" cy="393700"/>
            </a:xfrm>
            <a:prstGeom prst="rect">
              <a:avLst/>
            </a:prstGeom>
            <a:noFill/>
            <a:ln>
              <a:noFill/>
            </a:ln>
            <a:effectLst/>
          </p:spPr>
          <p:txBody>
            <a:bodyPr vert="horz" wrap="none" lIns="50800" tIns="50800" rIns="50800" bIns="50800" numCol="1" spcCol="215900"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cap="none">
                  <a:solidFill>
                    <a:srgbClr val="424242"/>
                  </a:solidFill>
                  <a:latin typeface="蘋果儷中黑" pitchFamily="0" charset="0"/>
                  <a:ea typeface="蘋果儷中黑" pitchFamily="0" charset="0"/>
                  <a:cs typeface="蘋果儷中黑" pitchFamily="0" charset="0"/>
                </a:defRPr>
              </a:pPr>
              <a:r>
                <a:rPr cap="none">
                  <a:latin typeface="Times" pitchFamily="0" charset="0"/>
                  <a:ea typeface="蘋果儷中黑" pitchFamily="0" charset="0"/>
                  <a:cs typeface="蘋果儷中黑" pitchFamily="0" charset="0"/>
                </a:rPr>
                <a:t>1</a:t>
              </a:r>
              <a:endParaRPr cap="none">
                <a:latin typeface="Times" pitchFamily="0" charset="0"/>
                <a:ea typeface="蘋果儷中黑" pitchFamily="0" charset="0"/>
                <a:cs typeface="蘋果儷中黑" pitchFamily="0" charset="0"/>
              </a:endParaRPr>
            </a:p>
          </p:txBody>
        </p:sp>
      </p:grpSp>
      <p:grpSp>
        <p:nvGrpSpPr>
          <p:cNvPr id="28" name="Group 4586"/>
          <p:cNvGrpSpPr>
            <a:extLst>
              <a:ext uri="smNativeData">
                <pr:smNativeData xmlns:pr="smNativeData" xmlns="smNativeData" val="SMDATA_6_trXWYhMAAAAlAAAAAQAAAA8BAAAAkAAAAEgAAACQAAAASAAAAAAAAAAAAAAAAAAAABcAAAAUAAAAAAAAAAAAAAD/fwAA/38AAAAAAAAJAAAABAAAALBPzQIfAAAAVAAAAAAAAAAAAAAAAAAAAAAAAAAAAAAAAAAAAAAAAAAAAAAAAAAAAAAAAAAAAAAAAAAAAAAAAAAAAAAAAAAAAAAAAAAAAAAAAAAAAAAAAAAAAAAAAAAAACEAAAAYAAAAFAAAAAwNAADUFwAAKA8AAJAaAAAQAAAAJgAAAAgAAAD/////AAAAAA=="/>
              </a:ext>
            </a:extLst>
          </p:cNvGrpSpPr>
          <p:nvPr/>
        </p:nvGrpSpPr>
        <p:grpSpPr>
          <a:xfrm>
            <a:off x="2120900" y="3873500"/>
            <a:ext cx="342900" cy="444500"/>
            <a:chOff x="2120900" y="3873500"/>
            <a:chExt cx="342900" cy="444500"/>
          </a:xfrm>
        </p:grpSpPr>
        <p:sp>
          <p:nvSpPr>
            <p:cNvPr id="30" name="Shape 4584"/>
            <p:cNvSpPr>
              <a:extLst>
                <a:ext uri="smNativeData">
                  <pr:smNativeData xmlns:pr="smNativeData" xmlns="smNativeData" val="SMDATA_15_trXW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J/f38AAAAAAMvLywDAwP8Af39/AAAAAAAAAAAAAAAAAAAAAAAAAAAAIQAAABgAAAAUAAAADA0AADgYAAAoDwAAkBoAAAAAAAAmAAAACAAAAP//////////"/>
                </a:ext>
              </a:extLst>
            </p:cNvSpPr>
            <p:nvPr/>
          </p:nvSpPr>
          <p:spPr>
            <a:xfrm>
              <a:off x="2120900" y="39370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29" name="Shape 4585"/>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cA0AANQXAADYDgAAQBoAAAAgAAAmAAAACAAAAP//////////"/>
                </a:ext>
              </a:extLst>
            </p:cNvSpPr>
            <p:nvPr/>
          </p:nvSpPr>
          <p:spPr>
            <a:xfrm>
              <a:off x="2184400" y="3873500"/>
              <a:ext cx="228600" cy="393700"/>
            </a:xfrm>
            <a:prstGeom prst="rect">
              <a:avLst/>
            </a:prstGeom>
            <a:noFill/>
            <a:ln>
              <a:noFill/>
            </a:ln>
            <a:effectLst/>
          </p:spPr>
          <p:txBody>
            <a:bodyPr vert="horz" wrap="none" lIns="50800" tIns="50800" rIns="50800" bIns="50800" numCol="1" spcCol="215900"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cap="none">
                  <a:solidFill>
                    <a:srgbClr val="424242"/>
                  </a:solidFill>
                  <a:latin typeface="蘋果儷中黑" pitchFamily="0" charset="0"/>
                  <a:ea typeface="蘋果儷中黑" pitchFamily="0" charset="0"/>
                  <a:cs typeface="蘋果儷中黑" pitchFamily="0" charset="0"/>
                </a:defRPr>
              </a:pPr>
              <a:r>
                <a:rPr cap="none">
                  <a:latin typeface="Times" pitchFamily="0" charset="0"/>
                  <a:ea typeface="蘋果儷中黑" pitchFamily="0" charset="0"/>
                  <a:cs typeface="蘋果儷中黑" pitchFamily="0" charset="0"/>
                </a:rPr>
                <a:t>2</a:t>
              </a:r>
              <a:endParaRPr cap="none">
                <a:latin typeface="Times" pitchFamily="0" charset="0"/>
                <a:ea typeface="蘋果儷中黑" pitchFamily="0" charset="0"/>
                <a:cs typeface="蘋果儷中黑" pitchFamily="0" charset="0"/>
              </a:endParaRPr>
            </a:p>
          </p:txBody>
        </p:sp>
      </p:grpSp>
      <p:grpSp>
        <p:nvGrpSpPr>
          <p:cNvPr id="31" name="Group 4589"/>
          <p:cNvGrpSpPr>
            <a:extLst>
              <a:ext uri="smNativeData">
                <pr:smNativeData xmlns:pr="smNativeData" xmlns="smNativeData" val="SMDATA_6_trXWYhMAAAAlAAAAAQAAAA8BAAAAkAAAAEgAAACQAAAASAAAAAAAAAAAAAAAAAAAABcAAAAUAAAAAAAAAAAAAAD/fwAA/38AAAAAAAAJAAAABAAAAAAAAAAfAAAAVAAAAAAAAAAAAAAAAAAAAAAAAAAAAAAAAAAAAAAAAAAAAAAAAAAAAAAAAAAAAAAAAAAAAAAAAAAAAAAAAAAAAAAAAAAAAAAAAAAAAAAAAAAAAAAAAAAAACEAAAAYAAAAFAAAAGQPAADAFwAAgBEAAJAaAAAQAAAAJgAAAAgAAAD/////AAAAAA=="/>
              </a:ext>
            </a:extLst>
          </p:cNvGrpSpPr>
          <p:nvPr/>
        </p:nvGrpSpPr>
        <p:grpSpPr>
          <a:xfrm>
            <a:off x="2501900" y="3860800"/>
            <a:ext cx="342900" cy="457200"/>
            <a:chOff x="2501900" y="3860800"/>
            <a:chExt cx="342900" cy="457200"/>
          </a:xfrm>
        </p:grpSpPr>
        <p:sp>
          <p:nvSpPr>
            <p:cNvPr id="33" name="Shape 4587"/>
            <p:cNvSpPr>
              <a:extLst>
                <a:ext uri="smNativeData">
                  <pr:smNativeData xmlns:pr="smNativeData" xmlns="smNativeData" val="SMDATA_15_trXW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J/f38AAAAAAMvLywDAwP8Af39/AAAAAAAAAAAAAAAAAAAAAAAAAAAAIQAAABgAAAAUAAAAZA8AADgYAACAEQAAkBoAAAAAAAAmAAAACAAAAP//////////"/>
                </a:ext>
              </a:extLst>
            </p:cNvSpPr>
            <p:nvPr/>
          </p:nvSpPr>
          <p:spPr>
            <a:xfrm>
              <a:off x="2501900" y="39370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32" name="Shape 4588"/>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yA8AAMAXAAAwEQAALBoAAAAgAAAmAAAACAAAAP//////////"/>
                </a:ext>
              </a:extLst>
            </p:cNvSpPr>
            <p:nvPr/>
          </p:nvSpPr>
          <p:spPr>
            <a:xfrm>
              <a:off x="2565400" y="3860800"/>
              <a:ext cx="228600" cy="393700"/>
            </a:xfrm>
            <a:prstGeom prst="rect">
              <a:avLst/>
            </a:prstGeom>
            <a:noFill/>
            <a:ln>
              <a:noFill/>
            </a:ln>
            <a:effectLst/>
          </p:spPr>
          <p:txBody>
            <a:bodyPr vert="horz" wrap="none" lIns="50800" tIns="50800" rIns="50800" bIns="50800" numCol="1" spcCol="215900"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cap="none">
                  <a:solidFill>
                    <a:srgbClr val="424242"/>
                  </a:solidFill>
                  <a:latin typeface="蘋果儷中黑" pitchFamily="0" charset="0"/>
                  <a:ea typeface="蘋果儷中黑" pitchFamily="0" charset="0"/>
                  <a:cs typeface="蘋果儷中黑" pitchFamily="0" charset="0"/>
                </a:defRPr>
              </a:pPr>
              <a:r>
                <a:rPr cap="none">
                  <a:latin typeface="Times" pitchFamily="0" charset="0"/>
                  <a:ea typeface="蘋果儷中黑" pitchFamily="0" charset="0"/>
                  <a:cs typeface="蘋果儷中黑" pitchFamily="0" charset="0"/>
                </a:rPr>
                <a:t>3</a:t>
              </a:r>
              <a:endParaRPr cap="none">
                <a:latin typeface="Times" pitchFamily="0" charset="0"/>
                <a:ea typeface="蘋果儷中黑" pitchFamily="0" charset="0"/>
                <a:cs typeface="蘋果儷中黑" pitchFamily="0" charset="0"/>
              </a:endParaRPr>
            </a:p>
          </p:txBody>
        </p:sp>
      </p:grpSp>
      <p:grpSp>
        <p:nvGrpSpPr>
          <p:cNvPr id="34" name="Group 4592"/>
          <p:cNvGrpSpPr>
            <a:extLst>
              <a:ext uri="smNativeData">
                <pr:smNativeData xmlns:pr="smNativeData" xmlns="smNativeData" val="SMDATA_6_trXWYhMAAAAlAAAAAQAAAA8BAAAAkAAAAEgAAACQAAAASAAAAAAAAAAAAAAAAAAAABcAAAAUAAAAAAAAAAAAAAD/fwAA/38AAAAAAAAJAAAABAAAAAAAAAAfAAAAVAAAAAAAAAAAAAAAAAAAAAAAAAAAAAAAAAAAAAAAAAAAAAAAAAAAAAAAAAAAAAAAAAAAAAAAAAAAAAAAAAAAAAAAAAAAAAAAAAAAAAAAAAAAAAAAAAAAACEAAAAYAAAAFAAAALQKAACIHQAA0AwAADAgAAAQAAAAJgAAAAgAAAD/////AAAAAA=="/>
              </a:ext>
            </a:extLst>
          </p:cNvGrpSpPr>
          <p:nvPr/>
        </p:nvGrpSpPr>
        <p:grpSpPr>
          <a:xfrm>
            <a:off x="1739900" y="4800600"/>
            <a:ext cx="342900" cy="431800"/>
            <a:chOff x="1739900" y="4800600"/>
            <a:chExt cx="342900" cy="431800"/>
          </a:xfrm>
        </p:grpSpPr>
        <p:sp>
          <p:nvSpPr>
            <p:cNvPr id="36" name="Shape 4590"/>
            <p:cNvSpPr>
              <a:extLst>
                <a:ext uri="smNativeData">
                  <pr:smNativeData xmlns:pr="smNativeData" xmlns="smNativeData" val="SMDATA_15_trXW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J/f38AAAAAAMvLywDAwP8Af39/AAAAAAAAAAAAAAAAAAAAAAAAAAAAIQAAABgAAAAUAAAAtAoAANgdAADQDAAAMCAAAAAAAAAmAAAACAAAAP//////////"/>
                </a:ext>
              </a:extLst>
            </p:cNvSpPr>
            <p:nvPr/>
          </p:nvSpPr>
          <p:spPr>
            <a:xfrm>
              <a:off x="1739900" y="48514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35" name="Shape 4591"/>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GAsAAIgdAACADAAA9B8AAAAgAAAmAAAACAAAAP//////////"/>
                </a:ext>
              </a:extLst>
            </p:cNvSpPr>
            <p:nvPr/>
          </p:nvSpPr>
          <p:spPr>
            <a:xfrm>
              <a:off x="1803400" y="4800600"/>
              <a:ext cx="228600" cy="393700"/>
            </a:xfrm>
            <a:prstGeom prst="rect">
              <a:avLst/>
            </a:prstGeom>
            <a:noFill/>
            <a:ln>
              <a:noFill/>
            </a:ln>
            <a:effectLst/>
          </p:spPr>
          <p:txBody>
            <a:bodyPr vert="horz" wrap="none" lIns="50800" tIns="50800" rIns="50800" bIns="50800" numCol="1" spcCol="215900"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cap="none">
                  <a:solidFill>
                    <a:srgbClr val="424242"/>
                  </a:solidFill>
                  <a:latin typeface="蘋果儷中黑" pitchFamily="0" charset="0"/>
                  <a:ea typeface="蘋果儷中黑" pitchFamily="0" charset="0"/>
                  <a:cs typeface="蘋果儷中黑" pitchFamily="0" charset="0"/>
                </a:defRPr>
              </a:pPr>
              <a:r>
                <a:rPr cap="none">
                  <a:latin typeface="Times" pitchFamily="0" charset="0"/>
                  <a:ea typeface="蘋果儷中黑" pitchFamily="0" charset="0"/>
                  <a:cs typeface="蘋果儷中黑" pitchFamily="0" charset="0"/>
                </a:rPr>
                <a:t>1</a:t>
              </a:r>
              <a:endParaRPr cap="none">
                <a:latin typeface="Times" pitchFamily="0" charset="0"/>
                <a:ea typeface="蘋果儷中黑" pitchFamily="0" charset="0"/>
                <a:cs typeface="蘋果儷中黑" pitchFamily="0" charset="0"/>
              </a:endParaRPr>
            </a:p>
          </p:txBody>
        </p:sp>
      </p:grpSp>
      <p:grpSp>
        <p:nvGrpSpPr>
          <p:cNvPr id="37" name="Group 4595"/>
          <p:cNvGrpSpPr>
            <a:extLst>
              <a:ext uri="smNativeData">
                <pr:smNativeData xmlns:pr="smNativeData" xmlns="smNativeData" val="SMDATA_6_trXWYhMAAAAlAAAAAQAAAA8BAAAAkAAAAEgAAACQAAAASAAAAAAAAAAAAAAAAAAAABcAAAAUAAAAAAAAAAAAAAD/fwAA/38AAAAAAAAJAAAABAAAAAAAAAAfAAAAVAAAAAAAAAAAAAAAAAAAAAAAAAAAAAAAAAAAAAAAAAAAAAAAAAAAAAAAAAAAAAAAAAAAAAAAAAAAAAAAAAAAAAAAAAAAAAAAAAAAAAAAAAAAAAAAAAAAACEAAAAYAAAAFAAAAAwNAAB0HQAAKA8AADAgAAAQAAAAJgAAAAgAAAD/////AAAAAA=="/>
              </a:ext>
            </a:extLst>
          </p:cNvGrpSpPr>
          <p:nvPr/>
        </p:nvGrpSpPr>
        <p:grpSpPr>
          <a:xfrm>
            <a:off x="2120900" y="4787900"/>
            <a:ext cx="342900" cy="444500"/>
            <a:chOff x="2120900" y="4787900"/>
            <a:chExt cx="342900" cy="444500"/>
          </a:xfrm>
        </p:grpSpPr>
        <p:sp>
          <p:nvSpPr>
            <p:cNvPr id="39" name="Shape 4593"/>
            <p:cNvSpPr>
              <a:extLst>
                <a:ext uri="smNativeData">
                  <pr:smNativeData xmlns:pr="smNativeData" xmlns="smNativeData" val="SMDATA_15_trXW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J/f38AAAAAAMvLywDAwP8Af39/AAAAAAAAAAAAAAAAAAAAAAAAAAAAIQAAABgAAAAUAAAADA0AANgdAAAoDwAAMCAAAAAAAAAmAAAACAAAAP//////////"/>
                </a:ext>
              </a:extLst>
            </p:cNvSpPr>
            <p:nvPr/>
          </p:nvSpPr>
          <p:spPr>
            <a:xfrm>
              <a:off x="2120900" y="48514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38" name="Shape 4594"/>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cA0AAHQdAADYDgAA4B8AAAAgAAAmAAAACAAAAP//////////"/>
                </a:ext>
              </a:extLst>
            </p:cNvSpPr>
            <p:nvPr/>
          </p:nvSpPr>
          <p:spPr>
            <a:xfrm>
              <a:off x="2184400" y="4787900"/>
              <a:ext cx="228600" cy="393700"/>
            </a:xfrm>
            <a:prstGeom prst="rect">
              <a:avLst/>
            </a:prstGeom>
            <a:noFill/>
            <a:ln>
              <a:noFill/>
            </a:ln>
            <a:effectLst/>
          </p:spPr>
          <p:txBody>
            <a:bodyPr vert="horz" wrap="none" lIns="50800" tIns="50800" rIns="50800" bIns="50800" numCol="1" spcCol="215900"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cap="none">
                  <a:solidFill>
                    <a:srgbClr val="424242"/>
                  </a:solidFill>
                  <a:latin typeface="蘋果儷中黑" pitchFamily="0" charset="0"/>
                  <a:ea typeface="蘋果儷中黑" pitchFamily="0" charset="0"/>
                  <a:cs typeface="蘋果儷中黑" pitchFamily="0" charset="0"/>
                </a:defRPr>
              </a:pPr>
              <a:r>
                <a:rPr cap="none">
                  <a:latin typeface="Times" pitchFamily="0" charset="0"/>
                  <a:ea typeface="蘋果儷中黑" pitchFamily="0" charset="0"/>
                  <a:cs typeface="蘋果儷中黑" pitchFamily="0" charset="0"/>
                </a:rPr>
                <a:t>2</a:t>
              </a:r>
              <a:endParaRPr cap="none">
                <a:latin typeface="Times" pitchFamily="0" charset="0"/>
                <a:ea typeface="蘋果儷中黑" pitchFamily="0" charset="0"/>
                <a:cs typeface="蘋果儷中黑" pitchFamily="0" charset="0"/>
              </a:endParaRPr>
            </a:p>
          </p:txBody>
        </p:sp>
      </p:grpSp>
      <p:grpSp>
        <p:nvGrpSpPr>
          <p:cNvPr id="40" name="Group 4598"/>
          <p:cNvGrpSpPr>
            <a:extLst>
              <a:ext uri="smNativeData">
                <pr:smNativeData xmlns:pr="smNativeData" xmlns="smNativeData" val="SMDATA_6_trXWYhMAAAAlAAAAAQAAAA8BAAAAkAAAAEgAAACQAAAASAAAAAAAAAAAAAAAAAAAABcAAAAUAAAAAAAAAAAAAAD/fwAA/38AAAAAAAAJAAAABAAAAOD7PyQfAAAAVAAAAAAAAAAAAAAAAAAAAAAAAAAAAAAAAAAAAAAAAAAAAAAAAAAAAAAAAAAAAAAAAAAAAAAAAAAAAAAAAAAAAAAAAAAAAAAAAAAAAAAAAAAAAAAAAAAAACEAAAAYAAAAFAAAAGQPAABgHQAAgBEAADAgAAAQAAAAJgAAAAgAAAD/////AAAAAA=="/>
              </a:ext>
            </a:extLst>
          </p:cNvGrpSpPr>
          <p:nvPr/>
        </p:nvGrpSpPr>
        <p:grpSpPr>
          <a:xfrm>
            <a:off x="2501900" y="4775200"/>
            <a:ext cx="342900" cy="457200"/>
            <a:chOff x="2501900" y="4775200"/>
            <a:chExt cx="342900" cy="457200"/>
          </a:xfrm>
        </p:grpSpPr>
        <p:sp>
          <p:nvSpPr>
            <p:cNvPr id="42" name="Shape 4596"/>
            <p:cNvSpPr>
              <a:extLst>
                <a:ext uri="smNativeData">
                  <pr:smNativeData xmlns:pr="smNativeData" xmlns="smNativeData" val="SMDATA_15_trXW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J/f38AAAAAAMvLywDAwP8Af39/AAAAAAAAAAAAAAAAAAAAAAAAAAAAIQAAABgAAAAUAAAAZA8AANgdAACAEQAAMCAAAAAAAAAmAAAACAAAAP//////////"/>
                </a:ext>
              </a:extLst>
            </p:cNvSpPr>
            <p:nvPr/>
          </p:nvSpPr>
          <p:spPr>
            <a:xfrm>
              <a:off x="2501900" y="48514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41" name="Shape 4597"/>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yA8AAGAdAAAwEQAAzB8AAAAgAAAmAAAACAAAAP//////////"/>
                </a:ext>
              </a:extLst>
            </p:cNvSpPr>
            <p:nvPr/>
          </p:nvSpPr>
          <p:spPr>
            <a:xfrm>
              <a:off x="2565400" y="4775200"/>
              <a:ext cx="228600" cy="393700"/>
            </a:xfrm>
            <a:prstGeom prst="rect">
              <a:avLst/>
            </a:prstGeom>
            <a:noFill/>
            <a:ln>
              <a:noFill/>
            </a:ln>
            <a:effectLst/>
          </p:spPr>
          <p:txBody>
            <a:bodyPr vert="horz" wrap="none" lIns="50800" tIns="50800" rIns="50800" bIns="50800" numCol="1" spcCol="215900"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cap="none">
                  <a:solidFill>
                    <a:srgbClr val="424242"/>
                  </a:solidFill>
                  <a:latin typeface="蘋果儷中黑" pitchFamily="0" charset="0"/>
                  <a:ea typeface="蘋果儷中黑" pitchFamily="0" charset="0"/>
                  <a:cs typeface="蘋果儷中黑" pitchFamily="0" charset="0"/>
                </a:defRPr>
              </a:pPr>
              <a:r>
                <a:rPr cap="none">
                  <a:latin typeface="Times" pitchFamily="0" charset="0"/>
                  <a:ea typeface="蘋果儷中黑" pitchFamily="0" charset="0"/>
                  <a:cs typeface="蘋果儷中黑" pitchFamily="0" charset="0"/>
                </a:rPr>
                <a:t>3</a:t>
              </a:r>
              <a:endParaRPr cap="none">
                <a:latin typeface="Times" pitchFamily="0" charset="0"/>
                <a:ea typeface="蘋果儷中黑" pitchFamily="0" charset="0"/>
                <a:cs typeface="蘋果儷中黑" pitchFamily="0" charset="0"/>
              </a:endParaRPr>
            </a:p>
          </p:txBody>
        </p:sp>
      </p:grpSp>
      <p:sp>
        <p:nvSpPr>
          <p:cNvPr id="43" name="Shape 4599"/>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SAMAAIQIAAD0PQAABAsAABAgAAAmAAAACAAAAP//////////"/>
              </a:ext>
            </a:extLst>
          </p:cNvSpPr>
          <p:nvPr/>
        </p:nvSpPr>
        <p:spPr>
          <a:xfrm>
            <a:off x="533400" y="1384300"/>
            <a:ext cx="9537700" cy="4064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0" marR="0" indent="0" algn="l" defTabSz="457200">
              <a:lnSpc>
                <a:spcPts val="2900"/>
              </a:lnSpc>
              <a:spcBef>
                <a:spcPts val="400"/>
              </a:spcBef>
              <a:spcAft>
                <a:spcPts val="0"/>
              </a:spcAft>
              <a:buNone/>
              <a:tabLst>
                <a:tab pos="838200" algn="l"/>
                <a:tab pos="914400" algn="l"/>
                <a:tab pos="1828800" algn="l"/>
                <a:tab pos="2387600" algn="l"/>
              </a:tabLst>
              <a:defRPr sz="2400" cap="none">
                <a:solidFill>
                  <a:srgbClr val="0433FF"/>
                </a:solidFill>
                <a:latin typeface="蘋果儷中黑" pitchFamily="0" charset="0"/>
                <a:ea typeface="蘋果儷中黑" pitchFamily="0" charset="0"/>
                <a:cs typeface="蘋果儷中黑" pitchFamily="0" charset="0"/>
              </a:defRPr>
            </a:pPr>
            <a:r>
              <a:t>Approximating the joint posterior distribution is based on (mostly standard) MCMC</a:t>
            </a:r>
          </a:p>
        </p:txBody>
      </p:sp>
      <p:sp>
        <p:nvSpPr>
          <p:cNvPr id="44" name="Shape 4600"/>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mAMAAAwNAABCBwAAGBAAABAgAAAmAAAACAAAAP//////////"/>
              </a:ext>
            </a:extLst>
          </p:cNvSpPr>
          <p:nvPr/>
        </p:nvSpPr>
        <p:spPr>
          <a:xfrm>
            <a:off x="584200" y="2120900"/>
            <a:ext cx="595630" cy="495300"/>
          </a:xfrm>
          <a:prstGeom prst="rect">
            <a:avLst/>
          </a:prstGeom>
          <a:noFill/>
          <a:ln>
            <a:noFill/>
          </a:ln>
          <a:effectLst>
            <a:outerShdw blurRad="63500" dist="63760" dir="2700000">
              <a:srgbClr val="000000">
                <a:alpha val="4000"/>
              </a:srgbClr>
            </a:outerShdw>
          </a:effectLst>
        </p:spPr>
        <p:txBody>
          <a:bodyPr vert="horz" wrap="none" lIns="50800" tIns="50800" rIns="50800" bIns="50800" numCol="1" spcCol="215900" anchor="t"/>
          <a:lstStyle/>
          <a:p>
            <a:pPr lvl="1" algn="l" defTabSz="457200">
              <a:lnSpc>
                <a:spcPts val="3400"/>
              </a:lnSpc>
              <a:spcBef>
                <a:spcPts val="400"/>
              </a:spcBef>
              <a:tabLst>
                <a:tab pos="838200" algn="l"/>
                <a:tab pos="914400" algn="l"/>
                <a:tab pos="1828800" algn="l"/>
                <a:tab pos="2387600" algn="l"/>
              </a:tabLst>
              <a:defRPr sz="2800" b="1" i="1" cap="none">
                <a:latin typeface="Times New Roman" pitchFamily="1" charset="0"/>
                <a:ea typeface="Gill Sans" pitchFamily="0" charset="0"/>
                <a:cs typeface="Gill Sans" pitchFamily="0" charset="0"/>
              </a:defRPr>
            </a:pPr>
            <a:r>
              <a:t>r</a:t>
            </a:r>
          </a:p>
        </p:txBody>
      </p:sp>
      <p:pic>
        <p:nvPicPr>
          <p:cNvPr id="45" name="Picture1"/>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AAAA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CgFAACIEwAATgcAAEAVAAAQAAAAJgAAAAgAAAD//////////w=="/>
              </a:ext>
            </a:extLst>
          </p:cNvPicPr>
          <p:nvPr/>
        </p:nvPicPr>
        <p:blipFill>
          <a:blip r:embed="rId2"/>
          <a:stretch>
            <a:fillRect/>
          </a:stretch>
        </p:blipFill>
        <p:spPr>
          <a:xfrm>
            <a:off x="838200" y="3175000"/>
            <a:ext cx="349250" cy="279400"/>
          </a:xfrm>
          <a:prstGeom prst="rect">
            <a:avLst/>
          </a:prstGeom>
          <a:noFill/>
          <a:ln>
            <a:noFill/>
          </a:ln>
          <a:effectLst>
            <a:outerShdw blurRad="63500" dist="63760" dir="2700000">
              <a:srgbClr val="000000">
                <a:alpha val="4000"/>
              </a:srgbClr>
            </a:outerShdw>
          </a:effectLst>
        </p:spPr>
      </p:pic>
      <p:pic>
        <p:nvPicPr>
          <p:cNvPr id="46" name="droppedImage.png"/>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AAAA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CgFAACQHwAAXgcAAPggAAAQAAAAJgAAAAgAAAD//////////w=="/>
              </a:ext>
            </a:extLst>
          </p:cNvPicPr>
          <p:nvPr/>
        </p:nvPicPr>
        <p:blipFill>
          <a:blip r:embed="rId3"/>
          <a:stretch>
            <a:fillRect/>
          </a:stretch>
        </p:blipFill>
        <p:spPr>
          <a:xfrm>
            <a:off x="838200" y="5130800"/>
            <a:ext cx="359410" cy="228600"/>
          </a:xfrm>
          <a:prstGeom prst="rect">
            <a:avLst/>
          </a:prstGeom>
          <a:noFill/>
          <a:ln>
            <a:noFill/>
          </a:ln>
          <a:effectLst>
            <a:outerShdw blurRad="63500" dist="63760" dir="2700000">
              <a:srgbClr val="000000">
                <a:alpha val="4000"/>
              </a:srgbClr>
            </a:outerShdw>
          </a:effectLst>
        </p:spPr>
      </p:pic>
      <p:pic>
        <p:nvPicPr>
          <p:cNvPr id="47" name="droppedImage.png"/>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AAAA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CgFAAA8GQAAWAcAAGwbAAAQAAAAJgAAAAgAAAD//////////w=="/>
              </a:ext>
            </a:extLst>
          </p:cNvPicPr>
          <p:nvPr/>
        </p:nvPicPr>
        <p:blipFill>
          <a:blip r:embed="rId4"/>
          <a:stretch>
            <a:fillRect/>
          </a:stretch>
        </p:blipFill>
        <p:spPr>
          <a:xfrm>
            <a:off x="838200" y="4102100"/>
            <a:ext cx="355600" cy="355600"/>
          </a:xfrm>
          <a:prstGeom prst="rect">
            <a:avLst/>
          </a:prstGeom>
          <a:noFill/>
          <a:ln>
            <a:noFill/>
          </a:ln>
          <a:effectLst>
            <a:outerShdw blurRad="63500" dist="63760" dir="2700000">
              <a:srgbClr val="000000">
                <a:alpha val="4000"/>
              </a:srgbClr>
            </a:outerShdw>
          </a:effectLst>
        </p:spPr>
      </p:pic>
      <p:sp>
        <p:nvSpPr>
          <p:cNvPr id="48" name="Shape 4604"/>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egkAAMgAAAAGNQAACAcAABAgAAAmAAAACAAAAP//////////"/>
              </a:ext>
            </a:extLst>
          </p:cNvSpPr>
          <p:nvPr/>
        </p:nvSpPr>
        <p:spPr>
          <a:xfrm>
            <a:off x="1540510" y="127000"/>
            <a:ext cx="7078980" cy="10160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p>
            <a:pPr defTabSz="457200">
              <a:lnSpc>
                <a:spcPts val="4300"/>
              </a:lnSpc>
              <a:tabLst>
                <a:tab pos="838200" algn="l"/>
              </a:tabLst>
              <a:defRPr sz="3600" cap="none">
                <a:solidFill>
                  <a:srgbClr val="0433FF"/>
                </a:solidFill>
                <a:latin typeface="蘋果儷中黑" pitchFamily="0" charset="0"/>
                <a:ea typeface="Gill Sans" pitchFamily="0" charset="0"/>
                <a:cs typeface="Gill Sans" pitchFamily="0" charset="0"/>
              </a:defRPr>
            </a:pPr>
            <a:r>
              <a:t>The Dirichlet Process Prior (DPP) Model </a:t>
            </a:r>
            <a:br/>
            <a:r>
              <a:t>for Accommodating Process heterogeneity </a:t>
            </a:r>
          </a:p>
        </p:txBody>
      </p:sp>
    </p:spTree>
  </p:cSld>
  <p:clrMapOvr>
    <a:masterClrMapping/>
  </p:clrMapOvr>
  <p:transition spd="fast" p14:dur="500">
    <p:fade/>
    <p:extLst>
      <p:ext uri="smNativeData">
        <pr:smNativeData xmlns:pr="smNativeData" xmlns="smNativeData" val="trXWYgAAAAD0AQAAAAAAAAYAAAAAAAAAAAAAAAAAAAAAAAAAAQAAAAAAAAAAAAAAAAAAAAAAAAAAAAAA"/>
      </p:ext>
    </p:extLst>
  </p:transition>
  <p:timing>
    <p:tnLst>
      <p:par>
        <p:cTn id="1" dur="indefinite" restart="never" nodeType="tmRoot"/>
      </p:par>
    </p:tnLst>
  </p:timing>
</p:sld>
</file>

<file path=ppt/slides/slide418.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sp>
        <p:nvSpPr>
          <p:cNvPr id="2" name="Shape 4606"/>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uAYAABgpAACEOgAAWC8AABAgAAAmAAAACAAAAP//////////"/>
              </a:ext>
            </a:extLst>
          </p:cNvSpPr>
          <p:nvPr/>
        </p:nvSpPr>
        <p:spPr>
          <a:xfrm>
            <a:off x="1092200" y="6680200"/>
            <a:ext cx="8420100" cy="10160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0" marR="0" indent="0" algn="l" defTabSz="457200">
              <a:lnSpc>
                <a:spcPts val="2600"/>
              </a:lnSpc>
              <a:spcBef>
                <a:spcPts val="400"/>
              </a:spcBef>
              <a:spcAft>
                <a:spcPts val="0"/>
              </a:spcAft>
              <a:buNone/>
              <a:tabLst>
                <a:tab pos="838200" algn="l"/>
                <a:tab pos="914400" algn="l"/>
                <a:tab pos="1828800" algn="l"/>
                <a:tab pos="2387600" algn="l"/>
              </a:tabLst>
              <a:defRPr sz="2200" cap="none">
                <a:solidFill>
                  <a:srgbClr val="424242"/>
                </a:solidFill>
                <a:latin typeface="蘋果儷中黑" pitchFamily="0" charset="0"/>
                <a:ea typeface="蘋果儷中黑" pitchFamily="0" charset="0"/>
                <a:cs typeface="蘋果儷中黑" pitchFamily="0" charset="0"/>
              </a:defRPr>
            </a:pPr>
            <a:r>
              <a:t>Updates to seating arrangements involve the generation of a fixed number of auxiliary tables</a:t>
            </a:r>
          </a:p>
        </p:txBody>
      </p:sp>
      <p:sp>
        <p:nvSpPr>
          <p:cNvPr id="3" name="Shape 4607"/>
          <p:cNvSpPr>
            <a:extLst>
              <a:ext uri="smNativeData">
                <pr:smNativeData xmlns:pr="smNativeData" xmlns="smNativeData" val="SMDATA_15_trXWYh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FAoAADgOAAA0EgAA8A8AABAAAAAmAAAACAAAAP//////////"/>
              </a:ext>
            </a:extLst>
          </p:cNvSpPr>
          <p:nvPr/>
        </p:nvSpPr>
        <p:spPr>
          <a:xfrm>
            <a:off x="1638300" y="23114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4" name="Shape 4608"/>
          <p:cNvSpPr>
            <a:extLst>
              <a:ext uri="smNativeData">
                <pr:smNativeData xmlns:pr="smNativeData" xmlns="smNativeData" val="SMDATA_15_trXWYh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FAoAAOwTAAA0EgAApBUAABAAAAAmAAAACAAAAP//////////"/>
              </a:ext>
            </a:extLst>
          </p:cNvSpPr>
          <p:nvPr/>
        </p:nvSpPr>
        <p:spPr>
          <a:xfrm>
            <a:off x="1638300" y="32385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5" name="Shape 4609"/>
          <p:cNvSpPr>
            <a:extLst>
              <a:ext uri="smNativeData">
                <pr:smNativeData xmlns:pr="smNativeData" xmlns="smNativeData" val="SMDATA_15_trXWYh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FAoAAKAZAAA0EgAAWBsAABAAAAAmAAAACAAAAP//////////"/>
              </a:ext>
            </a:extLst>
          </p:cNvSpPr>
          <p:nvPr/>
        </p:nvSpPr>
        <p:spPr>
          <a:xfrm>
            <a:off x="1638300" y="41656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6" name="Shape 4610"/>
          <p:cNvSpPr>
            <a:extLst>
              <a:ext uri="smNativeData">
                <pr:smNativeData xmlns:pr="smNativeData" xmlns="smNativeData" val="SMDATA_15_trXWYh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ODkRwY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FAoAAFQfAAA0EgAADCEAABAAAAAmAAAACAAAAP//////////"/>
              </a:ext>
            </a:extLst>
          </p:cNvSpPr>
          <p:nvPr/>
        </p:nvSpPr>
        <p:spPr>
          <a:xfrm>
            <a:off x="1638300" y="50927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grpSp>
        <p:nvGrpSpPr>
          <p:cNvPr id="7" name="Group 4613"/>
          <p:cNvGrpSpPr>
            <a:extLst>
              <a:ext uri="smNativeData">
                <pr:smNativeData xmlns:pr="smNativeData" xmlns="smNativeData" val="SMDATA_6_trXWYhMAAAAlAAAAAQAAAA8BAAAAkAAAAEgAAACQAAAASAAAAAAAAAAAAAAAAAAAABcAAAAUAAAAAAAAAAAAAAD/fwAA/38AAAAAAAAJAAAABAAAABIXOTEfAAAAVAAAAAAAAAAAAAAAAAAAAAAAAAAAAAAAAAAAAAAAAAAAAAAAAAAAAAAAAAAAAAAAAAAAAAAAAAAAAAAAAAAAAAAAAAAAAAAAAAAAAAAAAAAAAAAAAAAAACEAAAAYAAAAFAAAALQKAAAwDAAA0AwAANgOAAAQAAAAJgAAAAgAAAD/////AAAAAA=="/>
              </a:ext>
            </a:extLst>
          </p:cNvGrpSpPr>
          <p:nvPr/>
        </p:nvGrpSpPr>
        <p:grpSpPr>
          <a:xfrm>
            <a:off x="1739900" y="1981200"/>
            <a:ext cx="342900" cy="431800"/>
            <a:chOff x="1739900" y="1981200"/>
            <a:chExt cx="342900" cy="431800"/>
          </a:xfrm>
        </p:grpSpPr>
        <p:sp>
          <p:nvSpPr>
            <p:cNvPr id="9" name="Shape 4611"/>
            <p:cNvSpPr>
              <a:extLst>
                <a:ext uri="smNativeData">
                  <pr:smNativeData xmlns:pr="smNativeData" xmlns="smNativeData" val="SMDATA_15_trXW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J/f38AAAAAAMvLywDAwP8Af39/AAAAAAAAAAAAAAAAAAAAAAAAAAAAIQAAABgAAAAUAAAAtAoAAIAMAADQDAAA2A4AAAAAAAAmAAAACAAAAP//////////"/>
                </a:ext>
              </a:extLst>
            </p:cNvSpPr>
            <p:nvPr/>
          </p:nvSpPr>
          <p:spPr>
            <a:xfrm>
              <a:off x="1739900" y="20320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8" name="Shape 4612"/>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GAsAADAMAACADAAAnA4AAAAgAAAmAAAACAAAAP//////////"/>
                </a:ext>
              </a:extLst>
            </p:cNvSpPr>
            <p:nvPr/>
          </p:nvSpPr>
          <p:spPr>
            <a:xfrm>
              <a:off x="1803400" y="1981200"/>
              <a:ext cx="228600" cy="393700"/>
            </a:xfrm>
            <a:prstGeom prst="rect">
              <a:avLst/>
            </a:prstGeom>
            <a:noFill/>
            <a:ln>
              <a:noFill/>
            </a:ln>
            <a:effectLst/>
          </p:spPr>
          <p:txBody>
            <a:bodyPr vert="horz" wrap="none" lIns="50800" tIns="50800" rIns="50800" bIns="50800" numCol="1" spcCol="215900"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cap="none">
                  <a:solidFill>
                    <a:srgbClr val="424242"/>
                  </a:solidFill>
                  <a:latin typeface="蘋果儷中黑" pitchFamily="0" charset="0"/>
                  <a:ea typeface="蘋果儷中黑" pitchFamily="0" charset="0"/>
                  <a:cs typeface="蘋果儷中黑" pitchFamily="0" charset="0"/>
                </a:defRPr>
              </a:pPr>
              <a:r>
                <a:rPr cap="none">
                  <a:latin typeface="Times" pitchFamily="0" charset="0"/>
                  <a:ea typeface="蘋果儷中黑" pitchFamily="0" charset="0"/>
                  <a:cs typeface="蘋果儷中黑" pitchFamily="0" charset="0"/>
                </a:rPr>
                <a:t>1</a:t>
              </a:r>
              <a:endParaRPr cap="none">
                <a:latin typeface="Times" pitchFamily="0" charset="0"/>
                <a:ea typeface="蘋果儷中黑" pitchFamily="0" charset="0"/>
                <a:cs typeface="蘋果儷中黑" pitchFamily="0" charset="0"/>
              </a:endParaRPr>
            </a:p>
          </p:txBody>
        </p:sp>
      </p:grpSp>
      <p:grpSp>
        <p:nvGrpSpPr>
          <p:cNvPr id="10" name="Group 4616"/>
          <p:cNvGrpSpPr>
            <a:extLst>
              <a:ext uri="smNativeData">
                <pr:smNativeData xmlns:pr="smNativeData" xmlns="smNativeData" val="SMDATA_6_trXWYhMAAAAlAAAAAQAAAA8BAAAAkAAAAEgAAACQAAAASAAAAAAAAAAAAAAAAAAAABcAAAAUAAAAAAAAAAAAAAD/fwAA/38AAAAAAAAJAAAABAAAAAAAAAAfAAAAVAAAAAAAAAAAAAAAAAAAAAAAAAAAAAAAAAAAAAAAAAAAAAAAAAAAAAAAAAAAAAAAAAAAAAAAAAAAAAAAAAAAAAAAAAAAAAAAAAAAAAAAAAAAAAAAAAAAACEAAAAYAAAAFAAAAAwNAAAcDAAAKA8AANgOAAAQAAAAJgAAAAgAAAD/////AAAAAA=="/>
              </a:ext>
            </a:extLst>
          </p:cNvGrpSpPr>
          <p:nvPr/>
        </p:nvGrpSpPr>
        <p:grpSpPr>
          <a:xfrm>
            <a:off x="2120900" y="1968500"/>
            <a:ext cx="342900" cy="444500"/>
            <a:chOff x="2120900" y="1968500"/>
            <a:chExt cx="342900" cy="444500"/>
          </a:xfrm>
        </p:grpSpPr>
        <p:sp>
          <p:nvSpPr>
            <p:cNvPr id="12" name="Shape 4614"/>
            <p:cNvSpPr>
              <a:extLst>
                <a:ext uri="smNativeData">
                  <pr:smNativeData xmlns:pr="smNativeData" xmlns="smNativeData" val="SMDATA_15_trXW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J/f38AAAAAAMvLywDAwP8Af39/AAAAAAAAAAAAAAAAAAAAAAAAAAAAIQAAABgAAAAUAAAADA0AAIAMAAAoDwAA2A4AAAAAAAAmAAAACAAAAP//////////"/>
                </a:ext>
              </a:extLst>
            </p:cNvSpPr>
            <p:nvPr/>
          </p:nvSpPr>
          <p:spPr>
            <a:xfrm>
              <a:off x="2120900" y="20320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11" name="Shape 4615"/>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cA0AABwMAADYDgAAiA4AAAAgAAAmAAAACAAAAP//////////"/>
                </a:ext>
              </a:extLst>
            </p:cNvSpPr>
            <p:nvPr/>
          </p:nvSpPr>
          <p:spPr>
            <a:xfrm>
              <a:off x="2184400" y="1968500"/>
              <a:ext cx="228600" cy="393700"/>
            </a:xfrm>
            <a:prstGeom prst="rect">
              <a:avLst/>
            </a:prstGeom>
            <a:noFill/>
            <a:ln>
              <a:noFill/>
            </a:ln>
            <a:effectLst/>
          </p:spPr>
          <p:txBody>
            <a:bodyPr vert="horz" wrap="none" lIns="50800" tIns="50800" rIns="50800" bIns="50800" numCol="1" spcCol="215900"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cap="none">
                  <a:solidFill>
                    <a:srgbClr val="424242"/>
                  </a:solidFill>
                  <a:latin typeface="蘋果儷中黑" pitchFamily="0" charset="0"/>
                  <a:ea typeface="蘋果儷中黑" pitchFamily="0" charset="0"/>
                  <a:cs typeface="蘋果儷中黑" pitchFamily="0" charset="0"/>
                </a:defRPr>
              </a:pPr>
              <a:r>
                <a:rPr cap="none">
                  <a:latin typeface="Times" pitchFamily="0" charset="0"/>
                  <a:ea typeface="蘋果儷中黑" pitchFamily="0" charset="0"/>
                  <a:cs typeface="蘋果儷中黑" pitchFamily="0" charset="0"/>
                </a:rPr>
                <a:t>2</a:t>
              </a:r>
              <a:endParaRPr cap="none">
                <a:latin typeface="Times" pitchFamily="0" charset="0"/>
                <a:ea typeface="蘋果儷中黑" pitchFamily="0" charset="0"/>
                <a:cs typeface="蘋果儷中黑" pitchFamily="0" charset="0"/>
              </a:endParaRPr>
            </a:p>
          </p:txBody>
        </p:sp>
      </p:grpSp>
      <p:grpSp>
        <p:nvGrpSpPr>
          <p:cNvPr id="13" name="Group 4619"/>
          <p:cNvGrpSpPr>
            <a:extLst>
              <a:ext uri="smNativeData">
                <pr:smNativeData xmlns:pr="smNativeData" xmlns="smNativeData" val="SMDATA_6_trXWYhMAAAAlAAAAAQAAAA8BAAAAkAAAAEgAAACQAAAASAAAAAAAAAAAAAAAAAAAABcAAAAUAAAAAAAAAAAAAAD/fwAA/38AAAAAAAAJAAAABAAAAAAAAAAfAAAAVAAAAAAAAAAAAAAAAAAAAAAAAAAAAAAAAAAAAAAAAAAAAAAAAAAAAAAAAAAAAAAAAAAAAAAAAAAAAAAAAAAAAAAAAAAAAAAAAAAAAAAAAAAAAAAAAAAAACEAAAAYAAAAFAAAAGQPAAAIDAAAgBEAANgOAAAQAAAAJgAAAAgAAAD/////AAAAAA=="/>
              </a:ext>
            </a:extLst>
          </p:cNvGrpSpPr>
          <p:nvPr/>
        </p:nvGrpSpPr>
        <p:grpSpPr>
          <a:xfrm>
            <a:off x="2501900" y="1955800"/>
            <a:ext cx="342900" cy="457200"/>
            <a:chOff x="2501900" y="1955800"/>
            <a:chExt cx="342900" cy="457200"/>
          </a:xfrm>
        </p:grpSpPr>
        <p:sp>
          <p:nvSpPr>
            <p:cNvPr id="15" name="Shape 4617"/>
            <p:cNvSpPr>
              <a:extLst>
                <a:ext uri="smNativeData">
                  <pr:smNativeData xmlns:pr="smNativeData" xmlns="smNativeData" val="SMDATA_15_trXW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J/f38AAAAAAMvLywDAwP8Af39/AAAAAAAAAAAAAAAAAAAAAAAAAAAAIQAAABgAAAAUAAAAZA8AAIAMAACAEQAA2A4AAAAAAAAmAAAACAAAAP//////////"/>
                </a:ext>
              </a:extLst>
            </p:cNvSpPr>
            <p:nvPr/>
          </p:nvSpPr>
          <p:spPr>
            <a:xfrm>
              <a:off x="2501900" y="20320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14" name="Shape 4618"/>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yA8AAAgMAAAwEQAAdA4AAAAgAAAmAAAACAAAAP//////////"/>
                </a:ext>
              </a:extLst>
            </p:cNvSpPr>
            <p:nvPr/>
          </p:nvSpPr>
          <p:spPr>
            <a:xfrm>
              <a:off x="2565400" y="1955800"/>
              <a:ext cx="228600" cy="393700"/>
            </a:xfrm>
            <a:prstGeom prst="rect">
              <a:avLst/>
            </a:prstGeom>
            <a:noFill/>
            <a:ln>
              <a:noFill/>
            </a:ln>
            <a:effectLst/>
          </p:spPr>
          <p:txBody>
            <a:bodyPr vert="horz" wrap="none" lIns="50800" tIns="50800" rIns="50800" bIns="50800" numCol="1" spcCol="215900"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cap="none">
                  <a:solidFill>
                    <a:srgbClr val="424242"/>
                  </a:solidFill>
                  <a:latin typeface="蘋果儷中黑" pitchFamily="0" charset="0"/>
                  <a:ea typeface="蘋果儷中黑" pitchFamily="0" charset="0"/>
                  <a:cs typeface="蘋果儷中黑" pitchFamily="0" charset="0"/>
                </a:defRPr>
              </a:pPr>
              <a:r>
                <a:rPr cap="none">
                  <a:latin typeface="Times" pitchFamily="0" charset="0"/>
                  <a:ea typeface="蘋果儷中黑" pitchFamily="0" charset="0"/>
                  <a:cs typeface="蘋果儷中黑" pitchFamily="0" charset="0"/>
                </a:rPr>
                <a:t>3</a:t>
              </a:r>
              <a:endParaRPr cap="none">
                <a:latin typeface="Times" pitchFamily="0" charset="0"/>
                <a:ea typeface="蘋果儷中黑" pitchFamily="0" charset="0"/>
                <a:cs typeface="蘋果儷中黑" pitchFamily="0" charset="0"/>
              </a:endParaRPr>
            </a:p>
          </p:txBody>
        </p:sp>
      </p:grpSp>
      <p:grpSp>
        <p:nvGrpSpPr>
          <p:cNvPr id="16" name="Group 4622"/>
          <p:cNvGrpSpPr>
            <a:extLst>
              <a:ext uri="smNativeData">
                <pr:smNativeData xmlns:pr="smNativeData" xmlns="smNativeData" val="SMDATA_6_trXWYhMAAAAlAAAAAQAAAA8BAAAAkAAAAEgAAACQAAAASAAAAAAAAAAAAAAAAAAAABcAAAAUAAAAAAAAAAAAAAD/fwAA/38AAAAAAAAJAAAABAAAAAAAAAAfAAAAVAAAAAAAAAAAAAAAAAAAAAAAAAAAAAAAAAAAAAAAAAAAAAAAAAAAAAAAAAAAAAAAAAAAAAAAAAAAAAAAAAAAAAAAAAAAAAAAAAAAAAAAAAAAAAAAAAAAACEAAAAYAAAAFAAAALQKAAAgEgAA0AwAAMgUAAAQAAAAJgAAAAgAAAD/////AAAAAA=="/>
              </a:ext>
            </a:extLst>
          </p:cNvGrpSpPr>
          <p:nvPr/>
        </p:nvGrpSpPr>
        <p:grpSpPr>
          <a:xfrm>
            <a:off x="1739900" y="2946400"/>
            <a:ext cx="342900" cy="431800"/>
            <a:chOff x="1739900" y="2946400"/>
            <a:chExt cx="342900" cy="431800"/>
          </a:xfrm>
        </p:grpSpPr>
        <p:sp>
          <p:nvSpPr>
            <p:cNvPr id="18" name="Shape 4620"/>
            <p:cNvSpPr>
              <a:extLst>
                <a:ext uri="smNativeData">
                  <pr:smNativeData xmlns:pr="smNativeData" xmlns="smNativeData" val="SMDATA_15_trXW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J/f38AAAAAAMvLywDAwP8Af39/AAAAAAAAAAAAAAAAAAAAAAAAAAAAIQAAABgAAAAUAAAAtAoAAHASAADQDAAAyBQAAAAAAAAmAAAACAAAAP//////////"/>
                </a:ext>
              </a:extLst>
            </p:cNvSpPr>
            <p:nvPr/>
          </p:nvSpPr>
          <p:spPr>
            <a:xfrm>
              <a:off x="1739900" y="29972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17" name="Shape 4621"/>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GAsAACASAACADAAAjBQAAAAgAAAmAAAACAAAAP//////////"/>
                </a:ext>
              </a:extLst>
            </p:cNvSpPr>
            <p:nvPr/>
          </p:nvSpPr>
          <p:spPr>
            <a:xfrm>
              <a:off x="1803400" y="2946400"/>
              <a:ext cx="228600" cy="393700"/>
            </a:xfrm>
            <a:prstGeom prst="rect">
              <a:avLst/>
            </a:prstGeom>
            <a:noFill/>
            <a:ln>
              <a:noFill/>
            </a:ln>
            <a:effectLst/>
          </p:spPr>
          <p:txBody>
            <a:bodyPr vert="horz" wrap="none" lIns="50800" tIns="50800" rIns="50800" bIns="50800" numCol="1" spcCol="215900"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cap="none">
                  <a:solidFill>
                    <a:srgbClr val="424242"/>
                  </a:solidFill>
                  <a:latin typeface="蘋果儷中黑" pitchFamily="0" charset="0"/>
                  <a:ea typeface="蘋果儷中黑" pitchFamily="0" charset="0"/>
                  <a:cs typeface="蘋果儷中黑" pitchFamily="0" charset="0"/>
                </a:defRPr>
              </a:pPr>
              <a:r>
                <a:rPr cap="none">
                  <a:latin typeface="Times" pitchFamily="0" charset="0"/>
                  <a:ea typeface="蘋果儷中黑" pitchFamily="0" charset="0"/>
                  <a:cs typeface="蘋果儷中黑" pitchFamily="0" charset="0"/>
                </a:rPr>
                <a:t>1</a:t>
              </a:r>
              <a:endParaRPr cap="none">
                <a:latin typeface="Times" pitchFamily="0" charset="0"/>
                <a:ea typeface="蘋果儷中黑" pitchFamily="0" charset="0"/>
                <a:cs typeface="蘋果儷中黑" pitchFamily="0" charset="0"/>
              </a:endParaRPr>
            </a:p>
          </p:txBody>
        </p:sp>
      </p:grpSp>
      <p:grpSp>
        <p:nvGrpSpPr>
          <p:cNvPr id="19" name="Group 4625"/>
          <p:cNvGrpSpPr>
            <a:extLst>
              <a:ext uri="smNativeData">
                <pr:smNativeData xmlns:pr="smNativeData" xmlns="smNativeData" val="SMDATA_6_trXWYhMAAAAlAAAAAQAAAA8BAAAAkAAAAEgAAACQAAAASAAAAAAAAAAAAAAAAAAAABcAAAAUAAAAAAAAAAAAAAD/fwAA/38AAAAAAAAJAAAABAAAAAAAAAAfAAAAVAAAAAAAAAAAAAAAAAAAAAAAAAAAAAAAAAAAAAAAAAAAAAAAAAAAAAAAAAAAAAAAAAAAAAAAAAAAAAAAAAAAAAAAAAAAAAAAAAAAAAAAAAAAAAAAAAAAACEAAAAYAAAAFAAAAAwNAAAMEgAAKA8AAMgUAAAQAAAAJgAAAAgAAAD/////AAAAAA=="/>
              </a:ext>
            </a:extLst>
          </p:cNvGrpSpPr>
          <p:nvPr/>
        </p:nvGrpSpPr>
        <p:grpSpPr>
          <a:xfrm>
            <a:off x="2120900" y="2933700"/>
            <a:ext cx="342900" cy="444500"/>
            <a:chOff x="2120900" y="2933700"/>
            <a:chExt cx="342900" cy="444500"/>
          </a:xfrm>
        </p:grpSpPr>
        <p:sp>
          <p:nvSpPr>
            <p:cNvPr id="21" name="Shape 4623"/>
            <p:cNvSpPr>
              <a:extLst>
                <a:ext uri="smNativeData">
                  <pr:smNativeData xmlns:pr="smNativeData" xmlns="smNativeData" val="SMDATA_15_trXW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HsUrkc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J/f38AAAAAAMvLywDAwP8Af39/AAAAAAAAAAAAAAAAAAAAAAAAAAAAIQAAABgAAAAUAAAADA0AAHASAAAoDwAAyBQAAAAAAAAmAAAACAAAAP//////////"/>
                </a:ext>
              </a:extLst>
            </p:cNvSpPr>
            <p:nvPr/>
          </p:nvSpPr>
          <p:spPr>
            <a:xfrm>
              <a:off x="2120900" y="29972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20" name="Shape 4624"/>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HsUrkc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cA0AAAwSAADYDgAAeBQAAAAgAAAmAAAACAAAAP//////////"/>
                </a:ext>
              </a:extLst>
            </p:cNvSpPr>
            <p:nvPr/>
          </p:nvSpPr>
          <p:spPr>
            <a:xfrm>
              <a:off x="2184400" y="2933700"/>
              <a:ext cx="228600" cy="393700"/>
            </a:xfrm>
            <a:prstGeom prst="rect">
              <a:avLst/>
            </a:prstGeom>
            <a:noFill/>
            <a:ln>
              <a:noFill/>
            </a:ln>
            <a:effectLst/>
          </p:spPr>
          <p:txBody>
            <a:bodyPr vert="horz" wrap="none" lIns="50800" tIns="50800" rIns="50800" bIns="50800" numCol="1" spcCol="215900"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cap="none">
                  <a:solidFill>
                    <a:srgbClr val="424242"/>
                  </a:solidFill>
                  <a:latin typeface="蘋果儷中黑" pitchFamily="0" charset="0"/>
                  <a:ea typeface="蘋果儷中黑" pitchFamily="0" charset="0"/>
                  <a:cs typeface="蘋果儷中黑" pitchFamily="0" charset="0"/>
                </a:defRPr>
              </a:pPr>
              <a:r>
                <a:rPr cap="none">
                  <a:latin typeface="Times" pitchFamily="0" charset="0"/>
                  <a:ea typeface="蘋果儷中黑" pitchFamily="0" charset="0"/>
                  <a:cs typeface="蘋果儷中黑" pitchFamily="0" charset="0"/>
                </a:rPr>
                <a:t>2</a:t>
              </a:r>
              <a:endParaRPr cap="none">
                <a:latin typeface="Times" pitchFamily="0" charset="0"/>
                <a:ea typeface="蘋果儷中黑" pitchFamily="0" charset="0"/>
                <a:cs typeface="蘋果儷中黑" pitchFamily="0" charset="0"/>
              </a:endParaRPr>
            </a:p>
          </p:txBody>
        </p:sp>
      </p:grpSp>
      <p:grpSp>
        <p:nvGrpSpPr>
          <p:cNvPr id="22" name="Group 4628"/>
          <p:cNvGrpSpPr>
            <a:extLst>
              <a:ext uri="smNativeData">
                <pr:smNativeData xmlns:pr="smNativeData" xmlns="smNativeData" val="SMDATA_6_trXWYhMAAAAlAAAAAQAAAA8BAAAAkAAAAEgAAACQAAAASAAAAAAAAAAAAAAAAAAAABcAAAAUAAAAAAAAAAAAAAD/fwAA/38AAAAAAAAJAAAABAAAAAAAAAAfAAAAVAAAAAAAAAAAAAAAAAAAAAAAAAAAAAAAAAAAAAAAAAAAAAAAAAAAAAAAAAAAAAAAAAAAAAAAAAAAAAAAAAAAAAAAAAAAAAAAAAAAAAAAAAAAAAAAAAAAACEAAAAYAAAAFAAAAGQPAAD4EQAAgBEAAMgUAAAQAAAAJgAAAAgAAAD/////AAAAAA=="/>
              </a:ext>
            </a:extLst>
          </p:cNvGrpSpPr>
          <p:nvPr/>
        </p:nvGrpSpPr>
        <p:grpSpPr>
          <a:xfrm>
            <a:off x="2501900" y="2921000"/>
            <a:ext cx="342900" cy="457200"/>
            <a:chOff x="2501900" y="2921000"/>
            <a:chExt cx="342900" cy="457200"/>
          </a:xfrm>
        </p:grpSpPr>
        <p:sp>
          <p:nvSpPr>
            <p:cNvPr id="24" name="Shape 4626"/>
            <p:cNvSpPr>
              <a:extLst>
                <a:ext uri="smNativeData">
                  <pr:smNativeData xmlns:pr="smNativeData" xmlns="smNativeData" val="SMDATA_15_trXW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J/f38AAAAAAMvLywDAwP8Af39/AAAAAAAAAAAAAAAAAAAAAAAAAAAAIQAAABgAAAAUAAAAZA8AAHASAACAEQAAyBQAAAAAAAAmAAAACAAAAP//////////"/>
                </a:ext>
              </a:extLst>
            </p:cNvSpPr>
            <p:nvPr/>
          </p:nvSpPr>
          <p:spPr>
            <a:xfrm>
              <a:off x="2501900" y="29972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23" name="Shape 4627"/>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IXgXIU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yA8AAPgRAAAwEQAAZBQAAAAgAAAmAAAACAAAAP//////////"/>
                </a:ext>
              </a:extLst>
            </p:cNvSpPr>
            <p:nvPr/>
          </p:nvSpPr>
          <p:spPr>
            <a:xfrm>
              <a:off x="2565400" y="2921000"/>
              <a:ext cx="228600" cy="393700"/>
            </a:xfrm>
            <a:prstGeom prst="rect">
              <a:avLst/>
            </a:prstGeom>
            <a:noFill/>
            <a:ln>
              <a:noFill/>
            </a:ln>
            <a:effectLst/>
          </p:spPr>
          <p:txBody>
            <a:bodyPr vert="horz" wrap="none" lIns="50800" tIns="50800" rIns="50800" bIns="50800" numCol="1" spcCol="215900"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cap="none">
                  <a:solidFill>
                    <a:srgbClr val="424242"/>
                  </a:solidFill>
                  <a:latin typeface="蘋果儷中黑" pitchFamily="0" charset="0"/>
                  <a:ea typeface="蘋果儷中黑" pitchFamily="0" charset="0"/>
                  <a:cs typeface="蘋果儷中黑" pitchFamily="0" charset="0"/>
                </a:defRPr>
              </a:pPr>
              <a:r>
                <a:rPr cap="none">
                  <a:latin typeface="Times" pitchFamily="0" charset="0"/>
                  <a:ea typeface="蘋果儷中黑" pitchFamily="0" charset="0"/>
                  <a:cs typeface="蘋果儷中黑" pitchFamily="0" charset="0"/>
                </a:rPr>
                <a:t>3</a:t>
              </a:r>
              <a:endParaRPr cap="none">
                <a:latin typeface="Times" pitchFamily="0" charset="0"/>
                <a:ea typeface="蘋果儷中黑" pitchFamily="0" charset="0"/>
                <a:cs typeface="蘋果儷中黑" pitchFamily="0" charset="0"/>
              </a:endParaRPr>
            </a:p>
          </p:txBody>
        </p:sp>
      </p:grpSp>
      <p:grpSp>
        <p:nvGrpSpPr>
          <p:cNvPr id="25" name="Group 4631"/>
          <p:cNvGrpSpPr>
            <a:extLst>
              <a:ext uri="smNativeData">
                <pr:smNativeData xmlns:pr="smNativeData" xmlns="smNativeData" val="SMDATA_6_trXWYhMAAAAlAAAAAQAAAA8BAAAAkAAAAEgAAACQAAAASAAAAAAAAAAAAAAAAAAAABcAAAAUAAAAAAAAAAAAAAD/fwAA/38AAAAAAAAJAAAABAAAAAAAAAAfAAAAVAAAAAAAAAAAAAAAAAAAAAAAAAAAAAAAAAAAAAAAAAAAAAAAAAAAAAAAAAAAAAAAAAAAAAAAAAAAAAAAAAAAAAAAAAAAAAAAAAAAAAAAAAAAAAAAAAAAACEAAAAYAAAAFAAAALQKAADoFwAA0AwAAJAaAAAQAAAAJgAAAAgAAAD/////AAAAAA=="/>
              </a:ext>
            </a:extLst>
          </p:cNvGrpSpPr>
          <p:nvPr/>
        </p:nvGrpSpPr>
        <p:grpSpPr>
          <a:xfrm>
            <a:off x="1739900" y="3886200"/>
            <a:ext cx="342900" cy="431800"/>
            <a:chOff x="1739900" y="3886200"/>
            <a:chExt cx="342900" cy="431800"/>
          </a:xfrm>
        </p:grpSpPr>
        <p:sp>
          <p:nvSpPr>
            <p:cNvPr id="27" name="Shape 4629"/>
            <p:cNvSpPr>
              <a:extLst>
                <a:ext uri="smNativeData">
                  <pr:smNativeData xmlns:pr="smNativeData" xmlns="smNativeData" val="SMDATA_15_trXW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Bu5hRA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J/f38AAAAAAMvLywDAwP8Af39/AAAAAAAAAAAAAAAAAAAAAAAAAAAAIQAAABgAAAAUAAAAtAoAADgYAADQDAAAkBoAAAAAAAAmAAAACAAAAP//////////"/>
                </a:ext>
              </a:extLst>
            </p:cNvSpPr>
            <p:nvPr/>
          </p:nvSpPr>
          <p:spPr>
            <a:xfrm>
              <a:off x="1739900" y="39370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26" name="Shape 4630"/>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IBgaQM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GAsAAOgXAACADAAAVBoAAAAgAAAmAAAACAAAAP//////////"/>
                </a:ext>
              </a:extLst>
            </p:cNvSpPr>
            <p:nvPr/>
          </p:nvSpPr>
          <p:spPr>
            <a:xfrm>
              <a:off x="1803400" y="3886200"/>
              <a:ext cx="228600" cy="393700"/>
            </a:xfrm>
            <a:prstGeom prst="rect">
              <a:avLst/>
            </a:prstGeom>
            <a:noFill/>
            <a:ln>
              <a:noFill/>
            </a:ln>
            <a:effectLst/>
          </p:spPr>
          <p:txBody>
            <a:bodyPr vert="horz" wrap="none" lIns="50800" tIns="50800" rIns="50800" bIns="50800" numCol="1" spcCol="215900"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cap="none">
                  <a:solidFill>
                    <a:srgbClr val="424242"/>
                  </a:solidFill>
                  <a:latin typeface="蘋果儷中黑" pitchFamily="0" charset="0"/>
                  <a:ea typeface="蘋果儷中黑" pitchFamily="0" charset="0"/>
                  <a:cs typeface="蘋果儷中黑" pitchFamily="0" charset="0"/>
                </a:defRPr>
              </a:pPr>
              <a:r>
                <a:rPr cap="none">
                  <a:latin typeface="Times" pitchFamily="0" charset="0"/>
                  <a:ea typeface="蘋果儷中黑" pitchFamily="0" charset="0"/>
                  <a:cs typeface="蘋果儷中黑" pitchFamily="0" charset="0"/>
                </a:rPr>
                <a:t>1</a:t>
              </a:r>
              <a:endParaRPr cap="none">
                <a:latin typeface="Times" pitchFamily="0" charset="0"/>
                <a:ea typeface="蘋果儷中黑" pitchFamily="0" charset="0"/>
                <a:cs typeface="蘋果儷中黑" pitchFamily="0" charset="0"/>
              </a:endParaRPr>
            </a:p>
          </p:txBody>
        </p:sp>
      </p:grpSp>
      <p:grpSp>
        <p:nvGrpSpPr>
          <p:cNvPr id="28" name="Group 4634"/>
          <p:cNvGrpSpPr>
            <a:extLst>
              <a:ext uri="smNativeData">
                <pr:smNativeData xmlns:pr="smNativeData" xmlns="smNativeData" val="SMDATA_6_trXWYhMAAAAlAAAAAQAAAA8BAAAAkAAAAEgAAACQAAAASAAAAAAAAAAAAAAAAAAAABcAAAAUAAAAAAAAAAAAAAD/fwAA/38AAAAAAAAJAAAABAAAAAAAAAAfAAAAVAAAAAAAAAAAAAAAAAAAAAAAAAAAAAAAAAAAAAAAAAAAAAAAAAAAAAAAAAAAAAAAAAAAAAAAAAAAAAAAAAAAAAAAAAAAAAAAAAAAAAAAAAAAAAAAAAAAACEAAAAYAAAAFAAAAAwNAADUFwAAKA8AAJAaAAAQAAAAJgAAAAgAAAD/////AAAAAA=="/>
              </a:ext>
            </a:extLst>
          </p:cNvGrpSpPr>
          <p:nvPr/>
        </p:nvGrpSpPr>
        <p:grpSpPr>
          <a:xfrm>
            <a:off x="2120900" y="3873500"/>
            <a:ext cx="342900" cy="444500"/>
            <a:chOff x="2120900" y="3873500"/>
            <a:chExt cx="342900" cy="444500"/>
          </a:xfrm>
        </p:grpSpPr>
        <p:sp>
          <p:nvSpPr>
            <p:cNvPr id="30" name="Shape 4632"/>
            <p:cNvSpPr>
              <a:extLst>
                <a:ext uri="smNativeData">
                  <pr:smNativeData xmlns:pr="smNativeData" xmlns="smNativeData" val="SMDATA_15_trXW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J/f38AAAAAAMvLywDAwP8Af39/AAAAAAAAAAAAAAAAAAAAAAAAAAAAIQAAABgAAAAUAAAADA0AADgYAAAoDwAAkBoAAAAAAAAmAAAACAAAAP//////////"/>
                </a:ext>
              </a:extLst>
            </p:cNvSpPr>
            <p:nvPr/>
          </p:nvSpPr>
          <p:spPr>
            <a:xfrm>
              <a:off x="2120900" y="39370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29" name="Shape 4633"/>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cA0AANQXAADYDgAAQBoAAAAgAAAmAAAACAAAAP//////////"/>
                </a:ext>
              </a:extLst>
            </p:cNvSpPr>
            <p:nvPr/>
          </p:nvSpPr>
          <p:spPr>
            <a:xfrm>
              <a:off x="2184400" y="3873500"/>
              <a:ext cx="228600" cy="393700"/>
            </a:xfrm>
            <a:prstGeom prst="rect">
              <a:avLst/>
            </a:prstGeom>
            <a:noFill/>
            <a:ln>
              <a:noFill/>
            </a:ln>
            <a:effectLst/>
          </p:spPr>
          <p:txBody>
            <a:bodyPr vert="horz" wrap="none" lIns="50800" tIns="50800" rIns="50800" bIns="50800" numCol="1" spcCol="215900"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cap="none">
                  <a:solidFill>
                    <a:srgbClr val="424242"/>
                  </a:solidFill>
                  <a:latin typeface="蘋果儷中黑" pitchFamily="0" charset="0"/>
                  <a:ea typeface="蘋果儷中黑" pitchFamily="0" charset="0"/>
                  <a:cs typeface="蘋果儷中黑" pitchFamily="0" charset="0"/>
                </a:defRPr>
              </a:pPr>
              <a:r>
                <a:rPr cap="none">
                  <a:latin typeface="Times" pitchFamily="0" charset="0"/>
                  <a:ea typeface="蘋果儷中黑" pitchFamily="0" charset="0"/>
                  <a:cs typeface="蘋果儷中黑" pitchFamily="0" charset="0"/>
                </a:rPr>
                <a:t>2</a:t>
              </a:r>
              <a:endParaRPr cap="none">
                <a:latin typeface="Times" pitchFamily="0" charset="0"/>
                <a:ea typeface="蘋果儷中黑" pitchFamily="0" charset="0"/>
                <a:cs typeface="蘋果儷中黑" pitchFamily="0" charset="0"/>
              </a:endParaRPr>
            </a:p>
          </p:txBody>
        </p:sp>
      </p:grpSp>
      <p:grpSp>
        <p:nvGrpSpPr>
          <p:cNvPr id="31" name="Group 4637"/>
          <p:cNvGrpSpPr>
            <a:extLst>
              <a:ext uri="smNativeData">
                <pr:smNativeData xmlns:pr="smNativeData" xmlns="smNativeData" val="SMDATA_6_trXWYhMAAAAlAAAAAQAAAA8BAAAAkAAAAEgAAACQAAAASAAAAAAAAAAAAAAAAAAAABcAAAAUAAAAAAAAAAAAAAD/fwAA/38AAAAAAAAJAAAABAAAAAAAAAAfAAAAVAAAAAAAAAAAAAAAAAAAAAAAAAAAAAAAAAAAAAAAAAAAAAAAAAAAAAAAAAAAAAAAAAAAAAAAAAAAAAAAAAAAAAAAAAAAAAAAAAAAAAAAAAAAAAAAAAAAACEAAAAYAAAAFAAAAGQPAADAFwAAgBEAAJAaAAAQAAAAJgAAAAgAAAD/////AAAAAA=="/>
              </a:ext>
            </a:extLst>
          </p:cNvGrpSpPr>
          <p:nvPr/>
        </p:nvGrpSpPr>
        <p:grpSpPr>
          <a:xfrm>
            <a:off x="2501900" y="3860800"/>
            <a:ext cx="342900" cy="457200"/>
            <a:chOff x="2501900" y="3860800"/>
            <a:chExt cx="342900" cy="457200"/>
          </a:xfrm>
        </p:grpSpPr>
        <p:sp>
          <p:nvSpPr>
            <p:cNvPr id="33" name="Shape 4635"/>
            <p:cNvSpPr>
              <a:extLst>
                <a:ext uri="smNativeData">
                  <pr:smNativeData xmlns:pr="smNativeData" xmlns="smNativeData" val="SMDATA_15_trXW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J/f38AAAAAAMvLywDAwP8Af39/AAAAAAAAAAAAAAAAAAAAAAAAAAAAIQAAABgAAAAUAAAAZA8AADgYAACAEQAAkBoAAAAAAAAmAAAACAAAAP//////////"/>
                </a:ext>
              </a:extLst>
            </p:cNvSpPr>
            <p:nvPr/>
          </p:nvSpPr>
          <p:spPr>
            <a:xfrm>
              <a:off x="2501900" y="39370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32" name="Shape 4636"/>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yA8AAMAXAAAwEQAALBoAAAAgAAAmAAAACAAAAP//////////"/>
                </a:ext>
              </a:extLst>
            </p:cNvSpPr>
            <p:nvPr/>
          </p:nvSpPr>
          <p:spPr>
            <a:xfrm>
              <a:off x="2565400" y="3860800"/>
              <a:ext cx="228600" cy="393700"/>
            </a:xfrm>
            <a:prstGeom prst="rect">
              <a:avLst/>
            </a:prstGeom>
            <a:noFill/>
            <a:ln>
              <a:noFill/>
            </a:ln>
            <a:effectLst/>
          </p:spPr>
          <p:txBody>
            <a:bodyPr vert="horz" wrap="none" lIns="50800" tIns="50800" rIns="50800" bIns="50800" numCol="1" spcCol="215900"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cap="none">
                  <a:solidFill>
                    <a:srgbClr val="424242"/>
                  </a:solidFill>
                  <a:latin typeface="蘋果儷中黑" pitchFamily="0" charset="0"/>
                  <a:ea typeface="蘋果儷中黑" pitchFamily="0" charset="0"/>
                  <a:cs typeface="蘋果儷中黑" pitchFamily="0" charset="0"/>
                </a:defRPr>
              </a:pPr>
              <a:r>
                <a:rPr cap="none">
                  <a:latin typeface="Times" pitchFamily="0" charset="0"/>
                  <a:ea typeface="蘋果儷中黑" pitchFamily="0" charset="0"/>
                  <a:cs typeface="蘋果儷中黑" pitchFamily="0" charset="0"/>
                </a:rPr>
                <a:t>3</a:t>
              </a:r>
              <a:endParaRPr cap="none">
                <a:latin typeface="Times" pitchFamily="0" charset="0"/>
                <a:ea typeface="蘋果儷中黑" pitchFamily="0" charset="0"/>
                <a:cs typeface="蘋果儷中黑" pitchFamily="0" charset="0"/>
              </a:endParaRPr>
            </a:p>
          </p:txBody>
        </p:sp>
      </p:grpSp>
      <p:grpSp>
        <p:nvGrpSpPr>
          <p:cNvPr id="34" name="Group 4640"/>
          <p:cNvGrpSpPr>
            <a:extLst>
              <a:ext uri="smNativeData">
                <pr:smNativeData xmlns:pr="smNativeData" xmlns="smNativeData" val="SMDATA_6_trXWYhMAAAAlAAAAAQAAAA8BAAAAkAAAAEgAAACQAAAASAAAAAAAAAAAAAAAAAAAABcAAAAUAAAAAAAAAAAAAAD/fwAA/38AAAAAAAAJAAAABAAAAAAAAAAfAAAAVAAAAAAAAAAAAAAAAAAAAAAAAAAAAAAAAAAAAAAAAAAAAAAAAAAAAAAAAAAAAAAAAAAAAAAAAAAAAAAAAAAAAAAAAAAAAAAAAAAAAAAAAAAAAAAAAAAAACEAAAAYAAAAFAAAALQKAACIHQAA0AwAADAgAAAQAAAAJgAAAAgAAAD/////AAAAAA=="/>
              </a:ext>
            </a:extLst>
          </p:cNvGrpSpPr>
          <p:nvPr/>
        </p:nvGrpSpPr>
        <p:grpSpPr>
          <a:xfrm>
            <a:off x="1739900" y="4800600"/>
            <a:ext cx="342900" cy="431800"/>
            <a:chOff x="1739900" y="4800600"/>
            <a:chExt cx="342900" cy="431800"/>
          </a:xfrm>
        </p:grpSpPr>
        <p:sp>
          <p:nvSpPr>
            <p:cNvPr id="36" name="Shape 4638"/>
            <p:cNvSpPr>
              <a:extLst>
                <a:ext uri="smNativeData">
                  <pr:smNativeData xmlns:pr="smNativeData" xmlns="smNativeData" val="SMDATA_15_trXW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J/f38AAAAAAMvLywDAwP8Af39/AAAAAAAAAAAAAAAAAAAAAAAAAAAAIQAAABgAAAAUAAAAtAoAANgdAADQDAAAMCAAAAAAAAAmAAAACAAAAP//////////"/>
                </a:ext>
              </a:extLst>
            </p:cNvSpPr>
            <p:nvPr/>
          </p:nvSpPr>
          <p:spPr>
            <a:xfrm>
              <a:off x="1739900" y="48514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35" name="Shape 4639"/>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F4EDQE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GAsAAIgdAACADAAA9B8AAAAgAAAmAAAACAAAAP//////////"/>
                </a:ext>
              </a:extLst>
            </p:cNvSpPr>
            <p:nvPr/>
          </p:nvSpPr>
          <p:spPr>
            <a:xfrm>
              <a:off x="1803400" y="4800600"/>
              <a:ext cx="228600" cy="393700"/>
            </a:xfrm>
            <a:prstGeom prst="rect">
              <a:avLst/>
            </a:prstGeom>
            <a:noFill/>
            <a:ln>
              <a:noFill/>
            </a:ln>
            <a:effectLst/>
          </p:spPr>
          <p:txBody>
            <a:bodyPr vert="horz" wrap="none" lIns="50800" tIns="50800" rIns="50800" bIns="50800" numCol="1" spcCol="215900"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cap="none">
                  <a:solidFill>
                    <a:srgbClr val="424242"/>
                  </a:solidFill>
                  <a:latin typeface="蘋果儷中黑" pitchFamily="0" charset="0"/>
                  <a:ea typeface="蘋果儷中黑" pitchFamily="0" charset="0"/>
                  <a:cs typeface="蘋果儷中黑" pitchFamily="0" charset="0"/>
                </a:defRPr>
              </a:pPr>
              <a:r>
                <a:rPr cap="none">
                  <a:latin typeface="Times" pitchFamily="0" charset="0"/>
                  <a:ea typeface="蘋果儷中黑" pitchFamily="0" charset="0"/>
                  <a:cs typeface="蘋果儷中黑" pitchFamily="0" charset="0"/>
                </a:rPr>
                <a:t>1</a:t>
              </a:r>
              <a:endParaRPr cap="none">
                <a:latin typeface="Times" pitchFamily="0" charset="0"/>
                <a:ea typeface="蘋果儷中黑" pitchFamily="0" charset="0"/>
                <a:cs typeface="蘋果儷中黑" pitchFamily="0" charset="0"/>
              </a:endParaRPr>
            </a:p>
          </p:txBody>
        </p:sp>
      </p:grpSp>
      <p:grpSp>
        <p:nvGrpSpPr>
          <p:cNvPr id="37" name="Group 4643"/>
          <p:cNvGrpSpPr>
            <a:extLst>
              <a:ext uri="smNativeData">
                <pr:smNativeData xmlns:pr="smNativeData" xmlns="smNativeData" val="SMDATA_6_trXWYhMAAAAlAAAAAQAAAA8BAAAAkAAAAEgAAACQAAAASAAAAAAAAAAAAAAAAAAAABcAAAAUAAAAAAAAAAAAAAD/fwAA/38AAAAAAAAJAAAABAAAAAAAAAAfAAAAVAAAAAAAAAAAAAAAAAAAAAAAAAAAAAAAAAAAAAAAAAAAAAAAAAAAAAAAAAAAAAAAAAAAAAAAAAAAAAAAAAAAAAAAAAAAAAAAAAAAAAAAAAAAAAAAAAAAACEAAAAYAAAAFAAAAAwNAAB0HQAAKA8AADAgAAAQAAAAJgAAAAgAAAD/////AAAAAA=="/>
              </a:ext>
            </a:extLst>
          </p:cNvGrpSpPr>
          <p:nvPr/>
        </p:nvGrpSpPr>
        <p:grpSpPr>
          <a:xfrm>
            <a:off x="2120900" y="4787900"/>
            <a:ext cx="342900" cy="444500"/>
            <a:chOff x="2120900" y="4787900"/>
            <a:chExt cx="342900" cy="444500"/>
          </a:xfrm>
        </p:grpSpPr>
        <p:sp>
          <p:nvSpPr>
            <p:cNvPr id="39" name="Shape 4641"/>
            <p:cNvSpPr>
              <a:extLst>
                <a:ext uri="smNativeData">
                  <pr:smNativeData xmlns:pr="smNativeData" xmlns="smNativeData" val="SMDATA_15_trXW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J/f38AAAAAAMvLywDAwP8Af39/AAAAAAAAAAAAAAAAAAAAAAAAAAAAIQAAABgAAAAUAAAADA0AANgdAAAoDwAAMCAAAAAAAAAmAAAACAAAAP//////////"/>
                </a:ext>
              </a:extLst>
            </p:cNvSpPr>
            <p:nvPr/>
          </p:nvSpPr>
          <p:spPr>
            <a:xfrm>
              <a:off x="2120900" y="48514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38" name="Shape 4642"/>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cA0AAHQdAADYDgAA4B8AAAAgAAAmAAAACAAAAP//////////"/>
                </a:ext>
              </a:extLst>
            </p:cNvSpPr>
            <p:nvPr/>
          </p:nvSpPr>
          <p:spPr>
            <a:xfrm>
              <a:off x="2184400" y="4787900"/>
              <a:ext cx="228600" cy="393700"/>
            </a:xfrm>
            <a:prstGeom prst="rect">
              <a:avLst/>
            </a:prstGeom>
            <a:noFill/>
            <a:ln>
              <a:noFill/>
            </a:ln>
            <a:effectLst/>
          </p:spPr>
          <p:txBody>
            <a:bodyPr vert="horz" wrap="none" lIns="50800" tIns="50800" rIns="50800" bIns="50800" numCol="1" spcCol="215900"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cap="none">
                  <a:solidFill>
                    <a:srgbClr val="424242"/>
                  </a:solidFill>
                  <a:latin typeface="蘋果儷中黑" pitchFamily="0" charset="0"/>
                  <a:ea typeface="蘋果儷中黑" pitchFamily="0" charset="0"/>
                  <a:cs typeface="蘋果儷中黑" pitchFamily="0" charset="0"/>
                </a:defRPr>
              </a:pPr>
              <a:r>
                <a:rPr cap="none">
                  <a:latin typeface="Times" pitchFamily="0" charset="0"/>
                  <a:ea typeface="蘋果儷中黑" pitchFamily="0" charset="0"/>
                  <a:cs typeface="蘋果儷中黑" pitchFamily="0" charset="0"/>
                </a:rPr>
                <a:t>2</a:t>
              </a:r>
              <a:endParaRPr cap="none">
                <a:latin typeface="Times" pitchFamily="0" charset="0"/>
                <a:ea typeface="蘋果儷中黑" pitchFamily="0" charset="0"/>
                <a:cs typeface="蘋果儷中黑" pitchFamily="0" charset="0"/>
              </a:endParaRPr>
            </a:p>
          </p:txBody>
        </p:sp>
      </p:grpSp>
      <p:grpSp>
        <p:nvGrpSpPr>
          <p:cNvPr id="40" name="Group 4646"/>
          <p:cNvGrpSpPr>
            <a:extLst>
              <a:ext uri="smNativeData">
                <pr:smNativeData xmlns:pr="smNativeData" xmlns="smNativeData" val="SMDATA_6_trXWYhMAAAAlAAAAAQAAAA8BAAAAkAAAAEgAAACQAAAASAAAAAAAAAAAAAAAAAAAABcAAAAUAAAAAAAAAAAAAAD/fwAA/38AAAAAAAAJAAAABAAAAAAGYaQfAAAAVAAAAAAAAAAAAAAAAAAAAAAAAAAAAAAAAAAAAAAAAAAAAAAAAAAAAAAAAAAAAAAAAAAAAAAAAAAAAAAAAAAAAAAAAAAAAAAAAAAAAAAAAAAAAAAAAAAAACEAAAAYAAAAFAAAAGQPAABgHQAAgBEAADAgAAAQAAAAJgAAAAgAAAD/////AAAAAA=="/>
              </a:ext>
            </a:extLst>
          </p:cNvGrpSpPr>
          <p:nvPr/>
        </p:nvGrpSpPr>
        <p:grpSpPr>
          <a:xfrm>
            <a:off x="2501900" y="4775200"/>
            <a:ext cx="342900" cy="457200"/>
            <a:chOff x="2501900" y="4775200"/>
            <a:chExt cx="342900" cy="457200"/>
          </a:xfrm>
        </p:grpSpPr>
        <p:sp>
          <p:nvSpPr>
            <p:cNvPr id="42" name="Shape 4644"/>
            <p:cNvSpPr>
              <a:extLst>
                <a:ext uri="smNativeData">
                  <pr:smNativeData xmlns:pr="smNativeData" xmlns="smNativeData" val="SMDATA_15_trXW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D8GDQE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J/f38AAAAAAMvLywDAwP8Af39/AAAAAAAAAAAAAAAAAAAAAAAAAAAAIQAAABgAAAAUAAAAZA8AANgdAACAEQAAMCAAAAAAAAAmAAAACAAAAP//////////"/>
                </a:ext>
              </a:extLst>
            </p:cNvSpPr>
            <p:nvPr/>
          </p:nvSpPr>
          <p:spPr>
            <a:xfrm>
              <a:off x="2501900" y="48514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41" name="Shape 4645"/>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yA8AAGAdAAAwEQAAzB8AAAAgAAAmAAAACAAAAP//////////"/>
                </a:ext>
              </a:extLst>
            </p:cNvSpPr>
            <p:nvPr/>
          </p:nvSpPr>
          <p:spPr>
            <a:xfrm>
              <a:off x="2565400" y="4775200"/>
              <a:ext cx="228600" cy="393700"/>
            </a:xfrm>
            <a:prstGeom prst="rect">
              <a:avLst/>
            </a:prstGeom>
            <a:noFill/>
            <a:ln>
              <a:noFill/>
            </a:ln>
            <a:effectLst/>
          </p:spPr>
          <p:txBody>
            <a:bodyPr vert="horz" wrap="none" lIns="50800" tIns="50800" rIns="50800" bIns="50800" numCol="1" spcCol="215900"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cap="none">
                  <a:solidFill>
                    <a:srgbClr val="424242"/>
                  </a:solidFill>
                  <a:latin typeface="蘋果儷中黑" pitchFamily="0" charset="0"/>
                  <a:ea typeface="蘋果儷中黑" pitchFamily="0" charset="0"/>
                  <a:cs typeface="蘋果儷中黑" pitchFamily="0" charset="0"/>
                </a:defRPr>
              </a:pPr>
              <a:r>
                <a:rPr cap="none">
                  <a:latin typeface="Times" pitchFamily="0" charset="0"/>
                  <a:ea typeface="蘋果儷中黑" pitchFamily="0" charset="0"/>
                  <a:cs typeface="蘋果儷中黑" pitchFamily="0" charset="0"/>
                </a:rPr>
                <a:t>3</a:t>
              </a:r>
              <a:endParaRPr cap="none">
                <a:latin typeface="Times" pitchFamily="0" charset="0"/>
                <a:ea typeface="蘋果儷中黑" pitchFamily="0" charset="0"/>
                <a:cs typeface="蘋果儷中黑" pitchFamily="0" charset="0"/>
              </a:endParaRPr>
            </a:p>
          </p:txBody>
        </p:sp>
      </p:grpSp>
      <p:sp>
        <p:nvSpPr>
          <p:cNvPr id="43" name="Shape 4647"/>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8AE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SAMAAIQIAAD0PQAABAsAABAgAAAmAAAACAAAAP//////////"/>
              </a:ext>
            </a:extLst>
          </p:cNvSpPr>
          <p:nvPr/>
        </p:nvSpPr>
        <p:spPr>
          <a:xfrm>
            <a:off x="533400" y="1384300"/>
            <a:ext cx="9537700" cy="4064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0" marR="0" indent="0" algn="l" defTabSz="457200">
              <a:lnSpc>
                <a:spcPts val="2900"/>
              </a:lnSpc>
              <a:spcBef>
                <a:spcPts val="400"/>
              </a:spcBef>
              <a:spcAft>
                <a:spcPts val="0"/>
              </a:spcAft>
              <a:buNone/>
              <a:tabLst>
                <a:tab pos="838200" algn="l"/>
                <a:tab pos="914400" algn="l"/>
                <a:tab pos="1828800" algn="l"/>
                <a:tab pos="2387600" algn="l"/>
              </a:tabLst>
              <a:defRPr sz="2400" cap="none">
                <a:solidFill>
                  <a:srgbClr val="0433FF"/>
                </a:solidFill>
                <a:latin typeface="蘋果儷中黑" pitchFamily="0" charset="0"/>
                <a:ea typeface="蘋果儷中黑" pitchFamily="0" charset="0"/>
                <a:cs typeface="蘋果儷中黑" pitchFamily="0" charset="0"/>
              </a:defRPr>
            </a:pPr>
            <a:r>
              <a:t>Approximating the joint posterior distribution is based on (mostly standard) MCMC</a:t>
            </a:r>
          </a:p>
        </p:txBody>
      </p:sp>
      <p:sp>
        <p:nvSpPr>
          <p:cNvPr id="44" name="Shape 4648"/>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BEFEQ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mAMAAAwNAABCBwAAGBAAABAgAAAmAAAACAAAAP//////////"/>
              </a:ext>
            </a:extLst>
          </p:cNvSpPr>
          <p:nvPr/>
        </p:nvSpPr>
        <p:spPr>
          <a:xfrm>
            <a:off x="584200" y="2120900"/>
            <a:ext cx="595630" cy="495300"/>
          </a:xfrm>
          <a:prstGeom prst="rect">
            <a:avLst/>
          </a:prstGeom>
          <a:noFill/>
          <a:ln>
            <a:noFill/>
          </a:ln>
          <a:effectLst>
            <a:outerShdw blurRad="63500" dist="63760" dir="2700000">
              <a:srgbClr val="000000">
                <a:alpha val="4000"/>
              </a:srgbClr>
            </a:outerShdw>
          </a:effectLst>
        </p:spPr>
        <p:txBody>
          <a:bodyPr vert="horz" wrap="none" lIns="50800" tIns="50800" rIns="50800" bIns="50800" numCol="1" spcCol="215900" anchor="t"/>
          <a:lstStyle/>
          <a:p>
            <a:pPr lvl="1" algn="l" defTabSz="457200">
              <a:lnSpc>
                <a:spcPts val="3400"/>
              </a:lnSpc>
              <a:spcBef>
                <a:spcPts val="400"/>
              </a:spcBef>
              <a:tabLst>
                <a:tab pos="838200" algn="l"/>
                <a:tab pos="914400" algn="l"/>
                <a:tab pos="1828800" algn="l"/>
                <a:tab pos="2387600" algn="l"/>
              </a:tabLst>
              <a:defRPr sz="2800" b="1" i="1" cap="none">
                <a:latin typeface="Times New Roman" pitchFamily="1" charset="0"/>
                <a:ea typeface="Gill Sans" pitchFamily="0" charset="0"/>
                <a:cs typeface="Gill Sans" pitchFamily="0" charset="0"/>
              </a:defRPr>
            </a:pPr>
            <a:r>
              <a:t>r</a:t>
            </a:r>
          </a:p>
        </p:txBody>
      </p:sp>
      <p:pic>
        <p:nvPicPr>
          <p:cNvPr id="45" name="Picture1"/>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ABXI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CgFAACIEwAATgcAAEAVAAAQAAAAJgAAAAgAAAD//////////w=="/>
              </a:ext>
            </a:extLst>
          </p:cNvPicPr>
          <p:nvPr/>
        </p:nvPicPr>
        <p:blipFill>
          <a:blip r:embed="rId2"/>
          <a:stretch>
            <a:fillRect/>
          </a:stretch>
        </p:blipFill>
        <p:spPr>
          <a:xfrm>
            <a:off x="838200" y="3175000"/>
            <a:ext cx="349250" cy="279400"/>
          </a:xfrm>
          <a:prstGeom prst="rect">
            <a:avLst/>
          </a:prstGeom>
          <a:noFill/>
          <a:ln>
            <a:noFill/>
          </a:ln>
          <a:effectLst>
            <a:outerShdw blurRad="63500" dist="63760" dir="2700000">
              <a:srgbClr val="000000">
                <a:alpha val="4000"/>
              </a:srgbClr>
            </a:outerShdw>
          </a:effectLst>
        </p:spPr>
      </p:pic>
      <p:pic>
        <p:nvPicPr>
          <p:cNvPr id="46" name="droppedImage.png"/>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AAAA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CgFAACQHwAAXgcAAPggAAAQAAAAJgAAAAgAAAD//////////w=="/>
              </a:ext>
            </a:extLst>
          </p:cNvPicPr>
          <p:nvPr/>
        </p:nvPicPr>
        <p:blipFill>
          <a:blip r:embed="rId3"/>
          <a:stretch>
            <a:fillRect/>
          </a:stretch>
        </p:blipFill>
        <p:spPr>
          <a:xfrm>
            <a:off x="838200" y="5130800"/>
            <a:ext cx="359410" cy="228600"/>
          </a:xfrm>
          <a:prstGeom prst="rect">
            <a:avLst/>
          </a:prstGeom>
          <a:noFill/>
          <a:ln>
            <a:noFill/>
          </a:ln>
          <a:effectLst>
            <a:outerShdw blurRad="63500" dist="63760" dir="2700000">
              <a:srgbClr val="000000">
                <a:alpha val="4000"/>
              </a:srgbClr>
            </a:outerShdw>
          </a:effectLst>
        </p:spPr>
      </p:pic>
      <p:pic>
        <p:nvPicPr>
          <p:cNvPr id="47" name="droppedImage.png"/>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AAAA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CgFAAA8GQAAWAcAAGwbAAAQAAAAJgAAAAgAAAD//////////w=="/>
              </a:ext>
            </a:extLst>
          </p:cNvPicPr>
          <p:nvPr/>
        </p:nvPicPr>
        <p:blipFill>
          <a:blip r:embed="rId4"/>
          <a:stretch>
            <a:fillRect/>
          </a:stretch>
        </p:blipFill>
        <p:spPr>
          <a:xfrm>
            <a:off x="838200" y="4102100"/>
            <a:ext cx="355600" cy="355600"/>
          </a:xfrm>
          <a:prstGeom prst="rect">
            <a:avLst/>
          </a:prstGeom>
          <a:noFill/>
          <a:ln>
            <a:noFill/>
          </a:ln>
          <a:effectLst>
            <a:outerShdw blurRad="63500" dist="63760" dir="2700000">
              <a:srgbClr val="000000">
                <a:alpha val="4000"/>
              </a:srgbClr>
            </a:outerShdw>
          </a:effectLst>
        </p:spPr>
      </p:pic>
      <p:sp>
        <p:nvSpPr>
          <p:cNvPr id="48" name="Shape 4652"/>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egkAAMgAAAAGNQAACAcAABAgAAAmAAAACAAAAP//////////"/>
              </a:ext>
            </a:extLst>
          </p:cNvSpPr>
          <p:nvPr/>
        </p:nvSpPr>
        <p:spPr>
          <a:xfrm>
            <a:off x="1540510" y="127000"/>
            <a:ext cx="7078980" cy="10160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p>
            <a:pPr defTabSz="457200">
              <a:lnSpc>
                <a:spcPts val="4300"/>
              </a:lnSpc>
              <a:tabLst>
                <a:tab pos="838200" algn="l"/>
              </a:tabLst>
              <a:defRPr sz="3600" cap="none">
                <a:solidFill>
                  <a:srgbClr val="0433FF"/>
                </a:solidFill>
                <a:latin typeface="蘋果儷中黑" pitchFamily="0" charset="0"/>
                <a:ea typeface="Gill Sans" pitchFamily="0" charset="0"/>
                <a:cs typeface="Gill Sans" pitchFamily="0" charset="0"/>
              </a:defRPr>
            </a:pPr>
            <a:r>
              <a:t>The Dirichlet Process Prior (DPP) Model </a:t>
            </a:r>
            <a:br/>
            <a:r>
              <a:t>for Accommodating Process heterogeneity </a:t>
            </a:r>
          </a:p>
        </p:txBody>
      </p:sp>
    </p:spTree>
  </p:cSld>
  <p:clrMapOvr>
    <a:masterClrMapping/>
  </p:clrMapOvr>
  <p:transition spd="fast" p14:dur="500">
    <p:fade/>
    <p:extLst>
      <p:ext uri="smNativeData">
        <pr:smNativeData xmlns:pr="smNativeData" xmlns="smNativeData" val="trXWYgAAAAD0AQAAAAAAAAYAAAAAAAAAAAAAAAAAAAAAAAAAAQAAAAAAAAAAAAAAAAAAAAAAAAAAAAAA"/>
      </p:ext>
    </p:extLst>
  </p:transition>
  <p:timing>
    <p:tnLst>
      <p:par>
        <p:cTn id="1" dur="indefinite" restart="never" nodeType="tmRoot"/>
      </p:par>
    </p:tnLst>
  </p:timing>
</p:sld>
</file>

<file path=ppt/slides/slide419.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sp>
        <p:nvSpPr>
          <p:cNvPr id="2" name="Shape 4654"/>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C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uAYAABgpAACEOgAAWC8AABAgAAAmAAAACAAAAP//////////"/>
              </a:ext>
            </a:extLst>
          </p:cNvSpPr>
          <p:nvPr/>
        </p:nvSpPr>
        <p:spPr>
          <a:xfrm>
            <a:off x="1092200" y="6680200"/>
            <a:ext cx="8420100" cy="10160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0" marR="0" indent="0" algn="l" defTabSz="457200">
              <a:lnSpc>
                <a:spcPts val="2600"/>
              </a:lnSpc>
              <a:spcBef>
                <a:spcPts val="400"/>
              </a:spcBef>
              <a:spcAft>
                <a:spcPts val="0"/>
              </a:spcAft>
              <a:buNone/>
              <a:tabLst>
                <a:tab pos="838200" algn="l"/>
                <a:tab pos="914400" algn="l"/>
                <a:tab pos="1828800" algn="l"/>
                <a:tab pos="2387600" algn="l"/>
              </a:tabLst>
              <a:defRPr sz="2200" cap="none">
                <a:solidFill>
                  <a:srgbClr val="424242"/>
                </a:solidFill>
                <a:latin typeface="蘋果儷中黑" pitchFamily="0" charset="0"/>
                <a:ea typeface="蘋果儷中黑" pitchFamily="0" charset="0"/>
                <a:cs typeface="蘋果儷中黑" pitchFamily="0" charset="0"/>
              </a:defRPr>
            </a:pPr>
            <a:r>
              <a:t>Updates to seating arrangements involve the generation of a fixed number of auxiliary tables</a:t>
            </a:r>
          </a:p>
        </p:txBody>
      </p:sp>
      <p:sp>
        <p:nvSpPr>
          <p:cNvPr id="3" name="Shape 4655"/>
          <p:cNvSpPr>
            <a:extLst>
              <a:ext uri="smNativeData">
                <pr:smNativeData xmlns:pr="smNativeData" xmlns="smNativeData" val="SMDATA_15_trXWYh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IB+8w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FAoAADgOAAA0EgAA8A8AABAAAAAmAAAACAAAAP//////////"/>
              </a:ext>
            </a:extLst>
          </p:cNvSpPr>
          <p:nvPr/>
        </p:nvSpPr>
        <p:spPr>
          <a:xfrm>
            <a:off x="1638300" y="23114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4" name="Shape 4656"/>
          <p:cNvSpPr>
            <a:extLst>
              <a:ext uri="smNativeData">
                <pr:smNativeData xmlns:pr="smNativeData" xmlns="smNativeData" val="SMDATA_15_trXWYh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GNw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FAoAAOwTAAA0EgAApBUAABAAAAAmAAAACAAAAP//////////"/>
              </a:ext>
            </a:extLst>
          </p:cNvSpPr>
          <p:nvPr/>
        </p:nvSpPr>
        <p:spPr>
          <a:xfrm>
            <a:off x="1638300" y="32385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5" name="Shape 4657"/>
          <p:cNvSpPr>
            <a:extLst>
              <a:ext uri="smNativeData">
                <pr:smNativeData xmlns:pr="smNativeData" xmlns="smNativeData" val="SMDATA_15_trXWYh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BAFBQ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FAoAAKAZAAA0EgAAWBsAABAAAAAmAAAACAAAAP//////////"/>
              </a:ext>
            </a:extLst>
          </p:cNvSpPr>
          <p:nvPr/>
        </p:nvSpPr>
        <p:spPr>
          <a:xfrm>
            <a:off x="1638300" y="41656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6" name="Shape 4658"/>
          <p:cNvSpPr>
            <a:extLst>
              <a:ext uri="smNativeData">
                <pr:smNativeData xmlns:pr="smNativeData" xmlns="smNativeData" val="SMDATA_15_trXWYh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FAoAAFQfAAA0EgAADCEAABAAAAAmAAAACAAAAP//////////"/>
              </a:ext>
            </a:extLst>
          </p:cNvSpPr>
          <p:nvPr/>
        </p:nvSpPr>
        <p:spPr>
          <a:xfrm>
            <a:off x="1638300" y="50927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grpSp>
        <p:nvGrpSpPr>
          <p:cNvPr id="7" name="Group 4661"/>
          <p:cNvGrpSpPr>
            <a:extLst>
              <a:ext uri="smNativeData">
                <pr:smNativeData xmlns:pr="smNativeData" xmlns="smNativeData" val="SMDATA_6_trXWYhMAAAAlAAAAAQAAAA8BAAAAkAAAAEgAAACQAAAASAAAAAAAAAAAAAAAAAAAABcAAAAUAAAAAAAAAAAAAAD/fwAA/38AAAAAAAAJAAAABAAAAAAAAAAfAAAAVAAAAAAAAAAAAAAAAAAAAAAAAAAAAAAAAAAAAAAAAAAAAAAAAAAAAAAAAAAAAAAAAAAAAAAAAAAAAAAAAAAAAAAAAAAAAAAAAAAAAAAAAAAAAAAAAAAAACEAAAAYAAAAFAAAALQKAAAwDAAA0AwAANgOAAAQAAAAJgAAAAgAAAD/////AAAAAA=="/>
              </a:ext>
            </a:extLst>
          </p:cNvGrpSpPr>
          <p:nvPr/>
        </p:nvGrpSpPr>
        <p:grpSpPr>
          <a:xfrm>
            <a:off x="1739900" y="1981200"/>
            <a:ext cx="342900" cy="431800"/>
            <a:chOff x="1739900" y="1981200"/>
            <a:chExt cx="342900" cy="431800"/>
          </a:xfrm>
        </p:grpSpPr>
        <p:sp>
          <p:nvSpPr>
            <p:cNvPr id="9" name="Shape 4659"/>
            <p:cNvSpPr>
              <a:extLst>
                <a:ext uri="smNativeData">
                  <pr:smNativeData xmlns:pr="smNativeData" xmlns="smNativeData" val="SMDATA_15_trXW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J/f38AAAAAAMvLywDAwP8Af39/AAAAAAAAAAAAAAAAAAAAAAAAAAAAIQAAABgAAAAUAAAAtAoAAIAMAADQDAAA2A4AAAAAAAAmAAAACAAAAP//////////"/>
                </a:ext>
              </a:extLst>
            </p:cNvSpPr>
            <p:nvPr/>
          </p:nvSpPr>
          <p:spPr>
            <a:xfrm>
              <a:off x="1739900" y="20320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8" name="Shape 4660"/>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GAsAADAMAACADAAAnA4AAAAgAAAmAAAACAAAAP//////////"/>
                </a:ext>
              </a:extLst>
            </p:cNvSpPr>
            <p:nvPr/>
          </p:nvSpPr>
          <p:spPr>
            <a:xfrm>
              <a:off x="1803400" y="1981200"/>
              <a:ext cx="228600" cy="393700"/>
            </a:xfrm>
            <a:prstGeom prst="rect">
              <a:avLst/>
            </a:prstGeom>
            <a:noFill/>
            <a:ln>
              <a:noFill/>
            </a:ln>
            <a:effectLst/>
          </p:spPr>
          <p:txBody>
            <a:bodyPr vert="horz" wrap="none" lIns="50800" tIns="50800" rIns="50800" bIns="50800" numCol="1" spcCol="215900"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cap="none">
                  <a:solidFill>
                    <a:srgbClr val="424242"/>
                  </a:solidFill>
                  <a:latin typeface="蘋果儷中黑" pitchFamily="0" charset="0"/>
                  <a:ea typeface="蘋果儷中黑" pitchFamily="0" charset="0"/>
                  <a:cs typeface="蘋果儷中黑" pitchFamily="0" charset="0"/>
                </a:defRPr>
              </a:pPr>
              <a:r>
                <a:rPr cap="none">
                  <a:latin typeface="Times" pitchFamily="0" charset="0"/>
                  <a:ea typeface="蘋果儷中黑" pitchFamily="0" charset="0"/>
                  <a:cs typeface="蘋果儷中黑" pitchFamily="0" charset="0"/>
                </a:rPr>
                <a:t>1</a:t>
              </a:r>
              <a:endParaRPr cap="none">
                <a:latin typeface="Times" pitchFamily="0" charset="0"/>
                <a:ea typeface="蘋果儷中黑" pitchFamily="0" charset="0"/>
                <a:cs typeface="蘋果儷中黑" pitchFamily="0" charset="0"/>
              </a:endParaRPr>
            </a:p>
          </p:txBody>
        </p:sp>
      </p:grpSp>
      <p:grpSp>
        <p:nvGrpSpPr>
          <p:cNvPr id="10" name="Group 4664"/>
          <p:cNvGrpSpPr>
            <a:extLst>
              <a:ext uri="smNativeData">
                <pr:smNativeData xmlns:pr="smNativeData" xmlns="smNativeData" val="SMDATA_6_trXWYhMAAAAlAAAAAQAAAA8BAAAAkAAAAEgAAACQAAAASAAAAAAAAAAAAAAAAAAAABcAAAAUAAAAAAAAAAAAAAD/fwAA/38AAAAAAAAJAAAABAAAAAAAAAAfAAAAVAAAAAAAAAAAAAAAAAAAAAAAAAAAAAAAAAAAAAAAAAAAAAAAAAAAAAAAAAAAAAAAAAAAAAAAAAAAAAAAAAAAAAAAAAAAAAAAAAAAAAAAAAAAAAAAAAAAACEAAAAYAAAAFAAAAAwNAAAcDAAAKA8AANgOAAAQAAAAJgAAAAgAAAD/////AAAAAA=="/>
              </a:ext>
            </a:extLst>
          </p:cNvGrpSpPr>
          <p:nvPr/>
        </p:nvGrpSpPr>
        <p:grpSpPr>
          <a:xfrm>
            <a:off x="2120900" y="1968500"/>
            <a:ext cx="342900" cy="444500"/>
            <a:chOff x="2120900" y="1968500"/>
            <a:chExt cx="342900" cy="444500"/>
          </a:xfrm>
        </p:grpSpPr>
        <p:sp>
          <p:nvSpPr>
            <p:cNvPr id="12" name="Shape 4662"/>
            <p:cNvSpPr>
              <a:extLst>
                <a:ext uri="smNativeData">
                  <pr:smNativeData xmlns:pr="smNativeData" xmlns="smNativeData" val="SMDATA_15_trXW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PoKDQE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J/f38AAAAAAMvLywDAwP8Af39/AAAAAAAAAAAAAAAAAAAAAAAAAAAAIQAAABgAAAAUAAAADA0AAIAMAAAoDwAA2A4AAAAAAAAmAAAACAAAAP//////////"/>
                </a:ext>
              </a:extLst>
            </p:cNvSpPr>
            <p:nvPr/>
          </p:nvSpPr>
          <p:spPr>
            <a:xfrm>
              <a:off x="2120900" y="20320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11" name="Shape 4663"/>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cA0AABwMAADYDgAAiA4AAAAgAAAmAAAACAAAAP//////////"/>
                </a:ext>
              </a:extLst>
            </p:cNvSpPr>
            <p:nvPr/>
          </p:nvSpPr>
          <p:spPr>
            <a:xfrm>
              <a:off x="2184400" y="1968500"/>
              <a:ext cx="228600" cy="393700"/>
            </a:xfrm>
            <a:prstGeom prst="rect">
              <a:avLst/>
            </a:prstGeom>
            <a:noFill/>
            <a:ln>
              <a:noFill/>
            </a:ln>
            <a:effectLst/>
          </p:spPr>
          <p:txBody>
            <a:bodyPr vert="horz" wrap="none" lIns="50800" tIns="50800" rIns="50800" bIns="50800" numCol="1" spcCol="215900"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cap="none">
                  <a:solidFill>
                    <a:srgbClr val="424242"/>
                  </a:solidFill>
                  <a:latin typeface="蘋果儷中黑" pitchFamily="0" charset="0"/>
                  <a:ea typeface="蘋果儷中黑" pitchFamily="0" charset="0"/>
                  <a:cs typeface="蘋果儷中黑" pitchFamily="0" charset="0"/>
                </a:defRPr>
              </a:pPr>
              <a:r>
                <a:rPr cap="none">
                  <a:latin typeface="Times" pitchFamily="0" charset="0"/>
                  <a:ea typeface="蘋果儷中黑" pitchFamily="0" charset="0"/>
                  <a:cs typeface="蘋果儷中黑" pitchFamily="0" charset="0"/>
                </a:rPr>
                <a:t>2</a:t>
              </a:r>
              <a:endParaRPr cap="none">
                <a:latin typeface="Times" pitchFamily="0" charset="0"/>
                <a:ea typeface="蘋果儷中黑" pitchFamily="0" charset="0"/>
                <a:cs typeface="蘋果儷中黑" pitchFamily="0" charset="0"/>
              </a:endParaRPr>
            </a:p>
          </p:txBody>
        </p:sp>
      </p:grpSp>
      <p:grpSp>
        <p:nvGrpSpPr>
          <p:cNvPr id="13" name="Group 4667"/>
          <p:cNvGrpSpPr>
            <a:extLst>
              <a:ext uri="smNativeData">
                <pr:smNativeData xmlns:pr="smNativeData" xmlns="smNativeData" val="SMDATA_6_trXWYhMAAAAlAAAAAQAAAA8BAAAAkAAAAEgAAACQAAAASAAAAAAAAAAAAAAAAAAAABcAAAAUAAAAAAAAAAAAAAD/fwAA/38AAAAAAAAJAAAABAAAAAgAAAAfAAAAVAAAAAAAAAAAAAAAAAAAAAAAAAAAAAAAAAAAAAAAAAAAAAAAAAAAAAAAAAAAAAAAAAAAAAAAAAAAAAAAAAAAAAAAAAAAAAAAAAAAAAAAAAAAAAAAAAAAACEAAAAYAAAAFAAAAGQPAAAIDAAAgBEAANgOAAAQAAAAJgAAAAgAAAD/////AAAAAA=="/>
              </a:ext>
            </a:extLst>
          </p:cNvGrpSpPr>
          <p:nvPr/>
        </p:nvGrpSpPr>
        <p:grpSpPr>
          <a:xfrm>
            <a:off x="2501900" y="1955800"/>
            <a:ext cx="342900" cy="457200"/>
            <a:chOff x="2501900" y="1955800"/>
            <a:chExt cx="342900" cy="457200"/>
          </a:xfrm>
        </p:grpSpPr>
        <p:sp>
          <p:nvSpPr>
            <p:cNvPr id="15" name="Shape 4665"/>
            <p:cNvSpPr>
              <a:extLst>
                <a:ext uri="smNativeData">
                  <pr:smNativeData xmlns:pr="smNativeData" xmlns="smNativeData" val="SMDATA_15_trXW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J/f38AAAAAAMvLywDAwP8Af39/AAAAAAAAAAAAAAAAAAAAAAAAAAAAIQAAABgAAAAUAAAAZA8AAIAMAACAEQAA2A4AAAAAAAAmAAAACAAAAP//////////"/>
                </a:ext>
              </a:extLst>
            </p:cNvSpPr>
            <p:nvPr/>
          </p:nvSpPr>
          <p:spPr>
            <a:xfrm>
              <a:off x="2501900" y="20320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14" name="Shape 4666"/>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xwOmM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yA8AAAgMAAAwEQAAdA4AAAAgAAAmAAAACAAAAP//////////"/>
                </a:ext>
              </a:extLst>
            </p:cNvSpPr>
            <p:nvPr/>
          </p:nvSpPr>
          <p:spPr>
            <a:xfrm>
              <a:off x="2565400" y="1955800"/>
              <a:ext cx="228600" cy="393700"/>
            </a:xfrm>
            <a:prstGeom prst="rect">
              <a:avLst/>
            </a:prstGeom>
            <a:noFill/>
            <a:ln>
              <a:noFill/>
            </a:ln>
            <a:effectLst/>
          </p:spPr>
          <p:txBody>
            <a:bodyPr vert="horz" wrap="none" lIns="50800" tIns="50800" rIns="50800" bIns="50800" numCol="1" spcCol="215900"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cap="none">
                  <a:solidFill>
                    <a:srgbClr val="424242"/>
                  </a:solidFill>
                  <a:latin typeface="蘋果儷中黑" pitchFamily="0" charset="0"/>
                  <a:ea typeface="蘋果儷中黑" pitchFamily="0" charset="0"/>
                  <a:cs typeface="蘋果儷中黑" pitchFamily="0" charset="0"/>
                </a:defRPr>
              </a:pPr>
              <a:r>
                <a:rPr cap="none">
                  <a:latin typeface="Times" pitchFamily="0" charset="0"/>
                  <a:ea typeface="蘋果儷中黑" pitchFamily="0" charset="0"/>
                  <a:cs typeface="蘋果儷中黑" pitchFamily="0" charset="0"/>
                </a:rPr>
                <a:t>3</a:t>
              </a:r>
              <a:endParaRPr cap="none">
                <a:latin typeface="Times" pitchFamily="0" charset="0"/>
                <a:ea typeface="蘋果儷中黑" pitchFamily="0" charset="0"/>
                <a:cs typeface="蘋果儷中黑" pitchFamily="0" charset="0"/>
              </a:endParaRPr>
            </a:p>
          </p:txBody>
        </p:sp>
      </p:grpSp>
      <p:grpSp>
        <p:nvGrpSpPr>
          <p:cNvPr id="16" name="Group 4670"/>
          <p:cNvGrpSpPr>
            <a:extLst>
              <a:ext uri="smNativeData">
                <pr:smNativeData xmlns:pr="smNativeData" xmlns="smNativeData" val="SMDATA_6_trXWYhMAAAAlAAAAAQAAAA8BAAAAkAAAAEgAAACQAAAASAAAAAAAAAAAAAAAAAAAABcAAAAUAAAAAAAAAAAAAAD/fwAA/38AAAAAAAAJAAAABAAAAAAAAAAfAAAAVAAAAAAAAAAAAAAAAAAAAAAAAAAAAAAAAAAAAAAAAAAAAAAAAAAAAAAAAAAAAAAAAAAAAAAAAAAAAAAAAAAAAAAAAAAAAAAAAAAAAAAAAAAAAAAAAAAAACEAAAAYAAAAFAAAALQKAAAgEgAA0AwAAMgUAAAQAAAAJgAAAAgAAAD/////AAAAAA=="/>
              </a:ext>
            </a:extLst>
          </p:cNvGrpSpPr>
          <p:nvPr/>
        </p:nvGrpSpPr>
        <p:grpSpPr>
          <a:xfrm>
            <a:off x="1739900" y="2946400"/>
            <a:ext cx="342900" cy="431800"/>
            <a:chOff x="1739900" y="2946400"/>
            <a:chExt cx="342900" cy="431800"/>
          </a:xfrm>
        </p:grpSpPr>
        <p:sp>
          <p:nvSpPr>
            <p:cNvPr id="18" name="Shape 4668"/>
            <p:cNvSpPr>
              <a:extLst>
                <a:ext uri="smNativeData">
                  <pr:smNativeData xmlns:pr="smNativeData" xmlns="smNativeData" val="SMDATA_15_trXW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CIvPjw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J/f38AAAAAAMvLywDAwP8Af39/AAAAAAAAAAAAAAAAAAAAAAAAAAAAIQAAABgAAAAUAAAAtAoAAHASAADQDAAAyBQAAAAAAAAmAAAACAAAAP//////////"/>
                </a:ext>
              </a:extLst>
            </p:cNvSpPr>
            <p:nvPr/>
          </p:nvSpPr>
          <p:spPr>
            <a:xfrm>
              <a:off x="1739900" y="29972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17" name="Shape 4669"/>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lkRmk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GAsAACASAACADAAAjBQAAAAgAAAmAAAACAAAAP//////////"/>
                </a:ext>
              </a:extLst>
            </p:cNvSpPr>
            <p:nvPr/>
          </p:nvSpPr>
          <p:spPr>
            <a:xfrm>
              <a:off x="1803400" y="2946400"/>
              <a:ext cx="228600" cy="393700"/>
            </a:xfrm>
            <a:prstGeom prst="rect">
              <a:avLst/>
            </a:prstGeom>
            <a:noFill/>
            <a:ln>
              <a:noFill/>
            </a:ln>
            <a:effectLst/>
          </p:spPr>
          <p:txBody>
            <a:bodyPr vert="horz" wrap="none" lIns="50800" tIns="50800" rIns="50800" bIns="50800" numCol="1" spcCol="215900"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cap="none">
                  <a:solidFill>
                    <a:srgbClr val="424242"/>
                  </a:solidFill>
                  <a:latin typeface="蘋果儷中黑" pitchFamily="0" charset="0"/>
                  <a:ea typeface="蘋果儷中黑" pitchFamily="0" charset="0"/>
                  <a:cs typeface="蘋果儷中黑" pitchFamily="0" charset="0"/>
                </a:defRPr>
              </a:pPr>
              <a:r>
                <a:rPr cap="none">
                  <a:latin typeface="Times" pitchFamily="0" charset="0"/>
                  <a:ea typeface="蘋果儷中黑" pitchFamily="0" charset="0"/>
                  <a:cs typeface="蘋果儷中黑" pitchFamily="0" charset="0"/>
                </a:rPr>
                <a:t>1</a:t>
              </a:r>
              <a:endParaRPr cap="none">
                <a:latin typeface="Times" pitchFamily="0" charset="0"/>
                <a:ea typeface="蘋果儷中黑" pitchFamily="0" charset="0"/>
                <a:cs typeface="蘋果儷中黑" pitchFamily="0" charset="0"/>
              </a:endParaRPr>
            </a:p>
          </p:txBody>
        </p:sp>
      </p:grpSp>
      <p:grpSp>
        <p:nvGrpSpPr>
          <p:cNvPr id="19" name="Group 4673"/>
          <p:cNvGrpSpPr>
            <a:extLst>
              <a:ext uri="smNativeData">
                <pr:smNativeData xmlns:pr="smNativeData" xmlns="smNativeData" val="SMDATA_6_trXWYhMAAAAlAAAAAQAAAA8BAAAAkAAAAEgAAACQAAAASAAAAAAAAAAAAAAAAAAAABcAAAAUAAAAAAAAAAAAAAD/fwAA/38AAAAAAAAJAAAABAAAAAAAAAAfAAAAVAAAAAAAAAAAAAAAAAAAAAAAAAAAAAAAAAAAAAAAAAAAAAAAAAAAAAAAAAAAAAAAAAAAAAAAAAAAAAAAAAAAAAAAAAAAAAAAAAAAAAAAAAAAAAAAAAAAACEAAAAYAAAAFAAAAAwNAAAMEgAAKA8AAMgUAAAQAAAAJgAAAAgAAAD/////AAAAAA=="/>
              </a:ext>
            </a:extLst>
          </p:cNvGrpSpPr>
          <p:nvPr/>
        </p:nvGrpSpPr>
        <p:grpSpPr>
          <a:xfrm>
            <a:off x="2120900" y="2933700"/>
            <a:ext cx="342900" cy="444500"/>
            <a:chOff x="2120900" y="2933700"/>
            <a:chExt cx="342900" cy="444500"/>
          </a:xfrm>
        </p:grpSpPr>
        <p:sp>
          <p:nvSpPr>
            <p:cNvPr id="21" name="Shape 4671"/>
            <p:cNvSpPr>
              <a:extLst>
                <a:ext uri="smNativeData">
                  <pr:smNativeData xmlns:pr="smNativeData" xmlns="smNativeData" val="SMDATA_15_trXW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Ghkdz4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J/f38AAAAAAMvLywDAwP8Af39/AAAAAAAAAAAAAAAAAAAAAAAAAAAAIQAAABgAAAAUAAAADA0AAHASAAAoDwAAyBQAAAAAAAAmAAAACAAAAP//////////"/>
                </a:ext>
              </a:extLst>
            </p:cNvSpPr>
            <p:nvPr/>
          </p:nvSpPr>
          <p:spPr>
            <a:xfrm>
              <a:off x="2120900" y="29972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20" name="Shape 4672"/>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48YTo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cA0AAAwSAADYDgAAeBQAAAAgAAAmAAAACAAAAP//////////"/>
                </a:ext>
              </a:extLst>
            </p:cNvSpPr>
            <p:nvPr/>
          </p:nvSpPr>
          <p:spPr>
            <a:xfrm>
              <a:off x="2184400" y="2933700"/>
              <a:ext cx="228600" cy="393700"/>
            </a:xfrm>
            <a:prstGeom prst="rect">
              <a:avLst/>
            </a:prstGeom>
            <a:noFill/>
            <a:ln>
              <a:noFill/>
            </a:ln>
            <a:effectLst/>
          </p:spPr>
          <p:txBody>
            <a:bodyPr vert="horz" wrap="none" lIns="50800" tIns="50800" rIns="50800" bIns="50800" numCol="1" spcCol="215900"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cap="none">
                  <a:solidFill>
                    <a:srgbClr val="424242"/>
                  </a:solidFill>
                  <a:latin typeface="蘋果儷中黑" pitchFamily="0" charset="0"/>
                  <a:ea typeface="蘋果儷中黑" pitchFamily="0" charset="0"/>
                  <a:cs typeface="蘋果儷中黑" pitchFamily="0" charset="0"/>
                </a:defRPr>
              </a:pPr>
              <a:r>
                <a:rPr cap="none">
                  <a:latin typeface="Times" pitchFamily="0" charset="0"/>
                  <a:ea typeface="蘋果儷中黑" pitchFamily="0" charset="0"/>
                  <a:cs typeface="蘋果儷中黑" pitchFamily="0" charset="0"/>
                </a:rPr>
                <a:t>2</a:t>
              </a:r>
              <a:endParaRPr cap="none">
                <a:latin typeface="Times" pitchFamily="0" charset="0"/>
                <a:ea typeface="蘋果儷中黑" pitchFamily="0" charset="0"/>
                <a:cs typeface="蘋果儷中黑" pitchFamily="0" charset="0"/>
              </a:endParaRPr>
            </a:p>
          </p:txBody>
        </p:sp>
      </p:grpSp>
      <p:grpSp>
        <p:nvGrpSpPr>
          <p:cNvPr id="22" name="Group 4676"/>
          <p:cNvGrpSpPr>
            <a:extLst>
              <a:ext uri="smNativeData">
                <pr:smNativeData xmlns:pr="smNativeData" xmlns="smNativeData" val="SMDATA_6_trXWYhMAAAAlAAAAAQAAAA8BAAAAkAAAAEgAAACQAAAASAAAAAAAAAAAAAAAAAAAABcAAAAUAAAAAAAAAAAAAAD/fwAA/38AAAAAAAAJAAAABAAAAACQov4fAAAAVAAAAAAAAAAAAAAAAAAAAAAAAAAAAAAAAAAAAAAAAAAAAAAAAAAAAAAAAAAAAAAAAAAAAAAAAAAAAAAAAAAAAAAAAAAAAAAAAAAAAAAAAAAAAAAAAAAAACEAAAAYAAAAFAAAAGQPAAD4EQAAgBEAAMgUAAAQAAAAJgAAAAgAAAD/////AAAAAA=="/>
              </a:ext>
            </a:extLst>
          </p:cNvGrpSpPr>
          <p:nvPr/>
        </p:nvGrpSpPr>
        <p:grpSpPr>
          <a:xfrm>
            <a:off x="2501900" y="2921000"/>
            <a:ext cx="342900" cy="457200"/>
            <a:chOff x="2501900" y="2921000"/>
            <a:chExt cx="342900" cy="457200"/>
          </a:xfrm>
        </p:grpSpPr>
        <p:sp>
          <p:nvSpPr>
            <p:cNvPr id="24" name="Shape 4674"/>
            <p:cNvSpPr>
              <a:extLst>
                <a:ext uri="smNativeData">
                  <pr:smNativeData xmlns:pr="smNativeData" xmlns="smNativeData" val="SMDATA_15_trXW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EAAAA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J/f38AAAAAAMvLywDAwP8Af39/AAAAAAAAAAAAAAAAAAAAAAAAAAAAIQAAABgAAAAUAAAAZA8AAHASAACAEQAAyBQAAAAAAAAmAAAACAAAAP//////////"/>
                </a:ext>
              </a:extLst>
            </p:cNvSpPr>
            <p:nvPr/>
          </p:nvSpPr>
          <p:spPr>
            <a:xfrm>
              <a:off x="2501900" y="29972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23" name="Shape 4675"/>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I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yA8AAPgRAAAwEQAAZBQAAAAgAAAmAAAACAAAAP//////////"/>
                </a:ext>
              </a:extLst>
            </p:cNvSpPr>
            <p:nvPr/>
          </p:nvSpPr>
          <p:spPr>
            <a:xfrm>
              <a:off x="2565400" y="2921000"/>
              <a:ext cx="228600" cy="393700"/>
            </a:xfrm>
            <a:prstGeom prst="rect">
              <a:avLst/>
            </a:prstGeom>
            <a:noFill/>
            <a:ln>
              <a:noFill/>
            </a:ln>
            <a:effectLst/>
          </p:spPr>
          <p:txBody>
            <a:bodyPr vert="horz" wrap="none" lIns="50800" tIns="50800" rIns="50800" bIns="50800" numCol="1" spcCol="215900"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cap="none">
                  <a:solidFill>
                    <a:srgbClr val="424242"/>
                  </a:solidFill>
                  <a:latin typeface="蘋果儷中黑" pitchFamily="0" charset="0"/>
                  <a:ea typeface="蘋果儷中黑" pitchFamily="0" charset="0"/>
                  <a:cs typeface="蘋果儷中黑" pitchFamily="0" charset="0"/>
                </a:defRPr>
              </a:pPr>
              <a:r>
                <a:rPr cap="none">
                  <a:latin typeface="Times" pitchFamily="0" charset="0"/>
                  <a:ea typeface="蘋果儷中黑" pitchFamily="0" charset="0"/>
                  <a:cs typeface="蘋果儷中黑" pitchFamily="0" charset="0"/>
                </a:rPr>
                <a:t>3</a:t>
              </a:r>
              <a:endParaRPr cap="none">
                <a:latin typeface="Times" pitchFamily="0" charset="0"/>
                <a:ea typeface="蘋果儷中黑" pitchFamily="0" charset="0"/>
                <a:cs typeface="蘋果儷中黑" pitchFamily="0" charset="0"/>
              </a:endParaRPr>
            </a:p>
          </p:txBody>
        </p:sp>
      </p:grpSp>
      <p:grpSp>
        <p:nvGrpSpPr>
          <p:cNvPr id="25" name="Group 4679"/>
          <p:cNvGrpSpPr>
            <a:extLst>
              <a:ext uri="smNativeData">
                <pr:smNativeData xmlns:pr="smNativeData" xmlns="smNativeData" val="SMDATA_6_trXWYhMAAAAlAAAAAQAAAA8BAAAAkAAAAEgAAACQAAAASAAAAAAAAAAAAAAAAAAAABcAAAAUAAAAAAAAAAAAAAD/fwAA/38AAAAAAAAJAAAABAAAAEQAYwAfAAAAVAAAAAAAAAAAAAAAAAAAAAAAAAAAAAAAAAAAAAAAAAAAAAAAAAAAAAAAAAAAAAAAAAAAAAAAAAAAAAAAAAAAAAAAAAAAAAAAAAAAAAAAAAAAAAAAAAAAACEAAAAYAAAAFAAAALQKAADoFwAA0AwAAJAaAAAQAAAAJgAAAAgAAAD/////AAAAAA=="/>
              </a:ext>
            </a:extLst>
          </p:cNvGrpSpPr>
          <p:nvPr/>
        </p:nvGrpSpPr>
        <p:grpSpPr>
          <a:xfrm>
            <a:off x="1739900" y="3886200"/>
            <a:ext cx="342900" cy="431800"/>
            <a:chOff x="1739900" y="3886200"/>
            <a:chExt cx="342900" cy="431800"/>
          </a:xfrm>
        </p:grpSpPr>
        <p:sp>
          <p:nvSpPr>
            <p:cNvPr id="27" name="Shape 4677"/>
            <p:cNvSpPr>
              <a:extLst>
                <a:ext uri="smNativeData">
                  <pr:smNativeData xmlns:pr="smNativeData" xmlns="smNativeData" val="SMDATA_15_trXW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JgDDQE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J/f38AAAAAAMvLywDAwP8Af39/AAAAAAAAAAAAAAAAAAAAAAAAAAAAIQAAABgAAAAUAAAAtAoAADgYAADQDAAAkBoAAAAAAAAmAAAACAAAAP//////////"/>
                </a:ext>
              </a:extLst>
            </p:cNvSpPr>
            <p:nvPr/>
          </p:nvSpPr>
          <p:spPr>
            <a:xfrm>
              <a:off x="1739900" y="39370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26" name="Shape 4678"/>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GAsAAOgXAACADAAAVBoAAAAgAAAmAAAACAAAAP//////////"/>
                </a:ext>
              </a:extLst>
            </p:cNvSpPr>
            <p:nvPr/>
          </p:nvSpPr>
          <p:spPr>
            <a:xfrm>
              <a:off x="1803400" y="3886200"/>
              <a:ext cx="228600" cy="393700"/>
            </a:xfrm>
            <a:prstGeom prst="rect">
              <a:avLst/>
            </a:prstGeom>
            <a:noFill/>
            <a:ln>
              <a:noFill/>
            </a:ln>
            <a:effectLst/>
          </p:spPr>
          <p:txBody>
            <a:bodyPr vert="horz" wrap="none" lIns="50800" tIns="50800" rIns="50800" bIns="50800" numCol="1" spcCol="215900"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cap="none">
                  <a:solidFill>
                    <a:srgbClr val="424242"/>
                  </a:solidFill>
                  <a:latin typeface="蘋果儷中黑" pitchFamily="0" charset="0"/>
                  <a:ea typeface="蘋果儷中黑" pitchFamily="0" charset="0"/>
                  <a:cs typeface="蘋果儷中黑" pitchFamily="0" charset="0"/>
                </a:defRPr>
              </a:pPr>
              <a:r>
                <a:rPr cap="none">
                  <a:latin typeface="Times" pitchFamily="0" charset="0"/>
                  <a:ea typeface="蘋果儷中黑" pitchFamily="0" charset="0"/>
                  <a:cs typeface="蘋果儷中黑" pitchFamily="0" charset="0"/>
                </a:rPr>
                <a:t>1</a:t>
              </a:r>
              <a:endParaRPr cap="none">
                <a:latin typeface="Times" pitchFamily="0" charset="0"/>
                <a:ea typeface="蘋果儷中黑" pitchFamily="0" charset="0"/>
                <a:cs typeface="蘋果儷中黑" pitchFamily="0" charset="0"/>
              </a:endParaRPr>
            </a:p>
          </p:txBody>
        </p:sp>
      </p:grpSp>
      <p:grpSp>
        <p:nvGrpSpPr>
          <p:cNvPr id="28" name="Group 4682"/>
          <p:cNvGrpSpPr>
            <a:extLst>
              <a:ext uri="smNativeData">
                <pr:smNativeData xmlns:pr="smNativeData" xmlns="smNativeData" val="SMDATA_6_trXWYhMAAAAlAAAAAQAAAA8BAAAAkAAAAEgAAACQAAAASAAAAAAAAAAAAAAAAAAAABcAAAAUAAAAAAAAAAAAAAD/fwAA/38AAAAAAAAJAAAABAAAAAAAAAAfAAAAVAAAAAAAAAAAAAAAAAAAAAAAAAAAAAAAAAAAAAAAAAAAAAAAAAAAAAAAAAAAAAAAAAAAAAAAAAAAAAAAAAAAAAAAAAAAAAAAAAAAAAAAAAAAAAAAAAAAACEAAAAYAAAAFAAAAAwNAADUFwAAKA8AAJAaAAAQAAAAJgAAAAgAAAD/////AAAAAA=="/>
              </a:ext>
            </a:extLst>
          </p:cNvGrpSpPr>
          <p:nvPr/>
        </p:nvGrpSpPr>
        <p:grpSpPr>
          <a:xfrm>
            <a:off x="2120900" y="3873500"/>
            <a:ext cx="342900" cy="444500"/>
            <a:chOff x="2120900" y="3873500"/>
            <a:chExt cx="342900" cy="444500"/>
          </a:xfrm>
        </p:grpSpPr>
        <p:sp>
          <p:nvSpPr>
            <p:cNvPr id="30" name="Shape 4680"/>
            <p:cNvSpPr>
              <a:extLst>
                <a:ext uri="smNativeData">
                  <pr:smNativeData xmlns:pr="smNativeData" xmlns="smNativeData" val="SMDATA_15_trXW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J/f38AAAAAAMvLywDAwP8Af39/AAAAAAAAAAAAAAAAAAAAAAAAAAAAIQAAABgAAAAUAAAADA0AADgYAAAoDwAAkBoAAAAAAAAmAAAACAAAAP//////////"/>
                </a:ext>
              </a:extLst>
            </p:cNvSpPr>
            <p:nvPr/>
          </p:nvSpPr>
          <p:spPr>
            <a:xfrm>
              <a:off x="2120900" y="39370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29" name="Shape 4681"/>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cA0AANQXAADYDgAAQBoAAAAgAAAmAAAACAAAAP//////////"/>
                </a:ext>
              </a:extLst>
            </p:cNvSpPr>
            <p:nvPr/>
          </p:nvSpPr>
          <p:spPr>
            <a:xfrm>
              <a:off x="2184400" y="3873500"/>
              <a:ext cx="228600" cy="393700"/>
            </a:xfrm>
            <a:prstGeom prst="rect">
              <a:avLst/>
            </a:prstGeom>
            <a:noFill/>
            <a:ln>
              <a:noFill/>
            </a:ln>
            <a:effectLst/>
          </p:spPr>
          <p:txBody>
            <a:bodyPr vert="horz" wrap="none" lIns="50800" tIns="50800" rIns="50800" bIns="50800" numCol="1" spcCol="215900"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cap="none">
                  <a:solidFill>
                    <a:srgbClr val="424242"/>
                  </a:solidFill>
                  <a:latin typeface="蘋果儷中黑" pitchFamily="0" charset="0"/>
                  <a:ea typeface="蘋果儷中黑" pitchFamily="0" charset="0"/>
                  <a:cs typeface="蘋果儷中黑" pitchFamily="0" charset="0"/>
                </a:defRPr>
              </a:pPr>
              <a:r>
                <a:rPr cap="none">
                  <a:latin typeface="Times" pitchFamily="0" charset="0"/>
                  <a:ea typeface="蘋果儷中黑" pitchFamily="0" charset="0"/>
                  <a:cs typeface="蘋果儷中黑" pitchFamily="0" charset="0"/>
                </a:rPr>
                <a:t>2</a:t>
              </a:r>
              <a:endParaRPr cap="none">
                <a:latin typeface="Times" pitchFamily="0" charset="0"/>
                <a:ea typeface="蘋果儷中黑" pitchFamily="0" charset="0"/>
                <a:cs typeface="蘋果儷中黑" pitchFamily="0" charset="0"/>
              </a:endParaRPr>
            </a:p>
          </p:txBody>
        </p:sp>
      </p:grpSp>
      <p:grpSp>
        <p:nvGrpSpPr>
          <p:cNvPr id="31" name="Group 4685"/>
          <p:cNvGrpSpPr>
            <a:extLst>
              <a:ext uri="smNativeData">
                <pr:smNativeData xmlns:pr="smNativeData" xmlns="smNativeData" val="SMDATA_6_trXWYhMAAAAlAAAAAQAAAA8BAAAAkAAAAEgAAACQAAAASAAAAAAAAAAAAAAAAAAAABcAAAAUAAAAAAAAAAAAAAD/fwAA/38AAAAAAAAJAAAABAAAAEQAYwAfAAAAVAAAAAAAAAAAAAAAAAAAAAAAAAAAAAAAAAAAAAAAAAAAAAAAAAAAAAAAAAAAAAAAAAAAAAAAAAAAAAAAAAAAAAAAAAAAAAAAAAAAAAAAAAAAAAAAAAAAACEAAAAYAAAAFAAAAGQPAADAFwAAgBEAAJAaAAAQAAAAJgAAAAgAAAD/////AAAAAA=="/>
              </a:ext>
            </a:extLst>
          </p:cNvGrpSpPr>
          <p:nvPr/>
        </p:nvGrpSpPr>
        <p:grpSpPr>
          <a:xfrm>
            <a:off x="2501900" y="3860800"/>
            <a:ext cx="342900" cy="457200"/>
            <a:chOff x="2501900" y="3860800"/>
            <a:chExt cx="342900" cy="457200"/>
          </a:xfrm>
        </p:grpSpPr>
        <p:sp>
          <p:nvSpPr>
            <p:cNvPr id="33" name="Shape 4683"/>
            <p:cNvSpPr>
              <a:extLst>
                <a:ext uri="smNativeData">
                  <pr:smNativeData xmlns:pr="smNativeData" xmlns="smNativeData" val="SMDATA_15_trXW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J/f38AAAAAAMvLywDAwP8Af39/AAAAAAAAAAAAAAAAAAAAAAAAAAAAIQAAABgAAAAUAAAAZA8AADgYAACAEQAAkBoAAAAAAAAmAAAACAAAAP//////////"/>
                </a:ext>
              </a:extLst>
            </p:cNvSpPr>
            <p:nvPr/>
          </p:nvSpPr>
          <p:spPr>
            <a:xfrm>
              <a:off x="2501900" y="39370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32" name="Shape 4684"/>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yA8AAMAXAAAwEQAALBoAAAAgAAAmAAAACAAAAP//////////"/>
                </a:ext>
              </a:extLst>
            </p:cNvSpPr>
            <p:nvPr/>
          </p:nvSpPr>
          <p:spPr>
            <a:xfrm>
              <a:off x="2565400" y="3860800"/>
              <a:ext cx="228600" cy="393700"/>
            </a:xfrm>
            <a:prstGeom prst="rect">
              <a:avLst/>
            </a:prstGeom>
            <a:noFill/>
            <a:ln>
              <a:noFill/>
            </a:ln>
            <a:effectLst/>
          </p:spPr>
          <p:txBody>
            <a:bodyPr vert="horz" wrap="none" lIns="50800" tIns="50800" rIns="50800" bIns="50800" numCol="1" spcCol="215900"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cap="none">
                  <a:solidFill>
                    <a:srgbClr val="424242"/>
                  </a:solidFill>
                  <a:latin typeface="蘋果儷中黑" pitchFamily="0" charset="0"/>
                  <a:ea typeface="蘋果儷中黑" pitchFamily="0" charset="0"/>
                  <a:cs typeface="蘋果儷中黑" pitchFamily="0" charset="0"/>
                </a:defRPr>
              </a:pPr>
              <a:r>
                <a:rPr cap="none">
                  <a:latin typeface="Times" pitchFamily="0" charset="0"/>
                  <a:ea typeface="蘋果儷中黑" pitchFamily="0" charset="0"/>
                  <a:cs typeface="蘋果儷中黑" pitchFamily="0" charset="0"/>
                </a:rPr>
                <a:t>3</a:t>
              </a:r>
              <a:endParaRPr cap="none">
                <a:latin typeface="Times" pitchFamily="0" charset="0"/>
                <a:ea typeface="蘋果儷中黑" pitchFamily="0" charset="0"/>
                <a:cs typeface="蘋果儷中黑" pitchFamily="0" charset="0"/>
              </a:endParaRPr>
            </a:p>
          </p:txBody>
        </p:sp>
      </p:grpSp>
      <p:grpSp>
        <p:nvGrpSpPr>
          <p:cNvPr id="34" name="Group 4688"/>
          <p:cNvGrpSpPr>
            <a:extLst>
              <a:ext uri="smNativeData">
                <pr:smNativeData xmlns:pr="smNativeData" xmlns="smNativeData" val="SMDATA_6_trXWYhMAAAAlAAAAAQAAAA8BAAAAkAAAAEgAAACQAAAASAAAAAAAAAAAAAAAAAAAABcAAAAUAAAAAAAAAAAAAAD/fwAA/38AAAAAAAAJAAAABAAAAEQAYwAfAAAAVAAAAAAAAAAAAAAAAAAAAAAAAAAAAAAAAAAAAAAAAAAAAAAAAAAAAAAAAAAAAAAAAAAAAAAAAAAAAAAAAAAAAAAAAAAAAAAAAAAAAAAAAAAAAAAAAAAAACEAAAAYAAAAFAAAALQKAACIHQAA0AwAADAgAAAQAAAAJgAAAAgAAAD/////AAAAAA=="/>
              </a:ext>
            </a:extLst>
          </p:cNvGrpSpPr>
          <p:nvPr/>
        </p:nvGrpSpPr>
        <p:grpSpPr>
          <a:xfrm>
            <a:off x="1739900" y="4800600"/>
            <a:ext cx="342900" cy="431800"/>
            <a:chOff x="1739900" y="4800600"/>
            <a:chExt cx="342900" cy="431800"/>
          </a:xfrm>
        </p:grpSpPr>
        <p:sp>
          <p:nvSpPr>
            <p:cNvPr id="36" name="Shape 4686"/>
            <p:cNvSpPr>
              <a:extLst>
                <a:ext uri="smNativeData">
                  <pr:smNativeData xmlns:pr="smNativeData" xmlns="smNativeData" val="SMDATA_15_trXW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J/f38AAAAAAMvLywDAwP8Af39/AAAAAAAAAAAAAAAAAAAAAAAAAAAAIQAAABgAAAAUAAAAtAoAANgdAADQDAAAMCAAAAAAAAAmAAAACAAAAP//////////"/>
                </a:ext>
              </a:extLst>
            </p:cNvSpPr>
            <p:nvPr/>
          </p:nvSpPr>
          <p:spPr>
            <a:xfrm>
              <a:off x="1739900" y="48514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35" name="Shape 4687"/>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GAsAAIgdAACADAAA9B8AAAAgAAAmAAAACAAAAP//////////"/>
                </a:ext>
              </a:extLst>
            </p:cNvSpPr>
            <p:nvPr/>
          </p:nvSpPr>
          <p:spPr>
            <a:xfrm>
              <a:off x="1803400" y="4800600"/>
              <a:ext cx="228600" cy="393700"/>
            </a:xfrm>
            <a:prstGeom prst="rect">
              <a:avLst/>
            </a:prstGeom>
            <a:noFill/>
            <a:ln>
              <a:noFill/>
            </a:ln>
            <a:effectLst/>
          </p:spPr>
          <p:txBody>
            <a:bodyPr vert="horz" wrap="none" lIns="50800" tIns="50800" rIns="50800" bIns="50800" numCol="1" spcCol="215900"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cap="none">
                  <a:solidFill>
                    <a:srgbClr val="424242"/>
                  </a:solidFill>
                  <a:latin typeface="蘋果儷中黑" pitchFamily="0" charset="0"/>
                  <a:ea typeface="蘋果儷中黑" pitchFamily="0" charset="0"/>
                  <a:cs typeface="蘋果儷中黑" pitchFamily="0" charset="0"/>
                </a:defRPr>
              </a:pPr>
              <a:r>
                <a:rPr cap="none">
                  <a:latin typeface="Times" pitchFamily="0" charset="0"/>
                  <a:ea typeface="蘋果儷中黑" pitchFamily="0" charset="0"/>
                  <a:cs typeface="蘋果儷中黑" pitchFamily="0" charset="0"/>
                </a:rPr>
                <a:t>1</a:t>
              </a:r>
              <a:endParaRPr cap="none">
                <a:latin typeface="Times" pitchFamily="0" charset="0"/>
                <a:ea typeface="蘋果儷中黑" pitchFamily="0" charset="0"/>
                <a:cs typeface="蘋果儷中黑" pitchFamily="0" charset="0"/>
              </a:endParaRPr>
            </a:p>
          </p:txBody>
        </p:sp>
      </p:grpSp>
      <p:grpSp>
        <p:nvGrpSpPr>
          <p:cNvPr id="37" name="Group 4691"/>
          <p:cNvGrpSpPr>
            <a:extLst>
              <a:ext uri="smNativeData">
                <pr:smNativeData xmlns:pr="smNativeData" xmlns="smNativeData" val="SMDATA_6_trXWYhMAAAAlAAAAAQAAAA8BAAAAkAAAAEgAAACQAAAASAAAAAAAAAAAAAAAAAAAABcAAAAUAAAAAAAAAAAAAAD/fwAA/38AAAAAAAAJAAAABAAAAEQAYwAfAAAAVAAAAAAAAAAAAAAAAAAAAAAAAAAAAAAAAAAAAAAAAAAAAAAAAAAAAAAAAAAAAAAAAAAAAAAAAAAAAAAAAAAAAAAAAAAAAAAAAAAAAAAAAAAAAAAAAAAAACEAAAAYAAAAFAAAAAwNAAB0HQAAKA8AADAgAAAQAAAAJgAAAAgAAAD/////AAAAAA=="/>
              </a:ext>
            </a:extLst>
          </p:cNvGrpSpPr>
          <p:nvPr/>
        </p:nvGrpSpPr>
        <p:grpSpPr>
          <a:xfrm>
            <a:off x="2120900" y="4787900"/>
            <a:ext cx="342900" cy="444500"/>
            <a:chOff x="2120900" y="4787900"/>
            <a:chExt cx="342900" cy="444500"/>
          </a:xfrm>
        </p:grpSpPr>
        <p:sp>
          <p:nvSpPr>
            <p:cNvPr id="39" name="Shape 4689"/>
            <p:cNvSpPr>
              <a:extLst>
                <a:ext uri="smNativeData">
                  <pr:smNativeData xmlns:pr="smNativeData" xmlns="smNativeData" val="SMDATA_15_trXW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OMFDQE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J/f38AAAAAAMvLywDAwP8Af39/AAAAAAAAAAAAAAAAAAAAAAAAAAAAIQAAABgAAAAUAAAADA0AANgdAAAoDwAAMCAAAAAAAAAmAAAACAAAAP//////////"/>
                </a:ext>
              </a:extLst>
            </p:cNvSpPr>
            <p:nvPr/>
          </p:nvSpPr>
          <p:spPr>
            <a:xfrm>
              <a:off x="2120900" y="48514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38" name="Shape 4690"/>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cA0AAHQdAADYDgAA4B8AAAAgAAAmAAAACAAAAP//////////"/>
                </a:ext>
              </a:extLst>
            </p:cNvSpPr>
            <p:nvPr/>
          </p:nvSpPr>
          <p:spPr>
            <a:xfrm>
              <a:off x="2184400" y="4787900"/>
              <a:ext cx="228600" cy="393700"/>
            </a:xfrm>
            <a:prstGeom prst="rect">
              <a:avLst/>
            </a:prstGeom>
            <a:noFill/>
            <a:ln>
              <a:noFill/>
            </a:ln>
            <a:effectLst/>
          </p:spPr>
          <p:txBody>
            <a:bodyPr vert="horz" wrap="none" lIns="50800" tIns="50800" rIns="50800" bIns="50800" numCol="1" spcCol="215900"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cap="none">
                  <a:solidFill>
                    <a:srgbClr val="424242"/>
                  </a:solidFill>
                  <a:latin typeface="蘋果儷中黑" pitchFamily="0" charset="0"/>
                  <a:ea typeface="蘋果儷中黑" pitchFamily="0" charset="0"/>
                  <a:cs typeface="蘋果儷中黑" pitchFamily="0" charset="0"/>
                </a:defRPr>
              </a:pPr>
              <a:r>
                <a:rPr cap="none">
                  <a:latin typeface="Times" pitchFamily="0" charset="0"/>
                  <a:ea typeface="蘋果儷中黑" pitchFamily="0" charset="0"/>
                  <a:cs typeface="蘋果儷中黑" pitchFamily="0" charset="0"/>
                </a:rPr>
                <a:t>2</a:t>
              </a:r>
              <a:endParaRPr cap="none">
                <a:latin typeface="Times" pitchFamily="0" charset="0"/>
                <a:ea typeface="蘋果儷中黑" pitchFamily="0" charset="0"/>
                <a:cs typeface="蘋果儷中黑" pitchFamily="0" charset="0"/>
              </a:endParaRPr>
            </a:p>
          </p:txBody>
        </p:sp>
      </p:grpSp>
      <p:grpSp>
        <p:nvGrpSpPr>
          <p:cNvPr id="40" name="Group 4694"/>
          <p:cNvGrpSpPr>
            <a:extLst>
              <a:ext uri="smNativeData">
                <pr:smNativeData xmlns:pr="smNativeData" xmlns="smNativeData" val="SMDATA_6_trXWYhMAAAAlAAAAAQAAAA8BAAAAkAAAAEgAAACQAAAASAAAAAAAAAAAAAAAAAAAABcAAAAUAAAAAAAAAAAAAAD/fwAA/38AAAAAAAAJAAAABAAAAEIAUQAfAAAAVAAAAAAAAAAAAAAAAAAAAAAAAAAAAAAAAAAAAAAAAAAAAAAAAAAAAAAAAAAAAAAAAAAAAAAAAAAAAAAAAAAAAAAAAAAAAAAAAAAAAAAAAAAAAAAAAAAAACEAAAAYAAAAFAAAAGQPAABgHQAAgBEAADAgAAAQAAAAJgAAAAgAAAD/////AAAAAA=="/>
              </a:ext>
            </a:extLst>
          </p:cNvGrpSpPr>
          <p:nvPr/>
        </p:nvGrpSpPr>
        <p:grpSpPr>
          <a:xfrm>
            <a:off x="2501900" y="4775200"/>
            <a:ext cx="342900" cy="457200"/>
            <a:chOff x="2501900" y="4775200"/>
            <a:chExt cx="342900" cy="457200"/>
          </a:xfrm>
        </p:grpSpPr>
        <p:sp>
          <p:nvSpPr>
            <p:cNvPr id="42" name="Shape 4692"/>
            <p:cNvSpPr>
              <a:extLst>
                <a:ext uri="smNativeData">
                  <pr:smNativeData xmlns:pr="smNativeData" xmlns="smNativeData" val="SMDATA_15_trXW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J/f38AAAAAAMvLywDAwP8Af39/AAAAAAAAAAAAAAAAAAAAAAAAAAAAIQAAABgAAAAUAAAAZA8AANgdAACAEQAAMCAAAAAAAAAmAAAACAAAAP//////////"/>
                </a:ext>
              </a:extLst>
            </p:cNvSpPr>
            <p:nvPr/>
          </p:nvSpPr>
          <p:spPr>
            <a:xfrm>
              <a:off x="2501900" y="48514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41" name="Shape 4693"/>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yA8AAGAdAAAwEQAAzB8AAAAgAAAmAAAACAAAAP//////////"/>
                </a:ext>
              </a:extLst>
            </p:cNvSpPr>
            <p:nvPr/>
          </p:nvSpPr>
          <p:spPr>
            <a:xfrm>
              <a:off x="2565400" y="4775200"/>
              <a:ext cx="228600" cy="393700"/>
            </a:xfrm>
            <a:prstGeom prst="rect">
              <a:avLst/>
            </a:prstGeom>
            <a:noFill/>
            <a:ln>
              <a:noFill/>
            </a:ln>
            <a:effectLst/>
          </p:spPr>
          <p:txBody>
            <a:bodyPr vert="horz" wrap="none" lIns="50800" tIns="50800" rIns="50800" bIns="50800" numCol="1" spcCol="215900"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cap="none">
                  <a:solidFill>
                    <a:srgbClr val="424242"/>
                  </a:solidFill>
                  <a:latin typeface="蘋果儷中黑" pitchFamily="0" charset="0"/>
                  <a:ea typeface="蘋果儷中黑" pitchFamily="0" charset="0"/>
                  <a:cs typeface="蘋果儷中黑" pitchFamily="0" charset="0"/>
                </a:defRPr>
              </a:pPr>
              <a:r>
                <a:rPr cap="none">
                  <a:latin typeface="Times" pitchFamily="0" charset="0"/>
                  <a:ea typeface="蘋果儷中黑" pitchFamily="0" charset="0"/>
                  <a:cs typeface="蘋果儷中黑" pitchFamily="0" charset="0"/>
                </a:rPr>
                <a:t>3</a:t>
              </a:r>
              <a:endParaRPr cap="none">
                <a:latin typeface="Times" pitchFamily="0" charset="0"/>
                <a:ea typeface="蘋果儷中黑" pitchFamily="0" charset="0"/>
                <a:cs typeface="蘋果儷中黑" pitchFamily="0" charset="0"/>
              </a:endParaRPr>
            </a:p>
          </p:txBody>
        </p:sp>
      </p:grpSp>
      <p:sp>
        <p:nvSpPr>
          <p:cNvPr id="43" name="Shape 4695"/>
          <p:cNvSpPr>
            <a:extLst>
              <a:ext uri="smNativeData">
                <pr:smNativeData xmlns:pr="smNativeData" xmlns="smNativeData" val="SMDATA_15_trXWYh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dBMAADgOAACUGwAA8A8AABAAAAAmAAAACAAAAP//////////"/>
              </a:ext>
            </a:extLst>
          </p:cNvSpPr>
          <p:nvPr/>
        </p:nvSpPr>
        <p:spPr>
          <a:xfrm>
            <a:off x="3162300" y="23114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44" name="Shape 4696"/>
          <p:cNvSpPr>
            <a:extLst>
              <a:ext uri="smNativeData">
                <pr:smNativeData xmlns:pr="smNativeData" xmlns="smNativeData" val="SMDATA_15_trXWYh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E0IDQE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1BwAADgOAAD0JAAA8A8AABAAAAAmAAAACAAAAP//////////"/>
              </a:ext>
            </a:extLst>
          </p:cNvSpPr>
          <p:nvPr/>
        </p:nvSpPr>
        <p:spPr>
          <a:xfrm>
            <a:off x="4686300" y="23114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45" name="Shape 4697"/>
          <p:cNvSpPr>
            <a:extLst>
              <a:ext uri="smNativeData">
                <pr:smNativeData xmlns:pr="smNativeData" xmlns="smNativeData" val="SMDATA_15_trXWYh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NCYAADgOAABULgAA8A8AABAAAAAmAAAACAAAAP//////////"/>
              </a:ext>
            </a:extLst>
          </p:cNvSpPr>
          <p:nvPr/>
        </p:nvSpPr>
        <p:spPr>
          <a:xfrm>
            <a:off x="6210300" y="23114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46" name="Shape 4698"/>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SAMAAIQIAAD0PQAABAsAABAgAAAmAAAACAAAAP//////////"/>
              </a:ext>
            </a:extLst>
          </p:cNvSpPr>
          <p:nvPr/>
        </p:nvSpPr>
        <p:spPr>
          <a:xfrm>
            <a:off x="533400" y="1384300"/>
            <a:ext cx="9537700" cy="4064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0" marR="0" indent="0" algn="l" defTabSz="457200">
              <a:lnSpc>
                <a:spcPts val="2900"/>
              </a:lnSpc>
              <a:spcBef>
                <a:spcPts val="400"/>
              </a:spcBef>
              <a:spcAft>
                <a:spcPts val="0"/>
              </a:spcAft>
              <a:buNone/>
              <a:tabLst>
                <a:tab pos="838200" algn="l"/>
                <a:tab pos="914400" algn="l"/>
                <a:tab pos="1828800" algn="l"/>
                <a:tab pos="2387600" algn="l"/>
              </a:tabLst>
              <a:defRPr sz="2400" cap="none">
                <a:solidFill>
                  <a:srgbClr val="0433FF"/>
                </a:solidFill>
                <a:latin typeface="蘋果儷中黑" pitchFamily="0" charset="0"/>
                <a:ea typeface="蘋果儷中黑" pitchFamily="0" charset="0"/>
                <a:cs typeface="蘋果儷中黑" pitchFamily="0" charset="0"/>
              </a:defRPr>
            </a:pPr>
            <a:r>
              <a:t>Approximating the joint posterior distribution is based on (mostly standard) MCMC</a:t>
            </a:r>
          </a:p>
        </p:txBody>
      </p:sp>
      <p:sp>
        <p:nvSpPr>
          <p:cNvPr id="47" name="Shape 4699"/>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mAMAAAwNAABCBwAAGBAAABAgAAAmAAAACAAAAP//////////"/>
              </a:ext>
            </a:extLst>
          </p:cNvSpPr>
          <p:nvPr/>
        </p:nvSpPr>
        <p:spPr>
          <a:xfrm>
            <a:off x="584200" y="2120900"/>
            <a:ext cx="595630" cy="495300"/>
          </a:xfrm>
          <a:prstGeom prst="rect">
            <a:avLst/>
          </a:prstGeom>
          <a:noFill/>
          <a:ln>
            <a:noFill/>
          </a:ln>
          <a:effectLst>
            <a:outerShdw blurRad="63500" dist="63760" dir="2700000">
              <a:srgbClr val="000000">
                <a:alpha val="4000"/>
              </a:srgbClr>
            </a:outerShdw>
          </a:effectLst>
        </p:spPr>
        <p:txBody>
          <a:bodyPr vert="horz" wrap="none" lIns="50800" tIns="50800" rIns="50800" bIns="50800" numCol="1" spcCol="215900" anchor="t"/>
          <a:lstStyle/>
          <a:p>
            <a:pPr lvl="1" algn="l" defTabSz="457200">
              <a:lnSpc>
                <a:spcPts val="3400"/>
              </a:lnSpc>
              <a:spcBef>
                <a:spcPts val="400"/>
              </a:spcBef>
              <a:tabLst>
                <a:tab pos="838200" algn="l"/>
                <a:tab pos="914400" algn="l"/>
                <a:tab pos="1828800" algn="l"/>
                <a:tab pos="2387600" algn="l"/>
              </a:tabLst>
              <a:defRPr sz="2800" b="1" i="1" cap="none">
                <a:latin typeface="Times New Roman" pitchFamily="1" charset="0"/>
                <a:ea typeface="Gill Sans" pitchFamily="0" charset="0"/>
                <a:cs typeface="Gill Sans" pitchFamily="0" charset="0"/>
              </a:defRPr>
            </a:pPr>
            <a:r>
              <a:t>r</a:t>
            </a:r>
          </a:p>
        </p:txBody>
      </p:sp>
      <p:pic>
        <p:nvPicPr>
          <p:cNvPr id="48" name="Picture1"/>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AAAA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CgFAACIEwAATgcAAEAVAAAQAAAAJgAAAAgAAAD//////////w=="/>
              </a:ext>
            </a:extLst>
          </p:cNvPicPr>
          <p:nvPr/>
        </p:nvPicPr>
        <p:blipFill>
          <a:blip r:embed="rId2"/>
          <a:stretch>
            <a:fillRect/>
          </a:stretch>
        </p:blipFill>
        <p:spPr>
          <a:xfrm>
            <a:off x="838200" y="3175000"/>
            <a:ext cx="349250" cy="279400"/>
          </a:xfrm>
          <a:prstGeom prst="rect">
            <a:avLst/>
          </a:prstGeom>
          <a:noFill/>
          <a:ln>
            <a:noFill/>
          </a:ln>
          <a:effectLst>
            <a:outerShdw blurRad="63500" dist="63760" dir="2700000">
              <a:srgbClr val="000000">
                <a:alpha val="4000"/>
              </a:srgbClr>
            </a:outerShdw>
          </a:effectLst>
        </p:spPr>
      </p:pic>
      <p:pic>
        <p:nvPicPr>
          <p:cNvPr id="49" name="droppedImage.png"/>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AAAA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CgFAACQHwAAXgcAAPggAAAQAAAAJgAAAAgAAAD//////////w=="/>
              </a:ext>
            </a:extLst>
          </p:cNvPicPr>
          <p:nvPr/>
        </p:nvPicPr>
        <p:blipFill>
          <a:blip r:embed="rId3"/>
          <a:stretch>
            <a:fillRect/>
          </a:stretch>
        </p:blipFill>
        <p:spPr>
          <a:xfrm>
            <a:off x="838200" y="5130800"/>
            <a:ext cx="359410" cy="228600"/>
          </a:xfrm>
          <a:prstGeom prst="rect">
            <a:avLst/>
          </a:prstGeom>
          <a:noFill/>
          <a:ln>
            <a:noFill/>
          </a:ln>
          <a:effectLst>
            <a:outerShdw blurRad="63500" dist="63760" dir="2700000">
              <a:srgbClr val="000000">
                <a:alpha val="4000"/>
              </a:srgbClr>
            </a:outerShdw>
          </a:effectLst>
        </p:spPr>
      </p:pic>
      <p:pic>
        <p:nvPicPr>
          <p:cNvPr id="50" name="droppedImage.png"/>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AAAA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CgFAAA8GQAAWAcAAGwbAAAQAAAAJgAAAAgAAAD//////////w=="/>
              </a:ext>
            </a:extLst>
          </p:cNvPicPr>
          <p:nvPr/>
        </p:nvPicPr>
        <p:blipFill>
          <a:blip r:embed="rId4"/>
          <a:stretch>
            <a:fillRect/>
          </a:stretch>
        </p:blipFill>
        <p:spPr>
          <a:xfrm>
            <a:off x="838200" y="4102100"/>
            <a:ext cx="355600" cy="355600"/>
          </a:xfrm>
          <a:prstGeom prst="rect">
            <a:avLst/>
          </a:prstGeom>
          <a:noFill/>
          <a:ln>
            <a:noFill/>
          </a:ln>
          <a:effectLst>
            <a:outerShdw blurRad="63500" dist="63760" dir="2700000">
              <a:srgbClr val="000000">
                <a:alpha val="4000"/>
              </a:srgbClr>
            </a:outerShdw>
          </a:effectLst>
        </p:spPr>
      </p:pic>
      <p:sp>
        <p:nvSpPr>
          <p:cNvPr id="51" name="Shape 4703"/>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egkAAMgAAAAGNQAACAcAABAgAAAmAAAACAAAAP//////////"/>
              </a:ext>
            </a:extLst>
          </p:cNvSpPr>
          <p:nvPr/>
        </p:nvSpPr>
        <p:spPr>
          <a:xfrm>
            <a:off x="1540510" y="127000"/>
            <a:ext cx="7078980" cy="10160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p>
            <a:pPr defTabSz="457200">
              <a:lnSpc>
                <a:spcPts val="4300"/>
              </a:lnSpc>
              <a:tabLst>
                <a:tab pos="838200" algn="l"/>
              </a:tabLst>
              <a:defRPr sz="3600" cap="none">
                <a:solidFill>
                  <a:srgbClr val="0433FF"/>
                </a:solidFill>
                <a:latin typeface="蘋果儷中黑" pitchFamily="0" charset="0"/>
                <a:ea typeface="Gill Sans" pitchFamily="0" charset="0"/>
                <a:cs typeface="Gill Sans" pitchFamily="0" charset="0"/>
              </a:defRPr>
            </a:pPr>
            <a:r>
              <a:t>The Dirichlet Process Prior (DPP) Model </a:t>
            </a:r>
            <a:br/>
            <a:r>
              <a:t>for Accommodating Process heterogeneity </a:t>
            </a:r>
          </a:p>
        </p:txBody>
      </p:sp>
    </p:spTree>
  </p:cSld>
  <p:clrMapOvr>
    <a:masterClrMapping/>
  </p:clrMapOvr>
  <p:transition spd="fast" p14:dur="500">
    <p:fade/>
    <p:extLst>
      <p:ext uri="smNativeData">
        <pr:smNativeData xmlns:pr="smNativeData" xmlns="smNativeData" val="trXWYgAAAAD0AQAAAAAAAAYAAAAAAAAAAAAAAAAAAAAAAAAAAQAAAAAAAAAAAAAAAAAAAAAAAAAAAAAA"/>
      </p:ext>
    </p:extLst>
  </p:transition>
  <p:timing>
    <p:tnLst>
      <p:par>
        <p:cTn id="1" dur="indefinite" restart="never" nodeType="tmRoot"/>
      </p:par>
    </p:tnLst>
  </p:timing>
</p:sld>
</file>

<file path=ppt/slides/slide42.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771"/>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CUAJo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7wMAAEAGAABsOQAAnwgAABAgAAAmAAAACAAAAP//////////"/>
              </a:ext>
            </a:extLst>
          </p:cNvSpPr>
          <p:nvPr/>
        </p:nvSpPr>
        <p:spPr>
          <a:xfrm>
            <a:off x="639445" y="1016000"/>
            <a:ext cx="8695055" cy="385445"/>
          </a:xfrm>
          <a:prstGeom prst="rect">
            <a:avLst/>
          </a:prstGeom>
          <a:noFill/>
          <a:ln>
            <a:noFill/>
          </a:ln>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Can we correctly estimate the true branch length used in our simulation?</a:t>
            </a:r>
          </a:p>
        </p:txBody>
      </p:sp>
      <p:sp>
        <p:nvSpPr>
          <p:cNvPr id="3" name="Shape 772"/>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ONx43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xgkAANwAAAC6NAAATAQAABAgAAAmAAAACAAAAP//////////"/>
              </a:ext>
            </a:extLst>
          </p:cNvSpPr>
          <p:nvPr/>
        </p:nvSpPr>
        <p:spPr>
          <a:xfrm>
            <a:off x="1588770" y="139700"/>
            <a:ext cx="698246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Scaling the Instantaneous Rate Matrix</a:t>
            </a:r>
          </a:p>
        </p:txBody>
      </p:sp>
      <p:pic>
        <p:nvPicPr>
          <p:cNvPr id="4" name="droppedImage.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CuC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KQQAADkDAAAoCMAAHAXAAAQAAAAJgAAAAgAAAD//////////w=="/>
              </a:ext>
            </a:extLst>
          </p:cNvPicPr>
          <p:nvPr/>
        </p:nvPicPr>
        <p:blipFill>
          <a:blip r:embed="rId2"/>
          <a:stretch>
            <a:fillRect/>
          </a:stretch>
        </p:blipFill>
        <p:spPr>
          <a:xfrm>
            <a:off x="2705100" y="2095500"/>
            <a:ext cx="3086100" cy="1714500"/>
          </a:xfrm>
          <a:prstGeom prst="rect">
            <a:avLst/>
          </a:prstGeom>
          <a:noFill/>
          <a:ln>
            <a:noFill/>
          </a:ln>
          <a:effectLst/>
        </p:spPr>
      </p:pic>
      <p:sp>
        <p:nvSpPr>
          <p:cNvPr id="5" name="Shape 774"/>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C9EE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GAYAADgYAADaOgAAXB8AABAgAAAmAAAACAAAAP//////////"/>
              </a:ext>
            </a:extLst>
          </p:cNvSpPr>
          <p:nvPr/>
        </p:nvSpPr>
        <p:spPr>
          <a:xfrm>
            <a:off x="990600" y="3937000"/>
            <a:ext cx="8576310" cy="1160780"/>
          </a:xfrm>
          <a:prstGeom prst="rect">
            <a:avLst/>
          </a:prstGeom>
          <a:noFill/>
          <a:ln>
            <a:noFill/>
          </a:ln>
          <a:effectLst/>
        </p:spPr>
        <p:txBody>
          <a:bodyPr vert="horz" wrap="square" lIns="50800" tIns="50800" rIns="50800" bIns="50800" numCol="1" spcCol="215900" anchor="t"/>
          <a:lstStyle/>
          <a:p>
            <a:pPr algn="l" defTabSz="457200">
              <a:lnSpc>
                <a:spcPts val="2100"/>
              </a:lnSpc>
              <a:tabLst>
                <a:tab pos="838200" algn="l"/>
              </a:tabLst>
              <a:defRPr sz="1800" cap="none">
                <a:latin typeface="Arial" pitchFamily="1" charset="0"/>
                <a:ea typeface="Arial" pitchFamily="1" charset="0"/>
                <a:cs typeface="Arial" pitchFamily="1" charset="0"/>
              </a:defRPr>
            </a:pPr>
            <a:r>
              <a:rPr cap="none">
                <a:solidFill>
                  <a:srgbClr val="424242"/>
                </a:solidFill>
              </a:rPr>
              <a:t>Scaling the instantaneous-rate matrix such that the average substitution rate is 2</a:t>
            </a:r>
            <a:br/>
            <a:r>
              <a:rPr cap="none">
                <a:solidFill>
                  <a:srgbClr val="424242"/>
                </a:solidFill>
              </a:rPr>
              <a:t>    would require that we divide the estimated branch lengths by 2 in order to</a:t>
            </a:r>
            <a:br/>
            <a:r>
              <a:rPr cap="none">
                <a:solidFill>
                  <a:srgbClr val="424242"/>
                </a:solidFill>
              </a:rPr>
              <a:t>    interpret the branch lengths,   , in terms of the expected (average) number of </a:t>
            </a:r>
            <a:br/>
            <a:r>
              <a:rPr cap="none">
                <a:solidFill>
                  <a:srgbClr val="424242"/>
                </a:solidFill>
              </a:rPr>
              <a:t>    substitutions per site.</a:t>
            </a:r>
            <a:endParaRPr cap="none">
              <a:solidFill>
                <a:srgbClr val="424242"/>
              </a:solidFill>
            </a:endParaRPr>
          </a:p>
        </p:txBody>
      </p:sp>
      <p:pic>
        <p:nvPicPr>
          <p:cNvPr id="6" name="pasted-image.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EHwAAAAAAAAAAAABkAAAAZAAAAAAAAAAjAAAABAAAAGQAAAAXAAAAFAAAAAAAAAAAAAAA/38AAP9/AAAAAAAACQAAAAQAAADDCw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LwZAAANHAAArxoAACUdAAAQAAAAJgAAAAgAAAD//////////w=="/>
              </a:ext>
            </a:extLst>
          </p:cNvPicPr>
          <p:nvPr/>
        </p:nvPicPr>
        <p:blipFill>
          <a:blip r:embed="rId3"/>
          <a:srcRect l="0" t="0" r="79400" b="0"/>
          <a:stretch>
            <a:fillRect/>
          </a:stretch>
        </p:blipFill>
        <p:spPr>
          <a:xfrm>
            <a:off x="4183380" y="4559935"/>
            <a:ext cx="154305" cy="177800"/>
          </a:xfrm>
          <a:prstGeom prst="rect">
            <a:avLst/>
          </a:prstGeom>
          <a:noFill/>
          <a:ln>
            <a:noFill/>
          </a:ln>
          <a:effectLst/>
        </p:spPr>
      </p:pic>
      <p:sp>
        <p:nvSpPr>
          <p:cNvPr id="7" name="Shape 776"/>
          <p:cNvSpPr>
            <a:extLst>
              <a:ext uri="smNativeData">
                <pr:smNativeData xmlns:pr="smNativeData" xmlns="smNativeData" val="SMDATA_15_trXWYhMAAAAlAAAACg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C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GCp8w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jyIAAFAWAABhJAAAUBYAABAAAAAmAAAACAAAAP//////////"/>
              </a:ext>
            </a:extLst>
          </p:cNvSpPr>
          <p:nvPr/>
        </p:nvSpPr>
        <p:spPr>
          <a:xfrm flipH="1">
            <a:off x="5617845" y="3627120"/>
            <a:ext cx="295910" cy="0"/>
          </a:xfrm>
          <a:prstGeom prst="line">
            <a:avLst/>
          </a:prstGeom>
          <a:noFill/>
          <a:ln w="25400" cap="flat" cmpd="sng" algn="ctr">
            <a:solidFill>
              <a:srgbClr val="FF9300"/>
            </a:solidFill>
            <a:prstDash val="solid"/>
            <a:headEnd type="none"/>
            <a:tailEnd type="triangle" w="med" len="med"/>
          </a:ln>
          <a:effectLst>
            <a:outerShdw blurRad="63500" dist="63760" dir="27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8" name="Shape 777"/>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GAYAAJgIAADaOgAAdgwAABAgAAAmAAAACAAAAP//////////"/>
              </a:ext>
            </a:extLst>
          </p:cNvSpPr>
          <p:nvPr/>
        </p:nvSpPr>
        <p:spPr>
          <a:xfrm>
            <a:off x="990600" y="1397000"/>
            <a:ext cx="8576310" cy="628650"/>
          </a:xfrm>
          <a:prstGeom prst="rect">
            <a:avLst/>
          </a:prstGeom>
          <a:noFill/>
          <a:ln>
            <a:noFill/>
          </a:ln>
          <a:effectLst/>
        </p:spPr>
        <p:txBody>
          <a:bodyPr vert="horz" wrap="square" lIns="50800" tIns="50800" rIns="50800" bIns="50800" numCol="1" spcCol="215900" anchor="t"/>
          <a:lstStyle/>
          <a:p>
            <a:pPr algn="l" defTabSz="457200">
              <a:lnSpc>
                <a:spcPts val="2100"/>
              </a:lnSpc>
              <a:tabLst>
                <a:tab pos="838200" algn="l"/>
              </a:tabLst>
              <a:defRPr sz="1800" cap="none">
                <a:latin typeface="Arial" pitchFamily="1" charset="0"/>
                <a:ea typeface="Arial" pitchFamily="1" charset="0"/>
                <a:cs typeface="Arial" pitchFamily="1" charset="0"/>
              </a:defRPr>
            </a:pPr>
            <a:r>
              <a:rPr cap="none">
                <a:solidFill>
                  <a:srgbClr val="424242"/>
                </a:solidFill>
              </a:rPr>
              <a:t>The weighted sum of the average (expected) number of changes for all four </a:t>
            </a:r>
            <a:br/>
            <a:r>
              <a:rPr cap="none">
                <a:solidFill>
                  <a:srgbClr val="424242"/>
                </a:solidFill>
              </a:rPr>
              <a:t>     states when the average of the </a:t>
            </a:r>
            <a:r>
              <a:rPr b="1" cap="none">
                <a:solidFill>
                  <a:srgbClr val="424242"/>
                </a:solidFill>
                <a:latin typeface="Times New Roman" pitchFamily="1" charset="0"/>
                <a:ea typeface="Times New Roman" pitchFamily="1" charset="0"/>
                <a:cs typeface="Times New Roman" pitchFamily="1" charset="0"/>
              </a:rPr>
              <a:t>Q</a:t>
            </a:r>
            <a:r>
              <a:rPr cap="none">
                <a:solidFill>
                  <a:srgbClr val="424242"/>
                </a:solidFill>
              </a:rPr>
              <a:t> matrix is 2...</a:t>
            </a:r>
            <a:endParaRPr cap="none">
              <a:solidFill>
                <a:srgbClr val="424242"/>
              </a:solidFill>
            </a:endParaRPr>
          </a:p>
        </p:txBody>
      </p:sp>
      <p:sp>
        <p:nvSpPr>
          <p:cNvPr id="9" name="Shape 778"/>
          <p:cNvSpPr>
            <a:extLst>
              <a:ext uri="smNativeData">
                <pr:smNativeData xmlns:pr="smNativeData" xmlns="smNativeData" val="SMDATA_15_trXWYhMAAAAlAAAAZAAAAA0AAAAAUAAAAFAAAABQAAAAUAAAAAAAAAABAAAAAAAAAAEAAABQAAAAAAAAAAAA4D8AAAAAAADgPwAAAAAAAOA/AAAAAAAA4D8AAAAAAADgPwAAAAAAAOA/AAAAAAAA4D8AAAAAAADgPwAAAAAAAOA/AAAAAAAA4D8CAAAAjAAAAAE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LDTLAM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hhQAAMwOAABhJAAAYBUAABAAAAAmAAAACAAAAP//////////"/>
              </a:ext>
            </a:extLst>
          </p:cNvSpPr>
          <p:nvPr/>
        </p:nvSpPr>
        <p:spPr>
          <a:xfrm>
            <a:off x="3336290" y="2405380"/>
            <a:ext cx="2577465" cy="1069340"/>
          </a:xfrm>
          <a:prstGeom prst="rect">
            <a:avLst/>
          </a:prstGeom>
          <a:solidFill>
            <a:srgbClr val="FFFFFF"/>
          </a:solidFill>
          <a:ln>
            <a:noFill/>
          </a:ln>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grpSp>
        <p:nvGrpSpPr>
          <p:cNvPr id="10" name="Group 783"/>
          <p:cNvGrpSpPr>
            <a:extLst>
              <a:ext uri="smNativeData">
                <pr:smNativeData xmlns:pr="smNativeData" xmlns="smNativeData" val="SMDATA_6_trXWYhMAAAAlAAAAAQAAAA8BAAAAkAAAAEgAAACQAAAASAAAAAAAAAAAAAAAAAAAABcAAAAUAAAAAAAAAAAAAAD/fwAA/38AAAAAAAAJAAAABAAAAGhlYWQfAAAAVAAAAAAAAAAAAAAAAAAAAAAAAAAAAAAAAAAAAAAAAAAAAAAAAAAAAAAAAAAAAAAAAAAAAAAAAAAAAAAAAAAAAAAAAAAAAAAAAAAAAAAAAAAAAAAAAAAAACEAAAAYAAAAFAAAAF4ZAABrDgAAlh0AALIVAAAQAAAAJgAAAAgAAAD/////AAAAAA=="/>
              </a:ext>
            </a:extLst>
          </p:cNvGrpSpPr>
          <p:nvPr/>
        </p:nvGrpSpPr>
        <p:grpSpPr>
          <a:xfrm>
            <a:off x="4123690" y="2343785"/>
            <a:ext cx="685800" cy="1183005"/>
            <a:chOff x="4123690" y="2343785"/>
            <a:chExt cx="685800" cy="1183005"/>
          </a:xfrm>
        </p:grpSpPr>
        <p:sp>
          <p:nvSpPr>
            <p:cNvPr id="14" name="Shape 779"/>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LB/SQM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XhkAAGsOAACWHQAAxhAAAAAgAAAmAAAACAAAAP//////////"/>
                </a:ext>
              </a:extLst>
            </p:cNvSpPr>
            <p:nvPr/>
          </p:nvSpPr>
          <p:spPr>
            <a:xfrm>
              <a:off x="4123690" y="2343785"/>
              <a:ext cx="685800" cy="382905"/>
            </a:xfrm>
            <a:prstGeom prst="rect">
              <a:avLst/>
            </a:prstGeom>
            <a:noFill/>
            <a:ln>
              <a:noFill/>
            </a:ln>
            <a:effectLst/>
          </p:spPr>
          <p:txBody>
            <a:bodyPr vert="horz" wrap="none" lIns="50800" tIns="50800" rIns="50800" bIns="50800" numCol="1" spcCol="215900" anchor="ctr"/>
            <a:lstStyle>
              <a:lvl1pPr algn="l" defTabSz="457200">
                <a:lnSpc>
                  <a:spcPts val="2400"/>
                </a:lnSpc>
                <a:tabLst>
                  <a:tab pos="838200" algn="l"/>
                </a:tabLst>
                <a:defRPr sz="2000" cap="none">
                  <a:solidFill>
                    <a:srgbClr val="424242"/>
                  </a:solidFill>
                  <a:latin typeface="Times New Roman"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1.576</a:t>
              </a:r>
              <a:endParaRPr cap="none">
                <a:solidFill>
                  <a:srgbClr val="424242"/>
                </a:solidFill>
              </a:endParaRPr>
            </a:p>
          </p:txBody>
        </p:sp>
        <p:sp>
          <p:nvSpPr>
            <p:cNvPr id="13" name="Shape 780"/>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kAC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XhkAAA8QAACWHQAAahIAAAAgAAAmAAAACAAAAP//////////"/>
                </a:ext>
              </a:extLst>
            </p:cNvSpPr>
            <p:nvPr/>
          </p:nvSpPr>
          <p:spPr>
            <a:xfrm>
              <a:off x="4123690" y="2610485"/>
              <a:ext cx="685800" cy="382905"/>
            </a:xfrm>
            <a:prstGeom prst="rect">
              <a:avLst/>
            </a:prstGeom>
            <a:noFill/>
            <a:ln>
              <a:noFill/>
            </a:ln>
            <a:effectLst/>
          </p:spPr>
          <p:txBody>
            <a:bodyPr vert="horz" wrap="none" lIns="50800" tIns="50800" rIns="50800" bIns="50800" numCol="1" spcCol="215900" anchor="ctr"/>
            <a:lstStyle>
              <a:lvl1pPr algn="l" defTabSz="457200">
                <a:lnSpc>
                  <a:spcPts val="2400"/>
                </a:lnSpc>
                <a:tabLst>
                  <a:tab pos="838200" algn="l"/>
                </a:tabLst>
                <a:defRPr sz="2000" cap="none">
                  <a:solidFill>
                    <a:srgbClr val="424242"/>
                  </a:solidFill>
                  <a:latin typeface="Times New Roman"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1.082</a:t>
              </a:r>
              <a:endParaRPr cap="none">
                <a:solidFill>
                  <a:srgbClr val="424242"/>
                </a:solidFill>
              </a:endParaRPr>
            </a:p>
          </p:txBody>
        </p:sp>
        <p:sp>
          <p:nvSpPr>
            <p:cNvPr id="12" name="Shape 781"/>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DCMQ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XhkAALMRAACWHQAADhQAAAAgAAAmAAAACAAAAP//////////"/>
                </a:ext>
              </a:extLst>
            </p:cNvSpPr>
            <p:nvPr/>
          </p:nvSpPr>
          <p:spPr>
            <a:xfrm>
              <a:off x="4123690" y="2877185"/>
              <a:ext cx="685800" cy="382905"/>
            </a:xfrm>
            <a:prstGeom prst="rect">
              <a:avLst/>
            </a:prstGeom>
            <a:noFill/>
            <a:ln>
              <a:noFill/>
            </a:ln>
            <a:effectLst/>
          </p:spPr>
          <p:txBody>
            <a:bodyPr vert="horz" wrap="none" lIns="50800" tIns="50800" rIns="50800" bIns="50800" numCol="1" spcCol="215900" anchor="ctr"/>
            <a:lstStyle>
              <a:lvl1pPr algn="l" defTabSz="457200">
                <a:lnSpc>
                  <a:spcPts val="2400"/>
                </a:lnSpc>
                <a:tabLst>
                  <a:tab pos="838200" algn="l"/>
                </a:tabLst>
                <a:defRPr sz="2000" cap="none">
                  <a:solidFill>
                    <a:srgbClr val="424242"/>
                  </a:solidFill>
                  <a:latin typeface="Times New Roman"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0.704</a:t>
              </a:r>
              <a:endParaRPr cap="none">
                <a:solidFill>
                  <a:srgbClr val="424242"/>
                </a:solidFill>
              </a:endParaRPr>
            </a:p>
          </p:txBody>
        </p:sp>
        <p:sp>
          <p:nvSpPr>
            <p:cNvPr id="11" name="Shape 782"/>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BAFAgE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XhkAAFcTAACWHQAAshUAAAAgAAAmAAAACAAAAP//////////"/>
                </a:ext>
              </a:extLst>
            </p:cNvSpPr>
            <p:nvPr/>
          </p:nvSpPr>
          <p:spPr>
            <a:xfrm>
              <a:off x="4123690" y="3143885"/>
              <a:ext cx="685800" cy="382905"/>
            </a:xfrm>
            <a:prstGeom prst="rect">
              <a:avLst/>
            </a:prstGeom>
            <a:noFill/>
            <a:ln>
              <a:noFill/>
            </a:ln>
            <a:effectLst/>
          </p:spPr>
          <p:txBody>
            <a:bodyPr vert="horz" wrap="none" lIns="50800" tIns="50800" rIns="50800" bIns="50800" numCol="1" spcCol="215900" anchor="ctr"/>
            <a:lstStyle>
              <a:lvl1pPr algn="l" defTabSz="457200">
                <a:lnSpc>
                  <a:spcPts val="2400"/>
                </a:lnSpc>
                <a:tabLst>
                  <a:tab pos="838200" algn="l"/>
                </a:tabLst>
                <a:defRPr sz="2000" cap="none">
                  <a:solidFill>
                    <a:srgbClr val="424242"/>
                  </a:solidFill>
                  <a:latin typeface="Times New Roman"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1.286</a:t>
              </a:r>
              <a:endParaRPr cap="none">
                <a:solidFill>
                  <a:srgbClr val="424242"/>
                </a:solidFill>
              </a:endParaRPr>
            </a:p>
          </p:txBody>
        </p:sp>
      </p:grpSp>
      <p:grpSp>
        <p:nvGrpSpPr>
          <p:cNvPr id="15" name="Group 788"/>
          <p:cNvGrpSpPr>
            <a:extLst>
              <a:ext uri="smNativeData">
                <pr:smNativeData xmlns:pr="smNativeData" xmlns="smNativeData" val="SMDATA_6_trXWYhMAAAAlAAAAAQAAAA8BAAAAkAAAAEgAAACQAAAASAAAAAAAAAAAAAAAAAAAABcAAAAUAAAAAAAAAAAAAAD/fwAA/38AAAAAAAAJAAAABAAAAAAAAAAfAAAAVAAAAAAAAAAAAAAAAAAAAAAAAAAAAAAAAAAAAAAAAAAAAAAAAAAAAAAAAAAAAAAAAAAAAAAAAAAAAAAAAAAAAAAAAAAAAAAAAAAAAAAAAAAAAAAAAAAAACEAAAAYAAAAFAAAAEoUAABrDgAAghgAALIVAAAQAAAAJgAAAAgAAAD/////AAAAAA=="/>
              </a:ext>
            </a:extLst>
          </p:cNvGrpSpPr>
          <p:nvPr/>
        </p:nvGrpSpPr>
        <p:grpSpPr>
          <a:xfrm>
            <a:off x="3298190" y="2343785"/>
            <a:ext cx="685800" cy="1183005"/>
            <a:chOff x="3298190" y="2343785"/>
            <a:chExt cx="685800" cy="1183005"/>
          </a:xfrm>
        </p:grpSpPr>
        <p:sp>
          <p:nvSpPr>
            <p:cNvPr id="19" name="Shape 784"/>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BkDAQQ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ShQAAGsOAACCGAAAxhAAAAAgAAAmAAAACAAAAP//////////"/>
                </a:ext>
              </a:extLst>
            </p:cNvSpPr>
            <p:nvPr/>
          </p:nvSpPr>
          <p:spPr>
            <a:xfrm>
              <a:off x="3298190" y="2343785"/>
              <a:ext cx="685800" cy="382905"/>
            </a:xfrm>
            <a:prstGeom prst="rect">
              <a:avLst/>
            </a:prstGeom>
            <a:noFill/>
            <a:ln>
              <a:noFill/>
            </a:ln>
            <a:effectLst/>
          </p:spPr>
          <p:txBody>
            <a:bodyPr vert="horz" wrap="none" lIns="50800" tIns="50800" rIns="50800" bIns="50800" numCol="1" spcCol="215900" anchor="ctr"/>
            <a:lstStyle>
              <a:lvl1pPr algn="l" defTabSz="457200">
                <a:lnSpc>
                  <a:spcPts val="2400"/>
                </a:lnSpc>
                <a:tabLst>
                  <a:tab pos="838200" algn="l"/>
                </a:tabLst>
                <a:defRPr sz="2000" cap="none">
                  <a:solidFill>
                    <a:srgbClr val="424242"/>
                  </a:solidFill>
                  <a:latin typeface="Times New Roman"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0.138</a:t>
              </a:r>
              <a:endParaRPr cap="none">
                <a:solidFill>
                  <a:srgbClr val="424242"/>
                </a:solidFill>
              </a:endParaRPr>
            </a:p>
          </p:txBody>
        </p:sp>
        <p:sp>
          <p:nvSpPr>
            <p:cNvPr id="18" name="Shape 785"/>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ShQAAA8QAACCGAAAahIAAAAgAAAmAAAACAAAAP//////////"/>
                </a:ext>
              </a:extLst>
            </p:cNvSpPr>
            <p:nvPr/>
          </p:nvSpPr>
          <p:spPr>
            <a:xfrm>
              <a:off x="3298190" y="2610485"/>
              <a:ext cx="685800" cy="382905"/>
            </a:xfrm>
            <a:prstGeom prst="rect">
              <a:avLst/>
            </a:prstGeom>
            <a:noFill/>
            <a:ln>
              <a:noFill/>
            </a:ln>
            <a:effectLst/>
          </p:spPr>
          <p:txBody>
            <a:bodyPr vert="horz" wrap="none" lIns="50800" tIns="50800" rIns="50800" bIns="50800" numCol="1" spcCol="215900" anchor="ctr"/>
            <a:lstStyle>
              <a:lvl1pPr algn="l" defTabSz="457200">
                <a:lnSpc>
                  <a:spcPts val="2400"/>
                </a:lnSpc>
                <a:tabLst>
                  <a:tab pos="838200" algn="l"/>
                </a:tabLst>
                <a:defRPr sz="2000" cap="none">
                  <a:solidFill>
                    <a:srgbClr val="424242"/>
                  </a:solidFill>
                  <a:latin typeface="Times New Roman"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0.188</a:t>
              </a:r>
              <a:endParaRPr cap="none">
                <a:solidFill>
                  <a:srgbClr val="424242"/>
                </a:solidFill>
              </a:endParaRPr>
            </a:p>
          </p:txBody>
        </p:sp>
        <p:sp>
          <p:nvSpPr>
            <p:cNvPr id="17" name="Shape 786"/>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ShQAALMRAACCGAAADhQAAAAgAAAmAAAACAAAAP//////////"/>
                </a:ext>
              </a:extLst>
            </p:cNvSpPr>
            <p:nvPr/>
          </p:nvSpPr>
          <p:spPr>
            <a:xfrm>
              <a:off x="3298190" y="2877185"/>
              <a:ext cx="685800" cy="382905"/>
            </a:xfrm>
            <a:prstGeom prst="rect">
              <a:avLst/>
            </a:prstGeom>
            <a:noFill/>
            <a:ln>
              <a:noFill/>
            </a:ln>
            <a:effectLst/>
          </p:spPr>
          <p:txBody>
            <a:bodyPr vert="horz" wrap="none" lIns="50800" tIns="50800" rIns="50800" bIns="50800" numCol="1" spcCol="215900" anchor="ctr"/>
            <a:lstStyle>
              <a:lvl1pPr algn="l" defTabSz="457200">
                <a:lnSpc>
                  <a:spcPts val="2400"/>
                </a:lnSpc>
                <a:tabLst>
                  <a:tab pos="838200" algn="l"/>
                </a:tabLst>
                <a:defRPr sz="2000" cap="none">
                  <a:solidFill>
                    <a:srgbClr val="424242"/>
                  </a:solidFill>
                  <a:latin typeface="Times New Roman"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0.495</a:t>
              </a:r>
              <a:endParaRPr cap="none">
                <a:solidFill>
                  <a:srgbClr val="424242"/>
                </a:solidFill>
              </a:endParaRPr>
            </a:p>
          </p:txBody>
        </p:sp>
        <p:sp>
          <p:nvSpPr>
            <p:cNvPr id="16" name="Shape 787"/>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ShQAAFcTAACCGAAAshUAAAAgAAAmAAAACAAAAP//////////"/>
                </a:ext>
              </a:extLst>
            </p:cNvSpPr>
            <p:nvPr/>
          </p:nvSpPr>
          <p:spPr>
            <a:xfrm>
              <a:off x="3298190" y="3143885"/>
              <a:ext cx="685800" cy="382905"/>
            </a:xfrm>
            <a:prstGeom prst="rect">
              <a:avLst/>
            </a:prstGeom>
            <a:noFill/>
            <a:ln>
              <a:noFill/>
            </a:ln>
            <a:effectLst/>
          </p:spPr>
          <p:txBody>
            <a:bodyPr vert="horz" wrap="none" lIns="50800" tIns="50800" rIns="50800" bIns="50800" numCol="1" spcCol="215900" anchor="ctr"/>
            <a:lstStyle>
              <a:lvl1pPr algn="l" defTabSz="457200">
                <a:lnSpc>
                  <a:spcPts val="2400"/>
                </a:lnSpc>
                <a:tabLst>
                  <a:tab pos="838200" algn="l"/>
                </a:tabLst>
                <a:defRPr sz="2000" cap="none">
                  <a:solidFill>
                    <a:srgbClr val="424242"/>
                  </a:solidFill>
                  <a:latin typeface="Times New Roman"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0.179</a:t>
              </a:r>
              <a:endParaRPr cap="none">
                <a:solidFill>
                  <a:srgbClr val="424242"/>
                </a:solidFill>
              </a:endParaRPr>
            </a:p>
          </p:txBody>
        </p:sp>
      </p:grpSp>
      <p:sp>
        <p:nvSpPr>
          <p:cNvPr id="20" name="Shape 789"/>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1SQAACAUAACJPQAAgBgAAAAgAAAmAAAACAAAAP//////////"/>
              </a:ext>
            </a:extLst>
          </p:cNvSpPr>
          <p:nvPr/>
        </p:nvSpPr>
        <p:spPr>
          <a:xfrm>
            <a:off x="5987415" y="3271520"/>
            <a:ext cx="4015740" cy="7112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ctr"/>
          <a:lstStyle/>
          <a:p>
            <a:pPr algn="l" defTabSz="457200">
              <a:lnSpc>
                <a:spcPts val="1600"/>
              </a:lnSpc>
              <a:tabLst>
                <a:tab pos="838200" algn="l"/>
              </a:tabLst>
              <a:defRPr sz="1400" cap="none">
                <a:solidFill>
                  <a:srgbClr val="424242"/>
                </a:solidFill>
                <a:latin typeface="Arial" pitchFamily="1" charset="0"/>
                <a:ea typeface="Arial" pitchFamily="1" charset="0"/>
                <a:cs typeface="Arial" pitchFamily="1" charset="0"/>
              </a:defRPr>
            </a:pPr>
            <a:r>
              <a:rPr i="1" cap="none"/>
              <a:t>i.e.</a:t>
            </a:r>
            <a:r>
              <a:t>, the branch length, in units of expected number of substitutions per site is 2 x the true value!</a:t>
            </a:r>
          </a:p>
        </p:txBody>
      </p:sp>
      <p:sp>
        <p:nvSpPr>
          <p:cNvPr id="21" name="Shape 790"/>
          <p:cNvSpPr>
            <a:extLst>
              <a:ext uri="smNativeData">
                <pr:smNativeData xmlns:pr="smNativeData" xmlns="smNativeData" val="SMDATA_15_trXWYhMAAAAlAAAAZAAAAA0AAAAAUAAAAFAAAABQAAAAUAAAAAAAAAABAAAAAAAAAAEAAABQAAAAAAAAAAAA4D8AAAAAAADgPwAAAAAAAOA/AAAAAAAA4D8AAAAAAADgPwAAAAAAAOA/AAAAAAAA4D8AAAAAAADgPwAAAAAAAOA/AAAAAAAA4D8CAAAAjAAAAAE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WR0AALIVAACPIgAAeRgAABAAAAAmAAAACAAAAP//////////"/>
              </a:ext>
            </a:extLst>
          </p:cNvSpPr>
          <p:nvPr/>
        </p:nvSpPr>
        <p:spPr>
          <a:xfrm>
            <a:off x="4770755" y="3526790"/>
            <a:ext cx="847090" cy="451485"/>
          </a:xfrm>
          <a:prstGeom prst="rect">
            <a:avLst/>
          </a:prstGeom>
          <a:solidFill>
            <a:srgbClr val="FFFFFF"/>
          </a:solidFill>
          <a:ln>
            <a:noFill/>
          </a:ln>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grpSp>
        <p:nvGrpSpPr>
          <p:cNvPr id="22" name="Group 795"/>
          <p:cNvGrpSpPr>
            <a:extLst>
              <a:ext uri="smNativeData">
                <pr:smNativeData xmlns:pr="smNativeData" xmlns="smNativeData" val="SMDATA_6_trXWYhMAAAAlAAAAAQAAAA8BAAAAkAAAAEgAAACQAAAASAAAAAAAAAAAAAAAAAAAABcAAAAUAAAAAAAAAAAAAAD/fwAA/38AAAAAAAAJAAAABAAAAEEAQQAfAAAAVAAAAAAAAAAAAAAAAAAAAAAAAAAAAAAAAAAAAAAAAAAAAAAAAAAAAAAAAAAAAAAAAAAAAAAAAAAAAAAAAAAAAAAAAAAAAAAAAAAAAAAAAAAAAAAAAAAAACEAAAAYAAAAFAAAAHIeAABrDgAAqiIAALIVAAAQAAAAJgAAAAgAAAD/////AAAAAA=="/>
              </a:ext>
            </a:extLst>
          </p:cNvGrpSpPr>
          <p:nvPr/>
        </p:nvGrpSpPr>
        <p:grpSpPr>
          <a:xfrm>
            <a:off x="4949190" y="2343785"/>
            <a:ext cx="685800" cy="1183005"/>
            <a:chOff x="4949190" y="2343785"/>
            <a:chExt cx="685800" cy="1183005"/>
          </a:xfrm>
        </p:grpSpPr>
        <p:sp>
          <p:nvSpPr>
            <p:cNvPr id="26" name="Shape 791"/>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ch4AAGsOAACqIgAAxhAAAAAgAAAmAAAACAAAAP//////////"/>
                </a:ext>
              </a:extLst>
            </p:cNvSpPr>
            <p:nvPr/>
          </p:nvSpPr>
          <p:spPr>
            <a:xfrm>
              <a:off x="4949190" y="2343785"/>
              <a:ext cx="685800" cy="382905"/>
            </a:xfrm>
            <a:prstGeom prst="rect">
              <a:avLst/>
            </a:prstGeom>
            <a:noFill/>
            <a:ln>
              <a:noFill/>
            </a:ln>
            <a:effectLst/>
          </p:spPr>
          <p:txBody>
            <a:bodyPr vert="horz" wrap="none" lIns="50800" tIns="50800" rIns="50800" bIns="50800" numCol="1" spcCol="215900" anchor="ctr"/>
            <a:lstStyle>
              <a:lvl1pPr algn="l" defTabSz="457200">
                <a:lnSpc>
                  <a:spcPts val="2400"/>
                </a:lnSpc>
                <a:tabLst>
                  <a:tab pos="838200" algn="l"/>
                </a:tabLst>
                <a:defRPr sz="2000" cap="none">
                  <a:solidFill>
                    <a:srgbClr val="424242"/>
                  </a:solidFill>
                  <a:latin typeface="Times New Roman"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0.218</a:t>
              </a:r>
              <a:endParaRPr cap="none">
                <a:solidFill>
                  <a:srgbClr val="424242"/>
                </a:solidFill>
              </a:endParaRPr>
            </a:p>
          </p:txBody>
        </p:sp>
        <p:sp>
          <p:nvSpPr>
            <p:cNvPr id="25" name="Shape 792"/>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ch4AAA8QAACqIgAAahIAAAAgAAAmAAAACAAAAP//////////"/>
                </a:ext>
              </a:extLst>
            </p:cNvSpPr>
            <p:nvPr/>
          </p:nvSpPr>
          <p:spPr>
            <a:xfrm>
              <a:off x="4949190" y="2610485"/>
              <a:ext cx="685800" cy="382905"/>
            </a:xfrm>
            <a:prstGeom prst="rect">
              <a:avLst/>
            </a:prstGeom>
            <a:noFill/>
            <a:ln>
              <a:noFill/>
            </a:ln>
            <a:effectLst/>
          </p:spPr>
          <p:txBody>
            <a:bodyPr vert="horz" wrap="none" lIns="50800" tIns="50800" rIns="50800" bIns="50800" numCol="1" spcCol="215900" anchor="ctr"/>
            <a:lstStyle>
              <a:lvl1pPr algn="l" defTabSz="457200">
                <a:lnSpc>
                  <a:spcPts val="2400"/>
                </a:lnSpc>
                <a:tabLst>
                  <a:tab pos="838200" algn="l"/>
                </a:tabLst>
                <a:defRPr sz="2000" cap="none">
                  <a:solidFill>
                    <a:srgbClr val="424242"/>
                  </a:solidFill>
                  <a:latin typeface="Times New Roman"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0.204</a:t>
              </a:r>
              <a:endParaRPr cap="none">
                <a:solidFill>
                  <a:srgbClr val="424242"/>
                </a:solidFill>
              </a:endParaRPr>
            </a:p>
          </p:txBody>
        </p:sp>
        <p:sp>
          <p:nvSpPr>
            <p:cNvPr id="24" name="Shape 793"/>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ch4AALMRAACqIgAADhQAAAAgAAAmAAAACAAAAP//////////"/>
                </a:ext>
              </a:extLst>
            </p:cNvSpPr>
            <p:nvPr/>
          </p:nvSpPr>
          <p:spPr>
            <a:xfrm>
              <a:off x="4949190" y="2877185"/>
              <a:ext cx="685800" cy="382905"/>
            </a:xfrm>
            <a:prstGeom prst="rect">
              <a:avLst/>
            </a:prstGeom>
            <a:noFill/>
            <a:ln>
              <a:noFill/>
            </a:ln>
            <a:effectLst/>
          </p:spPr>
          <p:txBody>
            <a:bodyPr vert="horz" wrap="none" lIns="50800" tIns="50800" rIns="50800" bIns="50800" numCol="1" spcCol="215900" anchor="ctr"/>
            <a:lstStyle>
              <a:lvl1pPr algn="l" defTabSz="457200">
                <a:lnSpc>
                  <a:spcPts val="2400"/>
                </a:lnSpc>
                <a:tabLst>
                  <a:tab pos="838200" algn="l"/>
                </a:tabLst>
                <a:defRPr sz="2000" cap="none">
                  <a:solidFill>
                    <a:srgbClr val="424242"/>
                  </a:solidFill>
                  <a:latin typeface="Times New Roman"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0.348</a:t>
              </a:r>
              <a:endParaRPr cap="none">
                <a:solidFill>
                  <a:srgbClr val="424242"/>
                </a:solidFill>
              </a:endParaRPr>
            </a:p>
          </p:txBody>
        </p:sp>
        <p:sp>
          <p:nvSpPr>
            <p:cNvPr id="23" name="Shape 794"/>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ch4AAFcTAACqIgAAshUAAAAgAAAmAAAACAAAAP//////////"/>
                </a:ext>
              </a:extLst>
            </p:cNvSpPr>
            <p:nvPr/>
          </p:nvSpPr>
          <p:spPr>
            <a:xfrm>
              <a:off x="4949190" y="3143885"/>
              <a:ext cx="685800" cy="382905"/>
            </a:xfrm>
            <a:prstGeom prst="rect">
              <a:avLst/>
            </a:prstGeom>
            <a:noFill/>
            <a:ln>
              <a:noFill/>
            </a:ln>
            <a:effectLst/>
          </p:spPr>
          <p:txBody>
            <a:bodyPr vert="horz" wrap="none" lIns="50800" tIns="50800" rIns="50800" bIns="50800" numCol="1" spcCol="215900" anchor="ctr"/>
            <a:lstStyle>
              <a:lvl1pPr algn="l" defTabSz="457200">
                <a:lnSpc>
                  <a:spcPts val="2400"/>
                </a:lnSpc>
                <a:tabLst>
                  <a:tab pos="838200" algn="l"/>
                </a:tabLst>
                <a:defRPr sz="2000" cap="none">
                  <a:solidFill>
                    <a:srgbClr val="424242"/>
                  </a:solidFill>
                  <a:latin typeface="Times New Roman"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0.230</a:t>
              </a:r>
              <a:endParaRPr cap="none">
                <a:solidFill>
                  <a:srgbClr val="424242"/>
                </a:solidFill>
              </a:endParaRPr>
            </a:p>
          </p:txBody>
        </p:sp>
      </p:grpSp>
      <p:sp>
        <p:nvSpPr>
          <p:cNvPr id="27" name="Shape 796"/>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ch4AAEsVAACqIgAAphcAABAgAAAmAAAACAAAAP//////////"/>
              </a:ext>
            </a:extLst>
          </p:cNvSpPr>
          <p:nvPr/>
        </p:nvSpPr>
        <p:spPr>
          <a:xfrm>
            <a:off x="4949190" y="3461385"/>
            <a:ext cx="685800" cy="382905"/>
          </a:xfrm>
          <a:prstGeom prst="rect">
            <a:avLst/>
          </a:prstGeom>
          <a:noFill/>
          <a:ln>
            <a:noFill/>
          </a:ln>
          <a:effectLst/>
        </p:spPr>
        <p:txBody>
          <a:bodyPr vert="horz" wrap="none" lIns="50800" tIns="50800" rIns="50800" bIns="50800" numCol="1" spcCol="215900" anchor="ctr"/>
          <a:lstStyle>
            <a:lvl1pPr algn="l" defTabSz="457200">
              <a:lnSpc>
                <a:spcPts val="2400"/>
              </a:lnSpc>
              <a:tabLst>
                <a:tab pos="838200" algn="l"/>
              </a:tabLst>
              <a:defRPr sz="2000" cap="none">
                <a:solidFill>
                  <a:srgbClr val="424242"/>
                </a:solidFill>
                <a:latin typeface="Times New Roman"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1.000</a:t>
            </a:r>
            <a:endParaRPr cap="none">
              <a:solidFill>
                <a:srgbClr val="424242"/>
              </a:solidFill>
            </a:endParaRPr>
          </a:p>
        </p:txBody>
      </p:sp>
    </p:spTree>
  </p:cSld>
  <p:clrMapOvr>
    <a:masterClrMapping/>
  </p:clrMapOvr>
  <p:transition spd="fast" p14:dur="500">
    <p:fade/>
    <p:extLst>
      <p:ext uri="smNativeData">
        <pr:smNativeData xmlns:pr="smNativeData" xmlns="smNativeData" val="trXWYgAAAAD0AQAAAAAAAAYAAAAAAAAAAAAAAAAAAAAAAAAAAQAAAAAAAAAAAAAAAAAAAAAAAAAAAAAA"/>
      </p:ext>
    </p:extLst>
  </p:transition>
  <p:timing>
    <p:tnLst>
      <p:par>
        <p:cTn id="1" dur="indefinite" restart="never" nodeType="tmRoot"/>
      </p:par>
    </p:tnLst>
  </p:timing>
</p:sld>
</file>

<file path=ppt/slides/slide420.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sp>
        <p:nvSpPr>
          <p:cNvPr id="2" name="Shape 4705"/>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Cw8w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uAYAABgpAACEOgAAWC8AABAgAAAmAAAACAAAAP//////////"/>
              </a:ext>
            </a:extLst>
          </p:cNvSpPr>
          <p:nvPr/>
        </p:nvSpPr>
        <p:spPr>
          <a:xfrm>
            <a:off x="1092200" y="6680200"/>
            <a:ext cx="8420100" cy="10160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0" marR="0" indent="0" algn="l" defTabSz="457200">
              <a:lnSpc>
                <a:spcPts val="2600"/>
              </a:lnSpc>
              <a:spcBef>
                <a:spcPts val="400"/>
              </a:spcBef>
              <a:spcAft>
                <a:spcPts val="0"/>
              </a:spcAft>
              <a:buNone/>
              <a:tabLst>
                <a:tab pos="838200" algn="l"/>
                <a:tab pos="914400" algn="l"/>
                <a:tab pos="1828800" algn="l"/>
                <a:tab pos="2387600" algn="l"/>
              </a:tabLst>
              <a:defRPr sz="2200" cap="none">
                <a:solidFill>
                  <a:srgbClr val="424242"/>
                </a:solidFill>
                <a:latin typeface="蘋果儷中黑" pitchFamily="0" charset="0"/>
                <a:ea typeface="蘋果儷中黑" pitchFamily="0" charset="0"/>
                <a:cs typeface="蘋果儷中黑" pitchFamily="0" charset="0"/>
              </a:defRPr>
            </a:pPr>
            <a:r>
              <a:t>Parameter values for each table are drawn from the prior for the corresponding parameter under consideration</a:t>
            </a:r>
          </a:p>
        </p:txBody>
      </p:sp>
      <p:sp>
        <p:nvSpPr>
          <p:cNvPr id="3" name="Shape 4706"/>
          <p:cNvSpPr>
            <a:extLst>
              <a:ext uri="smNativeData">
                <pr:smNativeData xmlns:pr="smNativeData" xmlns="smNativeData" val="SMDATA_15_trXWYh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LCN8w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FAoAADgOAAA0EgAA8A8AABAAAAAmAAAACAAAAP//////////"/>
              </a:ext>
            </a:extLst>
          </p:cNvSpPr>
          <p:nvPr/>
        </p:nvSpPr>
        <p:spPr>
          <a:xfrm>
            <a:off x="1638300" y="23114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4" name="Shape 4707"/>
          <p:cNvSpPr>
            <a:extLst>
              <a:ext uri="smNativeData">
                <pr:smNativeData xmlns:pr="smNativeData" xmlns="smNativeData" val="SMDATA_15_trXWYh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PANSQM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FAoAAOwTAAA0EgAApBUAABAAAAAmAAAACAAAAP//////////"/>
              </a:ext>
            </a:extLst>
          </p:cNvSpPr>
          <p:nvPr/>
        </p:nvSpPr>
        <p:spPr>
          <a:xfrm>
            <a:off x="1638300" y="32385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5" name="Shape 4708"/>
          <p:cNvSpPr>
            <a:extLst>
              <a:ext uri="smNativeData">
                <pr:smNativeData xmlns:pr="smNativeData" xmlns="smNativeData" val="SMDATA_15_trXWYh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EAcRQM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FAoAAKAZAAA0EgAAWBsAABAAAAAmAAAACAAAAP//////////"/>
              </a:ext>
            </a:extLst>
          </p:cNvSpPr>
          <p:nvPr/>
        </p:nvSpPr>
        <p:spPr>
          <a:xfrm>
            <a:off x="1638300" y="41656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6" name="Shape 4709"/>
          <p:cNvSpPr>
            <a:extLst>
              <a:ext uri="smNativeData">
                <pr:smNativeData xmlns:pr="smNativeData" xmlns="smNativeData" val="SMDATA_15_trXWYh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FAoAAFQfAAA0EgAADCEAABAAAAAmAAAACAAAAP//////////"/>
              </a:ext>
            </a:extLst>
          </p:cNvSpPr>
          <p:nvPr/>
        </p:nvSpPr>
        <p:spPr>
          <a:xfrm>
            <a:off x="1638300" y="50927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grpSp>
        <p:nvGrpSpPr>
          <p:cNvPr id="7" name="Group 4712"/>
          <p:cNvGrpSpPr>
            <a:extLst>
              <a:ext uri="smNativeData">
                <pr:smNativeData xmlns:pr="smNativeData" xmlns="smNativeData" val="SMDATA_6_trXWYhMAAAAlAAAAAQAAAA8BAAAAkAAAAEgAAACQAAAASAAAAAAAAAAAAAAAAAAAABcAAAAUAAAAAAAAAAAAAAD/fwAA/38AAAAAAAAJAAAABAAAALBPzQIfAAAAVAAAAAAAAAAAAAAAAAAAAAAAAAAAAAAAAAAAAAAAAAAAAAAAAAAAAAAAAAAAAAAAAAAAAAAAAAAAAAAAAAAAAAAAAAAAAAAAAAAAAAAAAAAAAAAAAAAAACEAAAAYAAAAFAAAALQKAAAwDAAA0AwAANgOAAAQAAAAJgAAAAgAAAD/////AAAAAA=="/>
              </a:ext>
            </a:extLst>
          </p:cNvGrpSpPr>
          <p:nvPr/>
        </p:nvGrpSpPr>
        <p:grpSpPr>
          <a:xfrm>
            <a:off x="1739900" y="1981200"/>
            <a:ext cx="342900" cy="431800"/>
            <a:chOff x="1739900" y="1981200"/>
            <a:chExt cx="342900" cy="431800"/>
          </a:xfrm>
        </p:grpSpPr>
        <p:sp>
          <p:nvSpPr>
            <p:cNvPr id="9" name="Shape 4710"/>
            <p:cNvSpPr>
              <a:extLst>
                <a:ext uri="smNativeData">
                  <pr:smNativeData xmlns:pr="smNativeData" xmlns="smNativeData" val="SMDATA_15_trXW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CI+PGE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J/f38AAAAAAMvLywDAwP8Af39/AAAAAAAAAAAAAAAAAAAAAAAAAAAAIQAAABgAAAAUAAAAtAoAAIAMAADQDAAA2A4AAAAAAAAmAAAACAAAAP//////////"/>
                </a:ext>
              </a:extLst>
            </p:cNvSpPr>
            <p:nvPr/>
          </p:nvSpPr>
          <p:spPr>
            <a:xfrm>
              <a:off x="1739900" y="20320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8" name="Shape 4711"/>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HZTcF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GAsAADAMAACADAAAnA4AAAAgAAAmAAAACAAAAP//////////"/>
                </a:ext>
              </a:extLst>
            </p:cNvSpPr>
            <p:nvPr/>
          </p:nvSpPr>
          <p:spPr>
            <a:xfrm>
              <a:off x="1803400" y="1981200"/>
              <a:ext cx="228600" cy="393700"/>
            </a:xfrm>
            <a:prstGeom prst="rect">
              <a:avLst/>
            </a:prstGeom>
            <a:noFill/>
            <a:ln>
              <a:noFill/>
            </a:ln>
            <a:effectLst/>
          </p:spPr>
          <p:txBody>
            <a:bodyPr vert="horz" wrap="none" lIns="50800" tIns="50800" rIns="50800" bIns="50800" numCol="1" spcCol="215900"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cap="none">
                  <a:solidFill>
                    <a:srgbClr val="424242"/>
                  </a:solidFill>
                  <a:latin typeface="蘋果儷中黑" pitchFamily="0" charset="0"/>
                  <a:ea typeface="蘋果儷中黑" pitchFamily="0" charset="0"/>
                  <a:cs typeface="蘋果儷中黑" pitchFamily="0" charset="0"/>
                </a:defRPr>
              </a:pPr>
              <a:r>
                <a:rPr cap="none">
                  <a:latin typeface="Times" pitchFamily="0" charset="0"/>
                  <a:ea typeface="蘋果儷中黑" pitchFamily="0" charset="0"/>
                  <a:cs typeface="蘋果儷中黑" pitchFamily="0" charset="0"/>
                </a:rPr>
                <a:t>1</a:t>
              </a:r>
              <a:endParaRPr cap="none">
                <a:latin typeface="Times" pitchFamily="0" charset="0"/>
                <a:ea typeface="蘋果儷中黑" pitchFamily="0" charset="0"/>
                <a:cs typeface="蘋果儷中黑" pitchFamily="0" charset="0"/>
              </a:endParaRPr>
            </a:p>
          </p:txBody>
        </p:sp>
      </p:grpSp>
      <p:grpSp>
        <p:nvGrpSpPr>
          <p:cNvPr id="10" name="Group 4715"/>
          <p:cNvGrpSpPr>
            <a:extLst>
              <a:ext uri="smNativeData">
                <pr:smNativeData xmlns:pr="smNativeData" xmlns="smNativeData" val="SMDATA_6_trXWYhMAAAAlAAAAAQAAAA8BAAAAkAAAAEgAAACQAAAASAAAAAAAAAAAAAAAAAAAABcAAAAUAAAAAAAAAAAAAAD/fwAA/38AAAAAAAAJAAAABAAAAAAAAAAfAAAAVAAAAAAAAAAAAAAAAAAAAAAAAAAAAAAAAAAAAAAAAAAAAAAAAAAAAAAAAAAAAAAAAAAAAAAAAAAAAAAAAAAAAAAAAAAAAAAAAAAAAAAAAAAAAAAAAAAAACEAAAAYAAAAFAAAAAwNAAAcDAAAKA8AANgOAAAQAAAAJgAAAAgAAAD/////AAAAAA=="/>
              </a:ext>
            </a:extLst>
          </p:cNvGrpSpPr>
          <p:nvPr/>
        </p:nvGrpSpPr>
        <p:grpSpPr>
          <a:xfrm>
            <a:off x="2120900" y="1968500"/>
            <a:ext cx="342900" cy="444500"/>
            <a:chOff x="2120900" y="1968500"/>
            <a:chExt cx="342900" cy="444500"/>
          </a:xfrm>
        </p:grpSpPr>
        <p:sp>
          <p:nvSpPr>
            <p:cNvPr id="12" name="Shape 4713"/>
            <p:cNvSpPr>
              <a:extLst>
                <a:ext uri="smNativeData">
                  <pr:smNativeData xmlns:pr="smNativeData" xmlns="smNativeData" val="SMDATA_15_trXW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EAAAA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J/f38AAAAAAMvLywDAwP8Af39/AAAAAAAAAAAAAAAAAAAAAAAAAAAAIQAAABgAAAAUAAAADA0AAIAMAAAoDwAA2A4AAAAAAAAmAAAACAAAAP//////////"/>
                </a:ext>
              </a:extLst>
            </p:cNvSpPr>
            <p:nvPr/>
          </p:nvSpPr>
          <p:spPr>
            <a:xfrm>
              <a:off x="2120900" y="20320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11" name="Shape 4714"/>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EBUiQ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cA0AABwMAADYDgAAiA4AAAAgAAAmAAAACAAAAP//////////"/>
                </a:ext>
              </a:extLst>
            </p:cNvSpPr>
            <p:nvPr/>
          </p:nvSpPr>
          <p:spPr>
            <a:xfrm>
              <a:off x="2184400" y="1968500"/>
              <a:ext cx="228600" cy="393700"/>
            </a:xfrm>
            <a:prstGeom prst="rect">
              <a:avLst/>
            </a:prstGeom>
            <a:noFill/>
            <a:ln>
              <a:noFill/>
            </a:ln>
            <a:effectLst/>
          </p:spPr>
          <p:txBody>
            <a:bodyPr vert="horz" wrap="none" lIns="50800" tIns="50800" rIns="50800" bIns="50800" numCol="1" spcCol="215900"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cap="none">
                  <a:solidFill>
                    <a:srgbClr val="424242"/>
                  </a:solidFill>
                  <a:latin typeface="蘋果儷中黑" pitchFamily="0" charset="0"/>
                  <a:ea typeface="蘋果儷中黑" pitchFamily="0" charset="0"/>
                  <a:cs typeface="蘋果儷中黑" pitchFamily="0" charset="0"/>
                </a:defRPr>
              </a:pPr>
              <a:r>
                <a:rPr cap="none">
                  <a:latin typeface="Times" pitchFamily="0" charset="0"/>
                  <a:ea typeface="蘋果儷中黑" pitchFamily="0" charset="0"/>
                  <a:cs typeface="蘋果儷中黑" pitchFamily="0" charset="0"/>
                </a:rPr>
                <a:t>2</a:t>
              </a:r>
              <a:endParaRPr cap="none">
                <a:latin typeface="Times" pitchFamily="0" charset="0"/>
                <a:ea typeface="蘋果儷中黑" pitchFamily="0" charset="0"/>
                <a:cs typeface="蘋果儷中黑" pitchFamily="0" charset="0"/>
              </a:endParaRPr>
            </a:p>
          </p:txBody>
        </p:sp>
      </p:grpSp>
      <p:grpSp>
        <p:nvGrpSpPr>
          <p:cNvPr id="13" name="Group 4718"/>
          <p:cNvGrpSpPr>
            <a:extLst>
              <a:ext uri="smNativeData">
                <pr:smNativeData xmlns:pr="smNativeData" xmlns="smNativeData" val="SMDATA_6_trXWYhMAAAAlAAAAAQAAAA8BAAAAkAAAAEgAAACQAAAASAAAAAAAAAAAAAAAAAAAABcAAAAUAAAAAAAAAAAAAAD/fwAA/38AAAAAAAAJAAAABAAAAAAAAAAfAAAAVAAAAAAAAAAAAAAAAAAAAAAAAAAAAAAAAAAAAAAAAAAAAAAAAAAAAAAAAAAAAAAAAAAAAAAAAAAAAAAAAAAAAAAAAAAAAAAAAAAAAAAAAAAAAAAAAAAAACEAAAAYAAAAFAAAAGQPAAAIDAAAgBEAANgOAAAQAAAAJgAAAAgAAAD/////AAAAAA=="/>
              </a:ext>
            </a:extLst>
          </p:cNvGrpSpPr>
          <p:nvPr/>
        </p:nvGrpSpPr>
        <p:grpSpPr>
          <a:xfrm>
            <a:off x="2501900" y="1955800"/>
            <a:ext cx="342900" cy="457200"/>
            <a:chOff x="2501900" y="1955800"/>
            <a:chExt cx="342900" cy="457200"/>
          </a:xfrm>
        </p:grpSpPr>
        <p:sp>
          <p:nvSpPr>
            <p:cNvPr id="15" name="Shape 4716"/>
            <p:cNvSpPr>
              <a:extLst>
                <a:ext uri="smNativeData">
                  <pr:smNativeData xmlns:pr="smNativeData" xmlns="smNativeData" val="SMDATA_15_trXW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J/f38AAAAAAMvLywDAwP8Af39/AAAAAAAAAAAAAAAAAAAAAAAAAAAAIQAAABgAAAAUAAAAZA8AAIAMAACAEQAA2A4AAAAAAAAmAAAACAAAAP//////////"/>
                </a:ext>
              </a:extLst>
            </p:cNvSpPr>
            <p:nvPr/>
          </p:nvSpPr>
          <p:spPr>
            <a:xfrm>
              <a:off x="2501900" y="20320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14" name="Shape 4717"/>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yA8AAAgMAAAwEQAAdA4AAAAgAAAmAAAACAAAAP//////////"/>
                </a:ext>
              </a:extLst>
            </p:cNvSpPr>
            <p:nvPr/>
          </p:nvSpPr>
          <p:spPr>
            <a:xfrm>
              <a:off x="2565400" y="1955800"/>
              <a:ext cx="228600" cy="393700"/>
            </a:xfrm>
            <a:prstGeom prst="rect">
              <a:avLst/>
            </a:prstGeom>
            <a:noFill/>
            <a:ln>
              <a:noFill/>
            </a:ln>
            <a:effectLst/>
          </p:spPr>
          <p:txBody>
            <a:bodyPr vert="horz" wrap="none" lIns="50800" tIns="50800" rIns="50800" bIns="50800" numCol="1" spcCol="215900"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cap="none">
                  <a:solidFill>
                    <a:srgbClr val="424242"/>
                  </a:solidFill>
                  <a:latin typeface="蘋果儷中黑" pitchFamily="0" charset="0"/>
                  <a:ea typeface="蘋果儷中黑" pitchFamily="0" charset="0"/>
                  <a:cs typeface="蘋果儷中黑" pitchFamily="0" charset="0"/>
                </a:defRPr>
              </a:pPr>
              <a:r>
                <a:rPr cap="none">
                  <a:latin typeface="Times" pitchFamily="0" charset="0"/>
                  <a:ea typeface="蘋果儷中黑" pitchFamily="0" charset="0"/>
                  <a:cs typeface="蘋果儷中黑" pitchFamily="0" charset="0"/>
                </a:rPr>
                <a:t>3</a:t>
              </a:r>
              <a:endParaRPr cap="none">
                <a:latin typeface="Times" pitchFamily="0" charset="0"/>
                <a:ea typeface="蘋果儷中黑" pitchFamily="0" charset="0"/>
                <a:cs typeface="蘋果儷中黑" pitchFamily="0" charset="0"/>
              </a:endParaRPr>
            </a:p>
          </p:txBody>
        </p:sp>
      </p:grpSp>
      <p:grpSp>
        <p:nvGrpSpPr>
          <p:cNvPr id="16" name="Group 4721"/>
          <p:cNvGrpSpPr>
            <a:extLst>
              <a:ext uri="smNativeData">
                <pr:smNativeData xmlns:pr="smNativeData" xmlns="smNativeData" val="SMDATA_6_trXWYhMAAAAlAAAAAQAAAA8BAAAAkAAAAEgAAACQAAAASAAAAAAAAAAAAAAAAAAAABcAAAAUAAAAAAAAAAAAAAD/fwAA/38AAAAAAAAJAAAABAAAAGBXSyAfAAAAVAAAAAAAAAAAAAAAAAAAAAAAAAAAAAAAAAAAAAAAAAAAAAAAAAAAAAAAAAAAAAAAAAAAAAAAAAAAAAAAAAAAAAAAAAAAAAAAAAAAAAAAAAAAAAAAAAAAACEAAAAYAAAAFAAAALQKAAAgEgAA0AwAAMgUAAAQAAAAJgAAAAgAAAD/////AAAAAA=="/>
              </a:ext>
            </a:extLst>
          </p:cNvGrpSpPr>
          <p:nvPr/>
        </p:nvGrpSpPr>
        <p:grpSpPr>
          <a:xfrm>
            <a:off x="1739900" y="2946400"/>
            <a:ext cx="342900" cy="431800"/>
            <a:chOff x="1739900" y="2946400"/>
            <a:chExt cx="342900" cy="431800"/>
          </a:xfrm>
        </p:grpSpPr>
        <p:sp>
          <p:nvSpPr>
            <p:cNvPr id="18" name="Shape 4719"/>
            <p:cNvSpPr>
              <a:extLst>
                <a:ext uri="smNativeData">
                  <pr:smNativeData xmlns:pr="smNativeData" xmlns="smNativeData" val="SMDATA_15_trXW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J/f38AAAAAAMvLywDAwP8Af39/AAAAAAAAAAAAAAAAAAAAAAAAAAAAIQAAABgAAAAUAAAAtAoAAHASAADQDAAAyBQAAAAAAAAmAAAACAAAAP//////////"/>
                </a:ext>
              </a:extLst>
            </p:cNvSpPr>
            <p:nvPr/>
          </p:nvSpPr>
          <p:spPr>
            <a:xfrm>
              <a:off x="1739900" y="29972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17" name="Shape 4720"/>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GAsAACASAACADAAAjBQAAAAgAAAmAAAACAAAAP//////////"/>
                </a:ext>
              </a:extLst>
            </p:cNvSpPr>
            <p:nvPr/>
          </p:nvSpPr>
          <p:spPr>
            <a:xfrm>
              <a:off x="1803400" y="2946400"/>
              <a:ext cx="228600" cy="393700"/>
            </a:xfrm>
            <a:prstGeom prst="rect">
              <a:avLst/>
            </a:prstGeom>
            <a:noFill/>
            <a:ln>
              <a:noFill/>
            </a:ln>
            <a:effectLst/>
          </p:spPr>
          <p:txBody>
            <a:bodyPr vert="horz" wrap="none" lIns="50800" tIns="50800" rIns="50800" bIns="50800" numCol="1" spcCol="215900"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cap="none">
                  <a:solidFill>
                    <a:srgbClr val="424242"/>
                  </a:solidFill>
                  <a:latin typeface="蘋果儷中黑" pitchFamily="0" charset="0"/>
                  <a:ea typeface="蘋果儷中黑" pitchFamily="0" charset="0"/>
                  <a:cs typeface="蘋果儷中黑" pitchFamily="0" charset="0"/>
                </a:defRPr>
              </a:pPr>
              <a:r>
                <a:rPr cap="none">
                  <a:latin typeface="Times" pitchFamily="0" charset="0"/>
                  <a:ea typeface="蘋果儷中黑" pitchFamily="0" charset="0"/>
                  <a:cs typeface="蘋果儷中黑" pitchFamily="0" charset="0"/>
                </a:rPr>
                <a:t>1</a:t>
              </a:r>
              <a:endParaRPr cap="none">
                <a:latin typeface="Times" pitchFamily="0" charset="0"/>
                <a:ea typeface="蘋果儷中黑" pitchFamily="0" charset="0"/>
                <a:cs typeface="蘋果儷中黑" pitchFamily="0" charset="0"/>
              </a:endParaRPr>
            </a:p>
          </p:txBody>
        </p:sp>
      </p:grpSp>
      <p:grpSp>
        <p:nvGrpSpPr>
          <p:cNvPr id="19" name="Group 4724"/>
          <p:cNvGrpSpPr>
            <a:extLst>
              <a:ext uri="smNativeData">
                <pr:smNativeData xmlns:pr="smNativeData" xmlns="smNativeData" val="SMDATA_6_trXWYhMAAAAlAAAAAQAAAA8BAAAAkAAAAEgAAACQAAAASAAAAAAAAAAAAAAAAAAAABcAAAAUAAAAAAAAAAAAAAD/fwAA/38AAAAAAAAJAAAABAAAAAAAAAAfAAAAVAAAAAAAAAAAAAAAAAAAAAAAAAAAAAAAAAAAAAAAAAAAAAAAAAAAAAAAAAAAAAAAAAAAAAAAAAAAAAAAAAAAAAAAAAAAAAAAAAAAAAAAAAAAAAAAAAAAACEAAAAYAAAAFAAAAAwNAAAMEgAAKA8AAMgUAAAQAAAAJgAAAAgAAAD/////AAAAAA=="/>
              </a:ext>
            </a:extLst>
          </p:cNvGrpSpPr>
          <p:nvPr/>
        </p:nvGrpSpPr>
        <p:grpSpPr>
          <a:xfrm>
            <a:off x="2120900" y="2933700"/>
            <a:ext cx="342900" cy="444500"/>
            <a:chOff x="2120900" y="2933700"/>
            <a:chExt cx="342900" cy="444500"/>
          </a:xfrm>
        </p:grpSpPr>
        <p:sp>
          <p:nvSpPr>
            <p:cNvPr id="21" name="Shape 4722"/>
            <p:cNvSpPr>
              <a:extLst>
                <a:ext uri="smNativeData">
                  <pr:smNativeData xmlns:pr="smNativeData" xmlns="smNativeData" val="SMDATA_15_trXW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J/f38AAAAAAMvLywDAwP8Af39/AAAAAAAAAAAAAAAAAAAAAAAAAAAAIQAAABgAAAAUAAAADA0AAHASAAAoDwAAyBQAAAAAAAAmAAAACAAAAP//////////"/>
                </a:ext>
              </a:extLst>
            </p:cNvSpPr>
            <p:nvPr/>
          </p:nvSpPr>
          <p:spPr>
            <a:xfrm>
              <a:off x="2120900" y="29972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20" name="Shape 4723"/>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cA0AAAwSAADYDgAAeBQAAAAgAAAmAAAACAAAAP//////////"/>
                </a:ext>
              </a:extLst>
            </p:cNvSpPr>
            <p:nvPr/>
          </p:nvSpPr>
          <p:spPr>
            <a:xfrm>
              <a:off x="2184400" y="2933700"/>
              <a:ext cx="228600" cy="393700"/>
            </a:xfrm>
            <a:prstGeom prst="rect">
              <a:avLst/>
            </a:prstGeom>
            <a:noFill/>
            <a:ln>
              <a:noFill/>
            </a:ln>
            <a:effectLst/>
          </p:spPr>
          <p:txBody>
            <a:bodyPr vert="horz" wrap="none" lIns="50800" tIns="50800" rIns="50800" bIns="50800" numCol="1" spcCol="215900"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cap="none">
                  <a:solidFill>
                    <a:srgbClr val="424242"/>
                  </a:solidFill>
                  <a:latin typeface="蘋果儷中黑" pitchFamily="0" charset="0"/>
                  <a:ea typeface="蘋果儷中黑" pitchFamily="0" charset="0"/>
                  <a:cs typeface="蘋果儷中黑" pitchFamily="0" charset="0"/>
                </a:defRPr>
              </a:pPr>
              <a:r>
                <a:rPr cap="none">
                  <a:latin typeface="Times" pitchFamily="0" charset="0"/>
                  <a:ea typeface="蘋果儷中黑" pitchFamily="0" charset="0"/>
                  <a:cs typeface="蘋果儷中黑" pitchFamily="0" charset="0"/>
                </a:rPr>
                <a:t>2</a:t>
              </a:r>
              <a:endParaRPr cap="none">
                <a:latin typeface="Times" pitchFamily="0" charset="0"/>
                <a:ea typeface="蘋果儷中黑" pitchFamily="0" charset="0"/>
                <a:cs typeface="蘋果儷中黑" pitchFamily="0" charset="0"/>
              </a:endParaRPr>
            </a:p>
          </p:txBody>
        </p:sp>
      </p:grpSp>
      <p:grpSp>
        <p:nvGrpSpPr>
          <p:cNvPr id="22" name="Group 4727"/>
          <p:cNvGrpSpPr>
            <a:extLst>
              <a:ext uri="smNativeData">
                <pr:smNativeData xmlns:pr="smNativeData" xmlns="smNativeData" val="SMDATA_6_trXWYhMAAAAlAAAAAQAAAA8BAAAAkAAAAEgAAACQAAAASAAAAAAAAAAAAAAAAAAAABcAAAAUAAAAAAAAAAAAAAD/fwAA/38AAAAAAAAJAAAABAAAAAAAAAAfAAAAVAAAAAAAAAAAAAAAAAAAAAAAAAAAAAAAAAAAAAAAAAAAAAAAAAAAAAAAAAAAAAAAAAAAAAAAAAAAAAAAAAAAAAAAAAAAAAAAAAAAAAAAAAAAAAAAAAAAACEAAAAYAAAAFAAAAGQPAAD4EQAAgBEAAMgUAAAQAAAAJgAAAAgAAAD/////AAAAAA=="/>
              </a:ext>
            </a:extLst>
          </p:cNvGrpSpPr>
          <p:nvPr/>
        </p:nvGrpSpPr>
        <p:grpSpPr>
          <a:xfrm>
            <a:off x="2501900" y="2921000"/>
            <a:ext cx="342900" cy="457200"/>
            <a:chOff x="2501900" y="2921000"/>
            <a:chExt cx="342900" cy="457200"/>
          </a:xfrm>
        </p:grpSpPr>
        <p:sp>
          <p:nvSpPr>
            <p:cNvPr id="24" name="Shape 4725"/>
            <p:cNvSpPr>
              <a:extLst>
                <a:ext uri="smNativeData">
                  <pr:smNativeData xmlns:pr="smNativeData" xmlns="smNativeData" val="SMDATA_15_trXW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J/f38AAAAAAMvLywDAwP8Af39/AAAAAAAAAAAAAAAAAAAAAAAAAAAAIQAAABgAAAAUAAAAZA8AAHASAACAEQAAyBQAAAAAAAAmAAAACAAAAP//////////"/>
                </a:ext>
              </a:extLst>
            </p:cNvSpPr>
            <p:nvPr/>
          </p:nvSpPr>
          <p:spPr>
            <a:xfrm>
              <a:off x="2501900" y="29972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23" name="Shape 4726"/>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yA8AAPgRAAAwEQAAZBQAAAAgAAAmAAAACAAAAP//////////"/>
                </a:ext>
              </a:extLst>
            </p:cNvSpPr>
            <p:nvPr/>
          </p:nvSpPr>
          <p:spPr>
            <a:xfrm>
              <a:off x="2565400" y="2921000"/>
              <a:ext cx="228600" cy="393700"/>
            </a:xfrm>
            <a:prstGeom prst="rect">
              <a:avLst/>
            </a:prstGeom>
            <a:noFill/>
            <a:ln>
              <a:noFill/>
            </a:ln>
            <a:effectLst/>
          </p:spPr>
          <p:txBody>
            <a:bodyPr vert="horz" wrap="none" lIns="50800" tIns="50800" rIns="50800" bIns="50800" numCol="1" spcCol="215900"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cap="none">
                  <a:solidFill>
                    <a:srgbClr val="424242"/>
                  </a:solidFill>
                  <a:latin typeface="蘋果儷中黑" pitchFamily="0" charset="0"/>
                  <a:ea typeface="蘋果儷中黑" pitchFamily="0" charset="0"/>
                  <a:cs typeface="蘋果儷中黑" pitchFamily="0" charset="0"/>
                </a:defRPr>
              </a:pPr>
              <a:r>
                <a:rPr cap="none">
                  <a:latin typeface="Times" pitchFamily="0" charset="0"/>
                  <a:ea typeface="蘋果儷中黑" pitchFamily="0" charset="0"/>
                  <a:cs typeface="蘋果儷中黑" pitchFamily="0" charset="0"/>
                </a:rPr>
                <a:t>3</a:t>
              </a:r>
              <a:endParaRPr cap="none">
                <a:latin typeface="Times" pitchFamily="0" charset="0"/>
                <a:ea typeface="蘋果儷中黑" pitchFamily="0" charset="0"/>
                <a:cs typeface="蘋果儷中黑" pitchFamily="0" charset="0"/>
              </a:endParaRPr>
            </a:p>
          </p:txBody>
        </p:sp>
      </p:grpSp>
      <p:grpSp>
        <p:nvGrpSpPr>
          <p:cNvPr id="25" name="Group 4730"/>
          <p:cNvGrpSpPr>
            <a:extLst>
              <a:ext uri="smNativeData">
                <pr:smNativeData xmlns:pr="smNativeData" xmlns="smNativeData" val="SMDATA_6_trXWYhMAAAAlAAAAAQAAAA8BAAAAkAAAAEgAAACQAAAASAAAAAAAAAAAAAAAAAAAABcAAAAUAAAAAAAAAAAAAAD/fwAA/38AAAAAAAAJAAAABAAAAAgAAAAfAAAAVAAAAAAAAAAAAAAAAAAAAAAAAAAAAAAAAAAAAAAAAAAAAAAAAAAAAAAAAAAAAAAAAAAAAAAAAAAAAAAAAAAAAAAAAAAAAAAAAAAAAAAAAAAAAAAAAAAAACEAAAAYAAAAFAAAALQKAADoFwAA0AwAAJAaAAAQAAAAJgAAAAgAAAD/////AAAAAA=="/>
              </a:ext>
            </a:extLst>
          </p:cNvGrpSpPr>
          <p:nvPr/>
        </p:nvGrpSpPr>
        <p:grpSpPr>
          <a:xfrm>
            <a:off x="1739900" y="3886200"/>
            <a:ext cx="342900" cy="431800"/>
            <a:chOff x="1739900" y="3886200"/>
            <a:chExt cx="342900" cy="431800"/>
          </a:xfrm>
        </p:grpSpPr>
        <p:sp>
          <p:nvSpPr>
            <p:cNvPr id="27" name="Shape 4728"/>
            <p:cNvSpPr>
              <a:extLst>
                <a:ext uri="smNativeData">
                  <pr:smNativeData xmlns:pr="smNativeData" xmlns="smNativeData" val="SMDATA_15_trXW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PwFDQE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J/f38AAAAAAMvLywDAwP8Af39/AAAAAAAAAAAAAAAAAAAAAAAAAAAAIQAAABgAAAAUAAAAtAoAADgYAADQDAAAkBoAAAAAAAAmAAAACAAAAP//////////"/>
                </a:ext>
              </a:extLst>
            </p:cNvSpPr>
            <p:nvPr/>
          </p:nvSpPr>
          <p:spPr>
            <a:xfrm>
              <a:off x="1739900" y="39370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26" name="Shape 4729"/>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GAsAAOgXAACADAAAVBoAAAAgAAAmAAAACAAAAP//////////"/>
                </a:ext>
              </a:extLst>
            </p:cNvSpPr>
            <p:nvPr/>
          </p:nvSpPr>
          <p:spPr>
            <a:xfrm>
              <a:off x="1803400" y="3886200"/>
              <a:ext cx="228600" cy="393700"/>
            </a:xfrm>
            <a:prstGeom prst="rect">
              <a:avLst/>
            </a:prstGeom>
            <a:noFill/>
            <a:ln>
              <a:noFill/>
            </a:ln>
            <a:effectLst/>
          </p:spPr>
          <p:txBody>
            <a:bodyPr vert="horz" wrap="none" lIns="50800" tIns="50800" rIns="50800" bIns="50800" numCol="1" spcCol="215900"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cap="none">
                  <a:solidFill>
                    <a:srgbClr val="424242"/>
                  </a:solidFill>
                  <a:latin typeface="蘋果儷中黑" pitchFamily="0" charset="0"/>
                  <a:ea typeface="蘋果儷中黑" pitchFamily="0" charset="0"/>
                  <a:cs typeface="蘋果儷中黑" pitchFamily="0" charset="0"/>
                </a:defRPr>
              </a:pPr>
              <a:r>
                <a:rPr cap="none">
                  <a:latin typeface="Times" pitchFamily="0" charset="0"/>
                  <a:ea typeface="蘋果儷中黑" pitchFamily="0" charset="0"/>
                  <a:cs typeface="蘋果儷中黑" pitchFamily="0" charset="0"/>
                </a:rPr>
                <a:t>1</a:t>
              </a:r>
              <a:endParaRPr cap="none">
                <a:latin typeface="Times" pitchFamily="0" charset="0"/>
                <a:ea typeface="蘋果儷中黑" pitchFamily="0" charset="0"/>
                <a:cs typeface="蘋果儷中黑" pitchFamily="0" charset="0"/>
              </a:endParaRPr>
            </a:p>
          </p:txBody>
        </p:sp>
      </p:grpSp>
      <p:grpSp>
        <p:nvGrpSpPr>
          <p:cNvPr id="28" name="Group 4733"/>
          <p:cNvGrpSpPr>
            <a:extLst>
              <a:ext uri="smNativeData">
                <pr:smNativeData xmlns:pr="smNativeData" xmlns="smNativeData" val="SMDATA_6_trXWYhMAAAAlAAAAAQAAAA8BAAAAkAAAAEgAAACQAAAASAAAAAAAAAAAAAAAAAAAABcAAAAUAAAAAAAAAAAAAAD/fwAA/38AAAAAAAAJAAAABAAAAD/wHTMfAAAAVAAAAAAAAAAAAAAAAAAAAAAAAAAAAAAAAAAAAAAAAAAAAAAAAAAAAAAAAAAAAAAAAAAAAAAAAAAAAAAAAAAAAAAAAAAAAAAAAAAAAAAAAAAAAAAAAAAAACEAAAAYAAAAFAAAAAwNAADUFwAAKA8AAJAaAAAQAAAAJgAAAAgAAAD/////AAAAAA=="/>
              </a:ext>
            </a:extLst>
          </p:cNvGrpSpPr>
          <p:nvPr/>
        </p:nvGrpSpPr>
        <p:grpSpPr>
          <a:xfrm>
            <a:off x="2120900" y="3873500"/>
            <a:ext cx="342900" cy="444500"/>
            <a:chOff x="2120900" y="3873500"/>
            <a:chExt cx="342900" cy="444500"/>
          </a:xfrm>
        </p:grpSpPr>
        <p:sp>
          <p:nvSpPr>
            <p:cNvPr id="30" name="Shape 4731"/>
            <p:cNvSpPr>
              <a:extLst>
                <a:ext uri="smNativeData">
                  <pr:smNativeData xmlns:pr="smNativeData" xmlns="smNativeData" val="SMDATA_15_trXW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J/f38AAAAAAMvLywDAwP8Af39/AAAAAAAAAAAAAAAAAAAAAAAAAAAAIQAAABgAAAAUAAAADA0AADgYAAAoDwAAkBoAAAAAAAAmAAAACAAAAP//////////"/>
                </a:ext>
              </a:extLst>
            </p:cNvSpPr>
            <p:nvPr/>
          </p:nvSpPr>
          <p:spPr>
            <a:xfrm>
              <a:off x="2120900" y="39370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29" name="Shape 4732"/>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cA0AANQXAADYDgAAQBoAAAAgAAAmAAAACAAAAP//////////"/>
                </a:ext>
              </a:extLst>
            </p:cNvSpPr>
            <p:nvPr/>
          </p:nvSpPr>
          <p:spPr>
            <a:xfrm>
              <a:off x="2184400" y="3873500"/>
              <a:ext cx="228600" cy="393700"/>
            </a:xfrm>
            <a:prstGeom prst="rect">
              <a:avLst/>
            </a:prstGeom>
            <a:noFill/>
            <a:ln>
              <a:noFill/>
            </a:ln>
            <a:effectLst/>
          </p:spPr>
          <p:txBody>
            <a:bodyPr vert="horz" wrap="none" lIns="50800" tIns="50800" rIns="50800" bIns="50800" numCol="1" spcCol="215900"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cap="none">
                  <a:solidFill>
                    <a:srgbClr val="424242"/>
                  </a:solidFill>
                  <a:latin typeface="蘋果儷中黑" pitchFamily="0" charset="0"/>
                  <a:ea typeface="蘋果儷中黑" pitchFamily="0" charset="0"/>
                  <a:cs typeface="蘋果儷中黑" pitchFamily="0" charset="0"/>
                </a:defRPr>
              </a:pPr>
              <a:r>
                <a:rPr cap="none">
                  <a:latin typeface="Times" pitchFamily="0" charset="0"/>
                  <a:ea typeface="蘋果儷中黑" pitchFamily="0" charset="0"/>
                  <a:cs typeface="蘋果儷中黑" pitchFamily="0" charset="0"/>
                </a:rPr>
                <a:t>2</a:t>
              </a:r>
              <a:endParaRPr cap="none">
                <a:latin typeface="Times" pitchFamily="0" charset="0"/>
                <a:ea typeface="蘋果儷中黑" pitchFamily="0" charset="0"/>
                <a:cs typeface="蘋果儷中黑" pitchFamily="0" charset="0"/>
              </a:endParaRPr>
            </a:p>
          </p:txBody>
        </p:sp>
      </p:grpSp>
      <p:grpSp>
        <p:nvGrpSpPr>
          <p:cNvPr id="31" name="Group 4736"/>
          <p:cNvGrpSpPr>
            <a:extLst>
              <a:ext uri="smNativeData">
                <pr:smNativeData xmlns:pr="smNativeData" xmlns="smNativeData" val="SMDATA_6_trXWYhMAAAAlAAAAAQAAAA8BAAAAkAAAAEgAAACQAAAASAAAAAAAAAAAAAAAAAAAABcAAAAUAAAAAAAAAAAAAAD/fwAA/38AAAAAAAAJAAAABAAAAAEAAAAfAAAAVAAAAAAAAAAAAAAAAAAAAAAAAAAAAAAAAAAAAAAAAAAAAAAAAAAAAAAAAAAAAAAAAAAAAAAAAAAAAAAAAAAAAAAAAAAAAAAAAAAAAAAAAAAAAAAAAAAAACEAAAAYAAAAFAAAAGQPAADAFwAAgBEAAJAaAAAQAAAAJgAAAAgAAAD/////AAAAAA=="/>
              </a:ext>
            </a:extLst>
          </p:cNvGrpSpPr>
          <p:nvPr/>
        </p:nvGrpSpPr>
        <p:grpSpPr>
          <a:xfrm>
            <a:off x="2501900" y="3860800"/>
            <a:ext cx="342900" cy="457200"/>
            <a:chOff x="2501900" y="3860800"/>
            <a:chExt cx="342900" cy="457200"/>
          </a:xfrm>
        </p:grpSpPr>
        <p:sp>
          <p:nvSpPr>
            <p:cNvPr id="33" name="Shape 4734"/>
            <p:cNvSpPr>
              <a:extLst>
                <a:ext uri="smNativeData">
                  <pr:smNativeData xmlns:pr="smNativeData" xmlns="smNativeData" val="SMDATA_15_trXW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J/f38AAAAAAMvLywDAwP8Af39/AAAAAAAAAAAAAAAAAAAAAAAAAAAAIQAAABgAAAAUAAAAZA8AADgYAACAEQAAkBoAAAAAAAAmAAAACAAAAP//////////"/>
                </a:ext>
              </a:extLst>
            </p:cNvSpPr>
            <p:nvPr/>
          </p:nvSpPr>
          <p:spPr>
            <a:xfrm>
              <a:off x="2501900" y="39370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32" name="Shape 4735"/>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yA8AAMAXAAAwEQAALBoAAAAgAAAmAAAACAAAAP//////////"/>
                </a:ext>
              </a:extLst>
            </p:cNvSpPr>
            <p:nvPr/>
          </p:nvSpPr>
          <p:spPr>
            <a:xfrm>
              <a:off x="2565400" y="3860800"/>
              <a:ext cx="228600" cy="393700"/>
            </a:xfrm>
            <a:prstGeom prst="rect">
              <a:avLst/>
            </a:prstGeom>
            <a:noFill/>
            <a:ln>
              <a:noFill/>
            </a:ln>
            <a:effectLst/>
          </p:spPr>
          <p:txBody>
            <a:bodyPr vert="horz" wrap="none" lIns="50800" tIns="50800" rIns="50800" bIns="50800" numCol="1" spcCol="215900"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cap="none">
                  <a:solidFill>
                    <a:srgbClr val="424242"/>
                  </a:solidFill>
                  <a:latin typeface="蘋果儷中黑" pitchFamily="0" charset="0"/>
                  <a:ea typeface="蘋果儷中黑" pitchFamily="0" charset="0"/>
                  <a:cs typeface="蘋果儷中黑" pitchFamily="0" charset="0"/>
                </a:defRPr>
              </a:pPr>
              <a:r>
                <a:rPr cap="none">
                  <a:latin typeface="Times" pitchFamily="0" charset="0"/>
                  <a:ea typeface="蘋果儷中黑" pitchFamily="0" charset="0"/>
                  <a:cs typeface="蘋果儷中黑" pitchFamily="0" charset="0"/>
                </a:rPr>
                <a:t>3</a:t>
              </a:r>
              <a:endParaRPr cap="none">
                <a:latin typeface="Times" pitchFamily="0" charset="0"/>
                <a:ea typeface="蘋果儷中黑" pitchFamily="0" charset="0"/>
                <a:cs typeface="蘋果儷中黑" pitchFamily="0" charset="0"/>
              </a:endParaRPr>
            </a:p>
          </p:txBody>
        </p:sp>
      </p:grpSp>
      <p:grpSp>
        <p:nvGrpSpPr>
          <p:cNvPr id="34" name="Group 4739"/>
          <p:cNvGrpSpPr>
            <a:extLst>
              <a:ext uri="smNativeData">
                <pr:smNativeData xmlns:pr="smNativeData" xmlns="smNativeData" val="SMDATA_6_trXWYhMAAAAlAAAAAQAAAA8BAAAAkAAAAEgAAACQAAAASAAAAAAAAAAAAAAAAAAAABcAAAAUAAAAAAAAAAAAAAD/fwAA/38AAAAAAAAJAAAABAAAAAAAAAAfAAAAVAAAAAAAAAAAAAAAAAAAAAAAAAAAAAAAAAAAAAAAAAAAAAAAAAAAAAAAAAAAAAAAAAAAAAAAAAAAAAAAAAAAAAAAAAAAAAAAAAAAAAAAAAAAAAAAAAAAACEAAAAYAAAAFAAAALQKAACIHQAA0AwAADAgAAAQAAAAJgAAAAgAAAD/////AAAAAA=="/>
              </a:ext>
            </a:extLst>
          </p:cNvGrpSpPr>
          <p:nvPr/>
        </p:nvGrpSpPr>
        <p:grpSpPr>
          <a:xfrm>
            <a:off x="1739900" y="4800600"/>
            <a:ext cx="342900" cy="431800"/>
            <a:chOff x="1739900" y="4800600"/>
            <a:chExt cx="342900" cy="431800"/>
          </a:xfrm>
        </p:grpSpPr>
        <p:sp>
          <p:nvSpPr>
            <p:cNvPr id="36" name="Shape 4737"/>
            <p:cNvSpPr>
              <a:extLst>
                <a:ext uri="smNativeData">
                  <pr:smNativeData xmlns:pr="smNativeData" xmlns="smNativeData" val="SMDATA_15_trXW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J/f38AAAAAAMvLywDAwP8Af39/AAAAAAAAAAAAAAAAAAAAAAAAAAAAIQAAABgAAAAUAAAAtAoAANgdAADQDAAAMCAAAAAAAAAmAAAACAAAAP//////////"/>
                </a:ext>
              </a:extLst>
            </p:cNvSpPr>
            <p:nvPr/>
          </p:nvSpPr>
          <p:spPr>
            <a:xfrm>
              <a:off x="1739900" y="48514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35" name="Shape 4738"/>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GAsAAIgdAACADAAA9B8AAAAgAAAmAAAACAAAAP//////////"/>
                </a:ext>
              </a:extLst>
            </p:cNvSpPr>
            <p:nvPr/>
          </p:nvSpPr>
          <p:spPr>
            <a:xfrm>
              <a:off x="1803400" y="4800600"/>
              <a:ext cx="228600" cy="393700"/>
            </a:xfrm>
            <a:prstGeom prst="rect">
              <a:avLst/>
            </a:prstGeom>
            <a:noFill/>
            <a:ln>
              <a:noFill/>
            </a:ln>
            <a:effectLst/>
          </p:spPr>
          <p:txBody>
            <a:bodyPr vert="horz" wrap="none" lIns="50800" tIns="50800" rIns="50800" bIns="50800" numCol="1" spcCol="215900"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cap="none">
                  <a:solidFill>
                    <a:srgbClr val="424242"/>
                  </a:solidFill>
                  <a:latin typeface="蘋果儷中黑" pitchFamily="0" charset="0"/>
                  <a:ea typeface="蘋果儷中黑" pitchFamily="0" charset="0"/>
                  <a:cs typeface="蘋果儷中黑" pitchFamily="0" charset="0"/>
                </a:defRPr>
              </a:pPr>
              <a:r>
                <a:rPr cap="none">
                  <a:latin typeface="Times" pitchFamily="0" charset="0"/>
                  <a:ea typeface="蘋果儷中黑" pitchFamily="0" charset="0"/>
                  <a:cs typeface="蘋果儷中黑" pitchFamily="0" charset="0"/>
                </a:rPr>
                <a:t>1</a:t>
              </a:r>
              <a:endParaRPr cap="none">
                <a:latin typeface="Times" pitchFamily="0" charset="0"/>
                <a:ea typeface="蘋果儷中黑" pitchFamily="0" charset="0"/>
                <a:cs typeface="蘋果儷中黑" pitchFamily="0" charset="0"/>
              </a:endParaRPr>
            </a:p>
          </p:txBody>
        </p:sp>
      </p:grpSp>
      <p:grpSp>
        <p:nvGrpSpPr>
          <p:cNvPr id="37" name="Group 4742"/>
          <p:cNvGrpSpPr>
            <a:extLst>
              <a:ext uri="smNativeData">
                <pr:smNativeData xmlns:pr="smNativeData" xmlns="smNativeData" val="SMDATA_6_trXWYhMAAAAlAAAAAQAAAA8BAAAAkAAAAEgAAACQAAAASAAAAAAAAAAAAAAAAAAAABcAAAAUAAAAAAAAAAAAAAD/fwAA/38AAAAAAAAJAAAABAAAAAAAAAAfAAAAVAAAAAAAAAAAAAAAAAAAAAAAAAAAAAAAAAAAAAAAAAAAAAAAAAAAAAAAAAAAAAAAAAAAAAAAAAAAAAAAAAAAAAAAAAAAAAAAAAAAAAAAAAAAAAAAAAAAACEAAAAYAAAAFAAAAAwNAAB0HQAAKA8AADAgAAAQAAAAJgAAAAgAAAD/////AAAAAA=="/>
              </a:ext>
            </a:extLst>
          </p:cNvGrpSpPr>
          <p:nvPr/>
        </p:nvGrpSpPr>
        <p:grpSpPr>
          <a:xfrm>
            <a:off x="2120900" y="4787900"/>
            <a:ext cx="342900" cy="444500"/>
            <a:chOff x="2120900" y="4787900"/>
            <a:chExt cx="342900" cy="444500"/>
          </a:xfrm>
        </p:grpSpPr>
        <p:sp>
          <p:nvSpPr>
            <p:cNvPr id="39" name="Shape 4740"/>
            <p:cNvSpPr>
              <a:extLst>
                <a:ext uri="smNativeData">
                  <pr:smNativeData xmlns:pr="smNativeData" xmlns="smNativeData" val="SMDATA_15_trXW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J/f38AAAAAAMvLywDAwP8Af39/AAAAAAAAAAAAAAAAAAAAAAAAAAAAIQAAABgAAAAUAAAADA0AANgdAAAoDwAAMCAAAAAAAAAmAAAACAAAAP//////////"/>
                </a:ext>
              </a:extLst>
            </p:cNvSpPr>
            <p:nvPr/>
          </p:nvSpPr>
          <p:spPr>
            <a:xfrm>
              <a:off x="2120900" y="48514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38" name="Shape 4741"/>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H0JDQE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cA0AAHQdAADYDgAA4B8AAAAgAAAmAAAACAAAAP//////////"/>
                </a:ext>
              </a:extLst>
            </p:cNvSpPr>
            <p:nvPr/>
          </p:nvSpPr>
          <p:spPr>
            <a:xfrm>
              <a:off x="2184400" y="4787900"/>
              <a:ext cx="228600" cy="393700"/>
            </a:xfrm>
            <a:prstGeom prst="rect">
              <a:avLst/>
            </a:prstGeom>
            <a:noFill/>
            <a:ln>
              <a:noFill/>
            </a:ln>
            <a:effectLst/>
          </p:spPr>
          <p:txBody>
            <a:bodyPr vert="horz" wrap="none" lIns="50800" tIns="50800" rIns="50800" bIns="50800" numCol="1" spcCol="215900"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cap="none">
                  <a:solidFill>
                    <a:srgbClr val="424242"/>
                  </a:solidFill>
                  <a:latin typeface="蘋果儷中黑" pitchFamily="0" charset="0"/>
                  <a:ea typeface="蘋果儷中黑" pitchFamily="0" charset="0"/>
                  <a:cs typeface="蘋果儷中黑" pitchFamily="0" charset="0"/>
                </a:defRPr>
              </a:pPr>
              <a:r>
                <a:rPr cap="none">
                  <a:latin typeface="Times" pitchFamily="0" charset="0"/>
                  <a:ea typeface="蘋果儷中黑" pitchFamily="0" charset="0"/>
                  <a:cs typeface="蘋果儷中黑" pitchFamily="0" charset="0"/>
                </a:rPr>
                <a:t>2</a:t>
              </a:r>
              <a:endParaRPr cap="none">
                <a:latin typeface="Times" pitchFamily="0" charset="0"/>
                <a:ea typeface="蘋果儷中黑" pitchFamily="0" charset="0"/>
                <a:cs typeface="蘋果儷中黑" pitchFamily="0" charset="0"/>
              </a:endParaRPr>
            </a:p>
          </p:txBody>
        </p:sp>
      </p:grpSp>
      <p:grpSp>
        <p:nvGrpSpPr>
          <p:cNvPr id="40" name="Group 4745"/>
          <p:cNvGrpSpPr>
            <a:extLst>
              <a:ext uri="smNativeData">
                <pr:smNativeData xmlns:pr="smNativeData" xmlns="smNativeData" val="SMDATA_6_trXWYhMAAAAlAAAAAQAAAA8BAAAAkAAAAEgAAACQAAAASAAAAAAAAAAAAAAAAAAAABcAAAAUAAAAAAAAAAAAAAD/fwAA/38AAAAAAAAJAAAABAAAAAAAAAAfAAAAVAAAAAAAAAAAAAAAAAAAAAAAAAAAAAAAAAAAAAAAAAAAAAAAAAAAAAAAAAAAAAAAAAAAAAAAAAAAAAAAAAAAAAAAAAAAAAAAAAAAAAAAAAAAAAAAAAAAACEAAAAYAAAAFAAAAGQPAABgHQAAgBEAADAgAAAQAAAAJgAAAAgAAAD/////AAAAAA=="/>
              </a:ext>
            </a:extLst>
          </p:cNvGrpSpPr>
          <p:nvPr/>
        </p:nvGrpSpPr>
        <p:grpSpPr>
          <a:xfrm>
            <a:off x="2501900" y="4775200"/>
            <a:ext cx="342900" cy="457200"/>
            <a:chOff x="2501900" y="4775200"/>
            <a:chExt cx="342900" cy="457200"/>
          </a:xfrm>
        </p:grpSpPr>
        <p:sp>
          <p:nvSpPr>
            <p:cNvPr id="42" name="Shape 4743"/>
            <p:cNvSpPr>
              <a:extLst>
                <a:ext uri="smNativeData">
                  <pr:smNativeData xmlns:pr="smNativeData" xmlns="smNativeData" val="SMDATA_15_trXW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J/f38AAAAAAMvLywDAwP8Af39/AAAAAAAAAAAAAAAAAAAAAAAAAAAAIQAAABgAAAAUAAAAZA8AANgdAACAEQAAMCAAAAAAAAAmAAAACAAAAP//////////"/>
                </a:ext>
              </a:extLst>
            </p:cNvSpPr>
            <p:nvPr/>
          </p:nvSpPr>
          <p:spPr>
            <a:xfrm>
              <a:off x="2501900" y="48514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41" name="Shape 4744"/>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HYKDQE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yA8AAGAdAAAwEQAAzB8AAAAgAAAmAAAACAAAAP//////////"/>
                </a:ext>
              </a:extLst>
            </p:cNvSpPr>
            <p:nvPr/>
          </p:nvSpPr>
          <p:spPr>
            <a:xfrm>
              <a:off x="2565400" y="4775200"/>
              <a:ext cx="228600" cy="393700"/>
            </a:xfrm>
            <a:prstGeom prst="rect">
              <a:avLst/>
            </a:prstGeom>
            <a:noFill/>
            <a:ln>
              <a:noFill/>
            </a:ln>
            <a:effectLst/>
          </p:spPr>
          <p:txBody>
            <a:bodyPr vert="horz" wrap="none" lIns="50800" tIns="50800" rIns="50800" bIns="50800" numCol="1" spcCol="215900"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cap="none">
                  <a:solidFill>
                    <a:srgbClr val="424242"/>
                  </a:solidFill>
                  <a:latin typeface="蘋果儷中黑" pitchFamily="0" charset="0"/>
                  <a:ea typeface="蘋果儷中黑" pitchFamily="0" charset="0"/>
                  <a:cs typeface="蘋果儷中黑" pitchFamily="0" charset="0"/>
                </a:defRPr>
              </a:pPr>
              <a:r>
                <a:rPr cap="none">
                  <a:latin typeface="Times" pitchFamily="0" charset="0"/>
                  <a:ea typeface="蘋果儷中黑" pitchFamily="0" charset="0"/>
                  <a:cs typeface="蘋果儷中黑" pitchFamily="0" charset="0"/>
                </a:rPr>
                <a:t>3</a:t>
              </a:r>
              <a:endParaRPr cap="none">
                <a:latin typeface="Times" pitchFamily="0" charset="0"/>
                <a:ea typeface="蘋果儷中黑" pitchFamily="0" charset="0"/>
                <a:cs typeface="蘋果儷中黑" pitchFamily="0" charset="0"/>
              </a:endParaRPr>
            </a:p>
          </p:txBody>
        </p:sp>
      </p:grpSp>
      <p:sp>
        <p:nvSpPr>
          <p:cNvPr id="43" name="Shape 4746"/>
          <p:cNvSpPr>
            <a:extLst>
              <a:ext uri="smNativeData">
                <pr:smNativeData xmlns:pr="smNativeData" xmlns="smNativeData" val="SMDATA_15_trXWYh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dBMAADgOAACUGwAA8A8AABAAAAAmAAAACAAAAP//////////"/>
              </a:ext>
            </a:extLst>
          </p:cNvSpPr>
          <p:nvPr/>
        </p:nvSpPr>
        <p:spPr>
          <a:xfrm>
            <a:off x="3162300" y="23114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44" name="Shape 4747"/>
          <p:cNvSpPr>
            <a:extLst>
              <a:ext uri="smNativeData">
                <pr:smNativeData xmlns:pr="smNativeData" xmlns="smNativeData" val="SMDATA_15_trXWYh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1BwAADgOAAD0JAAA8A8AABAAAAAmAAAACAAAAP//////////"/>
              </a:ext>
            </a:extLst>
          </p:cNvSpPr>
          <p:nvPr/>
        </p:nvSpPr>
        <p:spPr>
          <a:xfrm>
            <a:off x="4686300" y="23114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45" name="Shape 4748"/>
          <p:cNvSpPr>
            <a:extLst>
              <a:ext uri="smNativeData">
                <pr:smNativeData xmlns:pr="smNativeData" xmlns="smNativeData" val="SMDATA_15_trXWYh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CQLDQE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NCYAADgOAABULgAA8A8AABAAAAAmAAAACAAAAP//////////"/>
              </a:ext>
            </a:extLst>
          </p:cNvSpPr>
          <p:nvPr/>
        </p:nvSpPr>
        <p:spPr>
          <a:xfrm>
            <a:off x="6210300" y="23114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46" name="Shape 4749"/>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SAMAAIQIAAD0PQAABAsAABAgAAAmAAAACAAAAP//////////"/>
              </a:ext>
            </a:extLst>
          </p:cNvSpPr>
          <p:nvPr/>
        </p:nvSpPr>
        <p:spPr>
          <a:xfrm>
            <a:off x="533400" y="1384300"/>
            <a:ext cx="9537700" cy="4064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0" marR="0" indent="0" algn="l" defTabSz="457200">
              <a:lnSpc>
                <a:spcPts val="2900"/>
              </a:lnSpc>
              <a:spcBef>
                <a:spcPts val="400"/>
              </a:spcBef>
              <a:spcAft>
                <a:spcPts val="0"/>
              </a:spcAft>
              <a:buNone/>
              <a:tabLst>
                <a:tab pos="838200" algn="l"/>
                <a:tab pos="914400" algn="l"/>
                <a:tab pos="1828800" algn="l"/>
                <a:tab pos="2387600" algn="l"/>
              </a:tabLst>
              <a:defRPr sz="2400" cap="none">
                <a:solidFill>
                  <a:srgbClr val="0433FF"/>
                </a:solidFill>
                <a:latin typeface="蘋果儷中黑" pitchFamily="0" charset="0"/>
                <a:ea typeface="蘋果儷中黑" pitchFamily="0" charset="0"/>
                <a:cs typeface="蘋果儷中黑" pitchFamily="0" charset="0"/>
              </a:defRPr>
            </a:pPr>
            <a:r>
              <a:t>Approximating the joint posterior distribution is based on (mostly standard) MCMC</a:t>
            </a:r>
          </a:p>
        </p:txBody>
      </p:sp>
      <p:sp>
        <p:nvSpPr>
          <p:cNvPr id="47" name="Shape 4750"/>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mAMAAAwNAABCBwAAGBAAABAgAAAmAAAACAAAAP//////////"/>
              </a:ext>
            </a:extLst>
          </p:cNvSpPr>
          <p:nvPr/>
        </p:nvSpPr>
        <p:spPr>
          <a:xfrm>
            <a:off x="584200" y="2120900"/>
            <a:ext cx="595630" cy="495300"/>
          </a:xfrm>
          <a:prstGeom prst="rect">
            <a:avLst/>
          </a:prstGeom>
          <a:noFill/>
          <a:ln>
            <a:noFill/>
          </a:ln>
          <a:effectLst>
            <a:outerShdw blurRad="63500" dist="63760" dir="2700000">
              <a:srgbClr val="000000">
                <a:alpha val="4000"/>
              </a:srgbClr>
            </a:outerShdw>
          </a:effectLst>
        </p:spPr>
        <p:txBody>
          <a:bodyPr vert="horz" wrap="none" lIns="50800" tIns="50800" rIns="50800" bIns="50800" numCol="1" spcCol="215900" anchor="t"/>
          <a:lstStyle/>
          <a:p>
            <a:pPr lvl="1" algn="l" defTabSz="457200">
              <a:lnSpc>
                <a:spcPts val="3400"/>
              </a:lnSpc>
              <a:spcBef>
                <a:spcPts val="400"/>
              </a:spcBef>
              <a:tabLst>
                <a:tab pos="838200" algn="l"/>
                <a:tab pos="914400" algn="l"/>
                <a:tab pos="1828800" algn="l"/>
                <a:tab pos="2387600" algn="l"/>
              </a:tabLst>
              <a:defRPr sz="2800" b="1" i="1" cap="none">
                <a:latin typeface="Times New Roman" pitchFamily="1" charset="0"/>
                <a:ea typeface="Gill Sans" pitchFamily="0" charset="0"/>
                <a:cs typeface="Gill Sans" pitchFamily="0" charset="0"/>
              </a:defRPr>
            </a:pPr>
            <a:r>
              <a:t>r</a:t>
            </a:r>
          </a:p>
        </p:txBody>
      </p:sp>
      <p:pic>
        <p:nvPicPr>
          <p:cNvPr id="48" name="Picture1"/>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AAAA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CgFAACIEwAATgcAAEAVAAAQAAAAJgAAAAgAAAD//////////w=="/>
              </a:ext>
            </a:extLst>
          </p:cNvPicPr>
          <p:nvPr/>
        </p:nvPicPr>
        <p:blipFill>
          <a:blip r:embed="rId2"/>
          <a:stretch>
            <a:fillRect/>
          </a:stretch>
        </p:blipFill>
        <p:spPr>
          <a:xfrm>
            <a:off x="838200" y="3175000"/>
            <a:ext cx="349250" cy="279400"/>
          </a:xfrm>
          <a:prstGeom prst="rect">
            <a:avLst/>
          </a:prstGeom>
          <a:noFill/>
          <a:ln>
            <a:noFill/>
          </a:ln>
          <a:effectLst>
            <a:outerShdw blurRad="63500" dist="63760" dir="2700000">
              <a:srgbClr val="000000">
                <a:alpha val="4000"/>
              </a:srgbClr>
            </a:outerShdw>
          </a:effectLst>
        </p:spPr>
      </p:pic>
      <p:pic>
        <p:nvPicPr>
          <p:cNvPr id="49" name="droppedImage.png"/>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AAAA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CgFAACQHwAAXgcAAPggAAAQAAAAJgAAAAgAAAD//////////w=="/>
              </a:ext>
            </a:extLst>
          </p:cNvPicPr>
          <p:nvPr/>
        </p:nvPicPr>
        <p:blipFill>
          <a:blip r:embed="rId3"/>
          <a:stretch>
            <a:fillRect/>
          </a:stretch>
        </p:blipFill>
        <p:spPr>
          <a:xfrm>
            <a:off x="838200" y="5130800"/>
            <a:ext cx="359410" cy="228600"/>
          </a:xfrm>
          <a:prstGeom prst="rect">
            <a:avLst/>
          </a:prstGeom>
          <a:noFill/>
          <a:ln>
            <a:noFill/>
          </a:ln>
          <a:effectLst>
            <a:outerShdw blurRad="63500" dist="63760" dir="2700000">
              <a:srgbClr val="000000">
                <a:alpha val="4000"/>
              </a:srgbClr>
            </a:outerShdw>
          </a:effectLst>
        </p:spPr>
      </p:pic>
      <p:pic>
        <p:nvPicPr>
          <p:cNvPr id="50" name="droppedImage.png"/>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AAAA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CgFAAA8GQAAWAcAAGwbAAAQAAAAJgAAAAgAAAD//////////w=="/>
              </a:ext>
            </a:extLst>
          </p:cNvPicPr>
          <p:nvPr/>
        </p:nvPicPr>
        <p:blipFill>
          <a:blip r:embed="rId4"/>
          <a:stretch>
            <a:fillRect/>
          </a:stretch>
        </p:blipFill>
        <p:spPr>
          <a:xfrm>
            <a:off x="838200" y="4102100"/>
            <a:ext cx="355600" cy="355600"/>
          </a:xfrm>
          <a:prstGeom prst="rect">
            <a:avLst/>
          </a:prstGeom>
          <a:noFill/>
          <a:ln>
            <a:noFill/>
          </a:ln>
          <a:effectLst>
            <a:outerShdw blurRad="63500" dist="63760" dir="2700000">
              <a:srgbClr val="000000">
                <a:alpha val="4000"/>
              </a:srgbClr>
            </a:outerShdw>
          </a:effectLst>
        </p:spPr>
      </p:pic>
      <p:sp>
        <p:nvSpPr>
          <p:cNvPr id="51" name="Shape 4754"/>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egkAAMgAAAAGNQAACAcAABAgAAAmAAAACAAAAP//////////"/>
              </a:ext>
            </a:extLst>
          </p:cNvSpPr>
          <p:nvPr/>
        </p:nvSpPr>
        <p:spPr>
          <a:xfrm>
            <a:off x="1540510" y="127000"/>
            <a:ext cx="7078980" cy="10160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p>
            <a:pPr defTabSz="457200">
              <a:lnSpc>
                <a:spcPts val="4300"/>
              </a:lnSpc>
              <a:tabLst>
                <a:tab pos="838200" algn="l"/>
              </a:tabLst>
              <a:defRPr sz="3600" cap="none">
                <a:solidFill>
                  <a:srgbClr val="0433FF"/>
                </a:solidFill>
                <a:latin typeface="蘋果儷中黑" pitchFamily="0" charset="0"/>
                <a:ea typeface="Gill Sans" pitchFamily="0" charset="0"/>
                <a:cs typeface="Gill Sans" pitchFamily="0" charset="0"/>
              </a:defRPr>
            </a:pPr>
            <a:r>
              <a:t>The Dirichlet Process Prior (DPP) Model </a:t>
            </a:r>
            <a:br/>
            <a:r>
              <a:t>for Accommodating Process heterogeneity </a:t>
            </a:r>
          </a:p>
        </p:txBody>
      </p:sp>
    </p:spTree>
  </p:cSld>
  <p:clrMapOvr>
    <a:masterClrMapping/>
  </p:clrMapOvr>
  <p:transition spd="fast" p14:dur="500">
    <p:fade/>
    <p:extLst>
      <p:ext uri="smNativeData">
        <pr:smNativeData xmlns:pr="smNativeData" xmlns="smNativeData" val="trXWYgAAAAD0AQAAAAAAAAYAAAAAAAAAAAAAAAAAAAAAAAAAAQAAAAAAAAAAAAAAAAAAAAAAAAAAAAAA"/>
      </p:ext>
    </p:extLst>
  </p:transition>
  <p:timing>
    <p:tnLst>
      <p:par>
        <p:cTn id="1" dur="indefinite" restart="never" nodeType="tmRoot"/>
      </p:par>
    </p:tnLst>
  </p:timing>
</p:sld>
</file>

<file path=ppt/slides/slide421.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sp>
        <p:nvSpPr>
          <p:cNvPr id="2" name="Shape 4756"/>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GV4dC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uAYAABgpAACEOgAAWC8AABAgAAAmAAAACAAAAP//////////"/>
              </a:ext>
            </a:extLst>
          </p:cNvSpPr>
          <p:nvPr/>
        </p:nvSpPr>
        <p:spPr>
          <a:xfrm>
            <a:off x="1092200" y="6680200"/>
            <a:ext cx="8420100" cy="10160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0" marR="0" indent="0" algn="l" defTabSz="457200">
              <a:lnSpc>
                <a:spcPts val="2600"/>
              </a:lnSpc>
              <a:spcBef>
                <a:spcPts val="400"/>
              </a:spcBef>
              <a:spcAft>
                <a:spcPts val="0"/>
              </a:spcAft>
              <a:buNone/>
              <a:tabLst>
                <a:tab pos="838200" algn="l"/>
                <a:tab pos="914400" algn="l"/>
                <a:tab pos="1828800" algn="l"/>
                <a:tab pos="2387600" algn="l"/>
              </a:tabLst>
              <a:defRPr sz="2200" cap="none">
                <a:solidFill>
                  <a:srgbClr val="424242"/>
                </a:solidFill>
                <a:latin typeface="蘋果儷中黑" pitchFamily="0" charset="0"/>
                <a:ea typeface="蘋果儷中黑" pitchFamily="0" charset="0"/>
                <a:cs typeface="蘋果儷中黑" pitchFamily="0" charset="0"/>
              </a:defRPr>
            </a:pPr>
            <a:r>
              <a:t>Select a patron from one of the occupied tables, and attempt to seat it at each of the other existing or auxiliary tables</a:t>
            </a:r>
          </a:p>
        </p:txBody>
      </p:sp>
      <p:sp>
        <p:nvSpPr>
          <p:cNvPr id="3" name="Shape 4757"/>
          <p:cNvSpPr>
            <a:extLst>
              <a:ext uri="smNativeData">
                <pr:smNativeData xmlns:pr="smNativeData" xmlns="smNativeData" val="SMDATA_15_trXWYh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CIxIi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FAoAADgOAAA0EgAA8A8AABAAAAAmAAAACAAAAP//////////"/>
              </a:ext>
            </a:extLst>
          </p:cNvSpPr>
          <p:nvPr/>
        </p:nvSpPr>
        <p:spPr>
          <a:xfrm>
            <a:off x="1638300" y="23114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4" name="Shape 4758"/>
          <p:cNvSpPr>
            <a:extLst>
              <a:ext uri="smNativeData">
                <pr:smNativeData xmlns:pr="smNativeData" xmlns="smNativeData" val="SMDATA_15_trXWYh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D0iNT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FAoAAOwTAAA0EgAApBUAABAAAAAmAAAACAAAAP//////////"/>
              </a:ext>
            </a:extLst>
          </p:cNvSpPr>
          <p:nvPr/>
        </p:nvSpPr>
        <p:spPr>
          <a:xfrm>
            <a:off x="1638300" y="32385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5" name="Shape 4759"/>
          <p:cNvSpPr>
            <a:extLst>
              <a:ext uri="smNativeData">
                <pr:smNativeData xmlns:pr="smNativeData" xmlns="smNativeData" val="SMDATA_15_trXWYh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DxwOm4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FAoAAKAZAAA0EgAAWBsAABAAAAAmAAAACAAAAP//////////"/>
              </a:ext>
            </a:extLst>
          </p:cNvSpPr>
          <p:nvPr/>
        </p:nvSpPr>
        <p:spPr>
          <a:xfrm>
            <a:off x="1638300" y="41656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6" name="Shape 4760"/>
          <p:cNvSpPr>
            <a:extLst>
              <a:ext uri="smNativeData">
                <pr:smNativeData xmlns:pr="smNativeData" xmlns="smNativeData" val="SMDATA_15_trXWYh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HlQci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FAoAAFQfAAA0EgAADCEAABAAAAAmAAAACAAAAP//////////"/>
              </a:ext>
            </a:extLst>
          </p:cNvSpPr>
          <p:nvPr/>
        </p:nvSpPr>
        <p:spPr>
          <a:xfrm>
            <a:off x="1638300" y="50927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grpSp>
        <p:nvGrpSpPr>
          <p:cNvPr id="7" name="Group 4763"/>
          <p:cNvGrpSpPr>
            <a:extLst>
              <a:ext uri="smNativeData">
                <pr:smNativeData xmlns:pr="smNativeData" xmlns="smNativeData" val="SMDATA_6_trXWYhMAAAAlAAAAAQAAAA8BAAAAkAAAAEgAAACQAAAASAAAAAAAAAAAAAAAAAAAABcAAAAUAAAAAAAAAAAAAAD/fwAA/38AAAAAAAAJAAAABAAAAAgAAAAfAAAAVAAAAAAAAAAAAAAAAAAAAAAAAAAAAAAAAAAAAAAAAAAAAAAAAAAAAAAAAAAAAAAAAAAAAAAAAAAAAAAAAAAAAAAAAAAAAAAAAAAAAAAAAAAAAAAAAAAAACEAAAAYAAAAFAAAALQKAAAwDAAA0AwAANgOAAAQAAAAJgAAAAgAAAD/////AAAAAA=="/>
              </a:ext>
            </a:extLst>
          </p:cNvGrpSpPr>
          <p:nvPr/>
        </p:nvGrpSpPr>
        <p:grpSpPr>
          <a:xfrm>
            <a:off x="1739900" y="1981200"/>
            <a:ext cx="342900" cy="431800"/>
            <a:chOff x="1739900" y="1981200"/>
            <a:chExt cx="342900" cy="431800"/>
          </a:xfrm>
        </p:grpSpPr>
        <p:sp>
          <p:nvSpPr>
            <p:cNvPr id="9" name="Shape 4761"/>
            <p:cNvSpPr>
              <a:extLst>
                <a:ext uri="smNativeData">
                  <pr:smNativeData xmlns:pr="smNativeData" xmlns="smNativeData" val="SMDATA_15_trXW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J/f38AAAAAAMvLywDAwP8Af39/AAAAAAAAAAAAAAAAAAAAAAAAAAAAIQAAABgAAAAUAAAAtAoAAIAMAADQDAAA2A4AAAAAAAAmAAAACAAAAP//////////"/>
                </a:ext>
              </a:extLst>
            </p:cNvSpPr>
            <p:nvPr/>
          </p:nvSpPr>
          <p:spPr>
            <a:xfrm>
              <a:off x="1739900" y="20320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8" name="Shape 4762"/>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GAsAADAMAACADAAAnA4AAAAgAAAmAAAACAAAAP//////////"/>
                </a:ext>
              </a:extLst>
            </p:cNvSpPr>
            <p:nvPr/>
          </p:nvSpPr>
          <p:spPr>
            <a:xfrm>
              <a:off x="1803400" y="1981200"/>
              <a:ext cx="228600" cy="393700"/>
            </a:xfrm>
            <a:prstGeom prst="rect">
              <a:avLst/>
            </a:prstGeom>
            <a:noFill/>
            <a:ln>
              <a:noFill/>
            </a:ln>
            <a:effectLst/>
          </p:spPr>
          <p:txBody>
            <a:bodyPr vert="horz" wrap="none" lIns="50800" tIns="50800" rIns="50800" bIns="50800" numCol="1" spcCol="215900"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cap="none">
                  <a:solidFill>
                    <a:srgbClr val="424242"/>
                  </a:solidFill>
                  <a:latin typeface="蘋果儷中黑" pitchFamily="0" charset="0"/>
                  <a:ea typeface="蘋果儷中黑" pitchFamily="0" charset="0"/>
                  <a:cs typeface="蘋果儷中黑" pitchFamily="0" charset="0"/>
                </a:defRPr>
              </a:pPr>
              <a:r>
                <a:rPr cap="none">
                  <a:latin typeface="Times" pitchFamily="0" charset="0"/>
                  <a:ea typeface="蘋果儷中黑" pitchFamily="0" charset="0"/>
                  <a:cs typeface="蘋果儷中黑" pitchFamily="0" charset="0"/>
                </a:rPr>
                <a:t>1</a:t>
              </a:r>
              <a:endParaRPr cap="none">
                <a:latin typeface="Times" pitchFamily="0" charset="0"/>
                <a:ea typeface="蘋果儷中黑" pitchFamily="0" charset="0"/>
                <a:cs typeface="蘋果儷中黑" pitchFamily="0" charset="0"/>
              </a:endParaRPr>
            </a:p>
          </p:txBody>
        </p:sp>
      </p:grpSp>
      <p:grpSp>
        <p:nvGrpSpPr>
          <p:cNvPr id="10" name="Group 4766"/>
          <p:cNvGrpSpPr>
            <a:extLst>
              <a:ext uri="smNativeData">
                <pr:smNativeData xmlns:pr="smNativeData" xmlns="smNativeData" val="SMDATA_6_trXWYhMAAAAlAAAAAQAAAA8BAAAAkAAAAEgAAACQAAAASAAAAAAAAAAAAAAAAAAAABcAAAAUAAAAAAAAAAAAAAD/fwAA/38AAAAAAAAJAAAABAAAAAAAAAAfAAAAVAAAAAAAAAAAAAAAAAAAAAAAAAAAAAAAAAAAAAAAAAAAAAAAAAAAAAAAAAAAAAAAAAAAAAAAAAAAAAAAAAAAAAAAAAAAAAAAAAAAAAAAAAAAAAAAAAAAACEAAAAYAAAAFAAAAAwNAAAcDAAAKA8AANgOAAAQAAAAJgAAAAgAAAD/////AAAAAA=="/>
              </a:ext>
            </a:extLst>
          </p:cNvGrpSpPr>
          <p:nvPr/>
        </p:nvGrpSpPr>
        <p:grpSpPr>
          <a:xfrm>
            <a:off x="2120900" y="1968500"/>
            <a:ext cx="342900" cy="444500"/>
            <a:chOff x="2120900" y="1968500"/>
            <a:chExt cx="342900" cy="444500"/>
          </a:xfrm>
        </p:grpSpPr>
        <p:sp>
          <p:nvSpPr>
            <p:cNvPr id="12" name="Shape 4764"/>
            <p:cNvSpPr>
              <a:extLst>
                <a:ext uri="smNativeData">
                  <pr:smNativeData xmlns:pr="smNativeData" xmlns="smNativeData" val="SMDATA_15_trXW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J/f38AAAAAAMvLywDAwP8Af39/AAAAAAAAAAAAAAAAAAAAAAAAAAAAIQAAABgAAAAUAAAADA0AAIAMAAAoDwAA2A4AAAAAAAAmAAAACAAAAP//////////"/>
                </a:ext>
              </a:extLst>
            </p:cNvSpPr>
            <p:nvPr/>
          </p:nvSpPr>
          <p:spPr>
            <a:xfrm>
              <a:off x="2120900" y="20320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11" name="Shape 4765"/>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cA0AABwMAADYDgAAiA4AAAAgAAAmAAAACAAAAP//////////"/>
                </a:ext>
              </a:extLst>
            </p:cNvSpPr>
            <p:nvPr/>
          </p:nvSpPr>
          <p:spPr>
            <a:xfrm>
              <a:off x="2184400" y="1968500"/>
              <a:ext cx="228600" cy="393700"/>
            </a:xfrm>
            <a:prstGeom prst="rect">
              <a:avLst/>
            </a:prstGeom>
            <a:noFill/>
            <a:ln>
              <a:noFill/>
            </a:ln>
            <a:effectLst/>
          </p:spPr>
          <p:txBody>
            <a:bodyPr vert="horz" wrap="none" lIns="50800" tIns="50800" rIns="50800" bIns="50800" numCol="1" spcCol="215900"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cap="none">
                  <a:solidFill>
                    <a:srgbClr val="424242"/>
                  </a:solidFill>
                  <a:latin typeface="蘋果儷中黑" pitchFamily="0" charset="0"/>
                  <a:ea typeface="蘋果儷中黑" pitchFamily="0" charset="0"/>
                  <a:cs typeface="蘋果儷中黑" pitchFamily="0" charset="0"/>
                </a:defRPr>
              </a:pPr>
              <a:r>
                <a:rPr cap="none">
                  <a:latin typeface="Times" pitchFamily="0" charset="0"/>
                  <a:ea typeface="蘋果儷中黑" pitchFamily="0" charset="0"/>
                  <a:cs typeface="蘋果儷中黑" pitchFamily="0" charset="0"/>
                </a:rPr>
                <a:t>2</a:t>
              </a:r>
              <a:endParaRPr cap="none">
                <a:latin typeface="Times" pitchFamily="0" charset="0"/>
                <a:ea typeface="蘋果儷中黑" pitchFamily="0" charset="0"/>
                <a:cs typeface="蘋果儷中黑" pitchFamily="0" charset="0"/>
              </a:endParaRPr>
            </a:p>
          </p:txBody>
        </p:sp>
      </p:grpSp>
      <p:grpSp>
        <p:nvGrpSpPr>
          <p:cNvPr id="13" name="Group 4769"/>
          <p:cNvGrpSpPr>
            <a:extLst>
              <a:ext uri="smNativeData">
                <pr:smNativeData xmlns:pr="smNativeData" xmlns="smNativeData" val="SMDATA_6_trXWYhMAAAAlAAAAAQAAAA8BAAAAkAAAAEgAAACQAAAASAAAAAAAAAAAAAAAAAAAABcAAAAUAAAAAAAAAAAAAAD/fwAA/38AAAAAAAAJAAAABAAAAACQov4fAAAAVAAAAAAAAAAAAAAAAAAAAAAAAAAAAAAAAAAAAAAAAAAAAAAAAAAAAAAAAAAAAAAAAAAAAAAAAAAAAAAAAAAAAAAAAAAAAAAAAAAAAAAAAAAAAAAAAAAAACEAAAAYAAAAFAAAAGQPAAAIDAAAgBEAANgOAAAQAAAAJgAAAAgAAAD/////AAAAAA=="/>
              </a:ext>
            </a:extLst>
          </p:cNvGrpSpPr>
          <p:nvPr/>
        </p:nvGrpSpPr>
        <p:grpSpPr>
          <a:xfrm>
            <a:off x="2501900" y="1955800"/>
            <a:ext cx="342900" cy="457200"/>
            <a:chOff x="2501900" y="1955800"/>
            <a:chExt cx="342900" cy="457200"/>
          </a:xfrm>
        </p:grpSpPr>
        <p:sp>
          <p:nvSpPr>
            <p:cNvPr id="15" name="Shape 4767"/>
            <p:cNvSpPr>
              <a:extLst>
                <a:ext uri="smNativeData">
                  <pr:smNativeData xmlns:pr="smNativeData" xmlns="smNativeData" val="SMDATA_15_trXW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J/f38AAAAAAMvLywDAwP8Af39/AAAAAAAAAAAAAAAAAAAAAAAAAAAAIQAAABgAAAAUAAAAZA8AAIAMAACAEQAA2A4AAAAAAAAmAAAACAAAAP//////////"/>
                </a:ext>
              </a:extLst>
            </p:cNvSpPr>
            <p:nvPr/>
          </p:nvSpPr>
          <p:spPr>
            <a:xfrm>
              <a:off x="2501900" y="20320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14" name="Shape 4768"/>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yA8AAAgMAAAwEQAAdA4AAAAgAAAmAAAACAAAAP//////////"/>
                </a:ext>
              </a:extLst>
            </p:cNvSpPr>
            <p:nvPr/>
          </p:nvSpPr>
          <p:spPr>
            <a:xfrm>
              <a:off x="2565400" y="1955800"/>
              <a:ext cx="228600" cy="393700"/>
            </a:xfrm>
            <a:prstGeom prst="rect">
              <a:avLst/>
            </a:prstGeom>
            <a:noFill/>
            <a:ln>
              <a:noFill/>
            </a:ln>
            <a:effectLst/>
          </p:spPr>
          <p:txBody>
            <a:bodyPr vert="horz" wrap="none" lIns="50800" tIns="50800" rIns="50800" bIns="50800" numCol="1" spcCol="215900"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cap="none">
                  <a:solidFill>
                    <a:srgbClr val="424242"/>
                  </a:solidFill>
                  <a:latin typeface="蘋果儷中黑" pitchFamily="0" charset="0"/>
                  <a:ea typeface="蘋果儷中黑" pitchFamily="0" charset="0"/>
                  <a:cs typeface="蘋果儷中黑" pitchFamily="0" charset="0"/>
                </a:defRPr>
              </a:pPr>
              <a:r>
                <a:rPr cap="none">
                  <a:latin typeface="Times" pitchFamily="0" charset="0"/>
                  <a:ea typeface="蘋果儷中黑" pitchFamily="0" charset="0"/>
                  <a:cs typeface="蘋果儷中黑" pitchFamily="0" charset="0"/>
                </a:rPr>
                <a:t>3</a:t>
              </a:r>
              <a:endParaRPr cap="none">
                <a:latin typeface="Times" pitchFamily="0" charset="0"/>
                <a:ea typeface="蘋果儷中黑" pitchFamily="0" charset="0"/>
                <a:cs typeface="蘋果儷中黑" pitchFamily="0" charset="0"/>
              </a:endParaRPr>
            </a:p>
          </p:txBody>
        </p:sp>
      </p:grpSp>
      <p:grpSp>
        <p:nvGrpSpPr>
          <p:cNvPr id="16" name="Group 4772"/>
          <p:cNvGrpSpPr>
            <a:extLst>
              <a:ext uri="smNativeData">
                <pr:smNativeData xmlns:pr="smNativeData" xmlns="smNativeData" val="SMDATA_6_trXWYhMAAAAlAAAAAQAAAA8BAAAAkAAAAEgAAACQAAAASAAAAAAAAAAAAAAAAAAAABcAAAAUAAAAAAAAAAAAAAD/fwAA/38AAAAAAAAJAAAABAAAAAAAAAAfAAAAVAAAAAAAAAAAAAAAAAAAAAAAAAAAAAAAAAAAAAAAAAAAAAAAAAAAAAAAAAAAAAAAAAAAAAAAAAAAAAAAAAAAAAAAAAAAAAAAAAAAAAAAAAAAAAAAAAAAACEAAAAYAAAAFAAAALQKAAAgEgAA0AwAAMgUAAAQAAAAJgAAAAgAAAD/////AAAAAA=="/>
              </a:ext>
            </a:extLst>
          </p:cNvGrpSpPr>
          <p:nvPr/>
        </p:nvGrpSpPr>
        <p:grpSpPr>
          <a:xfrm>
            <a:off x="1739900" y="2946400"/>
            <a:ext cx="342900" cy="431800"/>
            <a:chOff x="1739900" y="2946400"/>
            <a:chExt cx="342900" cy="431800"/>
          </a:xfrm>
        </p:grpSpPr>
        <p:sp>
          <p:nvSpPr>
            <p:cNvPr id="18" name="Shape 4770"/>
            <p:cNvSpPr>
              <a:extLst>
                <a:ext uri="smNativeData">
                  <pr:smNativeData xmlns:pr="smNativeData" xmlns="smNativeData" val="SMDATA_15_trXW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J/f38AAAAAAMvLywDAwP8Af39/AAAAAAAAAAAAAAAAAAAAAAAAAAAAIQAAABgAAAAUAAAAtAoAAHASAADQDAAAyBQAAAAAAAAmAAAACAAAAP//////////"/>
                </a:ext>
              </a:extLst>
            </p:cNvSpPr>
            <p:nvPr/>
          </p:nvSpPr>
          <p:spPr>
            <a:xfrm>
              <a:off x="1739900" y="29972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17" name="Shape 4771"/>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GAsAACASAACADAAAjBQAAAAgAAAmAAAACAAAAP//////////"/>
                </a:ext>
              </a:extLst>
            </p:cNvSpPr>
            <p:nvPr/>
          </p:nvSpPr>
          <p:spPr>
            <a:xfrm>
              <a:off x="1803400" y="2946400"/>
              <a:ext cx="228600" cy="393700"/>
            </a:xfrm>
            <a:prstGeom prst="rect">
              <a:avLst/>
            </a:prstGeom>
            <a:noFill/>
            <a:ln>
              <a:noFill/>
            </a:ln>
            <a:effectLst/>
          </p:spPr>
          <p:txBody>
            <a:bodyPr vert="horz" wrap="none" lIns="50800" tIns="50800" rIns="50800" bIns="50800" numCol="1" spcCol="215900"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cap="none">
                  <a:solidFill>
                    <a:srgbClr val="424242"/>
                  </a:solidFill>
                  <a:latin typeface="蘋果儷中黑" pitchFamily="0" charset="0"/>
                  <a:ea typeface="蘋果儷中黑" pitchFamily="0" charset="0"/>
                  <a:cs typeface="蘋果儷中黑" pitchFamily="0" charset="0"/>
                </a:defRPr>
              </a:pPr>
              <a:r>
                <a:rPr cap="none">
                  <a:latin typeface="Times" pitchFamily="0" charset="0"/>
                  <a:ea typeface="蘋果儷中黑" pitchFamily="0" charset="0"/>
                  <a:cs typeface="蘋果儷中黑" pitchFamily="0" charset="0"/>
                </a:rPr>
                <a:t>1</a:t>
              </a:r>
              <a:endParaRPr cap="none">
                <a:latin typeface="Times" pitchFamily="0" charset="0"/>
                <a:ea typeface="蘋果儷中黑" pitchFamily="0" charset="0"/>
                <a:cs typeface="蘋果儷中黑" pitchFamily="0" charset="0"/>
              </a:endParaRPr>
            </a:p>
          </p:txBody>
        </p:sp>
      </p:grpSp>
      <p:grpSp>
        <p:nvGrpSpPr>
          <p:cNvPr id="19" name="Group 4775"/>
          <p:cNvGrpSpPr>
            <a:extLst>
              <a:ext uri="smNativeData">
                <pr:smNativeData xmlns:pr="smNativeData" xmlns="smNativeData" val="SMDATA_6_trXWYhMAAAAlAAAAAQAAAA8BAAAAkAAAAEgAAACQAAAASAAAAAAAAAAAAAAAAAAAABcAAAAUAAAAAAAAAAAAAAD/fwAA/38AAAAAAAAJAAAABAAAAACQov4fAAAAVAAAAAAAAAAAAAAAAAAAAAAAAAAAAAAAAAAAAAAAAAAAAAAAAAAAAAAAAAAAAAAAAAAAAAAAAAAAAAAAAAAAAAAAAAAAAAAAAAAAAAAAAAAAAAAAAAAAACEAAAAYAAAAFAAAAAwNAAAMEgAAKA8AAMgUAAAQAAAAJgAAAAgAAAD/////AAAAAA=="/>
              </a:ext>
            </a:extLst>
          </p:cNvGrpSpPr>
          <p:nvPr/>
        </p:nvGrpSpPr>
        <p:grpSpPr>
          <a:xfrm>
            <a:off x="2120900" y="2933700"/>
            <a:ext cx="342900" cy="444500"/>
            <a:chOff x="2120900" y="2933700"/>
            <a:chExt cx="342900" cy="444500"/>
          </a:xfrm>
        </p:grpSpPr>
        <p:sp>
          <p:nvSpPr>
            <p:cNvPr id="21" name="Shape 4773"/>
            <p:cNvSpPr>
              <a:extLst>
                <a:ext uri="smNativeData">
                  <pr:smNativeData xmlns:pr="smNativeData" xmlns="smNativeData" val="SMDATA_15_trXW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J/f38AAAAAAMvLywDAwP8Af39/AAAAAAAAAAAAAAAAAAAAAAAAAAAAIQAAABgAAAAUAAAADA0AAHASAAAoDwAAyBQAAAAAAAAmAAAACAAAAP//////////"/>
                </a:ext>
              </a:extLst>
            </p:cNvSpPr>
            <p:nvPr/>
          </p:nvSpPr>
          <p:spPr>
            <a:xfrm>
              <a:off x="2120900" y="29972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20" name="Shape 4774"/>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cA0AAAwSAADYDgAAeBQAAAAgAAAmAAAACAAAAP//////////"/>
                </a:ext>
              </a:extLst>
            </p:cNvSpPr>
            <p:nvPr/>
          </p:nvSpPr>
          <p:spPr>
            <a:xfrm>
              <a:off x="2184400" y="2933700"/>
              <a:ext cx="228600" cy="393700"/>
            </a:xfrm>
            <a:prstGeom prst="rect">
              <a:avLst/>
            </a:prstGeom>
            <a:noFill/>
            <a:ln>
              <a:noFill/>
            </a:ln>
            <a:effectLst/>
          </p:spPr>
          <p:txBody>
            <a:bodyPr vert="horz" wrap="none" lIns="50800" tIns="50800" rIns="50800" bIns="50800" numCol="1" spcCol="215900"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cap="none">
                  <a:solidFill>
                    <a:srgbClr val="424242"/>
                  </a:solidFill>
                  <a:latin typeface="蘋果儷中黑" pitchFamily="0" charset="0"/>
                  <a:ea typeface="蘋果儷中黑" pitchFamily="0" charset="0"/>
                  <a:cs typeface="蘋果儷中黑" pitchFamily="0" charset="0"/>
                </a:defRPr>
              </a:pPr>
              <a:r>
                <a:rPr cap="none">
                  <a:latin typeface="Times" pitchFamily="0" charset="0"/>
                  <a:ea typeface="蘋果儷中黑" pitchFamily="0" charset="0"/>
                  <a:cs typeface="蘋果儷中黑" pitchFamily="0" charset="0"/>
                </a:rPr>
                <a:t>2</a:t>
              </a:r>
              <a:endParaRPr cap="none">
                <a:latin typeface="Times" pitchFamily="0" charset="0"/>
                <a:ea typeface="蘋果儷中黑" pitchFamily="0" charset="0"/>
                <a:cs typeface="蘋果儷中黑" pitchFamily="0" charset="0"/>
              </a:endParaRPr>
            </a:p>
          </p:txBody>
        </p:sp>
      </p:grpSp>
      <p:grpSp>
        <p:nvGrpSpPr>
          <p:cNvPr id="22" name="Group 4778"/>
          <p:cNvGrpSpPr>
            <a:extLst>
              <a:ext uri="smNativeData">
                <pr:smNativeData xmlns:pr="smNativeData" xmlns="smNativeData" val="SMDATA_6_trXWYhMAAAAlAAAAAQAAAA8BAAAAkAAAAEgAAACQAAAASAAAAAAAAAAAAAAAAAAAABcAAAAUAAAAAAAAAAAAAAD/fwAA/38AAAAAAAAJAAAABAAAAAAAAAAfAAAAVAAAAAAAAAAAAAAAAAAAAAAAAAAAAAAAAAAAAAAAAAAAAAAAAAAAAAAAAAAAAAAAAAAAAAAAAAAAAAAAAAAAAAAAAAAAAAAAAAAAAAAAAAAAAAAAAAAAACEAAAAYAAAAFAAAAGQPAAD4EQAAgBEAAMgUAAAQAAAAJgAAAAgAAAD/////AAAAAA=="/>
              </a:ext>
            </a:extLst>
          </p:cNvGrpSpPr>
          <p:nvPr/>
        </p:nvGrpSpPr>
        <p:grpSpPr>
          <a:xfrm>
            <a:off x="2501900" y="2921000"/>
            <a:ext cx="342900" cy="457200"/>
            <a:chOff x="2501900" y="2921000"/>
            <a:chExt cx="342900" cy="457200"/>
          </a:xfrm>
        </p:grpSpPr>
        <p:sp>
          <p:nvSpPr>
            <p:cNvPr id="24" name="Shape 4776"/>
            <p:cNvSpPr>
              <a:extLst>
                <a:ext uri="smNativeData">
                  <pr:smNativeData xmlns:pr="smNativeData" xmlns="smNativeData" val="SMDATA_15_trXW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KMFDQE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J/f38AAAAAAMvLywDAwP8Af39/AAAAAAAAAAAAAAAAAAAAAAAAAAAAIQAAABgAAAAUAAAAZA8AAHASAACAEQAAyBQAAAAAAAAmAAAACAAAAP//////////"/>
                </a:ext>
              </a:extLst>
            </p:cNvSpPr>
            <p:nvPr/>
          </p:nvSpPr>
          <p:spPr>
            <a:xfrm>
              <a:off x="2501900" y="29972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23" name="Shape 4777"/>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yA8AAPgRAAAwEQAAZBQAAAAgAAAmAAAACAAAAP//////////"/>
                </a:ext>
              </a:extLst>
            </p:cNvSpPr>
            <p:nvPr/>
          </p:nvSpPr>
          <p:spPr>
            <a:xfrm>
              <a:off x="2565400" y="2921000"/>
              <a:ext cx="228600" cy="393700"/>
            </a:xfrm>
            <a:prstGeom prst="rect">
              <a:avLst/>
            </a:prstGeom>
            <a:noFill/>
            <a:ln>
              <a:noFill/>
            </a:ln>
            <a:effectLst/>
          </p:spPr>
          <p:txBody>
            <a:bodyPr vert="horz" wrap="none" lIns="50800" tIns="50800" rIns="50800" bIns="50800" numCol="1" spcCol="215900"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cap="none">
                  <a:solidFill>
                    <a:srgbClr val="424242"/>
                  </a:solidFill>
                  <a:latin typeface="蘋果儷中黑" pitchFamily="0" charset="0"/>
                  <a:ea typeface="蘋果儷中黑" pitchFamily="0" charset="0"/>
                  <a:cs typeface="蘋果儷中黑" pitchFamily="0" charset="0"/>
                </a:defRPr>
              </a:pPr>
              <a:r>
                <a:rPr cap="none">
                  <a:latin typeface="Times" pitchFamily="0" charset="0"/>
                  <a:ea typeface="蘋果儷中黑" pitchFamily="0" charset="0"/>
                  <a:cs typeface="蘋果儷中黑" pitchFamily="0" charset="0"/>
                </a:rPr>
                <a:t>3</a:t>
              </a:r>
              <a:endParaRPr cap="none">
                <a:latin typeface="Times" pitchFamily="0" charset="0"/>
                <a:ea typeface="蘋果儷中黑" pitchFamily="0" charset="0"/>
                <a:cs typeface="蘋果儷中黑" pitchFamily="0" charset="0"/>
              </a:endParaRPr>
            </a:p>
          </p:txBody>
        </p:sp>
      </p:grpSp>
      <p:grpSp>
        <p:nvGrpSpPr>
          <p:cNvPr id="25" name="Group 4781"/>
          <p:cNvGrpSpPr>
            <a:extLst>
              <a:ext uri="smNativeData">
                <pr:smNativeData xmlns:pr="smNativeData" xmlns="smNativeData" val="SMDATA_6_trXWYhMAAAAlAAAAAQAAAA8BAAAAkAAAAEgAAACQAAAASAAAAAAAAAAAAAAAAAAAABcAAAAUAAAAAAAAAAAAAAD/fwAA/38AAAAAAAAJAAAABAAAAAAAAAAfAAAAVAAAAAAAAAAAAAAAAAAAAAAAAAAAAAAAAAAAAAAAAAAAAAAAAAAAAAAAAAAAAAAAAAAAAAAAAAAAAAAAAAAAAAAAAAAAAAAAAAAAAAAAAAAAAAAAAAAAACEAAAAYAAAAFAAAALQKAADoFwAA0AwAAJAaAAAQAAAAJgAAAAgAAAD/////AAAAAA=="/>
              </a:ext>
            </a:extLst>
          </p:cNvGrpSpPr>
          <p:nvPr/>
        </p:nvGrpSpPr>
        <p:grpSpPr>
          <a:xfrm>
            <a:off x="1739900" y="3886200"/>
            <a:ext cx="342900" cy="431800"/>
            <a:chOff x="1739900" y="3886200"/>
            <a:chExt cx="342900" cy="431800"/>
          </a:xfrm>
        </p:grpSpPr>
        <p:sp>
          <p:nvSpPr>
            <p:cNvPr id="27" name="Shape 4779"/>
            <p:cNvSpPr>
              <a:extLst>
                <a:ext uri="smNativeData">
                  <pr:smNativeData xmlns:pr="smNativeData" xmlns="smNativeData" val="SMDATA_15_trXW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J/f38AAAAAAMvLywDAwP8Af39/AAAAAAAAAAAAAAAAAAAAAAAAAAAAIQAAABgAAAAUAAAAtAoAADgYAADQDAAAkBoAAAAAAAAmAAAACAAAAP//////////"/>
                </a:ext>
              </a:extLst>
            </p:cNvSpPr>
            <p:nvPr/>
          </p:nvSpPr>
          <p:spPr>
            <a:xfrm>
              <a:off x="1739900" y="39370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26" name="Shape 4780"/>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GAsAAOgXAACADAAAVBoAAAAgAAAmAAAACAAAAP//////////"/>
                </a:ext>
              </a:extLst>
            </p:cNvSpPr>
            <p:nvPr/>
          </p:nvSpPr>
          <p:spPr>
            <a:xfrm>
              <a:off x="1803400" y="3886200"/>
              <a:ext cx="228600" cy="393700"/>
            </a:xfrm>
            <a:prstGeom prst="rect">
              <a:avLst/>
            </a:prstGeom>
            <a:noFill/>
            <a:ln>
              <a:noFill/>
            </a:ln>
            <a:effectLst/>
          </p:spPr>
          <p:txBody>
            <a:bodyPr vert="horz" wrap="none" lIns="50800" tIns="50800" rIns="50800" bIns="50800" numCol="1" spcCol="215900"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cap="none">
                  <a:solidFill>
                    <a:srgbClr val="424242"/>
                  </a:solidFill>
                  <a:latin typeface="蘋果儷中黑" pitchFamily="0" charset="0"/>
                  <a:ea typeface="蘋果儷中黑" pitchFamily="0" charset="0"/>
                  <a:cs typeface="蘋果儷中黑" pitchFamily="0" charset="0"/>
                </a:defRPr>
              </a:pPr>
              <a:r>
                <a:rPr cap="none">
                  <a:latin typeface="Times" pitchFamily="0" charset="0"/>
                  <a:ea typeface="蘋果儷中黑" pitchFamily="0" charset="0"/>
                  <a:cs typeface="蘋果儷中黑" pitchFamily="0" charset="0"/>
                </a:rPr>
                <a:t>1</a:t>
              </a:r>
              <a:endParaRPr cap="none">
                <a:latin typeface="Times" pitchFamily="0" charset="0"/>
                <a:ea typeface="蘋果儷中黑" pitchFamily="0" charset="0"/>
                <a:cs typeface="蘋果儷中黑" pitchFamily="0" charset="0"/>
              </a:endParaRPr>
            </a:p>
          </p:txBody>
        </p:sp>
      </p:grpSp>
      <p:grpSp>
        <p:nvGrpSpPr>
          <p:cNvPr id="28" name="Group 4784"/>
          <p:cNvGrpSpPr>
            <a:extLst>
              <a:ext uri="smNativeData">
                <pr:smNativeData xmlns:pr="smNativeData" xmlns="smNativeData" val="SMDATA_6_trXWYhMAAAAlAAAAAQAAAA8BAAAAkAAAAEgAAACQAAAASAAAAAAAAAAAAAAAAAAAABcAAAAUAAAAAAAAAAAAAAD/fwAA/38AAAAAAAAJAAAABAAAAACQov4fAAAAVAAAAAAAAAAAAAAAAAAAAAAAAAAAAAAAAAAAAAAAAAAAAAAAAAAAAAAAAAAAAAAAAAAAAAAAAAAAAAAAAAAAAAAAAAAAAAAAAAAAAAAAAAAAAAAAAAAAACEAAAAYAAAAFAAAAAwNAADUFwAAKA8AAJAaAAAQAAAAJgAAAAgAAAD/////AAAAAA=="/>
              </a:ext>
            </a:extLst>
          </p:cNvGrpSpPr>
          <p:nvPr/>
        </p:nvGrpSpPr>
        <p:grpSpPr>
          <a:xfrm>
            <a:off x="2120900" y="3873500"/>
            <a:ext cx="342900" cy="444500"/>
            <a:chOff x="2120900" y="3873500"/>
            <a:chExt cx="342900" cy="444500"/>
          </a:xfrm>
        </p:grpSpPr>
        <p:sp>
          <p:nvSpPr>
            <p:cNvPr id="30" name="Shape 4782"/>
            <p:cNvSpPr>
              <a:extLst>
                <a:ext uri="smNativeData">
                  <pr:smNativeData xmlns:pr="smNativeData" xmlns="smNativeData" val="SMDATA_15_trXW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J/f38AAAAAAMvLywDAwP8Af39/AAAAAAAAAAAAAAAAAAAAAAAAAAAAIQAAABgAAAAUAAAADA0AADgYAAAoDwAAkBoAAAAAAAAmAAAACAAAAP//////////"/>
                </a:ext>
              </a:extLst>
            </p:cNvSpPr>
            <p:nvPr/>
          </p:nvSpPr>
          <p:spPr>
            <a:xfrm>
              <a:off x="2120900" y="39370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29" name="Shape 4783"/>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cA0AANQXAADYDgAAQBoAAAAgAAAmAAAACAAAAP//////////"/>
                </a:ext>
              </a:extLst>
            </p:cNvSpPr>
            <p:nvPr/>
          </p:nvSpPr>
          <p:spPr>
            <a:xfrm>
              <a:off x="2184400" y="3873500"/>
              <a:ext cx="228600" cy="393700"/>
            </a:xfrm>
            <a:prstGeom prst="rect">
              <a:avLst/>
            </a:prstGeom>
            <a:noFill/>
            <a:ln>
              <a:noFill/>
            </a:ln>
            <a:effectLst/>
          </p:spPr>
          <p:txBody>
            <a:bodyPr vert="horz" wrap="none" lIns="50800" tIns="50800" rIns="50800" bIns="50800" numCol="1" spcCol="215900"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cap="none">
                  <a:solidFill>
                    <a:srgbClr val="424242"/>
                  </a:solidFill>
                  <a:latin typeface="蘋果儷中黑" pitchFamily="0" charset="0"/>
                  <a:ea typeface="蘋果儷中黑" pitchFamily="0" charset="0"/>
                  <a:cs typeface="蘋果儷中黑" pitchFamily="0" charset="0"/>
                </a:defRPr>
              </a:pPr>
              <a:r>
                <a:rPr cap="none">
                  <a:latin typeface="Times" pitchFamily="0" charset="0"/>
                  <a:ea typeface="蘋果儷中黑" pitchFamily="0" charset="0"/>
                  <a:cs typeface="蘋果儷中黑" pitchFamily="0" charset="0"/>
                </a:rPr>
                <a:t>2</a:t>
              </a:r>
              <a:endParaRPr cap="none">
                <a:latin typeface="Times" pitchFamily="0" charset="0"/>
                <a:ea typeface="蘋果儷中黑" pitchFamily="0" charset="0"/>
                <a:cs typeface="蘋果儷中黑" pitchFamily="0" charset="0"/>
              </a:endParaRPr>
            </a:p>
          </p:txBody>
        </p:sp>
      </p:grpSp>
      <p:grpSp>
        <p:nvGrpSpPr>
          <p:cNvPr id="31" name="Group 4787"/>
          <p:cNvGrpSpPr>
            <a:extLst>
              <a:ext uri="smNativeData">
                <pr:smNativeData xmlns:pr="smNativeData" xmlns="smNativeData" val="SMDATA_6_trXWYhMAAAAlAAAAAQAAAA8BAAAAkAAAAEgAAACQAAAASAAAAAAAAAAAAAAAAAAAABcAAAAUAAAAAAAAAAAAAAD/fwAA/38AAAAAAAAJAAAABAAAAAAAAAAfAAAAVAAAAAAAAAAAAAAAAAAAAAAAAAAAAAAAAAAAAAAAAAAAAAAAAAAAAAAAAAAAAAAAAAAAAAAAAAAAAAAAAAAAAAAAAAAAAAAAAAAAAAAAAAAAAAAAAAAAACEAAAAYAAAAFAAAAGQPAADAFwAAgBEAAJAaAAAQAAAAJgAAAAgAAAD/////AAAAAA=="/>
              </a:ext>
            </a:extLst>
          </p:cNvGrpSpPr>
          <p:nvPr/>
        </p:nvGrpSpPr>
        <p:grpSpPr>
          <a:xfrm>
            <a:off x="2501900" y="3860800"/>
            <a:ext cx="342900" cy="457200"/>
            <a:chOff x="2501900" y="3860800"/>
            <a:chExt cx="342900" cy="457200"/>
          </a:xfrm>
        </p:grpSpPr>
        <p:sp>
          <p:nvSpPr>
            <p:cNvPr id="33" name="Shape 4785"/>
            <p:cNvSpPr>
              <a:extLst>
                <a:ext uri="smNativeData">
                  <pr:smNativeData xmlns:pr="smNativeData" xmlns="smNativeData" val="SMDATA_15_trXW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J/f38AAAAAAMvLywDAwP8Af39/AAAAAAAAAAAAAAAAAAAAAAAAAAAAIQAAABgAAAAUAAAAZA8AADgYAACAEQAAkBoAAAAAAAAmAAAACAAAAP//////////"/>
                </a:ext>
              </a:extLst>
            </p:cNvSpPr>
            <p:nvPr/>
          </p:nvSpPr>
          <p:spPr>
            <a:xfrm>
              <a:off x="2501900" y="39370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32" name="Shape 4786"/>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yA8AAMAXAAAwEQAALBoAAAAgAAAmAAAACAAAAP//////////"/>
                </a:ext>
              </a:extLst>
            </p:cNvSpPr>
            <p:nvPr/>
          </p:nvSpPr>
          <p:spPr>
            <a:xfrm>
              <a:off x="2565400" y="3860800"/>
              <a:ext cx="228600" cy="393700"/>
            </a:xfrm>
            <a:prstGeom prst="rect">
              <a:avLst/>
            </a:prstGeom>
            <a:noFill/>
            <a:ln>
              <a:noFill/>
            </a:ln>
            <a:effectLst/>
          </p:spPr>
          <p:txBody>
            <a:bodyPr vert="horz" wrap="none" lIns="50800" tIns="50800" rIns="50800" bIns="50800" numCol="1" spcCol="215900"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cap="none">
                  <a:solidFill>
                    <a:srgbClr val="424242"/>
                  </a:solidFill>
                  <a:latin typeface="蘋果儷中黑" pitchFamily="0" charset="0"/>
                  <a:ea typeface="蘋果儷中黑" pitchFamily="0" charset="0"/>
                  <a:cs typeface="蘋果儷中黑" pitchFamily="0" charset="0"/>
                </a:defRPr>
              </a:pPr>
              <a:r>
                <a:rPr cap="none">
                  <a:latin typeface="Times" pitchFamily="0" charset="0"/>
                  <a:ea typeface="蘋果儷中黑" pitchFamily="0" charset="0"/>
                  <a:cs typeface="蘋果儷中黑" pitchFamily="0" charset="0"/>
                </a:rPr>
                <a:t>3</a:t>
              </a:r>
              <a:endParaRPr cap="none">
                <a:latin typeface="Times" pitchFamily="0" charset="0"/>
                <a:ea typeface="蘋果儷中黑" pitchFamily="0" charset="0"/>
                <a:cs typeface="蘋果儷中黑" pitchFamily="0" charset="0"/>
              </a:endParaRPr>
            </a:p>
          </p:txBody>
        </p:sp>
      </p:grpSp>
      <p:grpSp>
        <p:nvGrpSpPr>
          <p:cNvPr id="34" name="Group 4790"/>
          <p:cNvGrpSpPr>
            <a:extLst>
              <a:ext uri="smNativeData">
                <pr:smNativeData xmlns:pr="smNativeData" xmlns="smNativeData" val="SMDATA_6_trXWYhMAAAAlAAAAAQAAAA8BAAAAkAAAAEgAAACQAAAASAAAAAAAAAAAAAAAAAAAABcAAAAUAAAAAAAAAAAAAAD/fwAA/38AAAAAAAAJAAAABAAAAAAAAAAfAAAAVAAAAAAAAAAAAAAAAAAAAAAAAAAAAAAAAAAAAAAAAAAAAAAAAAAAAAAAAAAAAAAAAAAAAAAAAAAAAAAAAAAAAAAAAAAAAAAAAAAAAAAAAAAAAAAAAAAAACEAAAAYAAAAFAAAALQKAACIHQAA0AwAADAgAAAQAAAAJgAAAAgAAAD/////AAAAAA=="/>
              </a:ext>
            </a:extLst>
          </p:cNvGrpSpPr>
          <p:nvPr/>
        </p:nvGrpSpPr>
        <p:grpSpPr>
          <a:xfrm>
            <a:off x="1739900" y="4800600"/>
            <a:ext cx="342900" cy="431800"/>
            <a:chOff x="1739900" y="4800600"/>
            <a:chExt cx="342900" cy="431800"/>
          </a:xfrm>
        </p:grpSpPr>
        <p:sp>
          <p:nvSpPr>
            <p:cNvPr id="36" name="Shape 4788"/>
            <p:cNvSpPr>
              <a:extLst>
                <a:ext uri="smNativeData">
                  <pr:smNativeData xmlns:pr="smNativeData" xmlns="smNativeData" val="SMDATA_15_trXW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J/f38AAAAAAMvLywDAwP8Af39/AAAAAAAAAAAAAAAAAAAAAAAAAAAAIQAAABgAAAAUAAAAtAoAANgdAADQDAAAMCAAAAAAAAAmAAAACAAAAP//////////"/>
                </a:ext>
              </a:extLst>
            </p:cNvSpPr>
            <p:nvPr/>
          </p:nvSpPr>
          <p:spPr>
            <a:xfrm>
              <a:off x="1739900" y="48514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35" name="Shape 4789"/>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GAsAAIgdAACADAAA9B8AAAAgAAAmAAAACAAAAP//////////"/>
                </a:ext>
              </a:extLst>
            </p:cNvSpPr>
            <p:nvPr/>
          </p:nvSpPr>
          <p:spPr>
            <a:xfrm>
              <a:off x="1803400" y="4800600"/>
              <a:ext cx="228600" cy="393700"/>
            </a:xfrm>
            <a:prstGeom prst="rect">
              <a:avLst/>
            </a:prstGeom>
            <a:noFill/>
            <a:ln>
              <a:noFill/>
            </a:ln>
            <a:effectLst/>
          </p:spPr>
          <p:txBody>
            <a:bodyPr vert="horz" wrap="none" lIns="50800" tIns="50800" rIns="50800" bIns="50800" numCol="1" spcCol="215900"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cap="none">
                  <a:solidFill>
                    <a:srgbClr val="424242"/>
                  </a:solidFill>
                  <a:latin typeface="蘋果儷中黑" pitchFamily="0" charset="0"/>
                  <a:ea typeface="蘋果儷中黑" pitchFamily="0" charset="0"/>
                  <a:cs typeface="蘋果儷中黑" pitchFamily="0" charset="0"/>
                </a:defRPr>
              </a:pPr>
              <a:r>
                <a:rPr cap="none">
                  <a:latin typeface="Times" pitchFamily="0" charset="0"/>
                  <a:ea typeface="蘋果儷中黑" pitchFamily="0" charset="0"/>
                  <a:cs typeface="蘋果儷中黑" pitchFamily="0" charset="0"/>
                </a:rPr>
                <a:t>1</a:t>
              </a:r>
              <a:endParaRPr cap="none">
                <a:latin typeface="Times" pitchFamily="0" charset="0"/>
                <a:ea typeface="蘋果儷中黑" pitchFamily="0" charset="0"/>
                <a:cs typeface="蘋果儷中黑" pitchFamily="0" charset="0"/>
              </a:endParaRPr>
            </a:p>
          </p:txBody>
        </p:sp>
      </p:grpSp>
      <p:grpSp>
        <p:nvGrpSpPr>
          <p:cNvPr id="37" name="Group 4793"/>
          <p:cNvGrpSpPr>
            <a:extLst>
              <a:ext uri="smNativeData">
                <pr:smNativeData xmlns:pr="smNativeData" xmlns="smNativeData" val="SMDATA_6_trXWYhMAAAAlAAAAAQAAAA8BAAAAkAAAAEgAAACQAAAASAAAAAAAAAAAAAAAAAAAABcAAAAUAAAAAAAAAAAAAAD/fwAA/38AAAAAAAAJAAAABAAAAAAAAAAfAAAAVAAAAAAAAAAAAAAAAAAAAAAAAAAAAAAAAAAAAAAAAAAAAAAAAAAAAAAAAAAAAAAAAAAAAAAAAAAAAAAAAAAAAAAAAAAAAAAAAAAAAAAAAAAAAAAAAAAAACEAAAAYAAAAFAAAAAwNAAB0HQAAKA8AADAgAAAQAAAAJgAAAAgAAAD/////AAAAAA=="/>
              </a:ext>
            </a:extLst>
          </p:cNvGrpSpPr>
          <p:nvPr/>
        </p:nvGrpSpPr>
        <p:grpSpPr>
          <a:xfrm>
            <a:off x="2120900" y="4787900"/>
            <a:ext cx="342900" cy="444500"/>
            <a:chOff x="2120900" y="4787900"/>
            <a:chExt cx="342900" cy="444500"/>
          </a:xfrm>
        </p:grpSpPr>
        <p:sp>
          <p:nvSpPr>
            <p:cNvPr id="39" name="Shape 4791"/>
            <p:cNvSpPr>
              <a:extLst>
                <a:ext uri="smNativeData">
                  <pr:smNativeData xmlns:pr="smNativeData" xmlns="smNativeData" val="SMDATA_15_trXW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J/f38AAAAAAMvLywDAwP8Af39/AAAAAAAAAAAAAAAAAAAAAAAAAAAAIQAAABgAAAAUAAAADA0AANgdAAAoDwAAMCAAAAAAAAAmAAAACAAAAP//////////"/>
                </a:ext>
              </a:extLst>
            </p:cNvSpPr>
            <p:nvPr/>
          </p:nvSpPr>
          <p:spPr>
            <a:xfrm>
              <a:off x="2120900" y="48514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38" name="Shape 4792"/>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cA0AAHQdAADYDgAA4B8AAAAgAAAmAAAACAAAAP//////////"/>
                </a:ext>
              </a:extLst>
            </p:cNvSpPr>
            <p:nvPr/>
          </p:nvSpPr>
          <p:spPr>
            <a:xfrm>
              <a:off x="2184400" y="4787900"/>
              <a:ext cx="228600" cy="393700"/>
            </a:xfrm>
            <a:prstGeom prst="rect">
              <a:avLst/>
            </a:prstGeom>
            <a:noFill/>
            <a:ln>
              <a:noFill/>
            </a:ln>
            <a:effectLst/>
          </p:spPr>
          <p:txBody>
            <a:bodyPr vert="horz" wrap="none" lIns="50800" tIns="50800" rIns="50800" bIns="50800" numCol="1" spcCol="215900"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cap="none">
                  <a:solidFill>
                    <a:srgbClr val="424242"/>
                  </a:solidFill>
                  <a:latin typeface="蘋果儷中黑" pitchFamily="0" charset="0"/>
                  <a:ea typeface="蘋果儷中黑" pitchFamily="0" charset="0"/>
                  <a:cs typeface="蘋果儷中黑" pitchFamily="0" charset="0"/>
                </a:defRPr>
              </a:pPr>
              <a:r>
                <a:rPr cap="none">
                  <a:latin typeface="Times" pitchFamily="0" charset="0"/>
                  <a:ea typeface="蘋果儷中黑" pitchFamily="0" charset="0"/>
                  <a:cs typeface="蘋果儷中黑" pitchFamily="0" charset="0"/>
                </a:rPr>
                <a:t>2</a:t>
              </a:r>
              <a:endParaRPr cap="none">
                <a:latin typeface="Times" pitchFamily="0" charset="0"/>
                <a:ea typeface="蘋果儷中黑" pitchFamily="0" charset="0"/>
                <a:cs typeface="蘋果儷中黑" pitchFamily="0" charset="0"/>
              </a:endParaRPr>
            </a:p>
          </p:txBody>
        </p:sp>
      </p:grpSp>
      <p:grpSp>
        <p:nvGrpSpPr>
          <p:cNvPr id="40" name="Group 4796"/>
          <p:cNvGrpSpPr>
            <a:extLst>
              <a:ext uri="smNativeData">
                <pr:smNativeData xmlns:pr="smNativeData" xmlns="smNativeData" val="SMDATA_6_trXWYhMAAAAlAAAAAQAAAA8BAAAAkAAAAEgAAACQAAAASAAAAAAAAAAAAAAAAAAAABcAAAAUAAAAAAAAAAAAAAD/fwAA/38AAAAAAAAJAAAABAAAAEEAQQAfAAAAVAAAAAAAAAAAAAAAAAAAAAAAAAAAAAAAAAAAAAAAAAAAAAAAAAAAAAAAAAAAAAAAAAAAAAAAAAAAAAAAAAAAAAAAAAAAAAAAAAAAAAAAAAAAAAAAAAAAACEAAAAYAAAAFAAAAGQPAABgHQAAgBEAADAgAAAQAAAAJgAAAAgAAAD/////AAAAAA=="/>
              </a:ext>
            </a:extLst>
          </p:cNvGrpSpPr>
          <p:nvPr/>
        </p:nvGrpSpPr>
        <p:grpSpPr>
          <a:xfrm>
            <a:off x="2501900" y="4775200"/>
            <a:ext cx="342900" cy="457200"/>
            <a:chOff x="2501900" y="4775200"/>
            <a:chExt cx="342900" cy="457200"/>
          </a:xfrm>
        </p:grpSpPr>
        <p:sp>
          <p:nvSpPr>
            <p:cNvPr id="42" name="Shape 4794"/>
            <p:cNvSpPr>
              <a:extLst>
                <a:ext uri="smNativeData">
                  <pr:smNativeData xmlns:pr="smNativeData" xmlns="smNativeData" val="SMDATA_15_trXW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J/f38AAAAAAMvLywDAwP8Af39/AAAAAAAAAAAAAAAAAAAAAAAAAAAAIQAAABgAAAAUAAAAZA8AANgdAACAEQAAMCAAAAAAAAAmAAAACAAAAP//////////"/>
                </a:ext>
              </a:extLst>
            </p:cNvSpPr>
            <p:nvPr/>
          </p:nvSpPr>
          <p:spPr>
            <a:xfrm>
              <a:off x="2501900" y="48514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41" name="Shape 4795"/>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yA8AAGAdAAAwEQAAzB8AAAAgAAAmAAAACAAAAP//////////"/>
                </a:ext>
              </a:extLst>
            </p:cNvSpPr>
            <p:nvPr/>
          </p:nvSpPr>
          <p:spPr>
            <a:xfrm>
              <a:off x="2565400" y="4775200"/>
              <a:ext cx="228600" cy="393700"/>
            </a:xfrm>
            <a:prstGeom prst="rect">
              <a:avLst/>
            </a:prstGeom>
            <a:noFill/>
            <a:ln>
              <a:noFill/>
            </a:ln>
            <a:effectLst/>
          </p:spPr>
          <p:txBody>
            <a:bodyPr vert="horz" wrap="none" lIns="50800" tIns="50800" rIns="50800" bIns="50800" numCol="1" spcCol="215900"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cap="none">
                  <a:solidFill>
                    <a:srgbClr val="424242"/>
                  </a:solidFill>
                  <a:latin typeface="蘋果儷中黑" pitchFamily="0" charset="0"/>
                  <a:ea typeface="蘋果儷中黑" pitchFamily="0" charset="0"/>
                  <a:cs typeface="蘋果儷中黑" pitchFamily="0" charset="0"/>
                </a:defRPr>
              </a:pPr>
              <a:r>
                <a:rPr cap="none">
                  <a:latin typeface="Times" pitchFamily="0" charset="0"/>
                  <a:ea typeface="蘋果儷中黑" pitchFamily="0" charset="0"/>
                  <a:cs typeface="蘋果儷中黑" pitchFamily="0" charset="0"/>
                </a:rPr>
                <a:t>3</a:t>
              </a:r>
              <a:endParaRPr cap="none">
                <a:latin typeface="Times" pitchFamily="0" charset="0"/>
                <a:ea typeface="蘋果儷中黑" pitchFamily="0" charset="0"/>
                <a:cs typeface="蘋果儷中黑" pitchFamily="0" charset="0"/>
              </a:endParaRPr>
            </a:p>
          </p:txBody>
        </p:sp>
      </p:grpSp>
      <p:sp>
        <p:nvSpPr>
          <p:cNvPr id="43" name="Shape 4797"/>
          <p:cNvSpPr>
            <a:extLst>
              <a:ext uri="smNativeData">
                <pr:smNativeData xmlns:pr="smNativeData" xmlns="smNativeData" val="SMDATA_15_trXWYh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dBMAADgOAACUGwAA8A8AABAAAAAmAAAACAAAAP//////////"/>
              </a:ext>
            </a:extLst>
          </p:cNvSpPr>
          <p:nvPr/>
        </p:nvSpPr>
        <p:spPr>
          <a:xfrm>
            <a:off x="3162300" y="23114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44" name="Shape 4798"/>
          <p:cNvSpPr>
            <a:extLst>
              <a:ext uri="smNativeData">
                <pr:smNativeData xmlns:pr="smNativeData" xmlns="smNativeData" val="SMDATA_15_trXWYh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1BwAADgOAAD0JAAA8A8AABAAAAAmAAAACAAAAP//////////"/>
              </a:ext>
            </a:extLst>
          </p:cNvSpPr>
          <p:nvPr/>
        </p:nvSpPr>
        <p:spPr>
          <a:xfrm>
            <a:off x="4686300" y="23114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45" name="Shape 4799"/>
          <p:cNvSpPr>
            <a:extLst>
              <a:ext uri="smNativeData">
                <pr:smNativeData xmlns:pr="smNativeData" xmlns="smNativeData" val="SMDATA_15_trXWYh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NCYAADgOAABULgAA8A8AABAAAAAmAAAACAAAAP//////////"/>
              </a:ext>
            </a:extLst>
          </p:cNvSpPr>
          <p:nvPr/>
        </p:nvSpPr>
        <p:spPr>
          <a:xfrm>
            <a:off x="6210300" y="23114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46" name="Shape 4800"/>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SAMAAIQIAAD0PQAABAsAABAgAAAmAAAACAAAAP//////////"/>
              </a:ext>
            </a:extLst>
          </p:cNvSpPr>
          <p:nvPr/>
        </p:nvSpPr>
        <p:spPr>
          <a:xfrm>
            <a:off x="533400" y="1384300"/>
            <a:ext cx="9537700" cy="4064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0" marR="0" indent="0" algn="l" defTabSz="457200">
              <a:lnSpc>
                <a:spcPts val="2900"/>
              </a:lnSpc>
              <a:spcBef>
                <a:spcPts val="400"/>
              </a:spcBef>
              <a:spcAft>
                <a:spcPts val="0"/>
              </a:spcAft>
              <a:buNone/>
              <a:tabLst>
                <a:tab pos="838200" algn="l"/>
                <a:tab pos="914400" algn="l"/>
                <a:tab pos="1828800" algn="l"/>
                <a:tab pos="2387600" algn="l"/>
              </a:tabLst>
              <a:defRPr sz="2400" cap="none">
                <a:solidFill>
                  <a:srgbClr val="0433FF"/>
                </a:solidFill>
                <a:latin typeface="蘋果儷中黑" pitchFamily="0" charset="0"/>
                <a:ea typeface="蘋果儷中黑" pitchFamily="0" charset="0"/>
                <a:cs typeface="蘋果儷中黑" pitchFamily="0" charset="0"/>
              </a:defRPr>
            </a:pPr>
            <a:r>
              <a:t>Approximating the joint posterior distribution is based on (mostly standard) MCMC</a:t>
            </a:r>
          </a:p>
        </p:txBody>
      </p:sp>
      <p:sp>
        <p:nvSpPr>
          <p:cNvPr id="47" name="Shape 4801"/>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mAMAAAwNAABCBwAAGBAAABAgAAAmAAAACAAAAP//////////"/>
              </a:ext>
            </a:extLst>
          </p:cNvSpPr>
          <p:nvPr/>
        </p:nvSpPr>
        <p:spPr>
          <a:xfrm>
            <a:off x="584200" y="2120900"/>
            <a:ext cx="595630" cy="495300"/>
          </a:xfrm>
          <a:prstGeom prst="rect">
            <a:avLst/>
          </a:prstGeom>
          <a:noFill/>
          <a:ln>
            <a:noFill/>
          </a:ln>
          <a:effectLst>
            <a:outerShdw blurRad="63500" dist="63760" dir="2700000">
              <a:srgbClr val="000000">
                <a:alpha val="4000"/>
              </a:srgbClr>
            </a:outerShdw>
          </a:effectLst>
        </p:spPr>
        <p:txBody>
          <a:bodyPr vert="horz" wrap="none" lIns="50800" tIns="50800" rIns="50800" bIns="50800" numCol="1" spcCol="215900" anchor="t"/>
          <a:lstStyle/>
          <a:p>
            <a:pPr lvl="1" algn="l" defTabSz="457200">
              <a:lnSpc>
                <a:spcPts val="3400"/>
              </a:lnSpc>
              <a:spcBef>
                <a:spcPts val="400"/>
              </a:spcBef>
              <a:tabLst>
                <a:tab pos="838200" algn="l"/>
                <a:tab pos="914400" algn="l"/>
                <a:tab pos="1828800" algn="l"/>
                <a:tab pos="2387600" algn="l"/>
              </a:tabLst>
              <a:defRPr sz="2800" b="1" i="1" cap="none">
                <a:latin typeface="Times New Roman" pitchFamily="1" charset="0"/>
                <a:ea typeface="Gill Sans" pitchFamily="0" charset="0"/>
                <a:cs typeface="Gill Sans" pitchFamily="0" charset="0"/>
              </a:defRPr>
            </a:pPr>
            <a:r>
              <a:t>r</a:t>
            </a:r>
          </a:p>
        </p:txBody>
      </p:sp>
      <p:pic>
        <p:nvPicPr>
          <p:cNvPr id="48" name="Picture1"/>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BAAA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CgFAACIEwAATgcAAEAVAAAQAAAAJgAAAAgAAAD//////////w=="/>
              </a:ext>
            </a:extLst>
          </p:cNvPicPr>
          <p:nvPr/>
        </p:nvPicPr>
        <p:blipFill>
          <a:blip r:embed="rId2"/>
          <a:stretch>
            <a:fillRect/>
          </a:stretch>
        </p:blipFill>
        <p:spPr>
          <a:xfrm>
            <a:off x="838200" y="3175000"/>
            <a:ext cx="349250" cy="279400"/>
          </a:xfrm>
          <a:prstGeom prst="rect">
            <a:avLst/>
          </a:prstGeom>
          <a:noFill/>
          <a:ln>
            <a:noFill/>
          </a:ln>
          <a:effectLst>
            <a:outerShdw blurRad="63500" dist="63760" dir="2700000">
              <a:srgbClr val="000000">
                <a:alpha val="4000"/>
              </a:srgbClr>
            </a:outerShdw>
          </a:effectLst>
        </p:spPr>
      </p:pic>
      <p:pic>
        <p:nvPicPr>
          <p:cNvPr id="49" name="droppedImage.png"/>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AAAA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CgFAACQHwAAXgcAAPggAAAQAAAAJgAAAAgAAAD//////////w=="/>
              </a:ext>
            </a:extLst>
          </p:cNvPicPr>
          <p:nvPr/>
        </p:nvPicPr>
        <p:blipFill>
          <a:blip r:embed="rId3"/>
          <a:stretch>
            <a:fillRect/>
          </a:stretch>
        </p:blipFill>
        <p:spPr>
          <a:xfrm>
            <a:off x="838200" y="5130800"/>
            <a:ext cx="359410" cy="228600"/>
          </a:xfrm>
          <a:prstGeom prst="rect">
            <a:avLst/>
          </a:prstGeom>
          <a:noFill/>
          <a:ln>
            <a:noFill/>
          </a:ln>
          <a:effectLst>
            <a:outerShdw blurRad="63500" dist="63760" dir="2700000">
              <a:srgbClr val="000000">
                <a:alpha val="4000"/>
              </a:srgbClr>
            </a:outerShdw>
          </a:effectLst>
        </p:spPr>
      </p:pic>
      <p:pic>
        <p:nvPicPr>
          <p:cNvPr id="50" name="droppedImage.png"/>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AAAA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CgFAAA8GQAAWAcAAGwbAAAQAAAAJgAAAAgAAAD//////////w=="/>
              </a:ext>
            </a:extLst>
          </p:cNvPicPr>
          <p:nvPr/>
        </p:nvPicPr>
        <p:blipFill>
          <a:blip r:embed="rId4"/>
          <a:stretch>
            <a:fillRect/>
          </a:stretch>
        </p:blipFill>
        <p:spPr>
          <a:xfrm>
            <a:off x="838200" y="4102100"/>
            <a:ext cx="355600" cy="355600"/>
          </a:xfrm>
          <a:prstGeom prst="rect">
            <a:avLst/>
          </a:prstGeom>
          <a:noFill/>
          <a:ln>
            <a:noFill/>
          </a:ln>
          <a:effectLst>
            <a:outerShdw blurRad="63500" dist="63760" dir="2700000">
              <a:srgbClr val="000000">
                <a:alpha val="4000"/>
              </a:srgbClr>
            </a:outerShdw>
          </a:effectLst>
        </p:spPr>
      </p:pic>
      <p:sp>
        <p:nvSpPr>
          <p:cNvPr id="51" name="Shape 4805"/>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BAn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egkAAMgAAAAGNQAACAcAABAgAAAmAAAACAAAAP//////////"/>
              </a:ext>
            </a:extLst>
          </p:cNvSpPr>
          <p:nvPr/>
        </p:nvSpPr>
        <p:spPr>
          <a:xfrm>
            <a:off x="1540510" y="127000"/>
            <a:ext cx="7078980" cy="10160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p>
            <a:pPr defTabSz="457200">
              <a:lnSpc>
                <a:spcPts val="4300"/>
              </a:lnSpc>
              <a:tabLst>
                <a:tab pos="838200" algn="l"/>
              </a:tabLst>
              <a:defRPr sz="3600" cap="none">
                <a:solidFill>
                  <a:srgbClr val="0433FF"/>
                </a:solidFill>
                <a:latin typeface="蘋果儷中黑" pitchFamily="0" charset="0"/>
                <a:ea typeface="Gill Sans" pitchFamily="0" charset="0"/>
                <a:cs typeface="Gill Sans" pitchFamily="0" charset="0"/>
              </a:defRPr>
            </a:pPr>
            <a:r>
              <a:t>The Dirichlet Process Prior (DPP) Model </a:t>
            </a:r>
            <a:br/>
            <a:r>
              <a:t>for Accommodating Process heterogeneity </a:t>
            </a:r>
          </a:p>
        </p:txBody>
      </p:sp>
    </p:spTree>
  </p:cSld>
  <p:clrMapOvr>
    <a:masterClrMapping/>
  </p:clrMapOvr>
  <p:transition spd="fast" p14:dur="500">
    <p:fade/>
    <p:extLst>
      <p:ext uri="smNativeData">
        <pr:smNativeData xmlns:pr="smNativeData" xmlns="smNativeData" val="trXWYgAAAAD0AQAAAAAAAAYAAAAAAAAAAAAAAAAAAAAAAAAAAQAAAAAAAAAAAAAAAAAAAAAAAAAAAAAA"/>
      </p:ext>
    </p:extLst>
  </p:transition>
  <p:timing>
    <p:tnLst>
      <p:par>
        <p:cTn id="1" dur="indefinite" restart="never" nodeType="tmRoot"/>
      </p:par>
    </p:tnLst>
  </p:timing>
</p:sld>
</file>

<file path=ppt/slides/slide422.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sp>
        <p:nvSpPr>
          <p:cNvPr id="2" name="Shape 4807"/>
          <p:cNvSpPr>
            <a:extLst>
              <a:ext uri="smNativeData">
                <pr:smNativeData xmlns:pr="smNativeData" xmlns="smNativeData" val="SMDATA_15_trXWYh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dBMAADgOAACUGwAA8A8AABAAAAAmAAAACAAAAP//////////"/>
              </a:ext>
            </a:extLst>
          </p:cNvSpPr>
          <p:nvPr/>
        </p:nvSpPr>
        <p:spPr>
          <a:xfrm>
            <a:off x="3162300" y="23114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3" name="Shape 4808"/>
          <p:cNvSpPr>
            <a:extLst>
              <a:ext uri="smNativeData">
                <pr:smNativeData xmlns:pr="smNativeData" xmlns="smNativeData" val="SMDATA_15_trXWYh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1BwAADgOAAD0JAAA8A8AABAAAAAmAAAACAAAAP//////////"/>
              </a:ext>
            </a:extLst>
          </p:cNvSpPr>
          <p:nvPr/>
        </p:nvSpPr>
        <p:spPr>
          <a:xfrm>
            <a:off x="4686300" y="23114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4" name="Shape 4809"/>
          <p:cNvSpPr>
            <a:extLst>
              <a:ext uri="smNativeData">
                <pr:smNativeData xmlns:pr="smNativeData" xmlns="smNativeData" val="SMDATA_15_trXWYh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NCYAADgOAABULgAA8A8AABAAAAAmAAAACAAAAP//////////"/>
              </a:ext>
            </a:extLst>
          </p:cNvSpPr>
          <p:nvPr/>
        </p:nvSpPr>
        <p:spPr>
          <a:xfrm>
            <a:off x="6210300" y="23114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5" name="Shape 4810"/>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uAYAABgpAACEOgAAWC8AABAgAAAmAAAACAAAAP//////////"/>
              </a:ext>
            </a:extLst>
          </p:cNvSpPr>
          <p:nvPr/>
        </p:nvSpPr>
        <p:spPr>
          <a:xfrm>
            <a:off x="1092200" y="6680200"/>
            <a:ext cx="8420100" cy="10160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0" marR="0" indent="0" algn="l" defTabSz="457200">
              <a:lnSpc>
                <a:spcPts val="2600"/>
              </a:lnSpc>
              <a:spcBef>
                <a:spcPts val="400"/>
              </a:spcBef>
              <a:spcAft>
                <a:spcPts val="0"/>
              </a:spcAft>
              <a:buNone/>
              <a:tabLst>
                <a:tab pos="838200" algn="l"/>
                <a:tab pos="914400" algn="l"/>
                <a:tab pos="1828800" algn="l"/>
                <a:tab pos="2387600" algn="l"/>
              </a:tabLst>
              <a:defRPr sz="2200" cap="none">
                <a:solidFill>
                  <a:srgbClr val="424242"/>
                </a:solidFill>
                <a:latin typeface="蘋果儷中黑" pitchFamily="0" charset="0"/>
                <a:ea typeface="蘋果儷中黑" pitchFamily="0" charset="0"/>
                <a:cs typeface="蘋果儷中黑" pitchFamily="0" charset="0"/>
              </a:defRPr>
            </a:pPr>
            <a:r>
              <a:t>Select a patron from one of the occupied tables, and attempt to seat it at each of the other existing or auxiliary tables</a:t>
            </a:r>
          </a:p>
        </p:txBody>
      </p:sp>
      <p:sp>
        <p:nvSpPr>
          <p:cNvPr id="6" name="Shape 4811"/>
          <p:cNvSpPr>
            <a:extLst>
              <a:ext uri="smNativeData">
                <pr:smNativeData xmlns:pr="smNativeData" xmlns="smNativeData" val="SMDATA_15_trXWYh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FAoAADgOAAA0EgAA8A8AABAAAAAmAAAACAAAAP//////////"/>
              </a:ext>
            </a:extLst>
          </p:cNvSpPr>
          <p:nvPr/>
        </p:nvSpPr>
        <p:spPr>
          <a:xfrm>
            <a:off x="1638300" y="23114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7" name="Shape 4812"/>
          <p:cNvSpPr>
            <a:extLst>
              <a:ext uri="smNativeData">
                <pr:smNativeData xmlns:pr="smNativeData" xmlns="smNativeData" val="SMDATA_15_trXWYh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FAoAAOwTAAA0EgAApBUAABAAAAAmAAAACAAAAP//////////"/>
              </a:ext>
            </a:extLst>
          </p:cNvSpPr>
          <p:nvPr/>
        </p:nvSpPr>
        <p:spPr>
          <a:xfrm>
            <a:off x="1638300" y="32385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8" name="Shape 4813"/>
          <p:cNvSpPr>
            <a:extLst>
              <a:ext uri="smNativeData">
                <pr:smNativeData xmlns:pr="smNativeData" xmlns="smNativeData" val="SMDATA_15_trXWYh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FAoAAKAZAAA0EgAAWBsAABAAAAAmAAAACAAAAP//////////"/>
              </a:ext>
            </a:extLst>
          </p:cNvSpPr>
          <p:nvPr/>
        </p:nvSpPr>
        <p:spPr>
          <a:xfrm>
            <a:off x="1638300" y="41656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9" name="Shape 4814"/>
          <p:cNvSpPr>
            <a:extLst>
              <a:ext uri="smNativeData">
                <pr:smNativeData xmlns:pr="smNativeData" xmlns="smNativeData" val="SMDATA_15_trXWYh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FAoAAFQfAAA0EgAADCEAABAAAAAmAAAACAAAAP//////////"/>
              </a:ext>
            </a:extLst>
          </p:cNvSpPr>
          <p:nvPr/>
        </p:nvSpPr>
        <p:spPr>
          <a:xfrm>
            <a:off x="1638300" y="50927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grpSp>
        <p:nvGrpSpPr>
          <p:cNvPr id="10" name="Group 4817"/>
          <p:cNvGrpSpPr>
            <a:extLst>
              <a:ext uri="smNativeData">
                <pr:smNativeData xmlns:pr="smNativeData" xmlns="smNativeData" val="SMDATA_6_trXWYhMAAAAlAAAAAQAAAA8BAAAAkAAAAEgAAACQAAAASAAAAAAAAAAAAAAAAAAAABcAAAAUAAAAAAAAAAAAAAD/fwAA/38AAAAAAAAJAAAABAAAAAAAAAAfAAAAVAAAAAAAAAAAAAAAAAAAAAAAAAAAAAAAAAAAAAAAAAAAAAAAAAAAAAAAAAAAAAAAAAAAAAAAAAAAAAAAAAAAAAAAAAAAAAAAAAAAAAAAAAAAAAAAAAAAACEAAAAYAAAAFAAAALQKAAAwDAAA0AwAANgOAAAQAAAAJgAAAAgAAAD/////AAAAAA=="/>
              </a:ext>
            </a:extLst>
          </p:cNvGrpSpPr>
          <p:nvPr/>
        </p:nvGrpSpPr>
        <p:grpSpPr>
          <a:xfrm>
            <a:off x="1739900" y="1981200"/>
            <a:ext cx="342900" cy="431800"/>
            <a:chOff x="1739900" y="1981200"/>
            <a:chExt cx="342900" cy="431800"/>
          </a:xfrm>
        </p:grpSpPr>
        <p:sp>
          <p:nvSpPr>
            <p:cNvPr id="12" name="Shape 4815"/>
            <p:cNvSpPr>
              <a:extLst>
                <a:ext uri="smNativeData">
                  <pr:smNativeData xmlns:pr="smNativeData" xmlns="smNativeData" val="SMDATA_15_trXW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J/f38AAAAAAMvLywDAwP8Af39/AAAAAAAAAAAAAAAAAAAAAAAAAAAAIQAAABgAAAAUAAAAtAoAAIAMAADQDAAA2A4AAAAAAAAmAAAACAAAAP//////////"/>
                </a:ext>
              </a:extLst>
            </p:cNvSpPr>
            <p:nvPr/>
          </p:nvSpPr>
          <p:spPr>
            <a:xfrm>
              <a:off x="1739900" y="20320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11" name="Shape 4816"/>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GAsAADAMAACADAAAnA4AAAAgAAAmAAAACAAAAP//////////"/>
                </a:ext>
              </a:extLst>
            </p:cNvSpPr>
            <p:nvPr/>
          </p:nvSpPr>
          <p:spPr>
            <a:xfrm>
              <a:off x="1803400" y="1981200"/>
              <a:ext cx="228600" cy="393700"/>
            </a:xfrm>
            <a:prstGeom prst="rect">
              <a:avLst/>
            </a:prstGeom>
            <a:noFill/>
            <a:ln>
              <a:noFill/>
            </a:ln>
            <a:effectLst/>
          </p:spPr>
          <p:txBody>
            <a:bodyPr vert="horz" wrap="none" lIns="50800" tIns="50800" rIns="50800" bIns="50800" numCol="1" spcCol="215900"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cap="none">
                  <a:solidFill>
                    <a:srgbClr val="424242"/>
                  </a:solidFill>
                  <a:latin typeface="蘋果儷中黑" pitchFamily="0" charset="0"/>
                  <a:ea typeface="蘋果儷中黑" pitchFamily="0" charset="0"/>
                  <a:cs typeface="蘋果儷中黑" pitchFamily="0" charset="0"/>
                </a:defRPr>
              </a:pPr>
              <a:r>
                <a:rPr cap="none">
                  <a:latin typeface="Times" pitchFamily="0" charset="0"/>
                  <a:ea typeface="蘋果儷中黑" pitchFamily="0" charset="0"/>
                  <a:cs typeface="蘋果儷中黑" pitchFamily="0" charset="0"/>
                </a:rPr>
                <a:t>1</a:t>
              </a:r>
              <a:endParaRPr cap="none">
                <a:latin typeface="Times" pitchFamily="0" charset="0"/>
                <a:ea typeface="蘋果儷中黑" pitchFamily="0" charset="0"/>
                <a:cs typeface="蘋果儷中黑" pitchFamily="0" charset="0"/>
              </a:endParaRPr>
            </a:p>
          </p:txBody>
        </p:sp>
      </p:grpSp>
      <p:grpSp>
        <p:nvGrpSpPr>
          <p:cNvPr id="13" name="Group 4820"/>
          <p:cNvGrpSpPr>
            <a:extLst>
              <a:ext uri="smNativeData">
                <pr:smNativeData xmlns:pr="smNativeData" xmlns="smNativeData" val="SMDATA_6_trXWYhMAAAAlAAAAAQAAAA8BAAAAkAAAAEgAAACQAAAASAAAAAAAAAAAAAAAAAAAABcAAAAUAAAAAAAAAAAAAAD/fwAA/38AAAAAAAAJAAAABAAAADAAAAAfAAAAVAAAAAAAAAAAAAAAAAAAAAAAAAAAAAAAAAAAAAAAAAAAAAAAAAAAAAAAAAAAAAAAAAAAAAAAAAAAAAAAAAAAAAAAAAAAAAAAAAAAAAAAAAAAAAAAAAAAACEAAAAYAAAAFAAAAAwNAAAcDAAAKA8AANgOAAAQAAAAJgAAAAgAAAD/////AAAAAA=="/>
              </a:ext>
            </a:extLst>
          </p:cNvGrpSpPr>
          <p:nvPr/>
        </p:nvGrpSpPr>
        <p:grpSpPr>
          <a:xfrm>
            <a:off x="2120900" y="1968500"/>
            <a:ext cx="342900" cy="444500"/>
            <a:chOff x="2120900" y="1968500"/>
            <a:chExt cx="342900" cy="444500"/>
          </a:xfrm>
        </p:grpSpPr>
        <p:sp>
          <p:nvSpPr>
            <p:cNvPr id="15" name="Shape 4818"/>
            <p:cNvSpPr>
              <a:extLst>
                <a:ext uri="smNativeData">
                  <pr:smNativeData xmlns:pr="smNativeData" xmlns="smNativeData" val="SMDATA_15_trXW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J/f38AAAAAAMvLywDAwP8Af39/AAAAAAAAAAAAAAAAAAAAAAAAAAAAIQAAABgAAAAUAAAADA0AAIAMAAAoDwAA2A4AAAAAAAAmAAAACAAAAP//////////"/>
                </a:ext>
              </a:extLst>
            </p:cNvSpPr>
            <p:nvPr/>
          </p:nvSpPr>
          <p:spPr>
            <a:xfrm>
              <a:off x="2120900" y="20320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14" name="Shape 4819"/>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cA0AABwMAADYDgAAiA4AAAAgAAAmAAAACAAAAP//////////"/>
                </a:ext>
              </a:extLst>
            </p:cNvSpPr>
            <p:nvPr/>
          </p:nvSpPr>
          <p:spPr>
            <a:xfrm>
              <a:off x="2184400" y="1968500"/>
              <a:ext cx="228600" cy="393700"/>
            </a:xfrm>
            <a:prstGeom prst="rect">
              <a:avLst/>
            </a:prstGeom>
            <a:noFill/>
            <a:ln>
              <a:noFill/>
            </a:ln>
            <a:effectLst/>
          </p:spPr>
          <p:txBody>
            <a:bodyPr vert="horz" wrap="none" lIns="50800" tIns="50800" rIns="50800" bIns="50800" numCol="1" spcCol="215900"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cap="none">
                  <a:solidFill>
                    <a:srgbClr val="424242"/>
                  </a:solidFill>
                  <a:latin typeface="蘋果儷中黑" pitchFamily="0" charset="0"/>
                  <a:ea typeface="蘋果儷中黑" pitchFamily="0" charset="0"/>
                  <a:cs typeface="蘋果儷中黑" pitchFamily="0" charset="0"/>
                </a:defRPr>
              </a:pPr>
              <a:r>
                <a:rPr cap="none">
                  <a:latin typeface="Times" pitchFamily="0" charset="0"/>
                  <a:ea typeface="蘋果儷中黑" pitchFamily="0" charset="0"/>
                  <a:cs typeface="蘋果儷中黑" pitchFamily="0" charset="0"/>
                </a:rPr>
                <a:t>2</a:t>
              </a:r>
              <a:endParaRPr cap="none">
                <a:latin typeface="Times" pitchFamily="0" charset="0"/>
                <a:ea typeface="蘋果儷中黑" pitchFamily="0" charset="0"/>
                <a:cs typeface="蘋果儷中黑" pitchFamily="0" charset="0"/>
              </a:endParaRPr>
            </a:p>
          </p:txBody>
        </p:sp>
      </p:grpSp>
      <p:grpSp>
        <p:nvGrpSpPr>
          <p:cNvPr id="16" name="Group 4823"/>
          <p:cNvGrpSpPr>
            <a:extLst>
              <a:ext uri="smNativeData">
                <pr:smNativeData xmlns:pr="smNativeData" xmlns="smNativeData" val="SMDATA_6_trXWYhMAAAAlAAAAAQAAAA8BAAAAkAAAAEgAAACQAAAASAAAAAAAAAAAAAAAAAAAABcAAAAUAAAAAAAAAAAAAAD/fwAA/38AAAAAAAAJAAAABAAAAAAAAAAfAAAAVAAAAAAAAAAAAAAAAAAAAAAAAAAAAAAAAAAAAAAAAAAAAAAAAAAAAAAAAAAAAAAAAAAAAAAAAAAAAAAAAAAAAAAAAAAAAAAAAAAAAAAAAAAAAAAAAAAAACEAAAAYAAAAFAAAAGQPAAAIDAAAgBEAANgOAAAQAAAAJgAAAAgAAAD/////AAAAAA=="/>
              </a:ext>
            </a:extLst>
          </p:cNvGrpSpPr>
          <p:nvPr/>
        </p:nvGrpSpPr>
        <p:grpSpPr>
          <a:xfrm>
            <a:off x="2501900" y="1955800"/>
            <a:ext cx="342900" cy="457200"/>
            <a:chOff x="2501900" y="1955800"/>
            <a:chExt cx="342900" cy="457200"/>
          </a:xfrm>
        </p:grpSpPr>
        <p:sp>
          <p:nvSpPr>
            <p:cNvPr id="18" name="Shape 4821"/>
            <p:cNvSpPr>
              <a:extLst>
                <a:ext uri="smNativeData">
                  <pr:smNativeData xmlns:pr="smNativeData" xmlns="smNativeData" val="SMDATA_15_trXW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J/f38AAAAAAMvLywDAwP8Af39/AAAAAAAAAAAAAAAAAAAAAAAAAAAAIQAAABgAAAAUAAAAZA8AAIAMAACAEQAA2A4AAAAAAAAmAAAACAAAAP//////////"/>
                </a:ext>
              </a:extLst>
            </p:cNvSpPr>
            <p:nvPr/>
          </p:nvSpPr>
          <p:spPr>
            <a:xfrm>
              <a:off x="2501900" y="20320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17" name="Shape 4822"/>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MCx0gs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yA8AAAgMAAAwEQAAdA4AAAAgAAAmAAAACAAAAP//////////"/>
                </a:ext>
              </a:extLst>
            </p:cNvSpPr>
            <p:nvPr/>
          </p:nvSpPr>
          <p:spPr>
            <a:xfrm>
              <a:off x="2565400" y="1955800"/>
              <a:ext cx="228600" cy="393700"/>
            </a:xfrm>
            <a:prstGeom prst="rect">
              <a:avLst/>
            </a:prstGeom>
            <a:noFill/>
            <a:ln>
              <a:noFill/>
            </a:ln>
            <a:effectLst/>
          </p:spPr>
          <p:txBody>
            <a:bodyPr vert="horz" wrap="none" lIns="50800" tIns="50800" rIns="50800" bIns="50800" numCol="1" spcCol="215900"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cap="none">
                  <a:solidFill>
                    <a:srgbClr val="424242"/>
                  </a:solidFill>
                  <a:latin typeface="蘋果儷中黑" pitchFamily="0" charset="0"/>
                  <a:ea typeface="蘋果儷中黑" pitchFamily="0" charset="0"/>
                  <a:cs typeface="蘋果儷中黑" pitchFamily="0" charset="0"/>
                </a:defRPr>
              </a:pPr>
              <a:r>
                <a:rPr cap="none">
                  <a:latin typeface="Times" pitchFamily="0" charset="0"/>
                  <a:ea typeface="蘋果儷中黑" pitchFamily="0" charset="0"/>
                  <a:cs typeface="蘋果儷中黑" pitchFamily="0" charset="0"/>
                </a:rPr>
                <a:t>3</a:t>
              </a:r>
              <a:endParaRPr cap="none">
                <a:latin typeface="Times" pitchFamily="0" charset="0"/>
                <a:ea typeface="蘋果儷中黑" pitchFamily="0" charset="0"/>
                <a:cs typeface="蘋果儷中黑" pitchFamily="0" charset="0"/>
              </a:endParaRPr>
            </a:p>
          </p:txBody>
        </p:sp>
      </p:grpSp>
      <p:grpSp>
        <p:nvGrpSpPr>
          <p:cNvPr id="19" name="Group 4826"/>
          <p:cNvGrpSpPr>
            <a:extLst>
              <a:ext uri="smNativeData">
                <pr:smNativeData xmlns:pr="smNativeData" xmlns="smNativeData" val="SMDATA_6_trXWYhMAAAAlAAAAAQAAAA8BAAAAkAAAAEgAAACQAAAASAAAAAAAAAAAAAAAAAAAABcAAAAUAAAAAAAAAAAAAAD/fwAA/38AAAAAAAAJAAAABAAAAEQAYwAfAAAAVAAAAAAAAAAAAAAAAAAAAAAAAAAAAAAAAAAAAAAAAAAAAAAAAAAAAAAAAAAAAAAAAAAAAAAAAAAAAAAAAAAAAAAAAAAAAAAAAAAAAAAAAAAAAAAAAAAAACEAAAAYAAAAFAAAALQKAAAgEgAA0AwAAMgUAAAQAAAAJgAAAAgAAAD/////AAAAAA=="/>
              </a:ext>
            </a:extLst>
          </p:cNvGrpSpPr>
          <p:nvPr/>
        </p:nvGrpSpPr>
        <p:grpSpPr>
          <a:xfrm>
            <a:off x="1739900" y="2946400"/>
            <a:ext cx="342900" cy="431800"/>
            <a:chOff x="1739900" y="2946400"/>
            <a:chExt cx="342900" cy="431800"/>
          </a:xfrm>
        </p:grpSpPr>
        <p:sp>
          <p:nvSpPr>
            <p:cNvPr id="21" name="Shape 4824"/>
            <p:cNvSpPr>
              <a:extLst>
                <a:ext uri="smNativeData">
                  <pr:smNativeData xmlns:pr="smNativeData" xmlns="smNativeData" val="SMDATA_15_trXW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HsUrkc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J/f38AAAAAAMvLywDAwP8Af39/AAAAAAAAAAAAAAAAAAAAAAAAAAAAIQAAABgAAAAUAAAAtAoAAHASAADQDAAAyBQAAAAAAAAmAAAACAAAAP//////////"/>
                </a:ext>
              </a:extLst>
            </p:cNvSpPr>
            <p:nvPr/>
          </p:nvSpPr>
          <p:spPr>
            <a:xfrm>
              <a:off x="1739900" y="29972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20" name="Shape 4825"/>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HsUrkc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GAsAACASAACADAAAjBQAAAAgAAAmAAAACAAAAP//////////"/>
                </a:ext>
              </a:extLst>
            </p:cNvSpPr>
            <p:nvPr/>
          </p:nvSpPr>
          <p:spPr>
            <a:xfrm>
              <a:off x="1803400" y="2946400"/>
              <a:ext cx="228600" cy="393700"/>
            </a:xfrm>
            <a:prstGeom prst="rect">
              <a:avLst/>
            </a:prstGeom>
            <a:noFill/>
            <a:ln>
              <a:noFill/>
            </a:ln>
            <a:effectLst/>
          </p:spPr>
          <p:txBody>
            <a:bodyPr vert="horz" wrap="none" lIns="50800" tIns="50800" rIns="50800" bIns="50800" numCol="1" spcCol="215900"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cap="none">
                  <a:solidFill>
                    <a:srgbClr val="424242"/>
                  </a:solidFill>
                  <a:latin typeface="蘋果儷中黑" pitchFamily="0" charset="0"/>
                  <a:ea typeface="蘋果儷中黑" pitchFamily="0" charset="0"/>
                  <a:cs typeface="蘋果儷中黑" pitchFamily="0" charset="0"/>
                </a:defRPr>
              </a:pPr>
              <a:r>
                <a:rPr cap="none">
                  <a:latin typeface="Times" pitchFamily="0" charset="0"/>
                  <a:ea typeface="蘋果儷中黑" pitchFamily="0" charset="0"/>
                  <a:cs typeface="蘋果儷中黑" pitchFamily="0" charset="0"/>
                </a:rPr>
                <a:t>1</a:t>
              </a:r>
              <a:endParaRPr cap="none">
                <a:latin typeface="Times" pitchFamily="0" charset="0"/>
                <a:ea typeface="蘋果儷中黑" pitchFamily="0" charset="0"/>
                <a:cs typeface="蘋果儷中黑" pitchFamily="0" charset="0"/>
              </a:endParaRPr>
            </a:p>
          </p:txBody>
        </p:sp>
      </p:grpSp>
      <p:grpSp>
        <p:nvGrpSpPr>
          <p:cNvPr id="22" name="Group 4829"/>
          <p:cNvGrpSpPr>
            <a:extLst>
              <a:ext uri="smNativeData">
                <pr:smNativeData xmlns:pr="smNativeData" xmlns="smNativeData" val="SMDATA_6_trXWYhMAAAAlAAAAAQAAAA8BAAAAkAAAAEgAAACQAAAASAAAAAAAAAAAAAAAAAAAABcAAAAUAAAAAAAAAAAAAAD/fwAA/38AAAAAAAAJAAAABAAAAEQAYwAfAAAAVAAAAAAAAAAAAAAAAAAAAAAAAAAAAAAAAAAAAAAAAAAAAAAAAAAAAAAAAAAAAAAAAAAAAAAAAAAAAAAAAAAAAAAAAAAAAAAAAAAAAAAAAAAAAAAAAAAAACEAAAAYAAAAFAAAAAwNAAAMEgAAKA8AAMgUAAAQAAAAJgAAAAgAAAD/////AAAAAA=="/>
              </a:ext>
            </a:extLst>
          </p:cNvGrpSpPr>
          <p:nvPr/>
        </p:nvGrpSpPr>
        <p:grpSpPr>
          <a:xfrm>
            <a:off x="2120900" y="2933700"/>
            <a:ext cx="342900" cy="444500"/>
            <a:chOff x="2120900" y="2933700"/>
            <a:chExt cx="342900" cy="444500"/>
          </a:xfrm>
        </p:grpSpPr>
        <p:sp>
          <p:nvSpPr>
            <p:cNvPr id="24" name="Shape 4827"/>
            <p:cNvSpPr>
              <a:extLst>
                <a:ext uri="smNativeData">
                  <pr:smNativeData xmlns:pr="smNativeData" xmlns="smNativeData" val="SMDATA_15_trXW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JDyWgo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J/f38AAAAAAMvLywDAwP8Af39/AAAAAAAAAAAAAAAAAAAAAAAAAAAAIQAAABgAAAAUAAAADA0AAHASAAAoDwAAyBQAAAAAAAAmAAAACAAAAP//////////"/>
                </a:ext>
              </a:extLst>
            </p:cNvSpPr>
            <p:nvPr/>
          </p:nvSpPr>
          <p:spPr>
            <a:xfrm>
              <a:off x="2120900" y="29972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23" name="Shape 4828"/>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ELK+lI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cA0AAAwSAADYDgAAeBQAAAAgAAAmAAAACAAAAP//////////"/>
                </a:ext>
              </a:extLst>
            </p:cNvSpPr>
            <p:nvPr/>
          </p:nvSpPr>
          <p:spPr>
            <a:xfrm>
              <a:off x="2184400" y="2933700"/>
              <a:ext cx="228600" cy="393700"/>
            </a:xfrm>
            <a:prstGeom prst="rect">
              <a:avLst/>
            </a:prstGeom>
            <a:noFill/>
            <a:ln>
              <a:noFill/>
            </a:ln>
            <a:effectLst/>
          </p:spPr>
          <p:txBody>
            <a:bodyPr vert="horz" wrap="none" lIns="50800" tIns="50800" rIns="50800" bIns="50800" numCol="1" spcCol="215900"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cap="none">
                  <a:solidFill>
                    <a:srgbClr val="424242"/>
                  </a:solidFill>
                  <a:latin typeface="蘋果儷中黑" pitchFamily="0" charset="0"/>
                  <a:ea typeface="蘋果儷中黑" pitchFamily="0" charset="0"/>
                  <a:cs typeface="蘋果儷中黑" pitchFamily="0" charset="0"/>
                </a:defRPr>
              </a:pPr>
              <a:r>
                <a:rPr cap="none">
                  <a:latin typeface="Times" pitchFamily="0" charset="0"/>
                  <a:ea typeface="蘋果儷中黑" pitchFamily="0" charset="0"/>
                  <a:cs typeface="蘋果儷中黑" pitchFamily="0" charset="0"/>
                </a:rPr>
                <a:t>2</a:t>
              </a:r>
              <a:endParaRPr cap="none">
                <a:latin typeface="Times" pitchFamily="0" charset="0"/>
                <a:ea typeface="蘋果儷中黑" pitchFamily="0" charset="0"/>
                <a:cs typeface="蘋果儷中黑" pitchFamily="0" charset="0"/>
              </a:endParaRPr>
            </a:p>
          </p:txBody>
        </p:sp>
      </p:grpSp>
      <p:grpSp>
        <p:nvGrpSpPr>
          <p:cNvPr id="25" name="Group 4832"/>
          <p:cNvGrpSpPr>
            <a:extLst>
              <a:ext uri="smNativeData">
                <pr:smNativeData xmlns:pr="smNativeData" xmlns="smNativeData" val="SMDATA_6_trXWYhMAAAAlAAAAAQAAAA8BAAAAkAAAAEgAAACQAAAASAAAAAAAAAAAAAAAAAAAABcAAAAUAAAAAAAAAAAAAAD/fwAA/38AAAAAAAAJAAAABAAAAEEAQQAfAAAAVAAAAAAAAAAAAAAAAAAAAAAAAAAAAAAAAAAAAAAAAAAAAAAAAAAAAAAAAAAAAAAAAAAAAAAAAAAAAAAAAAAAAAAAAAAAAAAAAAAAAAAAAAAAAAAAAAAAACEAAAAYAAAAFAAAAGQPAAD4EQAAgBEAAMgUAAAQAAAAJgAAAAgAAAD/////AAAAAA=="/>
              </a:ext>
            </a:extLst>
          </p:cNvGrpSpPr>
          <p:nvPr/>
        </p:nvGrpSpPr>
        <p:grpSpPr>
          <a:xfrm>
            <a:off x="2501900" y="2921000"/>
            <a:ext cx="342900" cy="457200"/>
            <a:chOff x="2501900" y="2921000"/>
            <a:chExt cx="342900" cy="457200"/>
          </a:xfrm>
        </p:grpSpPr>
        <p:sp>
          <p:nvSpPr>
            <p:cNvPr id="27" name="Shape 4830"/>
            <p:cNvSpPr>
              <a:extLst>
                <a:ext uri="smNativeData">
                  <pr:smNativeData xmlns:pr="smNativeData" xmlns="smNativeData" val="SMDATA_15_trXW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E5hRkw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J/f38AAAAAAMvLywDAwP8Af39/AAAAAAAAAAAAAAAAAAAAAAAAAAAAIQAAABgAAAAUAAAAZA8AAHASAACAEQAAyBQAAAAAAAAmAAAACAAAAP//////////"/>
                </a:ext>
              </a:extLst>
            </p:cNvSpPr>
            <p:nvPr/>
          </p:nvSpPr>
          <p:spPr>
            <a:xfrm>
              <a:off x="2501900" y="29972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26" name="Shape 4831"/>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yA8AAPgRAAAwEQAAZBQAAAAgAAAmAAAACAAAAP//////////"/>
                </a:ext>
              </a:extLst>
            </p:cNvSpPr>
            <p:nvPr/>
          </p:nvSpPr>
          <p:spPr>
            <a:xfrm>
              <a:off x="2565400" y="2921000"/>
              <a:ext cx="228600" cy="393700"/>
            </a:xfrm>
            <a:prstGeom prst="rect">
              <a:avLst/>
            </a:prstGeom>
            <a:noFill/>
            <a:ln>
              <a:noFill/>
            </a:ln>
            <a:effectLst/>
          </p:spPr>
          <p:txBody>
            <a:bodyPr vert="horz" wrap="none" lIns="50800" tIns="50800" rIns="50800" bIns="50800" numCol="1" spcCol="215900"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cap="none">
                  <a:solidFill>
                    <a:srgbClr val="424242"/>
                  </a:solidFill>
                  <a:latin typeface="蘋果儷中黑" pitchFamily="0" charset="0"/>
                  <a:ea typeface="蘋果儷中黑" pitchFamily="0" charset="0"/>
                  <a:cs typeface="蘋果儷中黑" pitchFamily="0" charset="0"/>
                </a:defRPr>
              </a:pPr>
              <a:r>
                <a:rPr cap="none">
                  <a:latin typeface="Times" pitchFamily="0" charset="0"/>
                  <a:ea typeface="蘋果儷中黑" pitchFamily="0" charset="0"/>
                  <a:cs typeface="蘋果儷中黑" pitchFamily="0" charset="0"/>
                </a:rPr>
                <a:t>3</a:t>
              </a:r>
              <a:endParaRPr cap="none">
                <a:latin typeface="Times" pitchFamily="0" charset="0"/>
                <a:ea typeface="蘋果儷中黑" pitchFamily="0" charset="0"/>
                <a:cs typeface="蘋果儷中黑" pitchFamily="0" charset="0"/>
              </a:endParaRPr>
            </a:p>
          </p:txBody>
        </p:sp>
      </p:grpSp>
      <p:grpSp>
        <p:nvGrpSpPr>
          <p:cNvPr id="28" name="Group 4835"/>
          <p:cNvGrpSpPr>
            <a:extLst>
              <a:ext uri="smNativeData">
                <pr:smNativeData xmlns:pr="smNativeData" xmlns="smNativeData" val="SMDATA_6_trXWYhMAAAAlAAAAAQAAAA8BAAAAkAAAAEgAAACQAAAASAAAAAAAAAAAAAAAAAAAABcAAAAUAAAAAAAAAAAAAAD/fwAA/38AAAAAAAAJAAAABAAAAAAPAAAfAAAAVAAAAAAAAAAAAAAAAAAAAAAAAAAAAAAAAAAAAAAAAAAAAAAAAAAAAAAAAAAAAAAAAAAAAAAAAAAAAAAAAAAAAAAAAAAAAAAAAAAAAAAAAAAAAAAAAAAAACEAAAAYAAAAFAAAALQKAADoFwAA0AwAAJAaAAAQAAAAJgAAAAgAAAD/////AAAAAA=="/>
              </a:ext>
            </a:extLst>
          </p:cNvGrpSpPr>
          <p:nvPr/>
        </p:nvGrpSpPr>
        <p:grpSpPr>
          <a:xfrm>
            <a:off x="1739900" y="3886200"/>
            <a:ext cx="342900" cy="431800"/>
            <a:chOff x="1739900" y="3886200"/>
            <a:chExt cx="342900" cy="431800"/>
          </a:xfrm>
        </p:grpSpPr>
        <p:sp>
          <p:nvSpPr>
            <p:cNvPr id="30" name="Shape 4833"/>
            <p:cNvSpPr>
              <a:extLst>
                <a:ext uri="smNativeData">
                  <pr:smNativeData xmlns:pr="smNativeData" xmlns="smNativeData" val="SMDATA_15_trXW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MsEDQE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J/f38AAAAAAMvLywDAwP8Af39/AAAAAAAAAAAAAAAAAAAAAAAAAAAAIQAAABgAAAAUAAAAtAoAADgYAADQDAAAkBoAAAAAAAAmAAAACAAAAP//////////"/>
                </a:ext>
              </a:extLst>
            </p:cNvSpPr>
            <p:nvPr/>
          </p:nvSpPr>
          <p:spPr>
            <a:xfrm>
              <a:off x="1739900" y="39370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29" name="Shape 4834"/>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GAsAAOgXAACADAAAVBoAAAAgAAAmAAAACAAAAP//////////"/>
                </a:ext>
              </a:extLst>
            </p:cNvSpPr>
            <p:nvPr/>
          </p:nvSpPr>
          <p:spPr>
            <a:xfrm>
              <a:off x="1803400" y="3886200"/>
              <a:ext cx="228600" cy="393700"/>
            </a:xfrm>
            <a:prstGeom prst="rect">
              <a:avLst/>
            </a:prstGeom>
            <a:noFill/>
            <a:ln>
              <a:noFill/>
            </a:ln>
            <a:effectLst/>
          </p:spPr>
          <p:txBody>
            <a:bodyPr vert="horz" wrap="none" lIns="50800" tIns="50800" rIns="50800" bIns="50800" numCol="1" spcCol="215900"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cap="none">
                  <a:solidFill>
                    <a:srgbClr val="424242"/>
                  </a:solidFill>
                  <a:latin typeface="蘋果儷中黑" pitchFamily="0" charset="0"/>
                  <a:ea typeface="蘋果儷中黑" pitchFamily="0" charset="0"/>
                  <a:cs typeface="蘋果儷中黑" pitchFamily="0" charset="0"/>
                </a:defRPr>
              </a:pPr>
              <a:r>
                <a:rPr cap="none">
                  <a:latin typeface="Times" pitchFamily="0" charset="0"/>
                  <a:ea typeface="蘋果儷中黑" pitchFamily="0" charset="0"/>
                  <a:cs typeface="蘋果儷中黑" pitchFamily="0" charset="0"/>
                </a:rPr>
                <a:t>1</a:t>
              </a:r>
              <a:endParaRPr cap="none">
                <a:latin typeface="Times" pitchFamily="0" charset="0"/>
                <a:ea typeface="蘋果儷中黑" pitchFamily="0" charset="0"/>
                <a:cs typeface="蘋果儷中黑" pitchFamily="0" charset="0"/>
              </a:endParaRPr>
            </a:p>
          </p:txBody>
        </p:sp>
      </p:grpSp>
      <p:grpSp>
        <p:nvGrpSpPr>
          <p:cNvPr id="31" name="Group 4838"/>
          <p:cNvGrpSpPr>
            <a:extLst>
              <a:ext uri="smNativeData">
                <pr:smNativeData xmlns:pr="smNativeData" xmlns="smNativeData" val="SMDATA_6_trXWYhMAAAAlAAAAAQAAAA8BAAAAkAAAAEgAAACQAAAASAAAAAAAAAAAAAAAAAAAABcAAAAUAAAAAAAAAAAAAAD/fwAA/38AAAAAAAAJAAAABAAAAEQAYwAfAAAAVAAAAAAAAAAAAAAAAAAAAAAAAAAAAAAAAAAAAAAAAAAAAAAAAAAAAAAAAAAAAAAAAAAAAAAAAAAAAAAAAAAAAAAAAAAAAAAAAAAAAAAAAAAAAAAAAAAAACEAAAAYAAAAFAAAAAwNAADUFwAAKA8AAJAaAAAQAAAAJgAAAAgAAAD/////AAAAAA=="/>
              </a:ext>
            </a:extLst>
          </p:cNvGrpSpPr>
          <p:nvPr/>
        </p:nvGrpSpPr>
        <p:grpSpPr>
          <a:xfrm>
            <a:off x="2120900" y="3873500"/>
            <a:ext cx="342900" cy="444500"/>
            <a:chOff x="2120900" y="3873500"/>
            <a:chExt cx="342900" cy="444500"/>
          </a:xfrm>
        </p:grpSpPr>
        <p:sp>
          <p:nvSpPr>
            <p:cNvPr id="33" name="Shape 4836"/>
            <p:cNvSpPr>
              <a:extLst>
                <a:ext uri="smNativeData">
                  <pr:smNativeData xmlns:pr="smNativeData" xmlns="smNativeData" val="SMDATA_15_trXW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J/f38AAAAAAMvLywDAwP8Af39/AAAAAAAAAAAAAAAAAAAAAAAAAAAAIQAAABgAAAAUAAAADA0AADgYAAAoDwAAkBoAAAAAAAAmAAAACAAAAP//////////"/>
                </a:ext>
              </a:extLst>
            </p:cNvSpPr>
            <p:nvPr/>
          </p:nvSpPr>
          <p:spPr>
            <a:xfrm>
              <a:off x="2120900" y="39370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32" name="Shape 4837"/>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cA0AANQXAADYDgAAQBoAAAAgAAAmAAAACAAAAP//////////"/>
                </a:ext>
              </a:extLst>
            </p:cNvSpPr>
            <p:nvPr/>
          </p:nvSpPr>
          <p:spPr>
            <a:xfrm>
              <a:off x="2184400" y="3873500"/>
              <a:ext cx="228600" cy="393700"/>
            </a:xfrm>
            <a:prstGeom prst="rect">
              <a:avLst/>
            </a:prstGeom>
            <a:noFill/>
            <a:ln>
              <a:noFill/>
            </a:ln>
            <a:effectLst/>
          </p:spPr>
          <p:txBody>
            <a:bodyPr vert="horz" wrap="none" lIns="50800" tIns="50800" rIns="50800" bIns="50800" numCol="1" spcCol="215900"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cap="none">
                  <a:solidFill>
                    <a:srgbClr val="424242"/>
                  </a:solidFill>
                  <a:latin typeface="蘋果儷中黑" pitchFamily="0" charset="0"/>
                  <a:ea typeface="蘋果儷中黑" pitchFamily="0" charset="0"/>
                  <a:cs typeface="蘋果儷中黑" pitchFamily="0" charset="0"/>
                </a:defRPr>
              </a:pPr>
              <a:r>
                <a:rPr cap="none">
                  <a:latin typeface="Times" pitchFamily="0" charset="0"/>
                  <a:ea typeface="蘋果儷中黑" pitchFamily="0" charset="0"/>
                  <a:cs typeface="蘋果儷中黑" pitchFamily="0" charset="0"/>
                </a:rPr>
                <a:t>2</a:t>
              </a:r>
              <a:endParaRPr cap="none">
                <a:latin typeface="Times" pitchFamily="0" charset="0"/>
                <a:ea typeface="蘋果儷中黑" pitchFamily="0" charset="0"/>
                <a:cs typeface="蘋果儷中黑" pitchFamily="0" charset="0"/>
              </a:endParaRPr>
            </a:p>
          </p:txBody>
        </p:sp>
      </p:grpSp>
      <p:grpSp>
        <p:nvGrpSpPr>
          <p:cNvPr id="34" name="Group 4841"/>
          <p:cNvGrpSpPr>
            <a:extLst>
              <a:ext uri="smNativeData">
                <pr:smNativeData xmlns:pr="smNativeData" xmlns="smNativeData" val="SMDATA_6_trXWYhMAAAAlAAAAAQAAAA8BAAAAkAAAAEgAAACQAAAASAAAAAAAAAAAAAAAAAAAABcAAAAUAAAAAAAAAAAAAAD/fwAA/38AAAAAAAAJAAAABAAAAEEAQQAfAAAAVAAAAAAAAAAAAAAAAAAAAAAAAAAAAAAAAAAAAAAAAAAAAAAAAAAAAAAAAAAAAAAAAAAAAAAAAAAAAAAAAAAAAAAAAAAAAAAAAAAAAAAAAAAAAAAAAAAAACEAAAAYAAAAFAAAAGQPAADAFwAAgBEAAJAaAAAQAAAAJgAAAAgAAAD/////AAAAAA=="/>
              </a:ext>
            </a:extLst>
          </p:cNvGrpSpPr>
          <p:nvPr/>
        </p:nvGrpSpPr>
        <p:grpSpPr>
          <a:xfrm>
            <a:off x="2501900" y="3860800"/>
            <a:ext cx="342900" cy="457200"/>
            <a:chOff x="2501900" y="3860800"/>
            <a:chExt cx="342900" cy="457200"/>
          </a:xfrm>
        </p:grpSpPr>
        <p:sp>
          <p:nvSpPr>
            <p:cNvPr id="36" name="Shape 4839"/>
            <p:cNvSpPr>
              <a:extLst>
                <a:ext uri="smNativeData">
                  <pr:smNativeData xmlns:pr="smNativeData" xmlns="smNativeData" val="SMDATA_15_trXW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J/f38AAAAAAMvLywDAwP8Af39/AAAAAAAAAAAAAAAAAAAAAAAAAAAAIQAAABgAAAAUAAAAZA8AADgYAACAEQAAkBoAAAAAAAAmAAAACAAAAP//////////"/>
                </a:ext>
              </a:extLst>
            </p:cNvSpPr>
            <p:nvPr/>
          </p:nvSpPr>
          <p:spPr>
            <a:xfrm>
              <a:off x="2501900" y="39370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35" name="Shape 4840"/>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yA8AAMAXAAAwEQAALBoAAAAgAAAmAAAACAAAAP//////////"/>
                </a:ext>
              </a:extLst>
            </p:cNvSpPr>
            <p:nvPr/>
          </p:nvSpPr>
          <p:spPr>
            <a:xfrm>
              <a:off x="2565400" y="3860800"/>
              <a:ext cx="228600" cy="393700"/>
            </a:xfrm>
            <a:prstGeom prst="rect">
              <a:avLst/>
            </a:prstGeom>
            <a:noFill/>
            <a:ln>
              <a:noFill/>
            </a:ln>
            <a:effectLst/>
          </p:spPr>
          <p:txBody>
            <a:bodyPr vert="horz" wrap="none" lIns="50800" tIns="50800" rIns="50800" bIns="50800" numCol="1" spcCol="215900"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cap="none">
                  <a:solidFill>
                    <a:srgbClr val="424242"/>
                  </a:solidFill>
                  <a:latin typeface="蘋果儷中黑" pitchFamily="0" charset="0"/>
                  <a:ea typeface="蘋果儷中黑" pitchFamily="0" charset="0"/>
                  <a:cs typeface="蘋果儷中黑" pitchFamily="0" charset="0"/>
                </a:defRPr>
              </a:pPr>
              <a:r>
                <a:rPr cap="none">
                  <a:latin typeface="Times" pitchFamily="0" charset="0"/>
                  <a:ea typeface="蘋果儷中黑" pitchFamily="0" charset="0"/>
                  <a:cs typeface="蘋果儷中黑" pitchFamily="0" charset="0"/>
                </a:rPr>
                <a:t>3</a:t>
              </a:r>
              <a:endParaRPr cap="none">
                <a:latin typeface="Times" pitchFamily="0" charset="0"/>
                <a:ea typeface="蘋果儷中黑" pitchFamily="0" charset="0"/>
                <a:cs typeface="蘋果儷中黑" pitchFamily="0" charset="0"/>
              </a:endParaRPr>
            </a:p>
          </p:txBody>
        </p:sp>
      </p:grpSp>
      <p:grpSp>
        <p:nvGrpSpPr>
          <p:cNvPr id="37" name="Group 4844"/>
          <p:cNvGrpSpPr>
            <a:extLst>
              <a:ext uri="smNativeData">
                <pr:smNativeData xmlns:pr="smNativeData" xmlns="smNativeData" val="SMDATA_6_trXWYhMAAAAlAAAAAQAAAA8BAAAAkAAAAEgAAACQAAAASAAAAAAAAAAAAAAAAAAAABcAAAAUAAAAAAAAAAAAAAD/fwAA/38AAAAAAAAJAAAABAAAAAAAAAAfAAAAVAAAAAAAAAAAAAAAAAAAAAAAAAAAAAAAAAAAAAAAAAAAAAAAAAAAAAAAAAAAAAAAAAAAAAAAAAAAAAAAAAAAAAAAAAAAAAAAAAAAAAAAAAAAAAAAAAAAACEAAAAYAAAAFAAAALQKAACIHQAA0AwAADAgAAAQAAAAJgAAAAgAAAD/////AAAAAA=="/>
              </a:ext>
            </a:extLst>
          </p:cNvGrpSpPr>
          <p:nvPr/>
        </p:nvGrpSpPr>
        <p:grpSpPr>
          <a:xfrm>
            <a:off x="1739900" y="4800600"/>
            <a:ext cx="342900" cy="431800"/>
            <a:chOff x="1739900" y="4800600"/>
            <a:chExt cx="342900" cy="431800"/>
          </a:xfrm>
        </p:grpSpPr>
        <p:sp>
          <p:nvSpPr>
            <p:cNvPr id="39" name="Shape 4842"/>
            <p:cNvSpPr>
              <a:extLst>
                <a:ext uri="smNativeData">
                  <pr:smNativeData xmlns:pr="smNativeData" xmlns="smNativeData" val="SMDATA_15_trXW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NQHDQE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J/f38AAAAAAMvLywDAwP8Af39/AAAAAAAAAAAAAAAAAAAAAAAAAAAAIQAAABgAAAAUAAAAtAoAANgdAADQDAAAMCAAAAAAAAAmAAAACAAAAP//////////"/>
                </a:ext>
              </a:extLst>
            </p:cNvSpPr>
            <p:nvPr/>
          </p:nvSpPr>
          <p:spPr>
            <a:xfrm>
              <a:off x="1739900" y="48514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38" name="Shape 4843"/>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GAsAAIgdAACADAAA9B8AAAAgAAAmAAAACAAAAP//////////"/>
                </a:ext>
              </a:extLst>
            </p:cNvSpPr>
            <p:nvPr/>
          </p:nvSpPr>
          <p:spPr>
            <a:xfrm>
              <a:off x="1803400" y="4800600"/>
              <a:ext cx="228600" cy="393700"/>
            </a:xfrm>
            <a:prstGeom prst="rect">
              <a:avLst/>
            </a:prstGeom>
            <a:noFill/>
            <a:ln>
              <a:noFill/>
            </a:ln>
            <a:effectLst/>
          </p:spPr>
          <p:txBody>
            <a:bodyPr vert="horz" wrap="none" lIns="50800" tIns="50800" rIns="50800" bIns="50800" numCol="1" spcCol="215900"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cap="none">
                  <a:solidFill>
                    <a:srgbClr val="424242"/>
                  </a:solidFill>
                  <a:latin typeface="蘋果儷中黑" pitchFamily="0" charset="0"/>
                  <a:ea typeface="蘋果儷中黑" pitchFamily="0" charset="0"/>
                  <a:cs typeface="蘋果儷中黑" pitchFamily="0" charset="0"/>
                </a:defRPr>
              </a:pPr>
              <a:r>
                <a:rPr cap="none">
                  <a:latin typeface="Times" pitchFamily="0" charset="0"/>
                  <a:ea typeface="蘋果儷中黑" pitchFamily="0" charset="0"/>
                  <a:cs typeface="蘋果儷中黑" pitchFamily="0" charset="0"/>
                </a:rPr>
                <a:t>1</a:t>
              </a:r>
              <a:endParaRPr cap="none">
                <a:latin typeface="Times" pitchFamily="0" charset="0"/>
                <a:ea typeface="蘋果儷中黑" pitchFamily="0" charset="0"/>
                <a:cs typeface="蘋果儷中黑" pitchFamily="0" charset="0"/>
              </a:endParaRPr>
            </a:p>
          </p:txBody>
        </p:sp>
      </p:grpSp>
      <p:grpSp>
        <p:nvGrpSpPr>
          <p:cNvPr id="40" name="Group 4847"/>
          <p:cNvGrpSpPr>
            <a:extLst>
              <a:ext uri="smNativeData">
                <pr:smNativeData xmlns:pr="smNativeData" xmlns="smNativeData" val="SMDATA_6_trXWYhMAAAAlAAAAAQAAAA8BAAAAkAAAAEgAAACQAAAASAAAAAAAAAAAAAAAAAAAABcAAAAUAAAAAAAAAAAAAAD/fwAA/38AAAAAAAAJAAAABAAAAAAPAAAfAAAAVAAAAAAAAAAAAAAAAAAAAAAAAAAAAAAAAAAAAAAAAAAAAAAAAAAAAAAAAAAAAAAAAAAAAAAAAAAAAAAAAAAAAAAAAAAAAAAAAAAAAAAAAAAAAAAAAAAAACEAAAAYAAAAFAAAAAwNAAB0HQAAKA8AADAgAAAQAAAAJgAAAAgAAAD/////AAAAAA=="/>
              </a:ext>
            </a:extLst>
          </p:cNvGrpSpPr>
          <p:nvPr/>
        </p:nvGrpSpPr>
        <p:grpSpPr>
          <a:xfrm>
            <a:off x="2120900" y="4787900"/>
            <a:ext cx="342900" cy="444500"/>
            <a:chOff x="2120900" y="4787900"/>
            <a:chExt cx="342900" cy="444500"/>
          </a:xfrm>
        </p:grpSpPr>
        <p:sp>
          <p:nvSpPr>
            <p:cNvPr id="42" name="Shape 4845"/>
            <p:cNvSpPr>
              <a:extLst>
                <a:ext uri="smNativeData">
                  <pr:smNativeData xmlns:pr="smNativeData" xmlns="smNativeData" val="SMDATA_15_trXW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J/f38AAAAAAMvLywDAwP8Af39/AAAAAAAAAAAAAAAAAAAAAAAAAAAAIQAAABgAAAAUAAAADA0AANgdAAAoDwAAMCAAAAAAAAAmAAAACAAAAP//////////"/>
                </a:ext>
              </a:extLst>
            </p:cNvSpPr>
            <p:nvPr/>
          </p:nvSpPr>
          <p:spPr>
            <a:xfrm>
              <a:off x="2120900" y="48514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41" name="Shape 4846"/>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UABg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cA0AAHQdAADYDgAA4B8AAAAgAAAmAAAACAAAAP//////////"/>
                </a:ext>
              </a:extLst>
            </p:cNvSpPr>
            <p:nvPr/>
          </p:nvSpPr>
          <p:spPr>
            <a:xfrm>
              <a:off x="2184400" y="4787900"/>
              <a:ext cx="228600" cy="393700"/>
            </a:xfrm>
            <a:prstGeom prst="rect">
              <a:avLst/>
            </a:prstGeom>
            <a:noFill/>
            <a:ln>
              <a:noFill/>
            </a:ln>
            <a:effectLst/>
          </p:spPr>
          <p:txBody>
            <a:bodyPr vert="horz" wrap="none" lIns="50800" tIns="50800" rIns="50800" bIns="50800" numCol="1" spcCol="215900"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cap="none">
                  <a:solidFill>
                    <a:srgbClr val="424242"/>
                  </a:solidFill>
                  <a:latin typeface="蘋果儷中黑" pitchFamily="0" charset="0"/>
                  <a:ea typeface="蘋果儷中黑" pitchFamily="0" charset="0"/>
                  <a:cs typeface="蘋果儷中黑" pitchFamily="0" charset="0"/>
                </a:defRPr>
              </a:pPr>
              <a:r>
                <a:rPr cap="none">
                  <a:latin typeface="Times" pitchFamily="0" charset="0"/>
                  <a:ea typeface="蘋果儷中黑" pitchFamily="0" charset="0"/>
                  <a:cs typeface="蘋果儷中黑" pitchFamily="0" charset="0"/>
                </a:rPr>
                <a:t>2</a:t>
              </a:r>
              <a:endParaRPr cap="none">
                <a:latin typeface="Times" pitchFamily="0" charset="0"/>
                <a:ea typeface="蘋果儷中黑" pitchFamily="0" charset="0"/>
                <a:cs typeface="蘋果儷中黑" pitchFamily="0" charset="0"/>
              </a:endParaRPr>
            </a:p>
          </p:txBody>
        </p:sp>
      </p:grpSp>
      <p:grpSp>
        <p:nvGrpSpPr>
          <p:cNvPr id="43" name="Group 4850"/>
          <p:cNvGrpSpPr>
            <a:extLst>
              <a:ext uri="smNativeData">
                <pr:smNativeData xmlns:pr="smNativeData" xmlns="smNativeData" val="SMDATA_6_trXWYhMAAAAlAAAAAQAAAA8BAAAAkAAAAEgAAACQAAAASAAAAAAAAAAAAAAAAAAAABcAAAAUAAAAAAAAAAAAAAD/fwAA/38AAAAAAAAJAAAABAAAAEQAYwAfAAAAVAAAAAAAAAAAAAAAAAAAAAAAAAAAAAAAAAAAAAAAAAAAAAAAAAAAAAAAAAAAAAAAAAAAAAAAAAAAAAAAAAAAAAAAAAAAAAAAAAAAAAAAAAAAAAAAAAAAACEAAAAYAAAAFAAAAGQPAABgHQAAgBEAADAgAAAQAAAAJgAAAAgAAAD/////AAAAAA=="/>
              </a:ext>
            </a:extLst>
          </p:cNvGrpSpPr>
          <p:nvPr/>
        </p:nvGrpSpPr>
        <p:grpSpPr>
          <a:xfrm>
            <a:off x="2501900" y="4775200"/>
            <a:ext cx="342900" cy="457200"/>
            <a:chOff x="2501900" y="4775200"/>
            <a:chExt cx="342900" cy="457200"/>
          </a:xfrm>
        </p:grpSpPr>
        <p:sp>
          <p:nvSpPr>
            <p:cNvPr id="45" name="Shape 4848"/>
            <p:cNvSpPr>
              <a:extLst>
                <a:ext uri="smNativeData">
                  <pr:smNativeData xmlns:pr="smNativeData" xmlns="smNativeData" val="SMDATA_15_trXW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FdAA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J/f38AAAAAAMvLywDAwP8Af39/AAAAAAAAAAAAAAAAAAAAAAAAAAAAIQAAABgAAAAUAAAAZA8AANgdAACAEQAAMCAAAAAAAAAmAAAACAAAAP//////////"/>
                </a:ext>
              </a:extLst>
            </p:cNvSpPr>
            <p:nvPr/>
          </p:nvSpPr>
          <p:spPr>
            <a:xfrm>
              <a:off x="2501900" y="48514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44" name="Shape 4849"/>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BAFB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yA8AAGAdAAAwEQAAzB8AAAAgAAAmAAAACAAAAP//////////"/>
                </a:ext>
              </a:extLst>
            </p:cNvSpPr>
            <p:nvPr/>
          </p:nvSpPr>
          <p:spPr>
            <a:xfrm>
              <a:off x="2565400" y="4775200"/>
              <a:ext cx="228600" cy="393700"/>
            </a:xfrm>
            <a:prstGeom prst="rect">
              <a:avLst/>
            </a:prstGeom>
            <a:noFill/>
            <a:ln>
              <a:noFill/>
            </a:ln>
            <a:effectLst/>
          </p:spPr>
          <p:txBody>
            <a:bodyPr vert="horz" wrap="none" lIns="50800" tIns="50800" rIns="50800" bIns="50800" numCol="1" spcCol="215900"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cap="none">
                  <a:solidFill>
                    <a:srgbClr val="424242"/>
                  </a:solidFill>
                  <a:latin typeface="蘋果儷中黑" pitchFamily="0" charset="0"/>
                  <a:ea typeface="蘋果儷中黑" pitchFamily="0" charset="0"/>
                  <a:cs typeface="蘋果儷中黑" pitchFamily="0" charset="0"/>
                </a:defRPr>
              </a:pPr>
              <a:r>
                <a:rPr cap="none">
                  <a:latin typeface="Times" pitchFamily="0" charset="0"/>
                  <a:ea typeface="蘋果儷中黑" pitchFamily="0" charset="0"/>
                  <a:cs typeface="蘋果儷中黑" pitchFamily="0" charset="0"/>
                </a:rPr>
                <a:t>3</a:t>
              </a:r>
              <a:endParaRPr cap="none">
                <a:latin typeface="Times" pitchFamily="0" charset="0"/>
                <a:ea typeface="蘋果儷中黑" pitchFamily="0" charset="0"/>
                <a:cs typeface="蘋果儷中黑" pitchFamily="0" charset="0"/>
              </a:endParaRPr>
            </a:p>
          </p:txBody>
        </p:sp>
      </p:grpSp>
      <p:sp>
        <p:nvSpPr>
          <p:cNvPr id="46" name="Shape 4851"/>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SAMAAIQIAAD0PQAABAsAABAgAAAmAAAACAAAAP//////////"/>
              </a:ext>
            </a:extLst>
          </p:cNvSpPr>
          <p:nvPr/>
        </p:nvSpPr>
        <p:spPr>
          <a:xfrm>
            <a:off x="533400" y="1384300"/>
            <a:ext cx="9537700" cy="4064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0" marR="0" indent="0" algn="l" defTabSz="457200">
              <a:lnSpc>
                <a:spcPts val="2900"/>
              </a:lnSpc>
              <a:spcBef>
                <a:spcPts val="400"/>
              </a:spcBef>
              <a:spcAft>
                <a:spcPts val="0"/>
              </a:spcAft>
              <a:buNone/>
              <a:tabLst>
                <a:tab pos="838200" algn="l"/>
                <a:tab pos="914400" algn="l"/>
                <a:tab pos="1828800" algn="l"/>
                <a:tab pos="2387600" algn="l"/>
              </a:tabLst>
              <a:defRPr sz="2400" cap="none">
                <a:solidFill>
                  <a:srgbClr val="0433FF"/>
                </a:solidFill>
                <a:latin typeface="蘋果儷中黑" pitchFamily="0" charset="0"/>
                <a:ea typeface="蘋果儷中黑" pitchFamily="0" charset="0"/>
                <a:cs typeface="蘋果儷中黑" pitchFamily="0" charset="0"/>
              </a:defRPr>
            </a:pPr>
            <a:r>
              <a:t>Approximating the joint posterior distribution is based on (mostly standard) MCMC</a:t>
            </a:r>
          </a:p>
        </p:txBody>
      </p:sp>
      <p:sp>
        <p:nvSpPr>
          <p:cNvPr id="47" name="Shape 4852"/>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mAMAAAwNAABCBwAAGBAAABAgAAAmAAAACAAAAP//////////"/>
              </a:ext>
            </a:extLst>
          </p:cNvSpPr>
          <p:nvPr/>
        </p:nvSpPr>
        <p:spPr>
          <a:xfrm>
            <a:off x="584200" y="2120900"/>
            <a:ext cx="595630" cy="495300"/>
          </a:xfrm>
          <a:prstGeom prst="rect">
            <a:avLst/>
          </a:prstGeom>
          <a:noFill/>
          <a:ln>
            <a:noFill/>
          </a:ln>
          <a:effectLst>
            <a:outerShdw blurRad="63500" dist="63760" dir="2700000">
              <a:srgbClr val="000000">
                <a:alpha val="4000"/>
              </a:srgbClr>
            </a:outerShdw>
          </a:effectLst>
        </p:spPr>
        <p:txBody>
          <a:bodyPr vert="horz" wrap="none" lIns="50800" tIns="50800" rIns="50800" bIns="50800" numCol="1" spcCol="215900" anchor="t"/>
          <a:lstStyle/>
          <a:p>
            <a:pPr lvl="1" algn="l" defTabSz="457200">
              <a:lnSpc>
                <a:spcPts val="3400"/>
              </a:lnSpc>
              <a:spcBef>
                <a:spcPts val="400"/>
              </a:spcBef>
              <a:tabLst>
                <a:tab pos="838200" algn="l"/>
                <a:tab pos="914400" algn="l"/>
                <a:tab pos="1828800" algn="l"/>
                <a:tab pos="2387600" algn="l"/>
              </a:tabLst>
              <a:defRPr sz="2800" b="1" i="1" cap="none">
                <a:latin typeface="Times New Roman" pitchFamily="1" charset="0"/>
                <a:ea typeface="Gill Sans" pitchFamily="0" charset="0"/>
                <a:cs typeface="Gill Sans" pitchFamily="0" charset="0"/>
              </a:defRPr>
            </a:pPr>
            <a:r>
              <a:t>r</a:t>
            </a:r>
          </a:p>
        </p:txBody>
      </p:sp>
      <p:pic>
        <p:nvPicPr>
          <p:cNvPr id="48" name="droppedImage.png"/>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AAAA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CgFAACIEwAATgcAAEAVAAAQAAAAJgAAAAgAAAD//////////w=="/>
              </a:ext>
            </a:extLst>
          </p:cNvPicPr>
          <p:nvPr/>
        </p:nvPicPr>
        <p:blipFill>
          <a:blip r:embed="rId2"/>
          <a:stretch>
            <a:fillRect/>
          </a:stretch>
        </p:blipFill>
        <p:spPr>
          <a:xfrm>
            <a:off x="838200" y="3175000"/>
            <a:ext cx="349250" cy="279400"/>
          </a:xfrm>
          <a:prstGeom prst="rect">
            <a:avLst/>
          </a:prstGeom>
          <a:noFill/>
          <a:ln>
            <a:noFill/>
          </a:ln>
          <a:effectLst>
            <a:outerShdw blurRad="63500" dist="63760" dir="2700000">
              <a:srgbClr val="000000">
                <a:alpha val="4000"/>
              </a:srgbClr>
            </a:outerShdw>
          </a:effectLst>
        </p:spPr>
      </p:pic>
      <p:pic>
        <p:nvPicPr>
          <p:cNvPr id="49" name="droppedImage.png"/>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AAAA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CgFAACQHwAAXgcAAPggAAAQAAAAJgAAAAgAAAD//////////w=="/>
              </a:ext>
            </a:extLst>
          </p:cNvPicPr>
          <p:nvPr/>
        </p:nvPicPr>
        <p:blipFill>
          <a:blip r:embed="rId3"/>
          <a:stretch>
            <a:fillRect/>
          </a:stretch>
        </p:blipFill>
        <p:spPr>
          <a:xfrm>
            <a:off x="838200" y="5130800"/>
            <a:ext cx="359410" cy="228600"/>
          </a:xfrm>
          <a:prstGeom prst="rect">
            <a:avLst/>
          </a:prstGeom>
          <a:noFill/>
          <a:ln>
            <a:noFill/>
          </a:ln>
          <a:effectLst>
            <a:outerShdw blurRad="63500" dist="63760" dir="2700000">
              <a:srgbClr val="000000">
                <a:alpha val="4000"/>
              </a:srgbClr>
            </a:outerShdw>
          </a:effectLst>
        </p:spPr>
      </p:pic>
      <p:pic>
        <p:nvPicPr>
          <p:cNvPr id="50" name="Picture1"/>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AAAA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CgFAAA8GQAAWAcAAGwbAAAQAAAAJgAAAAgAAAD//////////w=="/>
              </a:ext>
            </a:extLst>
          </p:cNvPicPr>
          <p:nvPr/>
        </p:nvPicPr>
        <p:blipFill>
          <a:blip r:embed="rId4"/>
          <a:stretch>
            <a:fillRect/>
          </a:stretch>
        </p:blipFill>
        <p:spPr>
          <a:xfrm>
            <a:off x="838200" y="4102100"/>
            <a:ext cx="355600" cy="355600"/>
          </a:xfrm>
          <a:prstGeom prst="rect">
            <a:avLst/>
          </a:prstGeom>
          <a:noFill/>
          <a:ln>
            <a:noFill/>
          </a:ln>
          <a:effectLst>
            <a:outerShdw blurRad="63500" dist="63760" dir="2700000">
              <a:srgbClr val="000000">
                <a:alpha val="4000"/>
              </a:srgbClr>
            </a:outerShdw>
          </a:effectLst>
        </p:spPr>
      </p:pic>
      <p:sp>
        <p:nvSpPr>
          <p:cNvPr id="51" name="Shape 4856"/>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egkAAMgAAAAGNQAACAcAABAgAAAmAAAACAAAAP//////////"/>
              </a:ext>
            </a:extLst>
          </p:cNvSpPr>
          <p:nvPr/>
        </p:nvSpPr>
        <p:spPr>
          <a:xfrm>
            <a:off x="1540510" y="127000"/>
            <a:ext cx="7078980" cy="10160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p>
            <a:pPr defTabSz="457200">
              <a:lnSpc>
                <a:spcPts val="4300"/>
              </a:lnSpc>
              <a:tabLst>
                <a:tab pos="838200" algn="l"/>
              </a:tabLst>
              <a:defRPr sz="3600" cap="none">
                <a:solidFill>
                  <a:srgbClr val="0433FF"/>
                </a:solidFill>
                <a:latin typeface="蘋果儷中黑" pitchFamily="0" charset="0"/>
                <a:ea typeface="Gill Sans" pitchFamily="0" charset="0"/>
                <a:cs typeface="Gill Sans" pitchFamily="0" charset="0"/>
              </a:defRPr>
            </a:pPr>
            <a:r>
              <a:t>The Dirichlet Process Prior (DPP) Model </a:t>
            </a:r>
            <a:br/>
            <a:r>
              <a:t>for Accommodating Process heterogeneity </a:t>
            </a:r>
          </a:p>
        </p:txBody>
      </p:sp>
    </p:spTree>
  </p:cSld>
  <p:clrMapOvr>
    <a:masterClrMapping/>
  </p:clrMapOvr>
  <p:transition spd="fast" p14:dur="500">
    <p:fade/>
    <p:extLst>
      <p:ext uri="smNativeData">
        <pr:smNativeData xmlns:pr="smNativeData" xmlns="smNativeData" val="trXWYgAAAAD0AQAAAAAAAAYAAAAAAAAAAAAAAAAAAAAAAAAAAQAAAAAAAAAAAAAAAAAAAAAAAAAAAAAA"/>
      </p:ext>
    </p:extLs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path" presetSubtype="0" accel="50000" decel="50000" fill="hold" grpId="0" nodeType="clickEffect">
                                  <p:stCondLst>
                                    <p:cond delay="0"/>
                                  </p:stCondLst>
                                  <p:childTnLst>
                                    <p:animMotion origin="layout" path="M 0.00000 0.00000 C 0.00000 -0.09205 0.02935 -0.04465 0.09839 -0.04465 C 0.16742 -0.04465 0.18813 -0.09205 0.18813 0.00000" pathEditMode="relative" rAng="0" ptsTypes="">
                                      <p:cBhvr>
                                        <p:cTn id="6" dur="1000" fill="hold"/>
                                        <p:tgtEl>
                                          <p:spTgt spid="10"/>
                                        </p:tgtEl>
                                        <p:attrNameLst>
                                          <p:attrName>ppt_x</p:attrName>
                                          <p:attrName>ppt_y</p:attrName>
                                        </p:attrNameLst>
                                      </p:cBhvr>
                                      <p:rCtr x="0" y="0"/>
                                    </p:animMotion>
                                  </p:childTnLst>
                                </p:cTn>
                              </p:par>
                            </p:childTnLst>
                          </p:cTn>
                        </p:par>
                      </p:childTnLst>
                    </p:cTn>
                  </p:par>
                  <p:par>
                    <p:cTn id="7" fill="hold">
                      <p:stCondLst>
                        <p:cond delay="indefinite"/>
                      </p:stCondLst>
                      <p:childTnLst>
                        <p:par>
                          <p:cTn id="8" fill="hold">
                            <p:stCondLst>
                              <p:cond delay="0"/>
                            </p:stCondLst>
                            <p:childTnLst>
                              <p:par>
                                <p:cTn id="9" presetID="-1" presetClass="path" presetSubtype="0" accel="50000" decel="50000" fill="hold" grpId="1" nodeType="clickEffect">
                                  <p:stCondLst>
                                    <p:cond delay="0"/>
                                  </p:stCondLst>
                                  <p:childTnLst>
                                    <p:animMotion origin="layout" path="M 0.18813 0.00000 C 0.18813 -0.09205 0.19455 -0.05636 0.26359 -0.05636 C 0.33263 -0.05636 0.33438 -0.09205 0.33438 0.00000" pathEditMode="relative" rAng="0" ptsTypes="">
                                      <p:cBhvr>
                                        <p:cTn id="10" dur="1000" fill="hold"/>
                                        <p:tgtEl>
                                          <p:spTgt spid="10"/>
                                        </p:tgtEl>
                                        <p:attrNameLst>
                                          <p:attrName>ppt_x</p:attrName>
                                          <p:attrName>ppt_y</p:attrName>
                                        </p:attrNameLst>
                                      </p:cBhvr>
                                      <p:rCtr x="0" y="0"/>
                                    </p:animMotion>
                                  </p:childTnLst>
                                </p:cTn>
                              </p:par>
                            </p:childTnLst>
                          </p:cTn>
                        </p:par>
                      </p:childTnLst>
                    </p:cTn>
                  </p:par>
                  <p:par>
                    <p:cTn id="11" fill="hold">
                      <p:stCondLst>
                        <p:cond delay="indefinite"/>
                      </p:stCondLst>
                      <p:childTnLst>
                        <p:par>
                          <p:cTn id="12" fill="hold">
                            <p:stCondLst>
                              <p:cond delay="0"/>
                            </p:stCondLst>
                            <p:childTnLst>
                              <p:par>
                                <p:cTn id="13" presetID="-1" presetClass="path" presetSubtype="0" accel="50000" decel="50000" fill="hold" grpId="2" nodeType="clickEffect">
                                  <p:stCondLst>
                                    <p:cond delay="0"/>
                                  </p:stCondLst>
                                  <p:childTnLst>
                                    <p:animMotion origin="layout" path="M 0.33438 0.00000 C 0.33438 -0.09205 0.34859 -0.05316 0.41762 -0.05316 C 0.48666 -0.05316 0.48812 -0.09205 0.48812 0.00000" pathEditMode="relative" rAng="0" ptsTypes="">
                                      <p:cBhvr>
                                        <p:cTn id="14" dur="1000" fill="hold"/>
                                        <p:tgtEl>
                                          <p:spTgt spid="10"/>
                                        </p:tgtEl>
                                        <p:attrNameLst>
                                          <p:attrName>ppt_x</p:attrName>
                                          <p:attrName>ppt_y</p:attrName>
                                        </p:attrNameLst>
                                      </p:cBhvr>
                                      <p:rCtr x="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advAuto="0"/>
      <p:bldP spid="10" grpId="1" animBg="1" advAuto="0"/>
      <p:bldP spid="10" grpId="2" animBg="1" advAuto="0"/>
    </p:bldLst>
    <p:extLst>
      <p:ext uri="smNativeData">
        <pr:smNativeData xmlns:pr="smNativeData" xmlns="smNativeData" val="trXWYgMAAAAFAAAA/f///wQAAAD/////AAAAAAADAAAAAAAAAAAAAAkAAAD9////BAAAAP////8AAAAAAAMAAAAAAAAAAAAADQAAAP3///8EAAAA/////wAAAAAAAwAAAAAAAAAAAAA="/>
      </p:ext>
    </p:extLst>
  </p:timing>
</p:sld>
</file>

<file path=ppt/slides/slide423.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sp>
        <p:nvSpPr>
          <p:cNvPr id="2" name="Shape 4858"/>
          <p:cNvSpPr>
            <a:extLst>
              <a:ext uri="smNativeData">
                <pr:smNativeData xmlns:pr="smNativeData" xmlns="smNativeData" val="SMDATA_15_trXWYh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dBMAADgOAACUGwAA8A8AABAAAAAmAAAACAAAAP//////////"/>
              </a:ext>
            </a:extLst>
          </p:cNvSpPr>
          <p:nvPr/>
        </p:nvSpPr>
        <p:spPr>
          <a:xfrm>
            <a:off x="3162300" y="23114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3" name="Shape 4859"/>
          <p:cNvSpPr>
            <a:extLst>
              <a:ext uri="smNativeData">
                <pr:smNativeData xmlns:pr="smNativeData" xmlns="smNativeData" val="SMDATA_15_trXWYh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1BwAADgOAAD0JAAA8A8AABAAAAAmAAAACAAAAP//////////"/>
              </a:ext>
            </a:extLst>
          </p:cNvSpPr>
          <p:nvPr/>
        </p:nvSpPr>
        <p:spPr>
          <a:xfrm>
            <a:off x="4686300" y="23114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4" name="Shape 4860"/>
          <p:cNvSpPr>
            <a:extLst>
              <a:ext uri="smNativeData">
                <pr:smNativeData xmlns:pr="smNativeData" xmlns="smNativeData" val="SMDATA_15_trXWYh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HBTcF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NCYAADgOAABULgAA8A8AABAAAAAmAAAACAAAAP//////////"/>
              </a:ext>
            </a:extLst>
          </p:cNvSpPr>
          <p:nvPr/>
        </p:nvSpPr>
        <p:spPr>
          <a:xfrm>
            <a:off x="6210300" y="23114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5" name="Shape 4861"/>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DAiIHQ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uAYAABgpAACEOgAAWC8AABAgAAAmAAAACAAAAP//////////"/>
              </a:ext>
            </a:extLst>
          </p:cNvSpPr>
          <p:nvPr/>
        </p:nvSpPr>
        <p:spPr>
          <a:xfrm>
            <a:off x="1092200" y="6680200"/>
            <a:ext cx="8420100" cy="10160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0" marR="0" indent="0" algn="l" defTabSz="457200">
              <a:lnSpc>
                <a:spcPts val="2600"/>
              </a:lnSpc>
              <a:spcBef>
                <a:spcPts val="400"/>
              </a:spcBef>
              <a:spcAft>
                <a:spcPts val="0"/>
              </a:spcAft>
              <a:buNone/>
              <a:tabLst>
                <a:tab pos="838200" algn="l"/>
                <a:tab pos="914400" algn="l"/>
                <a:tab pos="1828800" algn="l"/>
                <a:tab pos="2387600" algn="l"/>
              </a:tabLst>
              <a:defRPr sz="2200" cap="none">
                <a:solidFill>
                  <a:srgbClr val="424242"/>
                </a:solidFill>
                <a:latin typeface="蘋果儷中黑" pitchFamily="0" charset="0"/>
                <a:ea typeface="蘋果儷中黑" pitchFamily="0" charset="0"/>
                <a:cs typeface="蘋果儷中黑" pitchFamily="0" charset="0"/>
              </a:defRPr>
            </a:pPr>
            <a:r>
              <a:t>The the probability of the proposed change to the seating assignment is based on the likelihood of each assignment</a:t>
            </a:r>
          </a:p>
        </p:txBody>
      </p:sp>
      <p:sp>
        <p:nvSpPr>
          <p:cNvPr id="6" name="Shape 4862"/>
          <p:cNvSpPr>
            <a:extLst>
              <a:ext uri="smNativeData">
                <pr:smNativeData xmlns:pr="smNativeData" xmlns="smNativeData" val="SMDATA_15_trXWYh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DxwOnQ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FAoAADgOAAA0EgAA8A8AABAAAAAmAAAACAAAAP//////////"/>
              </a:ext>
            </a:extLst>
          </p:cNvSpPr>
          <p:nvPr/>
        </p:nvSpPr>
        <p:spPr>
          <a:xfrm>
            <a:off x="1638300" y="23114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7" name="Shape 4863"/>
          <p:cNvSpPr>
            <a:extLst>
              <a:ext uri="smNativeData">
                <pr:smNativeData xmlns:pr="smNativeData" xmlns="smNativeData" val="SMDATA_15_trXWYh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E52UHI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FAoAAOwTAAA0EgAApBUAABAAAAAmAAAACAAAAP//////////"/>
              </a:ext>
            </a:extLst>
          </p:cNvSpPr>
          <p:nvPr/>
        </p:nvSpPr>
        <p:spPr>
          <a:xfrm>
            <a:off x="1638300" y="32385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8" name="Shape 4864"/>
          <p:cNvSpPr>
            <a:extLst>
              <a:ext uri="smNativeData">
                <pr:smNativeData xmlns:pr="smNativeData" xmlns="smNativeData" val="SMDATA_15_trXWYh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GhhcG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FAoAAKAZAAA0EgAAWBsAABAAAAAmAAAACAAAAP//////////"/>
              </a:ext>
            </a:extLst>
          </p:cNvSpPr>
          <p:nvPr/>
        </p:nvSpPr>
        <p:spPr>
          <a:xfrm>
            <a:off x="1638300" y="41656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9" name="Shape 4865"/>
          <p:cNvSpPr>
            <a:extLst>
              <a:ext uri="smNativeData">
                <pr:smNativeData xmlns:pr="smNativeData" xmlns="smNativeData" val="SMDATA_15_trXWYh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HMubWk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FAoAAFQfAAA0EgAADCEAABAAAAAmAAAACAAAAP//////////"/>
              </a:ext>
            </a:extLst>
          </p:cNvSpPr>
          <p:nvPr/>
        </p:nvSpPr>
        <p:spPr>
          <a:xfrm>
            <a:off x="1638300" y="50927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grpSp>
        <p:nvGrpSpPr>
          <p:cNvPr id="10" name="Group 4868"/>
          <p:cNvGrpSpPr>
            <a:extLst>
              <a:ext uri="smNativeData">
                <pr:smNativeData xmlns:pr="smNativeData" xmlns="smNativeData" val="SMDATA_6_trXWYhMAAAAlAAAAAQAAAA8BAAAAkAAAAEgAAACQAAAASAAAAAAAAAAAAAAAAAAAABcAAAAUAAAAAAAAAAAAAAD/fwAA/38AAAAAAAAJAAAABAAAADAAAAAfAAAAVAAAAAAAAAAAAAAAAAAAAAAAAAAAAAAAAAAAAAAAAAAAAAAAAAAAAAAAAAAAAAAAAAAAAAAAAAAAAAAAAAAAAAAAAAAAAAAAAAAAAAAAAAAAAAAAAAAAACEAAAAYAAAAFAAAAAwNAAAcDAAAKA8AANgOAAAQAAAAJgAAAAgAAAD/////AAAAAA=="/>
              </a:ext>
            </a:extLst>
          </p:cNvGrpSpPr>
          <p:nvPr/>
        </p:nvGrpSpPr>
        <p:grpSpPr>
          <a:xfrm>
            <a:off x="2120900" y="1968500"/>
            <a:ext cx="342900" cy="444500"/>
            <a:chOff x="2120900" y="1968500"/>
            <a:chExt cx="342900" cy="444500"/>
          </a:xfrm>
        </p:grpSpPr>
        <p:sp>
          <p:nvSpPr>
            <p:cNvPr id="12" name="Shape 4866"/>
            <p:cNvSpPr>
              <a:extLst>
                <a:ext uri="smNativeData">
                  <pr:smNativeData xmlns:pr="smNativeData" xmlns="smNativeData" val="SMDATA_15_trXW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J/f38AAAAAAMvLywDAwP8Af39/AAAAAAAAAAAAAAAAAAAAAAAAAAAAIQAAABgAAAAUAAAADA0AAIAMAAAoDwAA2A4AAAAAAAAmAAAACAAAAP//////////"/>
                </a:ext>
              </a:extLst>
            </p:cNvSpPr>
            <p:nvPr/>
          </p:nvSpPr>
          <p:spPr>
            <a:xfrm>
              <a:off x="2120900" y="20320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11" name="Shape 4867"/>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EBUiQ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cA0AABwMAADYDgAAiA4AAAAgAAAmAAAACAAAAP//////////"/>
                </a:ext>
              </a:extLst>
            </p:cNvSpPr>
            <p:nvPr/>
          </p:nvSpPr>
          <p:spPr>
            <a:xfrm>
              <a:off x="2184400" y="1968500"/>
              <a:ext cx="228600" cy="393700"/>
            </a:xfrm>
            <a:prstGeom prst="rect">
              <a:avLst/>
            </a:prstGeom>
            <a:noFill/>
            <a:ln>
              <a:noFill/>
            </a:ln>
            <a:effectLst/>
          </p:spPr>
          <p:txBody>
            <a:bodyPr vert="horz" wrap="none" lIns="50800" tIns="50800" rIns="50800" bIns="50800" numCol="1" spcCol="215900"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cap="none">
                  <a:solidFill>
                    <a:srgbClr val="424242"/>
                  </a:solidFill>
                  <a:latin typeface="蘋果儷中黑" pitchFamily="0" charset="0"/>
                  <a:ea typeface="蘋果儷中黑" pitchFamily="0" charset="0"/>
                  <a:cs typeface="蘋果儷中黑" pitchFamily="0" charset="0"/>
                </a:defRPr>
              </a:pPr>
              <a:r>
                <a:rPr cap="none">
                  <a:latin typeface="Times" pitchFamily="0" charset="0"/>
                  <a:ea typeface="蘋果儷中黑" pitchFamily="0" charset="0"/>
                  <a:cs typeface="蘋果儷中黑" pitchFamily="0" charset="0"/>
                </a:rPr>
                <a:t>2</a:t>
              </a:r>
              <a:endParaRPr cap="none">
                <a:latin typeface="Times" pitchFamily="0" charset="0"/>
                <a:ea typeface="蘋果儷中黑" pitchFamily="0" charset="0"/>
                <a:cs typeface="蘋果儷中黑" pitchFamily="0" charset="0"/>
              </a:endParaRPr>
            </a:p>
          </p:txBody>
        </p:sp>
      </p:grpSp>
      <p:grpSp>
        <p:nvGrpSpPr>
          <p:cNvPr id="13" name="Group 4871"/>
          <p:cNvGrpSpPr>
            <a:extLst>
              <a:ext uri="smNativeData">
                <pr:smNativeData xmlns:pr="smNativeData" xmlns="smNativeData" val="SMDATA_6_trXWYhMAAAAlAAAAAQAAAA8BAAAAkAAAAEgAAACQAAAASAAAAAAAAAAAAAAAAAAAABcAAAAUAAAAAAAAAAAAAAD/fwAA/38AAAAAAAAJAAAABAAAAAAAAAAfAAAAVAAAAAAAAAAAAAAAAAAAAAAAAAAAAAAAAAAAAAAAAAAAAAAAAAAAAAAAAAAAAAAAAAAAAAAAAAAAAAAAAAAAAAAAAAAAAAAAAAAAAAAAAAAAAAAAAAAAACEAAAAYAAAAFAAAAGQPAAAIDAAAgBEAANgOAAAQAAAAJgAAAAgAAAD/////AAAAAA=="/>
              </a:ext>
            </a:extLst>
          </p:cNvGrpSpPr>
          <p:nvPr/>
        </p:nvGrpSpPr>
        <p:grpSpPr>
          <a:xfrm>
            <a:off x="2501900" y="1955800"/>
            <a:ext cx="342900" cy="457200"/>
            <a:chOff x="2501900" y="1955800"/>
            <a:chExt cx="342900" cy="457200"/>
          </a:xfrm>
        </p:grpSpPr>
        <p:sp>
          <p:nvSpPr>
            <p:cNvPr id="15" name="Shape 4869"/>
            <p:cNvSpPr>
              <a:extLst>
                <a:ext uri="smNativeData">
                  <pr:smNativeData xmlns:pr="smNativeData" xmlns="smNativeData" val="SMDATA_15_trXW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J/f38AAAAAAMvLywDAwP8Af39/AAAAAAAAAAAAAAAAAAAAAAAAAAAAIQAAABgAAAAUAAAAZA8AAIAMAACAEQAA2A4AAAAAAAAmAAAACAAAAP//////////"/>
                </a:ext>
              </a:extLst>
            </p:cNvSpPr>
            <p:nvPr/>
          </p:nvSpPr>
          <p:spPr>
            <a:xfrm>
              <a:off x="2501900" y="20320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14" name="Shape 4870"/>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yA8AAAgMAAAwEQAAdA4AAAAgAAAmAAAACAAAAP//////////"/>
                </a:ext>
              </a:extLst>
            </p:cNvSpPr>
            <p:nvPr/>
          </p:nvSpPr>
          <p:spPr>
            <a:xfrm>
              <a:off x="2565400" y="1955800"/>
              <a:ext cx="228600" cy="393700"/>
            </a:xfrm>
            <a:prstGeom prst="rect">
              <a:avLst/>
            </a:prstGeom>
            <a:noFill/>
            <a:ln>
              <a:noFill/>
            </a:ln>
            <a:effectLst/>
          </p:spPr>
          <p:txBody>
            <a:bodyPr vert="horz" wrap="none" lIns="50800" tIns="50800" rIns="50800" bIns="50800" numCol="1" spcCol="215900"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cap="none">
                  <a:solidFill>
                    <a:srgbClr val="424242"/>
                  </a:solidFill>
                  <a:latin typeface="蘋果儷中黑" pitchFamily="0" charset="0"/>
                  <a:ea typeface="蘋果儷中黑" pitchFamily="0" charset="0"/>
                  <a:cs typeface="蘋果儷中黑" pitchFamily="0" charset="0"/>
                </a:defRPr>
              </a:pPr>
              <a:r>
                <a:rPr cap="none">
                  <a:latin typeface="Times" pitchFamily="0" charset="0"/>
                  <a:ea typeface="蘋果儷中黑" pitchFamily="0" charset="0"/>
                  <a:cs typeface="蘋果儷中黑" pitchFamily="0" charset="0"/>
                </a:rPr>
                <a:t>3</a:t>
              </a:r>
              <a:endParaRPr cap="none">
                <a:latin typeface="Times" pitchFamily="0" charset="0"/>
                <a:ea typeface="蘋果儷中黑" pitchFamily="0" charset="0"/>
                <a:cs typeface="蘋果儷中黑" pitchFamily="0" charset="0"/>
              </a:endParaRPr>
            </a:p>
          </p:txBody>
        </p:sp>
      </p:grpSp>
      <p:grpSp>
        <p:nvGrpSpPr>
          <p:cNvPr id="16" name="Group 4874"/>
          <p:cNvGrpSpPr>
            <a:extLst>
              <a:ext uri="smNativeData">
                <pr:smNativeData xmlns:pr="smNativeData" xmlns="smNativeData" val="SMDATA_6_trXWYhMAAAAlAAAAAQAAAA8BAAAAkAAAAEgAAACQAAAASAAAAAAAAAAAAAAAAAAAABcAAAAUAAAAAAAAAAAAAAD/fwAA/38AAAAAAAAJAAAABAAAAAAAAAAfAAAAVAAAAAAAAAAAAAAAAAAAAAAAAAAAAAAAAAAAAAAAAAAAAAAAAAAAAAAAAAAAAAAAAAAAAAAAAAAAAAAAAAAAAAAAAAAAAAAAAAAAAAAAAAAAAAAAAAAAACEAAAAYAAAAFAAAALQKAAAgEgAA0AwAAMgUAAAQAAAAJgAAAAgAAAD/////AAAAAA=="/>
              </a:ext>
            </a:extLst>
          </p:cNvGrpSpPr>
          <p:nvPr/>
        </p:nvGrpSpPr>
        <p:grpSpPr>
          <a:xfrm>
            <a:off x="1739900" y="2946400"/>
            <a:ext cx="342900" cy="431800"/>
            <a:chOff x="1739900" y="2946400"/>
            <a:chExt cx="342900" cy="431800"/>
          </a:xfrm>
        </p:grpSpPr>
        <p:sp>
          <p:nvSpPr>
            <p:cNvPr id="18" name="Shape 4872"/>
            <p:cNvSpPr>
              <a:extLst>
                <a:ext uri="smNativeData">
                  <pr:smNativeData xmlns:pr="smNativeData" xmlns="smNativeData" val="SMDATA_15_trXW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J/f38AAAAAAMvLywDAwP8Af39/AAAAAAAAAAAAAAAAAAAAAAAAAAAAIQAAABgAAAAUAAAAtAoAAHASAADQDAAAyBQAAAAAAAAmAAAACAAAAP//////////"/>
                </a:ext>
              </a:extLst>
            </p:cNvSpPr>
            <p:nvPr/>
          </p:nvSpPr>
          <p:spPr>
            <a:xfrm>
              <a:off x="1739900" y="29972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17" name="Shape 4873"/>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GAsAACASAACADAAAjBQAAAAgAAAmAAAACAAAAP//////////"/>
                </a:ext>
              </a:extLst>
            </p:cNvSpPr>
            <p:nvPr/>
          </p:nvSpPr>
          <p:spPr>
            <a:xfrm>
              <a:off x="1803400" y="2946400"/>
              <a:ext cx="228600" cy="393700"/>
            </a:xfrm>
            <a:prstGeom prst="rect">
              <a:avLst/>
            </a:prstGeom>
            <a:noFill/>
            <a:ln>
              <a:noFill/>
            </a:ln>
            <a:effectLst/>
          </p:spPr>
          <p:txBody>
            <a:bodyPr vert="horz" wrap="none" lIns="50800" tIns="50800" rIns="50800" bIns="50800" numCol="1" spcCol="215900"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cap="none">
                  <a:solidFill>
                    <a:srgbClr val="424242"/>
                  </a:solidFill>
                  <a:latin typeface="蘋果儷中黑" pitchFamily="0" charset="0"/>
                  <a:ea typeface="蘋果儷中黑" pitchFamily="0" charset="0"/>
                  <a:cs typeface="蘋果儷中黑" pitchFamily="0" charset="0"/>
                </a:defRPr>
              </a:pPr>
              <a:r>
                <a:rPr cap="none">
                  <a:latin typeface="Times" pitchFamily="0" charset="0"/>
                  <a:ea typeface="蘋果儷中黑" pitchFamily="0" charset="0"/>
                  <a:cs typeface="蘋果儷中黑" pitchFamily="0" charset="0"/>
                </a:rPr>
                <a:t>1</a:t>
              </a:r>
              <a:endParaRPr cap="none">
                <a:latin typeface="Times" pitchFamily="0" charset="0"/>
                <a:ea typeface="蘋果儷中黑" pitchFamily="0" charset="0"/>
                <a:cs typeface="蘋果儷中黑" pitchFamily="0" charset="0"/>
              </a:endParaRPr>
            </a:p>
          </p:txBody>
        </p:sp>
      </p:grpSp>
      <p:grpSp>
        <p:nvGrpSpPr>
          <p:cNvPr id="19" name="Group 4877"/>
          <p:cNvGrpSpPr>
            <a:extLst>
              <a:ext uri="smNativeData">
                <pr:smNativeData xmlns:pr="smNativeData" xmlns="smNativeData" val="SMDATA_6_trXWYhMAAAAlAAAAAQAAAA8BAAAAkAAAAEgAAACQAAAASAAAAAAAAAAAAAAAAAAAABcAAAAUAAAAAAAAAAAAAAD/fwAA/38AAAAAAAAJAAAABAAAAAAAAAAfAAAAVAAAAAAAAAAAAAAAAAAAAAAAAAAAAAAAAAAAAAAAAAAAAAAAAAAAAAAAAAAAAAAAAAAAAAAAAAAAAAAAAAAAAAAAAAAAAAAAAAAAAAAAAAAAAAAAAAAAACEAAAAYAAAAFAAAAAwNAAAMEgAAKA8AAMgUAAAQAAAAJgAAAAgAAAD/////AAAAAA=="/>
              </a:ext>
            </a:extLst>
          </p:cNvGrpSpPr>
          <p:nvPr/>
        </p:nvGrpSpPr>
        <p:grpSpPr>
          <a:xfrm>
            <a:off x="2120900" y="2933700"/>
            <a:ext cx="342900" cy="444500"/>
            <a:chOff x="2120900" y="2933700"/>
            <a:chExt cx="342900" cy="444500"/>
          </a:xfrm>
        </p:grpSpPr>
        <p:sp>
          <p:nvSpPr>
            <p:cNvPr id="21" name="Shape 4875"/>
            <p:cNvSpPr>
              <a:extLst>
                <a:ext uri="smNativeData">
                  <pr:smNativeData xmlns:pr="smNativeData" xmlns="smNativeData" val="SMDATA_15_trXW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J/f38AAAAAAMvLywDAwP8Af39/AAAAAAAAAAAAAAAAAAAAAAAAAAAAIQAAABgAAAAUAAAADA0AAHASAAAoDwAAyBQAAAAAAAAmAAAACAAAAP//////////"/>
                </a:ext>
              </a:extLst>
            </p:cNvSpPr>
            <p:nvPr/>
          </p:nvSpPr>
          <p:spPr>
            <a:xfrm>
              <a:off x="2120900" y="29972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20" name="Shape 4876"/>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cA0AAAwSAADYDgAAeBQAAAAgAAAmAAAACAAAAP//////////"/>
                </a:ext>
              </a:extLst>
            </p:cNvSpPr>
            <p:nvPr/>
          </p:nvSpPr>
          <p:spPr>
            <a:xfrm>
              <a:off x="2184400" y="2933700"/>
              <a:ext cx="228600" cy="393700"/>
            </a:xfrm>
            <a:prstGeom prst="rect">
              <a:avLst/>
            </a:prstGeom>
            <a:noFill/>
            <a:ln>
              <a:noFill/>
            </a:ln>
            <a:effectLst/>
          </p:spPr>
          <p:txBody>
            <a:bodyPr vert="horz" wrap="none" lIns="50800" tIns="50800" rIns="50800" bIns="50800" numCol="1" spcCol="215900"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cap="none">
                  <a:solidFill>
                    <a:srgbClr val="424242"/>
                  </a:solidFill>
                  <a:latin typeface="蘋果儷中黑" pitchFamily="0" charset="0"/>
                  <a:ea typeface="蘋果儷中黑" pitchFamily="0" charset="0"/>
                  <a:cs typeface="蘋果儷中黑" pitchFamily="0" charset="0"/>
                </a:defRPr>
              </a:pPr>
              <a:r>
                <a:rPr cap="none">
                  <a:latin typeface="Times" pitchFamily="0" charset="0"/>
                  <a:ea typeface="蘋果儷中黑" pitchFamily="0" charset="0"/>
                  <a:cs typeface="蘋果儷中黑" pitchFamily="0" charset="0"/>
                </a:rPr>
                <a:t>2</a:t>
              </a:r>
              <a:endParaRPr cap="none">
                <a:latin typeface="Times" pitchFamily="0" charset="0"/>
                <a:ea typeface="蘋果儷中黑" pitchFamily="0" charset="0"/>
                <a:cs typeface="蘋果儷中黑" pitchFamily="0" charset="0"/>
              </a:endParaRPr>
            </a:p>
          </p:txBody>
        </p:sp>
      </p:grpSp>
      <p:grpSp>
        <p:nvGrpSpPr>
          <p:cNvPr id="22" name="Group 4880"/>
          <p:cNvGrpSpPr>
            <a:extLst>
              <a:ext uri="smNativeData">
                <pr:smNativeData xmlns:pr="smNativeData" xmlns="smNativeData" val="SMDATA_6_trXWYhMAAAAlAAAAAQAAAA8BAAAAkAAAAEgAAACQAAAASAAAAAAAAAAAAAAAAAAAABcAAAAUAAAAAAAAAAAAAAD/fwAA/38AAAAAAAAJAAAABAAAAAAAAAAfAAAAVAAAAAAAAAAAAAAAAAAAAAAAAAAAAAAAAAAAAAAAAAAAAAAAAAAAAAAAAAAAAAAAAAAAAAAAAAAAAAAAAAAAAAAAAAAAAAAAAAAAAAAAAAAAAAAAAAAAACEAAAAYAAAAFAAAAGQPAAD4EQAAgBEAAMgUAAAQAAAAJgAAAAgAAAD/////AAAAAA=="/>
              </a:ext>
            </a:extLst>
          </p:cNvGrpSpPr>
          <p:nvPr/>
        </p:nvGrpSpPr>
        <p:grpSpPr>
          <a:xfrm>
            <a:off x="2501900" y="2921000"/>
            <a:ext cx="342900" cy="457200"/>
            <a:chOff x="2501900" y="2921000"/>
            <a:chExt cx="342900" cy="457200"/>
          </a:xfrm>
        </p:grpSpPr>
        <p:sp>
          <p:nvSpPr>
            <p:cNvPr id="24" name="Shape 4878"/>
            <p:cNvSpPr>
              <a:extLst>
                <a:ext uri="smNativeData">
                  <pr:smNativeData xmlns:pr="smNativeData" xmlns="smNativeData" val="SMDATA_15_trXW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J/f38AAAAAAMvLywDAwP8Af39/AAAAAAAAAAAAAAAAAAAAAAAAAAAAIQAAABgAAAAUAAAAZA8AAHASAACAEQAAyBQAAAAAAAAmAAAACAAAAP//////////"/>
                </a:ext>
              </a:extLst>
            </p:cNvSpPr>
            <p:nvPr/>
          </p:nvSpPr>
          <p:spPr>
            <a:xfrm>
              <a:off x="2501900" y="29972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23" name="Shape 4879"/>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yA8AAPgRAAAwEQAAZBQAAAAgAAAmAAAACAAAAP//////////"/>
                </a:ext>
              </a:extLst>
            </p:cNvSpPr>
            <p:nvPr/>
          </p:nvSpPr>
          <p:spPr>
            <a:xfrm>
              <a:off x="2565400" y="2921000"/>
              <a:ext cx="228600" cy="393700"/>
            </a:xfrm>
            <a:prstGeom prst="rect">
              <a:avLst/>
            </a:prstGeom>
            <a:noFill/>
            <a:ln>
              <a:noFill/>
            </a:ln>
            <a:effectLst/>
          </p:spPr>
          <p:txBody>
            <a:bodyPr vert="horz" wrap="none" lIns="50800" tIns="50800" rIns="50800" bIns="50800" numCol="1" spcCol="215900"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cap="none">
                  <a:solidFill>
                    <a:srgbClr val="424242"/>
                  </a:solidFill>
                  <a:latin typeface="蘋果儷中黑" pitchFamily="0" charset="0"/>
                  <a:ea typeface="蘋果儷中黑" pitchFamily="0" charset="0"/>
                  <a:cs typeface="蘋果儷中黑" pitchFamily="0" charset="0"/>
                </a:defRPr>
              </a:pPr>
              <a:r>
                <a:rPr cap="none">
                  <a:latin typeface="Times" pitchFamily="0" charset="0"/>
                  <a:ea typeface="蘋果儷中黑" pitchFamily="0" charset="0"/>
                  <a:cs typeface="蘋果儷中黑" pitchFamily="0" charset="0"/>
                </a:rPr>
                <a:t>3</a:t>
              </a:r>
              <a:endParaRPr cap="none">
                <a:latin typeface="Times" pitchFamily="0" charset="0"/>
                <a:ea typeface="蘋果儷中黑" pitchFamily="0" charset="0"/>
                <a:cs typeface="蘋果儷中黑" pitchFamily="0" charset="0"/>
              </a:endParaRPr>
            </a:p>
          </p:txBody>
        </p:sp>
      </p:grpSp>
      <p:grpSp>
        <p:nvGrpSpPr>
          <p:cNvPr id="25" name="Group 4883"/>
          <p:cNvGrpSpPr>
            <a:extLst>
              <a:ext uri="smNativeData">
                <pr:smNativeData xmlns:pr="smNativeData" xmlns="smNativeData" val="SMDATA_6_trXWYhMAAAAlAAAAAQAAAA8BAAAAkAAAAEgAAACQAAAASAAAAAAAAAAAAAAAAAAAABcAAAAUAAAAAAAAAAAAAAD/fwAA/38AAAAAAAAJAAAABAAAAAAAAAAfAAAAVAAAAAAAAAAAAAAAAAAAAAAAAAAAAAAAAAAAAAAAAAAAAAAAAAAAAAAAAAAAAAAAAAAAAAAAAAAAAAAAAAAAAAAAAAAAAAAAAAAAAAAAAAAAAAAAAAAAACEAAAAYAAAAFAAAALQKAADoFwAA0AwAAJAaAAAQAAAAJgAAAAgAAAD/////AAAAAA=="/>
              </a:ext>
            </a:extLst>
          </p:cNvGrpSpPr>
          <p:nvPr/>
        </p:nvGrpSpPr>
        <p:grpSpPr>
          <a:xfrm>
            <a:off x="1739900" y="3886200"/>
            <a:ext cx="342900" cy="431800"/>
            <a:chOff x="1739900" y="3886200"/>
            <a:chExt cx="342900" cy="431800"/>
          </a:xfrm>
        </p:grpSpPr>
        <p:sp>
          <p:nvSpPr>
            <p:cNvPr id="27" name="Shape 4881"/>
            <p:cNvSpPr>
              <a:extLst>
                <a:ext uri="smNativeData">
                  <pr:smNativeData xmlns:pr="smNativeData" xmlns="smNativeData" val="SMDATA_15_trXW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MMFDQE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J/f38AAAAAAMvLywDAwP8Af39/AAAAAAAAAAAAAAAAAAAAAAAAAAAAIQAAABgAAAAUAAAAtAoAADgYAADQDAAAkBoAAAAAAAAmAAAACAAAAP//////////"/>
                </a:ext>
              </a:extLst>
            </p:cNvSpPr>
            <p:nvPr/>
          </p:nvSpPr>
          <p:spPr>
            <a:xfrm>
              <a:off x="1739900" y="39370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26" name="Shape 4882"/>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GAsAAOgXAACADAAAVBoAAAAgAAAmAAAACAAAAP//////////"/>
                </a:ext>
              </a:extLst>
            </p:cNvSpPr>
            <p:nvPr/>
          </p:nvSpPr>
          <p:spPr>
            <a:xfrm>
              <a:off x="1803400" y="3886200"/>
              <a:ext cx="228600" cy="393700"/>
            </a:xfrm>
            <a:prstGeom prst="rect">
              <a:avLst/>
            </a:prstGeom>
            <a:noFill/>
            <a:ln>
              <a:noFill/>
            </a:ln>
            <a:effectLst/>
          </p:spPr>
          <p:txBody>
            <a:bodyPr vert="horz" wrap="none" lIns="50800" tIns="50800" rIns="50800" bIns="50800" numCol="1" spcCol="215900"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cap="none">
                  <a:solidFill>
                    <a:srgbClr val="424242"/>
                  </a:solidFill>
                  <a:latin typeface="蘋果儷中黑" pitchFamily="0" charset="0"/>
                  <a:ea typeface="蘋果儷中黑" pitchFamily="0" charset="0"/>
                  <a:cs typeface="蘋果儷中黑" pitchFamily="0" charset="0"/>
                </a:defRPr>
              </a:pPr>
              <a:r>
                <a:rPr cap="none">
                  <a:latin typeface="Times" pitchFamily="0" charset="0"/>
                  <a:ea typeface="蘋果儷中黑" pitchFamily="0" charset="0"/>
                  <a:cs typeface="蘋果儷中黑" pitchFamily="0" charset="0"/>
                </a:rPr>
                <a:t>1</a:t>
              </a:r>
              <a:endParaRPr cap="none">
                <a:latin typeface="Times" pitchFamily="0" charset="0"/>
                <a:ea typeface="蘋果儷中黑" pitchFamily="0" charset="0"/>
                <a:cs typeface="蘋果儷中黑" pitchFamily="0" charset="0"/>
              </a:endParaRPr>
            </a:p>
          </p:txBody>
        </p:sp>
      </p:grpSp>
      <p:grpSp>
        <p:nvGrpSpPr>
          <p:cNvPr id="28" name="Group 4886"/>
          <p:cNvGrpSpPr>
            <a:extLst>
              <a:ext uri="smNativeData">
                <pr:smNativeData xmlns:pr="smNativeData" xmlns="smNativeData" val="SMDATA_6_trXWYhMAAAAlAAAAAQAAAA8BAAAAkAAAAEgAAACQAAAASAAAAAAAAAAAAAAAAAAAABcAAAAUAAAAAAAAAAAAAAD/fwAA/38AAAAAAAAJAAAABAAAAAAAAAAfAAAAVAAAAAAAAAAAAAAAAAAAAAAAAAAAAAAAAAAAAAAAAAAAAAAAAAAAAAAAAAAAAAAAAAAAAAAAAAAAAAAAAAAAAAAAAAAAAAAAAAAAAAAAAAAAAAAAAAAAACEAAAAYAAAAFAAAAAwNAADUFwAAKA8AAJAaAAAQAAAAJgAAAAgAAAD/////AAAAAA=="/>
              </a:ext>
            </a:extLst>
          </p:cNvGrpSpPr>
          <p:nvPr/>
        </p:nvGrpSpPr>
        <p:grpSpPr>
          <a:xfrm>
            <a:off x="2120900" y="3873500"/>
            <a:ext cx="342900" cy="444500"/>
            <a:chOff x="2120900" y="3873500"/>
            <a:chExt cx="342900" cy="444500"/>
          </a:xfrm>
        </p:grpSpPr>
        <p:sp>
          <p:nvSpPr>
            <p:cNvPr id="30" name="Shape 4884"/>
            <p:cNvSpPr>
              <a:extLst>
                <a:ext uri="smNativeData">
                  <pr:smNativeData xmlns:pr="smNativeData" xmlns="smNativeData" val="SMDATA_15_trXW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J/f38AAAAAAMvLywDAwP8Af39/AAAAAAAAAAAAAAAAAAAAAAAAAAAAIQAAABgAAAAUAAAADA0AADgYAAAoDwAAkBoAAAAAAAAmAAAACAAAAP//////////"/>
                </a:ext>
              </a:extLst>
            </p:cNvSpPr>
            <p:nvPr/>
          </p:nvSpPr>
          <p:spPr>
            <a:xfrm>
              <a:off x="2120900" y="39370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29" name="Shape 4885"/>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cA0AANQXAADYDgAAQBoAAAAgAAAmAAAACAAAAP//////////"/>
                </a:ext>
              </a:extLst>
            </p:cNvSpPr>
            <p:nvPr/>
          </p:nvSpPr>
          <p:spPr>
            <a:xfrm>
              <a:off x="2184400" y="3873500"/>
              <a:ext cx="228600" cy="393700"/>
            </a:xfrm>
            <a:prstGeom prst="rect">
              <a:avLst/>
            </a:prstGeom>
            <a:noFill/>
            <a:ln>
              <a:noFill/>
            </a:ln>
            <a:effectLst/>
          </p:spPr>
          <p:txBody>
            <a:bodyPr vert="horz" wrap="none" lIns="50800" tIns="50800" rIns="50800" bIns="50800" numCol="1" spcCol="215900"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cap="none">
                  <a:solidFill>
                    <a:srgbClr val="424242"/>
                  </a:solidFill>
                  <a:latin typeface="蘋果儷中黑" pitchFamily="0" charset="0"/>
                  <a:ea typeface="蘋果儷中黑" pitchFamily="0" charset="0"/>
                  <a:cs typeface="蘋果儷中黑" pitchFamily="0" charset="0"/>
                </a:defRPr>
              </a:pPr>
              <a:r>
                <a:rPr cap="none">
                  <a:latin typeface="Times" pitchFamily="0" charset="0"/>
                  <a:ea typeface="蘋果儷中黑" pitchFamily="0" charset="0"/>
                  <a:cs typeface="蘋果儷中黑" pitchFamily="0" charset="0"/>
                </a:rPr>
                <a:t>2</a:t>
              </a:r>
              <a:endParaRPr cap="none">
                <a:latin typeface="Times" pitchFamily="0" charset="0"/>
                <a:ea typeface="蘋果儷中黑" pitchFamily="0" charset="0"/>
                <a:cs typeface="蘋果儷中黑" pitchFamily="0" charset="0"/>
              </a:endParaRPr>
            </a:p>
          </p:txBody>
        </p:sp>
      </p:grpSp>
      <p:grpSp>
        <p:nvGrpSpPr>
          <p:cNvPr id="31" name="Group 4889"/>
          <p:cNvGrpSpPr>
            <a:extLst>
              <a:ext uri="smNativeData">
                <pr:smNativeData xmlns:pr="smNativeData" xmlns="smNativeData" val="SMDATA_6_trXWYhMAAAAlAAAAAQAAAA8BAAAAkAAAAEgAAACQAAAASAAAAAAAAAAAAAAAAAAAABcAAAAUAAAAAAAAAAAAAAD/fwAA/38AAAAAAAAJAAAABAAAAAAAAAAfAAAAVAAAAAAAAAAAAAAAAAAAAAAAAAAAAAAAAAAAAAAAAAAAAAAAAAAAAAAAAAAAAAAAAAAAAAAAAAAAAAAAAAAAAAAAAAAAAAAAAAAAAAAAAAAAAAAAAAAAACEAAAAYAAAAFAAAAGQPAADAFwAAgBEAAJAaAAAQAAAAJgAAAAgAAAD/////AAAAAA=="/>
              </a:ext>
            </a:extLst>
          </p:cNvGrpSpPr>
          <p:nvPr/>
        </p:nvGrpSpPr>
        <p:grpSpPr>
          <a:xfrm>
            <a:off x="2501900" y="3860800"/>
            <a:ext cx="342900" cy="457200"/>
            <a:chOff x="2501900" y="3860800"/>
            <a:chExt cx="342900" cy="457200"/>
          </a:xfrm>
        </p:grpSpPr>
        <p:sp>
          <p:nvSpPr>
            <p:cNvPr id="33" name="Shape 4887"/>
            <p:cNvSpPr>
              <a:extLst>
                <a:ext uri="smNativeData">
                  <pr:smNativeData xmlns:pr="smNativeData" xmlns="smNativeData" val="SMDATA_15_trXW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J/f38AAAAAAMvLywDAwP8Af39/AAAAAAAAAAAAAAAAAAAAAAAAAAAAIQAAABgAAAAUAAAAZA8AADgYAACAEQAAkBoAAAAAAAAmAAAACAAAAP//////////"/>
                </a:ext>
              </a:extLst>
            </p:cNvSpPr>
            <p:nvPr/>
          </p:nvSpPr>
          <p:spPr>
            <a:xfrm>
              <a:off x="2501900" y="39370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32" name="Shape 4888"/>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yA8AAMAXAAAwEQAALBoAAAAgAAAmAAAACAAAAP//////////"/>
                </a:ext>
              </a:extLst>
            </p:cNvSpPr>
            <p:nvPr/>
          </p:nvSpPr>
          <p:spPr>
            <a:xfrm>
              <a:off x="2565400" y="3860800"/>
              <a:ext cx="228600" cy="393700"/>
            </a:xfrm>
            <a:prstGeom prst="rect">
              <a:avLst/>
            </a:prstGeom>
            <a:noFill/>
            <a:ln>
              <a:noFill/>
            </a:ln>
            <a:effectLst/>
          </p:spPr>
          <p:txBody>
            <a:bodyPr vert="horz" wrap="none" lIns="50800" tIns="50800" rIns="50800" bIns="50800" numCol="1" spcCol="215900"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cap="none">
                  <a:solidFill>
                    <a:srgbClr val="424242"/>
                  </a:solidFill>
                  <a:latin typeface="蘋果儷中黑" pitchFamily="0" charset="0"/>
                  <a:ea typeface="蘋果儷中黑" pitchFamily="0" charset="0"/>
                  <a:cs typeface="蘋果儷中黑" pitchFamily="0" charset="0"/>
                </a:defRPr>
              </a:pPr>
              <a:r>
                <a:rPr cap="none">
                  <a:latin typeface="Times" pitchFamily="0" charset="0"/>
                  <a:ea typeface="蘋果儷中黑" pitchFamily="0" charset="0"/>
                  <a:cs typeface="蘋果儷中黑" pitchFamily="0" charset="0"/>
                </a:rPr>
                <a:t>3</a:t>
              </a:r>
              <a:endParaRPr cap="none">
                <a:latin typeface="Times" pitchFamily="0" charset="0"/>
                <a:ea typeface="蘋果儷中黑" pitchFamily="0" charset="0"/>
                <a:cs typeface="蘋果儷中黑" pitchFamily="0" charset="0"/>
              </a:endParaRPr>
            </a:p>
          </p:txBody>
        </p:sp>
      </p:grpSp>
      <p:grpSp>
        <p:nvGrpSpPr>
          <p:cNvPr id="34" name="Group 4892"/>
          <p:cNvGrpSpPr>
            <a:extLst>
              <a:ext uri="smNativeData">
                <pr:smNativeData xmlns:pr="smNativeData" xmlns="smNativeData" val="SMDATA_6_trXWYhMAAAAlAAAAAQAAAA8BAAAAkAAAAEgAAACQAAAASAAAAAAAAAAAAAAAAAAAABcAAAAUAAAAAAAAAAAAAAD/fwAA/38AAAAAAAAJAAAABAAAAEQAYwAfAAAAVAAAAAAAAAAAAAAAAAAAAAAAAAAAAAAAAAAAAAAAAAAAAAAAAAAAAAAAAAAAAAAAAAAAAAAAAAAAAAAAAAAAAAAAAAAAAAAAAAAAAAAAAAAAAAAAAAAAACEAAAAYAAAAFAAAALQKAACIHQAA0AwAADAgAAAQAAAAJgAAAAgAAAD/////AAAAAA=="/>
              </a:ext>
            </a:extLst>
          </p:cNvGrpSpPr>
          <p:nvPr/>
        </p:nvGrpSpPr>
        <p:grpSpPr>
          <a:xfrm>
            <a:off x="1739900" y="4800600"/>
            <a:ext cx="342900" cy="431800"/>
            <a:chOff x="1739900" y="4800600"/>
            <a:chExt cx="342900" cy="431800"/>
          </a:xfrm>
        </p:grpSpPr>
        <p:sp>
          <p:nvSpPr>
            <p:cNvPr id="36" name="Shape 4890"/>
            <p:cNvSpPr>
              <a:extLst>
                <a:ext uri="smNativeData">
                  <pr:smNativeData xmlns:pr="smNativeData" xmlns="smNativeData" val="SMDATA_15_trXW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J/f38AAAAAAMvLywDAwP8Af39/AAAAAAAAAAAAAAAAAAAAAAAAAAAAIQAAABgAAAAUAAAAtAoAANgdAADQDAAAMCAAAAAAAAAmAAAACAAAAP//////////"/>
                </a:ext>
              </a:extLst>
            </p:cNvSpPr>
            <p:nvPr/>
          </p:nvSpPr>
          <p:spPr>
            <a:xfrm>
              <a:off x="1739900" y="48514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35" name="Shape 4891"/>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GAsAAIgdAACADAAA9B8AAAAgAAAmAAAACAAAAP//////////"/>
                </a:ext>
              </a:extLst>
            </p:cNvSpPr>
            <p:nvPr/>
          </p:nvSpPr>
          <p:spPr>
            <a:xfrm>
              <a:off x="1803400" y="4800600"/>
              <a:ext cx="228600" cy="393700"/>
            </a:xfrm>
            <a:prstGeom prst="rect">
              <a:avLst/>
            </a:prstGeom>
            <a:noFill/>
            <a:ln>
              <a:noFill/>
            </a:ln>
            <a:effectLst/>
          </p:spPr>
          <p:txBody>
            <a:bodyPr vert="horz" wrap="none" lIns="50800" tIns="50800" rIns="50800" bIns="50800" numCol="1" spcCol="215900"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cap="none">
                  <a:solidFill>
                    <a:srgbClr val="424242"/>
                  </a:solidFill>
                  <a:latin typeface="蘋果儷中黑" pitchFamily="0" charset="0"/>
                  <a:ea typeface="蘋果儷中黑" pitchFamily="0" charset="0"/>
                  <a:cs typeface="蘋果儷中黑" pitchFamily="0" charset="0"/>
                </a:defRPr>
              </a:pPr>
              <a:r>
                <a:rPr cap="none">
                  <a:latin typeface="Times" pitchFamily="0" charset="0"/>
                  <a:ea typeface="蘋果儷中黑" pitchFamily="0" charset="0"/>
                  <a:cs typeface="蘋果儷中黑" pitchFamily="0" charset="0"/>
                </a:rPr>
                <a:t>1</a:t>
              </a:r>
              <a:endParaRPr cap="none">
                <a:latin typeface="Times" pitchFamily="0" charset="0"/>
                <a:ea typeface="蘋果儷中黑" pitchFamily="0" charset="0"/>
                <a:cs typeface="蘋果儷中黑" pitchFamily="0" charset="0"/>
              </a:endParaRPr>
            </a:p>
          </p:txBody>
        </p:sp>
      </p:grpSp>
      <p:grpSp>
        <p:nvGrpSpPr>
          <p:cNvPr id="37" name="Group 4895"/>
          <p:cNvGrpSpPr>
            <a:extLst>
              <a:ext uri="smNativeData">
                <pr:smNativeData xmlns:pr="smNativeData" xmlns="smNativeData" val="SMDATA_6_trXWYhMAAAAlAAAAAQAAAA8BAAAAkAAAAEgAAACQAAAASAAAAAAAAAAAAAAAAAAAABcAAAAUAAAAAAAAAAAAAAD/fwAA/38AAAAAAAAJAAAABAAAAAAAAAAfAAAAVAAAAAAAAAAAAAAAAAAAAAAAAAAAAAAAAAAAAAAAAAAAAAAAAAAAAAAAAAAAAAAAAAAAAAAAAAAAAAAAAAAAAAAAAAAAAAAAAAAAAAAAAAAAAAAAAAAAACEAAAAYAAAAFAAAAAwNAAB0HQAAKA8AADAgAAAQAAAAJgAAAAgAAAD/////AAAAAA=="/>
              </a:ext>
            </a:extLst>
          </p:cNvGrpSpPr>
          <p:nvPr/>
        </p:nvGrpSpPr>
        <p:grpSpPr>
          <a:xfrm>
            <a:off x="2120900" y="4787900"/>
            <a:ext cx="342900" cy="444500"/>
            <a:chOff x="2120900" y="4787900"/>
            <a:chExt cx="342900" cy="444500"/>
          </a:xfrm>
        </p:grpSpPr>
        <p:sp>
          <p:nvSpPr>
            <p:cNvPr id="39" name="Shape 4893"/>
            <p:cNvSpPr>
              <a:extLst>
                <a:ext uri="smNativeData">
                  <pr:smNativeData xmlns:pr="smNativeData" xmlns="smNativeData" val="SMDATA_15_trXW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J/f38AAAAAAMvLywDAwP8Af39/AAAAAAAAAAAAAAAAAAAAAAAAAAAAIQAAABgAAAAUAAAADA0AANgdAAAoDwAAMCAAAAAAAAAmAAAACAAAAP//////////"/>
                </a:ext>
              </a:extLst>
            </p:cNvSpPr>
            <p:nvPr/>
          </p:nvSpPr>
          <p:spPr>
            <a:xfrm>
              <a:off x="2120900" y="48514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38" name="Shape 4894"/>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cA0AAHQdAADYDgAA4B8AAAAgAAAmAAAACAAAAP//////////"/>
                </a:ext>
              </a:extLst>
            </p:cNvSpPr>
            <p:nvPr/>
          </p:nvSpPr>
          <p:spPr>
            <a:xfrm>
              <a:off x="2184400" y="4787900"/>
              <a:ext cx="228600" cy="393700"/>
            </a:xfrm>
            <a:prstGeom prst="rect">
              <a:avLst/>
            </a:prstGeom>
            <a:noFill/>
            <a:ln>
              <a:noFill/>
            </a:ln>
            <a:effectLst/>
          </p:spPr>
          <p:txBody>
            <a:bodyPr vert="horz" wrap="none" lIns="50800" tIns="50800" rIns="50800" bIns="50800" numCol="1" spcCol="215900"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cap="none">
                  <a:solidFill>
                    <a:srgbClr val="424242"/>
                  </a:solidFill>
                  <a:latin typeface="蘋果儷中黑" pitchFamily="0" charset="0"/>
                  <a:ea typeface="蘋果儷中黑" pitchFamily="0" charset="0"/>
                  <a:cs typeface="蘋果儷中黑" pitchFamily="0" charset="0"/>
                </a:defRPr>
              </a:pPr>
              <a:r>
                <a:rPr cap="none">
                  <a:latin typeface="Times" pitchFamily="0" charset="0"/>
                  <a:ea typeface="蘋果儷中黑" pitchFamily="0" charset="0"/>
                  <a:cs typeface="蘋果儷中黑" pitchFamily="0" charset="0"/>
                </a:rPr>
                <a:t>2</a:t>
              </a:r>
              <a:endParaRPr cap="none">
                <a:latin typeface="Times" pitchFamily="0" charset="0"/>
                <a:ea typeface="蘋果儷中黑" pitchFamily="0" charset="0"/>
                <a:cs typeface="蘋果儷中黑" pitchFamily="0" charset="0"/>
              </a:endParaRPr>
            </a:p>
          </p:txBody>
        </p:sp>
      </p:grpSp>
      <p:grpSp>
        <p:nvGrpSpPr>
          <p:cNvPr id="40" name="Group 4898"/>
          <p:cNvGrpSpPr>
            <a:extLst>
              <a:ext uri="smNativeData">
                <pr:smNativeData xmlns:pr="smNativeData" xmlns="smNativeData" val="SMDATA_6_trXWYhMAAAAlAAAAAQAAAA8BAAAAkAAAAEgAAACQAAAASAAAAAAAAAAAAAAAAAAAABcAAAAUAAAAAAAAAAAAAAD/fwAA/38AAAAAAAAJAAAABAAAAEIAUQAfAAAAVAAAAAAAAAAAAAAAAAAAAAAAAAAAAAAAAAAAAAAAAAAAAAAAAAAAAAAAAAAAAAAAAAAAAAAAAAAAAAAAAAAAAAAAAAAAAAAAAAAAAAAAAAAAAAAAAAAAACEAAAAYAAAAFAAAAGQPAABgHQAAgBEAADAgAAAQAAAAJgAAAAgAAAD/////AAAAAA=="/>
              </a:ext>
            </a:extLst>
          </p:cNvGrpSpPr>
          <p:nvPr/>
        </p:nvGrpSpPr>
        <p:grpSpPr>
          <a:xfrm>
            <a:off x="2501900" y="4775200"/>
            <a:ext cx="342900" cy="457200"/>
            <a:chOff x="2501900" y="4775200"/>
            <a:chExt cx="342900" cy="457200"/>
          </a:xfrm>
        </p:grpSpPr>
        <p:sp>
          <p:nvSpPr>
            <p:cNvPr id="42" name="Shape 4896"/>
            <p:cNvSpPr>
              <a:extLst>
                <a:ext uri="smNativeData">
                  <pr:smNativeData xmlns:pr="smNativeData" xmlns="smNativeData" val="SMDATA_15_trXW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J/f38AAAAAAMvLywDAwP8Af39/AAAAAAAAAAAAAAAAAAAAAAAAAAAAIQAAABgAAAAUAAAAZA8AANgdAACAEQAAMCAAAAAAAAAmAAAACAAAAP//////////"/>
                </a:ext>
              </a:extLst>
            </p:cNvSpPr>
            <p:nvPr/>
          </p:nvSpPr>
          <p:spPr>
            <a:xfrm>
              <a:off x="2501900" y="48514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41" name="Shape 4897"/>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yA8AAGAdAAAwEQAAzB8AAAAgAAAmAAAACAAAAP//////////"/>
                </a:ext>
              </a:extLst>
            </p:cNvSpPr>
            <p:nvPr/>
          </p:nvSpPr>
          <p:spPr>
            <a:xfrm>
              <a:off x="2565400" y="4775200"/>
              <a:ext cx="228600" cy="393700"/>
            </a:xfrm>
            <a:prstGeom prst="rect">
              <a:avLst/>
            </a:prstGeom>
            <a:noFill/>
            <a:ln>
              <a:noFill/>
            </a:ln>
            <a:effectLst/>
          </p:spPr>
          <p:txBody>
            <a:bodyPr vert="horz" wrap="none" lIns="50800" tIns="50800" rIns="50800" bIns="50800" numCol="1" spcCol="215900"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cap="none">
                  <a:solidFill>
                    <a:srgbClr val="424242"/>
                  </a:solidFill>
                  <a:latin typeface="蘋果儷中黑" pitchFamily="0" charset="0"/>
                  <a:ea typeface="蘋果儷中黑" pitchFamily="0" charset="0"/>
                  <a:cs typeface="蘋果儷中黑" pitchFamily="0" charset="0"/>
                </a:defRPr>
              </a:pPr>
              <a:r>
                <a:rPr cap="none">
                  <a:latin typeface="Times" pitchFamily="0" charset="0"/>
                  <a:ea typeface="蘋果儷中黑" pitchFamily="0" charset="0"/>
                  <a:cs typeface="蘋果儷中黑" pitchFamily="0" charset="0"/>
                </a:rPr>
                <a:t>3</a:t>
              </a:r>
              <a:endParaRPr cap="none">
                <a:latin typeface="Times" pitchFamily="0" charset="0"/>
                <a:ea typeface="蘋果儷中黑" pitchFamily="0" charset="0"/>
                <a:cs typeface="蘋果儷中黑" pitchFamily="0" charset="0"/>
              </a:endParaRPr>
            </a:p>
          </p:txBody>
        </p:sp>
      </p:grpSp>
      <p:grpSp>
        <p:nvGrpSpPr>
          <p:cNvPr id="43" name="Group 4901"/>
          <p:cNvGrpSpPr>
            <a:extLst>
              <a:ext uri="smNativeData">
                <pr:smNativeData xmlns:pr="smNativeData" xmlns="smNativeData" val="SMDATA_6_trXWYhMAAAAlAAAAAQAAAA8BAAAAkAAAAEgAAACQAAAASAAAAAAAAAAAAAAAAAAAABcAAAAUAAAAAAAAAAAAAAD/fwAA/38AAAAAAAAJAAAABAAAAAAPAAAfAAAAVAAAAAAAAAAAAAAAAAAAAAAAAAAAAAAAAAAAAAAAAAAAAAAAAAAAAAAAAAAAAAAAAAAAAAAAAAAAAAAAAAAAAAAAAAAAAAAAAAAAAAAAAAAAAAAAAAAAACEAAAAYAAAAFAAAAGwWAAAwDAAAiBgAANgOAAAQAAAAJgAAAAgAAAD/////AAAAAA=="/>
              </a:ext>
            </a:extLst>
          </p:cNvGrpSpPr>
          <p:nvPr/>
        </p:nvGrpSpPr>
        <p:grpSpPr>
          <a:xfrm>
            <a:off x="3644900" y="1981200"/>
            <a:ext cx="342900" cy="431800"/>
            <a:chOff x="3644900" y="1981200"/>
            <a:chExt cx="342900" cy="431800"/>
          </a:xfrm>
        </p:grpSpPr>
        <p:sp>
          <p:nvSpPr>
            <p:cNvPr id="45" name="Shape 4899"/>
            <p:cNvSpPr>
              <a:extLst>
                <a:ext uri="smNativeData">
                  <pr:smNativeData xmlns:pr="smNativeData" xmlns="smNativeData" val="SMDATA_15_trXW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J/f38AAAAAAMvLywDAwP8Af39/AAAAAAAAAAAAAAAAAAAAAAAAAAAAIQAAABgAAAAUAAAAbBYAAIAMAACIGAAA2A4AAAAAAAAmAAAACAAAAP//////////"/>
                </a:ext>
              </a:extLst>
            </p:cNvSpPr>
            <p:nvPr/>
          </p:nvSpPr>
          <p:spPr>
            <a:xfrm>
              <a:off x="3644900" y="20320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44" name="Shape 4900"/>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0BYAADAMAAA4GAAAnA4AAAAgAAAmAAAACAAAAP//////////"/>
                </a:ext>
              </a:extLst>
            </p:cNvSpPr>
            <p:nvPr/>
          </p:nvSpPr>
          <p:spPr>
            <a:xfrm>
              <a:off x="3708400" y="1981200"/>
              <a:ext cx="228600" cy="393700"/>
            </a:xfrm>
            <a:prstGeom prst="rect">
              <a:avLst/>
            </a:prstGeom>
            <a:noFill/>
            <a:ln>
              <a:noFill/>
            </a:ln>
            <a:effectLst/>
          </p:spPr>
          <p:txBody>
            <a:bodyPr vert="horz" wrap="none" lIns="50800" tIns="50800" rIns="50800" bIns="50800" numCol="1" spcCol="215900"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cap="none">
                  <a:solidFill>
                    <a:srgbClr val="424242"/>
                  </a:solidFill>
                  <a:latin typeface="蘋果儷中黑" pitchFamily="0" charset="0"/>
                  <a:ea typeface="蘋果儷中黑" pitchFamily="0" charset="0"/>
                  <a:cs typeface="蘋果儷中黑" pitchFamily="0" charset="0"/>
                </a:defRPr>
              </a:pPr>
              <a:r>
                <a:rPr cap="none">
                  <a:latin typeface="Times" pitchFamily="0" charset="0"/>
                  <a:ea typeface="蘋果儷中黑" pitchFamily="0" charset="0"/>
                  <a:cs typeface="蘋果儷中黑" pitchFamily="0" charset="0"/>
                </a:rPr>
                <a:t>1</a:t>
              </a:r>
              <a:endParaRPr cap="none">
                <a:latin typeface="Times" pitchFamily="0" charset="0"/>
                <a:ea typeface="蘋果儷中黑" pitchFamily="0" charset="0"/>
                <a:cs typeface="蘋果儷中黑" pitchFamily="0" charset="0"/>
              </a:endParaRPr>
            </a:p>
          </p:txBody>
        </p:sp>
      </p:grpSp>
      <p:sp>
        <p:nvSpPr>
          <p:cNvPr id="46" name="Shape 4902"/>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SAMAAIQIAAD0PQAABAsAABAgAAAmAAAACAAAAP//////////"/>
              </a:ext>
            </a:extLst>
          </p:cNvSpPr>
          <p:nvPr/>
        </p:nvSpPr>
        <p:spPr>
          <a:xfrm>
            <a:off x="533400" y="1384300"/>
            <a:ext cx="9537700" cy="4064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0" marR="0" indent="0" algn="l" defTabSz="457200">
              <a:lnSpc>
                <a:spcPts val="2900"/>
              </a:lnSpc>
              <a:spcBef>
                <a:spcPts val="400"/>
              </a:spcBef>
              <a:spcAft>
                <a:spcPts val="0"/>
              </a:spcAft>
              <a:buNone/>
              <a:tabLst>
                <a:tab pos="838200" algn="l"/>
                <a:tab pos="914400" algn="l"/>
                <a:tab pos="1828800" algn="l"/>
                <a:tab pos="2387600" algn="l"/>
              </a:tabLst>
              <a:defRPr sz="2400" cap="none">
                <a:solidFill>
                  <a:srgbClr val="0433FF"/>
                </a:solidFill>
                <a:latin typeface="蘋果儷中黑" pitchFamily="0" charset="0"/>
                <a:ea typeface="蘋果儷中黑" pitchFamily="0" charset="0"/>
                <a:cs typeface="蘋果儷中黑" pitchFamily="0" charset="0"/>
              </a:defRPr>
            </a:pPr>
            <a:r>
              <a:t>Approximating the joint posterior distribution is based on (mostly standard) MCMC</a:t>
            </a:r>
          </a:p>
        </p:txBody>
      </p:sp>
      <p:sp>
        <p:nvSpPr>
          <p:cNvPr id="47" name="Shape 4903"/>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mAMAAAwNAABCBwAAGBAAABAgAAAmAAAACAAAAP//////////"/>
              </a:ext>
            </a:extLst>
          </p:cNvSpPr>
          <p:nvPr/>
        </p:nvSpPr>
        <p:spPr>
          <a:xfrm>
            <a:off x="584200" y="2120900"/>
            <a:ext cx="595630" cy="495300"/>
          </a:xfrm>
          <a:prstGeom prst="rect">
            <a:avLst/>
          </a:prstGeom>
          <a:noFill/>
          <a:ln>
            <a:noFill/>
          </a:ln>
          <a:effectLst>
            <a:outerShdw blurRad="63500" dist="63760" dir="2700000">
              <a:srgbClr val="000000">
                <a:alpha val="4000"/>
              </a:srgbClr>
            </a:outerShdw>
          </a:effectLst>
        </p:spPr>
        <p:txBody>
          <a:bodyPr vert="horz" wrap="none" lIns="50800" tIns="50800" rIns="50800" bIns="50800" numCol="1" spcCol="215900" anchor="t"/>
          <a:lstStyle/>
          <a:p>
            <a:pPr lvl="1" algn="l" defTabSz="457200">
              <a:lnSpc>
                <a:spcPts val="3400"/>
              </a:lnSpc>
              <a:spcBef>
                <a:spcPts val="400"/>
              </a:spcBef>
              <a:tabLst>
                <a:tab pos="838200" algn="l"/>
                <a:tab pos="914400" algn="l"/>
                <a:tab pos="1828800" algn="l"/>
                <a:tab pos="2387600" algn="l"/>
              </a:tabLst>
              <a:defRPr sz="2800" b="1" i="1" cap="none">
                <a:latin typeface="Times New Roman" pitchFamily="1" charset="0"/>
                <a:ea typeface="Gill Sans" pitchFamily="0" charset="0"/>
                <a:cs typeface="Gill Sans" pitchFamily="0" charset="0"/>
              </a:defRPr>
            </a:pPr>
            <a:r>
              <a:t>r</a:t>
            </a:r>
          </a:p>
        </p:txBody>
      </p:sp>
      <p:pic>
        <p:nvPicPr>
          <p:cNvPr id="48" name="droppedImage.png"/>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AAAA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CgFAACIEwAATgcAAEAVAAAQAAAAJgAAAAgAAAD//////////w=="/>
              </a:ext>
            </a:extLst>
          </p:cNvPicPr>
          <p:nvPr/>
        </p:nvPicPr>
        <p:blipFill>
          <a:blip r:embed="rId2"/>
          <a:stretch>
            <a:fillRect/>
          </a:stretch>
        </p:blipFill>
        <p:spPr>
          <a:xfrm>
            <a:off x="838200" y="3175000"/>
            <a:ext cx="349250" cy="279400"/>
          </a:xfrm>
          <a:prstGeom prst="rect">
            <a:avLst/>
          </a:prstGeom>
          <a:noFill/>
          <a:ln>
            <a:noFill/>
          </a:ln>
          <a:effectLst>
            <a:outerShdw blurRad="63500" dist="63760" dir="2700000">
              <a:srgbClr val="000000">
                <a:alpha val="4000"/>
              </a:srgbClr>
            </a:outerShdw>
          </a:effectLst>
        </p:spPr>
      </p:pic>
      <p:pic>
        <p:nvPicPr>
          <p:cNvPr id="49" name="droppedImage.png"/>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AAAA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CgFAACQHwAAXgcAAPggAAAQAAAAJgAAAAgAAAD//////////w=="/>
              </a:ext>
            </a:extLst>
          </p:cNvPicPr>
          <p:nvPr/>
        </p:nvPicPr>
        <p:blipFill>
          <a:blip r:embed="rId3"/>
          <a:stretch>
            <a:fillRect/>
          </a:stretch>
        </p:blipFill>
        <p:spPr>
          <a:xfrm>
            <a:off x="838200" y="5130800"/>
            <a:ext cx="359410" cy="228600"/>
          </a:xfrm>
          <a:prstGeom prst="rect">
            <a:avLst/>
          </a:prstGeom>
          <a:noFill/>
          <a:ln>
            <a:noFill/>
          </a:ln>
          <a:effectLst>
            <a:outerShdw blurRad="63500" dist="63760" dir="2700000">
              <a:srgbClr val="000000">
                <a:alpha val="4000"/>
              </a:srgbClr>
            </a:outerShdw>
          </a:effectLst>
        </p:spPr>
      </p:pic>
      <p:pic>
        <p:nvPicPr>
          <p:cNvPr id="50" name="Picture1"/>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AAAA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CgFAAA8GQAAWAcAAGwbAAAQAAAAJgAAAAgAAAD//////////w=="/>
              </a:ext>
            </a:extLst>
          </p:cNvPicPr>
          <p:nvPr/>
        </p:nvPicPr>
        <p:blipFill>
          <a:blip r:embed="rId4"/>
          <a:stretch>
            <a:fillRect/>
          </a:stretch>
        </p:blipFill>
        <p:spPr>
          <a:xfrm>
            <a:off x="838200" y="4102100"/>
            <a:ext cx="355600" cy="355600"/>
          </a:xfrm>
          <a:prstGeom prst="rect">
            <a:avLst/>
          </a:prstGeom>
          <a:noFill/>
          <a:ln>
            <a:noFill/>
          </a:ln>
          <a:effectLst>
            <a:outerShdw blurRad="63500" dist="63760" dir="2700000">
              <a:srgbClr val="000000">
                <a:alpha val="4000"/>
              </a:srgbClr>
            </a:outerShdw>
          </a:effectLst>
        </p:spPr>
      </p:pic>
      <p:sp>
        <p:nvSpPr>
          <p:cNvPr id="51" name="Shape 4907"/>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egkAAMgAAAAGNQAACAcAABAgAAAmAAAACAAAAP//////////"/>
              </a:ext>
            </a:extLst>
          </p:cNvSpPr>
          <p:nvPr/>
        </p:nvSpPr>
        <p:spPr>
          <a:xfrm>
            <a:off x="1540510" y="127000"/>
            <a:ext cx="7078980" cy="10160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p>
            <a:pPr defTabSz="457200">
              <a:lnSpc>
                <a:spcPts val="4300"/>
              </a:lnSpc>
              <a:tabLst>
                <a:tab pos="838200" algn="l"/>
              </a:tabLst>
              <a:defRPr sz="3600" cap="none">
                <a:solidFill>
                  <a:srgbClr val="0433FF"/>
                </a:solidFill>
                <a:latin typeface="蘋果儷中黑" pitchFamily="0" charset="0"/>
                <a:ea typeface="Gill Sans" pitchFamily="0" charset="0"/>
                <a:cs typeface="Gill Sans" pitchFamily="0" charset="0"/>
              </a:defRPr>
            </a:pPr>
            <a:r>
              <a:t>The Dirichlet Process Prior (DPP) Model </a:t>
            </a:r>
            <a:br/>
            <a:r>
              <a:t>for Accommodating Process heterogeneity </a:t>
            </a:r>
          </a:p>
        </p:txBody>
      </p:sp>
    </p:spTree>
  </p:cSld>
  <p:clrMapOvr>
    <a:masterClrMapping/>
  </p:clrMapOvr>
  <p:transition spd="fast" p14:dur="500">
    <p:fade/>
    <p:extLst>
      <p:ext uri="smNativeData">
        <pr:smNativeData xmlns:pr="smNativeData" xmlns="smNativeData" val="trXWYgAAAAD0AQAAAAAAAAYAAAAAAAAAAAAAAAAAAAAAAAAAAQAAAAAAAAAAAAAAAAAAAAAAAAAAAAAA"/>
      </p:ext>
    </p:extLst>
  </p:transition>
  <p:timing>
    <p:tnLst>
      <p:par>
        <p:cTn id="1" dur="indefinite" restart="never" nodeType="tmRoot"/>
      </p:par>
    </p:tnLst>
  </p:timing>
</p:sld>
</file>

<file path=ppt/slides/slide424.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sp>
        <p:nvSpPr>
          <p:cNvPr id="2" name="Shape 4909"/>
          <p:cNvSpPr>
            <a:extLst>
              <a:ext uri="smNativeData">
                <pr:smNativeData xmlns:pr="smNativeData" xmlns="smNativeData" val="SMDATA_15_trXWYh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PCvRxc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dBMAADgOAACUGwAA8A8AABAAAAAmAAAACAAAAP//////////"/>
              </a:ext>
            </a:extLst>
          </p:cNvSpPr>
          <p:nvPr/>
        </p:nvSpPr>
        <p:spPr>
          <a:xfrm>
            <a:off x="3162300" y="23114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3" name="Shape 4910"/>
          <p:cNvSpPr>
            <a:extLst>
              <a:ext uri="smNativeData">
                <pr:smNativeData xmlns:pr="smNativeData" xmlns="smNativeData" val="SMDATA_15_trXWYh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DaK8mQ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1BwAADgOAAD0JAAA8A8AABAAAAAmAAAACAAAAP//////////"/>
              </a:ext>
            </a:extLst>
          </p:cNvSpPr>
          <p:nvPr/>
        </p:nvSpPr>
        <p:spPr>
          <a:xfrm>
            <a:off x="4686300" y="23114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4" name="Shape 4911"/>
          <p:cNvSpPr>
            <a:extLst>
              <a:ext uri="smNativeData">
                <pr:smNativeData xmlns:pr="smNativeData" xmlns="smNativeData" val="SMDATA_15_trXWYh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NRmlC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NCYAADgOAABULgAA8A8AABAAAAAmAAAACAAAAP//////////"/>
              </a:ext>
            </a:extLst>
          </p:cNvSpPr>
          <p:nvPr/>
        </p:nvSpPr>
        <p:spPr>
          <a:xfrm>
            <a:off x="6210300" y="23114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5" name="Shape 4912"/>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uAYAABgpAACEOgAAjC0AABAgAAAmAAAACAAAAP//////////"/>
              </a:ext>
            </a:extLst>
          </p:cNvSpPr>
          <p:nvPr/>
        </p:nvSpPr>
        <p:spPr>
          <a:xfrm>
            <a:off x="1092200" y="6680200"/>
            <a:ext cx="8420100" cy="7239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0" marR="0" indent="0" algn="l" defTabSz="457200">
              <a:lnSpc>
                <a:spcPts val="2600"/>
              </a:lnSpc>
              <a:spcBef>
                <a:spcPts val="400"/>
              </a:spcBef>
              <a:spcAft>
                <a:spcPts val="0"/>
              </a:spcAft>
              <a:buNone/>
              <a:tabLst>
                <a:tab pos="838200" algn="l"/>
                <a:tab pos="914400" algn="l"/>
                <a:tab pos="1828800" algn="l"/>
                <a:tab pos="2387600" algn="l"/>
              </a:tabLst>
              <a:defRPr sz="2200" cap="none">
                <a:solidFill>
                  <a:srgbClr val="424242"/>
                </a:solidFill>
                <a:latin typeface="蘋果儷中黑" pitchFamily="0" charset="0"/>
                <a:ea typeface="蘋果儷中黑" pitchFamily="0" charset="0"/>
                <a:cs typeface="蘋果儷中黑" pitchFamily="0" charset="0"/>
              </a:defRPr>
            </a:pPr>
            <a:r>
              <a:t>Empty tables are destroyed</a:t>
            </a:r>
          </a:p>
        </p:txBody>
      </p:sp>
      <p:sp>
        <p:nvSpPr>
          <p:cNvPr id="6" name="Shape 4913"/>
          <p:cNvSpPr>
            <a:extLst>
              <a:ext uri="smNativeData">
                <pr:smNativeData xmlns:pr="smNativeData" xmlns="smNativeData" val="SMDATA_15_trXWYh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FAoAADgOAAA0EgAA8A8AABAAAAAmAAAACAAAAP//////////"/>
              </a:ext>
            </a:extLst>
          </p:cNvSpPr>
          <p:nvPr/>
        </p:nvSpPr>
        <p:spPr>
          <a:xfrm>
            <a:off x="1638300" y="23114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7" name="Shape 4914"/>
          <p:cNvSpPr>
            <a:extLst>
              <a:ext uri="smNativeData">
                <pr:smNativeData xmlns:pr="smNativeData" xmlns="smNativeData" val="SMDATA_15_trXWYh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FAoAAOwTAAA0EgAApBUAABAAAAAmAAAACAAAAP//////////"/>
              </a:ext>
            </a:extLst>
          </p:cNvSpPr>
          <p:nvPr/>
        </p:nvSpPr>
        <p:spPr>
          <a:xfrm>
            <a:off x="1638300" y="32385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8" name="Shape 4915"/>
          <p:cNvSpPr>
            <a:extLst>
              <a:ext uri="smNativeData">
                <pr:smNativeData xmlns:pr="smNativeData" xmlns="smNativeData" val="SMDATA_15_trXWYh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FAoAAKAZAAA0EgAAWBsAABAAAAAmAAAACAAAAP//////////"/>
              </a:ext>
            </a:extLst>
          </p:cNvSpPr>
          <p:nvPr/>
        </p:nvSpPr>
        <p:spPr>
          <a:xfrm>
            <a:off x="1638300" y="41656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9" name="Shape 4916"/>
          <p:cNvSpPr>
            <a:extLst>
              <a:ext uri="smNativeData">
                <pr:smNativeData xmlns:pr="smNativeData" xmlns="smNativeData" val="SMDATA_15_trXWYh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FAoAAFQfAAA0EgAADCEAABAAAAAmAAAACAAAAP//////////"/>
              </a:ext>
            </a:extLst>
          </p:cNvSpPr>
          <p:nvPr/>
        </p:nvSpPr>
        <p:spPr>
          <a:xfrm>
            <a:off x="1638300" y="50927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grpSp>
        <p:nvGrpSpPr>
          <p:cNvPr id="10" name="Group 4919"/>
          <p:cNvGrpSpPr>
            <a:extLst>
              <a:ext uri="smNativeData">
                <pr:smNativeData xmlns:pr="smNativeData" xmlns="smNativeData" val="SMDATA_6_trXWYhMAAAAlAAAAAQAAAA8BAAAAkAAAAEgAAACQAAAASAAAAAAAAAAAAAAAAAAAABcAAAAUAAAAAAAAAAAAAAD/fwAA/38AAAAAAAAJAAAABAAAAAAAAAAfAAAAVAAAAAAAAAAAAAAAAAAAAAAAAAAAAAAAAAAAAAAAAAAAAAAAAAAAAAAAAAAAAAAAAAAAAAAAAAAAAAAAAAAAAAAAAAAAAAAAAAAAAAAAAAAAAAAAAAAAACEAAAAYAAAAFAAAAAwNAAAcDAAAKA8AANgOAAAQAAAAJgAAAAgAAAD/////AAAAAA=="/>
              </a:ext>
            </a:extLst>
          </p:cNvGrpSpPr>
          <p:nvPr/>
        </p:nvGrpSpPr>
        <p:grpSpPr>
          <a:xfrm>
            <a:off x="2120900" y="1968500"/>
            <a:ext cx="342900" cy="444500"/>
            <a:chOff x="2120900" y="1968500"/>
            <a:chExt cx="342900" cy="444500"/>
          </a:xfrm>
        </p:grpSpPr>
        <p:sp>
          <p:nvSpPr>
            <p:cNvPr id="12" name="Shape 4917"/>
            <p:cNvSpPr>
              <a:extLst>
                <a:ext uri="smNativeData">
                  <pr:smNativeData xmlns:pr="smNativeData" xmlns="smNativeData" val="SMDATA_15_trXW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J/f38AAAAAAMvLywDAwP8Af39/AAAAAAAAAAAAAAAAAAAAAAAAAAAAIQAAABgAAAAUAAAADA0AAIAMAAAoDwAA2A4AAAAAAAAmAAAACAAAAP//////////"/>
                </a:ext>
              </a:extLst>
            </p:cNvSpPr>
            <p:nvPr/>
          </p:nvSpPr>
          <p:spPr>
            <a:xfrm>
              <a:off x="2120900" y="20320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11" name="Shape 4918"/>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cA0AABwMAADYDgAAiA4AAAAgAAAmAAAACAAAAP//////////"/>
                </a:ext>
              </a:extLst>
            </p:cNvSpPr>
            <p:nvPr/>
          </p:nvSpPr>
          <p:spPr>
            <a:xfrm>
              <a:off x="2184400" y="1968500"/>
              <a:ext cx="228600" cy="393700"/>
            </a:xfrm>
            <a:prstGeom prst="rect">
              <a:avLst/>
            </a:prstGeom>
            <a:noFill/>
            <a:ln>
              <a:noFill/>
            </a:ln>
            <a:effectLst/>
          </p:spPr>
          <p:txBody>
            <a:bodyPr vert="horz" wrap="none" lIns="50800" tIns="50800" rIns="50800" bIns="50800" numCol="1" spcCol="215900"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cap="none">
                  <a:solidFill>
                    <a:srgbClr val="424242"/>
                  </a:solidFill>
                  <a:latin typeface="蘋果儷中黑" pitchFamily="0" charset="0"/>
                  <a:ea typeface="蘋果儷中黑" pitchFamily="0" charset="0"/>
                  <a:cs typeface="蘋果儷中黑" pitchFamily="0" charset="0"/>
                </a:defRPr>
              </a:pPr>
              <a:r>
                <a:rPr cap="none">
                  <a:latin typeface="Times" pitchFamily="0" charset="0"/>
                  <a:ea typeface="蘋果儷中黑" pitchFamily="0" charset="0"/>
                  <a:cs typeface="蘋果儷中黑" pitchFamily="0" charset="0"/>
                </a:rPr>
                <a:t>2</a:t>
              </a:r>
              <a:endParaRPr cap="none">
                <a:latin typeface="Times" pitchFamily="0" charset="0"/>
                <a:ea typeface="蘋果儷中黑" pitchFamily="0" charset="0"/>
                <a:cs typeface="蘋果儷中黑" pitchFamily="0" charset="0"/>
              </a:endParaRPr>
            </a:p>
          </p:txBody>
        </p:sp>
      </p:grpSp>
      <p:grpSp>
        <p:nvGrpSpPr>
          <p:cNvPr id="13" name="Group 4922"/>
          <p:cNvGrpSpPr>
            <a:extLst>
              <a:ext uri="smNativeData">
                <pr:smNativeData xmlns:pr="smNativeData" xmlns="smNativeData" val="SMDATA_6_trXWYhMAAAAlAAAAAQAAAA8BAAAAkAAAAEgAAACQAAAASAAAAAAAAAAAAAAAAAAAABcAAAAUAAAAAAAAAAAAAAD/fwAA/38AAAAAAAAJAAAABAAAAAAAAAAfAAAAVAAAAAAAAAAAAAAAAAAAAAAAAAAAAAAAAAAAAAAAAAAAAAAAAAAAAAAAAAAAAAAAAAAAAAAAAAAAAAAAAAAAAAAAAAAAAAAAAAAAAAAAAAAAAAAAAAAAACEAAAAYAAAAFAAAAGQPAAAIDAAAgBEAANgOAAAQAAAAJgAAAAgAAAD/////AAAAAA=="/>
              </a:ext>
            </a:extLst>
          </p:cNvGrpSpPr>
          <p:nvPr/>
        </p:nvGrpSpPr>
        <p:grpSpPr>
          <a:xfrm>
            <a:off x="2501900" y="1955800"/>
            <a:ext cx="342900" cy="457200"/>
            <a:chOff x="2501900" y="1955800"/>
            <a:chExt cx="342900" cy="457200"/>
          </a:xfrm>
        </p:grpSpPr>
        <p:sp>
          <p:nvSpPr>
            <p:cNvPr id="15" name="Shape 4920"/>
            <p:cNvSpPr>
              <a:extLst>
                <a:ext uri="smNativeData">
                  <pr:smNativeData xmlns:pr="smNativeData" xmlns="smNativeData" val="SMDATA_15_trXW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J/f38AAAAAAMvLywDAwP8Af39/AAAAAAAAAAAAAAAAAAAAAAAAAAAAIQAAABgAAAAUAAAAZA8AAIAMAACAEQAA2A4AAAAAAAAmAAAACAAAAP//////////"/>
                </a:ext>
              </a:extLst>
            </p:cNvSpPr>
            <p:nvPr/>
          </p:nvSpPr>
          <p:spPr>
            <a:xfrm>
              <a:off x="2501900" y="20320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14" name="Shape 4921"/>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OMFDQE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yA8AAAgMAAAwEQAAdA4AAAAgAAAmAAAACAAAAP//////////"/>
                </a:ext>
              </a:extLst>
            </p:cNvSpPr>
            <p:nvPr/>
          </p:nvSpPr>
          <p:spPr>
            <a:xfrm>
              <a:off x="2565400" y="1955800"/>
              <a:ext cx="228600" cy="393700"/>
            </a:xfrm>
            <a:prstGeom prst="rect">
              <a:avLst/>
            </a:prstGeom>
            <a:noFill/>
            <a:ln>
              <a:noFill/>
            </a:ln>
            <a:effectLst/>
          </p:spPr>
          <p:txBody>
            <a:bodyPr vert="horz" wrap="none" lIns="50800" tIns="50800" rIns="50800" bIns="50800" numCol="1" spcCol="215900"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cap="none">
                  <a:solidFill>
                    <a:srgbClr val="424242"/>
                  </a:solidFill>
                  <a:latin typeface="蘋果儷中黑" pitchFamily="0" charset="0"/>
                  <a:ea typeface="蘋果儷中黑" pitchFamily="0" charset="0"/>
                  <a:cs typeface="蘋果儷中黑" pitchFamily="0" charset="0"/>
                </a:defRPr>
              </a:pPr>
              <a:r>
                <a:rPr cap="none">
                  <a:latin typeface="Times" pitchFamily="0" charset="0"/>
                  <a:ea typeface="蘋果儷中黑" pitchFamily="0" charset="0"/>
                  <a:cs typeface="蘋果儷中黑" pitchFamily="0" charset="0"/>
                </a:rPr>
                <a:t>3</a:t>
              </a:r>
              <a:endParaRPr cap="none">
                <a:latin typeface="Times" pitchFamily="0" charset="0"/>
                <a:ea typeface="蘋果儷中黑" pitchFamily="0" charset="0"/>
                <a:cs typeface="蘋果儷中黑" pitchFamily="0" charset="0"/>
              </a:endParaRPr>
            </a:p>
          </p:txBody>
        </p:sp>
      </p:grpSp>
      <p:grpSp>
        <p:nvGrpSpPr>
          <p:cNvPr id="16" name="Group 4925"/>
          <p:cNvGrpSpPr>
            <a:extLst>
              <a:ext uri="smNativeData">
                <pr:smNativeData xmlns:pr="smNativeData" xmlns="smNativeData" val="SMDATA_6_trXWYhMAAAAlAAAAAQAAAA8BAAAAkAAAAEgAAACQAAAASAAAAAAAAAAAAAAAAAAAABcAAAAUAAAAAAAAAAAAAAD/fwAA/38AAAAAAAAJAAAABAAAAEQAYwAfAAAAVAAAAAAAAAAAAAAAAAAAAAAAAAAAAAAAAAAAAAAAAAAAAAAAAAAAAAAAAAAAAAAAAAAAAAAAAAAAAAAAAAAAAAAAAAAAAAAAAAAAAAAAAAAAAAAAAAAAACEAAAAYAAAAFAAAALQKAAAgEgAA0AwAAMgUAAAQAAAAJgAAAAgAAAD/////AAAAAA=="/>
              </a:ext>
            </a:extLst>
          </p:cNvGrpSpPr>
          <p:nvPr/>
        </p:nvGrpSpPr>
        <p:grpSpPr>
          <a:xfrm>
            <a:off x="1739900" y="2946400"/>
            <a:ext cx="342900" cy="431800"/>
            <a:chOff x="1739900" y="2946400"/>
            <a:chExt cx="342900" cy="431800"/>
          </a:xfrm>
        </p:grpSpPr>
        <p:sp>
          <p:nvSpPr>
            <p:cNvPr id="18" name="Shape 4923"/>
            <p:cNvSpPr>
              <a:extLst>
                <a:ext uri="smNativeData">
                  <pr:smNativeData xmlns:pr="smNativeData" xmlns="smNativeData" val="SMDATA_15_trXW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J/f38AAAAAAMvLywDAwP8Af39/AAAAAAAAAAAAAAAAAAAAAAAAAAAAIQAAABgAAAAUAAAAtAoAAHASAADQDAAAyBQAAAAAAAAmAAAACAAAAP//////////"/>
                </a:ext>
              </a:extLst>
            </p:cNvSpPr>
            <p:nvPr/>
          </p:nvSpPr>
          <p:spPr>
            <a:xfrm>
              <a:off x="1739900" y="29972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17" name="Shape 4924"/>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GAsAACASAACADAAAjBQAAAAgAAAmAAAACAAAAP//////////"/>
                </a:ext>
              </a:extLst>
            </p:cNvSpPr>
            <p:nvPr/>
          </p:nvSpPr>
          <p:spPr>
            <a:xfrm>
              <a:off x="1803400" y="2946400"/>
              <a:ext cx="228600" cy="393700"/>
            </a:xfrm>
            <a:prstGeom prst="rect">
              <a:avLst/>
            </a:prstGeom>
            <a:noFill/>
            <a:ln>
              <a:noFill/>
            </a:ln>
            <a:effectLst/>
          </p:spPr>
          <p:txBody>
            <a:bodyPr vert="horz" wrap="none" lIns="50800" tIns="50800" rIns="50800" bIns="50800" numCol="1" spcCol="215900"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cap="none">
                  <a:solidFill>
                    <a:srgbClr val="424242"/>
                  </a:solidFill>
                  <a:latin typeface="蘋果儷中黑" pitchFamily="0" charset="0"/>
                  <a:ea typeface="蘋果儷中黑" pitchFamily="0" charset="0"/>
                  <a:cs typeface="蘋果儷中黑" pitchFamily="0" charset="0"/>
                </a:defRPr>
              </a:pPr>
              <a:r>
                <a:rPr cap="none">
                  <a:latin typeface="Times" pitchFamily="0" charset="0"/>
                  <a:ea typeface="蘋果儷中黑" pitchFamily="0" charset="0"/>
                  <a:cs typeface="蘋果儷中黑" pitchFamily="0" charset="0"/>
                </a:rPr>
                <a:t>1</a:t>
              </a:r>
              <a:endParaRPr cap="none">
                <a:latin typeface="Times" pitchFamily="0" charset="0"/>
                <a:ea typeface="蘋果儷中黑" pitchFamily="0" charset="0"/>
                <a:cs typeface="蘋果儷中黑" pitchFamily="0" charset="0"/>
              </a:endParaRPr>
            </a:p>
          </p:txBody>
        </p:sp>
      </p:grpSp>
      <p:grpSp>
        <p:nvGrpSpPr>
          <p:cNvPr id="19" name="Group 4928"/>
          <p:cNvGrpSpPr>
            <a:extLst>
              <a:ext uri="smNativeData">
                <pr:smNativeData xmlns:pr="smNativeData" xmlns="smNativeData" val="SMDATA_6_trXWYhMAAAAlAAAAAQAAAA8BAAAAkAAAAEgAAACQAAAASAAAAAAAAAAAAAAAAAAAABcAAAAUAAAAAAAAAAAAAAD/fwAA/38AAAAAAAAJAAAABAAAAAAUAAAfAAAAVAAAAAAAAAAAAAAAAAAAAAAAAAAAAAAAAAAAAAAAAAAAAAAAAAAAAAAAAAAAAAAAAAAAAAAAAAAAAAAAAAAAAAAAAAAAAAAAAAAAAAAAAAAAAAAAAAAAACEAAAAYAAAAFAAAAAwNAAAMEgAAKA8AAMgUAAAQAAAAJgAAAAgAAAD/////AAAAAA=="/>
              </a:ext>
            </a:extLst>
          </p:cNvGrpSpPr>
          <p:nvPr/>
        </p:nvGrpSpPr>
        <p:grpSpPr>
          <a:xfrm>
            <a:off x="2120900" y="2933700"/>
            <a:ext cx="342900" cy="444500"/>
            <a:chOff x="2120900" y="2933700"/>
            <a:chExt cx="342900" cy="444500"/>
          </a:xfrm>
        </p:grpSpPr>
        <p:sp>
          <p:nvSpPr>
            <p:cNvPr id="21" name="Shape 4926"/>
            <p:cNvSpPr>
              <a:extLst>
                <a:ext uri="smNativeData">
                  <pr:smNativeData xmlns:pr="smNativeData" xmlns="smNativeData" val="SMDATA_15_trXW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GkHDQE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J/f38AAAAAAMvLywDAwP8Af39/AAAAAAAAAAAAAAAAAAAAAAAAAAAAIQAAABgAAAAUAAAADA0AAHASAAAoDwAAyBQAAAAAAAAmAAAACAAAAP//////////"/>
                </a:ext>
              </a:extLst>
            </p:cNvSpPr>
            <p:nvPr/>
          </p:nvSpPr>
          <p:spPr>
            <a:xfrm>
              <a:off x="2120900" y="29972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20" name="Shape 4927"/>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GI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cA0AAAwSAADYDgAAeBQAAAAgAAAmAAAACAAAAP//////////"/>
                </a:ext>
              </a:extLst>
            </p:cNvSpPr>
            <p:nvPr/>
          </p:nvSpPr>
          <p:spPr>
            <a:xfrm>
              <a:off x="2184400" y="2933700"/>
              <a:ext cx="228600" cy="393700"/>
            </a:xfrm>
            <a:prstGeom prst="rect">
              <a:avLst/>
            </a:prstGeom>
            <a:noFill/>
            <a:ln>
              <a:noFill/>
            </a:ln>
            <a:effectLst/>
          </p:spPr>
          <p:txBody>
            <a:bodyPr vert="horz" wrap="none" lIns="50800" tIns="50800" rIns="50800" bIns="50800" numCol="1" spcCol="215900"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cap="none">
                  <a:solidFill>
                    <a:srgbClr val="424242"/>
                  </a:solidFill>
                  <a:latin typeface="蘋果儷中黑" pitchFamily="0" charset="0"/>
                  <a:ea typeface="蘋果儷中黑" pitchFamily="0" charset="0"/>
                  <a:cs typeface="蘋果儷中黑" pitchFamily="0" charset="0"/>
                </a:defRPr>
              </a:pPr>
              <a:r>
                <a:rPr cap="none">
                  <a:latin typeface="Times" pitchFamily="0" charset="0"/>
                  <a:ea typeface="蘋果儷中黑" pitchFamily="0" charset="0"/>
                  <a:cs typeface="蘋果儷中黑" pitchFamily="0" charset="0"/>
                </a:rPr>
                <a:t>2</a:t>
              </a:r>
              <a:endParaRPr cap="none">
                <a:latin typeface="Times" pitchFamily="0" charset="0"/>
                <a:ea typeface="蘋果儷中黑" pitchFamily="0" charset="0"/>
                <a:cs typeface="蘋果儷中黑" pitchFamily="0" charset="0"/>
              </a:endParaRPr>
            </a:p>
          </p:txBody>
        </p:sp>
      </p:grpSp>
      <p:grpSp>
        <p:nvGrpSpPr>
          <p:cNvPr id="22" name="Group 4931"/>
          <p:cNvGrpSpPr>
            <a:extLst>
              <a:ext uri="smNativeData">
                <pr:smNativeData xmlns:pr="smNativeData" xmlns="smNativeData" val="SMDATA_6_trXWYhMAAAAlAAAAAQAAAA8BAAAAkAAAAEgAAACQAAAASAAAAAAAAAAAAAAAAAAAABcAAAAUAAAAAAAAAAAAAAD/fwAA/38AAAAAAAAJAAAABAAAAAAAAAAfAAAAVAAAAAAAAAAAAAAAAAAAAAAAAAAAAAAAAAAAAAAAAAAAAAAAAAAAAAAAAAAAAAAAAAAAAAAAAAAAAAAAAAAAAAAAAAAAAAAAAAAAAAAAAAAAAAAAAAAAACEAAAAYAAAAFAAAAGQPAAD4EQAAgBEAAMgUAAAQAAAAJgAAAAgAAAD/////AAAAAA=="/>
              </a:ext>
            </a:extLst>
          </p:cNvGrpSpPr>
          <p:nvPr/>
        </p:nvGrpSpPr>
        <p:grpSpPr>
          <a:xfrm>
            <a:off x="2501900" y="2921000"/>
            <a:ext cx="342900" cy="457200"/>
            <a:chOff x="2501900" y="2921000"/>
            <a:chExt cx="342900" cy="457200"/>
          </a:xfrm>
        </p:grpSpPr>
        <p:sp>
          <p:nvSpPr>
            <p:cNvPr id="24" name="Shape 4929"/>
            <p:cNvSpPr>
              <a:extLst>
                <a:ext uri="smNativeData">
                  <pr:smNativeData xmlns:pr="smNativeData" xmlns="smNativeData" val="SMDATA_15_trXW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BgDAQM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J/f38AAAAAAMvLywDAwP8Af39/AAAAAAAAAAAAAAAAAAAAAAAAAAAAIQAAABgAAAAUAAAAZA8AAHASAACAEQAAyBQAAAAAAAAmAAAACAAAAP//////////"/>
                </a:ext>
              </a:extLst>
            </p:cNvSpPr>
            <p:nvPr/>
          </p:nvSpPr>
          <p:spPr>
            <a:xfrm>
              <a:off x="2501900" y="29972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23" name="Shape 4930"/>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yA8AAPgRAAAwEQAAZBQAAAAgAAAmAAAACAAAAP//////////"/>
                </a:ext>
              </a:extLst>
            </p:cNvSpPr>
            <p:nvPr/>
          </p:nvSpPr>
          <p:spPr>
            <a:xfrm>
              <a:off x="2565400" y="2921000"/>
              <a:ext cx="228600" cy="393700"/>
            </a:xfrm>
            <a:prstGeom prst="rect">
              <a:avLst/>
            </a:prstGeom>
            <a:noFill/>
            <a:ln>
              <a:noFill/>
            </a:ln>
            <a:effectLst/>
          </p:spPr>
          <p:txBody>
            <a:bodyPr vert="horz" wrap="none" lIns="50800" tIns="50800" rIns="50800" bIns="50800" numCol="1" spcCol="215900"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cap="none">
                  <a:solidFill>
                    <a:srgbClr val="424242"/>
                  </a:solidFill>
                  <a:latin typeface="蘋果儷中黑" pitchFamily="0" charset="0"/>
                  <a:ea typeface="蘋果儷中黑" pitchFamily="0" charset="0"/>
                  <a:cs typeface="蘋果儷中黑" pitchFamily="0" charset="0"/>
                </a:defRPr>
              </a:pPr>
              <a:r>
                <a:rPr cap="none">
                  <a:latin typeface="Times" pitchFamily="0" charset="0"/>
                  <a:ea typeface="蘋果儷中黑" pitchFamily="0" charset="0"/>
                  <a:cs typeface="蘋果儷中黑" pitchFamily="0" charset="0"/>
                </a:rPr>
                <a:t>3</a:t>
              </a:r>
              <a:endParaRPr cap="none">
                <a:latin typeface="Times" pitchFamily="0" charset="0"/>
                <a:ea typeface="蘋果儷中黑" pitchFamily="0" charset="0"/>
                <a:cs typeface="蘋果儷中黑" pitchFamily="0" charset="0"/>
              </a:endParaRPr>
            </a:p>
          </p:txBody>
        </p:sp>
      </p:grpSp>
      <p:grpSp>
        <p:nvGrpSpPr>
          <p:cNvPr id="25" name="Group 4934"/>
          <p:cNvGrpSpPr>
            <a:extLst>
              <a:ext uri="smNativeData">
                <pr:smNativeData xmlns:pr="smNativeData" xmlns="smNativeData" val="SMDATA_6_trXWYhMAAAAlAAAAAQAAAA8BAAAAkAAAAEgAAACQAAAASAAAAAAAAAAAAAAAAAAAABcAAAAUAAAAAAAAAAAAAAD/fwAA/38AAAAAAAAJAAAABAAAAAAPAAAfAAAAVAAAAAAAAAAAAAAAAAAAAAAAAAAAAAAAAAAAAAAAAAAAAAAAAAAAAAAAAAAAAAAAAAAAAAAAAAAAAAAAAAAAAAAAAAAAAAAAAAAAAAAAAAAAAAAAAAAAACEAAAAYAAAAFAAAALQKAADoFwAA0AwAAJAaAAAQAAAAJgAAAAgAAAD/////AAAAAA=="/>
              </a:ext>
            </a:extLst>
          </p:cNvGrpSpPr>
          <p:nvPr/>
        </p:nvGrpSpPr>
        <p:grpSpPr>
          <a:xfrm>
            <a:off x="1739900" y="3886200"/>
            <a:ext cx="342900" cy="431800"/>
            <a:chOff x="1739900" y="3886200"/>
            <a:chExt cx="342900" cy="431800"/>
          </a:xfrm>
        </p:grpSpPr>
        <p:sp>
          <p:nvSpPr>
            <p:cNvPr id="27" name="Shape 4932"/>
            <p:cNvSpPr>
              <a:extLst>
                <a:ext uri="smNativeData">
                  <pr:smNativeData xmlns:pr="smNativeData" xmlns="smNativeData" val="SMDATA_15_trXW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J/f38AAAAAAMvLywDAwP8Af39/AAAAAAAAAAAAAAAAAAAAAAAAAAAAIQAAABgAAAAUAAAAtAoAADgYAADQDAAAkBoAAAAAAAAmAAAACAAAAP//////////"/>
                </a:ext>
              </a:extLst>
            </p:cNvSpPr>
            <p:nvPr/>
          </p:nvSpPr>
          <p:spPr>
            <a:xfrm>
              <a:off x="1739900" y="39370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26" name="Shape 4933"/>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GAsAAOgXAACADAAAVBoAAAAgAAAmAAAACAAAAP//////////"/>
                </a:ext>
              </a:extLst>
            </p:cNvSpPr>
            <p:nvPr/>
          </p:nvSpPr>
          <p:spPr>
            <a:xfrm>
              <a:off x="1803400" y="3886200"/>
              <a:ext cx="228600" cy="393700"/>
            </a:xfrm>
            <a:prstGeom prst="rect">
              <a:avLst/>
            </a:prstGeom>
            <a:noFill/>
            <a:ln>
              <a:noFill/>
            </a:ln>
            <a:effectLst/>
          </p:spPr>
          <p:txBody>
            <a:bodyPr vert="horz" wrap="none" lIns="50800" tIns="50800" rIns="50800" bIns="50800" numCol="1" spcCol="215900"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cap="none">
                  <a:solidFill>
                    <a:srgbClr val="424242"/>
                  </a:solidFill>
                  <a:latin typeface="蘋果儷中黑" pitchFamily="0" charset="0"/>
                  <a:ea typeface="蘋果儷中黑" pitchFamily="0" charset="0"/>
                  <a:cs typeface="蘋果儷中黑" pitchFamily="0" charset="0"/>
                </a:defRPr>
              </a:pPr>
              <a:r>
                <a:rPr cap="none">
                  <a:latin typeface="Times" pitchFamily="0" charset="0"/>
                  <a:ea typeface="蘋果儷中黑" pitchFamily="0" charset="0"/>
                  <a:cs typeface="蘋果儷中黑" pitchFamily="0" charset="0"/>
                </a:rPr>
                <a:t>1</a:t>
              </a:r>
              <a:endParaRPr cap="none">
                <a:latin typeface="Times" pitchFamily="0" charset="0"/>
                <a:ea typeface="蘋果儷中黑" pitchFamily="0" charset="0"/>
                <a:cs typeface="蘋果儷中黑" pitchFamily="0" charset="0"/>
              </a:endParaRPr>
            </a:p>
          </p:txBody>
        </p:sp>
      </p:grpSp>
      <p:grpSp>
        <p:nvGrpSpPr>
          <p:cNvPr id="28" name="Group 4937"/>
          <p:cNvGrpSpPr>
            <a:extLst>
              <a:ext uri="smNativeData">
                <pr:smNativeData xmlns:pr="smNativeData" xmlns="smNativeData" val="SMDATA_6_trXWYhMAAAAlAAAAAQAAAA8BAAAAkAAAAEgAAACQAAAASAAAAAAAAAAAAAAAAAAAABcAAAAUAAAAAAAAAAAAAAD/fwAA/38AAAAAAAAJAAAABAAAAEQAYwAfAAAAVAAAAAAAAAAAAAAAAAAAAAAAAAAAAAAAAAAAAAAAAAAAAAAAAAAAAAAAAAAAAAAAAAAAAAAAAAAAAAAAAAAAAAAAAAAAAAAAAAAAAAAAAAAAAAAAAAAAACEAAAAYAAAAFAAAAAwNAADUFwAAKA8AAJAaAAAQAAAAJgAAAAgAAAD/////AAAAAA=="/>
              </a:ext>
            </a:extLst>
          </p:cNvGrpSpPr>
          <p:nvPr/>
        </p:nvGrpSpPr>
        <p:grpSpPr>
          <a:xfrm>
            <a:off x="2120900" y="3873500"/>
            <a:ext cx="342900" cy="444500"/>
            <a:chOff x="2120900" y="3873500"/>
            <a:chExt cx="342900" cy="444500"/>
          </a:xfrm>
        </p:grpSpPr>
        <p:sp>
          <p:nvSpPr>
            <p:cNvPr id="30" name="Shape 4935"/>
            <p:cNvSpPr>
              <a:extLst>
                <a:ext uri="smNativeData">
                  <pr:smNativeData xmlns:pr="smNativeData" xmlns="smNativeData" val="SMDATA_15_trXW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J/f38AAAAAAMvLywDAwP8Af39/AAAAAAAAAAAAAAAAAAAAAAAAAAAAIQAAABgAAAAUAAAADA0AADgYAAAoDwAAkBoAAAAAAAAmAAAACAAAAP//////////"/>
                </a:ext>
              </a:extLst>
            </p:cNvSpPr>
            <p:nvPr/>
          </p:nvSpPr>
          <p:spPr>
            <a:xfrm>
              <a:off x="2120900" y="39370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29" name="Shape 4936"/>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cA0AANQXAADYDgAAQBoAAAAgAAAmAAAACAAAAP//////////"/>
                </a:ext>
              </a:extLst>
            </p:cNvSpPr>
            <p:nvPr/>
          </p:nvSpPr>
          <p:spPr>
            <a:xfrm>
              <a:off x="2184400" y="3873500"/>
              <a:ext cx="228600" cy="393700"/>
            </a:xfrm>
            <a:prstGeom prst="rect">
              <a:avLst/>
            </a:prstGeom>
            <a:noFill/>
            <a:ln>
              <a:noFill/>
            </a:ln>
            <a:effectLst/>
          </p:spPr>
          <p:txBody>
            <a:bodyPr vert="horz" wrap="none" lIns="50800" tIns="50800" rIns="50800" bIns="50800" numCol="1" spcCol="215900"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cap="none">
                  <a:solidFill>
                    <a:srgbClr val="424242"/>
                  </a:solidFill>
                  <a:latin typeface="蘋果儷中黑" pitchFamily="0" charset="0"/>
                  <a:ea typeface="蘋果儷中黑" pitchFamily="0" charset="0"/>
                  <a:cs typeface="蘋果儷中黑" pitchFamily="0" charset="0"/>
                </a:defRPr>
              </a:pPr>
              <a:r>
                <a:rPr cap="none">
                  <a:latin typeface="Times" pitchFamily="0" charset="0"/>
                  <a:ea typeface="蘋果儷中黑" pitchFamily="0" charset="0"/>
                  <a:cs typeface="蘋果儷中黑" pitchFamily="0" charset="0"/>
                </a:rPr>
                <a:t>2</a:t>
              </a:r>
              <a:endParaRPr cap="none">
                <a:latin typeface="Times" pitchFamily="0" charset="0"/>
                <a:ea typeface="蘋果儷中黑" pitchFamily="0" charset="0"/>
                <a:cs typeface="蘋果儷中黑" pitchFamily="0" charset="0"/>
              </a:endParaRPr>
            </a:p>
          </p:txBody>
        </p:sp>
      </p:grpSp>
      <p:grpSp>
        <p:nvGrpSpPr>
          <p:cNvPr id="31" name="Group 4940"/>
          <p:cNvGrpSpPr>
            <a:extLst>
              <a:ext uri="smNativeData">
                <pr:smNativeData xmlns:pr="smNativeData" xmlns="smNativeData" val="SMDATA_6_trXWYhMAAAAlAAAAAQAAAA8BAAAAkAAAAEgAAACQAAAASAAAAAAAAAAAAAAAAAAAABcAAAAUAAAAAAAAAAAAAAD/fwAA/38AAAAAAAAJAAAABAAAAEEAQQAfAAAAVAAAAAAAAAAAAAAAAAAAAAAAAAAAAAAAAAAAAAAAAAAAAAAAAAAAAAAAAAAAAAAAAAAAAAAAAAAAAAAAAAAAAAAAAAAAAAAAAAAAAAAAAAAAAAAAAAAAACEAAAAYAAAAFAAAAGQPAADAFwAAgBEAAJAaAAAQAAAAJgAAAAgAAAD/////AAAAAA=="/>
              </a:ext>
            </a:extLst>
          </p:cNvGrpSpPr>
          <p:nvPr/>
        </p:nvGrpSpPr>
        <p:grpSpPr>
          <a:xfrm>
            <a:off x="2501900" y="3860800"/>
            <a:ext cx="342900" cy="457200"/>
            <a:chOff x="2501900" y="3860800"/>
            <a:chExt cx="342900" cy="457200"/>
          </a:xfrm>
        </p:grpSpPr>
        <p:sp>
          <p:nvSpPr>
            <p:cNvPr id="33" name="Shape 4938"/>
            <p:cNvSpPr>
              <a:extLst>
                <a:ext uri="smNativeData">
                  <pr:smNativeData xmlns:pr="smNativeData" xmlns="smNativeData" val="SMDATA_15_trXW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J/f38AAAAAAMvLywDAwP8Af39/AAAAAAAAAAAAAAAAAAAAAAAAAAAAIQAAABgAAAAUAAAAZA8AADgYAACAEQAAkBoAAAAAAAAmAAAACAAAAP//////////"/>
                </a:ext>
              </a:extLst>
            </p:cNvSpPr>
            <p:nvPr/>
          </p:nvSpPr>
          <p:spPr>
            <a:xfrm>
              <a:off x="2501900" y="39370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32" name="Shape 4939"/>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yA8AAMAXAAAwEQAALBoAAAAgAAAmAAAACAAAAP//////////"/>
                </a:ext>
              </a:extLst>
            </p:cNvSpPr>
            <p:nvPr/>
          </p:nvSpPr>
          <p:spPr>
            <a:xfrm>
              <a:off x="2565400" y="3860800"/>
              <a:ext cx="228600" cy="393700"/>
            </a:xfrm>
            <a:prstGeom prst="rect">
              <a:avLst/>
            </a:prstGeom>
            <a:noFill/>
            <a:ln>
              <a:noFill/>
            </a:ln>
            <a:effectLst/>
          </p:spPr>
          <p:txBody>
            <a:bodyPr vert="horz" wrap="none" lIns="50800" tIns="50800" rIns="50800" bIns="50800" numCol="1" spcCol="215900"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cap="none">
                  <a:solidFill>
                    <a:srgbClr val="424242"/>
                  </a:solidFill>
                  <a:latin typeface="蘋果儷中黑" pitchFamily="0" charset="0"/>
                  <a:ea typeface="蘋果儷中黑" pitchFamily="0" charset="0"/>
                  <a:cs typeface="蘋果儷中黑" pitchFamily="0" charset="0"/>
                </a:defRPr>
              </a:pPr>
              <a:r>
                <a:rPr cap="none">
                  <a:latin typeface="Times" pitchFamily="0" charset="0"/>
                  <a:ea typeface="蘋果儷中黑" pitchFamily="0" charset="0"/>
                  <a:cs typeface="蘋果儷中黑" pitchFamily="0" charset="0"/>
                </a:rPr>
                <a:t>3</a:t>
              </a:r>
              <a:endParaRPr cap="none">
                <a:latin typeface="Times" pitchFamily="0" charset="0"/>
                <a:ea typeface="蘋果儷中黑" pitchFamily="0" charset="0"/>
                <a:cs typeface="蘋果儷中黑" pitchFamily="0" charset="0"/>
              </a:endParaRPr>
            </a:p>
          </p:txBody>
        </p:sp>
      </p:grpSp>
      <p:grpSp>
        <p:nvGrpSpPr>
          <p:cNvPr id="34" name="Group 4943"/>
          <p:cNvGrpSpPr>
            <a:extLst>
              <a:ext uri="smNativeData">
                <pr:smNativeData xmlns:pr="smNativeData" xmlns="smNativeData" val="SMDATA_6_trXWYhMAAAAlAAAAAQAAAA8BAAAAkAAAAEgAAACQAAAASAAAAAAAAAAAAAAAAAAAABcAAAAUAAAAAAAAAAAAAAD/fwAA/38AAAAAAAAJAAAABAAAAAAPAAAfAAAAVAAAAAAAAAAAAAAAAAAAAAAAAAAAAAAAAAAAAAAAAAAAAAAAAAAAAAAAAAAAAAAAAAAAAAAAAAAAAAAAAAAAAAAAAAAAAAAAAAAAAAAAAAAAAAAAAAAAACEAAAAYAAAAFAAAALQKAACIHQAA0AwAADAgAAAQAAAAJgAAAAgAAAD/////AAAAAA=="/>
              </a:ext>
            </a:extLst>
          </p:cNvGrpSpPr>
          <p:nvPr/>
        </p:nvGrpSpPr>
        <p:grpSpPr>
          <a:xfrm>
            <a:off x="1739900" y="4800600"/>
            <a:ext cx="342900" cy="431800"/>
            <a:chOff x="1739900" y="4800600"/>
            <a:chExt cx="342900" cy="431800"/>
          </a:xfrm>
        </p:grpSpPr>
        <p:sp>
          <p:nvSpPr>
            <p:cNvPr id="36" name="Shape 4941"/>
            <p:cNvSpPr>
              <a:extLst>
                <a:ext uri="smNativeData">
                  <pr:smNativeData xmlns:pr="smNativeData" xmlns="smNativeData" val="SMDATA_15_trXW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J/f38AAAAAAMvLywDAwP8Af39/AAAAAAAAAAAAAAAAAAAAAAAAAAAAIQAAABgAAAAUAAAAtAoAANgdAADQDAAAMCAAAAAAAAAmAAAACAAAAP//////////"/>
                </a:ext>
              </a:extLst>
            </p:cNvSpPr>
            <p:nvPr/>
          </p:nvSpPr>
          <p:spPr>
            <a:xfrm>
              <a:off x="1739900" y="48514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35" name="Shape 4942"/>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GAsAAIgdAACADAAA9B8AAAAgAAAmAAAACAAAAP//////////"/>
                </a:ext>
              </a:extLst>
            </p:cNvSpPr>
            <p:nvPr/>
          </p:nvSpPr>
          <p:spPr>
            <a:xfrm>
              <a:off x="1803400" y="4800600"/>
              <a:ext cx="228600" cy="393700"/>
            </a:xfrm>
            <a:prstGeom prst="rect">
              <a:avLst/>
            </a:prstGeom>
            <a:noFill/>
            <a:ln>
              <a:noFill/>
            </a:ln>
            <a:effectLst/>
          </p:spPr>
          <p:txBody>
            <a:bodyPr vert="horz" wrap="none" lIns="50800" tIns="50800" rIns="50800" bIns="50800" numCol="1" spcCol="215900"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cap="none">
                  <a:solidFill>
                    <a:srgbClr val="424242"/>
                  </a:solidFill>
                  <a:latin typeface="蘋果儷中黑" pitchFamily="0" charset="0"/>
                  <a:ea typeface="蘋果儷中黑" pitchFamily="0" charset="0"/>
                  <a:cs typeface="蘋果儷中黑" pitchFamily="0" charset="0"/>
                </a:defRPr>
              </a:pPr>
              <a:r>
                <a:rPr cap="none">
                  <a:latin typeface="Times" pitchFamily="0" charset="0"/>
                  <a:ea typeface="蘋果儷中黑" pitchFamily="0" charset="0"/>
                  <a:cs typeface="蘋果儷中黑" pitchFamily="0" charset="0"/>
                </a:rPr>
                <a:t>1</a:t>
              </a:r>
              <a:endParaRPr cap="none">
                <a:latin typeface="Times" pitchFamily="0" charset="0"/>
                <a:ea typeface="蘋果儷中黑" pitchFamily="0" charset="0"/>
                <a:cs typeface="蘋果儷中黑" pitchFamily="0" charset="0"/>
              </a:endParaRPr>
            </a:p>
          </p:txBody>
        </p:sp>
      </p:grpSp>
      <p:grpSp>
        <p:nvGrpSpPr>
          <p:cNvPr id="37" name="Group 4946"/>
          <p:cNvGrpSpPr>
            <a:extLst>
              <a:ext uri="smNativeData">
                <pr:smNativeData xmlns:pr="smNativeData" xmlns="smNativeData" val="SMDATA_6_trXWYhMAAAAlAAAAAQAAAA8BAAAAkAAAAEgAAACQAAAASAAAAAAAAAAAAAAAAAAAABcAAAAUAAAAAAAAAAAAAAD/fwAA/38AAAAAAAAJAAAABAAAAEQAYwAfAAAAVAAAAAAAAAAAAAAAAAAAAAAAAAAAAAAAAAAAAAAAAAAAAAAAAAAAAAAAAAAAAAAAAAAAAAAAAAAAAAAAAAAAAAAAAAAAAAAAAAAAAAAAAAAAAAAAAAAAACEAAAAYAAAAFAAAAAwNAAB0HQAAKA8AADAgAAAQAAAAJgAAAAgAAAD/////AAAAAA=="/>
              </a:ext>
            </a:extLst>
          </p:cNvGrpSpPr>
          <p:nvPr/>
        </p:nvGrpSpPr>
        <p:grpSpPr>
          <a:xfrm>
            <a:off x="2120900" y="4787900"/>
            <a:ext cx="342900" cy="444500"/>
            <a:chOff x="2120900" y="4787900"/>
            <a:chExt cx="342900" cy="444500"/>
          </a:xfrm>
        </p:grpSpPr>
        <p:sp>
          <p:nvSpPr>
            <p:cNvPr id="39" name="Shape 4944"/>
            <p:cNvSpPr>
              <a:extLst>
                <a:ext uri="smNativeData">
                  <pr:smNativeData xmlns:pr="smNativeData" xmlns="smNativeData" val="SMDATA_15_trXW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FMLDQE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J/f38AAAAAAMvLywDAwP8Af39/AAAAAAAAAAAAAAAAAAAAAAAAAAAAIQAAABgAAAAUAAAADA0AANgdAAAoDwAAMCAAAAAAAAAmAAAACAAAAP//////////"/>
                </a:ext>
              </a:extLst>
            </p:cNvSpPr>
            <p:nvPr/>
          </p:nvSpPr>
          <p:spPr>
            <a:xfrm>
              <a:off x="2120900" y="48514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38" name="Shape 4945"/>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cA0AAHQdAADYDgAA4B8AAAAgAAAmAAAACAAAAP//////////"/>
                </a:ext>
              </a:extLst>
            </p:cNvSpPr>
            <p:nvPr/>
          </p:nvSpPr>
          <p:spPr>
            <a:xfrm>
              <a:off x="2184400" y="4787900"/>
              <a:ext cx="228600" cy="393700"/>
            </a:xfrm>
            <a:prstGeom prst="rect">
              <a:avLst/>
            </a:prstGeom>
            <a:noFill/>
            <a:ln>
              <a:noFill/>
            </a:ln>
            <a:effectLst/>
          </p:spPr>
          <p:txBody>
            <a:bodyPr vert="horz" wrap="none" lIns="50800" tIns="50800" rIns="50800" bIns="50800" numCol="1" spcCol="215900"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cap="none">
                  <a:solidFill>
                    <a:srgbClr val="424242"/>
                  </a:solidFill>
                  <a:latin typeface="蘋果儷中黑" pitchFamily="0" charset="0"/>
                  <a:ea typeface="蘋果儷中黑" pitchFamily="0" charset="0"/>
                  <a:cs typeface="蘋果儷中黑" pitchFamily="0" charset="0"/>
                </a:defRPr>
              </a:pPr>
              <a:r>
                <a:rPr cap="none">
                  <a:latin typeface="Times" pitchFamily="0" charset="0"/>
                  <a:ea typeface="蘋果儷中黑" pitchFamily="0" charset="0"/>
                  <a:cs typeface="蘋果儷中黑" pitchFamily="0" charset="0"/>
                </a:rPr>
                <a:t>2</a:t>
              </a:r>
              <a:endParaRPr cap="none">
                <a:latin typeface="Times" pitchFamily="0" charset="0"/>
                <a:ea typeface="蘋果儷中黑" pitchFamily="0" charset="0"/>
                <a:cs typeface="蘋果儷中黑" pitchFamily="0" charset="0"/>
              </a:endParaRPr>
            </a:p>
          </p:txBody>
        </p:sp>
      </p:grpSp>
      <p:grpSp>
        <p:nvGrpSpPr>
          <p:cNvPr id="40" name="Group 4949"/>
          <p:cNvGrpSpPr>
            <a:extLst>
              <a:ext uri="smNativeData">
                <pr:smNativeData xmlns:pr="smNativeData" xmlns="smNativeData" val="SMDATA_6_trXWYhMAAAAlAAAAAQAAAA8BAAAAkAAAAEgAAACQAAAASAAAAAAAAAAAAAAAAAAAABcAAAAUAAAAAAAAAAAAAAD/fwAA/38AAAAAAAAJAAAABAAAAEEAQQAfAAAAVAAAAAAAAAAAAAAAAAAAAAAAAAAAAAAAAAAAAAAAAAAAAAAAAAAAAAAAAAAAAAAAAAAAAAAAAAAAAAAAAAAAAAAAAAAAAAAAAAAAAAAAAAAAAAAAAAAAACEAAAAYAAAAFAAAAGQPAABgHQAAgBEAADAgAAAQAAAAJgAAAAgAAAD/////AAAAAA=="/>
              </a:ext>
            </a:extLst>
          </p:cNvGrpSpPr>
          <p:nvPr/>
        </p:nvGrpSpPr>
        <p:grpSpPr>
          <a:xfrm>
            <a:off x="2501900" y="4775200"/>
            <a:ext cx="342900" cy="457200"/>
            <a:chOff x="2501900" y="4775200"/>
            <a:chExt cx="342900" cy="457200"/>
          </a:xfrm>
        </p:grpSpPr>
        <p:sp>
          <p:nvSpPr>
            <p:cNvPr id="42" name="Shape 4947"/>
            <p:cNvSpPr>
              <a:extLst>
                <a:ext uri="smNativeData">
                  <pr:smNativeData xmlns:pr="smNativeData" xmlns="smNativeData" val="SMDATA_15_trXW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J/f38AAAAAAMvLywDAwP8Af39/AAAAAAAAAAAAAAAAAAAAAAAAAAAAIQAAABgAAAAUAAAAZA8AANgdAACAEQAAMCAAAAAAAAAmAAAACAAAAP//////////"/>
                </a:ext>
              </a:extLst>
            </p:cNvSpPr>
            <p:nvPr/>
          </p:nvSpPr>
          <p:spPr>
            <a:xfrm>
              <a:off x="2501900" y="48514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41" name="Shape 4948"/>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yA8AAGAdAAAwEQAAzB8AAAAgAAAmAAAACAAAAP//////////"/>
                </a:ext>
              </a:extLst>
            </p:cNvSpPr>
            <p:nvPr/>
          </p:nvSpPr>
          <p:spPr>
            <a:xfrm>
              <a:off x="2565400" y="4775200"/>
              <a:ext cx="228600" cy="393700"/>
            </a:xfrm>
            <a:prstGeom prst="rect">
              <a:avLst/>
            </a:prstGeom>
            <a:noFill/>
            <a:ln>
              <a:noFill/>
            </a:ln>
            <a:effectLst/>
          </p:spPr>
          <p:txBody>
            <a:bodyPr vert="horz" wrap="none" lIns="50800" tIns="50800" rIns="50800" bIns="50800" numCol="1" spcCol="215900"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cap="none">
                  <a:solidFill>
                    <a:srgbClr val="424242"/>
                  </a:solidFill>
                  <a:latin typeface="蘋果儷中黑" pitchFamily="0" charset="0"/>
                  <a:ea typeface="蘋果儷中黑" pitchFamily="0" charset="0"/>
                  <a:cs typeface="蘋果儷中黑" pitchFamily="0" charset="0"/>
                </a:defRPr>
              </a:pPr>
              <a:r>
                <a:rPr cap="none">
                  <a:latin typeface="Times" pitchFamily="0" charset="0"/>
                  <a:ea typeface="蘋果儷中黑" pitchFamily="0" charset="0"/>
                  <a:cs typeface="蘋果儷中黑" pitchFamily="0" charset="0"/>
                </a:rPr>
                <a:t>3</a:t>
              </a:r>
              <a:endParaRPr cap="none">
                <a:latin typeface="Times" pitchFamily="0" charset="0"/>
                <a:ea typeface="蘋果儷中黑" pitchFamily="0" charset="0"/>
                <a:cs typeface="蘋果儷中黑" pitchFamily="0" charset="0"/>
              </a:endParaRPr>
            </a:p>
          </p:txBody>
        </p:sp>
      </p:grpSp>
      <p:grpSp>
        <p:nvGrpSpPr>
          <p:cNvPr id="43" name="Group 4952"/>
          <p:cNvGrpSpPr>
            <a:extLst>
              <a:ext uri="smNativeData">
                <pr:smNativeData xmlns:pr="smNativeData" xmlns="smNativeData" val="SMDATA_6_trXWYhMAAAAlAAAAAQAAAA8BAAAAkAAAAEgAAACQAAAASAAAAAAAAAAAAAAAAAAAABcAAAAUAAAAAAAAAAAAAAD/fwAA/38AAAAAAAAJAAAABAAAAAAPAAAfAAAAVAAAAAAAAAAAAAAAAAAAAAAAAAAAAAAAAAAAAAAAAAAAAAAAAAAAAAAAAAAAAAAAAAAAAAAAAAAAAAAAAAAAAAAAAAAAAAAAAAAAAAAAAAAAAAAAAAAAACEAAAAYAAAAFAAAAGwWAAAwDAAAiBgAANgOAAAQAAAAJgAAAAgAAAD/////AAAAAA=="/>
              </a:ext>
            </a:extLst>
          </p:cNvGrpSpPr>
          <p:nvPr/>
        </p:nvGrpSpPr>
        <p:grpSpPr>
          <a:xfrm>
            <a:off x="3644900" y="1981200"/>
            <a:ext cx="342900" cy="431800"/>
            <a:chOff x="3644900" y="1981200"/>
            <a:chExt cx="342900" cy="431800"/>
          </a:xfrm>
        </p:grpSpPr>
        <p:sp>
          <p:nvSpPr>
            <p:cNvPr id="45" name="Shape 4950"/>
            <p:cNvSpPr>
              <a:extLst>
                <a:ext uri="smNativeData">
                  <pr:smNativeData xmlns:pr="smNativeData" xmlns="smNativeData" val="SMDATA_15_trXW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EAAAA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J/f38AAAAAAMvLywDAwP8Af39/AAAAAAAAAAAAAAAAAAAAAAAAAAAAIQAAABgAAAAUAAAAbBYAAIAMAACIGAAA2A4AAAAAAAAmAAAACAAAAP//////////"/>
                </a:ext>
              </a:extLst>
            </p:cNvSpPr>
            <p:nvPr/>
          </p:nvSpPr>
          <p:spPr>
            <a:xfrm>
              <a:off x="3644900" y="20320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44" name="Shape 4951"/>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BAn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0BYAADAMAAA4GAAAnA4AAAAgAAAmAAAACAAAAP//////////"/>
                </a:ext>
              </a:extLst>
            </p:cNvSpPr>
            <p:nvPr/>
          </p:nvSpPr>
          <p:spPr>
            <a:xfrm>
              <a:off x="3708400" y="1981200"/>
              <a:ext cx="228600" cy="393700"/>
            </a:xfrm>
            <a:prstGeom prst="rect">
              <a:avLst/>
            </a:prstGeom>
            <a:noFill/>
            <a:ln>
              <a:noFill/>
            </a:ln>
            <a:effectLst/>
          </p:spPr>
          <p:txBody>
            <a:bodyPr vert="horz" wrap="none" lIns="50800" tIns="50800" rIns="50800" bIns="50800" numCol="1" spcCol="215900"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cap="none">
                  <a:solidFill>
                    <a:srgbClr val="424242"/>
                  </a:solidFill>
                  <a:latin typeface="蘋果儷中黑" pitchFamily="0" charset="0"/>
                  <a:ea typeface="蘋果儷中黑" pitchFamily="0" charset="0"/>
                  <a:cs typeface="蘋果儷中黑" pitchFamily="0" charset="0"/>
                </a:defRPr>
              </a:pPr>
              <a:r>
                <a:rPr cap="none">
                  <a:latin typeface="Times" pitchFamily="0" charset="0"/>
                  <a:ea typeface="蘋果儷中黑" pitchFamily="0" charset="0"/>
                  <a:cs typeface="蘋果儷中黑" pitchFamily="0" charset="0"/>
                </a:rPr>
                <a:t>1</a:t>
              </a:r>
              <a:endParaRPr cap="none">
                <a:latin typeface="Times" pitchFamily="0" charset="0"/>
                <a:ea typeface="蘋果儷中黑" pitchFamily="0" charset="0"/>
                <a:cs typeface="蘋果儷中黑" pitchFamily="0" charset="0"/>
              </a:endParaRPr>
            </a:p>
          </p:txBody>
        </p:sp>
      </p:grpSp>
      <p:sp>
        <p:nvSpPr>
          <p:cNvPr id="46" name="Shape 4953"/>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SAMAAIQIAAD0PQAABAsAABAgAAAmAAAACAAAAP//////////"/>
              </a:ext>
            </a:extLst>
          </p:cNvSpPr>
          <p:nvPr/>
        </p:nvSpPr>
        <p:spPr>
          <a:xfrm>
            <a:off x="533400" y="1384300"/>
            <a:ext cx="9537700" cy="4064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0" marR="0" indent="0" algn="l" defTabSz="457200">
              <a:lnSpc>
                <a:spcPts val="2900"/>
              </a:lnSpc>
              <a:spcBef>
                <a:spcPts val="400"/>
              </a:spcBef>
              <a:spcAft>
                <a:spcPts val="0"/>
              </a:spcAft>
              <a:buNone/>
              <a:tabLst>
                <a:tab pos="838200" algn="l"/>
                <a:tab pos="914400" algn="l"/>
                <a:tab pos="1828800" algn="l"/>
                <a:tab pos="2387600" algn="l"/>
              </a:tabLst>
              <a:defRPr sz="2400" cap="none">
                <a:solidFill>
                  <a:srgbClr val="0433FF"/>
                </a:solidFill>
                <a:latin typeface="蘋果儷中黑" pitchFamily="0" charset="0"/>
                <a:ea typeface="蘋果儷中黑" pitchFamily="0" charset="0"/>
                <a:cs typeface="蘋果儷中黑" pitchFamily="0" charset="0"/>
              </a:defRPr>
            </a:pPr>
            <a:r>
              <a:t>Approximating the joint posterior distribution is based on (mostly standard) MCMC</a:t>
            </a:r>
          </a:p>
        </p:txBody>
      </p:sp>
      <p:sp>
        <p:nvSpPr>
          <p:cNvPr id="47" name="Shape 4954"/>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mAMAAAwNAABCBwAAGBAAABAgAAAmAAAACAAAAP//////////"/>
              </a:ext>
            </a:extLst>
          </p:cNvSpPr>
          <p:nvPr/>
        </p:nvSpPr>
        <p:spPr>
          <a:xfrm>
            <a:off x="584200" y="2120900"/>
            <a:ext cx="595630" cy="495300"/>
          </a:xfrm>
          <a:prstGeom prst="rect">
            <a:avLst/>
          </a:prstGeom>
          <a:noFill/>
          <a:ln>
            <a:noFill/>
          </a:ln>
          <a:effectLst>
            <a:outerShdw blurRad="63500" dist="63760" dir="2700000">
              <a:srgbClr val="000000">
                <a:alpha val="4000"/>
              </a:srgbClr>
            </a:outerShdw>
          </a:effectLst>
        </p:spPr>
        <p:txBody>
          <a:bodyPr vert="horz" wrap="none" lIns="50800" tIns="50800" rIns="50800" bIns="50800" numCol="1" spcCol="215900" anchor="t"/>
          <a:lstStyle/>
          <a:p>
            <a:pPr lvl="1" algn="l" defTabSz="457200">
              <a:lnSpc>
                <a:spcPts val="3400"/>
              </a:lnSpc>
              <a:spcBef>
                <a:spcPts val="400"/>
              </a:spcBef>
              <a:tabLst>
                <a:tab pos="838200" algn="l"/>
                <a:tab pos="914400" algn="l"/>
                <a:tab pos="1828800" algn="l"/>
                <a:tab pos="2387600" algn="l"/>
              </a:tabLst>
              <a:defRPr sz="2800" b="1" i="1" cap="none">
                <a:latin typeface="Times New Roman" pitchFamily="1" charset="0"/>
                <a:ea typeface="Gill Sans" pitchFamily="0" charset="0"/>
                <a:cs typeface="Gill Sans" pitchFamily="0" charset="0"/>
              </a:defRPr>
            </a:pPr>
            <a:r>
              <a:t>r</a:t>
            </a:r>
          </a:p>
        </p:txBody>
      </p:sp>
      <p:pic>
        <p:nvPicPr>
          <p:cNvPr id="48" name="droppedImage.png"/>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AAAA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CgFAACIEwAATgcAAEAVAAAQAAAAJgAAAAgAAAD//////////w=="/>
              </a:ext>
            </a:extLst>
          </p:cNvPicPr>
          <p:nvPr/>
        </p:nvPicPr>
        <p:blipFill>
          <a:blip r:embed="rId2"/>
          <a:stretch>
            <a:fillRect/>
          </a:stretch>
        </p:blipFill>
        <p:spPr>
          <a:xfrm>
            <a:off x="838200" y="3175000"/>
            <a:ext cx="349250" cy="279400"/>
          </a:xfrm>
          <a:prstGeom prst="rect">
            <a:avLst/>
          </a:prstGeom>
          <a:noFill/>
          <a:ln>
            <a:noFill/>
          </a:ln>
          <a:effectLst>
            <a:outerShdw blurRad="63500" dist="63760" dir="2700000">
              <a:srgbClr val="000000">
                <a:alpha val="4000"/>
              </a:srgbClr>
            </a:outerShdw>
          </a:effectLst>
        </p:spPr>
      </p:pic>
      <p:pic>
        <p:nvPicPr>
          <p:cNvPr id="49" name="droppedImage.png"/>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AAAA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CgFAACQHwAAXgcAAPggAAAQAAAAJgAAAAgAAAD//////////w=="/>
              </a:ext>
            </a:extLst>
          </p:cNvPicPr>
          <p:nvPr/>
        </p:nvPicPr>
        <p:blipFill>
          <a:blip r:embed="rId3"/>
          <a:stretch>
            <a:fillRect/>
          </a:stretch>
        </p:blipFill>
        <p:spPr>
          <a:xfrm>
            <a:off x="838200" y="5130800"/>
            <a:ext cx="359410" cy="228600"/>
          </a:xfrm>
          <a:prstGeom prst="rect">
            <a:avLst/>
          </a:prstGeom>
          <a:noFill/>
          <a:ln>
            <a:noFill/>
          </a:ln>
          <a:effectLst>
            <a:outerShdw blurRad="63500" dist="63760" dir="2700000">
              <a:srgbClr val="000000">
                <a:alpha val="4000"/>
              </a:srgbClr>
            </a:outerShdw>
          </a:effectLst>
        </p:spPr>
      </p:pic>
      <p:pic>
        <p:nvPicPr>
          <p:cNvPr id="50" name="Picture1"/>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AAAA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CgFAAA8GQAAWAcAAGwbAAAQAAAAJgAAAAgAAAD//////////w=="/>
              </a:ext>
            </a:extLst>
          </p:cNvPicPr>
          <p:nvPr/>
        </p:nvPicPr>
        <p:blipFill>
          <a:blip r:embed="rId4"/>
          <a:stretch>
            <a:fillRect/>
          </a:stretch>
        </p:blipFill>
        <p:spPr>
          <a:xfrm>
            <a:off x="838200" y="4102100"/>
            <a:ext cx="355600" cy="355600"/>
          </a:xfrm>
          <a:prstGeom prst="rect">
            <a:avLst/>
          </a:prstGeom>
          <a:noFill/>
          <a:ln>
            <a:noFill/>
          </a:ln>
          <a:effectLst>
            <a:outerShdw blurRad="63500" dist="63760" dir="2700000">
              <a:srgbClr val="000000">
                <a:alpha val="4000"/>
              </a:srgbClr>
            </a:outerShdw>
          </a:effectLst>
        </p:spPr>
      </p:pic>
      <p:sp>
        <p:nvSpPr>
          <p:cNvPr id="51" name="Shape 4958"/>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egkAAMgAAAAGNQAACAcAABAgAAAmAAAACAAAAP//////////"/>
              </a:ext>
            </a:extLst>
          </p:cNvSpPr>
          <p:nvPr/>
        </p:nvSpPr>
        <p:spPr>
          <a:xfrm>
            <a:off x="1540510" y="127000"/>
            <a:ext cx="7078980" cy="10160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p>
            <a:pPr defTabSz="457200">
              <a:lnSpc>
                <a:spcPts val="4300"/>
              </a:lnSpc>
              <a:tabLst>
                <a:tab pos="838200" algn="l"/>
              </a:tabLst>
              <a:defRPr sz="3600" cap="none">
                <a:solidFill>
                  <a:srgbClr val="0433FF"/>
                </a:solidFill>
                <a:latin typeface="蘋果儷中黑" pitchFamily="0" charset="0"/>
                <a:ea typeface="Gill Sans" pitchFamily="0" charset="0"/>
                <a:cs typeface="Gill Sans" pitchFamily="0" charset="0"/>
              </a:defRPr>
            </a:pPr>
            <a:r>
              <a:t>The Dirichlet Process Prior (DPP) Model </a:t>
            </a:r>
            <a:br/>
            <a:r>
              <a:t>for Accommodating Process heterogeneity </a:t>
            </a:r>
          </a:p>
        </p:txBody>
      </p:sp>
    </p:spTree>
  </p:cSld>
  <p:clrMapOvr>
    <a:masterClrMapping/>
  </p:clrMapOvr>
  <p:transition spd="fast" p14:dur="500">
    <p:fade/>
    <p:extLst>
      <p:ext uri="smNativeData">
        <pr:smNativeData xmlns:pr="smNativeData" xmlns="smNativeData" val="trXWYgAAAAD0AQAAAAAAAAYAAAAAAAAAAAAAAAAAAAAAAAAAAQAAAAAAAAAAAAAAAAAAAAAAAAAAAAAA"/>
      </p:ext>
    </p:extLs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4" fill="hold" grpId="0" nodeType="clickEffect">
                                  <p:stCondLst>
                                    <p:cond delay="0"/>
                                  </p:stCondLst>
                                  <p:childTnLst>
                                    <p:animEffect transition="out" filter="wipe(down)">
                                      <p:cBhvr>
                                        <p:cTn id="6" dur="750"/>
                                        <p:tgtEl>
                                          <p:spTgt spid="3"/>
                                        </p:tgtEl>
                                      </p:cBhvr>
                                    </p:animEffect>
                                    <p:set>
                                      <p:cBhvr>
                                        <p:cTn id="7" dur="1" fill="hold">
                                          <p:stCondLst>
                                            <p:cond delay="749"/>
                                          </p:stCondLst>
                                        </p:cTn>
                                        <p:tgtEl>
                                          <p:spTgt spid="3"/>
                                        </p:tgtEl>
                                        <p:attrNameLst>
                                          <p:attrName>style.visibility</p:attrName>
                                        </p:attrNameLst>
                                      </p:cBhvr>
                                      <p:to>
                                        <p:strVal val="hidden"/>
                                      </p:to>
                                    </p:set>
                                  </p:childTnLst>
                                </p:cTn>
                              </p:par>
                            </p:childTnLst>
                          </p:cTn>
                        </p:par>
                        <p:par>
                          <p:cTn id="8" fill="hold">
                            <p:stCondLst>
                              <p:cond delay="750"/>
                            </p:stCondLst>
                            <p:childTnLst>
                              <p:par>
                                <p:cTn id="9" presetID="22" presetClass="exit" presetSubtype="4" fill="hold" grpId="0" nodeType="afterEffect">
                                  <p:stCondLst>
                                    <p:cond delay="0"/>
                                  </p:stCondLst>
                                  <p:childTnLst>
                                    <p:animEffect transition="out" filter="wipe(down)">
                                      <p:cBhvr>
                                        <p:cTn id="10" dur="750"/>
                                        <p:tgtEl>
                                          <p:spTgt spid="4"/>
                                        </p:tgtEl>
                                      </p:cBhvr>
                                    </p:animEffect>
                                    <p:set>
                                      <p:cBhvr>
                                        <p:cTn id="11" dur="1" fill="hold">
                                          <p:stCondLst>
                                            <p:cond delay="74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advAuto="0"/>
      <p:bldP spid="4" grpId="0" animBg="1" advAuto="0"/>
    </p:bldLst>
    <p:extLst>
      <p:ext uri="smNativeData">
        <pr:smNativeData xmlns:pr="smNativeData" xmlns="smNativeData" val="trXWYgIAAAAFAAAA/f///wIAAAAWAAAABAAAAAAAAAAAAAAAAAAAAAkAAAD9////AgAAABYAAAAEAAAAAAAAAAAAAAAAAAAA"/>
      </p:ext>
    </p:extLst>
  </p:timing>
</p:sld>
</file>

<file path=ppt/slides/slide425.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sp>
        <p:nvSpPr>
          <p:cNvPr id="2" name="Shape 4960"/>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uAYAABgpAACEOgAAWC8AABAgAAAmAAAACAAAAP//////////"/>
              </a:ext>
            </a:extLst>
          </p:cNvSpPr>
          <p:nvPr/>
        </p:nvSpPr>
        <p:spPr>
          <a:xfrm>
            <a:off x="1092200" y="6680200"/>
            <a:ext cx="8420100" cy="10160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0" marR="0" indent="0" algn="l" defTabSz="457200">
              <a:lnSpc>
                <a:spcPts val="2600"/>
              </a:lnSpc>
              <a:spcBef>
                <a:spcPts val="400"/>
              </a:spcBef>
              <a:spcAft>
                <a:spcPts val="0"/>
              </a:spcAft>
              <a:buNone/>
              <a:tabLst>
                <a:tab pos="838200" algn="l"/>
                <a:tab pos="914400" algn="l"/>
                <a:tab pos="1828800" algn="l"/>
                <a:tab pos="2387600" algn="l"/>
              </a:tabLst>
              <a:defRPr sz="2200" cap="none">
                <a:solidFill>
                  <a:srgbClr val="424242"/>
                </a:solidFill>
                <a:latin typeface="蘋果儷中黑" pitchFamily="0" charset="0"/>
                <a:ea typeface="蘋果儷中黑" pitchFamily="0" charset="0"/>
                <a:cs typeface="蘋果儷中黑" pitchFamily="0" charset="0"/>
              </a:defRPr>
            </a:pPr>
            <a:r>
              <a:t>The chain is run for many generations and the frequency of sampled seating assignments provides a valid estimate of their posterior probability</a:t>
            </a:r>
          </a:p>
        </p:txBody>
      </p:sp>
      <p:sp>
        <p:nvSpPr>
          <p:cNvPr id="3" name="Shape 4961"/>
          <p:cNvSpPr>
            <a:extLst>
              <a:ext uri="smNativeData">
                <pr:smNativeData xmlns:pr="smNativeData" xmlns="smNativeData" val="SMDATA_15_trXWYh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FAoAADgOAAA0EgAA8A8AABAAAAAmAAAACAAAAP//////////"/>
              </a:ext>
            </a:extLst>
          </p:cNvSpPr>
          <p:nvPr/>
        </p:nvSpPr>
        <p:spPr>
          <a:xfrm>
            <a:off x="1638300" y="23114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4" name="Shape 4962"/>
          <p:cNvSpPr>
            <a:extLst>
              <a:ext uri="smNativeData">
                <pr:smNativeData xmlns:pr="smNativeData" xmlns="smNativeData" val="SMDATA_15_trXWYh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HMgdHk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FAoAAOwTAAA0EgAApBUAABAAAAAmAAAACAAAAP//////////"/>
              </a:ext>
            </a:extLst>
          </p:cNvSpPr>
          <p:nvPr/>
        </p:nvSpPr>
        <p:spPr>
          <a:xfrm>
            <a:off x="1638300" y="32385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5" name="Shape 4963"/>
          <p:cNvSpPr>
            <a:extLst>
              <a:ext uri="smNativeData">
                <pr:smNativeData xmlns:pr="smNativeData" xmlns="smNativeData" val="SMDATA_15_trXWYh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HhCb2Q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FAoAAKAZAAA0EgAAWBsAABAAAAAmAAAACAAAAP//////////"/>
              </a:ext>
            </a:extLst>
          </p:cNvSpPr>
          <p:nvPr/>
        </p:nvSpPr>
        <p:spPr>
          <a:xfrm>
            <a:off x="1638300" y="41656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6" name="Shape 4964"/>
          <p:cNvSpPr>
            <a:extLst>
              <a:ext uri="smNativeData">
                <pr:smNativeData xmlns:pr="smNativeData" xmlns="smNativeData" val="SMDATA_15_trXWYh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HQvPjw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FAoAAFQfAAA0EgAADCEAABAAAAAmAAAACAAAAP//////////"/>
              </a:ext>
            </a:extLst>
          </p:cNvSpPr>
          <p:nvPr/>
        </p:nvSpPr>
        <p:spPr>
          <a:xfrm>
            <a:off x="1638300" y="50927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grpSp>
        <p:nvGrpSpPr>
          <p:cNvPr id="7" name="Group 4967"/>
          <p:cNvGrpSpPr>
            <a:extLst>
              <a:ext uri="smNativeData">
                <pr:smNativeData xmlns:pr="smNativeData" xmlns="smNativeData" val="SMDATA_6_trXWYhMAAAAlAAAAAQAAAA8BAAAAkAAAAEgAAACQAAAASAAAAAAAAAAAAAAAAAAAABcAAAAUAAAAAAAAAAAAAAD/fwAA/38AAAAAAAAJAAAABAAAAEEAQQAfAAAAVAAAAAAAAAAAAAAAAAAAAAAAAAAAAAAAAAAAAAAAAAAAAAAAAAAAAAAAAAAAAAAAAAAAAAAAAAAAAAAAAAAAAAAAAAAAAAAAAAAAAAAAAAAAAAAAAAAAACEAAAAYAAAAFAAAADAMAAAcDAAATA4AANgOAAAQAAAAJgAAAAgAAAD/////AAAAAA=="/>
              </a:ext>
            </a:extLst>
          </p:cNvGrpSpPr>
          <p:nvPr/>
        </p:nvGrpSpPr>
        <p:grpSpPr>
          <a:xfrm>
            <a:off x="1981200" y="1968500"/>
            <a:ext cx="342900" cy="444500"/>
            <a:chOff x="1981200" y="1968500"/>
            <a:chExt cx="342900" cy="444500"/>
          </a:xfrm>
        </p:grpSpPr>
        <p:sp>
          <p:nvSpPr>
            <p:cNvPr id="9" name="Shape 4965"/>
            <p:cNvSpPr>
              <a:extLst>
                <a:ext uri="smNativeData">
                  <pr:smNativeData xmlns:pr="smNativeData" xmlns="smNativeData" val="SMDATA_15_trXW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HNwUHI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J/f38AAAAAAMvLywDAwP8Af39/AAAAAAAAAAAAAAAAAAAAAAAAAAAAIQAAABgAAAAUAAAAMAwAAIAMAABMDgAA2A4AAAAAAAAmAAAACAAAAP//////////"/>
                </a:ext>
              </a:extLst>
            </p:cNvSpPr>
            <p:nvPr/>
          </p:nvSpPr>
          <p:spPr>
            <a:xfrm>
              <a:off x="1981200" y="20320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8" name="Shape 4966"/>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plZmY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lAwAABwMAAD8DQAAiA4AAAAgAAAmAAAACAAAAP//////////"/>
                </a:ext>
              </a:extLst>
            </p:cNvSpPr>
            <p:nvPr/>
          </p:nvSpPr>
          <p:spPr>
            <a:xfrm>
              <a:off x="2044700" y="1968500"/>
              <a:ext cx="228600" cy="393700"/>
            </a:xfrm>
            <a:prstGeom prst="rect">
              <a:avLst/>
            </a:prstGeom>
            <a:noFill/>
            <a:ln>
              <a:noFill/>
            </a:ln>
            <a:effectLst/>
          </p:spPr>
          <p:txBody>
            <a:bodyPr vert="horz" wrap="none" lIns="50800" tIns="50800" rIns="50800" bIns="50800" numCol="1" spcCol="215900"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cap="none">
                  <a:solidFill>
                    <a:srgbClr val="424242"/>
                  </a:solidFill>
                  <a:latin typeface="蘋果儷中黑" pitchFamily="0" charset="0"/>
                  <a:ea typeface="蘋果儷中黑" pitchFamily="0" charset="0"/>
                  <a:cs typeface="蘋果儷中黑" pitchFamily="0" charset="0"/>
                </a:defRPr>
              </a:pPr>
              <a:r>
                <a:rPr cap="none">
                  <a:latin typeface="Times" pitchFamily="0" charset="0"/>
                  <a:ea typeface="蘋果儷中黑" pitchFamily="0" charset="0"/>
                  <a:cs typeface="蘋果儷中黑" pitchFamily="0" charset="0"/>
                </a:rPr>
                <a:t>2</a:t>
              </a:r>
              <a:endParaRPr cap="none">
                <a:latin typeface="Times" pitchFamily="0" charset="0"/>
                <a:ea typeface="蘋果儷中黑" pitchFamily="0" charset="0"/>
                <a:cs typeface="蘋果儷中黑" pitchFamily="0" charset="0"/>
              </a:endParaRPr>
            </a:p>
          </p:txBody>
        </p:sp>
      </p:grpSp>
      <p:grpSp>
        <p:nvGrpSpPr>
          <p:cNvPr id="10" name="Group 4970"/>
          <p:cNvGrpSpPr>
            <a:extLst>
              <a:ext uri="smNativeData">
                <pr:smNativeData xmlns:pr="smNativeData" xmlns="smNativeData" val="SMDATA_6_trXWYhMAAAAlAAAAAQAAAA8BAAAAkAAAAEgAAACQAAAASAAAAAAAAAAAAAAAAAAAABcAAAAUAAAAAAAAAAAAAAD/fwAA/38AAAAAAAAJAAAABAAAAAAAAAAfAAAAVAAAAAAAAAAAAAAAAAAAAAAAAAAAAAAAAAAAAAAAAAAAAAAAAAAAAAAAAAAAAAAAAAAAAAAAAAAAAAAAAAAAAAAAAAAAAAAAAAAAAAAAAAAAAAAAAAAAACEAAAAYAAAAFAAAAIgOAAAIDAAApBAAANgOAAAQAAAAJgAAAAgAAAD/////AAAAAA=="/>
              </a:ext>
            </a:extLst>
          </p:cNvGrpSpPr>
          <p:nvPr/>
        </p:nvGrpSpPr>
        <p:grpSpPr>
          <a:xfrm>
            <a:off x="2362200" y="1955800"/>
            <a:ext cx="342900" cy="457200"/>
            <a:chOff x="2362200" y="1955800"/>
            <a:chExt cx="342900" cy="457200"/>
          </a:xfrm>
        </p:grpSpPr>
        <p:sp>
          <p:nvSpPr>
            <p:cNvPr id="12" name="Shape 4968"/>
            <p:cNvSpPr>
              <a:extLst>
                <a:ext uri="smNativeData">
                  <pr:smNativeData xmlns:pr="smNativeData" xmlns="smNativeData" val="SMDATA_15_trXW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D48YTo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J/f38AAAAAAMvLywDAwP8Af39/AAAAAAAAAAAAAAAAAAAAAAAAAAAAIQAAABgAAAAUAAAAiA4AAIAMAACkEAAA2A4AAAAAAAAmAAAACAAAAP//////////"/>
                </a:ext>
              </a:extLst>
            </p:cNvSpPr>
            <p:nvPr/>
          </p:nvSpPr>
          <p:spPr>
            <a:xfrm>
              <a:off x="2362200" y="20320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11" name="Shape 4969"/>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AwMD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7A4AAAgMAABUEAAAdA4AAAAgAAAmAAAACAAAAP//////////"/>
                </a:ext>
              </a:extLst>
            </p:cNvSpPr>
            <p:nvPr/>
          </p:nvSpPr>
          <p:spPr>
            <a:xfrm>
              <a:off x="2425700" y="1955800"/>
              <a:ext cx="228600" cy="393700"/>
            </a:xfrm>
            <a:prstGeom prst="rect">
              <a:avLst/>
            </a:prstGeom>
            <a:noFill/>
            <a:ln>
              <a:noFill/>
            </a:ln>
            <a:effectLst/>
          </p:spPr>
          <p:txBody>
            <a:bodyPr vert="horz" wrap="none" lIns="50800" tIns="50800" rIns="50800" bIns="50800" numCol="1" spcCol="215900"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cap="none">
                  <a:solidFill>
                    <a:srgbClr val="424242"/>
                  </a:solidFill>
                  <a:latin typeface="蘋果儷中黑" pitchFamily="0" charset="0"/>
                  <a:ea typeface="蘋果儷中黑" pitchFamily="0" charset="0"/>
                  <a:cs typeface="蘋果儷中黑" pitchFamily="0" charset="0"/>
                </a:defRPr>
              </a:pPr>
              <a:r>
                <a:rPr cap="none">
                  <a:latin typeface="Times" pitchFamily="0" charset="0"/>
                  <a:ea typeface="蘋果儷中黑" pitchFamily="0" charset="0"/>
                  <a:cs typeface="蘋果儷中黑" pitchFamily="0" charset="0"/>
                </a:rPr>
                <a:t>3</a:t>
              </a:r>
              <a:endParaRPr cap="none">
                <a:latin typeface="Times" pitchFamily="0" charset="0"/>
                <a:ea typeface="蘋果儷中黑" pitchFamily="0" charset="0"/>
                <a:cs typeface="蘋果儷中黑" pitchFamily="0" charset="0"/>
              </a:endParaRPr>
            </a:p>
          </p:txBody>
        </p:sp>
      </p:grpSp>
      <p:grpSp>
        <p:nvGrpSpPr>
          <p:cNvPr id="13" name="Group 4973"/>
          <p:cNvGrpSpPr>
            <a:extLst>
              <a:ext uri="smNativeData">
                <pr:smNativeData xmlns:pr="smNativeData" xmlns="smNativeData" val="SMDATA_6_trXWYhMAAAAlAAAAAQAAAA8BAAAAkAAAAEgAAACQAAAASAAAAAAAAAAAAAAAAAAAABcAAAAUAAAAAAAAAAAAAAD/fwAA/38AAAAAAAAJAAAABAAAALBPzQIfAAAAVAAAAAAAAAAAAAAAAAAAAAAAAAAAAAAAAAAAAAAAAAAAAAAAAAAAAAAAAAAAAAAAAAAAAAAAAAAAAAAAAAAAAAAAAAAAAAAAAAAAAAAAAAAAAAAAAAAAACEAAAAYAAAAFAAAAAwNAAAMEgAAKA8AAMgUAAAQAAAAJgAAAAgAAAD/////AAAAAA=="/>
              </a:ext>
            </a:extLst>
          </p:cNvGrpSpPr>
          <p:nvPr/>
        </p:nvGrpSpPr>
        <p:grpSpPr>
          <a:xfrm>
            <a:off x="2120900" y="2933700"/>
            <a:ext cx="342900" cy="444500"/>
            <a:chOff x="2120900" y="2933700"/>
            <a:chExt cx="342900" cy="444500"/>
          </a:xfrm>
        </p:grpSpPr>
        <p:sp>
          <p:nvSpPr>
            <p:cNvPr id="15" name="Shape 4971"/>
            <p:cNvSpPr>
              <a:extLst>
                <a:ext uri="smNativeData">
                  <pr:smNativeData xmlns:pr="smNativeData" xmlns="smNativeData" val="SMDATA_15_trXW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GN0aW8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J/f38AAAAAAMvLywDAwP8Af39/AAAAAAAAAAAAAAAAAAAAAAAAAAAAIQAAABgAAAAUAAAADA0AAHASAAAoDwAAyBQAAAAAAAAmAAAACAAAAP//////////"/>
                </a:ext>
              </a:extLst>
            </p:cNvSpPr>
            <p:nvPr/>
          </p:nvSpPr>
          <p:spPr>
            <a:xfrm>
              <a:off x="2120900" y="29972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14" name="Shape 4972"/>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1pdGU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cA0AAAwSAADYDgAAeBQAAAAgAAAmAAAACAAAAP//////////"/>
                </a:ext>
              </a:extLst>
            </p:cNvSpPr>
            <p:nvPr/>
          </p:nvSpPr>
          <p:spPr>
            <a:xfrm>
              <a:off x="2184400" y="2933700"/>
              <a:ext cx="228600" cy="393700"/>
            </a:xfrm>
            <a:prstGeom prst="rect">
              <a:avLst/>
            </a:prstGeom>
            <a:noFill/>
            <a:ln>
              <a:noFill/>
            </a:ln>
            <a:effectLst/>
          </p:spPr>
          <p:txBody>
            <a:bodyPr vert="horz" wrap="none" lIns="50800" tIns="50800" rIns="50800" bIns="50800" numCol="1" spcCol="215900"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cap="none">
                  <a:solidFill>
                    <a:srgbClr val="424242"/>
                  </a:solidFill>
                  <a:latin typeface="蘋果儷中黑" pitchFamily="0" charset="0"/>
                  <a:ea typeface="蘋果儷中黑" pitchFamily="0" charset="0"/>
                  <a:cs typeface="蘋果儷中黑" pitchFamily="0" charset="0"/>
                </a:defRPr>
              </a:pPr>
              <a:r>
                <a:rPr cap="none">
                  <a:latin typeface="Times" pitchFamily="0" charset="0"/>
                  <a:ea typeface="蘋果儷中黑" pitchFamily="0" charset="0"/>
                  <a:cs typeface="蘋果儷中黑" pitchFamily="0" charset="0"/>
                </a:rPr>
                <a:t>1</a:t>
              </a:r>
              <a:endParaRPr cap="none">
                <a:latin typeface="Times" pitchFamily="0" charset="0"/>
                <a:ea typeface="蘋果儷中黑" pitchFamily="0" charset="0"/>
                <a:cs typeface="蘋果儷中黑" pitchFamily="0" charset="0"/>
              </a:endParaRPr>
            </a:p>
          </p:txBody>
        </p:sp>
      </p:grpSp>
      <p:grpSp>
        <p:nvGrpSpPr>
          <p:cNvPr id="16" name="Group 4976"/>
          <p:cNvGrpSpPr>
            <a:extLst>
              <a:ext uri="smNativeData">
                <pr:smNativeData xmlns:pr="smNativeData" xmlns="smNativeData" val="SMDATA_6_trXWYhMAAAAlAAAAAQAAAA8BAAAAkAAAAEgAAACQAAAASAAAAAAAAAAAAAAAAAAAABcAAAAUAAAAAAAAAAAAAAD/fwAA/38AAAAAAAAJAAAABAAAAAAAAAAfAAAAVAAAAAAAAAAAAAAAAAAAAAAAAAAAAAAAAAAAAAAAAAAAAAAAAAAAAAAAAAAAAAAAAAAAAAAAAAAAAAAAAAAAAAAAAAAAAAAAAAAAAAAAAAAAAAAAAAAAACEAAAAYAAAAFAAAAEQMAADoFwAAYA4AAJAaAAAQAAAAJgAAAAgAAAD/////AAAAAA=="/>
              </a:ext>
            </a:extLst>
          </p:cNvGrpSpPr>
          <p:nvPr/>
        </p:nvGrpSpPr>
        <p:grpSpPr>
          <a:xfrm>
            <a:off x="1993900" y="3886200"/>
            <a:ext cx="342900" cy="431800"/>
            <a:chOff x="1993900" y="3886200"/>
            <a:chExt cx="342900" cy="431800"/>
          </a:xfrm>
        </p:grpSpPr>
        <p:sp>
          <p:nvSpPr>
            <p:cNvPr id="18" name="Shape 4974"/>
            <p:cNvSpPr>
              <a:extLst>
                <a:ext uri="smNativeData">
                  <pr:smNativeData xmlns:pr="smNativeData" xmlns="smNativeData" val="SMDATA_15_trXW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EAAAA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J/f38AAAAAAMvLywDAwP8Af39/AAAAAAAAAAAAAAAAAAAAAAAAAAAAIQAAABgAAAAUAAAARAwAADgYAABgDgAAkBoAAAAAAAAmAAAACAAAAP//////////"/>
                </a:ext>
              </a:extLst>
            </p:cNvSpPr>
            <p:nvPr/>
          </p:nvSpPr>
          <p:spPr>
            <a:xfrm>
              <a:off x="1993900" y="39370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17" name="Shape 4975"/>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BAn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qAwAAOgXAAAQDgAAVBoAAAAgAAAmAAAACAAAAP//////////"/>
                </a:ext>
              </a:extLst>
            </p:cNvSpPr>
            <p:nvPr/>
          </p:nvSpPr>
          <p:spPr>
            <a:xfrm>
              <a:off x="2057400" y="3886200"/>
              <a:ext cx="228600" cy="393700"/>
            </a:xfrm>
            <a:prstGeom prst="rect">
              <a:avLst/>
            </a:prstGeom>
            <a:noFill/>
            <a:ln>
              <a:noFill/>
            </a:ln>
            <a:effectLst/>
          </p:spPr>
          <p:txBody>
            <a:bodyPr vert="horz" wrap="none" lIns="50800" tIns="50800" rIns="50800" bIns="50800" numCol="1" spcCol="215900"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cap="none">
                  <a:solidFill>
                    <a:srgbClr val="424242"/>
                  </a:solidFill>
                  <a:latin typeface="蘋果儷中黑" pitchFamily="0" charset="0"/>
                  <a:ea typeface="蘋果儷中黑" pitchFamily="0" charset="0"/>
                  <a:cs typeface="蘋果儷中黑" pitchFamily="0" charset="0"/>
                </a:defRPr>
              </a:pPr>
              <a:r>
                <a:rPr cap="none">
                  <a:latin typeface="Times" pitchFamily="0" charset="0"/>
                  <a:ea typeface="蘋果儷中黑" pitchFamily="0" charset="0"/>
                  <a:cs typeface="蘋果儷中黑" pitchFamily="0" charset="0"/>
                </a:rPr>
                <a:t>1</a:t>
              </a:r>
              <a:endParaRPr cap="none">
                <a:latin typeface="Times" pitchFamily="0" charset="0"/>
                <a:ea typeface="蘋果儷中黑" pitchFamily="0" charset="0"/>
                <a:cs typeface="蘋果儷中黑" pitchFamily="0" charset="0"/>
              </a:endParaRPr>
            </a:p>
          </p:txBody>
        </p:sp>
      </p:grpSp>
      <p:grpSp>
        <p:nvGrpSpPr>
          <p:cNvPr id="19" name="Group 4979"/>
          <p:cNvGrpSpPr>
            <a:extLst>
              <a:ext uri="smNativeData">
                <pr:smNativeData xmlns:pr="smNativeData" xmlns="smNativeData" val="SMDATA_6_trXWYhMAAAAlAAAAAQAAAA8BAAAAkAAAAEgAAACQAAAASAAAAAAAAAAAAAAAAAAAABcAAAAUAAAAAAAAAAAAAAD/fwAA/38AAAAAAAAJAAAABAAAAEEAQQAfAAAAVAAAAAAAAAAAAAAAAAAAAAAAAAAAAAAAAAAAAAAAAAAAAAAAAAAAAAAAAAAAAAAAAAAAAAAAAAAAAAAAAAAAAAAAAAAAAAAAAAAAAAAAAAAAAAAAAAAAACEAAAAYAAAAFAAAAJwOAADUFwAAuBAAAJAaAAAQAAAAJgAAAAgAAAD/////AAAAAA=="/>
              </a:ext>
            </a:extLst>
          </p:cNvGrpSpPr>
          <p:nvPr/>
        </p:nvGrpSpPr>
        <p:grpSpPr>
          <a:xfrm>
            <a:off x="2374900" y="3873500"/>
            <a:ext cx="342900" cy="444500"/>
            <a:chOff x="2374900" y="3873500"/>
            <a:chExt cx="342900" cy="444500"/>
          </a:xfrm>
        </p:grpSpPr>
        <p:sp>
          <p:nvSpPr>
            <p:cNvPr id="21" name="Shape 4977"/>
            <p:cNvSpPr>
              <a:extLst>
                <a:ext uri="smNativeData">
                  <pr:smNativeData xmlns:pr="smNativeData" xmlns="smNativeData" val="SMDATA_15_trXW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J/f38AAAAAAMvLywDAwP8Af39/AAAAAAAAAAAAAAAAAAAAAAAAAAAAIQAAABgAAAAUAAAAnA4AADgYAAC4EAAAkBoAAAAAAAAmAAAACAAAAP//////////"/>
                </a:ext>
              </a:extLst>
            </p:cNvSpPr>
            <p:nvPr/>
          </p:nvSpPr>
          <p:spPr>
            <a:xfrm>
              <a:off x="2374900" y="39370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20" name="Shape 4978"/>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AA8AANQXAABoEAAAQBoAAAAgAAAmAAAACAAAAP//////////"/>
                </a:ext>
              </a:extLst>
            </p:cNvSpPr>
            <p:nvPr/>
          </p:nvSpPr>
          <p:spPr>
            <a:xfrm>
              <a:off x="2438400" y="3873500"/>
              <a:ext cx="228600" cy="393700"/>
            </a:xfrm>
            <a:prstGeom prst="rect">
              <a:avLst/>
            </a:prstGeom>
            <a:noFill/>
            <a:ln>
              <a:noFill/>
            </a:ln>
            <a:effectLst/>
          </p:spPr>
          <p:txBody>
            <a:bodyPr vert="horz" wrap="none" lIns="50800" tIns="50800" rIns="50800" bIns="50800" numCol="1" spcCol="215900"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cap="none">
                  <a:solidFill>
                    <a:srgbClr val="424242"/>
                  </a:solidFill>
                  <a:latin typeface="蘋果儷中黑" pitchFamily="0" charset="0"/>
                  <a:ea typeface="蘋果儷中黑" pitchFamily="0" charset="0"/>
                  <a:cs typeface="蘋果儷中黑" pitchFamily="0" charset="0"/>
                </a:defRPr>
              </a:pPr>
              <a:r>
                <a:rPr cap="none">
                  <a:latin typeface="Times" pitchFamily="0" charset="0"/>
                  <a:ea typeface="蘋果儷中黑" pitchFamily="0" charset="0"/>
                  <a:cs typeface="蘋果儷中黑" pitchFamily="0" charset="0"/>
                </a:rPr>
                <a:t>2</a:t>
              </a:r>
              <a:endParaRPr cap="none">
                <a:latin typeface="Times" pitchFamily="0" charset="0"/>
                <a:ea typeface="蘋果儷中黑" pitchFamily="0" charset="0"/>
                <a:cs typeface="蘋果儷中黑" pitchFamily="0" charset="0"/>
              </a:endParaRPr>
            </a:p>
          </p:txBody>
        </p:sp>
      </p:grpSp>
      <p:grpSp>
        <p:nvGrpSpPr>
          <p:cNvPr id="22" name="Group 4982"/>
          <p:cNvGrpSpPr>
            <a:extLst>
              <a:ext uri="smNativeData">
                <pr:smNativeData xmlns:pr="smNativeData" xmlns="smNativeData" val="SMDATA_6_trXWYhMAAAAlAAAAAQAAAA8BAAAAkAAAAEgAAACQAAAASAAAAAAAAAAAAAAAAAAAABcAAAAUAAAAAAAAAAAAAAD/fwAA/38AAAAAAAAJAAAABAAAAAAPAAAfAAAAVAAAAAAAAAAAAAAAAAAAAAAAAAAAAAAAAAAAAAAAAAAAAAAAAAAAAAAAAAAAAAAAAAAAAAAAAAAAAAAAAAAAAAAAAAAAAAAAAAAAAAAAAAAAAAAAAAAAACEAAAAYAAAAFAAAAOALAACIHQAA/A0AADAgAAAQAAAAJgAAAAgAAAD/////AAAAAA=="/>
              </a:ext>
            </a:extLst>
          </p:cNvGrpSpPr>
          <p:nvPr/>
        </p:nvGrpSpPr>
        <p:grpSpPr>
          <a:xfrm>
            <a:off x="1930400" y="4800600"/>
            <a:ext cx="342900" cy="431800"/>
            <a:chOff x="1930400" y="4800600"/>
            <a:chExt cx="342900" cy="431800"/>
          </a:xfrm>
        </p:grpSpPr>
        <p:sp>
          <p:nvSpPr>
            <p:cNvPr id="24" name="Shape 4980"/>
            <p:cNvSpPr>
              <a:extLst>
                <a:ext uri="smNativeData">
                  <pr:smNativeData xmlns:pr="smNativeData" xmlns="smNativeData" val="SMDATA_15_trXW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J/f38AAAAAAMvLywDAwP8Af39/AAAAAAAAAAAAAAAAAAAAAAAAAAAAIQAAABgAAAAUAAAA4AsAANgdAAD8DQAAMCAAAAAAAAAmAAAACAAAAP//////////"/>
                </a:ext>
              </a:extLst>
            </p:cNvSpPr>
            <p:nvPr/>
          </p:nvSpPr>
          <p:spPr>
            <a:xfrm>
              <a:off x="1930400" y="48514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23" name="Shape 4981"/>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KEDDQE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RAwAAIgdAACsDQAA9B8AAAAgAAAmAAAACAAAAP//////////"/>
                </a:ext>
              </a:extLst>
            </p:cNvSpPr>
            <p:nvPr/>
          </p:nvSpPr>
          <p:spPr>
            <a:xfrm>
              <a:off x="1993900" y="4800600"/>
              <a:ext cx="228600" cy="393700"/>
            </a:xfrm>
            <a:prstGeom prst="rect">
              <a:avLst/>
            </a:prstGeom>
            <a:noFill/>
            <a:ln>
              <a:noFill/>
            </a:ln>
            <a:effectLst/>
          </p:spPr>
          <p:txBody>
            <a:bodyPr vert="horz" wrap="none" lIns="50800" tIns="50800" rIns="50800" bIns="50800" numCol="1" spcCol="215900"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cap="none">
                  <a:solidFill>
                    <a:srgbClr val="424242"/>
                  </a:solidFill>
                  <a:latin typeface="蘋果儷中黑" pitchFamily="0" charset="0"/>
                  <a:ea typeface="蘋果儷中黑" pitchFamily="0" charset="0"/>
                  <a:cs typeface="蘋果儷中黑" pitchFamily="0" charset="0"/>
                </a:defRPr>
              </a:pPr>
              <a:r>
                <a:rPr cap="none">
                  <a:latin typeface="Times" pitchFamily="0" charset="0"/>
                  <a:ea typeface="蘋果儷中黑" pitchFamily="0" charset="0"/>
                  <a:cs typeface="蘋果儷中黑" pitchFamily="0" charset="0"/>
                </a:rPr>
                <a:t>1</a:t>
              </a:r>
              <a:endParaRPr cap="none">
                <a:latin typeface="Times" pitchFamily="0" charset="0"/>
                <a:ea typeface="蘋果儷中黑" pitchFamily="0" charset="0"/>
                <a:cs typeface="蘋果儷中黑" pitchFamily="0" charset="0"/>
              </a:endParaRPr>
            </a:p>
          </p:txBody>
        </p:sp>
      </p:grpSp>
      <p:grpSp>
        <p:nvGrpSpPr>
          <p:cNvPr id="25" name="Group 4985"/>
          <p:cNvGrpSpPr>
            <a:extLst>
              <a:ext uri="smNativeData">
                <pr:smNativeData xmlns:pr="smNativeData" xmlns="smNativeData" val="SMDATA_6_trXWYhMAAAAlAAAAAQAAAA8BAAAAkAAAAEgAAACQAAAASAAAAAAAAAAAAAAAAAAAABcAAAAUAAAAAAAAAAAAAAD/fwAA/38AAAAAAAAJAAAABAAAAEQAYwAfAAAAVAAAAAAAAAAAAAAAAAAAAAAAAAAAAAAAAAAAAAAAAAAAAAAAAAAAAAAAAAAAAAAAAAAAAAAAAAAAAAAAAAAAAAAAAAAAAAAAAAAAAAAAAAAAAAAAAAAAACEAAAAYAAAAFAAAADgOAAB0HQAAVBAAADAgAAAQAAAAJgAAAAgAAAD/////AAAAAA=="/>
              </a:ext>
            </a:extLst>
          </p:cNvGrpSpPr>
          <p:nvPr/>
        </p:nvGrpSpPr>
        <p:grpSpPr>
          <a:xfrm>
            <a:off x="2311400" y="4787900"/>
            <a:ext cx="342900" cy="444500"/>
            <a:chOff x="2311400" y="4787900"/>
            <a:chExt cx="342900" cy="444500"/>
          </a:xfrm>
        </p:grpSpPr>
        <p:sp>
          <p:nvSpPr>
            <p:cNvPr id="27" name="Shape 4983"/>
            <p:cNvSpPr>
              <a:extLst>
                <a:ext uri="smNativeData">
                  <pr:smNativeData xmlns:pr="smNativeData" xmlns="smNativeData" val="SMDATA_15_trXW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J/f38AAAAAAMvLywDAwP8Af39/AAAAAAAAAAAAAAAAAAAAAAAAAAAAIQAAABgAAAAUAAAAOA4AANgdAABUEAAAMCAAAAAAAAAmAAAACAAAAP//////////"/>
                </a:ext>
              </a:extLst>
            </p:cNvSpPr>
            <p:nvPr/>
          </p:nvSpPr>
          <p:spPr>
            <a:xfrm>
              <a:off x="2311400" y="48514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26" name="Shape 4984"/>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nA4AAHQdAAAEEAAA4B8AAAAgAAAmAAAACAAAAP//////////"/>
                </a:ext>
              </a:extLst>
            </p:cNvSpPr>
            <p:nvPr/>
          </p:nvSpPr>
          <p:spPr>
            <a:xfrm>
              <a:off x="2374900" y="4787900"/>
              <a:ext cx="228600" cy="393700"/>
            </a:xfrm>
            <a:prstGeom prst="rect">
              <a:avLst/>
            </a:prstGeom>
            <a:noFill/>
            <a:ln>
              <a:noFill/>
            </a:ln>
            <a:effectLst/>
          </p:spPr>
          <p:txBody>
            <a:bodyPr vert="horz" wrap="none" lIns="50800" tIns="50800" rIns="50800" bIns="50800" numCol="1" spcCol="215900"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cap="none">
                  <a:solidFill>
                    <a:srgbClr val="424242"/>
                  </a:solidFill>
                  <a:latin typeface="蘋果儷中黑" pitchFamily="0" charset="0"/>
                  <a:ea typeface="蘋果儷中黑" pitchFamily="0" charset="0"/>
                  <a:cs typeface="蘋果儷中黑" pitchFamily="0" charset="0"/>
                </a:defRPr>
              </a:pPr>
              <a:r>
                <a:rPr cap="none">
                  <a:latin typeface="Times" pitchFamily="0" charset="0"/>
                  <a:ea typeface="蘋果儷中黑" pitchFamily="0" charset="0"/>
                  <a:cs typeface="蘋果儷中黑" pitchFamily="0" charset="0"/>
                </a:rPr>
                <a:t>3</a:t>
              </a:r>
              <a:endParaRPr cap="none">
                <a:latin typeface="Times" pitchFamily="0" charset="0"/>
                <a:ea typeface="蘋果儷中黑" pitchFamily="0" charset="0"/>
                <a:cs typeface="蘋果儷中黑" pitchFamily="0" charset="0"/>
              </a:endParaRPr>
            </a:p>
          </p:txBody>
        </p:sp>
      </p:grpSp>
      <p:sp>
        <p:nvSpPr>
          <p:cNvPr id="28" name="Shape 4986"/>
          <p:cNvSpPr>
            <a:extLst>
              <a:ext uri="smNativeData">
                <pr:smNativeData xmlns:pr="smNativeData" xmlns="smNativeData" val="SMDATA_15_trXWYh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dBMAADgOAACUGwAA8A8AABAAAAAmAAAACAAAAP//////////"/>
              </a:ext>
            </a:extLst>
          </p:cNvSpPr>
          <p:nvPr/>
        </p:nvSpPr>
        <p:spPr>
          <a:xfrm>
            <a:off x="3162300" y="23114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grpSp>
        <p:nvGrpSpPr>
          <p:cNvPr id="29" name="Group 4989"/>
          <p:cNvGrpSpPr>
            <a:extLst>
              <a:ext uri="smNativeData">
                <pr:smNativeData xmlns:pr="smNativeData" xmlns="smNativeData" val="SMDATA_6_trXWYhMAAAAlAAAAAQAAAA8BAAAAkAAAAEgAAACQAAAASAAAAAAAAAAAAAAAAAAAABcAAAAUAAAAAAAAAAAAAAD/fwAA/38AAAAAAAAJAAAABAAAAEEAQQAfAAAAVAAAAAAAAAAAAAAAAAAAAAAAAAAAAAAAAAAAAAAAAAAAAAAAAAAAAAAAAAAAAAAAAAAAAAAAAAAAAAAAAAAAAAAAAAAAAAAAAAAAAAAAAAAAAAAAAAAAACEAAAAYAAAAFAAAAGwWAAAwDAAAiBgAANgOAAAQAAAAJgAAAAgAAAD/////AAAAAA=="/>
              </a:ext>
            </a:extLst>
          </p:cNvGrpSpPr>
          <p:nvPr/>
        </p:nvGrpSpPr>
        <p:grpSpPr>
          <a:xfrm>
            <a:off x="3644900" y="1981200"/>
            <a:ext cx="342900" cy="431800"/>
            <a:chOff x="3644900" y="1981200"/>
            <a:chExt cx="342900" cy="431800"/>
          </a:xfrm>
        </p:grpSpPr>
        <p:sp>
          <p:nvSpPr>
            <p:cNvPr id="31" name="Shape 4987"/>
            <p:cNvSpPr>
              <a:extLst>
                <a:ext uri="smNativeData">
                  <pr:smNativeData xmlns:pr="smNativeData" xmlns="smNativeData" val="SMDATA_15_trXW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J/f38AAAAAAMvLywDAwP8Af39/AAAAAAAAAAAAAAAAAAAAAAAAAAAAIQAAABgAAAAUAAAAbBYAAIAMAACIGAAA2A4AAAAAAAAmAAAACAAAAP//////////"/>
                </a:ext>
              </a:extLst>
            </p:cNvSpPr>
            <p:nvPr/>
          </p:nvSpPr>
          <p:spPr>
            <a:xfrm>
              <a:off x="3644900" y="20320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30" name="Shape 4988"/>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JMFDQE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0BYAADAMAAA4GAAAnA4AAAAgAAAmAAAACAAAAP//////////"/>
                </a:ext>
              </a:extLst>
            </p:cNvSpPr>
            <p:nvPr/>
          </p:nvSpPr>
          <p:spPr>
            <a:xfrm>
              <a:off x="3708400" y="1981200"/>
              <a:ext cx="228600" cy="393700"/>
            </a:xfrm>
            <a:prstGeom prst="rect">
              <a:avLst/>
            </a:prstGeom>
            <a:noFill/>
            <a:ln>
              <a:noFill/>
            </a:ln>
            <a:effectLst/>
          </p:spPr>
          <p:txBody>
            <a:bodyPr vert="horz" wrap="none" lIns="50800" tIns="50800" rIns="50800" bIns="50800" numCol="1" spcCol="215900"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cap="none">
                  <a:solidFill>
                    <a:srgbClr val="424242"/>
                  </a:solidFill>
                  <a:latin typeface="蘋果儷中黑" pitchFamily="0" charset="0"/>
                  <a:ea typeface="蘋果儷中黑" pitchFamily="0" charset="0"/>
                  <a:cs typeface="蘋果儷中黑" pitchFamily="0" charset="0"/>
                </a:defRPr>
              </a:pPr>
              <a:r>
                <a:rPr cap="none">
                  <a:latin typeface="Times" pitchFamily="0" charset="0"/>
                  <a:ea typeface="蘋果儷中黑" pitchFamily="0" charset="0"/>
                  <a:cs typeface="蘋果儷中黑" pitchFamily="0" charset="0"/>
                </a:rPr>
                <a:t>1</a:t>
              </a:r>
              <a:endParaRPr cap="none">
                <a:latin typeface="Times" pitchFamily="0" charset="0"/>
                <a:ea typeface="蘋果儷中黑" pitchFamily="0" charset="0"/>
                <a:cs typeface="蘋果儷中黑" pitchFamily="0" charset="0"/>
              </a:endParaRPr>
            </a:p>
          </p:txBody>
        </p:sp>
      </p:grpSp>
      <p:sp>
        <p:nvSpPr>
          <p:cNvPr id="32" name="Shape 4990"/>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SAMAAIQIAAD0PQAABAsAABAgAAAmAAAACAAAAP//////////"/>
              </a:ext>
            </a:extLst>
          </p:cNvSpPr>
          <p:nvPr/>
        </p:nvSpPr>
        <p:spPr>
          <a:xfrm>
            <a:off x="533400" y="1384300"/>
            <a:ext cx="9537700" cy="4064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0" marR="0" indent="0" algn="l" defTabSz="457200">
              <a:lnSpc>
                <a:spcPts val="2900"/>
              </a:lnSpc>
              <a:spcBef>
                <a:spcPts val="400"/>
              </a:spcBef>
              <a:spcAft>
                <a:spcPts val="0"/>
              </a:spcAft>
              <a:buNone/>
              <a:tabLst>
                <a:tab pos="838200" algn="l"/>
                <a:tab pos="914400" algn="l"/>
                <a:tab pos="1828800" algn="l"/>
                <a:tab pos="2387600" algn="l"/>
              </a:tabLst>
              <a:defRPr sz="2400" cap="none">
                <a:solidFill>
                  <a:srgbClr val="0433FF"/>
                </a:solidFill>
                <a:latin typeface="蘋果儷中黑" pitchFamily="0" charset="0"/>
                <a:ea typeface="蘋果儷中黑" pitchFamily="0" charset="0"/>
                <a:cs typeface="蘋果儷中黑" pitchFamily="0" charset="0"/>
              </a:defRPr>
            </a:pPr>
            <a:r>
              <a:t>Approximating the joint posterior distribution is based on (mostly standard) MCMC</a:t>
            </a:r>
          </a:p>
        </p:txBody>
      </p:sp>
      <p:sp>
        <p:nvSpPr>
          <p:cNvPr id="33" name="Shape 4991"/>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mAMAAAwNAABCBwAAGBAAABAgAAAmAAAACAAAAP//////////"/>
              </a:ext>
            </a:extLst>
          </p:cNvSpPr>
          <p:nvPr/>
        </p:nvSpPr>
        <p:spPr>
          <a:xfrm>
            <a:off x="584200" y="2120900"/>
            <a:ext cx="595630" cy="495300"/>
          </a:xfrm>
          <a:prstGeom prst="rect">
            <a:avLst/>
          </a:prstGeom>
          <a:noFill/>
          <a:ln>
            <a:noFill/>
          </a:ln>
          <a:effectLst>
            <a:outerShdw blurRad="63500" dist="63760" dir="2700000">
              <a:srgbClr val="000000">
                <a:alpha val="4000"/>
              </a:srgbClr>
            </a:outerShdw>
          </a:effectLst>
        </p:spPr>
        <p:txBody>
          <a:bodyPr vert="horz" wrap="none" lIns="50800" tIns="50800" rIns="50800" bIns="50800" numCol="1" spcCol="215900" anchor="t"/>
          <a:lstStyle/>
          <a:p>
            <a:pPr lvl="1" algn="l" defTabSz="457200">
              <a:lnSpc>
                <a:spcPts val="3400"/>
              </a:lnSpc>
              <a:spcBef>
                <a:spcPts val="400"/>
              </a:spcBef>
              <a:tabLst>
                <a:tab pos="838200" algn="l"/>
                <a:tab pos="914400" algn="l"/>
                <a:tab pos="1828800" algn="l"/>
                <a:tab pos="2387600" algn="l"/>
              </a:tabLst>
              <a:defRPr sz="2800" b="1" i="1" cap="none">
                <a:latin typeface="Times New Roman" pitchFamily="1" charset="0"/>
                <a:ea typeface="Gill Sans" pitchFamily="0" charset="0"/>
                <a:cs typeface="Gill Sans" pitchFamily="0" charset="0"/>
              </a:defRPr>
            </a:pPr>
            <a:r>
              <a:t>r</a:t>
            </a:r>
          </a:p>
        </p:txBody>
      </p:sp>
      <p:pic>
        <p:nvPicPr>
          <p:cNvPr id="34" name="droppedImage.png"/>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AAAA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CgFAACIEwAATgcAAEAVAAAQAAAAJgAAAAgAAAD//////////w=="/>
              </a:ext>
            </a:extLst>
          </p:cNvPicPr>
          <p:nvPr/>
        </p:nvPicPr>
        <p:blipFill>
          <a:blip r:embed="rId2"/>
          <a:stretch>
            <a:fillRect/>
          </a:stretch>
        </p:blipFill>
        <p:spPr>
          <a:xfrm>
            <a:off x="838200" y="3175000"/>
            <a:ext cx="349250" cy="279400"/>
          </a:xfrm>
          <a:prstGeom prst="rect">
            <a:avLst/>
          </a:prstGeom>
          <a:noFill/>
          <a:ln>
            <a:noFill/>
          </a:ln>
          <a:effectLst>
            <a:outerShdw blurRad="63500" dist="63760" dir="2700000">
              <a:srgbClr val="000000">
                <a:alpha val="4000"/>
              </a:srgbClr>
            </a:outerShdw>
          </a:effectLst>
        </p:spPr>
      </p:pic>
      <p:pic>
        <p:nvPicPr>
          <p:cNvPr id="35" name="droppedImage.png"/>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AAAA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CgFAACQHwAAXgcAAPggAAAQAAAAJgAAAAgAAAD//////////w=="/>
              </a:ext>
            </a:extLst>
          </p:cNvPicPr>
          <p:nvPr/>
        </p:nvPicPr>
        <p:blipFill>
          <a:blip r:embed="rId3"/>
          <a:stretch>
            <a:fillRect/>
          </a:stretch>
        </p:blipFill>
        <p:spPr>
          <a:xfrm>
            <a:off x="838200" y="5130800"/>
            <a:ext cx="359410" cy="228600"/>
          </a:xfrm>
          <a:prstGeom prst="rect">
            <a:avLst/>
          </a:prstGeom>
          <a:noFill/>
          <a:ln>
            <a:noFill/>
          </a:ln>
          <a:effectLst>
            <a:outerShdw blurRad="63500" dist="63760" dir="2700000">
              <a:srgbClr val="000000">
                <a:alpha val="4000"/>
              </a:srgbClr>
            </a:outerShdw>
          </a:effectLst>
        </p:spPr>
      </p:pic>
      <p:pic>
        <p:nvPicPr>
          <p:cNvPr id="36" name="Picture1"/>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AAAA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CgFAAA8GQAAWAcAAGwbAAAQAAAAJgAAAAgAAAD//////////w=="/>
              </a:ext>
            </a:extLst>
          </p:cNvPicPr>
          <p:nvPr/>
        </p:nvPicPr>
        <p:blipFill>
          <a:blip r:embed="rId4"/>
          <a:stretch>
            <a:fillRect/>
          </a:stretch>
        </p:blipFill>
        <p:spPr>
          <a:xfrm>
            <a:off x="838200" y="4102100"/>
            <a:ext cx="355600" cy="355600"/>
          </a:xfrm>
          <a:prstGeom prst="rect">
            <a:avLst/>
          </a:prstGeom>
          <a:noFill/>
          <a:ln>
            <a:noFill/>
          </a:ln>
          <a:effectLst>
            <a:outerShdw blurRad="63500" dist="63760" dir="2700000">
              <a:srgbClr val="000000">
                <a:alpha val="4000"/>
              </a:srgbClr>
            </a:outerShdw>
          </a:effectLst>
        </p:spPr>
      </p:pic>
      <p:sp>
        <p:nvSpPr>
          <p:cNvPr id="37" name="Shape 4995"/>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egkAAMgAAAAGNQAACAcAABAgAAAmAAAACAAAAP//////////"/>
              </a:ext>
            </a:extLst>
          </p:cNvSpPr>
          <p:nvPr/>
        </p:nvSpPr>
        <p:spPr>
          <a:xfrm>
            <a:off x="1540510" y="127000"/>
            <a:ext cx="7078980" cy="10160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p>
            <a:pPr defTabSz="457200">
              <a:lnSpc>
                <a:spcPts val="4300"/>
              </a:lnSpc>
              <a:tabLst>
                <a:tab pos="838200" algn="l"/>
              </a:tabLst>
              <a:defRPr sz="3600" cap="none">
                <a:solidFill>
                  <a:srgbClr val="0433FF"/>
                </a:solidFill>
                <a:latin typeface="蘋果儷中黑" pitchFamily="0" charset="0"/>
                <a:ea typeface="Gill Sans" pitchFamily="0" charset="0"/>
                <a:cs typeface="Gill Sans" pitchFamily="0" charset="0"/>
              </a:defRPr>
            </a:pPr>
            <a:r>
              <a:t>The Dirichlet Process Prior (DPP) Model </a:t>
            </a:r>
            <a:br/>
            <a:r>
              <a:t>for Accommodating Process heterogeneity </a:t>
            </a:r>
          </a:p>
        </p:txBody>
      </p:sp>
      <p:sp>
        <p:nvSpPr>
          <p:cNvPr id="38" name="Shape 4996"/>
          <p:cNvSpPr>
            <a:extLst>
              <a:ext uri="smNativeData">
                <pr:smNativeData xmlns:pr="smNativeData" xmlns="smNativeData" val="SMDATA_15_trXWYh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dBMAAOwTAACUGwAApBUAABAAAAAmAAAACAAAAP//////////"/>
              </a:ext>
            </a:extLst>
          </p:cNvSpPr>
          <p:nvPr/>
        </p:nvSpPr>
        <p:spPr>
          <a:xfrm>
            <a:off x="3162300" y="32385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grpSp>
        <p:nvGrpSpPr>
          <p:cNvPr id="39" name="Group 4999"/>
          <p:cNvGrpSpPr>
            <a:extLst>
              <a:ext uri="smNativeData">
                <pr:smNativeData xmlns:pr="smNativeData" xmlns="smNativeData" val="SMDATA_6_trXWYhMAAAAlAAAAAQAAAA8BAAAAkAAAAEgAAACQAAAASAAAAAAAAAAAAAAAAAAAABcAAAAUAAAAAAAAAAAAAAD/fwAA/38AAAAAAAAJAAAABAAAAEQAdwAfAAAAVAAAAAAAAAAAAAAAAAAAAAAAAAAAAAAAAAAAAAAAAAAAAAAAAAAAAAAAAAAAAAAAAAAAAAAAAAAAAAAAAAAAAAAAAAAAAAAAAAAAAAAAAAAAAAAAAAAAACEAAAAYAAAAFAAAAGwWAAAMEgAAiBgAAMgUAAAQAAAAJgAAAAgAAAD/////AAAAAA=="/>
              </a:ext>
            </a:extLst>
          </p:cNvGrpSpPr>
          <p:nvPr/>
        </p:nvGrpSpPr>
        <p:grpSpPr>
          <a:xfrm>
            <a:off x="3644900" y="2933700"/>
            <a:ext cx="342900" cy="444500"/>
            <a:chOff x="3644900" y="2933700"/>
            <a:chExt cx="342900" cy="444500"/>
          </a:xfrm>
        </p:grpSpPr>
        <p:sp>
          <p:nvSpPr>
            <p:cNvPr id="41" name="Shape 4997"/>
            <p:cNvSpPr>
              <a:extLst>
                <a:ext uri="smNativeData">
                  <pr:smNativeData xmlns:pr="smNativeData" xmlns="smNativeData" val="SMDATA_15_trXW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J/f38AAAAAAMvLywDAwP8Af39/AAAAAAAAAAAAAAAAAAAAAAAAAAAAIQAAABgAAAAUAAAAbBYAAHASAACIGAAAyBQAAAAAAAAmAAAACAAAAP//////////"/>
                </a:ext>
              </a:extLst>
            </p:cNvSpPr>
            <p:nvPr/>
          </p:nvSpPr>
          <p:spPr>
            <a:xfrm>
              <a:off x="3644900" y="29972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40" name="Shape 4998"/>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0BYAAAwSAAA4GAAAeBQAAAAgAAAmAAAACAAAAP//////////"/>
                </a:ext>
              </a:extLst>
            </p:cNvSpPr>
            <p:nvPr/>
          </p:nvSpPr>
          <p:spPr>
            <a:xfrm>
              <a:off x="3708400" y="2933700"/>
              <a:ext cx="228600" cy="393700"/>
            </a:xfrm>
            <a:prstGeom prst="rect">
              <a:avLst/>
            </a:prstGeom>
            <a:noFill/>
            <a:ln>
              <a:noFill/>
            </a:ln>
            <a:effectLst/>
          </p:spPr>
          <p:txBody>
            <a:bodyPr vert="horz" wrap="none" lIns="50800" tIns="50800" rIns="50800" bIns="50800" numCol="1" spcCol="215900"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cap="none">
                  <a:solidFill>
                    <a:srgbClr val="424242"/>
                  </a:solidFill>
                  <a:latin typeface="蘋果儷中黑" pitchFamily="0" charset="0"/>
                  <a:ea typeface="蘋果儷中黑" pitchFamily="0" charset="0"/>
                  <a:cs typeface="蘋果儷中黑" pitchFamily="0" charset="0"/>
                </a:defRPr>
              </a:pPr>
              <a:r>
                <a:rPr cap="none">
                  <a:latin typeface="Times" pitchFamily="0" charset="0"/>
                  <a:ea typeface="蘋果儷中黑" pitchFamily="0" charset="0"/>
                  <a:cs typeface="蘋果儷中黑" pitchFamily="0" charset="0"/>
                </a:rPr>
                <a:t>2</a:t>
              </a:r>
              <a:endParaRPr cap="none">
                <a:latin typeface="Times" pitchFamily="0" charset="0"/>
                <a:ea typeface="蘋果儷中黑" pitchFamily="0" charset="0"/>
                <a:cs typeface="蘋果儷中黑" pitchFamily="0" charset="0"/>
              </a:endParaRPr>
            </a:p>
          </p:txBody>
        </p:sp>
      </p:grpSp>
      <p:sp>
        <p:nvSpPr>
          <p:cNvPr id="42" name="Shape 5000"/>
          <p:cNvSpPr>
            <a:extLst>
              <a:ext uri="smNativeData">
                <pr:smNativeData xmlns:pr="smNativeData" xmlns="smNativeData" val="SMDATA_15_trXWYh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BAn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1BwAAOwTAAD0JAAApBUAABAAAAAmAAAACAAAAP//////////"/>
              </a:ext>
            </a:extLst>
          </p:cNvSpPr>
          <p:nvPr/>
        </p:nvSpPr>
        <p:spPr>
          <a:xfrm>
            <a:off x="4686300" y="32385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grpSp>
        <p:nvGrpSpPr>
          <p:cNvPr id="43" name="Group 5003"/>
          <p:cNvGrpSpPr>
            <a:extLst>
              <a:ext uri="smNativeData">
                <pr:smNativeData xmlns:pr="smNativeData" xmlns="smNativeData" val="SMDATA_6_trXWYhMAAAAlAAAAAQAAAA8BAAAAkAAAAEgAAACQAAAASAAAAAAAAAAAAAAAAAAAABcAAAAUAAAAAAAAAAAAAAD/fwAA/38AAAAAAAAJAAAABAAAAAAUAAAfAAAAVAAAAAAAAAAAAAAAAAAAAAAAAAAAAAAAAAAAAAAAAAAAAAAAAAAAAAAAAAAAAAAAAAAAAAAAAAAAAAAAAAAAAAAAAAAAAAAAAAAAAAAAAAAAAAAAAAAAACEAAAAYAAAAFAAAAMwfAAAMEgAA6CEAAMgUAAAQAAAAJgAAAAgAAAD/////AAAAAA=="/>
              </a:ext>
            </a:extLst>
          </p:cNvGrpSpPr>
          <p:nvPr/>
        </p:nvGrpSpPr>
        <p:grpSpPr>
          <a:xfrm>
            <a:off x="5168900" y="2933700"/>
            <a:ext cx="342900" cy="444500"/>
            <a:chOff x="5168900" y="2933700"/>
            <a:chExt cx="342900" cy="444500"/>
          </a:xfrm>
        </p:grpSpPr>
        <p:sp>
          <p:nvSpPr>
            <p:cNvPr id="45" name="Shape 5001"/>
            <p:cNvSpPr>
              <a:extLst>
                <a:ext uri="smNativeData">
                  <pr:smNativeData xmlns:pr="smNativeData" xmlns="smNativeData" val="SMDATA_15_trXW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J/f38AAAAAAMvLywDAwP8Af39/AAAAAAAAAAAAAAAAAAAAAAAAAAAAIQAAABgAAAAUAAAAzB8AAHASAADoIQAAyBQAAAAAAAAmAAAACAAAAP//////////"/>
                </a:ext>
              </a:extLst>
            </p:cNvSpPr>
            <p:nvPr/>
          </p:nvSpPr>
          <p:spPr>
            <a:xfrm>
              <a:off x="5168900" y="29972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44" name="Shape 5002"/>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MCAAAAwSAACYIQAAeBQAAAAgAAAmAAAACAAAAP//////////"/>
                </a:ext>
              </a:extLst>
            </p:cNvSpPr>
            <p:nvPr/>
          </p:nvSpPr>
          <p:spPr>
            <a:xfrm>
              <a:off x="5232400" y="2933700"/>
              <a:ext cx="228600" cy="393700"/>
            </a:xfrm>
            <a:prstGeom prst="rect">
              <a:avLst/>
            </a:prstGeom>
            <a:noFill/>
            <a:ln>
              <a:noFill/>
            </a:ln>
            <a:effectLst/>
          </p:spPr>
          <p:txBody>
            <a:bodyPr vert="horz" wrap="none" lIns="50800" tIns="50800" rIns="50800" bIns="50800" numCol="1" spcCol="215900"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cap="none">
                  <a:solidFill>
                    <a:srgbClr val="424242"/>
                  </a:solidFill>
                  <a:latin typeface="蘋果儷中黑" pitchFamily="0" charset="0"/>
                  <a:ea typeface="蘋果儷中黑" pitchFamily="0" charset="0"/>
                  <a:cs typeface="蘋果儷中黑" pitchFamily="0" charset="0"/>
                </a:defRPr>
              </a:pPr>
              <a:r>
                <a:rPr cap="none">
                  <a:latin typeface="Times" pitchFamily="0" charset="0"/>
                  <a:ea typeface="蘋果儷中黑" pitchFamily="0" charset="0"/>
                  <a:cs typeface="蘋果儷中黑" pitchFamily="0" charset="0"/>
                </a:rPr>
                <a:t>3</a:t>
              </a:r>
              <a:endParaRPr cap="none">
                <a:latin typeface="Times" pitchFamily="0" charset="0"/>
                <a:ea typeface="蘋果儷中黑" pitchFamily="0" charset="0"/>
                <a:cs typeface="蘋果儷中黑" pitchFamily="0" charset="0"/>
              </a:endParaRPr>
            </a:p>
          </p:txBody>
        </p:sp>
      </p:grpSp>
      <p:sp>
        <p:nvSpPr>
          <p:cNvPr id="46" name="Shape 5004"/>
          <p:cNvSpPr>
            <a:extLst>
              <a:ext uri="smNativeData">
                <pr:smNativeData xmlns:pr="smNativeData" xmlns="smNativeData" val="SMDATA_15_trXWYh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dBMAAKAZAACUGwAAWBsAABAAAAAmAAAACAAAAP//////////"/>
              </a:ext>
            </a:extLst>
          </p:cNvSpPr>
          <p:nvPr/>
        </p:nvSpPr>
        <p:spPr>
          <a:xfrm>
            <a:off x="3162300" y="41656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grpSp>
        <p:nvGrpSpPr>
          <p:cNvPr id="47" name="Group 5007"/>
          <p:cNvGrpSpPr>
            <a:extLst>
              <a:ext uri="smNativeData">
                <pr:smNativeData xmlns:pr="smNativeData" xmlns="smNativeData" val="SMDATA_6_trXWYhMAAAAlAAAAAQAAAA8BAAAAkAAAAEgAAACQAAAASAAAAAAAAAAAAAAAAAAAABcAAAAUAAAAAAAAAAAAAAD/fwAA/38AAAAAAAAJAAAABAAAAEEAQQAfAAAAVAAAAAAAAAAAAAAAAAAAAAAAAAAAAAAAAAAAAAAAAAAAAAAAAAAAAAAAAAAAAAAAAAAAAAAAAAAAAAAAAAAAAAAAAAAAAAAAAAAAAAAAAAAAAAAAAAAAACEAAAAYAAAAFAAAAGwWAADUFwAAiBgAAJAaAAAQAAAAJgAAAAgAAAD/////AAAAAA=="/>
              </a:ext>
            </a:extLst>
          </p:cNvGrpSpPr>
          <p:nvPr/>
        </p:nvGrpSpPr>
        <p:grpSpPr>
          <a:xfrm>
            <a:off x="3644900" y="3873500"/>
            <a:ext cx="342900" cy="444500"/>
            <a:chOff x="3644900" y="3873500"/>
            <a:chExt cx="342900" cy="444500"/>
          </a:xfrm>
        </p:grpSpPr>
        <p:sp>
          <p:nvSpPr>
            <p:cNvPr id="49" name="Shape 5005"/>
            <p:cNvSpPr>
              <a:extLst>
                <a:ext uri="smNativeData">
                  <pr:smNativeData xmlns:pr="smNativeData" xmlns="smNativeData" val="SMDATA_15_trXW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J/f38AAAAAAMvLywDAwP8Af39/AAAAAAAAAAAAAAAAAAAAAAAAAAAAIQAAABgAAAAUAAAAbBYAADgYAACIGAAAkBoAAAAAAAAmAAAACAAAAP//////////"/>
                </a:ext>
              </a:extLst>
            </p:cNvSpPr>
            <p:nvPr/>
          </p:nvSpPr>
          <p:spPr>
            <a:xfrm>
              <a:off x="3644900" y="39370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48" name="Shape 5006"/>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0BYAANQXAAA4GAAAQBoAAAAgAAAmAAAACAAAAP//////////"/>
                </a:ext>
              </a:extLst>
            </p:cNvSpPr>
            <p:nvPr/>
          </p:nvSpPr>
          <p:spPr>
            <a:xfrm>
              <a:off x="3708400" y="3873500"/>
              <a:ext cx="228600" cy="393700"/>
            </a:xfrm>
            <a:prstGeom prst="rect">
              <a:avLst/>
            </a:prstGeom>
            <a:noFill/>
            <a:ln>
              <a:noFill/>
            </a:ln>
            <a:effectLst/>
          </p:spPr>
          <p:txBody>
            <a:bodyPr vert="horz" wrap="none" lIns="50800" tIns="50800" rIns="50800" bIns="50800" numCol="1" spcCol="215900"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cap="none">
                  <a:solidFill>
                    <a:srgbClr val="424242"/>
                  </a:solidFill>
                  <a:latin typeface="蘋果儷中黑" pitchFamily="0" charset="0"/>
                  <a:ea typeface="蘋果儷中黑" pitchFamily="0" charset="0"/>
                  <a:cs typeface="蘋果儷中黑" pitchFamily="0" charset="0"/>
                </a:defRPr>
              </a:pPr>
              <a:r>
                <a:rPr cap="none">
                  <a:latin typeface="Times" pitchFamily="0" charset="0"/>
                  <a:ea typeface="蘋果儷中黑" pitchFamily="0" charset="0"/>
                  <a:cs typeface="蘋果儷中黑" pitchFamily="0" charset="0"/>
                </a:rPr>
                <a:t>3</a:t>
              </a:r>
              <a:endParaRPr cap="none">
                <a:latin typeface="Times" pitchFamily="0" charset="0"/>
                <a:ea typeface="蘋果儷中黑" pitchFamily="0" charset="0"/>
                <a:cs typeface="蘋果儷中黑" pitchFamily="0" charset="0"/>
              </a:endParaRPr>
            </a:p>
          </p:txBody>
        </p:sp>
      </p:grpSp>
      <p:sp>
        <p:nvSpPr>
          <p:cNvPr id="50" name="Shape 5008"/>
          <p:cNvSpPr>
            <a:extLst>
              <a:ext uri="smNativeData">
                <pr:smNativeData xmlns:pr="smNativeData" xmlns="smNativeData" val="SMDATA_15_trXWYh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dBMAAFQfAACUGwAADCEAABAAAAAmAAAACAAAAP//////////"/>
              </a:ext>
            </a:extLst>
          </p:cNvSpPr>
          <p:nvPr/>
        </p:nvSpPr>
        <p:spPr>
          <a:xfrm>
            <a:off x="3162300" y="50927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grpSp>
        <p:nvGrpSpPr>
          <p:cNvPr id="51" name="Group 5011"/>
          <p:cNvGrpSpPr>
            <a:extLst>
              <a:ext uri="smNativeData">
                <pr:smNativeData xmlns:pr="smNativeData" xmlns="smNativeData" val="SMDATA_6_trXWYhMAAAAlAAAAAQAAAA8BAAAAkAAAAEgAAACQAAAASAAAAAAAAAAAAAAAAAAAABcAAAAUAAAAAAAAAAAAAAD/fwAA/38AAAAAAAAJAAAABAAAAAAAAAAfAAAAVAAAAAAAAAAAAAAAAAAAAAAAAAAAAAAAAAAAAAAAAAAAAAAAAAAAAAAAAAAAAAAAAAAAAAAAAAAAAAAAAAAAAAAAAAAAAAAAAAAAAAAAAAAAAAAAAAAAACEAAAAYAAAAFAAAAGwWAAB0HQAAiBgAADAgAAAQAAAAJgAAAAgAAAD/////AAAAAA=="/>
              </a:ext>
            </a:extLst>
          </p:cNvGrpSpPr>
          <p:nvPr/>
        </p:nvGrpSpPr>
        <p:grpSpPr>
          <a:xfrm>
            <a:off x="3644900" y="4787900"/>
            <a:ext cx="342900" cy="444500"/>
            <a:chOff x="3644900" y="4787900"/>
            <a:chExt cx="342900" cy="444500"/>
          </a:xfrm>
        </p:grpSpPr>
        <p:sp>
          <p:nvSpPr>
            <p:cNvPr id="53" name="Shape 5009"/>
            <p:cNvSpPr>
              <a:extLst>
                <a:ext uri="smNativeData">
                  <pr:smNativeData xmlns:pr="smNativeData" xmlns="smNativeData" val="SMDATA_15_trXW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J/f38AAAAAAMvLywDAwP8Af39/AAAAAAAAAAAAAAAAAAAAAAAAAAAAIQAAABgAAAAUAAAAbBYAANgdAACIGAAAMCAAAAAAAAAmAAAACAAAAP//////////"/>
                </a:ext>
              </a:extLst>
            </p:cNvSpPr>
            <p:nvPr/>
          </p:nvSpPr>
          <p:spPr>
            <a:xfrm>
              <a:off x="3644900" y="48514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52" name="Shape 5010"/>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0BYAAHQdAAA4GAAA4B8AAAAgAAAmAAAACAAAAP//////////"/>
                </a:ext>
              </a:extLst>
            </p:cNvSpPr>
            <p:nvPr/>
          </p:nvSpPr>
          <p:spPr>
            <a:xfrm>
              <a:off x="3708400" y="4787900"/>
              <a:ext cx="228600" cy="393700"/>
            </a:xfrm>
            <a:prstGeom prst="rect">
              <a:avLst/>
            </a:prstGeom>
            <a:noFill/>
            <a:ln>
              <a:noFill/>
            </a:ln>
            <a:effectLst/>
          </p:spPr>
          <p:txBody>
            <a:bodyPr vert="horz" wrap="none" lIns="50800" tIns="50800" rIns="50800" bIns="50800" numCol="1" spcCol="215900"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cap="none">
                  <a:solidFill>
                    <a:srgbClr val="424242"/>
                  </a:solidFill>
                  <a:latin typeface="蘋果儷中黑" pitchFamily="0" charset="0"/>
                  <a:ea typeface="蘋果儷中黑" pitchFamily="0" charset="0"/>
                  <a:cs typeface="蘋果儷中黑" pitchFamily="0" charset="0"/>
                </a:defRPr>
              </a:pPr>
              <a:r>
                <a:rPr cap="none">
                  <a:latin typeface="Times" pitchFamily="0" charset="0"/>
                  <a:ea typeface="蘋果儷中黑" pitchFamily="0" charset="0"/>
                  <a:cs typeface="蘋果儷中黑" pitchFamily="0" charset="0"/>
                </a:rPr>
                <a:t>2</a:t>
              </a:r>
              <a:endParaRPr cap="none">
                <a:latin typeface="Times" pitchFamily="0" charset="0"/>
                <a:ea typeface="蘋果儷中黑" pitchFamily="0" charset="0"/>
                <a:cs typeface="蘋果儷中黑" pitchFamily="0" charset="0"/>
              </a:endParaRPr>
            </a:p>
          </p:txBody>
        </p:sp>
      </p:grpSp>
    </p:spTree>
  </p:cSld>
  <p:clrMapOvr>
    <a:masterClrMapping/>
  </p:clrMapOvr>
  <p:transition spd="fast" p14:dur="500">
    <p:fade/>
    <p:extLst>
      <p:ext uri="smNativeData">
        <pr:smNativeData xmlns:pr="smNativeData" xmlns="smNativeData" val="trXWYgAAAAD0AQAAAAAAAAYAAAAAAAAAAAAAAAAAAAAAAAAAAQAAAAAAAAAAAAAAAAAAAAAAAAAAAAAA"/>
      </p:ext>
    </p:extLst>
  </p:transition>
  <p:timing>
    <p:tnLst>
      <p:par>
        <p:cTn id="1" dur="indefinite" restart="never" nodeType="tmRoot"/>
      </p:par>
    </p:tnLst>
  </p:timing>
</p:sld>
</file>

<file path=ppt/slides/slide43.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798"/>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8BoAANwAAACQIwAATAQAABAgAAAmAAAACAAAAP//////////"/>
              </a:ext>
            </a:extLst>
          </p:cNvSpPr>
          <p:nvPr/>
        </p:nvSpPr>
        <p:spPr>
          <a:xfrm>
            <a:off x="4378960" y="139700"/>
            <a:ext cx="140208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Outline</a:t>
            </a:r>
          </a:p>
        </p:txBody>
      </p:sp>
      <p:sp>
        <p:nvSpPr>
          <p:cNvPr id="3" name="Shape 799"/>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HIASQ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7wMAAEAGAAAnNQAAwAgAABAgAAAmAAAACAAAAP//////////"/>
              </a:ext>
            </a:extLst>
          </p:cNvSpPr>
          <p:nvPr/>
        </p:nvSpPr>
        <p:spPr>
          <a:xfrm>
            <a:off x="639445" y="101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I. A brief review of Continuous-Time Markov models</a:t>
            </a:r>
          </a:p>
        </p:txBody>
      </p:sp>
      <p:sp>
        <p:nvSpPr>
          <p:cNvPr id="4" name="Shape 800"/>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FgzDAM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GAJAAAgNQAA4AsAABAgAAAmAAAACAAAAP//////////"/>
              </a:ext>
            </a:extLst>
          </p:cNvSpPr>
          <p:nvPr/>
        </p:nvSpPr>
        <p:spPr>
          <a:xfrm>
            <a:off x="635000" y="1524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II. Stochastic models of nucleotide substitution</a:t>
            </a:r>
          </a:p>
        </p:txBody>
      </p:sp>
      <p:sp>
        <p:nvSpPr>
          <p:cNvPr id="5" name="Shape 801"/>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LgLAACgMgAA8A0AABAgAAAmAAAACAAAAP//////////"/>
              </a:ext>
            </a:extLst>
          </p:cNvSpPr>
          <p:nvPr/>
        </p:nvSpPr>
        <p:spPr>
          <a:xfrm>
            <a:off x="990600" y="1905000"/>
            <a:ext cx="7239000"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What’s the deal with time reversibility</a:t>
            </a:r>
            <a:endParaRPr cap="none">
              <a:solidFill>
                <a:srgbClr val="424242"/>
              </a:solidFill>
            </a:endParaRPr>
          </a:p>
        </p:txBody>
      </p:sp>
      <p:sp>
        <p:nvSpPr>
          <p:cNvPr id="6" name="Shape 802"/>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DARAACAOQAAjxMAABAgAAAmAAAACAAAAP//////////"/>
              </a:ext>
            </a:extLst>
          </p:cNvSpPr>
          <p:nvPr/>
        </p:nvSpPr>
        <p:spPr>
          <a:xfrm>
            <a:off x="635000" y="2794000"/>
            <a:ext cx="8712200"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III. Accommodating among-site heterogeneity in the substitution process</a:t>
            </a:r>
          </a:p>
        </p:txBody>
      </p:sp>
      <p:sp>
        <p:nvSpPr>
          <p:cNvPr id="7" name="Shape 803"/>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IgTAABQNwAAwBUAABAgAAAmAAAACAAAAP//////////"/>
              </a:ext>
            </a:extLst>
          </p:cNvSpPr>
          <p:nvPr/>
        </p:nvSpPr>
        <p:spPr>
          <a:xfrm>
            <a:off x="990600" y="3175000"/>
            <a:ext cx="8001000"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Among-site variation in substitution rates</a:t>
            </a:r>
            <a:endParaRPr cap="none">
              <a:solidFill>
                <a:srgbClr val="424242"/>
              </a:solidFill>
            </a:endParaRPr>
          </a:p>
        </p:txBody>
      </p:sp>
      <p:sp>
        <p:nvSpPr>
          <p:cNvPr id="8" name="Shape 804"/>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OAVAABQNwAAGBgAABAgAAAmAAAACAAAAP//////////"/>
              </a:ext>
            </a:extLst>
          </p:cNvSpPr>
          <p:nvPr/>
        </p:nvSpPr>
        <p:spPr>
          <a:xfrm>
            <a:off x="990600" y="3556000"/>
            <a:ext cx="8001000"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Among-site variation in substitution process</a:t>
            </a:r>
            <a:endParaRPr cap="none">
              <a:solidFill>
                <a:srgbClr val="424242"/>
              </a:solidFill>
            </a:endParaRPr>
          </a:p>
        </p:txBody>
      </p:sp>
      <p:sp>
        <p:nvSpPr>
          <p:cNvPr id="9" name="Shape 805"/>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BAOAACgMgAASBAAABAgAAAmAAAACAAAAP//////////"/>
              </a:ext>
            </a:extLst>
          </p:cNvSpPr>
          <p:nvPr/>
        </p:nvSpPr>
        <p:spPr>
          <a:xfrm>
            <a:off x="990600" y="2286000"/>
            <a:ext cx="7239000"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Meet the GTR family</a:t>
            </a:r>
            <a:endParaRPr cap="none">
              <a:solidFill>
                <a:srgbClr val="424242"/>
              </a:solidFill>
            </a:endParaRPr>
          </a:p>
        </p:txBody>
      </p:sp>
      <p:sp>
        <p:nvSpPr>
          <p:cNvPr id="10" name="Shape 808"/>
          <p:cNvSpPr>
            <a:extLst>
              <a:ext uri="smNativeData">
                <pr:smNativeData xmlns:pr="smNativeData" xmlns="smNativeData" val="SMDATA_15_trXWYhMAAAAlAAAAyAAAAA0AAAAAPAAAADwAAAA8AAAAPAAAAAAAAAABAAAAAAAAAAEAAABQAAAAVX+dzoa53z+kU1c+y/Ph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KgEAACwGAACuAwAAhAgAABAAAAAmAAAACAAAAP//////////"/>
              </a:ext>
            </a:extLst>
          </p:cNvSpPr>
          <p:nvPr/>
        </p:nvSpPr>
        <p:spPr>
          <a:xfrm>
            <a:off x="189230" y="1003300"/>
            <a:ext cx="408940" cy="381000"/>
          </a:xfrm>
          <a:prstGeom prst="rightArrow">
            <a:avLst>
              <a:gd name="adj1" fmla="val 56101"/>
              <a:gd name="adj2" fmla="val 54128"/>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11" name="Rectangle1"/>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H4b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MQYAACAOAAARBsAABAgAAAmAAAACAAAAP//////////"/>
              </a:ext>
            </a:extLst>
          </p:cNvSpPr>
          <p:nvPr/>
        </p:nvSpPr>
        <p:spPr>
          <a:xfrm>
            <a:off x="635000" y="4025900"/>
            <a:ext cx="854964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a:lnSpc>
                <a:spcPts val="2400"/>
              </a:lnSpc>
              <a:defRPr sz="2000" cap="none">
                <a:solidFill>
                  <a:srgbClr val="0433FF"/>
                </a:solidFill>
                <a:latin typeface="Arial" pitchFamily="1" charset="0"/>
                <a:ea typeface="Gill Sans" pitchFamily="0" charset="0"/>
                <a:cs typeface="Gill Sans" pitchFamily="0" charset="0"/>
              </a:defRPr>
            </a:pPr>
            <a:r>
              <a:t>IV. Accommodating heterogeneity in the substitution process along the tree</a:t>
            </a:r>
          </a:p>
        </p:txBody>
      </p:sp>
    </p:spTree>
  </p:cSld>
  <p:clrMapOvr>
    <a:masterClrMapping/>
  </p:clrMapOvr>
  <p:transition spd="fast" p14:dur="500">
    <p:fade/>
    <p:extLst>
      <p:ext uri="smNativeData">
        <pr:smNativeData xmlns:pr="smNativeData" xmlns="smNativeData" val="trXWYgAAAAD0AQAAAAAAAAYAAAAAAAAAAAAAAAAAAAAAAAAAAQAAAAAAAAAAAAAAAAAAAAAAAAAAAAAA"/>
      </p:ext>
    </p:extLst>
  </p:transition>
  <p:timing>
    <p:tnLst>
      <p:par>
        <p:cTn id="1" dur="indefinite" restart="never" nodeType="tmRoot"/>
      </p:par>
    </p:tnLst>
  </p:timing>
</p:sld>
</file>

<file path=ppt/slides/slide44.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810"/>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8BoAANwAAACQIwAATAQAABAgAAAmAAAACAAAAP//////////"/>
              </a:ext>
            </a:extLst>
          </p:cNvSpPr>
          <p:nvPr/>
        </p:nvSpPr>
        <p:spPr>
          <a:xfrm>
            <a:off x="4378960" y="139700"/>
            <a:ext cx="140208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Outline</a:t>
            </a:r>
          </a:p>
        </p:txBody>
      </p:sp>
      <p:sp>
        <p:nvSpPr>
          <p:cNvPr id="3" name="Shape 811"/>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G9mIHM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7wMAAEAGAAAnNQAAwAgAABAgAAAmAAAACAAAAP//////////"/>
              </a:ext>
            </a:extLst>
          </p:cNvSpPr>
          <p:nvPr/>
        </p:nvSpPr>
        <p:spPr>
          <a:xfrm>
            <a:off x="639445" y="101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I. A brief review of Continuous-Time Markov models</a:t>
            </a:r>
          </a:p>
        </p:txBody>
      </p:sp>
      <p:sp>
        <p:nvSpPr>
          <p:cNvPr id="4" name="Shape 812"/>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HBvcz0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GAJAAAgNQAA4AsAABAgAAAmAAAACAAAAP//////////"/>
              </a:ext>
            </a:extLst>
          </p:cNvSpPr>
          <p:nvPr/>
        </p:nvSpPr>
        <p:spPr>
          <a:xfrm>
            <a:off x="635000" y="1524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II. Stochastic models of nucleotide substitution</a:t>
            </a:r>
          </a:p>
        </p:txBody>
      </p:sp>
      <p:sp>
        <p:nvSpPr>
          <p:cNvPr id="5" name="Shape 813"/>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GE6b3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LgLAACgMgAA8A0AABAgAAAmAAAACAAAAP//////////"/>
              </a:ext>
            </a:extLst>
          </p:cNvSpPr>
          <p:nvPr/>
        </p:nvSpPr>
        <p:spPr>
          <a:xfrm>
            <a:off x="990600" y="1905000"/>
            <a:ext cx="7239000"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What’s the deal with time reversibility</a:t>
            </a:r>
            <a:endParaRPr cap="none">
              <a:solidFill>
                <a:srgbClr val="424242"/>
              </a:solidFill>
            </a:endParaRPr>
          </a:p>
        </p:txBody>
      </p:sp>
      <p:sp>
        <p:nvSpPr>
          <p:cNvPr id="6" name="Shape 814"/>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C8+PC8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DARAACAOQAAjxMAABAgAAAmAAAACAAAAP//////////"/>
              </a:ext>
            </a:extLst>
          </p:cNvSpPr>
          <p:nvPr/>
        </p:nvSpPr>
        <p:spPr>
          <a:xfrm>
            <a:off x="635000" y="2794000"/>
            <a:ext cx="8712200"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III. Accommodating among-site heterogeneity in the substitution process</a:t>
            </a:r>
          </a:p>
        </p:txBody>
      </p:sp>
      <p:sp>
        <p:nvSpPr>
          <p:cNvPr id="7" name="Shape 815"/>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BQcFR8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IgTAABQNwAAwBUAABAgAAAmAAAACAAAAP//////////"/>
              </a:ext>
            </a:extLst>
          </p:cNvSpPr>
          <p:nvPr/>
        </p:nvSpPr>
        <p:spPr>
          <a:xfrm>
            <a:off x="990600" y="3175000"/>
            <a:ext cx="8001000"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Among-site variation in substitution rates</a:t>
            </a:r>
            <a:endParaRPr cap="none">
              <a:solidFill>
                <a:srgbClr val="424242"/>
              </a:solidFill>
            </a:endParaRPr>
          </a:p>
        </p:txBody>
      </p:sp>
      <p:sp>
        <p:nvSpPr>
          <p:cNvPr id="8" name="Shape 816"/>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BkZHi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OAVAABQNwAAGBgAABAgAAAmAAAACAAAAP//////////"/>
              </a:ext>
            </a:extLst>
          </p:cNvSpPr>
          <p:nvPr/>
        </p:nvSpPr>
        <p:spPr>
          <a:xfrm>
            <a:off x="990600" y="3556000"/>
            <a:ext cx="8001000"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Among-site variation in substitution process</a:t>
            </a:r>
            <a:endParaRPr cap="none">
              <a:solidFill>
                <a:srgbClr val="424242"/>
              </a:solidFill>
            </a:endParaRPr>
          </a:p>
        </p:txBody>
      </p:sp>
      <p:sp>
        <p:nvSpPr>
          <p:cNvPr id="9" name="Shape 817"/>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BwcHBw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BAOAACgMgAASBAAABAgAAAmAAAACAAAAP//////////"/>
              </a:ext>
            </a:extLst>
          </p:cNvSpPr>
          <p:nvPr/>
        </p:nvSpPr>
        <p:spPr>
          <a:xfrm>
            <a:off x="990600" y="2286000"/>
            <a:ext cx="7239000"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Meet the GTR family</a:t>
            </a:r>
            <a:endParaRPr cap="none">
              <a:solidFill>
                <a:srgbClr val="424242"/>
              </a:solidFill>
            </a:endParaRPr>
          </a:p>
        </p:txBody>
      </p:sp>
      <p:sp>
        <p:nvSpPr>
          <p:cNvPr id="10" name="Shape 820"/>
          <p:cNvSpPr>
            <a:extLst>
              <a:ext uri="smNativeData">
                <pr:smNativeData xmlns:pr="smNativeData" xmlns="smNativeData" val="SMDATA_15_trXWYhMAAAAlAAAAyAAAAA0AAAAAPAAAADwAAAA8AAAAPAAAAAAAAAABAAAAAAAAAAEAAABQAAAAVX+dzoa53z+kU1c+y/Ph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CQaHBc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KgEAACQJAACuAwAAfAsAABAAAAAmAAAACAAAAP//////////"/>
              </a:ext>
            </a:extLst>
          </p:cNvSpPr>
          <p:nvPr/>
        </p:nvSpPr>
        <p:spPr>
          <a:xfrm>
            <a:off x="189230" y="1485900"/>
            <a:ext cx="408940" cy="381000"/>
          </a:xfrm>
          <a:prstGeom prst="rightArrow">
            <a:avLst>
              <a:gd name="adj1" fmla="val 56101"/>
              <a:gd name="adj2" fmla="val 54128"/>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11" name="Rectangle1"/>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MDJ7xs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MQYAACAOAAARBsAABAgAAAmAAAACAAAAP//////////"/>
              </a:ext>
            </a:extLst>
          </p:cNvSpPr>
          <p:nvPr/>
        </p:nvSpPr>
        <p:spPr>
          <a:xfrm>
            <a:off x="635000" y="4025900"/>
            <a:ext cx="854964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a:lnSpc>
                <a:spcPts val="2400"/>
              </a:lnSpc>
              <a:defRPr sz="2000" cap="none">
                <a:solidFill>
                  <a:srgbClr val="0433FF"/>
                </a:solidFill>
                <a:latin typeface="Arial" pitchFamily="1" charset="0"/>
                <a:ea typeface="Gill Sans" pitchFamily="0" charset="0"/>
                <a:cs typeface="Gill Sans" pitchFamily="0" charset="0"/>
              </a:defRPr>
            </a:pPr>
            <a:r>
              <a:t>IV. Accommodating heterogeneity in the substitution process along the tree</a:t>
            </a:r>
          </a:p>
        </p:txBody>
      </p:sp>
    </p:spTree>
  </p:cSld>
  <p:clrMapOvr>
    <a:masterClrMapping/>
  </p:clrMapOvr>
  <p:transition spd="fast" p14:dur="500">
    <p:fade/>
    <p:extLst>
      <p:ext uri="smNativeData">
        <pr:smNativeData xmlns:pr="smNativeData" xmlns="smNativeData" val="trXWYgAAAAD0AQAAAAAAAAYAAAAAAAAAAAAAAAAAAAAAAAAAAQAAAAAAAAAAAAAAAAAAAAAAAAAAAAAA"/>
      </p:ext>
    </p:extLst>
  </p:transition>
  <p:timing>
    <p:tnLst>
      <p:par>
        <p:cTn id="1" dur="indefinite" restart="never" nodeType="tmRoot"/>
      </p:par>
    </p:tnLst>
  </p:timing>
</p:sld>
</file>

<file path=ppt/slides/slide45.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822"/>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ZJbrc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8BoAANwAAACQIwAATAQAABAgAAAmAAAACAAAAP//////////"/>
              </a:ext>
            </a:extLst>
          </p:cNvSpPr>
          <p:nvPr/>
        </p:nvSpPr>
        <p:spPr>
          <a:xfrm>
            <a:off x="4378960" y="139700"/>
            <a:ext cx="140208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Outline</a:t>
            </a:r>
          </a:p>
        </p:txBody>
      </p:sp>
      <p:sp>
        <p:nvSpPr>
          <p:cNvPr id="3" name="Shape 823"/>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NHt08Q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7wMAAEAGAAAnNQAAwAgAABAgAAAmAAAACAAAAP//////////"/>
              </a:ext>
            </a:extLst>
          </p:cNvSpPr>
          <p:nvPr/>
        </p:nvSpPr>
        <p:spPr>
          <a:xfrm>
            <a:off x="639445" y="101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I. A brief review of Continuous-Time Markov models</a:t>
            </a:r>
          </a:p>
        </p:txBody>
      </p:sp>
      <p:sp>
        <p:nvSpPr>
          <p:cNvPr id="4" name="Shape 824"/>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ODCGQ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GAJAAAgNQAA4AsAABAgAAAmAAAACAAAAP//////////"/>
              </a:ext>
            </a:extLst>
          </p:cNvSpPr>
          <p:nvPr/>
        </p:nvSpPr>
        <p:spPr>
          <a:xfrm>
            <a:off x="635000" y="1524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II. Stochastic models of nucleotide substitution</a:t>
            </a:r>
          </a:p>
        </p:txBody>
      </p:sp>
      <p:sp>
        <p:nvSpPr>
          <p:cNvPr id="5" name="Shape 825"/>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JBnaQM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LgLAACgMgAA8A0AABAgAAAmAAAACAAAAP//////////"/>
              </a:ext>
            </a:extLst>
          </p:cNvSpPr>
          <p:nvPr/>
        </p:nvSpPr>
        <p:spPr>
          <a:xfrm>
            <a:off x="990600" y="1905000"/>
            <a:ext cx="7239000"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What’s the deal with time reversibility</a:t>
            </a:r>
            <a:endParaRPr cap="none">
              <a:solidFill>
                <a:srgbClr val="424242"/>
              </a:solidFill>
            </a:endParaRPr>
          </a:p>
        </p:txBody>
      </p:sp>
      <p:sp>
        <p:nvSpPr>
          <p:cNvPr id="6" name="Shape 826"/>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BsbGxs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DARAACAOQAAjxMAABAgAAAmAAAACAAAAP//////////"/>
              </a:ext>
            </a:extLst>
          </p:cNvSpPr>
          <p:nvPr/>
        </p:nvSpPr>
        <p:spPr>
          <a:xfrm>
            <a:off x="635000" y="2794000"/>
            <a:ext cx="8712200"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III. Accommodating among-site heterogeneity in the substitution process</a:t>
            </a:r>
          </a:p>
        </p:txBody>
      </p:sp>
      <p:sp>
        <p:nvSpPr>
          <p:cNvPr id="7" name="Shape 827"/>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BAiEww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IgTAABQNwAAwBUAABAgAAAmAAAACAAAAP//////////"/>
              </a:ext>
            </a:extLst>
          </p:cNvSpPr>
          <p:nvPr/>
        </p:nvSpPr>
        <p:spPr>
          <a:xfrm>
            <a:off x="990600" y="3175000"/>
            <a:ext cx="8001000"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Among-site variation in substitution rates</a:t>
            </a:r>
            <a:endParaRPr cap="none">
              <a:solidFill>
                <a:srgbClr val="424242"/>
              </a:solidFill>
            </a:endParaRPr>
          </a:p>
        </p:txBody>
      </p:sp>
      <p:sp>
        <p:nvSpPr>
          <p:cNvPr id="8" name="Shape 828"/>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B4kHic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OAVAABQNwAAGBgAABAgAAAmAAAACAAAAP//////////"/>
              </a:ext>
            </a:extLst>
          </p:cNvSpPr>
          <p:nvPr/>
        </p:nvSpPr>
        <p:spPr>
          <a:xfrm>
            <a:off x="990600" y="3556000"/>
            <a:ext cx="8001000"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Among-site variation in substitution process</a:t>
            </a:r>
            <a:endParaRPr cap="none">
              <a:solidFill>
                <a:srgbClr val="424242"/>
              </a:solidFill>
            </a:endParaRPr>
          </a:p>
        </p:txBody>
      </p:sp>
      <p:sp>
        <p:nvSpPr>
          <p:cNvPr id="9" name="Shape 829"/>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B4eHh4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BAOAACgMgAASBAAABAgAAAmAAAACAAAAP//////////"/>
              </a:ext>
            </a:extLst>
          </p:cNvSpPr>
          <p:nvPr/>
        </p:nvSpPr>
        <p:spPr>
          <a:xfrm>
            <a:off x="990600" y="2286000"/>
            <a:ext cx="7239000"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Meet the GTR family</a:t>
            </a:r>
            <a:endParaRPr cap="none">
              <a:solidFill>
                <a:srgbClr val="424242"/>
              </a:solidFill>
            </a:endParaRPr>
          </a:p>
        </p:txBody>
      </p:sp>
      <p:sp>
        <p:nvSpPr>
          <p:cNvPr id="10" name="Shape 832"/>
          <p:cNvSpPr>
            <a:extLst>
              <a:ext uri="smNativeData">
                <pr:smNativeData xmlns:pr="smNativeData" xmlns="smNativeData" val="SMDATA_15_trXWYhMAAAAlAAAAyAAAAA0AAAAAPAAAADwAAAA8AAAAPAAAAAAAAAABAAAAAAAAAAEAAABQAAAAVX+dzoa53z+kU1c+y/Ph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CEhHxc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IgMAALgLAACmBQAAEA4AABAAAAAmAAAACAAAAP//////////"/>
              </a:ext>
            </a:extLst>
          </p:cNvSpPr>
          <p:nvPr/>
        </p:nvSpPr>
        <p:spPr>
          <a:xfrm>
            <a:off x="509270" y="1905000"/>
            <a:ext cx="408940" cy="381000"/>
          </a:xfrm>
          <a:prstGeom prst="rightArrow">
            <a:avLst>
              <a:gd name="adj1" fmla="val 56101"/>
              <a:gd name="adj2" fmla="val 54128"/>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11" name="Rectangle1"/>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PCCIhw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MQYAACAOAAARBsAABAgAAAmAAAACAAAAP//////////"/>
              </a:ext>
            </a:extLst>
          </p:cNvSpPr>
          <p:nvPr/>
        </p:nvSpPr>
        <p:spPr>
          <a:xfrm>
            <a:off x="635000" y="4025900"/>
            <a:ext cx="854964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a:lnSpc>
                <a:spcPts val="2400"/>
              </a:lnSpc>
              <a:defRPr sz="2000" cap="none">
                <a:solidFill>
                  <a:srgbClr val="0433FF"/>
                </a:solidFill>
                <a:latin typeface="Arial" pitchFamily="1" charset="0"/>
                <a:ea typeface="Gill Sans" pitchFamily="0" charset="0"/>
                <a:cs typeface="Gill Sans" pitchFamily="0" charset="0"/>
              </a:defRPr>
            </a:pPr>
            <a:r>
              <a:t>IV. Accommodating heterogeneity in the substitution process along the tree</a:t>
            </a:r>
          </a:p>
        </p:txBody>
      </p:sp>
    </p:spTree>
  </p:cSld>
  <p:clrMapOvr>
    <a:masterClrMapping/>
  </p:clrMapOvr>
  <p:transition spd="fast" p14:dur="500">
    <p:fade/>
    <p:extLst>
      <p:ext uri="smNativeData">
        <pr:smNativeData xmlns:pr="smNativeData" xmlns="smNativeData" val="trXWYgAAAAD0AQAAAAAAAAYAAAAAAAAAAAAAAAAAAAAAAAAAAQAAAAAAAAAAAAAAAAAAAAAAAAAAAAAA"/>
      </p:ext>
    </p:extLst>
  </p:transition>
  <p:timing>
    <p:tnLst>
      <p:par>
        <p:cTn id="1" dur="indefinite" restart="never" nodeType="tmRoot"/>
      </p:par>
    </p:tnLst>
  </p:timing>
</p:sld>
</file>

<file path=ppt/slides/slide46.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834"/>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OwYAANwAAABFOAAATAQAABAgAAAmAAAACAAAAP//////////"/>
              </a:ext>
            </a:extLst>
          </p:cNvSpPr>
          <p:nvPr/>
        </p:nvSpPr>
        <p:spPr>
          <a:xfrm>
            <a:off x="1012825" y="139700"/>
            <a:ext cx="81343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Stochastic Models of Nucleotide Substitution</a:t>
            </a:r>
          </a:p>
        </p:txBody>
      </p:sp>
      <p:sp>
        <p:nvSpPr>
          <p:cNvPr id="3" name="Shape 835"/>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AgNQAAwAgAABAgAAAmAAAACAAAAP//////////"/>
              </a:ext>
            </a:extLst>
          </p:cNvSpPr>
          <p:nvPr/>
        </p:nvSpPr>
        <p:spPr>
          <a:xfrm>
            <a:off x="635000" y="101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General Time Reversible models of nucleotide substitution </a:t>
            </a:r>
          </a:p>
        </p:txBody>
      </p:sp>
      <p:sp>
        <p:nvSpPr>
          <p:cNvPr id="4" name="Shape 836"/>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JgIAADQNAAA0AoAABAgAAAmAAAACAAAAP//////////"/>
              </a:ext>
            </a:extLst>
          </p:cNvSpPr>
          <p:nvPr/>
        </p:nvSpPr>
        <p:spPr>
          <a:xfrm>
            <a:off x="990600" y="1397000"/>
            <a:ext cx="7594600"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This family of CTMC models makes several simplifying assumptions: </a:t>
            </a:r>
            <a:endParaRPr cap="none">
              <a:solidFill>
                <a:srgbClr val="424242"/>
              </a:solidFill>
            </a:endParaRPr>
          </a:p>
        </p:txBody>
      </p:sp>
    </p:spTree>
  </p:cSld>
  <p:clrMapOvr>
    <a:masterClrMapping/>
  </p:clrMapOvr>
  <p:transition spd="fast" p14:dur="500">
    <p:fade/>
    <p:extLst>
      <p:ext uri="smNativeData">
        <pr:smNativeData xmlns:pr="smNativeData" xmlns="smNativeData" val="trXWYgAAAAD0AQAAAAAAAAYAAAAAAAAAAAAAAAAAAAAAAAAAAQAAAAAAAAAAAAAAAAAAAAAAAAAAAAAA"/>
      </p:ext>
    </p:extLst>
  </p:transition>
  <p:timing>
    <p:tnLst>
      <p:par>
        <p:cTn id="1" dur="indefinite" restart="never" nodeType="tmRoot"/>
      </p:par>
    </p:tnLst>
  </p:timing>
</p:sld>
</file>

<file path=ppt/slides/slide47.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838"/>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OwYAANwAAABFOAAATAQAABAgAAAmAAAACAAAAP//////////"/>
              </a:ext>
            </a:extLst>
          </p:cNvSpPr>
          <p:nvPr/>
        </p:nvSpPr>
        <p:spPr>
          <a:xfrm>
            <a:off x="1012825" y="139700"/>
            <a:ext cx="81343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Stochastic Models of Nucleotide Substitution</a:t>
            </a:r>
          </a:p>
        </p:txBody>
      </p:sp>
      <p:sp>
        <p:nvSpPr>
          <p:cNvPr id="3" name="Shape 839"/>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AgNQAAwAgAABAgAAAmAAAACAAAAP//////////"/>
              </a:ext>
            </a:extLst>
          </p:cNvSpPr>
          <p:nvPr/>
        </p:nvSpPr>
        <p:spPr>
          <a:xfrm>
            <a:off x="635000" y="101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General Time Reversible models of nucleotide substitution </a:t>
            </a:r>
          </a:p>
        </p:txBody>
      </p:sp>
      <p:sp>
        <p:nvSpPr>
          <p:cNvPr id="4" name="Shape 840"/>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ChJAaE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JgIAADQNAAA0AoAABAgAAAmAAAACAAAAP//////////"/>
              </a:ext>
            </a:extLst>
          </p:cNvSpPr>
          <p:nvPr/>
        </p:nvSpPr>
        <p:spPr>
          <a:xfrm>
            <a:off x="990600" y="1397000"/>
            <a:ext cx="7594600"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This family of CTMC models makes several simplifying assumptions: </a:t>
            </a:r>
            <a:endParaRPr cap="none">
              <a:solidFill>
                <a:srgbClr val="424242"/>
              </a:solidFill>
            </a:endParaRPr>
          </a:p>
        </p:txBody>
      </p:sp>
      <p:sp>
        <p:nvSpPr>
          <p:cNvPr id="5" name="Shape 841"/>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HsUrkc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qAcAALQKAABgNgAA7AwAABAgAAAmAAAACAAAAP//////////"/>
              </a:ext>
            </a:extLst>
          </p:cNvSpPr>
          <p:nvPr/>
        </p:nvSpPr>
        <p:spPr>
          <a:xfrm>
            <a:off x="1244600" y="1739900"/>
            <a:ext cx="7594600"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marL="127000" indent="-127000" algn="l" defTabSz="457200">
              <a:lnSpc>
                <a:spcPts val="2100"/>
              </a:lnSpc>
              <a:buSzTx/>
              <a:buChar char="•"/>
              <a:tabLst>
                <a:tab pos="838200" algn="l"/>
              </a:tabLst>
              <a:defRPr sz="18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the rate of the substitution process is constant across sites</a:t>
            </a:r>
            <a:endParaRPr cap="none">
              <a:solidFill>
                <a:srgbClr val="424242"/>
              </a:solidFill>
            </a:endParaRPr>
          </a:p>
        </p:txBody>
      </p:sp>
    </p:spTree>
  </p:cSld>
  <p:clrMapOvr>
    <a:masterClrMapping/>
  </p:clrMapOvr>
  <p:transition spd="fast" p14:dur="500">
    <p:fade/>
    <p:extLst>
      <p:ext uri="smNativeData">
        <pr:smNativeData xmlns:pr="smNativeData" xmlns="smNativeData" val="trXWYgAAAAD0AQAAAAAAAAYAAAAAAAAAAAAAAAAAAAAAAAAAAQAAAAAAAAAAAAAAAAAAAAAAAAAAAAAA"/>
      </p:ext>
    </p:extLst>
  </p:transition>
  <p:timing>
    <p:tnLst>
      <p:par>
        <p:cTn id="1" dur="indefinite" restart="never" nodeType="tmRoot"/>
      </p:par>
    </p:tnLst>
  </p:timing>
</p:sld>
</file>

<file path=ppt/slides/slide48.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843"/>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GCp8w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OwYAANwAAABFOAAATAQAABAgAAAmAAAACAAAAP//////////"/>
              </a:ext>
            </a:extLst>
          </p:cNvSpPr>
          <p:nvPr/>
        </p:nvSpPr>
        <p:spPr>
          <a:xfrm>
            <a:off x="1012825" y="139700"/>
            <a:ext cx="81343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Stochastic Models of Nucleotide Substitution</a:t>
            </a:r>
          </a:p>
        </p:txBody>
      </p:sp>
      <p:sp>
        <p:nvSpPr>
          <p:cNvPr id="3" name="Shape 844"/>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IB+8w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AgNQAAwAgAABAgAAAmAAAACAAAAP//////////"/>
              </a:ext>
            </a:extLst>
          </p:cNvSpPr>
          <p:nvPr/>
        </p:nvSpPr>
        <p:spPr>
          <a:xfrm>
            <a:off x="635000" y="101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General Time Reversible models of nucleotide substitution </a:t>
            </a:r>
          </a:p>
        </p:txBody>
      </p:sp>
      <p:sp>
        <p:nvSpPr>
          <p:cNvPr id="4" name="Shape 845"/>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PCbcgM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JgIAADQNAAA0AoAABAgAAAmAAAACAAAAP//////////"/>
              </a:ext>
            </a:extLst>
          </p:cNvSpPr>
          <p:nvPr/>
        </p:nvSpPr>
        <p:spPr>
          <a:xfrm>
            <a:off x="990600" y="1397000"/>
            <a:ext cx="7594600"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This family of CTMC models makes several simplifying assumptions: </a:t>
            </a:r>
            <a:endParaRPr cap="none">
              <a:solidFill>
                <a:srgbClr val="424242"/>
              </a:solidFill>
            </a:endParaRPr>
          </a:p>
        </p:txBody>
      </p:sp>
      <p:sp>
        <p:nvSpPr>
          <p:cNvPr id="5" name="Shape 846"/>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MAlhC4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qAcAALQKAABgNgAA7AwAABAgAAAmAAAACAAAAP//////////"/>
              </a:ext>
            </a:extLst>
          </p:cNvSpPr>
          <p:nvPr/>
        </p:nvSpPr>
        <p:spPr>
          <a:xfrm>
            <a:off x="1244600" y="1739900"/>
            <a:ext cx="7594600"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marL="127000" indent="-127000" algn="l" defTabSz="457200">
              <a:lnSpc>
                <a:spcPts val="2100"/>
              </a:lnSpc>
              <a:buSzTx/>
              <a:buChar char="•"/>
              <a:tabLst>
                <a:tab pos="838200" algn="l"/>
              </a:tabLst>
              <a:defRPr sz="18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the rate of the substitution process is constant across sites</a:t>
            </a:r>
            <a:endParaRPr cap="none">
              <a:solidFill>
                <a:srgbClr val="424242"/>
              </a:solidFill>
            </a:endParaRPr>
          </a:p>
        </p:txBody>
      </p:sp>
      <p:sp>
        <p:nvSpPr>
          <p:cNvPr id="6" name="Shape 847"/>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OB38w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qAcAAIAMAABgNgAAuA4AABAgAAAmAAAACAAAAP//////////"/>
              </a:ext>
            </a:extLst>
          </p:cNvSpPr>
          <p:nvPr/>
        </p:nvSpPr>
        <p:spPr>
          <a:xfrm>
            <a:off x="1244600" y="2032000"/>
            <a:ext cx="7594600"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marL="127000" indent="-127000" algn="l" defTabSz="457200">
              <a:lnSpc>
                <a:spcPts val="2100"/>
              </a:lnSpc>
              <a:buSzTx/>
              <a:buChar char="•"/>
              <a:tabLst>
                <a:tab pos="838200" algn="l"/>
              </a:tabLst>
              <a:defRPr sz="18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the nature of the substitution process is constant across sites</a:t>
            </a:r>
            <a:endParaRPr cap="none">
              <a:solidFill>
                <a:srgbClr val="424242"/>
              </a:solidFill>
            </a:endParaRPr>
          </a:p>
        </p:txBody>
      </p:sp>
    </p:spTree>
  </p:cSld>
  <p:clrMapOvr>
    <a:masterClrMapping/>
  </p:clrMapOvr>
  <p:transition spd="fast" p14:dur="500">
    <p:fade/>
    <p:extLst>
      <p:ext uri="smNativeData">
        <pr:smNativeData xmlns:pr="smNativeData" xmlns="smNativeData" val="trXWYgAAAAD0AQAAAAAAAAYAAAAAAAAAAAAAAAAAAAAAAAAAAQAAAAAAAAAAAAAAAAAAAAAAAAAAAAAA"/>
      </p:ext>
    </p:extLst>
  </p:transition>
  <p:timing>
    <p:tnLst>
      <p:par>
        <p:cTn id="1" dur="indefinite" restart="never" nodeType="tmRoot"/>
      </p:par>
    </p:tnLst>
  </p:timing>
</p:sld>
</file>

<file path=ppt/slides/slide49.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849"/>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FHLsng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OwYAANwAAABFOAAATAQAABAgAAAmAAAACAAAAP//////////"/>
              </a:ext>
            </a:extLst>
          </p:cNvSpPr>
          <p:nvPr/>
        </p:nvSpPr>
        <p:spPr>
          <a:xfrm>
            <a:off x="1012825" y="139700"/>
            <a:ext cx="81343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Stochastic Models of Nucleotide Substitution</a:t>
            </a:r>
          </a:p>
        </p:txBody>
      </p:sp>
      <p:sp>
        <p:nvSpPr>
          <p:cNvPr id="3" name="Shape 850"/>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EDFTAM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AgNQAAwAgAABAgAAAmAAAACAAAAP//////////"/>
              </a:ext>
            </a:extLst>
          </p:cNvSpPr>
          <p:nvPr/>
        </p:nvSpPr>
        <p:spPr>
          <a:xfrm>
            <a:off x="635000" y="101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General Time Reversible models of nucleotide substitution </a:t>
            </a:r>
          </a:p>
        </p:txBody>
      </p:sp>
      <p:sp>
        <p:nvSpPr>
          <p:cNvPr id="4" name="Shape 851"/>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BBaoAM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JgIAADQNAAA0AoAABAgAAAmAAAACAAAAP//////////"/>
              </a:ext>
            </a:extLst>
          </p:cNvSpPr>
          <p:nvPr/>
        </p:nvSpPr>
        <p:spPr>
          <a:xfrm>
            <a:off x="990600" y="1397000"/>
            <a:ext cx="7594600"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This family of CTMC models makes several simplifying assumptions: </a:t>
            </a:r>
            <a:endParaRPr cap="none">
              <a:solidFill>
                <a:srgbClr val="424242"/>
              </a:solidFill>
            </a:endParaRPr>
          </a:p>
        </p:txBody>
      </p:sp>
      <p:sp>
        <p:nvSpPr>
          <p:cNvPr id="5" name="Shape 852"/>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FMFDQE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qAcAALQKAABgNgAA7AwAABAgAAAmAAAACAAAAP//////////"/>
              </a:ext>
            </a:extLst>
          </p:cNvSpPr>
          <p:nvPr/>
        </p:nvSpPr>
        <p:spPr>
          <a:xfrm>
            <a:off x="1244600" y="1739900"/>
            <a:ext cx="7594600"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marL="127000" indent="-127000" algn="l" defTabSz="457200">
              <a:lnSpc>
                <a:spcPts val="2100"/>
              </a:lnSpc>
              <a:buSzTx/>
              <a:buChar char="•"/>
              <a:tabLst>
                <a:tab pos="838200" algn="l"/>
              </a:tabLst>
              <a:defRPr sz="18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the rate of the substitution process is constant across sites</a:t>
            </a:r>
            <a:endParaRPr cap="none">
              <a:solidFill>
                <a:srgbClr val="424242"/>
              </a:solidFill>
            </a:endParaRPr>
          </a:p>
        </p:txBody>
      </p:sp>
      <p:sp>
        <p:nvSpPr>
          <p:cNvPr id="6" name="Shape 853"/>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qAcAAIAMAABgNgAAuA4AABAgAAAmAAAACAAAAP//////////"/>
              </a:ext>
            </a:extLst>
          </p:cNvSpPr>
          <p:nvPr/>
        </p:nvSpPr>
        <p:spPr>
          <a:xfrm>
            <a:off x="1244600" y="2032000"/>
            <a:ext cx="7594600"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marL="127000" indent="-127000" algn="l" defTabSz="457200">
              <a:lnSpc>
                <a:spcPts val="2100"/>
              </a:lnSpc>
              <a:buSzTx/>
              <a:buChar char="•"/>
              <a:tabLst>
                <a:tab pos="838200" algn="l"/>
              </a:tabLst>
              <a:defRPr sz="18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the nature of the substitution process is constant across sites</a:t>
            </a:r>
            <a:endParaRPr cap="none">
              <a:solidFill>
                <a:srgbClr val="424242"/>
              </a:solidFill>
            </a:endParaRPr>
          </a:p>
        </p:txBody>
      </p:sp>
      <p:sp>
        <p:nvSpPr>
          <p:cNvPr id="7" name="Shape 854"/>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qAcAAGAOAABgNgAAmBAAABAgAAAmAAAACAAAAP//////////"/>
              </a:ext>
            </a:extLst>
          </p:cNvSpPr>
          <p:nvPr/>
        </p:nvSpPr>
        <p:spPr>
          <a:xfrm>
            <a:off x="1244600" y="2336800"/>
            <a:ext cx="7594600"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marL="127000" indent="-127000" algn="l" defTabSz="457200">
              <a:lnSpc>
                <a:spcPts val="2100"/>
              </a:lnSpc>
              <a:buSzTx/>
              <a:buChar char="•"/>
              <a:tabLst>
                <a:tab pos="838200" algn="l"/>
              </a:tabLst>
              <a:defRPr sz="18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sites are independent</a:t>
            </a:r>
            <a:endParaRPr cap="none">
              <a:solidFill>
                <a:srgbClr val="424242"/>
              </a:solidFill>
            </a:endParaRPr>
          </a:p>
        </p:txBody>
      </p:sp>
    </p:spTree>
  </p:cSld>
  <p:clrMapOvr>
    <a:masterClrMapping/>
  </p:clrMapOvr>
  <p:transition spd="fast" p14:dur="500">
    <p:fade/>
    <p:extLst>
      <p:ext uri="smNativeData">
        <pr:smNativeData xmlns:pr="smNativeData" xmlns="smNativeData" val="trXWYgAAAAD0AQAAAAAAAAYAAAAAAAAAAAAAAAAAAAAAAAAAAQAAAAAAAAAAAAAAAAAAAAAAAAAAAAAA"/>
      </p:ext>
    </p:extLst>
  </p:transition>
  <p:timing>
    <p:tnLst>
      <p:par>
        <p:cTn id="1" dur="indefinite" restart="never" nodeType="tmRoot"/>
      </p:par>
    </p:tnLst>
  </p:timing>
</p:sld>
</file>

<file path=ppt/slides/slide5.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sp>
        <p:nvSpPr>
          <p:cNvPr id="2" name="Shape 249"/>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FBiw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8BoAANwAAACQIwAATAQAABAgAAAmAAAACAAAAP//////////"/>
              </a:ext>
            </a:extLst>
          </p:cNvSpPr>
          <p:nvPr/>
        </p:nvSpPr>
        <p:spPr>
          <a:xfrm>
            <a:off x="4378960" y="139700"/>
            <a:ext cx="140208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Outline</a:t>
            </a:r>
          </a:p>
        </p:txBody>
      </p:sp>
      <p:sp>
        <p:nvSpPr>
          <p:cNvPr id="3" name="Shape 250"/>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EUX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7wMAAEAGAAAnNQAAwAgAABAgAAAmAAAACAAAAP//////////"/>
              </a:ext>
            </a:extLst>
          </p:cNvSpPr>
          <p:nvPr/>
        </p:nvSpPr>
        <p:spPr>
          <a:xfrm>
            <a:off x="639445" y="101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I. A brief review of Continuous-Time Markov models</a:t>
            </a:r>
          </a:p>
        </p:txBody>
      </p:sp>
      <p:sp>
        <p:nvSpPr>
          <p:cNvPr id="4" name="Shape 251"/>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GAJAAAgNQAA4AsAABAgAAAmAAAACAAAAP//////////"/>
              </a:ext>
            </a:extLst>
          </p:cNvSpPr>
          <p:nvPr/>
        </p:nvSpPr>
        <p:spPr>
          <a:xfrm>
            <a:off x="635000" y="1524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II. Stochastic models of nucleotide substitution</a:t>
            </a:r>
          </a:p>
        </p:txBody>
      </p:sp>
      <p:sp>
        <p:nvSpPr>
          <p:cNvPr id="5" name="Shape 252"/>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GCp8w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LgLAACgMgAA8A0AABAgAAAmAAAACAAAAP//////////"/>
              </a:ext>
            </a:extLst>
          </p:cNvSpPr>
          <p:nvPr/>
        </p:nvSpPr>
        <p:spPr>
          <a:xfrm>
            <a:off x="990600" y="1905000"/>
            <a:ext cx="7239000"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What’s the deal with time reversibility</a:t>
            </a:r>
            <a:endParaRPr cap="none">
              <a:solidFill>
                <a:srgbClr val="424242"/>
              </a:solidFill>
            </a:endParaRPr>
          </a:p>
        </p:txBody>
      </p:sp>
      <p:sp>
        <p:nvSpPr>
          <p:cNvPr id="6" name="Shape 253"/>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OB38w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DARAACAOQAAjxMAABAgAAAmAAAACAAAAP//////////"/>
              </a:ext>
            </a:extLst>
          </p:cNvSpPr>
          <p:nvPr/>
        </p:nvSpPr>
        <p:spPr>
          <a:xfrm>
            <a:off x="635000" y="2794000"/>
            <a:ext cx="8712200"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III. Accommodating among-site heterogeneity in the substitution process</a:t>
            </a:r>
          </a:p>
        </p:txBody>
      </p:sp>
      <p:sp>
        <p:nvSpPr>
          <p:cNvPr id="7" name="Shape 254"/>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MBsoAM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IgTAABQNwAAwBUAABAgAAAmAAAACAAAAP//////////"/>
              </a:ext>
            </a:extLst>
          </p:cNvSpPr>
          <p:nvPr/>
        </p:nvSpPr>
        <p:spPr>
          <a:xfrm>
            <a:off x="990600" y="3175000"/>
            <a:ext cx="8001000"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Among-site variation in substitution rates</a:t>
            </a:r>
            <a:endParaRPr cap="none">
              <a:solidFill>
                <a:srgbClr val="424242"/>
              </a:solidFill>
            </a:endParaRPr>
          </a:p>
        </p:txBody>
      </p:sp>
      <p:sp>
        <p:nvSpPr>
          <p:cNvPr id="8" name="Shape 255"/>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OAVAABQNwAAGBgAABAgAAAmAAAACAAAAP//////////"/>
              </a:ext>
            </a:extLst>
          </p:cNvSpPr>
          <p:nvPr/>
        </p:nvSpPr>
        <p:spPr>
          <a:xfrm>
            <a:off x="990600" y="3556000"/>
            <a:ext cx="8001000"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Among-site variation in substitution process</a:t>
            </a:r>
            <a:endParaRPr cap="none">
              <a:solidFill>
                <a:srgbClr val="424242"/>
              </a:solidFill>
            </a:endParaRPr>
          </a:p>
        </p:txBody>
      </p:sp>
      <p:sp>
        <p:nvSpPr>
          <p:cNvPr id="9" name="Shape 256"/>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BAOAACgMgAASBAAABAgAAAmAAAACAAAAP//////////"/>
              </a:ext>
            </a:extLst>
          </p:cNvSpPr>
          <p:nvPr/>
        </p:nvSpPr>
        <p:spPr>
          <a:xfrm>
            <a:off x="990600" y="2286000"/>
            <a:ext cx="7239000"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Meet the GTR family</a:t>
            </a:r>
            <a:endParaRPr cap="none">
              <a:solidFill>
                <a:srgbClr val="424242"/>
              </a:solidFill>
            </a:endParaRPr>
          </a:p>
        </p:txBody>
      </p:sp>
    </p:spTree>
  </p:cSld>
  <p:clrMapOvr>
    <a:masterClrMapping/>
  </p:clrMapOvr>
  <p:transition spd="fast" p14:dur="500">
    <p:fade/>
    <p:extLst>
      <p:ext uri="smNativeData">
        <pr:smNativeData xmlns:pr="smNativeData" xmlns="smNativeData" val="trXWYgAAAAD0AQAAAAAAAAYAAAAAAAAAAAAAAAAAAAAAAAAAAQAAAAAAAAAAAAAAAAAAAAAAAAAAAAAA"/>
      </p:ext>
    </p:extLst>
  </p:transition>
  <p:timing>
    <p:tnLst>
      <p:par>
        <p:cTn id="1" dur="indefinite" restart="never" nodeType="tmRoot"/>
      </p:par>
    </p:tnLst>
  </p:timing>
</p:sld>
</file>

<file path=ppt/slides/slide50.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856"/>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Bw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7wMAAEAGAAAnNQAAwAgAABAgAAAmAAAACAAAAP//////////"/>
              </a:ext>
            </a:extLst>
          </p:cNvSpPr>
          <p:nvPr/>
        </p:nvSpPr>
        <p:spPr>
          <a:xfrm>
            <a:off x="639445" y="101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Most continuous-time Markov models assume time reversibility</a:t>
            </a:r>
          </a:p>
        </p:txBody>
      </p:sp>
      <p:sp>
        <p:nvSpPr>
          <p:cNvPr id="3" name="Shape 857"/>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PBLWQQ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JgIAABMNgAAdAwAABAgAAAmAAAACAAAAP//////////"/>
              </a:ext>
            </a:extLst>
          </p:cNvSpPr>
          <p:nvPr/>
        </p:nvSpPr>
        <p:spPr>
          <a:xfrm>
            <a:off x="990600" y="1397000"/>
            <a:ext cx="7835900" cy="6273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100"/>
              </a:lnSpc>
              <a:tabLst>
                <a:tab pos="838200" algn="l"/>
              </a:tabLst>
              <a:defRPr sz="1800" cap="none">
                <a:latin typeface="Arial" pitchFamily="1" charset="0"/>
                <a:ea typeface="Arial" pitchFamily="1" charset="0"/>
                <a:cs typeface="Arial" pitchFamily="1" charset="0"/>
              </a:defRPr>
            </a:pPr>
            <a:r>
              <a:rPr cap="none">
                <a:solidFill>
                  <a:srgbClr val="424242"/>
                </a:solidFill>
              </a:rPr>
              <a:t>The probability of a sequence of states visited forward in time is equal to the </a:t>
            </a:r>
            <a:br/>
            <a:r>
              <a:rPr cap="none">
                <a:solidFill>
                  <a:srgbClr val="424242"/>
                </a:solidFill>
              </a:rPr>
              <a:t>   series of states visited in the reverse order</a:t>
            </a:r>
            <a:endParaRPr cap="none">
              <a:solidFill>
                <a:srgbClr val="424242"/>
              </a:solidFill>
            </a:endParaRPr>
          </a:p>
        </p:txBody>
      </p:sp>
      <p:pic>
        <p:nvPicPr>
          <p:cNvPr id="4" name="droppedImage.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IAAg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NgYAACNDAAAqCUAAFAPAAAQAAAAJgAAAAgAAAD//////////w=="/>
              </a:ext>
            </a:extLst>
          </p:cNvPicPr>
          <p:nvPr/>
        </p:nvPicPr>
        <p:blipFill>
          <a:blip r:embed="rId2"/>
          <a:stretch>
            <a:fillRect/>
          </a:stretch>
        </p:blipFill>
        <p:spPr>
          <a:xfrm>
            <a:off x="4038600" y="2040255"/>
            <a:ext cx="2082800" cy="448945"/>
          </a:xfrm>
          <a:prstGeom prst="rect">
            <a:avLst/>
          </a:prstGeom>
          <a:noFill/>
          <a:ln>
            <a:noFill/>
          </a:ln>
          <a:effectLst>
            <a:outerShdw blurRad="63500" dist="63760" dir="2700000">
              <a:srgbClr val="000000">
                <a:alpha val="4000"/>
              </a:srgbClr>
            </a:outerShdw>
          </a:effectLst>
        </p:spPr>
      </p:pic>
      <p:sp>
        <p:nvSpPr>
          <p:cNvPr id="5" name="Shape 859"/>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MAAwg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FRUAANwAAABrKQAATAQAABAgAAAmAAAACAAAAP//////////"/>
              </a:ext>
            </a:extLst>
          </p:cNvSpPr>
          <p:nvPr/>
        </p:nvSpPr>
        <p:spPr>
          <a:xfrm>
            <a:off x="3427095" y="139700"/>
            <a:ext cx="330581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Time Reversibility</a:t>
            </a:r>
          </a:p>
        </p:txBody>
      </p:sp>
    </p:spTree>
  </p:cSld>
  <p:clrMapOvr>
    <a:masterClrMapping/>
  </p:clrMapOvr>
  <p:transition spd="fast" p14:dur="500">
    <p:fade/>
    <p:extLst>
      <p:ext uri="smNativeData">
        <pr:smNativeData xmlns:pr="smNativeData" xmlns="smNativeData" val="trXWYgAAAAD0AQAAAAAAAAYAAAAAAAAAAAAAAAAAAAAAAAAAAQAAAAAAAAAAAAAAAAAAAAAAAAAAAAAA"/>
      </p:ext>
    </p:extLst>
  </p:transition>
  <p:timing>
    <p:tnLst>
      <p:par>
        <p:cTn id="1" dur="indefinite" restart="never" nodeType="tmRoot"/>
      </p:par>
    </p:tnLst>
  </p:timing>
</p:sld>
</file>

<file path=ppt/slides/slide51.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861"/>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C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7wMAAEAGAAAnNQAAwAgAABAgAAAmAAAACAAAAP//////////"/>
              </a:ext>
            </a:extLst>
          </p:cNvSpPr>
          <p:nvPr/>
        </p:nvSpPr>
        <p:spPr>
          <a:xfrm>
            <a:off x="639445" y="101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Most continuous-time Markov models assume time reversibility</a:t>
            </a:r>
          </a:p>
        </p:txBody>
      </p:sp>
      <p:sp>
        <p:nvSpPr>
          <p:cNvPr id="3" name="Shape 862"/>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ECC8w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JgIAABMNgAAdAwAABAgAAAmAAAACAAAAP//////////"/>
              </a:ext>
            </a:extLst>
          </p:cNvSpPr>
          <p:nvPr/>
        </p:nvSpPr>
        <p:spPr>
          <a:xfrm>
            <a:off x="990600" y="1397000"/>
            <a:ext cx="7835900" cy="6273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100"/>
              </a:lnSpc>
              <a:tabLst>
                <a:tab pos="838200" algn="l"/>
              </a:tabLst>
              <a:defRPr sz="1800" cap="none">
                <a:latin typeface="Arial" pitchFamily="1" charset="0"/>
                <a:ea typeface="Arial" pitchFamily="1" charset="0"/>
                <a:cs typeface="Arial" pitchFamily="1" charset="0"/>
              </a:defRPr>
            </a:pPr>
            <a:r>
              <a:rPr cap="none">
                <a:solidFill>
                  <a:srgbClr val="424242"/>
                </a:solidFill>
              </a:rPr>
              <a:t>The probability of a sequence of states visited forward in time is equal to the </a:t>
            </a:r>
            <a:br/>
            <a:r>
              <a:rPr cap="none">
                <a:solidFill>
                  <a:srgbClr val="424242"/>
                </a:solidFill>
              </a:rPr>
              <a:t>   series of states visited in the reverse order</a:t>
            </a:r>
            <a:endParaRPr cap="none">
              <a:solidFill>
                <a:srgbClr val="424242"/>
              </a:solidFill>
            </a:endParaRPr>
          </a:p>
        </p:txBody>
      </p:sp>
      <p:pic>
        <p:nvPicPr>
          <p:cNvPr id="4" name="droppedImage.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ABXM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NgYAACNDAAAqCUAAFAPAAAQAAAAJgAAAAgAAAD//////////w=="/>
              </a:ext>
            </a:extLst>
          </p:cNvPicPr>
          <p:nvPr/>
        </p:nvPicPr>
        <p:blipFill>
          <a:blip r:embed="rId2"/>
          <a:stretch>
            <a:fillRect/>
          </a:stretch>
        </p:blipFill>
        <p:spPr>
          <a:xfrm>
            <a:off x="4038600" y="2040255"/>
            <a:ext cx="2082800" cy="448945"/>
          </a:xfrm>
          <a:prstGeom prst="rect">
            <a:avLst/>
          </a:prstGeom>
          <a:noFill/>
          <a:ln>
            <a:noFill/>
          </a:ln>
          <a:effectLst>
            <a:outerShdw blurRad="63500" dist="63760" dir="2700000">
              <a:srgbClr val="000000">
                <a:alpha val="4000"/>
              </a:srgbClr>
            </a:outerShdw>
          </a:effectLst>
        </p:spPr>
      </p:pic>
      <p:sp>
        <p:nvSpPr>
          <p:cNvPr id="5" name="Shape 864"/>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BAFBg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FRUAANwAAABrKQAATAQAABAgAAAmAAAACAAAAP//////////"/>
              </a:ext>
            </a:extLst>
          </p:cNvSpPr>
          <p:nvPr/>
        </p:nvSpPr>
        <p:spPr>
          <a:xfrm>
            <a:off x="3427095" y="139700"/>
            <a:ext cx="330581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Time Reversibility</a:t>
            </a:r>
          </a:p>
        </p:txBody>
      </p:sp>
      <p:sp>
        <p:nvSpPr>
          <p:cNvPr id="6" name="Shape 865"/>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C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BABEwE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uBkAANoOAAC4GQAAqxAAABAAAAAmAAAACAAAAP//////////"/>
              </a:ext>
            </a:extLst>
          </p:cNvSpPr>
          <p:nvPr/>
        </p:nvSpPr>
        <p:spPr>
          <a:xfrm flipV="1">
            <a:off x="4180840" y="2414270"/>
            <a:ext cx="0" cy="295275"/>
          </a:xfrm>
          <a:prstGeom prst="line">
            <a:avLst/>
          </a:prstGeom>
          <a:noFill/>
          <a:ln w="25400" cap="flat" cmpd="sng" algn="ctr">
            <a:solidFill>
              <a:srgbClr val="FF9300"/>
            </a:solidFill>
            <a:prstDash val="solid"/>
            <a:headEnd type="none"/>
            <a:tailEnd type="triangle" w="med" len="med"/>
          </a:ln>
          <a:effectLst>
            <a:outerShdw blurRad="63500" dist="63760" dir="2700000">
              <a:srgbClr val="000000">
                <a:alpha val="15000"/>
              </a:srgbClr>
            </a:outerShdw>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7" name="Shape 866"/>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FzJ5q4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IBIAAEcQAABRIQAAYBMAABAgAAAmAAAACAAAAP//////////"/>
              </a:ext>
            </a:extLst>
          </p:cNvSpPr>
          <p:nvPr/>
        </p:nvSpPr>
        <p:spPr>
          <a:xfrm>
            <a:off x="2946400" y="2646045"/>
            <a:ext cx="2469515" cy="503555"/>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ctr"/>
          <a:lstStyle/>
          <a:p>
            <a:pPr defTabSz="457200">
              <a:lnSpc>
                <a:spcPts val="1600"/>
              </a:lnSpc>
              <a:tabLst>
                <a:tab pos="838200" algn="l"/>
              </a:tabLst>
              <a:defRPr sz="1400" cap="none">
                <a:solidFill>
                  <a:srgbClr val="424242"/>
                </a:solidFill>
                <a:latin typeface="Arial" pitchFamily="1" charset="0"/>
                <a:ea typeface="Arial" pitchFamily="1" charset="0"/>
                <a:cs typeface="Arial" pitchFamily="1" charset="0"/>
              </a:defRPr>
            </a:pPr>
            <a:r>
              <a:t>probability of </a:t>
            </a:r>
            <a:br/>
            <a:r>
              <a:t>starting state </a:t>
            </a:r>
            <a:r>
              <a:rPr i="1" cap="none">
                <a:latin typeface="Times New Roman" pitchFamily="1" charset="0"/>
                <a:ea typeface="Times New Roman" pitchFamily="1" charset="0"/>
                <a:cs typeface="Times New Roman" pitchFamily="1" charset="0"/>
              </a:rPr>
              <a:t>j</a:t>
            </a:r>
            <a:r>
              <a:t> </a:t>
            </a:r>
          </a:p>
        </p:txBody>
      </p:sp>
      <p:sp>
        <p:nvSpPr>
          <p:cNvPr id="8" name="Shape 867"/>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C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BkP83o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SBsAANoOAABIGwAAqxAAABAAAAAmAAAACAAAAP//////////"/>
              </a:ext>
            </a:extLst>
          </p:cNvSpPr>
          <p:nvPr/>
        </p:nvSpPr>
        <p:spPr>
          <a:xfrm flipV="1">
            <a:off x="4434840" y="2414270"/>
            <a:ext cx="0" cy="295275"/>
          </a:xfrm>
          <a:prstGeom prst="line">
            <a:avLst/>
          </a:prstGeom>
          <a:noFill/>
          <a:ln w="25400" cap="flat" cmpd="sng" algn="ctr">
            <a:solidFill>
              <a:srgbClr val="FF9300"/>
            </a:solidFill>
            <a:prstDash val="solid"/>
            <a:headEnd type="none"/>
            <a:tailEnd type="triangle" w="med" len="med"/>
          </a:ln>
          <a:effectLst>
            <a:outerShdw blurRad="63500" dist="63760" dir="2700000">
              <a:srgbClr val="000000">
                <a:alpha val="15000"/>
              </a:srgbClr>
            </a:outerShdw>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9" name="Shape 868"/>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DpwjSk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sBMAAJAUAADhIgAA8BgAABAgAAAmAAAACAAAAP//////////"/>
              </a:ext>
            </a:extLst>
          </p:cNvSpPr>
          <p:nvPr/>
        </p:nvSpPr>
        <p:spPr>
          <a:xfrm>
            <a:off x="3200400" y="3342640"/>
            <a:ext cx="2469515" cy="7112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ctr"/>
          <a:lstStyle/>
          <a:p>
            <a:pPr defTabSz="457200">
              <a:lnSpc>
                <a:spcPts val="1600"/>
              </a:lnSpc>
              <a:tabLst>
                <a:tab pos="838200" algn="l"/>
              </a:tabLst>
              <a:defRPr sz="1400" cap="none">
                <a:solidFill>
                  <a:srgbClr val="424242"/>
                </a:solidFill>
                <a:latin typeface="Arial" pitchFamily="1" charset="0"/>
                <a:ea typeface="Arial" pitchFamily="1" charset="0"/>
                <a:cs typeface="Arial" pitchFamily="1" charset="0"/>
              </a:defRPr>
            </a:pPr>
            <a:r>
              <a:t>probability of ending in state </a:t>
            </a:r>
            <a:r>
              <a:rPr i="1" cap="none">
                <a:latin typeface="Times New Roman" pitchFamily="1" charset="0"/>
                <a:ea typeface="Times New Roman" pitchFamily="1" charset="0"/>
                <a:cs typeface="Times New Roman" pitchFamily="1" charset="0"/>
              </a:rPr>
              <a:t>i</a:t>
            </a:r>
            <a:r>
              <a:t> </a:t>
            </a:r>
            <a:br/>
            <a:r>
              <a:t>given starting state </a:t>
            </a:r>
            <a:r>
              <a:rPr i="1" cap="none">
                <a:latin typeface="Times New Roman" pitchFamily="1" charset="0"/>
                <a:ea typeface="Times New Roman" pitchFamily="1" charset="0"/>
                <a:cs typeface="Times New Roman" pitchFamily="1" charset="0"/>
              </a:rPr>
              <a:t>j</a:t>
            </a:r>
            <a:r>
              <a:t> and</a:t>
            </a:r>
            <a:br/>
            <a:r>
              <a:t>running over duration </a:t>
            </a:r>
            <a:r>
              <a:rPr i="1" cap="none">
                <a:latin typeface="Times New Roman" pitchFamily="1" charset="0"/>
                <a:ea typeface="Times New Roman" pitchFamily="1" charset="0"/>
                <a:cs typeface="Times New Roman" pitchFamily="1" charset="0"/>
              </a:rPr>
              <a:t>t</a:t>
            </a:r>
            <a:endParaRPr i="1" cap="none">
              <a:latin typeface="Times New Roman" pitchFamily="1" charset="0"/>
              <a:ea typeface="Times New Roman" pitchFamily="1" charset="0"/>
              <a:cs typeface="Times New Roman" pitchFamily="1" charset="0"/>
            </a:endParaRPr>
          </a:p>
        </p:txBody>
      </p:sp>
      <p:sp>
        <p:nvSpPr>
          <p:cNvPr id="10" name="Shape 869"/>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EQM2eY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SBsAAP4SAABIGwAAzxQAABAAAAAmAAAACAAAAP//////////"/>
              </a:ext>
            </a:extLst>
          </p:cNvSpPr>
          <p:nvPr/>
        </p:nvSpPr>
        <p:spPr>
          <a:xfrm flipV="1">
            <a:off x="4434840" y="3087370"/>
            <a:ext cx="0" cy="295275"/>
          </a:xfrm>
          <a:prstGeom prst="line">
            <a:avLst/>
          </a:prstGeom>
          <a:noFill/>
          <a:ln w="25400" cap="flat" cmpd="sng" algn="ctr">
            <a:solidFill>
              <a:srgbClr val="FF9300"/>
            </a:solidFill>
            <a:prstDash val="solid"/>
            <a:headEnd type="none"/>
            <a:tailEnd type="none"/>
          </a:ln>
          <a:effectLst>
            <a:outerShdw blurRad="63500" dist="63760" dir="2700000">
              <a:srgbClr val="000000">
                <a:alpha val="15000"/>
              </a:srgbClr>
            </a:outerShdw>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Tree>
  </p:cSld>
  <p:clrMapOvr>
    <a:masterClrMapping/>
  </p:clrMapOvr>
  <p:transition spd="fast" p14:dur="500">
    <p:fade/>
    <p:extLst>
      <p:ext uri="smNativeData">
        <pr:smNativeData xmlns:pr="smNativeData" xmlns="smNativeData" val="trXWYgAAAAD0AQAAAAAAAAYAAAAAAAAAAAAAAAAAAAAAAAAAAQAAAAAAAAAAAAAAAAAAAAAAAAAAAAAA"/>
      </p:ext>
    </p:extLst>
  </p:transition>
  <p:timing>
    <p:tnLst>
      <p:par>
        <p:cTn id="1" dur="indefinite" restart="never" nodeType="tmRoot"/>
      </p:par>
    </p:tnLst>
  </p:timing>
</p:sld>
</file>

<file path=ppt/slides/slide52.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871"/>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NBuQQk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7wMAAEAGAAAnNQAAwAgAABAgAAAmAAAACAAAAP//////////"/>
              </a:ext>
            </a:extLst>
          </p:cNvSpPr>
          <p:nvPr/>
        </p:nvSpPr>
        <p:spPr>
          <a:xfrm>
            <a:off x="639445" y="101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Most continuous-time Markov models assume time reversibility</a:t>
            </a:r>
          </a:p>
        </p:txBody>
      </p:sp>
      <p:sp>
        <p:nvSpPr>
          <p:cNvPr id="3" name="Shape 872"/>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JgIAABMNgAAdAwAABAgAAAmAAAACAAAAP//////////"/>
              </a:ext>
            </a:extLst>
          </p:cNvSpPr>
          <p:nvPr/>
        </p:nvSpPr>
        <p:spPr>
          <a:xfrm>
            <a:off x="990600" y="1397000"/>
            <a:ext cx="7835900" cy="6273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100"/>
              </a:lnSpc>
              <a:tabLst>
                <a:tab pos="838200" algn="l"/>
              </a:tabLst>
              <a:defRPr sz="1800" cap="none">
                <a:latin typeface="Arial" pitchFamily="1" charset="0"/>
                <a:ea typeface="Arial" pitchFamily="1" charset="0"/>
                <a:cs typeface="Arial" pitchFamily="1" charset="0"/>
              </a:defRPr>
            </a:pPr>
            <a:r>
              <a:rPr cap="none">
                <a:solidFill>
                  <a:srgbClr val="424242"/>
                </a:solidFill>
              </a:rPr>
              <a:t>The probability of a sequence of states visited forward in time is equal to the </a:t>
            </a:r>
            <a:br/>
            <a:r>
              <a:rPr cap="none">
                <a:solidFill>
                  <a:srgbClr val="424242"/>
                </a:solidFill>
              </a:rPr>
              <a:t>   series of states visited in the reverse order</a:t>
            </a:r>
            <a:endParaRPr cap="none">
              <a:solidFill>
                <a:srgbClr val="424242"/>
              </a:solidFill>
            </a:endParaRPr>
          </a:p>
        </p:txBody>
      </p:sp>
      <p:pic>
        <p:nvPicPr>
          <p:cNvPr id="4" name="droppedImage.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AAAA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NgYAACNDAAAqCUAAFAPAAAQAAAAJgAAAAgAAAD//////////w=="/>
              </a:ext>
            </a:extLst>
          </p:cNvPicPr>
          <p:nvPr/>
        </p:nvPicPr>
        <p:blipFill>
          <a:blip r:embed="rId2"/>
          <a:stretch>
            <a:fillRect/>
          </a:stretch>
        </p:blipFill>
        <p:spPr>
          <a:xfrm>
            <a:off x="4038600" y="2040255"/>
            <a:ext cx="2082800" cy="448945"/>
          </a:xfrm>
          <a:prstGeom prst="rect">
            <a:avLst/>
          </a:prstGeom>
          <a:noFill/>
          <a:ln>
            <a:noFill/>
          </a:ln>
          <a:effectLst>
            <a:outerShdw blurRad="63500" dist="63760" dir="2700000">
              <a:srgbClr val="000000">
                <a:alpha val="4000"/>
              </a:srgbClr>
            </a:outerShdw>
          </a:effectLst>
        </p:spPr>
      </p:pic>
      <p:sp>
        <p:nvSpPr>
          <p:cNvPr id="5" name="Shape 874"/>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GCp8w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FRUAANwAAABrKQAATAQAABAgAAAmAAAACAAAAP//////////"/>
              </a:ext>
            </a:extLst>
          </p:cNvSpPr>
          <p:nvPr/>
        </p:nvSpPr>
        <p:spPr>
          <a:xfrm>
            <a:off x="3427095" y="139700"/>
            <a:ext cx="330581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Time Reversibility</a:t>
            </a:r>
          </a:p>
        </p:txBody>
      </p:sp>
      <p:grpSp>
        <p:nvGrpSpPr>
          <p:cNvPr id="6" name="Group 880"/>
          <p:cNvGrpSpPr>
            <a:extLst>
              <a:ext uri="smNativeData">
                <pr:smNativeData xmlns:pr="smNativeData" xmlns="smNativeData" val="SMDATA_6_trXWYhMAAAAlAAAAAQAAAA8BAAAAkAAAAEgAAACQAAAASAAAAAAAAAAAAAAAAAAAABcAAAAUAAAAAAAAAAAAAAD/fwAA/38AAAAAAAAJAAAABAAAAAAAAAAfAAAAVAAAAAAAAAAAAAAAAAAAAAAAAAAAAAAAAAAAAAAAAAAAAAAAAAAAAAAAAAAAAAAAAAAAAAAAAAAAAAAAAAAAAAAAAAAAAAAAAAAAAAAAAAAAAAAAAAAAACEAAAAYAAAAFAAAACASAADaDgAA4SIAAPAYAAAQAAAAJgAAAAgAAAD/////AAAAAA=="/>
              </a:ext>
            </a:extLst>
          </p:cNvGrpSpPr>
          <p:nvPr/>
        </p:nvGrpSpPr>
        <p:grpSpPr>
          <a:xfrm>
            <a:off x="2946400" y="2414270"/>
            <a:ext cx="2723515" cy="1639570"/>
            <a:chOff x="2946400" y="2414270"/>
            <a:chExt cx="2723515" cy="1639570"/>
          </a:xfrm>
        </p:grpSpPr>
        <p:sp>
          <p:nvSpPr>
            <p:cNvPr id="11" name="Shape 875"/>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TAAAoAAAAAQAAACMAAAAjAAAAIwAAAB4AAAAAAAAAZAAAAGQAAAAC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CB68w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P+TAAB/f38AAAAAAMvLywDAwP8Af39/AAAAAAAAAAAAAAAAAAAAAAAAAAAAIQAAABgAAAAUAAAAuRkAANoOAAC5GQAArBAAAAAAAAAmAAAACAAAAP//////////"/>
                </a:ext>
              </a:extLst>
            </p:cNvSpPr>
            <p:nvPr/>
          </p:nvSpPr>
          <p:spPr>
            <a:xfrm flipV="1">
              <a:off x="4181475" y="2414270"/>
              <a:ext cx="0" cy="295910"/>
            </a:xfrm>
            <a:prstGeom prst="line">
              <a:avLst/>
            </a:prstGeom>
            <a:noFill/>
            <a:ln w="25400" cap="flat" cmpd="sng" algn="ctr">
              <a:solidFill>
                <a:srgbClr val="FF9300"/>
              </a:solidFill>
              <a:prstDash val="solid"/>
              <a:headEnd type="none"/>
              <a:tailEnd type="triangle" w="med" len="med"/>
            </a:ln>
            <a:effectLst>
              <a:outerShdw blurRad="63500" dist="63760" dir="2700000">
                <a:srgbClr val="000000">
                  <a:alpha val="15000"/>
                </a:srgbClr>
              </a:outerShdw>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0" name="Shape 876"/>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LB/SQM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AAAAAMvLywDAwP8Af39/AAAAAAAAAAAAAAAAAAAAAAAAAAAAIQAAABgAAAAUAAAAIBIAAEgQAABRIQAAYBMAAAAgAAAmAAAACAAAAP//////////"/>
                </a:ext>
              </a:extLst>
            </p:cNvSpPr>
            <p:nvPr/>
          </p:nvSpPr>
          <p:spPr>
            <a:xfrm>
              <a:off x="2946400" y="2646680"/>
              <a:ext cx="2469515" cy="50292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ctr"/>
            <a:lstStyle/>
            <a:p>
              <a:pPr defTabSz="457200">
                <a:lnSpc>
                  <a:spcPts val="1600"/>
                </a:lnSpc>
                <a:tabLst>
                  <a:tab pos="838200" algn="l"/>
                </a:tabLst>
                <a:defRPr sz="1400" cap="none">
                  <a:solidFill>
                    <a:srgbClr val="424242"/>
                  </a:solidFill>
                  <a:latin typeface="Arial" pitchFamily="1" charset="0"/>
                  <a:ea typeface="Arial" pitchFamily="1" charset="0"/>
                  <a:cs typeface="Arial" pitchFamily="1" charset="0"/>
                </a:defRPr>
              </a:pPr>
              <a:r>
                <a:t>probability of </a:t>
              </a:r>
              <a:br/>
              <a:r>
                <a:t>starting state </a:t>
              </a:r>
              <a:r>
                <a:rPr i="1" cap="none">
                  <a:latin typeface="Times New Roman" pitchFamily="1" charset="0"/>
                  <a:ea typeface="Times New Roman" pitchFamily="1" charset="0"/>
                  <a:cs typeface="Times New Roman" pitchFamily="1" charset="0"/>
                </a:rPr>
                <a:t>i</a:t>
              </a:r>
              <a:r>
                <a:t> </a:t>
              </a:r>
            </a:p>
          </p:txBody>
        </p:sp>
        <p:sp>
          <p:nvSpPr>
            <p:cNvPr id="9" name="Shape 877"/>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TAAAoAAAAAQAAACMAAAAjAAAAIwAAAB4AAAAAAAAAZAAAAGQAAAAC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P+TAAB/f38AAAAAAMvLywDAwP8Af39/AAAAAAAAAAAAAAAAAAAAAAAAAAAAIQAAABgAAAAUAAAASBsAANoOAABIGwAArBAAAAAAAAAmAAAACAAAAP//////////"/>
                </a:ext>
              </a:extLst>
            </p:cNvSpPr>
            <p:nvPr/>
          </p:nvSpPr>
          <p:spPr>
            <a:xfrm flipV="1">
              <a:off x="4434840" y="2414270"/>
              <a:ext cx="0" cy="295910"/>
            </a:xfrm>
            <a:prstGeom prst="line">
              <a:avLst/>
            </a:prstGeom>
            <a:noFill/>
            <a:ln w="25400" cap="flat" cmpd="sng" algn="ctr">
              <a:solidFill>
                <a:srgbClr val="FF9300"/>
              </a:solidFill>
              <a:prstDash val="solid"/>
              <a:headEnd type="none"/>
              <a:tailEnd type="triangle" w="med" len="med"/>
            </a:ln>
            <a:effectLst>
              <a:outerShdw blurRad="63500" dist="63760" dir="2700000">
                <a:srgbClr val="000000">
                  <a:alpha val="15000"/>
                </a:srgbClr>
              </a:outerShdw>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8" name="Shape 878"/>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AAAAAMvLywDAwP8Af39/AAAAAAAAAAAAAAAAAAAAAAAAAAAAIQAAABgAAAAUAAAAsBMAAJAUAADhIgAA8BgAAAAgAAAmAAAACAAAAP//////////"/>
                </a:ext>
              </a:extLst>
            </p:cNvSpPr>
            <p:nvPr/>
          </p:nvSpPr>
          <p:spPr>
            <a:xfrm>
              <a:off x="3200400" y="3342640"/>
              <a:ext cx="2469515" cy="7112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ctr"/>
            <a:lstStyle/>
            <a:p>
              <a:pPr defTabSz="457200">
                <a:lnSpc>
                  <a:spcPts val="1600"/>
                </a:lnSpc>
                <a:tabLst>
                  <a:tab pos="838200" algn="l"/>
                </a:tabLst>
                <a:defRPr sz="1400" cap="none">
                  <a:solidFill>
                    <a:srgbClr val="424242"/>
                  </a:solidFill>
                  <a:latin typeface="Arial" pitchFamily="1" charset="0"/>
                  <a:ea typeface="Arial" pitchFamily="1" charset="0"/>
                  <a:cs typeface="Arial" pitchFamily="1" charset="0"/>
                </a:defRPr>
              </a:pPr>
              <a:r>
                <a:t>probability of ending in state </a:t>
              </a:r>
              <a:r>
                <a:rPr i="1" cap="none">
                  <a:latin typeface="Times New Roman" pitchFamily="1" charset="0"/>
                  <a:ea typeface="Times New Roman" pitchFamily="1" charset="0"/>
                  <a:cs typeface="Times New Roman" pitchFamily="1" charset="0"/>
                </a:rPr>
                <a:t>j</a:t>
              </a:r>
              <a:r>
                <a:t> </a:t>
              </a:r>
              <a:br/>
              <a:r>
                <a:t>given starting state </a:t>
              </a:r>
              <a:r>
                <a:rPr i="1" cap="none">
                  <a:latin typeface="Times New Roman" pitchFamily="1" charset="0"/>
                  <a:ea typeface="Times New Roman" pitchFamily="1" charset="0"/>
                  <a:cs typeface="Times New Roman" pitchFamily="1" charset="0"/>
                </a:rPr>
                <a:t>i</a:t>
              </a:r>
              <a:r>
                <a:t> and</a:t>
              </a:r>
              <a:br/>
              <a:r>
                <a:t>running over duration </a:t>
              </a:r>
              <a:r>
                <a:rPr i="1" cap="none">
                  <a:latin typeface="Times New Roman" pitchFamily="1" charset="0"/>
                  <a:ea typeface="Times New Roman" pitchFamily="1" charset="0"/>
                  <a:cs typeface="Times New Roman" pitchFamily="1" charset="0"/>
                </a:rPr>
                <a:t>t</a:t>
              </a:r>
              <a:endParaRPr i="1" cap="none">
                <a:latin typeface="Times New Roman" pitchFamily="1" charset="0"/>
                <a:ea typeface="Times New Roman" pitchFamily="1" charset="0"/>
                <a:cs typeface="Times New Roman" pitchFamily="1" charset="0"/>
              </a:endParaRPr>
            </a:p>
          </p:txBody>
        </p:sp>
        <p:sp>
          <p:nvSpPr>
            <p:cNvPr id="7" name="Shape 879"/>
            <p:cNvSpPr>
              <a:extLst>
                <a:ext uri="smNativeData">
                  <pr:smNativeData xmlns:pr="smNativeData" xmlns="smNativeData" val="SMDATA_15_trX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P+TAAB/f38AAAAAAMvLywDAwP8Af39/AAAAAAAAAAAAAAAAAAAAAAAAAAAAIQAAABgAAAAUAAAASBsAAP4SAABIGwAA0BQAAAAAAAAmAAAACAAAAP//////////"/>
                </a:ext>
              </a:extLst>
            </p:cNvSpPr>
            <p:nvPr/>
          </p:nvSpPr>
          <p:spPr>
            <a:xfrm flipV="1">
              <a:off x="4434840" y="3087370"/>
              <a:ext cx="0" cy="295910"/>
            </a:xfrm>
            <a:prstGeom prst="line">
              <a:avLst/>
            </a:prstGeom>
            <a:noFill/>
            <a:ln w="25400" cap="flat" cmpd="sng" algn="ctr">
              <a:solidFill>
                <a:srgbClr val="FF9300"/>
              </a:solidFill>
              <a:prstDash val="solid"/>
              <a:headEnd type="none"/>
              <a:tailEnd type="none"/>
            </a:ln>
            <a:effectLst>
              <a:outerShdw blurRad="63500" dist="63760" dir="2700000">
                <a:srgbClr val="000000">
                  <a:alpha val="15000"/>
                </a:srgbClr>
              </a:outerShdw>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grpSp>
    </p:spTree>
  </p:cSld>
  <p:clrMapOvr>
    <a:masterClrMapping/>
  </p:clrMapOvr>
  <p:transition spd="fast" p14:dur="500">
    <p:fade/>
    <p:extLst>
      <p:ext uri="smNativeData">
        <pr:smNativeData xmlns:pr="smNativeData" xmlns="smNativeData" val="trXWYgAAAAD0AQAAAAAAAAYAAAAAAAAAAAAAAAAAAAAAAAAAAQAAAAAAAAAAAAAAAAAAAAAAAAAAAAAA"/>
      </p:ext>
    </p:extLs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path" presetSubtype="0" accel="50000" decel="50000" fill="hold" grpId="0" nodeType="afterEffect">
                                  <p:stCondLst>
                                    <p:cond delay="0"/>
                                  </p:stCondLst>
                                  <p:childTnLst>
                                    <p:animMotion origin="layout" path="M 0.00000 0.00000 L 0.11202 0.00031" pathEditMode="relative" rAng="0" ptsTypes="">
                                      <p:cBhvr>
                                        <p:cTn id="6" dur="1000" fill="hold"/>
                                        <p:tgtEl>
                                          <p:spTgt spid="6"/>
                                        </p:tgtEl>
                                        <p:attrNameLst>
                                          <p:attrName>ppt_x</p:attrName>
                                          <p:attrName>ppt_y</p:attrName>
                                        </p:attrNameLst>
                                      </p:cBhvr>
                                      <p:rCtr x="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advAuto="0"/>
    </p:bldLst>
    <p:extLst>
      <p:ext uri="smNativeData">
        <pr:smNativeData xmlns:pr="smNativeData" xmlns="smNativeData" val="trXWYgEAAAAFAAAA/f///wQAAAD/////AAAAAAADAAAAAAAAAAAAAA=="/>
      </p:ext>
    </p:extLst>
  </p:timing>
</p:sld>
</file>

<file path=ppt/slides/slide53.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882"/>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BADC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JgIAADQNAAA0AoAABAgAAAmAAAACAAAAP//////////"/>
              </a:ext>
            </a:extLst>
          </p:cNvSpPr>
          <p:nvPr/>
        </p:nvSpPr>
        <p:spPr>
          <a:xfrm>
            <a:off x="990600" y="1397000"/>
            <a:ext cx="7594600"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Consider two rate matrices:</a:t>
            </a:r>
            <a:endParaRPr cap="none">
              <a:solidFill>
                <a:srgbClr val="424242"/>
              </a:solidFill>
            </a:endParaRPr>
          </a:p>
        </p:txBody>
      </p:sp>
      <p:pic>
        <p:nvPicPr>
          <p:cNvPr id="3" name="Q1.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FwDAAD4DAAAiB0AADAUAAAQAAAAJgAAAAgAAAD//////////w=="/>
              </a:ext>
            </a:extLst>
          </p:cNvPicPr>
          <p:nvPr/>
        </p:nvPicPr>
        <p:blipFill>
          <a:blip r:embed="rId2"/>
          <a:stretch>
            <a:fillRect/>
          </a:stretch>
        </p:blipFill>
        <p:spPr>
          <a:xfrm>
            <a:off x="546100" y="2108200"/>
            <a:ext cx="4254500" cy="1173480"/>
          </a:xfrm>
          <a:prstGeom prst="rect">
            <a:avLst/>
          </a:prstGeom>
          <a:noFill/>
          <a:ln>
            <a:noFill/>
          </a:ln>
          <a:effectLst/>
        </p:spPr>
      </p:pic>
      <p:pic>
        <p:nvPicPr>
          <p:cNvPr id="4" name="Q2.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DAW3gJ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PggAACoDAAAGD0AAGoUAAAQAAAAJgAAAAgAAAD//////////w=="/>
              </a:ext>
            </a:extLst>
          </p:cNvPicPr>
          <p:nvPr/>
        </p:nvPicPr>
        <p:blipFill>
          <a:blip r:embed="rId3"/>
          <a:stretch>
            <a:fillRect/>
          </a:stretch>
        </p:blipFill>
        <p:spPr>
          <a:xfrm>
            <a:off x="5359400" y="2057400"/>
            <a:ext cx="4572000" cy="1261110"/>
          </a:xfrm>
          <a:prstGeom prst="rect">
            <a:avLst/>
          </a:prstGeom>
          <a:noFill/>
          <a:ln>
            <a:noFill/>
          </a:ln>
          <a:effectLst/>
        </p:spPr>
      </p:pic>
      <p:sp>
        <p:nvSpPr>
          <p:cNvPr id="5" name="Shape 885"/>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hA0AAAQLAACMHgAAPA0AABAgAAAmAAAACAAAAP//////////"/>
              </a:ext>
            </a:extLst>
          </p:cNvSpPr>
          <p:nvPr/>
        </p:nvSpPr>
        <p:spPr>
          <a:xfrm>
            <a:off x="2197100" y="1790700"/>
            <a:ext cx="2768600"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time irreversible</a:t>
            </a:r>
            <a:endParaRPr cap="none">
              <a:solidFill>
                <a:srgbClr val="424242"/>
              </a:solidFill>
            </a:endParaRPr>
          </a:p>
        </p:txBody>
      </p:sp>
      <p:sp>
        <p:nvSpPr>
          <p:cNvPr id="6" name="Shape 886"/>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JDubwk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cCsAAAQLAAAcOQAAPA0AABAgAAAmAAAACAAAAP//////////"/>
              </a:ext>
            </a:extLst>
          </p:cNvSpPr>
          <p:nvPr/>
        </p:nvSpPr>
        <p:spPr>
          <a:xfrm>
            <a:off x="7061200" y="1790700"/>
            <a:ext cx="2222500"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time reversible</a:t>
            </a:r>
            <a:endParaRPr cap="none">
              <a:solidFill>
                <a:srgbClr val="424242"/>
              </a:solidFill>
            </a:endParaRPr>
          </a:p>
        </p:txBody>
      </p:sp>
      <p:sp>
        <p:nvSpPr>
          <p:cNvPr id="7" name="Shape 887"/>
          <p:cNvSpPr>
            <a:extLst>
              <a:ext uri="smNativeData">
                <pr:smNativeData xmlns:pr="smNativeData" xmlns="smNativeData" val="SMDATA_15_trXWYhMAAAAlAAAAZAAAAA0AAAAAPAAAADwAAAA8AAAAPAAAAAAAAAABAAAAAAAAAAEAAABQAAAAAAAAAAAA4D8AAAAAAADgPwAAAAAAAOA/AAAAAAAA4D8AAAAAAADgPwAAAAAAAOA/AAAAAAAA4D8AAAAAAADgPwAAAAAAAOA/AAAAAAAA4D8CAAAAjAAAAAE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P////8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WBYAALQUAAB4MgAADDAAABAAAAAmAAAACAAAAP//////////"/>
              </a:ext>
            </a:extLst>
          </p:cNvSpPr>
          <p:nvPr/>
        </p:nvSpPr>
        <p:spPr>
          <a:xfrm>
            <a:off x="3632200" y="3365500"/>
            <a:ext cx="4572000" cy="4445000"/>
          </a:xfrm>
          <a:prstGeom prst="rect">
            <a:avLst/>
          </a:prstGeom>
          <a:solidFill>
            <a:srgbClr val="FFFFFF"/>
          </a:solidFill>
          <a:ln>
            <a:noFill/>
          </a:ln>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pic>
        <p:nvPicPr>
          <p:cNvPr id="8" name="pasted-image.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AoBAADcDwAAXAMAAMkRAAAQAAAAJgAAAAgAAAD//////////w=="/>
              </a:ext>
            </a:extLst>
          </p:cNvPicPr>
          <p:nvPr/>
        </p:nvPicPr>
        <p:blipFill>
          <a:blip r:embed="rId4"/>
          <a:stretch>
            <a:fillRect/>
          </a:stretch>
        </p:blipFill>
        <p:spPr>
          <a:xfrm>
            <a:off x="168910" y="2578100"/>
            <a:ext cx="377190" cy="313055"/>
          </a:xfrm>
          <a:prstGeom prst="rect">
            <a:avLst/>
          </a:prstGeom>
          <a:noFill/>
          <a:ln>
            <a:noFill/>
          </a:ln>
          <a:effectLst/>
        </p:spPr>
      </p:pic>
      <p:pic>
        <p:nvPicPr>
          <p:cNvPr id="9" name="pasted-image.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CuJXQ7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M8eAADcDwAAOSEAANARAAAQAAAAJgAAAAgAAAD//////////w=="/>
              </a:ext>
            </a:extLst>
          </p:cNvPicPr>
          <p:nvPr/>
        </p:nvPicPr>
        <p:blipFill>
          <a:blip r:embed="rId5"/>
          <a:stretch>
            <a:fillRect/>
          </a:stretch>
        </p:blipFill>
        <p:spPr>
          <a:xfrm>
            <a:off x="5008245" y="2578100"/>
            <a:ext cx="392430" cy="317500"/>
          </a:xfrm>
          <a:prstGeom prst="rect">
            <a:avLst/>
          </a:prstGeom>
          <a:noFill/>
          <a:ln>
            <a:noFill/>
          </a:ln>
          <a:effectLst/>
        </p:spPr>
      </p:pic>
      <p:sp>
        <p:nvSpPr>
          <p:cNvPr id="10" name="Shape 890"/>
          <p:cNvSpPr>
            <a:extLst>
              <a:ext uri="smNativeData">
                <pr:smNativeData xmlns:pr="smNativeData" xmlns="smNativeData" val="SMDATA_15_trXWYhMAAAAlAAAAZAAAAA0AAAAAUAAAAFAAAABQAAAAUAAAAAAAAAABAAAAAAAAAAEAAABQAAAAAAAAAAAA4D8AAAAAAADgPwAAAAAAAOA/AAAAAAAA4D8AAAAAAADgPwAAAAAAAOA/AAAAAAAA4D8AAAAAAADgPwAAAAAAAOA/AAAAAAAA4D8CAAAAjAAAAAE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P////8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whcAAHATAADSGwAA8BUAABAAAAAmAAAACAAAAP//////////"/>
              </a:ext>
            </a:extLst>
          </p:cNvSpPr>
          <p:nvPr/>
        </p:nvSpPr>
        <p:spPr>
          <a:xfrm>
            <a:off x="3862070" y="3159760"/>
            <a:ext cx="660400" cy="406400"/>
          </a:xfrm>
          <a:prstGeom prst="rect">
            <a:avLst/>
          </a:prstGeom>
          <a:solidFill>
            <a:srgbClr val="FFFFFF"/>
          </a:solidFill>
          <a:ln>
            <a:noFill/>
          </a:ln>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1" name="Shape 891"/>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BEGDw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7wMAAEAGAAAnNQAAwAgAABAgAAAmAAAACAAAAP//////////"/>
              </a:ext>
            </a:extLst>
          </p:cNvSpPr>
          <p:nvPr/>
        </p:nvSpPr>
        <p:spPr>
          <a:xfrm>
            <a:off x="639445" y="101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Most continuous-time Markov models assume time reversibility</a:t>
            </a:r>
          </a:p>
        </p:txBody>
      </p:sp>
      <p:sp>
        <p:nvSpPr>
          <p:cNvPr id="12" name="Shape 892"/>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BMGIw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FRUAANwAAABrKQAATAQAABAgAAAmAAAACAAAAP//////////"/>
              </a:ext>
            </a:extLst>
          </p:cNvSpPr>
          <p:nvPr/>
        </p:nvSpPr>
        <p:spPr>
          <a:xfrm>
            <a:off x="3427095" y="139700"/>
            <a:ext cx="330581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Time Reversibility</a:t>
            </a:r>
          </a:p>
        </p:txBody>
      </p:sp>
    </p:spTree>
  </p:cSld>
  <p:clrMapOvr>
    <a:masterClrMapping/>
  </p:clrMapOvr>
  <p:transition spd="fast" p14:dur="500">
    <p:fade/>
    <p:extLst>
      <p:ext uri="smNativeData">
        <pr:smNativeData xmlns:pr="smNativeData" xmlns="smNativeData" val="trXWYgAAAAD0AQAAAAAAAAYAAAAAAAAAAAAAAAAAAAAAAAAAAQAAAAAAAAAAAAAAAAAAAAAAAAAAAAAA"/>
      </p:ext>
    </p:extLst>
  </p:transition>
  <p:timing>
    <p:tnLst>
      <p:par>
        <p:cTn id="1" dur="indefinite" restart="never" nodeType="tmRoot"/>
      </p:par>
    </p:tnLst>
  </p:timing>
</p:sld>
</file>

<file path=ppt/slides/slide54.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pic>
        <p:nvPicPr>
          <p:cNvPr id="2" name="Q1 v Q2.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GwMAACwFAAAzC4AADwtAAAQAAAAJgAAAAgAAAD//////////w=="/>
              </a:ext>
            </a:extLst>
          </p:cNvPicPr>
          <p:nvPr/>
        </p:nvPicPr>
        <p:blipFill>
          <a:blip r:embed="rId2"/>
          <a:stretch>
            <a:fillRect/>
          </a:stretch>
        </p:blipFill>
        <p:spPr>
          <a:xfrm>
            <a:off x="2019300" y="3362960"/>
            <a:ext cx="5588000" cy="3990340"/>
          </a:xfrm>
          <a:prstGeom prst="rect">
            <a:avLst/>
          </a:prstGeom>
          <a:noFill/>
          <a:ln>
            <a:noFill/>
          </a:ln>
          <a:effectLst/>
        </p:spPr>
      </p:pic>
      <p:pic>
        <p:nvPicPr>
          <p:cNvPr id="3" name="Q1.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FwDAAD4DAAAiB0AADAUAAAQAAAAJgAAAAgAAAD//////////w=="/>
              </a:ext>
            </a:extLst>
          </p:cNvPicPr>
          <p:nvPr/>
        </p:nvPicPr>
        <p:blipFill>
          <a:blip r:embed="rId3"/>
          <a:stretch>
            <a:fillRect/>
          </a:stretch>
        </p:blipFill>
        <p:spPr>
          <a:xfrm>
            <a:off x="546100" y="2108200"/>
            <a:ext cx="4254500" cy="1173480"/>
          </a:xfrm>
          <a:prstGeom prst="rect">
            <a:avLst/>
          </a:prstGeom>
          <a:noFill/>
          <a:ln>
            <a:noFill/>
          </a:ln>
          <a:effectLst/>
        </p:spPr>
      </p:pic>
      <p:pic>
        <p:nvPicPr>
          <p:cNvPr id="4" name="Q2.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cAI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PggAACoDAAAGD0AAGoUAAAQAAAAJgAAAAgAAAD//////////w=="/>
              </a:ext>
            </a:extLst>
          </p:cNvPicPr>
          <p:nvPr/>
        </p:nvPicPr>
        <p:blipFill>
          <a:blip r:embed="rId4"/>
          <a:stretch>
            <a:fillRect/>
          </a:stretch>
        </p:blipFill>
        <p:spPr>
          <a:xfrm>
            <a:off x="5359400" y="2057400"/>
            <a:ext cx="4572000" cy="1261110"/>
          </a:xfrm>
          <a:prstGeom prst="rect">
            <a:avLst/>
          </a:prstGeom>
          <a:noFill/>
          <a:ln>
            <a:noFill/>
          </a:ln>
          <a:effectLst/>
        </p:spPr>
      </p:pic>
      <p:sp>
        <p:nvSpPr>
          <p:cNvPr id="5" name="Shape 897"/>
          <p:cNvSpPr>
            <a:extLst>
              <a:ext uri="smNativeData">
                <pr:smNativeData xmlns:pr="smNativeData" xmlns="smNativeData" val="SMDATA_15_trXWYhMAAAAlAAAAZAAAAA0AAAAAPAAAADwAAAA8AAAAPAAAAAAAAAABAAAAAAAAAAEAAABQAAAAAAAAAAAA4D8AAAAAAADgPwAAAAAAAOA/AAAAAAAA4D8AAAAAAADgPwAAAAAAAOA/AAAAAAAA4D8AAAAAAADgPwAAAAAAAOA/AAAAAAAA4D8CAAAAjAAAAAE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WBYAALQUAAB4MgAADDAAABAAAAAmAAAACAAAAP//////////"/>
              </a:ext>
            </a:extLst>
          </p:cNvSpPr>
          <p:nvPr/>
        </p:nvSpPr>
        <p:spPr>
          <a:xfrm>
            <a:off x="3632200" y="3365500"/>
            <a:ext cx="4572000" cy="4445000"/>
          </a:xfrm>
          <a:prstGeom prst="rect">
            <a:avLst/>
          </a:prstGeom>
          <a:solidFill>
            <a:srgbClr val="FFFFFF"/>
          </a:solidFill>
          <a:ln>
            <a:noFill/>
          </a:ln>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6" name="Shape 898"/>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CYTAM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8AIAAMAoAAD4EwAAvioAABAgAAAmAAAACAAAAP//////////"/>
              </a:ext>
            </a:extLst>
          </p:cNvSpPr>
          <p:nvPr/>
        </p:nvSpPr>
        <p:spPr>
          <a:xfrm>
            <a:off x="477520" y="6624320"/>
            <a:ext cx="2768600" cy="32385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time irreversible:</a:t>
            </a:r>
            <a:endParaRPr cap="none">
              <a:solidFill>
                <a:srgbClr val="424242"/>
              </a:solidFill>
            </a:endParaRPr>
          </a:p>
        </p:txBody>
      </p:sp>
      <p:sp>
        <p:nvSpPr>
          <p:cNvPr id="7" name="Shape 899"/>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8AIAAAIrAACcEAAA/ywAABAgAAAmAAAACAAAAP//////////"/>
              </a:ext>
            </a:extLst>
          </p:cNvSpPr>
          <p:nvPr/>
        </p:nvSpPr>
        <p:spPr>
          <a:xfrm>
            <a:off x="477520" y="6991350"/>
            <a:ext cx="2222500" cy="32321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time reversible:</a:t>
            </a:r>
            <a:endParaRPr cap="none">
              <a:solidFill>
                <a:srgbClr val="424242"/>
              </a:solidFill>
            </a:endParaRPr>
          </a:p>
        </p:txBody>
      </p:sp>
      <p:pic>
        <p:nvPicPr>
          <p:cNvPr id="8" name="pasted-image.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D/////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AoBAADcDwAAXAMAAMkRAAAQAAAAJgAAAAgAAAD//////////w=="/>
              </a:ext>
            </a:extLst>
          </p:cNvPicPr>
          <p:nvPr/>
        </p:nvPicPr>
        <p:blipFill>
          <a:blip r:embed="rId5"/>
          <a:stretch>
            <a:fillRect/>
          </a:stretch>
        </p:blipFill>
        <p:spPr>
          <a:xfrm>
            <a:off x="168910" y="2578100"/>
            <a:ext cx="377190" cy="313055"/>
          </a:xfrm>
          <a:prstGeom prst="rect">
            <a:avLst/>
          </a:prstGeom>
          <a:noFill/>
          <a:ln>
            <a:noFill/>
          </a:ln>
          <a:effectLst/>
        </p:spPr>
      </p:pic>
      <p:pic>
        <p:nvPicPr>
          <p:cNvPr id="9" name="pasted-image.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D/////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M8eAADcDwAAOSEAANARAAAQAAAAJgAAAAgAAAD//////////w=="/>
              </a:ext>
            </a:extLst>
          </p:cNvPicPr>
          <p:nvPr/>
        </p:nvPicPr>
        <p:blipFill>
          <a:blip r:embed="rId6"/>
          <a:stretch>
            <a:fillRect/>
          </a:stretch>
        </p:blipFill>
        <p:spPr>
          <a:xfrm>
            <a:off x="5008245" y="2578100"/>
            <a:ext cx="392430" cy="317500"/>
          </a:xfrm>
          <a:prstGeom prst="rect">
            <a:avLst/>
          </a:prstGeom>
          <a:noFill/>
          <a:ln>
            <a:noFill/>
          </a:ln>
          <a:effectLst/>
        </p:spPr>
      </p:pic>
      <p:sp>
        <p:nvSpPr>
          <p:cNvPr id="10" name="Shape 902"/>
          <p:cNvSpPr>
            <a:extLst>
              <a:ext uri="smNativeData">
                <pr:smNativeData xmlns:pr="smNativeData" xmlns="smNativeData" val="SMDATA_15_trXWYhMAAAAlAAAAZAAAAA0AAAAAUAAAAFAAAABQAAAAUAAAAAAAAAABAAAAAAAAAAEAAABQAAAAAAAAAAAA4D8AAAAAAADgPwAAAAAAAOA/AAAAAAAA4D8AAAAAAADgPwAAAAAAAOA/AAAAAAAA4D8AAAAAAADgPwAAAAAAAOA/AAAAAAAA4D8CAAAAjAAAAAE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P////8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whcAAHATAADSGwAA8BUAABAAAAAmAAAACAAAAP//////////"/>
              </a:ext>
            </a:extLst>
          </p:cNvSpPr>
          <p:nvPr/>
        </p:nvSpPr>
        <p:spPr>
          <a:xfrm>
            <a:off x="3862070" y="3159760"/>
            <a:ext cx="660400" cy="406400"/>
          </a:xfrm>
          <a:prstGeom prst="rect">
            <a:avLst/>
          </a:prstGeom>
          <a:solidFill>
            <a:srgbClr val="FFFFFF"/>
          </a:solidFill>
          <a:ln>
            <a:noFill/>
          </a:ln>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1" name="Shape 903"/>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P////8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JgIAADQNAAA0AoAABAgAAAmAAAACAAAAP//////////"/>
              </a:ext>
            </a:extLst>
          </p:cNvSpPr>
          <p:nvPr/>
        </p:nvSpPr>
        <p:spPr>
          <a:xfrm>
            <a:off x="990600" y="1397000"/>
            <a:ext cx="7594600"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Consider two rate matrices:</a:t>
            </a:r>
            <a:endParaRPr cap="none">
              <a:solidFill>
                <a:srgbClr val="424242"/>
              </a:solidFill>
            </a:endParaRPr>
          </a:p>
        </p:txBody>
      </p:sp>
      <p:sp>
        <p:nvSpPr>
          <p:cNvPr id="12" name="Shape 904"/>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P////8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hA0AAAQLAACMHgAAPA0AABAgAAAmAAAACAAAAP//////////"/>
              </a:ext>
            </a:extLst>
          </p:cNvSpPr>
          <p:nvPr/>
        </p:nvSpPr>
        <p:spPr>
          <a:xfrm>
            <a:off x="2197100" y="1790700"/>
            <a:ext cx="2768600"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time irreversible</a:t>
            </a:r>
            <a:endParaRPr cap="none">
              <a:solidFill>
                <a:srgbClr val="424242"/>
              </a:solidFill>
            </a:endParaRPr>
          </a:p>
        </p:txBody>
      </p:sp>
      <p:sp>
        <p:nvSpPr>
          <p:cNvPr id="13" name="Shape 905"/>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cCsAAAQLAAAcOQAAPA0AABAgAAAmAAAACAAAAP//////////"/>
              </a:ext>
            </a:extLst>
          </p:cNvSpPr>
          <p:nvPr/>
        </p:nvSpPr>
        <p:spPr>
          <a:xfrm>
            <a:off x="7061200" y="1790700"/>
            <a:ext cx="2222500"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time reversible</a:t>
            </a:r>
            <a:endParaRPr cap="none">
              <a:solidFill>
                <a:srgbClr val="424242"/>
              </a:solidFill>
            </a:endParaRPr>
          </a:p>
        </p:txBody>
      </p:sp>
      <p:sp>
        <p:nvSpPr>
          <p:cNvPr id="14" name="Shape 906"/>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gAC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7wMAAEAGAAAnNQAAwAgAABAgAAAmAAAACAAAAP//////////"/>
              </a:ext>
            </a:extLst>
          </p:cNvSpPr>
          <p:nvPr/>
        </p:nvSpPr>
        <p:spPr>
          <a:xfrm>
            <a:off x="639445" y="101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Most continuous-time Markov models assume time reversibility</a:t>
            </a:r>
          </a:p>
        </p:txBody>
      </p:sp>
      <p:sp>
        <p:nvSpPr>
          <p:cNvPr id="15" name="Shape 907"/>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BcBGQE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FRUAANwAAABrKQAATAQAABAgAAAmAAAACAAAAP//////////"/>
              </a:ext>
            </a:extLst>
          </p:cNvSpPr>
          <p:nvPr/>
        </p:nvSpPr>
        <p:spPr>
          <a:xfrm>
            <a:off x="3427095" y="139700"/>
            <a:ext cx="330581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Time Reversibility</a:t>
            </a:r>
          </a:p>
        </p:txBody>
      </p:sp>
    </p:spTree>
  </p:cSld>
  <p:clrMapOvr>
    <a:masterClrMapping/>
  </p:clrMapOvr>
  <p:transition spd="fast" p14:dur="500">
    <p:fade/>
    <p:extLst>
      <p:ext uri="smNativeData">
        <pr:smNativeData xmlns:pr="smNativeData" xmlns="smNativeData" val="trXWYgAAAAD0AQAAAAAAAAYAAAAAAAAAAAAAAAAAAAAAAAAAAQAAAAAAAAAAAAAAAAAAAAAAAAAAAAAA"/>
      </p:ext>
    </p:extLst>
  </p:transition>
  <p:timing>
    <p:tnLst>
      <p:par>
        <p:cTn id="1" dur="indefinite" restart="never" nodeType="tmRoot"/>
      </p:par>
    </p:tnLst>
  </p:timing>
</p:sld>
</file>

<file path=ppt/slides/slide55.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pic>
        <p:nvPicPr>
          <p:cNvPr id="2" name="Q1 v Q2.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D/////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GwMAACwFAAAzC4AADwtAAAQAAAAJgAAAAgAAAD//////////w=="/>
              </a:ext>
            </a:extLst>
          </p:cNvPicPr>
          <p:nvPr/>
        </p:nvPicPr>
        <p:blipFill>
          <a:blip r:embed="rId2"/>
          <a:stretch>
            <a:fillRect/>
          </a:stretch>
        </p:blipFill>
        <p:spPr>
          <a:xfrm>
            <a:off x="2019300" y="3362960"/>
            <a:ext cx="5588000" cy="3990340"/>
          </a:xfrm>
          <a:prstGeom prst="rect">
            <a:avLst/>
          </a:prstGeom>
          <a:noFill/>
          <a:ln>
            <a:noFill/>
          </a:ln>
          <a:effectLst/>
        </p:spPr>
      </p:pic>
      <p:pic>
        <p:nvPicPr>
          <p:cNvPr id="3" name="Q1.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D/////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FwDAAD4DAAAiB0AADAUAAAQAAAAJgAAAAgAAAD//////////w=="/>
              </a:ext>
            </a:extLst>
          </p:cNvPicPr>
          <p:nvPr/>
        </p:nvPicPr>
        <p:blipFill>
          <a:blip r:embed="rId3"/>
          <a:stretch>
            <a:fillRect/>
          </a:stretch>
        </p:blipFill>
        <p:spPr>
          <a:xfrm>
            <a:off x="546100" y="2108200"/>
            <a:ext cx="4254500" cy="1173480"/>
          </a:xfrm>
          <a:prstGeom prst="rect">
            <a:avLst/>
          </a:prstGeom>
          <a:noFill/>
          <a:ln>
            <a:noFill/>
          </a:ln>
          <a:effectLst/>
        </p:spPr>
      </p:pic>
      <p:pic>
        <p:nvPicPr>
          <p:cNvPr id="4" name="Q2.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D/////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PggAACoDAAAGD0AAGoUAAAQAAAAJgAAAAgAAAD//////////w=="/>
              </a:ext>
            </a:extLst>
          </p:cNvPicPr>
          <p:nvPr/>
        </p:nvPicPr>
        <p:blipFill>
          <a:blip r:embed="rId4"/>
          <a:stretch>
            <a:fillRect/>
          </a:stretch>
        </p:blipFill>
        <p:spPr>
          <a:xfrm>
            <a:off x="5359400" y="2057400"/>
            <a:ext cx="4572000" cy="1261110"/>
          </a:xfrm>
          <a:prstGeom prst="rect">
            <a:avLst/>
          </a:prstGeom>
          <a:noFill/>
          <a:ln>
            <a:noFill/>
          </a:ln>
          <a:effectLst/>
        </p:spPr>
      </p:pic>
      <p:sp>
        <p:nvSpPr>
          <p:cNvPr id="5" name="Shape 912"/>
          <p:cNvSpPr>
            <a:extLst>
              <a:ext uri="smNativeData">
                <pr:smNativeData xmlns:pr="smNativeData" xmlns="smNativeData" val="SMDATA_15_trXWYhMAAAAlAAAAZAAAAA0AAAAAPAAAADwAAAA8AAAAPAAAAAAAAAABAAAAAAAAAAEAAABQAAAAAAAAAAAA4D8AAAAAAADgPwAAAAAAAOA/AAAAAAAA4D8AAAAAAADgPwAAAAAAAOA/AAAAAAAA4D8AAAAAAADgPwAAAAAAAOA/AAAAAAAA4D8CAAAAjAAAAAE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P////8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XBwAAGQUAAB4MgAADDAAABAAAAAmAAAACAAAAP//////////"/>
              </a:ext>
            </a:extLst>
          </p:cNvSpPr>
          <p:nvPr/>
        </p:nvSpPr>
        <p:spPr>
          <a:xfrm>
            <a:off x="4610100" y="3314700"/>
            <a:ext cx="3594100" cy="4495800"/>
          </a:xfrm>
          <a:prstGeom prst="rect">
            <a:avLst/>
          </a:prstGeom>
          <a:solidFill>
            <a:srgbClr val="FFFFFF"/>
          </a:solidFill>
          <a:ln>
            <a:noFill/>
          </a:ln>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pic>
        <p:nvPicPr>
          <p:cNvPr id="6" name="pasted-image.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D/////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AoBAADcDwAAXAMAAMkRAAAQAAAAJgAAAAgAAAD//////////w=="/>
              </a:ext>
            </a:extLst>
          </p:cNvPicPr>
          <p:nvPr/>
        </p:nvPicPr>
        <p:blipFill>
          <a:blip r:embed="rId5"/>
          <a:stretch>
            <a:fillRect/>
          </a:stretch>
        </p:blipFill>
        <p:spPr>
          <a:xfrm>
            <a:off x="168910" y="2578100"/>
            <a:ext cx="377190" cy="313055"/>
          </a:xfrm>
          <a:prstGeom prst="rect">
            <a:avLst/>
          </a:prstGeom>
          <a:noFill/>
          <a:ln>
            <a:noFill/>
          </a:ln>
          <a:effectLst/>
        </p:spPr>
      </p:pic>
      <p:pic>
        <p:nvPicPr>
          <p:cNvPr id="7" name="pasted-image.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CQelJ0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M8eAADcDwAAOSEAANARAAAQAAAAJgAAAAgAAAD//////////w=="/>
              </a:ext>
            </a:extLst>
          </p:cNvPicPr>
          <p:nvPr/>
        </p:nvPicPr>
        <p:blipFill>
          <a:blip r:embed="rId6"/>
          <a:stretch>
            <a:fillRect/>
          </a:stretch>
        </p:blipFill>
        <p:spPr>
          <a:xfrm>
            <a:off x="5008245" y="2578100"/>
            <a:ext cx="392430" cy="317500"/>
          </a:xfrm>
          <a:prstGeom prst="rect">
            <a:avLst/>
          </a:prstGeom>
          <a:noFill/>
          <a:ln>
            <a:noFill/>
          </a:ln>
          <a:effectLst/>
        </p:spPr>
      </p:pic>
      <p:sp>
        <p:nvSpPr>
          <p:cNvPr id="8" name="Shape 915"/>
          <p:cNvSpPr>
            <a:extLst>
              <a:ext uri="smNativeData">
                <pr:smNativeData xmlns:pr="smNativeData" xmlns="smNativeData" val="SMDATA_15_trXWYhMAAAAlAAAAZAAAAA0AAAAAUAAAAFAAAABQAAAAUAAAAAAAAAABAAAAAAAAAAEAAABQAAAAAAAAAAAA4D8AAAAAAADgPwAAAAAAAOA/AAAAAAAA4D8AAAAAAADgPwAAAAAAAOA/AAAAAAAA4D8AAAAAAADgPwAAAAAAAOA/AAAAAAAA4D8CAAAAjAAAAAE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Kvvx5s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whcAAHATAADSGwAA8BUAABAAAAAmAAAACAAAAP//////////"/>
              </a:ext>
            </a:extLst>
          </p:cNvSpPr>
          <p:nvPr/>
        </p:nvSpPr>
        <p:spPr>
          <a:xfrm>
            <a:off x="3862070" y="3159760"/>
            <a:ext cx="660400" cy="406400"/>
          </a:xfrm>
          <a:prstGeom prst="rect">
            <a:avLst/>
          </a:prstGeom>
          <a:solidFill>
            <a:srgbClr val="FFFFFF"/>
          </a:solidFill>
          <a:ln>
            <a:noFill/>
          </a:ln>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9" name="Shape 916"/>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8AIAAMAoAAD4EwAAvioAABAgAAAmAAAACAAAAP//////////"/>
              </a:ext>
            </a:extLst>
          </p:cNvSpPr>
          <p:nvPr/>
        </p:nvSpPr>
        <p:spPr>
          <a:xfrm>
            <a:off x="477520" y="6624320"/>
            <a:ext cx="2768600" cy="32385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time irreversible:</a:t>
            </a:r>
            <a:endParaRPr cap="none">
              <a:solidFill>
                <a:srgbClr val="424242"/>
              </a:solidFill>
            </a:endParaRPr>
          </a:p>
        </p:txBody>
      </p:sp>
      <p:sp>
        <p:nvSpPr>
          <p:cNvPr id="10" name="Shape 917"/>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J9KJ88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8AIAAAIrAACcEAAA/ywAABAgAAAmAAAACAAAAP//////////"/>
              </a:ext>
            </a:extLst>
          </p:cNvSpPr>
          <p:nvPr/>
        </p:nvSpPr>
        <p:spPr>
          <a:xfrm>
            <a:off x="477520" y="6991350"/>
            <a:ext cx="2222500" cy="32321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time reversible:</a:t>
            </a:r>
            <a:endParaRPr cap="none">
              <a:solidFill>
                <a:srgbClr val="424242"/>
              </a:solidFill>
            </a:endParaRPr>
          </a:p>
        </p:txBody>
      </p:sp>
      <p:sp>
        <p:nvSpPr>
          <p:cNvPr id="11" name="Shape 918"/>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B8dmvE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JgIAADQNAAA0AoAABAgAAAmAAAACAAAAP//////////"/>
              </a:ext>
            </a:extLst>
          </p:cNvSpPr>
          <p:nvPr/>
        </p:nvSpPr>
        <p:spPr>
          <a:xfrm>
            <a:off x="990600" y="1397000"/>
            <a:ext cx="7594600"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Consider two rate matrices:</a:t>
            </a:r>
            <a:endParaRPr cap="none">
              <a:solidFill>
                <a:srgbClr val="424242"/>
              </a:solidFill>
            </a:endParaRPr>
          </a:p>
        </p:txBody>
      </p:sp>
      <p:sp>
        <p:nvSpPr>
          <p:cNvPr id="12" name="Shape 919"/>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MBsoAM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hA0AAAQLAACMHgAAPA0AABAgAAAmAAAACAAAAP//////////"/>
              </a:ext>
            </a:extLst>
          </p:cNvSpPr>
          <p:nvPr/>
        </p:nvSpPr>
        <p:spPr>
          <a:xfrm>
            <a:off x="2197100" y="1790700"/>
            <a:ext cx="2768600"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time irreversible</a:t>
            </a:r>
            <a:endParaRPr cap="none">
              <a:solidFill>
                <a:srgbClr val="424242"/>
              </a:solidFill>
            </a:endParaRPr>
          </a:p>
        </p:txBody>
      </p:sp>
      <p:sp>
        <p:nvSpPr>
          <p:cNvPr id="13" name="Shape 920"/>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C6gb2M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cCsAAAQLAAAcOQAAPA0AABAgAAAmAAAACAAAAP//////////"/>
              </a:ext>
            </a:extLst>
          </p:cNvSpPr>
          <p:nvPr/>
        </p:nvSpPr>
        <p:spPr>
          <a:xfrm>
            <a:off x="7061200" y="1790700"/>
            <a:ext cx="2222500"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time reversible</a:t>
            </a:r>
            <a:endParaRPr cap="none">
              <a:solidFill>
                <a:srgbClr val="424242"/>
              </a:solidFill>
            </a:endParaRPr>
          </a:p>
        </p:txBody>
      </p:sp>
      <p:sp>
        <p:nvSpPr>
          <p:cNvPr id="14" name="Shape 921"/>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KFaCC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7wMAAEAGAAAnNQAAwAgAABAgAAAmAAAACAAAAP//////////"/>
              </a:ext>
            </a:extLst>
          </p:cNvSpPr>
          <p:nvPr/>
        </p:nvSpPr>
        <p:spPr>
          <a:xfrm>
            <a:off x="639445" y="101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Most continuous-time Markov models assume time reversibility</a:t>
            </a:r>
          </a:p>
        </p:txBody>
      </p:sp>
      <p:sp>
        <p:nvSpPr>
          <p:cNvPr id="15" name="Shape 922"/>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BBAAAE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FRUAANwAAABrKQAATAQAABAgAAAmAAAACAAAAP//////////"/>
              </a:ext>
            </a:extLst>
          </p:cNvSpPr>
          <p:nvPr/>
        </p:nvSpPr>
        <p:spPr>
          <a:xfrm>
            <a:off x="3427095" y="139700"/>
            <a:ext cx="330581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Time Reversibility</a:t>
            </a:r>
          </a:p>
        </p:txBody>
      </p:sp>
    </p:spTree>
  </p:cSld>
  <p:clrMapOvr>
    <a:masterClrMapping/>
  </p:clrMapOvr>
  <p:transition spd="fast" p14:dur="500">
    <p:fade/>
    <p:extLst>
      <p:ext uri="smNativeData">
        <pr:smNativeData xmlns:pr="smNativeData" xmlns="smNativeData" val="trXWYgAAAAD0AQAAAAAAAAYAAAAAAAAAAAAAAAAAAAAAAAAAAQAAAAAAAAAAAAAAAAAAAAAAAAAAAAAA"/>
      </p:ext>
    </p:extLst>
  </p:transition>
  <p:timing>
    <p:tnLst>
      <p:par>
        <p:cTn id="1" dur="indefinite" restart="never" nodeType="tmRoot"/>
      </p:par>
    </p:tnLst>
  </p:timing>
</p:sld>
</file>

<file path=ppt/slides/slide56.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pic>
        <p:nvPicPr>
          <p:cNvPr id="2" name="Q1 v Q2.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DbBefL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GwMAACwFAAAzC4AADwtAAAQAAAAJgAAAAgAAAD//////////w=="/>
              </a:ext>
            </a:extLst>
          </p:cNvPicPr>
          <p:nvPr/>
        </p:nvPicPr>
        <p:blipFill>
          <a:blip r:embed="rId2"/>
          <a:stretch>
            <a:fillRect/>
          </a:stretch>
        </p:blipFill>
        <p:spPr>
          <a:xfrm>
            <a:off x="2019300" y="3362960"/>
            <a:ext cx="5588000" cy="3990340"/>
          </a:xfrm>
          <a:prstGeom prst="rect">
            <a:avLst/>
          </a:prstGeom>
          <a:noFill/>
          <a:ln>
            <a:noFill/>
          </a:ln>
          <a:effectLst/>
        </p:spPr>
      </p:pic>
      <p:pic>
        <p:nvPicPr>
          <p:cNvPr id="3" name="Q1.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DgkGkE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FwDAAD4DAAAiB0AADAUAAAQAAAAJgAAAAgAAAD//////////w=="/>
              </a:ext>
            </a:extLst>
          </p:cNvPicPr>
          <p:nvPr/>
        </p:nvPicPr>
        <p:blipFill>
          <a:blip r:embed="rId3"/>
          <a:stretch>
            <a:fillRect/>
          </a:stretch>
        </p:blipFill>
        <p:spPr>
          <a:xfrm>
            <a:off x="546100" y="2108200"/>
            <a:ext cx="4254500" cy="1173480"/>
          </a:xfrm>
          <a:prstGeom prst="rect">
            <a:avLst/>
          </a:prstGeom>
          <a:noFill/>
          <a:ln>
            <a:noFill/>
          </a:ln>
          <a:effectLst/>
        </p:spPr>
      </p:pic>
      <p:pic>
        <p:nvPicPr>
          <p:cNvPr id="4" name="Q2.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DulHPO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PggAACoDAAAGD0AAGoUAAAQAAAAJgAAAAgAAAD//////////w=="/>
              </a:ext>
            </a:extLst>
          </p:cNvPicPr>
          <p:nvPr/>
        </p:nvPicPr>
        <p:blipFill>
          <a:blip r:embed="rId4"/>
          <a:stretch>
            <a:fillRect/>
          </a:stretch>
        </p:blipFill>
        <p:spPr>
          <a:xfrm>
            <a:off x="5359400" y="2057400"/>
            <a:ext cx="4572000" cy="1261110"/>
          </a:xfrm>
          <a:prstGeom prst="rect">
            <a:avLst/>
          </a:prstGeom>
          <a:noFill/>
          <a:ln>
            <a:noFill/>
          </a:ln>
          <a:effectLst/>
        </p:spPr>
      </p:pic>
      <p:sp>
        <p:nvSpPr>
          <p:cNvPr id="5" name="Shape 927"/>
          <p:cNvSpPr>
            <a:extLst>
              <a:ext uri="smNativeData">
                <pr:smNativeData xmlns:pr="smNativeData" xmlns="smNativeData" val="SMDATA_15_trXWYhMAAAAlAAAAZAAAAA0AAAAAPAAAADwAAAA8AAAAPAAAAAAAAAABAAAAAAAAAAEAAABQAAAAAAAAAAAA4D8AAAAAAADgPwAAAAAAAOA/AAAAAAAA4D8AAAAAAADgPwAAAAAAAOA/AAAAAAAA4D8AAAAAAADgPwAAAAAAAOA/AAAAAAAA4D8CAAAAjAAAAAE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JeS2Uc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7CIAAGQUAAB4MgAADDAAABAAAAAmAAAACAAAAP//////////"/>
              </a:ext>
            </a:extLst>
          </p:cNvSpPr>
          <p:nvPr/>
        </p:nvSpPr>
        <p:spPr>
          <a:xfrm>
            <a:off x="5676900" y="3314700"/>
            <a:ext cx="2527300" cy="4495800"/>
          </a:xfrm>
          <a:prstGeom prst="rect">
            <a:avLst/>
          </a:prstGeom>
          <a:solidFill>
            <a:srgbClr val="FFFFFF"/>
          </a:solidFill>
          <a:ln>
            <a:noFill/>
          </a:ln>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pic>
        <p:nvPicPr>
          <p:cNvPr id="6" name="pasted-image.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CHHC1n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AoBAADcDwAAXAMAAMkRAAAQAAAAJgAAAAgAAAD//////////w=="/>
              </a:ext>
            </a:extLst>
          </p:cNvPicPr>
          <p:nvPr/>
        </p:nvPicPr>
        <p:blipFill>
          <a:blip r:embed="rId5"/>
          <a:stretch>
            <a:fillRect/>
          </a:stretch>
        </p:blipFill>
        <p:spPr>
          <a:xfrm>
            <a:off x="168910" y="2578100"/>
            <a:ext cx="377190" cy="313055"/>
          </a:xfrm>
          <a:prstGeom prst="rect">
            <a:avLst/>
          </a:prstGeom>
          <a:noFill/>
          <a:ln>
            <a:noFill/>
          </a:ln>
          <a:effectLst/>
        </p:spPr>
      </p:pic>
      <p:pic>
        <p:nvPicPr>
          <p:cNvPr id="7" name="pasted-image.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C26RmB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M8eAADcDwAAOSEAANARAAAQAAAAJgAAAAgAAAD//////////w=="/>
              </a:ext>
            </a:extLst>
          </p:cNvPicPr>
          <p:nvPr/>
        </p:nvPicPr>
        <p:blipFill>
          <a:blip r:embed="rId6"/>
          <a:stretch>
            <a:fillRect/>
          </a:stretch>
        </p:blipFill>
        <p:spPr>
          <a:xfrm>
            <a:off x="5008245" y="2578100"/>
            <a:ext cx="392430" cy="317500"/>
          </a:xfrm>
          <a:prstGeom prst="rect">
            <a:avLst/>
          </a:prstGeom>
          <a:noFill/>
          <a:ln>
            <a:noFill/>
          </a:ln>
          <a:effectLst/>
        </p:spPr>
      </p:pic>
      <p:sp>
        <p:nvSpPr>
          <p:cNvPr id="8" name="Shape 930"/>
          <p:cNvSpPr>
            <a:extLst>
              <a:ext uri="smNativeData">
                <pr:smNativeData xmlns:pr="smNativeData" xmlns="smNativeData" val="SMDATA_15_trXWYhMAAAAlAAAAZAAAAA0AAAAAUAAAAFAAAABQAAAAUAAAAAAAAAABAAAAAAAAAAEAAABQAAAAAAAAAAAA4D8AAAAAAADgPwAAAAAAAOA/AAAAAAAA4D8AAAAAAADgPwAAAAAAAOA/AAAAAAAA4D8AAAAAAADgPwAAAAAAAOA/AAAAAAAA4D8CAAAAjAAAAAE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GRnL8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whcAAHATAADSGwAA8BUAABAAAAAmAAAACAAAAP//////////"/>
              </a:ext>
            </a:extLst>
          </p:cNvSpPr>
          <p:nvPr/>
        </p:nvSpPr>
        <p:spPr>
          <a:xfrm>
            <a:off x="3862070" y="3159760"/>
            <a:ext cx="660400" cy="406400"/>
          </a:xfrm>
          <a:prstGeom prst="rect">
            <a:avLst/>
          </a:prstGeom>
          <a:solidFill>
            <a:srgbClr val="FFFFFF"/>
          </a:solidFill>
          <a:ln>
            <a:noFill/>
          </a:ln>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9" name="Shape 931"/>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GSn2SE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8AIAAMAoAAD4EwAAvioAABAgAAAmAAAACAAAAP//////////"/>
              </a:ext>
            </a:extLst>
          </p:cNvSpPr>
          <p:nvPr/>
        </p:nvSpPr>
        <p:spPr>
          <a:xfrm>
            <a:off x="477520" y="6624320"/>
            <a:ext cx="2768600" cy="32385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time irreversible:</a:t>
            </a:r>
            <a:endParaRPr cap="none">
              <a:solidFill>
                <a:srgbClr val="424242"/>
              </a:solidFill>
            </a:endParaRPr>
          </a:p>
        </p:txBody>
      </p:sp>
      <p:sp>
        <p:nvSpPr>
          <p:cNvPr id="10" name="Shape 932"/>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Kjj5cs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8AIAAAIrAACcEAAA/ywAABAgAAAmAAAACAAAAP//////////"/>
              </a:ext>
            </a:extLst>
          </p:cNvSpPr>
          <p:nvPr/>
        </p:nvSpPr>
        <p:spPr>
          <a:xfrm>
            <a:off x="477520" y="6991350"/>
            <a:ext cx="2222500" cy="32321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time reversible:</a:t>
            </a:r>
            <a:endParaRPr cap="none">
              <a:solidFill>
                <a:srgbClr val="424242"/>
              </a:solidFill>
            </a:endParaRPr>
          </a:p>
        </p:txBody>
      </p:sp>
      <p:sp>
        <p:nvSpPr>
          <p:cNvPr id="11" name="Shape 933"/>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MiRx08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JgIAADQNAAA0AoAABAgAAAmAAAACAAAAP//////////"/>
              </a:ext>
            </a:extLst>
          </p:cNvSpPr>
          <p:nvPr/>
        </p:nvSpPr>
        <p:spPr>
          <a:xfrm>
            <a:off x="990600" y="1397000"/>
            <a:ext cx="7594600"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Consider two rate matrices:</a:t>
            </a:r>
            <a:endParaRPr cap="none">
              <a:solidFill>
                <a:srgbClr val="424242"/>
              </a:solidFill>
            </a:endParaRPr>
          </a:p>
        </p:txBody>
      </p:sp>
      <p:sp>
        <p:nvSpPr>
          <p:cNvPr id="12" name="Shape 934"/>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cAC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hA0AAAQLAACMHgAAPA0AABAgAAAmAAAACAAAAP//////////"/>
              </a:ext>
            </a:extLst>
          </p:cNvSpPr>
          <p:nvPr/>
        </p:nvSpPr>
        <p:spPr>
          <a:xfrm>
            <a:off x="2197100" y="1790700"/>
            <a:ext cx="2768600"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time irreversible</a:t>
            </a:r>
            <a:endParaRPr cap="none">
              <a:solidFill>
                <a:srgbClr val="424242"/>
              </a:solidFill>
            </a:endParaRPr>
          </a:p>
        </p:txBody>
      </p:sp>
      <p:sp>
        <p:nvSpPr>
          <p:cNvPr id="13" name="Shape 935"/>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Fcw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cCsAAAQLAAAcOQAAPA0AABAgAAAmAAAACAAAAP//////////"/>
              </a:ext>
            </a:extLst>
          </p:cNvSpPr>
          <p:nvPr/>
        </p:nvSpPr>
        <p:spPr>
          <a:xfrm>
            <a:off x="7061200" y="1790700"/>
            <a:ext cx="2222500"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time reversible</a:t>
            </a:r>
            <a:endParaRPr cap="none">
              <a:solidFill>
                <a:srgbClr val="424242"/>
              </a:solidFill>
            </a:endParaRPr>
          </a:p>
        </p:txBody>
      </p:sp>
      <p:sp>
        <p:nvSpPr>
          <p:cNvPr id="14" name="Shape 936"/>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Fd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7wMAAEAGAAAnNQAAwAgAABAgAAAmAAAACAAAAP//////////"/>
              </a:ext>
            </a:extLst>
          </p:cNvSpPr>
          <p:nvPr/>
        </p:nvSpPr>
        <p:spPr>
          <a:xfrm>
            <a:off x="639445" y="101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Most continuous-time Markov models assume time reversibility</a:t>
            </a:r>
          </a:p>
        </p:txBody>
      </p:sp>
      <p:sp>
        <p:nvSpPr>
          <p:cNvPr id="15" name="Shape 937"/>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BoyYTY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FRUAANwAAABrKQAATAQAABAgAAAmAAAACAAAAP//////////"/>
              </a:ext>
            </a:extLst>
          </p:cNvSpPr>
          <p:nvPr/>
        </p:nvSpPr>
        <p:spPr>
          <a:xfrm>
            <a:off x="3427095" y="139700"/>
            <a:ext cx="330581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Time Reversibility</a:t>
            </a:r>
          </a:p>
        </p:txBody>
      </p:sp>
    </p:spTree>
  </p:cSld>
  <p:clrMapOvr>
    <a:masterClrMapping/>
  </p:clrMapOvr>
  <p:transition spd="fast" p14:dur="500">
    <p:fade/>
    <p:extLst>
      <p:ext uri="smNativeData">
        <pr:smNativeData xmlns:pr="smNativeData" xmlns="smNativeData" val="trXWYgAAAAD0AQAAAAAAAAYAAAAAAAAAAAAAAAAAAAAAAAAAAQAAAAAAAAAAAAAAAAAAAAAAAAAAAAAA"/>
      </p:ext>
    </p:extLst>
  </p:transition>
  <p:timing>
    <p:tnLst>
      <p:par>
        <p:cTn id="1" dur="indefinite" restart="never" nodeType="tmRoot"/>
      </p:par>
    </p:tnLst>
  </p:timing>
</p:sld>
</file>

<file path=ppt/slides/slide57.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pic>
        <p:nvPicPr>
          <p:cNvPr id="2" name="Q1 v Q2.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GwMAACwFAAAzC4AADwtAAAQAAAAJgAAAAgAAAD//////////w=="/>
              </a:ext>
            </a:extLst>
          </p:cNvPicPr>
          <p:nvPr/>
        </p:nvPicPr>
        <p:blipFill>
          <a:blip r:embed="rId2"/>
          <a:stretch>
            <a:fillRect/>
          </a:stretch>
        </p:blipFill>
        <p:spPr>
          <a:xfrm>
            <a:off x="2019300" y="3362960"/>
            <a:ext cx="5588000" cy="3990340"/>
          </a:xfrm>
          <a:prstGeom prst="rect">
            <a:avLst/>
          </a:prstGeom>
          <a:noFill/>
          <a:ln>
            <a:noFill/>
          </a:ln>
          <a:effectLst/>
        </p:spPr>
      </p:pic>
      <p:pic>
        <p:nvPicPr>
          <p:cNvPr id="3" name="Q1.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Bi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FwDAAD4DAAAiB0AADAUAAAQAAAAJgAAAAgAAAD//////////w=="/>
              </a:ext>
            </a:extLst>
          </p:cNvPicPr>
          <p:nvPr/>
        </p:nvPicPr>
        <p:blipFill>
          <a:blip r:embed="rId3"/>
          <a:stretch>
            <a:fillRect/>
          </a:stretch>
        </p:blipFill>
        <p:spPr>
          <a:xfrm>
            <a:off x="546100" y="2108200"/>
            <a:ext cx="4254500" cy="1173480"/>
          </a:xfrm>
          <a:prstGeom prst="rect">
            <a:avLst/>
          </a:prstGeom>
          <a:noFill/>
          <a:ln>
            <a:noFill/>
          </a:ln>
          <a:effectLst/>
        </p:spPr>
      </p:pic>
      <p:pic>
        <p:nvPicPr>
          <p:cNvPr id="4" name="Q2.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BXI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PggAACoDAAAGD0AAGoUAAAQAAAAJgAAAAgAAAD//////////w=="/>
              </a:ext>
            </a:extLst>
          </p:cNvPicPr>
          <p:nvPr/>
        </p:nvPicPr>
        <p:blipFill>
          <a:blip r:embed="rId4"/>
          <a:stretch>
            <a:fillRect/>
          </a:stretch>
        </p:blipFill>
        <p:spPr>
          <a:xfrm>
            <a:off x="5359400" y="2057400"/>
            <a:ext cx="4572000" cy="1261110"/>
          </a:xfrm>
          <a:prstGeom prst="rect">
            <a:avLst/>
          </a:prstGeom>
          <a:noFill/>
          <a:ln>
            <a:noFill/>
          </a:ln>
          <a:effectLst/>
        </p:spPr>
      </p:pic>
      <p:sp>
        <p:nvSpPr>
          <p:cNvPr id="5" name="Shape 942"/>
          <p:cNvSpPr>
            <a:extLst>
              <a:ext uri="smNativeData">
                <pr:smNativeData xmlns:pr="smNativeData" xmlns="smNativeData" val="SMDATA_15_trXWYhMAAAAlAAAAZAAAAA0AAAAAPAAAADwAAAA8AAAAPAAAAAAAAAABAAAAAAAAAAEAAABQAAAAAAAAAAAA4D8AAAAAAADgPwAAAAAAAOA/AAAAAAAA4D8AAAAAAADgPwAAAAAAAOA/AAAAAAAA4D8AAAAAAADgPwAAAAAAAOA/AAAAAAAA4D8CAAAAjAAAAAE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KB78wU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aCkAAGQUAAB4MgAADDAAABAAAAAmAAAACAAAAP//////////"/>
              </a:ext>
            </a:extLst>
          </p:cNvSpPr>
          <p:nvPr/>
        </p:nvSpPr>
        <p:spPr>
          <a:xfrm>
            <a:off x="6731000" y="3314700"/>
            <a:ext cx="1473200" cy="4495800"/>
          </a:xfrm>
          <a:prstGeom prst="rect">
            <a:avLst/>
          </a:prstGeom>
          <a:solidFill>
            <a:srgbClr val="FFFFFF"/>
          </a:solidFill>
          <a:ln>
            <a:noFill/>
          </a:ln>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pic>
        <p:nvPicPr>
          <p:cNvPr id="6" name="pasted-image.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BXI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AoBAADcDwAAXAMAAMkRAAAQAAAAJgAAAAgAAAD//////////w=="/>
              </a:ext>
            </a:extLst>
          </p:cNvPicPr>
          <p:nvPr/>
        </p:nvPicPr>
        <p:blipFill>
          <a:blip r:embed="rId5"/>
          <a:stretch>
            <a:fillRect/>
          </a:stretch>
        </p:blipFill>
        <p:spPr>
          <a:xfrm>
            <a:off x="168910" y="2578100"/>
            <a:ext cx="377190" cy="313055"/>
          </a:xfrm>
          <a:prstGeom prst="rect">
            <a:avLst/>
          </a:prstGeom>
          <a:noFill/>
          <a:ln>
            <a:noFill/>
          </a:ln>
          <a:effectLst/>
        </p:spPr>
      </p:pic>
      <p:pic>
        <p:nvPicPr>
          <p:cNvPr id="7" name="pasted-image.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CsqZlh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M8eAADcDwAAOSEAANARAAAQAAAAJgAAAAgAAAD//////////w=="/>
              </a:ext>
            </a:extLst>
          </p:cNvPicPr>
          <p:nvPr/>
        </p:nvPicPr>
        <p:blipFill>
          <a:blip r:embed="rId6"/>
          <a:stretch>
            <a:fillRect/>
          </a:stretch>
        </p:blipFill>
        <p:spPr>
          <a:xfrm>
            <a:off x="5008245" y="2578100"/>
            <a:ext cx="392430" cy="317500"/>
          </a:xfrm>
          <a:prstGeom prst="rect">
            <a:avLst/>
          </a:prstGeom>
          <a:noFill/>
          <a:ln>
            <a:noFill/>
          </a:ln>
          <a:effectLst/>
        </p:spPr>
      </p:pic>
      <p:sp>
        <p:nvSpPr>
          <p:cNvPr id="8" name="Shape 945"/>
          <p:cNvSpPr>
            <a:extLst>
              <a:ext uri="smNativeData">
                <pr:smNativeData xmlns:pr="smNativeData" xmlns="smNativeData" val="SMDATA_15_trXWYhMAAAAlAAAAZAAAAA0AAAAAUAAAAFAAAABQAAAAUAAAAAAAAAABAAAAAAAAAAEAAABQAAAAAAAAAAAA4D8AAAAAAADgPwAAAAAAAOA/AAAAAAAA4D8AAAAAAADgPwAAAAAAAOA/AAAAAAAA4D8AAAAAAADgPwAAAAAAAOA/AAAAAAAA4D8CAAAAjAAAAAE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BYEwQ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whcAAHATAADSGwAA8BUAABAAAAAmAAAACAAAAP//////////"/>
              </a:ext>
            </a:extLst>
          </p:cNvSpPr>
          <p:nvPr/>
        </p:nvSpPr>
        <p:spPr>
          <a:xfrm>
            <a:off x="3862070" y="3159760"/>
            <a:ext cx="660400" cy="406400"/>
          </a:xfrm>
          <a:prstGeom prst="rect">
            <a:avLst/>
          </a:prstGeom>
          <a:solidFill>
            <a:srgbClr val="FFFFFF"/>
          </a:solidFill>
          <a:ln>
            <a:noFill/>
          </a:ln>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9" name="Shape 946"/>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DKWvp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8AIAAMAoAAD4EwAAvioAABAgAAAmAAAACAAAAP//////////"/>
              </a:ext>
            </a:extLst>
          </p:cNvSpPr>
          <p:nvPr/>
        </p:nvSpPr>
        <p:spPr>
          <a:xfrm>
            <a:off x="477520" y="6624320"/>
            <a:ext cx="2768600" cy="32385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time irreversible:</a:t>
            </a:r>
            <a:endParaRPr cap="none">
              <a:solidFill>
                <a:srgbClr val="424242"/>
              </a:solidFill>
            </a:endParaRPr>
          </a:p>
        </p:txBody>
      </p:sp>
      <p:sp>
        <p:nvSpPr>
          <p:cNvPr id="10" name="Shape 947"/>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IDfLQs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8AIAAAIrAACcEAAA/ywAABAgAAAmAAAACAAAAP//////////"/>
              </a:ext>
            </a:extLst>
          </p:cNvSpPr>
          <p:nvPr/>
        </p:nvSpPr>
        <p:spPr>
          <a:xfrm>
            <a:off x="477520" y="6991350"/>
            <a:ext cx="2222500" cy="32321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time reversible:</a:t>
            </a:r>
            <a:endParaRPr cap="none">
              <a:solidFill>
                <a:srgbClr val="424242"/>
              </a:solidFill>
            </a:endParaRPr>
          </a:p>
        </p:txBody>
      </p:sp>
      <p:sp>
        <p:nvSpPr>
          <p:cNvPr id="11" name="Shape 948"/>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IACFK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JgIAADQNAAA0AoAABAgAAAmAAAACAAAAP//////////"/>
              </a:ext>
            </a:extLst>
          </p:cNvSpPr>
          <p:nvPr/>
        </p:nvSpPr>
        <p:spPr>
          <a:xfrm>
            <a:off x="990600" y="1397000"/>
            <a:ext cx="7594600"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Consider two rate matrices:</a:t>
            </a:r>
            <a:endParaRPr cap="none">
              <a:solidFill>
                <a:srgbClr val="424242"/>
              </a:solidFill>
            </a:endParaRPr>
          </a:p>
        </p:txBody>
      </p:sp>
      <p:sp>
        <p:nvSpPr>
          <p:cNvPr id="12" name="Shape 949"/>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HRzLm8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hA0AAAQLAACMHgAAPA0AABAgAAAmAAAACAAAAP//////////"/>
              </a:ext>
            </a:extLst>
          </p:cNvSpPr>
          <p:nvPr/>
        </p:nvSpPr>
        <p:spPr>
          <a:xfrm>
            <a:off x="2197100" y="1790700"/>
            <a:ext cx="2768600"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time irreversible</a:t>
            </a:r>
            <a:endParaRPr cap="none">
              <a:solidFill>
                <a:srgbClr val="424242"/>
              </a:solidFill>
            </a:endParaRPr>
          </a:p>
        </p:txBody>
      </p:sp>
      <p:sp>
        <p:nvSpPr>
          <p:cNvPr id="13" name="Shape 950"/>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D48L2E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cCsAAAQLAAAcOQAAPA0AABAgAAAmAAAACAAAAP//////////"/>
              </a:ext>
            </a:extLst>
          </p:cNvSpPr>
          <p:nvPr/>
        </p:nvSpPr>
        <p:spPr>
          <a:xfrm>
            <a:off x="7061200" y="1790700"/>
            <a:ext cx="2222500"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time reversible</a:t>
            </a:r>
            <a:endParaRPr cap="none">
              <a:solidFill>
                <a:srgbClr val="424242"/>
              </a:solidFill>
            </a:endParaRPr>
          </a:p>
        </p:txBody>
      </p:sp>
      <p:sp>
        <p:nvSpPr>
          <p:cNvPr id="14" name="Shape 951"/>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FdpdGg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7wMAAEAGAAAnNQAAwAgAABAgAAAmAAAACAAAAP//////////"/>
              </a:ext>
            </a:extLst>
          </p:cNvSpPr>
          <p:nvPr/>
        </p:nvSpPr>
        <p:spPr>
          <a:xfrm>
            <a:off x="639445" y="101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Most continuous-time Markov models assume time reversibility</a:t>
            </a:r>
          </a:p>
        </p:txBody>
      </p:sp>
      <p:sp>
        <p:nvSpPr>
          <p:cNvPr id="15" name="Shape 952"/>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GNOdl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FRUAANwAAABrKQAATAQAABAgAAAmAAAACAAAAP//////////"/>
              </a:ext>
            </a:extLst>
          </p:cNvSpPr>
          <p:nvPr/>
        </p:nvSpPr>
        <p:spPr>
          <a:xfrm>
            <a:off x="3427095" y="139700"/>
            <a:ext cx="330581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Time Reversibility</a:t>
            </a:r>
          </a:p>
        </p:txBody>
      </p:sp>
    </p:spTree>
  </p:cSld>
  <p:clrMapOvr>
    <a:masterClrMapping/>
  </p:clrMapOvr>
  <p:transition spd="fast" p14:dur="500">
    <p:fade/>
    <p:extLst>
      <p:ext uri="smNativeData">
        <pr:smNativeData xmlns:pr="smNativeData" xmlns="smNativeData" val="trXWYgAAAAD0AQAAAAAAAAYAAAAAAAAAAAAAAAAAAAAAAAAAAQAAAAAAAAAAAAAAAAAAAAAAAAAAAAAA"/>
      </p:ext>
    </p:extLst>
  </p:transition>
  <p:timing>
    <p:tnLst>
      <p:par>
        <p:cTn id="1" dur="indefinite" restart="never" nodeType="tmRoot"/>
      </p:par>
    </p:tnLst>
  </p:timing>
</p:sld>
</file>

<file path=ppt/slides/slide58.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pic>
        <p:nvPicPr>
          <p:cNvPr id="2" name="Q1 v Q2.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BMWFlq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GwMAACwFAAAzC4AADwtAAAQAAAAJgAAAAgAAAD//////////w=="/>
              </a:ext>
            </a:extLst>
          </p:cNvPicPr>
          <p:nvPr/>
        </p:nvPicPr>
        <p:blipFill>
          <a:blip r:embed="rId2"/>
          <a:stretch>
            <a:fillRect/>
          </a:stretch>
        </p:blipFill>
        <p:spPr>
          <a:xfrm>
            <a:off x="2019300" y="3362960"/>
            <a:ext cx="5588000" cy="3990340"/>
          </a:xfrm>
          <a:prstGeom prst="rect">
            <a:avLst/>
          </a:prstGeom>
          <a:noFill/>
          <a:ln>
            <a:noFill/>
          </a:ln>
          <a:effectLst/>
        </p:spPr>
      </p:pic>
      <p:pic>
        <p:nvPicPr>
          <p:cNvPr id="3" name="Q1.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CgwxkF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FwDAAD4DAAAiB0AADAUAAAQAAAAJgAAAAgAAAD//////////w=="/>
              </a:ext>
            </a:extLst>
          </p:cNvPicPr>
          <p:nvPr/>
        </p:nvPicPr>
        <p:blipFill>
          <a:blip r:embed="rId3"/>
          <a:stretch>
            <a:fillRect/>
          </a:stretch>
        </p:blipFill>
        <p:spPr>
          <a:xfrm>
            <a:off x="546100" y="2108200"/>
            <a:ext cx="4254500" cy="1173480"/>
          </a:xfrm>
          <a:prstGeom prst="rect">
            <a:avLst/>
          </a:prstGeom>
          <a:noFill/>
          <a:ln>
            <a:noFill/>
          </a:ln>
          <a:effectLst/>
        </p:spPr>
      </p:pic>
      <p:pic>
        <p:nvPicPr>
          <p:cNvPr id="4" name="Q2.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Bgsi8F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PggAACoDAAAGD0AAGoUAAAQAAAAJgAAAAgAAAD//////////w=="/>
              </a:ext>
            </a:extLst>
          </p:cNvPicPr>
          <p:nvPr/>
        </p:nvPicPr>
        <p:blipFill>
          <a:blip r:embed="rId4"/>
          <a:stretch>
            <a:fillRect/>
          </a:stretch>
        </p:blipFill>
        <p:spPr>
          <a:xfrm>
            <a:off x="5359400" y="2057400"/>
            <a:ext cx="4572000" cy="1261110"/>
          </a:xfrm>
          <a:prstGeom prst="rect">
            <a:avLst/>
          </a:prstGeom>
          <a:noFill/>
          <a:ln>
            <a:noFill/>
          </a:ln>
          <a:effectLst/>
        </p:spPr>
      </p:pic>
      <p:sp>
        <p:nvSpPr>
          <p:cNvPr id="5" name="Shape 957"/>
          <p:cNvSpPr>
            <a:extLst>
              <a:ext uri="smNativeData">
                <pr:smNativeData xmlns:pr="smNativeData" xmlns="smNativeData" val="SMDATA_15_trXWYhMAAAAlAAAAZAAAAA0AAAAAUAAAAFAAAABQAAAAUAAAAAAAAAABAAAAAAAAAAEAAABQAAAAAAAAAAAA4D8AAAAAAADgPwAAAAAAAOA/AAAAAAAA4D8AAAAAAADgPwAAAAAAAOA/AAAAAAAA4D8AAAAAAADgPwAAAAAAAOA/AAAAAAAA4D8CAAAAjAAAAAE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TjGAU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xCwAAAQlAADUMAAAhCcAABAAAAAmAAAACAAAAP//////////"/>
              </a:ext>
            </a:extLst>
          </p:cNvSpPr>
          <p:nvPr/>
        </p:nvSpPr>
        <p:spPr>
          <a:xfrm>
            <a:off x="7277100" y="6017260"/>
            <a:ext cx="660400" cy="406400"/>
          </a:xfrm>
          <a:prstGeom prst="rect">
            <a:avLst/>
          </a:prstGeom>
          <a:solidFill>
            <a:srgbClr val="FFFFFF"/>
          </a:solidFill>
          <a:ln>
            <a:noFill/>
          </a:ln>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pic>
        <p:nvPicPr>
          <p:cNvPr id="6" name="pasted-image.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AoBAADcDwAAXAMAAMkRAAAQAAAAJgAAAAgAAAD//////////w=="/>
              </a:ext>
            </a:extLst>
          </p:cNvPicPr>
          <p:nvPr/>
        </p:nvPicPr>
        <p:blipFill>
          <a:blip r:embed="rId5"/>
          <a:stretch>
            <a:fillRect/>
          </a:stretch>
        </p:blipFill>
        <p:spPr>
          <a:xfrm>
            <a:off x="168910" y="2578100"/>
            <a:ext cx="377190" cy="313055"/>
          </a:xfrm>
          <a:prstGeom prst="rect">
            <a:avLst/>
          </a:prstGeom>
          <a:noFill/>
          <a:ln>
            <a:noFill/>
          </a:ln>
          <a:effectLst/>
        </p:spPr>
      </p:pic>
      <p:pic>
        <p:nvPicPr>
          <p:cNvPr id="7" name="pasted-image.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M8eAADcDwAAOSEAANARAAAQAAAAJgAAAAgAAAD//////////w=="/>
              </a:ext>
            </a:extLst>
          </p:cNvPicPr>
          <p:nvPr/>
        </p:nvPicPr>
        <p:blipFill>
          <a:blip r:embed="rId6"/>
          <a:stretch>
            <a:fillRect/>
          </a:stretch>
        </p:blipFill>
        <p:spPr>
          <a:xfrm>
            <a:off x="5008245" y="2578100"/>
            <a:ext cx="392430" cy="317500"/>
          </a:xfrm>
          <a:prstGeom prst="rect">
            <a:avLst/>
          </a:prstGeom>
          <a:noFill/>
          <a:ln>
            <a:noFill/>
          </a:ln>
          <a:effectLst/>
        </p:spPr>
      </p:pic>
      <p:sp>
        <p:nvSpPr>
          <p:cNvPr id="8" name="Shape 960"/>
          <p:cNvSpPr>
            <a:extLst>
              <a:ext uri="smNativeData">
                <pr:smNativeData xmlns:pr="smNativeData" xmlns="smNativeData" val="SMDATA_15_trXWYhMAAAAlAAAAZAAAAA0AAAAAUAAAAFAAAABQAAAAUAAAAAAAAAABAAAAAAAAAAEAAABQAAAAAAAAAAAA4D8AAAAAAADgPwAAAAAAAOA/AAAAAAAA4D8AAAAAAADgPwAAAAAAAOA/AAAAAAAA4D8AAAAAAADgPwAAAAAAAOA/AAAAAAAA4D8CAAAAjAAAAAE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whcAAHATAADSGwAA8BUAABAAAAAmAAAACAAAAP//////////"/>
              </a:ext>
            </a:extLst>
          </p:cNvSpPr>
          <p:nvPr/>
        </p:nvSpPr>
        <p:spPr>
          <a:xfrm>
            <a:off x="3862070" y="3159760"/>
            <a:ext cx="660400" cy="406400"/>
          </a:xfrm>
          <a:prstGeom prst="rect">
            <a:avLst/>
          </a:prstGeom>
          <a:solidFill>
            <a:srgbClr val="FFFFFF"/>
          </a:solidFill>
          <a:ln>
            <a:noFill/>
          </a:ln>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9" name="Shape 961"/>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8AIAAMAoAAD4EwAAvioAABAgAAAmAAAACAAAAP//////////"/>
              </a:ext>
            </a:extLst>
          </p:cNvSpPr>
          <p:nvPr/>
        </p:nvSpPr>
        <p:spPr>
          <a:xfrm>
            <a:off x="477520" y="6624320"/>
            <a:ext cx="2768600" cy="32385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time irreversible:</a:t>
            </a:r>
            <a:endParaRPr cap="none">
              <a:solidFill>
                <a:srgbClr val="424242"/>
              </a:solidFill>
            </a:endParaRPr>
          </a:p>
        </p:txBody>
      </p:sp>
      <p:sp>
        <p:nvSpPr>
          <p:cNvPr id="10" name="Shape 962"/>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8AIAAAIrAACcEAAA/ywAABAgAAAmAAAACAAAAP//////////"/>
              </a:ext>
            </a:extLst>
          </p:cNvSpPr>
          <p:nvPr/>
        </p:nvSpPr>
        <p:spPr>
          <a:xfrm>
            <a:off x="477520" y="6991350"/>
            <a:ext cx="2222500" cy="32321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time reversible:</a:t>
            </a:r>
            <a:endParaRPr cap="none">
              <a:solidFill>
                <a:srgbClr val="424242"/>
              </a:solidFill>
            </a:endParaRPr>
          </a:p>
        </p:txBody>
      </p:sp>
      <p:sp>
        <p:nvSpPr>
          <p:cNvPr id="11" name="Shape 963"/>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JgIAADQNAAA0AoAABAgAAAmAAAACAAAAP//////////"/>
              </a:ext>
            </a:extLst>
          </p:cNvSpPr>
          <p:nvPr/>
        </p:nvSpPr>
        <p:spPr>
          <a:xfrm>
            <a:off x="990600" y="1397000"/>
            <a:ext cx="7594600"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Consider two rate matrices:</a:t>
            </a:r>
            <a:endParaRPr cap="none">
              <a:solidFill>
                <a:srgbClr val="424242"/>
              </a:solidFill>
            </a:endParaRPr>
          </a:p>
        </p:txBody>
      </p:sp>
      <p:sp>
        <p:nvSpPr>
          <p:cNvPr id="12" name="Shape 964"/>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hA0AAAQLAACMHgAAPA0AABAgAAAmAAAACAAAAP//////////"/>
              </a:ext>
            </a:extLst>
          </p:cNvSpPr>
          <p:nvPr/>
        </p:nvSpPr>
        <p:spPr>
          <a:xfrm>
            <a:off x="2197100" y="1790700"/>
            <a:ext cx="2768600"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time irreversible</a:t>
            </a:r>
            <a:endParaRPr cap="none">
              <a:solidFill>
                <a:srgbClr val="424242"/>
              </a:solidFill>
            </a:endParaRPr>
          </a:p>
        </p:txBody>
      </p:sp>
      <p:sp>
        <p:nvSpPr>
          <p:cNvPr id="13" name="Shape 965"/>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cCsAAAQLAAAcOQAAPA0AABAgAAAmAAAACAAAAP//////////"/>
              </a:ext>
            </a:extLst>
          </p:cNvSpPr>
          <p:nvPr/>
        </p:nvSpPr>
        <p:spPr>
          <a:xfrm>
            <a:off x="7061200" y="1790700"/>
            <a:ext cx="2222500"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time reversible</a:t>
            </a:r>
            <a:endParaRPr cap="none">
              <a:solidFill>
                <a:srgbClr val="424242"/>
              </a:solidFill>
            </a:endParaRPr>
          </a:p>
        </p:txBody>
      </p:sp>
      <p:sp>
        <p:nvSpPr>
          <p:cNvPr id="14" name="Shape 966"/>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7wMAAEAGAAAnNQAAwAgAABAgAAAmAAAACAAAAP//////////"/>
              </a:ext>
            </a:extLst>
          </p:cNvSpPr>
          <p:nvPr/>
        </p:nvSpPr>
        <p:spPr>
          <a:xfrm>
            <a:off x="639445" y="101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Most continuous-time Markov models assume time reversibility</a:t>
            </a:r>
          </a:p>
        </p:txBody>
      </p:sp>
      <p:sp>
        <p:nvSpPr>
          <p:cNvPr id="15" name="Shape 967"/>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GYGDQE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FRUAANwAAABrKQAATAQAABAgAAAmAAAACAAAAP//////////"/>
              </a:ext>
            </a:extLst>
          </p:cNvSpPr>
          <p:nvPr/>
        </p:nvSpPr>
        <p:spPr>
          <a:xfrm>
            <a:off x="3427095" y="139700"/>
            <a:ext cx="330581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Time Reversibility</a:t>
            </a:r>
          </a:p>
        </p:txBody>
      </p:sp>
    </p:spTree>
  </p:cSld>
  <p:clrMapOvr>
    <a:masterClrMapping/>
  </p:clrMapOvr>
  <p:transition spd="fast" p14:dur="500">
    <p:fade/>
    <p:extLst>
      <p:ext uri="smNativeData">
        <pr:smNativeData xmlns:pr="smNativeData" xmlns="smNativeData" val="trXWYgAAAAD0AQAAAAAAAAYAAAAAAAAAAAAAAAAAAAAAAAAAAQAAAAAAAAAAAAAAAAAAAAAAAAAAAAAA"/>
      </p:ext>
    </p:extLst>
  </p:transition>
  <p:timing>
    <p:tnLst>
      <p:par>
        <p:cTn id="1" dur="indefinite" restart="never" nodeType="tmRoot"/>
      </p:par>
    </p:tnLst>
  </p:timing>
</p:sld>
</file>

<file path=ppt/slides/slide59.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pic>
        <p:nvPicPr>
          <p:cNvPr id="2" name="Q1 v Q2.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BhYiBw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GwMAACwFAAAzC4AADwtAAAQAAAAJgAAAAgAAAD//////////w=="/>
              </a:ext>
            </a:extLst>
          </p:cNvPicPr>
          <p:nvPr/>
        </p:nvPicPr>
        <p:blipFill>
          <a:blip r:embed="rId2"/>
          <a:stretch>
            <a:fillRect/>
          </a:stretch>
        </p:blipFill>
        <p:spPr>
          <a:xfrm>
            <a:off x="2019300" y="3362960"/>
            <a:ext cx="5588000" cy="3990340"/>
          </a:xfrm>
          <a:prstGeom prst="rect">
            <a:avLst/>
          </a:prstGeom>
          <a:noFill/>
          <a:ln>
            <a:noFill/>
          </a:ln>
          <a:effectLst/>
        </p:spPr>
      </p:pic>
      <p:pic>
        <p:nvPicPr>
          <p:cNvPr id="3" name="Q1.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iMDAw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FwDAAD4DAAAiB0AADAUAAAQAAAAJgAAAAgAAAD//////////w=="/>
              </a:ext>
            </a:extLst>
          </p:cNvPicPr>
          <p:nvPr/>
        </p:nvPicPr>
        <p:blipFill>
          <a:blip r:embed="rId3"/>
          <a:stretch>
            <a:fillRect/>
          </a:stretch>
        </p:blipFill>
        <p:spPr>
          <a:xfrm>
            <a:off x="546100" y="2108200"/>
            <a:ext cx="4254500" cy="1173480"/>
          </a:xfrm>
          <a:prstGeom prst="rect">
            <a:avLst/>
          </a:prstGeom>
          <a:noFill/>
          <a:ln>
            <a:noFill/>
          </a:ln>
          <a:effectLst/>
        </p:spPr>
      </p:pic>
      <p:pic>
        <p:nvPicPr>
          <p:cNvPr id="4" name="Q2.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PggAACoDAAAGD0AAGoUAAAQAAAAJgAAAAgAAAD//////////w=="/>
              </a:ext>
            </a:extLst>
          </p:cNvPicPr>
          <p:nvPr/>
        </p:nvPicPr>
        <p:blipFill>
          <a:blip r:embed="rId4"/>
          <a:stretch>
            <a:fillRect/>
          </a:stretch>
        </p:blipFill>
        <p:spPr>
          <a:xfrm>
            <a:off x="5359400" y="2057400"/>
            <a:ext cx="4572000" cy="1261110"/>
          </a:xfrm>
          <a:prstGeom prst="rect">
            <a:avLst/>
          </a:prstGeom>
          <a:noFill/>
          <a:ln>
            <a:noFill/>
          </a:ln>
          <a:effectLst/>
        </p:spPr>
      </p:pic>
      <p:sp>
        <p:nvSpPr>
          <p:cNvPr id="5" name="Shape 972"/>
          <p:cNvSpPr>
            <a:extLst>
              <a:ext uri="smNativeData">
                <pr:smNativeData xmlns:pr="smNativeData" xmlns="smNativeData" val="SMDATA_15_trXWYhMAAAAlAAAAZAAAAA0AAAAAUAAAAFAAAABQAAAAUAAAAAAAAAABAAAAAAAAAAEAAABQAAAAAAAAAAAA4D8AAAAAAADgPwAAAAAAAOA/AAAAAAAA4D8AAAAAAADgPwAAAAAAAOA/AAAAAAAA4D8AAAAAAADgPwAAAAAAAOA/AAAAAAAA4D8CAAAAjAAAAAE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HA6c3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xCwAAAQlAADUMAAAhCcAABAAAAAmAAAACAAAAP//////////"/>
              </a:ext>
            </a:extLst>
          </p:cNvSpPr>
          <p:nvPr/>
        </p:nvSpPr>
        <p:spPr>
          <a:xfrm>
            <a:off x="7277100" y="6017260"/>
            <a:ext cx="660400" cy="406400"/>
          </a:xfrm>
          <a:prstGeom prst="rect">
            <a:avLst/>
          </a:prstGeom>
          <a:solidFill>
            <a:srgbClr val="FFFFFF"/>
          </a:solidFill>
          <a:ln>
            <a:noFill/>
          </a:ln>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pic>
        <p:nvPicPr>
          <p:cNvPr id="6" name="pasted-image.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AoBAADcDwAAXAMAAMkRAAAQAAAAJgAAAAgAAAD//////////w=="/>
              </a:ext>
            </a:extLst>
          </p:cNvPicPr>
          <p:nvPr/>
        </p:nvPicPr>
        <p:blipFill>
          <a:blip r:embed="rId5"/>
          <a:stretch>
            <a:fillRect/>
          </a:stretch>
        </p:blipFill>
        <p:spPr>
          <a:xfrm>
            <a:off x="168910" y="2578100"/>
            <a:ext cx="377190" cy="313055"/>
          </a:xfrm>
          <a:prstGeom prst="rect">
            <a:avLst/>
          </a:prstGeom>
          <a:noFill/>
          <a:ln>
            <a:noFill/>
          </a:ln>
          <a:effectLst/>
        </p:spPr>
      </p:pic>
      <p:pic>
        <p:nvPicPr>
          <p:cNvPr id="7" name="pasted-image.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M8eAADcDwAAOSEAANARAAAQAAAAJgAAAAgAAAD//////////w=="/>
              </a:ext>
            </a:extLst>
          </p:cNvPicPr>
          <p:nvPr/>
        </p:nvPicPr>
        <p:blipFill>
          <a:blip r:embed="rId6"/>
          <a:stretch>
            <a:fillRect/>
          </a:stretch>
        </p:blipFill>
        <p:spPr>
          <a:xfrm>
            <a:off x="5008245" y="2578100"/>
            <a:ext cx="392430" cy="317500"/>
          </a:xfrm>
          <a:prstGeom prst="rect">
            <a:avLst/>
          </a:prstGeom>
          <a:noFill/>
          <a:ln>
            <a:noFill/>
          </a:ln>
          <a:effectLst/>
        </p:spPr>
      </p:pic>
      <p:sp>
        <p:nvSpPr>
          <p:cNvPr id="8" name="Shape 975"/>
          <p:cNvSpPr>
            <a:extLst>
              <a:ext uri="smNativeData">
                <pr:smNativeData xmlns:pr="smNativeData" xmlns="smNativeData" val="SMDATA_15_trXWYhMAAAAlAAAAZAAAAA0AAAAAUAAAAFAAAABQAAAAUAAAAAAAAAABAAAAAAAAAAEAAABQAAAAAAAAAAAA4D8AAAAAAADgPwAAAAAAAOA/AAAAAAAA4D8AAAAAAADgPwAAAAAAAOA/AAAAAAAA4D8AAAAAAADgPwAAAAAAAOA/AAAAAAAA4D8CAAAAjAAAAAE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whcAAHATAADSGwAA8BUAABAAAAAmAAAACAAAAP//////////"/>
              </a:ext>
            </a:extLst>
          </p:cNvSpPr>
          <p:nvPr/>
        </p:nvSpPr>
        <p:spPr>
          <a:xfrm>
            <a:off x="3862070" y="3159760"/>
            <a:ext cx="660400" cy="406400"/>
          </a:xfrm>
          <a:prstGeom prst="rect">
            <a:avLst/>
          </a:prstGeom>
          <a:solidFill>
            <a:srgbClr val="FFFFFF"/>
          </a:solidFill>
          <a:ln>
            <a:noFill/>
          </a:ln>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9" name="Shape 976"/>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8AIAAMAoAAD4EwAAvioAABAgAAAmAAAACAAAAP//////////"/>
              </a:ext>
            </a:extLst>
          </p:cNvSpPr>
          <p:nvPr/>
        </p:nvSpPr>
        <p:spPr>
          <a:xfrm>
            <a:off x="477520" y="6624320"/>
            <a:ext cx="2768600" cy="32385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time irreversible:</a:t>
            </a:r>
            <a:endParaRPr cap="none">
              <a:solidFill>
                <a:srgbClr val="424242"/>
              </a:solidFill>
            </a:endParaRPr>
          </a:p>
        </p:txBody>
      </p:sp>
      <p:sp>
        <p:nvSpPr>
          <p:cNvPr id="10" name="Shape 977"/>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8AIAAAIrAACcEAAA/ywAABAgAAAmAAAACAAAAP//////////"/>
              </a:ext>
            </a:extLst>
          </p:cNvSpPr>
          <p:nvPr/>
        </p:nvSpPr>
        <p:spPr>
          <a:xfrm>
            <a:off x="477520" y="6991350"/>
            <a:ext cx="2222500" cy="32321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time reversible:</a:t>
            </a:r>
            <a:endParaRPr cap="none">
              <a:solidFill>
                <a:srgbClr val="424242"/>
              </a:solidFill>
            </a:endParaRPr>
          </a:p>
        </p:txBody>
      </p:sp>
      <p:sp>
        <p:nvSpPr>
          <p:cNvPr id="11" name="Shape 978"/>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JgIAADQNAAA0AoAABAgAAAmAAAACAAAAP//////////"/>
              </a:ext>
            </a:extLst>
          </p:cNvSpPr>
          <p:nvPr/>
        </p:nvSpPr>
        <p:spPr>
          <a:xfrm>
            <a:off x="990600" y="1397000"/>
            <a:ext cx="7594600"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Consider two rate matrices:</a:t>
            </a:r>
            <a:endParaRPr cap="none">
              <a:solidFill>
                <a:srgbClr val="424242"/>
              </a:solidFill>
            </a:endParaRPr>
          </a:p>
        </p:txBody>
      </p:sp>
      <p:sp>
        <p:nvSpPr>
          <p:cNvPr id="12" name="Shape 979"/>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hA0AAAQLAACMHgAAPA0AABAgAAAmAAAACAAAAP//////////"/>
              </a:ext>
            </a:extLst>
          </p:cNvSpPr>
          <p:nvPr/>
        </p:nvSpPr>
        <p:spPr>
          <a:xfrm>
            <a:off x="2197100" y="1790700"/>
            <a:ext cx="2768600"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time irreversible</a:t>
            </a:r>
            <a:endParaRPr cap="none">
              <a:solidFill>
                <a:srgbClr val="424242"/>
              </a:solidFill>
            </a:endParaRPr>
          </a:p>
        </p:txBody>
      </p:sp>
      <p:sp>
        <p:nvSpPr>
          <p:cNvPr id="13" name="Shape 980"/>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cCsAAAQLAAAcOQAAPA0AABAgAAAmAAAACAAAAP//////////"/>
              </a:ext>
            </a:extLst>
          </p:cNvSpPr>
          <p:nvPr/>
        </p:nvSpPr>
        <p:spPr>
          <a:xfrm>
            <a:off x="7061200" y="1790700"/>
            <a:ext cx="2222500"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time reversible</a:t>
            </a:r>
            <a:endParaRPr cap="none">
              <a:solidFill>
                <a:srgbClr val="424242"/>
              </a:solidFill>
            </a:endParaRPr>
          </a:p>
        </p:txBody>
      </p:sp>
      <p:sp>
        <p:nvSpPr>
          <p:cNvPr id="14" name="Shape 981"/>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7wMAAEAGAAAnNQAAwAgAABAgAAAmAAAACAAAAP//////////"/>
              </a:ext>
            </a:extLst>
          </p:cNvSpPr>
          <p:nvPr/>
        </p:nvSpPr>
        <p:spPr>
          <a:xfrm>
            <a:off x="639445" y="101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Most continuous-time Markov models assume time reversibility</a:t>
            </a:r>
          </a:p>
        </p:txBody>
      </p:sp>
      <p:sp>
        <p:nvSpPr>
          <p:cNvPr id="15" name="Shape 982"/>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FRUAANwAAABrKQAATAQAABAgAAAmAAAACAAAAP//////////"/>
              </a:ext>
            </a:extLst>
          </p:cNvSpPr>
          <p:nvPr/>
        </p:nvSpPr>
        <p:spPr>
          <a:xfrm>
            <a:off x="3427095" y="139700"/>
            <a:ext cx="330581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Time Reversibility</a:t>
            </a:r>
          </a:p>
        </p:txBody>
      </p:sp>
      <p:sp>
        <p:nvSpPr>
          <p:cNvPr id="16" name="Shape 983"/>
          <p:cNvSpPr>
            <a:extLst>
              <a:ext uri="smNativeData">
                <pr:smNativeData xmlns:pr="smNativeData" xmlns="smNativeData" val="SMDATA_15_trXW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VQAAAAAAAABQAAAAZAAAAGQAAAAAAAAAy8vLAFUAAAAAAAAAUA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BAMAABYrAAD0LgAAKC0AABAAAAAmAAAACAAAAP//////////"/>
              </a:ext>
            </a:extLst>
          </p:cNvSpPr>
          <p:nvPr/>
        </p:nvSpPr>
        <p:spPr>
          <a:xfrm>
            <a:off x="490220" y="7004050"/>
            <a:ext cx="7142480" cy="336550"/>
          </a:xfrm>
          <a:prstGeom prst="rect">
            <a:avLst/>
          </a:prstGeom>
          <a:noFill/>
          <a:ln w="25400" cap="flat" cmpd="sng" algn="ctr">
            <a:solidFill>
              <a:srgbClr val="FF9300"/>
            </a:solidFill>
            <a:prstDash val="solid"/>
            <a:headEnd type="none"/>
            <a:tailEnd type="none"/>
          </a:ln>
          <a:effectLst>
            <a:outerShdw blurRad="63500" dist="50800" dir="54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Tree>
  </p:cSld>
  <p:clrMapOvr>
    <a:masterClrMapping/>
  </p:clrMapOvr>
  <p:transition spd="fast" p14:dur="500">
    <p:fade/>
    <p:extLst>
      <p:ext uri="smNativeData">
        <pr:smNativeData xmlns:pr="smNativeData" xmlns="smNativeData" val="trXWYgAAAAD0AQAAAAAAAAYAAAAAAAAAAAAAAAAAAAAAAAAAAQAAAAAAAAAAAAAAAAAAAAAAAAAAAAAA"/>
      </p:ext>
    </p:extLst>
  </p:transition>
  <p:timing>
    <p:tnLst>
      <p:par>
        <p:cTn id="1" dur="indefinite" restart="never" nodeType="tmRoot"/>
      </p:par>
    </p:tnLst>
  </p:timing>
</p:sld>
</file>

<file path=ppt/slides/slide6.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sp>
        <p:nvSpPr>
          <p:cNvPr id="2" name="Shape 258"/>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oABw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8BoAANwAAACQIwAATAQAABAgAAAmAAAACAAAAP//////////"/>
              </a:ext>
            </a:extLst>
          </p:cNvSpPr>
          <p:nvPr/>
        </p:nvSpPr>
        <p:spPr>
          <a:xfrm>
            <a:off x="4378960" y="139700"/>
            <a:ext cx="140208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Outline</a:t>
            </a:r>
          </a:p>
        </p:txBody>
      </p:sp>
      <p:sp>
        <p:nvSpPr>
          <p:cNvPr id="3" name="Shape 259"/>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GB88w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7wMAAEAGAAAnNQAAwAgAABAgAAAmAAAACAAAAP//////////"/>
              </a:ext>
            </a:extLst>
          </p:cNvSpPr>
          <p:nvPr/>
        </p:nvSpPr>
        <p:spPr>
          <a:xfrm>
            <a:off x="639445" y="101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I. A brief review of Continuous-Time Markov models</a:t>
            </a:r>
          </a:p>
        </p:txBody>
      </p:sp>
      <p:sp>
        <p:nvSpPr>
          <p:cNvPr id="4" name="Shape 260"/>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GLw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GAJAAAgNQAA4AsAABAgAAAmAAAACAAAAP//////////"/>
              </a:ext>
            </a:extLst>
          </p:cNvSpPr>
          <p:nvPr/>
        </p:nvSpPr>
        <p:spPr>
          <a:xfrm>
            <a:off x="635000" y="1524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II. Stochastic models of nucleotide substitution</a:t>
            </a:r>
          </a:p>
        </p:txBody>
      </p:sp>
      <p:sp>
        <p:nvSpPr>
          <p:cNvPr id="5" name="Shape 261"/>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GMQ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LgLAACgMgAA8A0AABAgAAAmAAAACAAAAP//////////"/>
              </a:ext>
            </a:extLst>
          </p:cNvSpPr>
          <p:nvPr/>
        </p:nvSpPr>
        <p:spPr>
          <a:xfrm>
            <a:off x="990600" y="1905000"/>
            <a:ext cx="7239000"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What’s the deal with time reversibility</a:t>
            </a:r>
            <a:endParaRPr cap="none">
              <a:solidFill>
                <a:srgbClr val="424242"/>
              </a:solidFill>
            </a:endParaRPr>
          </a:p>
        </p:txBody>
      </p:sp>
      <p:sp>
        <p:nvSpPr>
          <p:cNvPr id="6" name="Shape 262"/>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DARAACAOQAAjxMAABAgAAAmAAAACAAAAP//////////"/>
              </a:ext>
            </a:extLst>
          </p:cNvSpPr>
          <p:nvPr/>
        </p:nvSpPr>
        <p:spPr>
          <a:xfrm>
            <a:off x="635000" y="2794000"/>
            <a:ext cx="8712200"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III. Accommodating among-site heterogeneity in the substitution process</a:t>
            </a:r>
          </a:p>
        </p:txBody>
      </p:sp>
      <p:sp>
        <p:nvSpPr>
          <p:cNvPr id="7" name="Shape 263"/>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IgTAABQNwAAwBUAABAgAAAmAAAACAAAAP//////////"/>
              </a:ext>
            </a:extLst>
          </p:cNvSpPr>
          <p:nvPr/>
        </p:nvSpPr>
        <p:spPr>
          <a:xfrm>
            <a:off x="990600" y="3175000"/>
            <a:ext cx="8001000"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Among-site variation in substitution rates</a:t>
            </a:r>
            <a:endParaRPr cap="none">
              <a:solidFill>
                <a:srgbClr val="424242"/>
              </a:solidFill>
            </a:endParaRPr>
          </a:p>
        </p:txBody>
      </p:sp>
      <p:sp>
        <p:nvSpPr>
          <p:cNvPr id="8" name="Shape 264"/>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OAVAABQNwAAGBgAABAgAAAmAAAACAAAAP//////////"/>
              </a:ext>
            </a:extLst>
          </p:cNvSpPr>
          <p:nvPr/>
        </p:nvSpPr>
        <p:spPr>
          <a:xfrm>
            <a:off x="990600" y="3556000"/>
            <a:ext cx="8001000"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Among-site variation in substitution process</a:t>
            </a:r>
            <a:endParaRPr cap="none">
              <a:solidFill>
                <a:srgbClr val="424242"/>
              </a:solidFill>
            </a:endParaRPr>
          </a:p>
        </p:txBody>
      </p:sp>
      <p:sp>
        <p:nvSpPr>
          <p:cNvPr id="9" name="Shape 265"/>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BAOAACgMgAASBAAABAgAAAmAAAACAAAAP//////////"/>
              </a:ext>
            </a:extLst>
          </p:cNvSpPr>
          <p:nvPr/>
        </p:nvSpPr>
        <p:spPr>
          <a:xfrm>
            <a:off x="990600" y="2286000"/>
            <a:ext cx="7239000"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Meet the GTR family</a:t>
            </a:r>
            <a:endParaRPr cap="none">
              <a:solidFill>
                <a:srgbClr val="424242"/>
              </a:solidFill>
            </a:endParaRPr>
          </a:p>
        </p:txBody>
      </p:sp>
      <p:sp>
        <p:nvSpPr>
          <p:cNvPr id="10" name="Rectangle1"/>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h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MQYAACAOAAARBsAABAgAAAmAAAACAAAAP//////////"/>
              </a:ext>
            </a:extLst>
          </p:cNvSpPr>
          <p:nvPr/>
        </p:nvSpPr>
        <p:spPr>
          <a:xfrm>
            <a:off x="635000" y="4025900"/>
            <a:ext cx="854964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a:lnSpc>
                <a:spcPts val="2400"/>
              </a:lnSpc>
              <a:defRPr sz="2000" cap="none">
                <a:solidFill>
                  <a:srgbClr val="0433FF"/>
                </a:solidFill>
                <a:latin typeface="Arial" pitchFamily="1" charset="0"/>
                <a:ea typeface="Gill Sans" pitchFamily="0" charset="0"/>
                <a:cs typeface="Gill Sans" pitchFamily="0" charset="0"/>
              </a:defRPr>
            </a:pPr>
            <a:r>
              <a:t>IV. Accommodating heterogeneity in the substitution process along the tree</a:t>
            </a:r>
          </a:p>
        </p:txBody>
      </p:sp>
    </p:spTree>
  </p:cSld>
  <p:clrMapOvr>
    <a:masterClrMapping/>
  </p:clrMapOvr>
  <p:transition spd="fast" p14:dur="500">
    <p:fade/>
    <p:extLst>
      <p:ext uri="smNativeData">
        <pr:smNativeData xmlns:pr="smNativeData" xmlns="smNativeData" val="trXWYgAAAAD0AQAAAAAAAAYAAAAAAAAAAAAAAAAAAAAAAAAAAQAAAAAAAAAAAAAAAAAAAAAAAAAAAAAA"/>
      </p:ext>
    </p:extLst>
  </p:transition>
  <p:timing>
    <p:tnLst>
      <p:par>
        <p:cTn id="1" dur="indefinite" restart="never" nodeType="tmRoot"/>
      </p:par>
    </p:tnLst>
  </p:timing>
</p:sld>
</file>

<file path=ppt/slides/slide60.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985"/>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KCd8w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7wMAAEAGAAAnNQAAwAgAABAgAAAmAAAACAAAAP//////////"/>
              </a:ext>
            </a:extLst>
          </p:cNvSpPr>
          <p:nvPr/>
        </p:nvSpPr>
        <p:spPr>
          <a:xfrm>
            <a:off x="639445" y="101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Most continuous-time Markov models assume time reversibility</a:t>
            </a:r>
          </a:p>
        </p:txBody>
      </p:sp>
      <p:sp>
        <p:nvSpPr>
          <p:cNvPr id="3" name="Shape 986"/>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DAySQM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JgIAABMNgAAdAwAABAgAAAmAAAACAAAAP//////////"/>
              </a:ext>
            </a:extLst>
          </p:cNvSpPr>
          <p:nvPr/>
        </p:nvSpPr>
        <p:spPr>
          <a:xfrm>
            <a:off x="990600" y="1397000"/>
            <a:ext cx="7835900" cy="6273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100"/>
              </a:lnSpc>
              <a:tabLst>
                <a:tab pos="838200" algn="l"/>
              </a:tabLst>
              <a:defRPr sz="1800" cap="none">
                <a:latin typeface="Arial" pitchFamily="1" charset="0"/>
                <a:ea typeface="Arial" pitchFamily="1" charset="0"/>
                <a:cs typeface="Arial" pitchFamily="1" charset="0"/>
              </a:defRPr>
            </a:pPr>
            <a:r>
              <a:rPr cap="none">
                <a:solidFill>
                  <a:srgbClr val="424242"/>
                </a:solidFill>
              </a:rPr>
              <a:t>The probability of a sequence of states visited forward in time is equal to the </a:t>
            </a:r>
            <a:br/>
            <a:r>
              <a:rPr cap="none">
                <a:solidFill>
                  <a:srgbClr val="424242"/>
                </a:solidFill>
              </a:rPr>
              <a:t>   series of states visited in the reverse order</a:t>
            </a:r>
            <a:endParaRPr cap="none">
              <a:solidFill>
                <a:srgbClr val="424242"/>
              </a:solidFill>
            </a:endParaRPr>
          </a:p>
        </p:txBody>
      </p:sp>
      <p:sp>
        <p:nvSpPr>
          <p:cNvPr id="4" name="Shape 987"/>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FRUAANwAAABrKQAATAQAABAgAAAmAAAACAAAAP//////////"/>
              </a:ext>
            </a:extLst>
          </p:cNvSpPr>
          <p:nvPr/>
        </p:nvSpPr>
        <p:spPr>
          <a:xfrm>
            <a:off x="3427095" y="139700"/>
            <a:ext cx="330581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Time Reversibility</a:t>
            </a:r>
          </a:p>
        </p:txBody>
      </p:sp>
      <p:sp>
        <p:nvSpPr>
          <p:cNvPr id="5" name="Shape 988"/>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KAPAAB3OQAAfBMAABAgAAAmAAAACAAAAP//////////"/>
              </a:ext>
            </a:extLst>
          </p:cNvSpPr>
          <p:nvPr/>
        </p:nvSpPr>
        <p:spPr>
          <a:xfrm>
            <a:off x="990600" y="2540000"/>
            <a:ext cx="8350885" cy="6273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100"/>
              </a:lnSpc>
              <a:tabLst>
                <a:tab pos="838200" algn="l"/>
              </a:tabLst>
              <a:defRPr sz="1800" cap="none">
                <a:latin typeface="Arial" pitchFamily="1" charset="0"/>
                <a:ea typeface="Arial" pitchFamily="1" charset="0"/>
                <a:cs typeface="Arial" pitchFamily="1" charset="0"/>
              </a:defRPr>
            </a:pPr>
            <a:r>
              <a:rPr cap="none">
                <a:solidFill>
                  <a:srgbClr val="424242"/>
                </a:solidFill>
              </a:rPr>
              <a:t>Time-reversible models allow an unrooted tree to be rooted anywhere without </a:t>
            </a:r>
            <a:br/>
            <a:r>
              <a:rPr cap="none">
                <a:solidFill>
                  <a:srgbClr val="424242"/>
                </a:solidFill>
              </a:rPr>
              <a:t>    changing the probability of the data </a:t>
            </a:r>
            <a:endParaRPr cap="none">
              <a:solidFill>
                <a:srgbClr val="424242"/>
              </a:solidFill>
            </a:endParaRPr>
          </a:p>
        </p:txBody>
      </p:sp>
      <p:pic>
        <p:nvPicPr>
          <p:cNvPr id="6" name="droppedImage.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AAAA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NgYAACNDAAAqCUAAFAPAAAQAAAAJgAAAAgAAAD//////////w=="/>
              </a:ext>
            </a:extLst>
          </p:cNvPicPr>
          <p:nvPr/>
        </p:nvPicPr>
        <p:blipFill>
          <a:blip r:embed="rId2"/>
          <a:stretch>
            <a:fillRect/>
          </a:stretch>
        </p:blipFill>
        <p:spPr>
          <a:xfrm>
            <a:off x="4038600" y="2040255"/>
            <a:ext cx="2082800" cy="448945"/>
          </a:xfrm>
          <a:prstGeom prst="rect">
            <a:avLst/>
          </a:prstGeom>
          <a:noFill/>
          <a:ln>
            <a:noFill/>
          </a:ln>
          <a:effectLst>
            <a:outerShdw blurRad="63500" dist="63760" dir="2700000">
              <a:srgbClr val="000000">
                <a:alpha val="4000"/>
              </a:srgbClr>
            </a:outerShdw>
          </a:effectLst>
        </p:spPr>
      </p:pic>
    </p:spTree>
  </p:cSld>
  <p:clrMapOvr>
    <a:masterClrMapping/>
  </p:clrMapOvr>
  <p:transition spd="fast" p14:dur="500">
    <p:fade/>
    <p:extLst>
      <p:ext uri="smNativeData">
        <pr:smNativeData xmlns:pr="smNativeData" xmlns="smNativeData" val="trXWYgAAAAD0AQAAAAAAAAYAAAAAAAAAAAAAAAAAAAAAAAAAAQAAAAAAAAAAAAAAAAAAAAAAAAAAAAAA"/>
      </p:ext>
    </p:extLst>
  </p:transition>
  <p:timing>
    <p:tnLst>
      <p:par>
        <p:cTn id="1" dur="indefinite" restart="never" nodeType="tmRoot"/>
      </p:par>
    </p:tnLst>
  </p:timing>
</p:sld>
</file>

<file path=ppt/slides/slide61.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991"/>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7wMAAEAGAAAnNQAAwAgAABAgAAAmAAAACAAAAP//////////"/>
              </a:ext>
            </a:extLst>
          </p:cNvSpPr>
          <p:nvPr/>
        </p:nvSpPr>
        <p:spPr>
          <a:xfrm>
            <a:off x="639445" y="101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Most continuous-time Markov models assume time reversibility</a:t>
            </a:r>
          </a:p>
        </p:txBody>
      </p:sp>
      <p:sp>
        <p:nvSpPr>
          <p:cNvPr id="3" name="Shape 992"/>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HsUrkc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JgIAABMNgAAdAwAABAgAAAmAAAACAAAAP//////////"/>
              </a:ext>
            </a:extLst>
          </p:cNvSpPr>
          <p:nvPr/>
        </p:nvSpPr>
        <p:spPr>
          <a:xfrm>
            <a:off x="990600" y="1397000"/>
            <a:ext cx="7835900" cy="6273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100"/>
              </a:lnSpc>
              <a:tabLst>
                <a:tab pos="838200" algn="l"/>
              </a:tabLst>
              <a:defRPr sz="1800" cap="none">
                <a:latin typeface="Arial" pitchFamily="1" charset="0"/>
                <a:ea typeface="Arial" pitchFamily="1" charset="0"/>
                <a:cs typeface="Arial" pitchFamily="1" charset="0"/>
              </a:defRPr>
            </a:pPr>
            <a:r>
              <a:rPr cap="none">
                <a:solidFill>
                  <a:srgbClr val="424242"/>
                </a:solidFill>
              </a:rPr>
              <a:t>The probability of a sequence of states visited forward in time is equal to the </a:t>
            </a:r>
            <a:br/>
            <a:r>
              <a:rPr cap="none">
                <a:solidFill>
                  <a:srgbClr val="424242"/>
                </a:solidFill>
              </a:rPr>
              <a:t>   series of states visited in the reverse order</a:t>
            </a:r>
            <a:endParaRPr cap="none">
              <a:solidFill>
                <a:srgbClr val="424242"/>
              </a:solidFill>
            </a:endParaRPr>
          </a:p>
        </p:txBody>
      </p:sp>
      <p:sp>
        <p:nvSpPr>
          <p:cNvPr id="4" name="Shape 993"/>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FRUAANwAAABrKQAATAQAABAgAAAmAAAACAAAAP//////////"/>
              </a:ext>
            </a:extLst>
          </p:cNvSpPr>
          <p:nvPr/>
        </p:nvSpPr>
        <p:spPr>
          <a:xfrm>
            <a:off x="3427095" y="139700"/>
            <a:ext cx="330581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Time Reversibility</a:t>
            </a:r>
          </a:p>
        </p:txBody>
      </p:sp>
      <p:sp>
        <p:nvSpPr>
          <p:cNvPr id="5" name="Shape 994"/>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GCp8w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IgTAACjPAAAcBcAABAgAAAmAAAACAAAAP//////////"/>
              </a:ext>
            </a:extLst>
          </p:cNvSpPr>
          <p:nvPr/>
        </p:nvSpPr>
        <p:spPr>
          <a:xfrm>
            <a:off x="990600" y="3175000"/>
            <a:ext cx="8866505" cy="6350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100"/>
              </a:lnSpc>
              <a:tabLst>
                <a:tab pos="838200" algn="l"/>
              </a:tabLst>
              <a:defRPr sz="1800" cap="none">
                <a:latin typeface="Arial" pitchFamily="1" charset="0"/>
                <a:ea typeface="Arial" pitchFamily="1" charset="0"/>
                <a:cs typeface="Arial" pitchFamily="1" charset="0"/>
              </a:defRPr>
            </a:pPr>
            <a:r>
              <a:rPr cap="none">
                <a:solidFill>
                  <a:srgbClr val="424242"/>
                </a:solidFill>
              </a:rPr>
              <a:t>This allows us to perform inference under unrooted trees, which simplifies the space of</a:t>
            </a:r>
            <a:br/>
            <a:r>
              <a:rPr cap="none">
                <a:solidFill>
                  <a:srgbClr val="424242"/>
                </a:solidFill>
              </a:rPr>
              <a:t>    trees that we have to evaluate, and the algorithms used to compute the likelihood</a:t>
            </a:r>
            <a:endParaRPr cap="none">
              <a:solidFill>
                <a:srgbClr val="424242"/>
              </a:solidFill>
            </a:endParaRPr>
          </a:p>
        </p:txBody>
      </p:sp>
      <p:sp>
        <p:nvSpPr>
          <p:cNvPr id="6" name="Shape 995"/>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OB38w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KAPAAB3OQAAfBMAABAgAAAmAAAACAAAAP//////////"/>
              </a:ext>
            </a:extLst>
          </p:cNvSpPr>
          <p:nvPr/>
        </p:nvSpPr>
        <p:spPr>
          <a:xfrm>
            <a:off x="990600" y="2540000"/>
            <a:ext cx="8350885" cy="6273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100"/>
              </a:lnSpc>
              <a:tabLst>
                <a:tab pos="838200" algn="l"/>
              </a:tabLst>
              <a:defRPr sz="1800" cap="none">
                <a:latin typeface="Arial" pitchFamily="1" charset="0"/>
                <a:ea typeface="Arial" pitchFamily="1" charset="0"/>
                <a:cs typeface="Arial" pitchFamily="1" charset="0"/>
              </a:defRPr>
            </a:pPr>
            <a:r>
              <a:rPr cap="none">
                <a:solidFill>
                  <a:srgbClr val="424242"/>
                </a:solidFill>
              </a:rPr>
              <a:t>Time-reversible models allow an unrooted tree to be rooted anywhere without </a:t>
            </a:r>
            <a:br/>
            <a:r>
              <a:rPr cap="none">
                <a:solidFill>
                  <a:srgbClr val="424242"/>
                </a:solidFill>
              </a:rPr>
              <a:t>    changing the probability of the data </a:t>
            </a:r>
            <a:endParaRPr cap="none">
              <a:solidFill>
                <a:srgbClr val="424242"/>
              </a:solidFill>
            </a:endParaRPr>
          </a:p>
        </p:txBody>
      </p:sp>
      <p:pic>
        <p:nvPicPr>
          <p:cNvPr id="7" name="droppedImage.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CQkXYD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NgYAACNDAAAqCUAAFAPAAAQAAAAJgAAAAgAAAD//////////w=="/>
              </a:ext>
            </a:extLst>
          </p:cNvPicPr>
          <p:nvPr/>
        </p:nvPicPr>
        <p:blipFill>
          <a:blip r:embed="rId2"/>
          <a:stretch>
            <a:fillRect/>
          </a:stretch>
        </p:blipFill>
        <p:spPr>
          <a:xfrm>
            <a:off x="4038600" y="2040255"/>
            <a:ext cx="2082800" cy="448945"/>
          </a:xfrm>
          <a:prstGeom prst="rect">
            <a:avLst/>
          </a:prstGeom>
          <a:noFill/>
          <a:ln>
            <a:noFill/>
          </a:ln>
          <a:effectLst>
            <a:outerShdw blurRad="63500" dist="63760" dir="2700000">
              <a:srgbClr val="000000">
                <a:alpha val="4000"/>
              </a:srgbClr>
            </a:outerShdw>
          </a:effectLst>
        </p:spPr>
      </p:pic>
    </p:spTree>
  </p:cSld>
  <p:clrMapOvr>
    <a:masterClrMapping/>
  </p:clrMapOvr>
  <p:transition spd="fast" p14:dur="500">
    <p:fade/>
    <p:extLst>
      <p:ext uri="smNativeData">
        <pr:smNativeData xmlns:pr="smNativeData" xmlns="smNativeData" val="trXWYgAAAAD0AQAAAAAAAAYAAAAAAAAAAAAAAAAAAAAAAAAAAQAAAAAAAAAAAAAAAAAAAAAAAAAAAAAA"/>
      </p:ext>
    </p:extLst>
  </p:transition>
  <p:timing>
    <p:tnLst>
      <p:par>
        <p:cTn id="1" dur="indefinite" restart="never" nodeType="tmRoot"/>
      </p:par>
    </p:tnLst>
  </p:timing>
</p:sld>
</file>

<file path=ppt/slides/slide62.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991"/>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7wMAAEAGAAAnNQAAwAgAABAgAAAmAAAACAAAAP//////////"/>
              </a:ext>
            </a:extLst>
          </p:cNvSpPr>
          <p:nvPr/>
        </p:nvSpPr>
        <p:spPr>
          <a:xfrm>
            <a:off x="639445" y="101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Most continuous-time Markov models assume time reversibility</a:t>
            </a:r>
          </a:p>
        </p:txBody>
      </p:sp>
      <p:sp>
        <p:nvSpPr>
          <p:cNvPr id="3" name="Shape 992"/>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JgIAABMNgAAdAwAABAgAAAmAAAACAAAAP//////////"/>
              </a:ext>
            </a:extLst>
          </p:cNvSpPr>
          <p:nvPr/>
        </p:nvSpPr>
        <p:spPr>
          <a:xfrm>
            <a:off x="990600" y="1397000"/>
            <a:ext cx="7835900" cy="6273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100"/>
              </a:lnSpc>
              <a:tabLst>
                <a:tab pos="838200" algn="l"/>
              </a:tabLst>
              <a:defRPr sz="1800" cap="none">
                <a:latin typeface="Arial" pitchFamily="1" charset="0"/>
                <a:ea typeface="Arial" pitchFamily="1" charset="0"/>
                <a:cs typeface="Arial" pitchFamily="1" charset="0"/>
              </a:defRPr>
            </a:pPr>
            <a:r>
              <a:rPr cap="none">
                <a:solidFill>
                  <a:srgbClr val="424242"/>
                </a:solidFill>
              </a:rPr>
              <a:t>The probability of a sequence of states visited forward in time is equal to the </a:t>
            </a:r>
            <a:br/>
            <a:r>
              <a:rPr cap="none">
                <a:solidFill>
                  <a:srgbClr val="424242"/>
                </a:solidFill>
              </a:rPr>
              <a:t>   series of states visited in the reverse order</a:t>
            </a:r>
            <a:endParaRPr cap="none">
              <a:solidFill>
                <a:srgbClr val="424242"/>
              </a:solidFill>
            </a:endParaRPr>
          </a:p>
        </p:txBody>
      </p:sp>
      <p:sp>
        <p:nvSpPr>
          <p:cNvPr id="4" name="Shape 993"/>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JDgWSs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FRUAANwAAABrKQAATAQAABAgAAAmAAAACAAAAP//////////"/>
              </a:ext>
            </a:extLst>
          </p:cNvSpPr>
          <p:nvPr/>
        </p:nvSpPr>
        <p:spPr>
          <a:xfrm>
            <a:off x="3427095" y="139700"/>
            <a:ext cx="330581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Time Reversibility</a:t>
            </a:r>
          </a:p>
        </p:txBody>
      </p:sp>
      <p:sp>
        <p:nvSpPr>
          <p:cNvPr id="5" name="Shape 994"/>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HA6ihc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IgTAACjPAAAcBcAABAgAAAmAAAACAAAAP//////////"/>
              </a:ext>
            </a:extLst>
          </p:cNvSpPr>
          <p:nvPr/>
        </p:nvSpPr>
        <p:spPr>
          <a:xfrm>
            <a:off x="990600" y="3175000"/>
            <a:ext cx="8866505" cy="6350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100"/>
              </a:lnSpc>
              <a:tabLst>
                <a:tab pos="838200" algn="l"/>
              </a:tabLst>
              <a:defRPr sz="1800" cap="none">
                <a:latin typeface="Arial" pitchFamily="1" charset="0"/>
                <a:ea typeface="Arial" pitchFamily="1" charset="0"/>
                <a:cs typeface="Arial" pitchFamily="1" charset="0"/>
              </a:defRPr>
            </a:pPr>
            <a:r>
              <a:rPr cap="none">
                <a:solidFill>
                  <a:srgbClr val="424242"/>
                </a:solidFill>
              </a:rPr>
              <a:t>This allows us to perform inference under unrooted trees, which simplifies the space of</a:t>
            </a:r>
            <a:br/>
            <a:r>
              <a:rPr cap="none">
                <a:solidFill>
                  <a:srgbClr val="424242"/>
                </a:solidFill>
              </a:rPr>
              <a:t>    trees that we have to evaluate, and the algorithms used to compute the likelihood</a:t>
            </a:r>
            <a:endParaRPr cap="none">
              <a:solidFill>
                <a:srgbClr val="424242"/>
              </a:solidFill>
            </a:endParaRPr>
          </a:p>
        </p:txBody>
      </p:sp>
      <p:sp>
        <p:nvSpPr>
          <p:cNvPr id="6" name="Shape 995"/>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GxsLz4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KAPAAB3OQAAfBMAABAgAAAmAAAACAAAAP//////////"/>
              </a:ext>
            </a:extLst>
          </p:cNvSpPr>
          <p:nvPr/>
        </p:nvSpPr>
        <p:spPr>
          <a:xfrm>
            <a:off x="990600" y="2540000"/>
            <a:ext cx="8350885" cy="6273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100"/>
              </a:lnSpc>
              <a:tabLst>
                <a:tab pos="838200" algn="l"/>
              </a:tabLst>
              <a:defRPr sz="1800" cap="none">
                <a:latin typeface="Arial" pitchFamily="1" charset="0"/>
                <a:ea typeface="Arial" pitchFamily="1" charset="0"/>
                <a:cs typeface="Arial" pitchFamily="1" charset="0"/>
              </a:defRPr>
            </a:pPr>
            <a:r>
              <a:rPr cap="none">
                <a:solidFill>
                  <a:srgbClr val="424242"/>
                </a:solidFill>
              </a:rPr>
              <a:t>Time-reversible models allow an unrooted tree to be rooted anywhere without </a:t>
            </a:r>
            <a:br/>
            <a:r>
              <a:rPr cap="none">
                <a:solidFill>
                  <a:srgbClr val="424242"/>
                </a:solidFill>
              </a:rPr>
              <a:t>    changing the probability of the data </a:t>
            </a:r>
            <a:endParaRPr cap="none">
              <a:solidFill>
                <a:srgbClr val="424242"/>
              </a:solidFill>
            </a:endParaRPr>
          </a:p>
        </p:txBody>
      </p:sp>
      <p:pic>
        <p:nvPicPr>
          <p:cNvPr id="7" name="droppedImage.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DgYZME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NgYAACNDAAAqCUAAFAPAAAQAAAAJgAAAAgAAAD//////////w=="/>
              </a:ext>
            </a:extLst>
          </p:cNvPicPr>
          <p:nvPr/>
        </p:nvPicPr>
        <p:blipFill>
          <a:blip r:embed="rId2"/>
          <a:stretch>
            <a:fillRect/>
          </a:stretch>
        </p:blipFill>
        <p:spPr>
          <a:xfrm>
            <a:off x="4038600" y="2040255"/>
            <a:ext cx="2082800" cy="448945"/>
          </a:xfrm>
          <a:prstGeom prst="rect">
            <a:avLst/>
          </a:prstGeom>
          <a:noFill/>
          <a:ln>
            <a:noFill/>
          </a:ln>
          <a:effectLst>
            <a:outerShdw blurRad="63500" dist="63760" dir="2700000">
              <a:srgbClr val="000000">
                <a:alpha val="4000"/>
              </a:srgbClr>
            </a:outerShdw>
          </a:effectLst>
        </p:spPr>
      </p:pic>
      <p:sp>
        <p:nvSpPr>
          <p:cNvPr id="8" name="Rectangle1"/>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C8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EAYAADAYAACbPAAAvB0AAAAgAAAmAAAACAAAAP//////////"/>
              </a:ext>
            </a:extLst>
          </p:cNvSpPr>
          <p:nvPr/>
        </p:nvSpPr>
        <p:spPr>
          <a:xfrm>
            <a:off x="985520" y="3931920"/>
            <a:ext cx="8866505" cy="9017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100"/>
              </a:lnSpc>
              <a:tabLst>
                <a:tab pos="838200" algn="l"/>
              </a:tabLst>
              <a:defRPr sz="1800" i="1" cap="none">
                <a:solidFill>
                  <a:srgbClr val="424242"/>
                </a:solidFill>
                <a:latin typeface="Arial" pitchFamily="1" charset="0"/>
                <a:ea typeface="Arial" pitchFamily="1" charset="0"/>
                <a:cs typeface="Arial" pitchFamily="1" charset="0"/>
              </a:defRPr>
            </a:pPr>
            <a:r>
              <a:t>(One can still use the same algorithms for exploring tree space with non-reversible models of sequence evolution, but some extra care is needed (Boussau and Gouy 2006)</a:t>
            </a:r>
          </a:p>
        </p:txBody>
      </p:sp>
    </p:spTree>
  </p:cSld>
  <p:clrMapOvr>
    <a:masterClrMapping/>
  </p:clrMapOvr>
  <p:transition spd="fast" p14:dur="500">
    <p:fade/>
    <p:extLst>
      <p:ext uri="smNativeData">
        <pr:smNativeData xmlns:pr="smNativeData" xmlns="smNativeData" val="trXWYgAAAAD0AQAAAAAAAAYAAAAAAAAAAAAAAAAAAAAAAAAAAQAAAAAAAAAAAAAAAAAAAAAAAAAAAAAA"/>
      </p:ext>
    </p:extLst>
  </p:transition>
  <p:timing>
    <p:tnLst>
      <p:par>
        <p:cTn id="1" dur="indefinite" restart="never" nodeType="tmRoot"/>
      </p:par>
    </p:tnLst>
  </p:timing>
</p:sld>
</file>

<file path=ppt/slides/slide63.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998"/>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MB1nt8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8BoAANwAAACQIwAATAQAABAgAAAmAAAACAAAAP//////////"/>
              </a:ext>
            </a:extLst>
          </p:cNvSpPr>
          <p:nvPr/>
        </p:nvSpPr>
        <p:spPr>
          <a:xfrm>
            <a:off x="4378960" y="139700"/>
            <a:ext cx="140208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Outline</a:t>
            </a:r>
          </a:p>
        </p:txBody>
      </p:sp>
      <p:sp>
        <p:nvSpPr>
          <p:cNvPr id="3" name="Shape 999"/>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7wMAAEAGAAAnNQAAwAgAABAgAAAmAAAACAAAAP//////////"/>
              </a:ext>
            </a:extLst>
          </p:cNvSpPr>
          <p:nvPr/>
        </p:nvSpPr>
        <p:spPr>
          <a:xfrm>
            <a:off x="639445" y="101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I. A brief review of Continuous-Time Markov models</a:t>
            </a:r>
          </a:p>
        </p:txBody>
      </p:sp>
      <p:sp>
        <p:nvSpPr>
          <p:cNvPr id="4" name="Shape 1000"/>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oAC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GAJAAAgNQAA4AsAABAgAAAmAAAACAAAAP//////////"/>
              </a:ext>
            </a:extLst>
          </p:cNvSpPr>
          <p:nvPr/>
        </p:nvSpPr>
        <p:spPr>
          <a:xfrm>
            <a:off x="635000" y="1524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II. Stochastic models of nucleotide substitution</a:t>
            </a:r>
          </a:p>
        </p:txBody>
      </p:sp>
      <p:sp>
        <p:nvSpPr>
          <p:cNvPr id="5" name="Shape 1001"/>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IB+8w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LgLAACgMgAA8A0AABAgAAAmAAAACAAAAP//////////"/>
              </a:ext>
            </a:extLst>
          </p:cNvSpPr>
          <p:nvPr/>
        </p:nvSpPr>
        <p:spPr>
          <a:xfrm>
            <a:off x="990600" y="1905000"/>
            <a:ext cx="7239000"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What’s the deal with time reversibility</a:t>
            </a:r>
            <a:endParaRPr cap="none">
              <a:solidFill>
                <a:srgbClr val="424242"/>
              </a:solidFill>
            </a:endParaRPr>
          </a:p>
        </p:txBody>
      </p:sp>
      <p:sp>
        <p:nvSpPr>
          <p:cNvPr id="6" name="Shape 1002"/>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BAFBg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DARAACAOQAAjxMAABAgAAAmAAAACAAAAP//////////"/>
              </a:ext>
            </a:extLst>
          </p:cNvSpPr>
          <p:nvPr/>
        </p:nvSpPr>
        <p:spPr>
          <a:xfrm>
            <a:off x="635000" y="2794000"/>
            <a:ext cx="8712200"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III. Accommodating among-site heterogeneity in the substitution process</a:t>
            </a:r>
          </a:p>
        </p:txBody>
      </p:sp>
      <p:sp>
        <p:nvSpPr>
          <p:cNvPr id="7" name="Shape 1003"/>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BUEQQ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IgTAABQNwAAwBUAABAgAAAmAAAACAAAAP//////////"/>
              </a:ext>
            </a:extLst>
          </p:cNvSpPr>
          <p:nvPr/>
        </p:nvSpPr>
        <p:spPr>
          <a:xfrm>
            <a:off x="990600" y="3175000"/>
            <a:ext cx="8001000"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Among-site variation in substitution rates</a:t>
            </a:r>
            <a:endParaRPr cap="none">
              <a:solidFill>
                <a:srgbClr val="424242"/>
              </a:solidFill>
            </a:endParaRPr>
          </a:p>
        </p:txBody>
      </p:sp>
      <p:sp>
        <p:nvSpPr>
          <p:cNvPr id="8" name="Shape 1004"/>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OAVAABQNwAAGBgAABAgAAAmAAAACAAAAP//////////"/>
              </a:ext>
            </a:extLst>
          </p:cNvSpPr>
          <p:nvPr/>
        </p:nvSpPr>
        <p:spPr>
          <a:xfrm>
            <a:off x="990600" y="3556000"/>
            <a:ext cx="8001000"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Among-site variation in substitution process</a:t>
            </a:r>
            <a:endParaRPr cap="none">
              <a:solidFill>
                <a:srgbClr val="424242"/>
              </a:solidFill>
            </a:endParaRPr>
          </a:p>
        </p:txBody>
      </p:sp>
      <p:sp>
        <p:nvSpPr>
          <p:cNvPr id="9" name="Shape 1005"/>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BAOAACgMgAASBAAABAgAAAmAAAACAAAAP//////////"/>
              </a:ext>
            </a:extLst>
          </p:cNvSpPr>
          <p:nvPr/>
        </p:nvSpPr>
        <p:spPr>
          <a:xfrm>
            <a:off x="990600" y="2286000"/>
            <a:ext cx="7239000"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Meet the GTR family</a:t>
            </a:r>
            <a:endParaRPr cap="none">
              <a:solidFill>
                <a:srgbClr val="424242"/>
              </a:solidFill>
            </a:endParaRPr>
          </a:p>
        </p:txBody>
      </p:sp>
      <p:sp>
        <p:nvSpPr>
          <p:cNvPr id="10" name="Shape 1008"/>
          <p:cNvSpPr>
            <a:extLst>
              <a:ext uri="smNativeData">
                <pr:smNativeData xmlns:pr="smNativeData" xmlns="smNativeData" val="SMDATA_15_trXWYhMAAAAlAAAAyAAAAA0AAAAAPAAAADwAAAA8AAAAPAAAAAAAAAABAAAAAAAAAAEAAABQAAAAVX+dzoa53z+kU1c+y/Ph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ggMAAKQLAAAGBgAA/A0AABAAAAAmAAAACAAAAP//////////"/>
              </a:ext>
            </a:extLst>
          </p:cNvSpPr>
          <p:nvPr/>
        </p:nvSpPr>
        <p:spPr>
          <a:xfrm>
            <a:off x="570230" y="1892300"/>
            <a:ext cx="408940" cy="381000"/>
          </a:xfrm>
          <a:prstGeom prst="rightArrow">
            <a:avLst>
              <a:gd name="adj1" fmla="val 56101"/>
              <a:gd name="adj2" fmla="val 54128"/>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11" name="Rectangle1"/>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KYARg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MQYAACAOAAARBsAABAgAAAmAAAACAAAAP//////////"/>
              </a:ext>
            </a:extLst>
          </p:cNvSpPr>
          <p:nvPr/>
        </p:nvSpPr>
        <p:spPr>
          <a:xfrm>
            <a:off x="635000" y="4025900"/>
            <a:ext cx="854964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a:lnSpc>
                <a:spcPts val="2400"/>
              </a:lnSpc>
              <a:defRPr sz="2000" cap="none">
                <a:solidFill>
                  <a:srgbClr val="0433FF"/>
                </a:solidFill>
                <a:latin typeface="Arial" pitchFamily="1" charset="0"/>
                <a:ea typeface="Gill Sans" pitchFamily="0" charset="0"/>
                <a:cs typeface="Gill Sans" pitchFamily="0" charset="0"/>
              </a:defRPr>
            </a:pPr>
            <a:r>
              <a:t>IV. Accommodating heterogeneity in the substitution process along the tree</a:t>
            </a:r>
          </a:p>
        </p:txBody>
      </p:sp>
    </p:spTree>
  </p:cSld>
  <p:clrMapOvr>
    <a:masterClrMapping/>
  </p:clrMapOvr>
  <p:transition spd="fast" p14:dur="500">
    <p:fade/>
    <p:extLst>
      <p:ext uri="smNativeData">
        <pr:smNativeData xmlns:pr="smNativeData" xmlns="smNativeData" val="trXWYgAAAAD0AQAAAAAAAAYAAAAAAAAAAAAAAAAAAAAAAAAAAQAAAAAAAAAAAAAAAAAAAAAAAAAAAAAA"/>
      </p:ext>
    </p:extLst>
  </p:transition>
  <p:timing>
    <p:tnLst>
      <p:par>
        <p:cTn id="1" dur="indefinite" restart="never" nodeType="tmRoot"/>
      </p:par>
    </p:tnLst>
  </p:timing>
</p:sld>
</file>

<file path=ppt/slides/slide64.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1010"/>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Cw8w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8BoAANwAAACQIwAATAQAABAgAAAmAAAACAAAAP//////////"/>
              </a:ext>
            </a:extLst>
          </p:cNvSpPr>
          <p:nvPr/>
        </p:nvSpPr>
        <p:spPr>
          <a:xfrm>
            <a:off x="4378960" y="139700"/>
            <a:ext cx="140208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Outline</a:t>
            </a:r>
          </a:p>
        </p:txBody>
      </p:sp>
      <p:sp>
        <p:nvSpPr>
          <p:cNvPr id="3" name="Shape 1011"/>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CD8w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7wMAAEAGAAAnNQAAwAgAABAgAAAmAAAACAAAAP//////////"/>
              </a:ext>
            </a:extLst>
          </p:cNvSpPr>
          <p:nvPr/>
        </p:nvSpPr>
        <p:spPr>
          <a:xfrm>
            <a:off x="639445" y="101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I. A brief review of Continuous-Time Markov models</a:t>
            </a:r>
          </a:p>
        </p:txBody>
      </p:sp>
      <p:sp>
        <p:nvSpPr>
          <p:cNvPr id="4" name="Shape 1012"/>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KDDGQ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GAJAAAgNQAA4AsAABAgAAAmAAAACAAAAP//////////"/>
              </a:ext>
            </a:extLst>
          </p:cNvSpPr>
          <p:nvPr/>
        </p:nvSpPr>
        <p:spPr>
          <a:xfrm>
            <a:off x="635000" y="1524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II. Stochastic models of nucleotide substitution</a:t>
            </a:r>
          </a:p>
        </p:txBody>
      </p:sp>
      <p:sp>
        <p:nvSpPr>
          <p:cNvPr id="5" name="Shape 1013"/>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JBnaQM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LgLAACgMgAA8A0AABAgAAAmAAAACAAAAP//////////"/>
              </a:ext>
            </a:extLst>
          </p:cNvSpPr>
          <p:nvPr/>
        </p:nvSpPr>
        <p:spPr>
          <a:xfrm>
            <a:off x="990600" y="1905000"/>
            <a:ext cx="7239000"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What’s the deal with time reversibility</a:t>
            </a:r>
            <a:endParaRPr cap="none">
              <a:solidFill>
                <a:srgbClr val="424242"/>
              </a:solidFill>
            </a:endParaRPr>
          </a:p>
        </p:txBody>
      </p:sp>
      <p:sp>
        <p:nvSpPr>
          <p:cNvPr id="6" name="Shape 1014"/>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DARAACAOQAAjxMAABAgAAAmAAAACAAAAP//////////"/>
              </a:ext>
            </a:extLst>
          </p:cNvSpPr>
          <p:nvPr/>
        </p:nvSpPr>
        <p:spPr>
          <a:xfrm>
            <a:off x="635000" y="2794000"/>
            <a:ext cx="8712200"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III. Accommodating among-site heterogeneity in the substitution process</a:t>
            </a:r>
          </a:p>
        </p:txBody>
      </p:sp>
      <p:sp>
        <p:nvSpPr>
          <p:cNvPr id="7" name="Shape 1015"/>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H34x/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IgTAABQNwAAwBUAABAgAAAmAAAACAAAAP//////////"/>
              </a:ext>
            </a:extLst>
          </p:cNvSpPr>
          <p:nvPr/>
        </p:nvSpPr>
        <p:spPr>
          <a:xfrm>
            <a:off x="990600" y="3175000"/>
            <a:ext cx="8001000"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Among-site variation in substitution rates</a:t>
            </a:r>
            <a:endParaRPr cap="none">
              <a:solidFill>
                <a:srgbClr val="424242"/>
              </a:solidFill>
            </a:endParaRPr>
          </a:p>
        </p:txBody>
      </p:sp>
      <p:sp>
        <p:nvSpPr>
          <p:cNvPr id="8" name="Shape 1016"/>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scss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OAVAABQNwAAGBgAABAgAAAmAAAACAAAAP//////////"/>
              </a:ext>
            </a:extLst>
          </p:cNvSpPr>
          <p:nvPr/>
        </p:nvSpPr>
        <p:spPr>
          <a:xfrm>
            <a:off x="990600" y="3556000"/>
            <a:ext cx="8001000"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Among-site variation in substitution process</a:t>
            </a:r>
            <a:endParaRPr cap="none">
              <a:solidFill>
                <a:srgbClr val="424242"/>
              </a:solidFill>
            </a:endParaRPr>
          </a:p>
        </p:txBody>
      </p:sp>
      <p:sp>
        <p:nvSpPr>
          <p:cNvPr id="9" name="Shape 1017"/>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BAFB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BAOAACgMgAASBAAABAgAAAmAAAACAAAAP//////////"/>
              </a:ext>
            </a:extLst>
          </p:cNvSpPr>
          <p:nvPr/>
        </p:nvSpPr>
        <p:spPr>
          <a:xfrm>
            <a:off x="990600" y="2286000"/>
            <a:ext cx="7239000"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Meet the GTR family</a:t>
            </a:r>
            <a:endParaRPr cap="none">
              <a:solidFill>
                <a:srgbClr val="424242"/>
              </a:solidFill>
            </a:endParaRPr>
          </a:p>
        </p:txBody>
      </p:sp>
      <p:sp>
        <p:nvSpPr>
          <p:cNvPr id="10" name="Shape 1020"/>
          <p:cNvSpPr>
            <a:extLst>
              <a:ext uri="smNativeData">
                <pr:smNativeData xmlns:pr="smNativeData" xmlns="smNativeData" val="SMDATA_15_trXWYhMAAAAlAAAAyAAAAA0AAAAAPAAAADwAAAA8AAAAPAAAAAAAAAABAAAAAAAAAAEAAABQAAAAVX+dzoa53z+kU1c+y/Ph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ggMAANQNAAAGBgAALBAAABAAAAAmAAAACAAAAP//////////"/>
              </a:ext>
            </a:extLst>
          </p:cNvSpPr>
          <p:nvPr/>
        </p:nvSpPr>
        <p:spPr>
          <a:xfrm>
            <a:off x="570230" y="2247900"/>
            <a:ext cx="408940" cy="381000"/>
          </a:xfrm>
          <a:prstGeom prst="rightArrow">
            <a:avLst>
              <a:gd name="adj1" fmla="val 56101"/>
              <a:gd name="adj2" fmla="val 54128"/>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11" name="Rectangle1"/>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FEe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MQYAACAOAAARBsAABAgAAAmAAAACAAAAP//////////"/>
              </a:ext>
            </a:extLst>
          </p:cNvSpPr>
          <p:nvPr/>
        </p:nvSpPr>
        <p:spPr>
          <a:xfrm>
            <a:off x="635000" y="4025900"/>
            <a:ext cx="854964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a:lnSpc>
                <a:spcPts val="2400"/>
              </a:lnSpc>
              <a:defRPr sz="2000" cap="none">
                <a:solidFill>
                  <a:srgbClr val="0433FF"/>
                </a:solidFill>
                <a:latin typeface="Arial" pitchFamily="1" charset="0"/>
                <a:ea typeface="Gill Sans" pitchFamily="0" charset="0"/>
                <a:cs typeface="Gill Sans" pitchFamily="0" charset="0"/>
              </a:defRPr>
            </a:pPr>
            <a:r>
              <a:t>IV. Accommodating heterogeneity in the substitution process along the tree</a:t>
            </a:r>
          </a:p>
        </p:txBody>
      </p:sp>
    </p:spTree>
  </p:cSld>
  <p:clrMapOvr>
    <a:masterClrMapping/>
  </p:clrMapOvr>
  <p:transition spd="fast" p14:dur="500">
    <p:fade/>
    <p:extLst>
      <p:ext uri="smNativeData">
        <pr:smNativeData xmlns:pr="smNativeData" xmlns="smNativeData" val="trXWYgAAAAD0AQAAAAAAAAYAAAAAAAAAAAAAAAAAAAAAAAAAAQAAAAAAAAAAAAAAAAAAAAAAAAAAAAAA"/>
      </p:ext>
    </p:extLst>
  </p:transition>
  <p:timing>
    <p:tnLst>
      <p:par>
        <p:cTn id="1" dur="indefinite" restart="never" nodeType="tmRoot"/>
      </p:par>
    </p:tnLst>
  </p:timing>
</p:sld>
</file>

<file path=ppt/slides/slide65.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pic>
        <p:nvPicPr>
          <p:cNvPr id="2" name="pasted-image.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OgIAAAoCwAAOTYAAOAWAAAQAAAAJgAAAAgAAAD//////////w=="/>
              </a:ext>
            </a:extLst>
          </p:cNvPicPr>
          <p:nvPr/>
        </p:nvPicPr>
        <p:blipFill>
          <a:blip r:embed="rId2"/>
          <a:stretch>
            <a:fillRect/>
          </a:stretch>
        </p:blipFill>
        <p:spPr>
          <a:xfrm>
            <a:off x="1447800" y="1813560"/>
            <a:ext cx="7366635" cy="1905000"/>
          </a:xfrm>
          <a:prstGeom prst="rect">
            <a:avLst/>
          </a:prstGeom>
          <a:noFill/>
          <a:ln>
            <a:noFill/>
          </a:ln>
          <a:effectLst/>
        </p:spPr>
      </p:pic>
      <p:sp>
        <p:nvSpPr>
          <p:cNvPr id="3" name="Shape 1023"/>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OwYAANwAAABFOAAATAQAABAgAAAmAAAACAAAAP//////////"/>
              </a:ext>
            </a:extLst>
          </p:cNvSpPr>
          <p:nvPr/>
        </p:nvSpPr>
        <p:spPr>
          <a:xfrm>
            <a:off x="1012825" y="139700"/>
            <a:ext cx="81343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Stochastic Models of Nucleotide Substitution</a:t>
            </a:r>
          </a:p>
        </p:txBody>
      </p:sp>
      <p:sp>
        <p:nvSpPr>
          <p:cNvPr id="4" name="Shape 1024"/>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AgNQAAwAgAABAgAAAmAAAACAAAAP//////////"/>
              </a:ext>
            </a:extLst>
          </p:cNvSpPr>
          <p:nvPr/>
        </p:nvSpPr>
        <p:spPr>
          <a:xfrm>
            <a:off x="635000" y="101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Anatomy of General Time Reversible models</a:t>
            </a:r>
          </a:p>
        </p:txBody>
      </p:sp>
      <p:grpSp>
        <p:nvGrpSpPr>
          <p:cNvPr id="5" name="Group 1030"/>
          <p:cNvGrpSpPr>
            <a:extLst>
              <a:ext uri="smNativeData">
                <pr:smNativeData xmlns:pr="smNativeData" xmlns="smNativeData" val="SMDATA_6_trXWYhMAAAAlAAAAAQAAAA8BAAAAkAAAAEgAAACQAAAASAAAAAAAAAAAAAAAAAAAABcAAAAUAAAAAAAAAAAAAAD/fwAA/38AAAAAAAAJAAAABAAAAAAAAAAfAAAAVAAAAAAAAAAAAAAAAAAAAAAAAAAAAAAAAAAAAAAAAAAAAAAAAAAAAAAAAAAAAAAAAAAAAAAAAAAAAAAAAAAAAAAAAAAAAAAAAAAAAAAAAAAAAAAAAAAAACEAAAAYAAAAFAAAABgGAACKGAAAajwAAJ4eAAAQAAAAJgAAAAgAAAD/////AAAAAA=="/>
              </a:ext>
            </a:extLst>
          </p:cNvGrpSpPr>
          <p:nvPr/>
        </p:nvGrpSpPr>
        <p:grpSpPr>
          <a:xfrm>
            <a:off x="990600" y="3989070"/>
            <a:ext cx="8830310" cy="988060"/>
            <a:chOff x="990600" y="3989070"/>
            <a:chExt cx="8830310" cy="988060"/>
          </a:xfrm>
        </p:grpSpPr>
        <p:pic>
          <p:nvPicPr>
            <p:cNvPr id="10" name="pasted-image.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MAqAABHGQAAaCwAAIgaAAAAAAAAJgAAAAgAAAD//////////w=="/>
                </a:ext>
              </a:extLst>
            </p:cNvPicPr>
            <p:nvPr/>
          </p:nvPicPr>
          <p:blipFill>
            <a:blip r:embed="rId3"/>
            <a:stretch>
              <a:fillRect/>
            </a:stretch>
          </p:blipFill>
          <p:spPr>
            <a:xfrm>
              <a:off x="6949440" y="4109085"/>
              <a:ext cx="269240" cy="203835"/>
            </a:xfrm>
            <a:prstGeom prst="rect">
              <a:avLst/>
            </a:prstGeom>
            <a:noFill/>
            <a:ln>
              <a:noFill/>
            </a:ln>
            <a:effectLst/>
          </p:spPr>
        </p:pic>
        <p:pic>
          <p:nvPicPr>
            <p:cNvPr id="9" name="pasted-image.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BEYAAD0GgAAuBkAADQcAAAAAAAAJgAAAAgAAAD//////////w=="/>
                </a:ext>
              </a:extLst>
            </p:cNvPicPr>
            <p:nvPr/>
          </p:nvPicPr>
          <p:blipFill>
            <a:blip r:embed="rId4"/>
            <a:stretch>
              <a:fillRect/>
            </a:stretch>
          </p:blipFill>
          <p:spPr>
            <a:xfrm>
              <a:off x="3912235" y="4381500"/>
              <a:ext cx="268605" cy="203200"/>
            </a:xfrm>
            <a:prstGeom prst="rect">
              <a:avLst/>
            </a:prstGeom>
            <a:noFill/>
            <a:ln>
              <a:noFill/>
            </a:ln>
            <a:effectLst/>
          </p:spPr>
        </p:pic>
        <p:grpSp>
          <p:nvGrpSpPr>
            <p:cNvPr id="6" name="Group 1029"/>
            <p:cNvGrpSpPr>
              <a:extLst>
                <a:ext uri="smNativeData">
                  <pr:smNativeData xmlns:pr="smNativeData" xmlns="smNativeData" val="SMDATA_6_trXWYhMAAAAlAAAAAQAAAA8BAAAAkAAAAEgAAACQAAAASAAAAAAAAAAAAAAAAAAAABcAAAAUAAAAAAAAAAAAAAD/fwAA/38AAAAAAAAJAAAABAAAAAAAAAAfAAAAVAAAAAAAAAAAAAAAAAAAAAAAAAAAAAAAAAAAAAAAAAAAAAAAAAAAAAAAAAAAAAAAAAAAAAAAAAAAAAAAAAAAAAAAAAAAAAAAAAAAAAAAAAAAAAAAAAAAACEAAAAYAAAAFAAAABgGAACKGAAAajwAAJ4eAAAAAAAAJgAAAAgAAAD/////AAAAAA=="/>
                </a:ext>
              </a:extLst>
            </p:cNvGrpSpPr>
            <p:nvPr/>
          </p:nvGrpSpPr>
          <p:grpSpPr>
            <a:xfrm>
              <a:off x="990600" y="3989070"/>
              <a:ext cx="8830310" cy="988060"/>
              <a:chOff x="990600" y="3989070"/>
              <a:chExt cx="8830310" cy="988060"/>
            </a:xfrm>
          </p:grpSpPr>
          <p:sp>
            <p:nvSpPr>
              <p:cNvPr id="8" name="Shape 1027"/>
              <p:cNvSpPr>
                <a:extLst>
                  <a:ext uri="smNativeData">
                    <pr:smNativeData xmlns:pr="smNativeData" xmlns="smNativeData" val="SMDATA_15_trXWYhMAAAAlAAAAZAAAAA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CPGn3c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AAAAAMvLywDAwP8Af39/AAAAAAAAAAAAAAAAAAAAAAAAAAAAIQAAABgAAAAUAAAAGAYAAIoYAABqPAAAnh4AAAAAAAAmAAAACAAAAP//////////"/>
                  </a:ext>
                </a:extLst>
              </p:cNvSpPr>
              <p:nvPr/>
            </p:nvSpPr>
            <p:spPr>
              <a:xfrm>
                <a:off x="990600" y="3989070"/>
                <a:ext cx="8830310" cy="98806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100"/>
                  </a:lnSpc>
                  <a:tabLst>
                    <a:tab pos="838200" algn="l"/>
                  </a:tabLst>
                  <a:defRPr sz="1800" cap="none">
                    <a:latin typeface="Arial" pitchFamily="1" charset="0"/>
                    <a:ea typeface="Arial" pitchFamily="1" charset="0"/>
                    <a:cs typeface="Arial" pitchFamily="1" charset="0"/>
                  </a:defRPr>
                </a:pPr>
                <a:r>
                  <a:rPr cap="none">
                    <a:solidFill>
                      <a:srgbClr val="424242"/>
                    </a:solidFill>
                  </a:rPr>
                  <a:t>The </a:t>
                </a:r>
                <a:r>
                  <a:rPr cap="none">
                    <a:solidFill>
                      <a:srgbClr val="0433FF"/>
                    </a:solidFill>
                  </a:rPr>
                  <a:t>instantaneous rates</a:t>
                </a:r>
                <a:r>
                  <a:rPr cap="none">
                    <a:solidFill>
                      <a:srgbClr val="424242"/>
                    </a:solidFill>
                  </a:rPr>
                  <a:t> of change between states </a:t>
                </a:r>
                <a:r>
                  <a:rPr i="1" cap="none">
                    <a:solidFill>
                      <a:srgbClr val="424242"/>
                    </a:solidFill>
                    <a:latin typeface="Times New Roman" pitchFamily="1" charset="0"/>
                    <a:ea typeface="Times New Roman" pitchFamily="1" charset="0"/>
                    <a:cs typeface="Times New Roman" pitchFamily="1" charset="0"/>
                  </a:rPr>
                  <a:t>i</a:t>
                </a:r>
                <a:r>
                  <a:rPr i="1" cap="none">
                    <a:solidFill>
                      <a:srgbClr val="424242"/>
                    </a:solidFill>
                  </a:rPr>
                  <a:t> </a:t>
                </a:r>
                <a:r>
                  <a:rPr cap="none">
                    <a:solidFill>
                      <a:srgbClr val="424242"/>
                    </a:solidFill>
                  </a:rPr>
                  <a:t>and </a:t>
                </a:r>
                <a:r>
                  <a:rPr i="1" cap="none">
                    <a:solidFill>
                      <a:srgbClr val="424242"/>
                    </a:solidFill>
                    <a:latin typeface="Times New Roman" pitchFamily="1" charset="0"/>
                    <a:ea typeface="Times New Roman" pitchFamily="1" charset="0"/>
                    <a:cs typeface="Times New Roman" pitchFamily="1" charset="0"/>
                  </a:rPr>
                  <a:t>j</a:t>
                </a:r>
                <a:r>
                  <a:rPr i="1" cap="none">
                    <a:solidFill>
                      <a:srgbClr val="424242"/>
                    </a:solidFill>
                  </a:rPr>
                  <a:t>,     , </a:t>
                </a:r>
                <a:r>
                  <a:rPr cap="none">
                    <a:solidFill>
                      <a:srgbClr val="424242"/>
                    </a:solidFill>
                  </a:rPr>
                  <a:t>depend both on the</a:t>
                </a:r>
                <a:br/>
                <a:r>
                  <a:rPr cap="none">
                    <a:solidFill>
                      <a:srgbClr val="424242"/>
                    </a:solidFill>
                  </a:rPr>
                  <a:t>    relative substitution rates,     , (represented here as </a:t>
                </a:r>
                <a:r>
                  <a:rPr i="1" cap="none">
                    <a:solidFill>
                      <a:srgbClr val="424242"/>
                    </a:solidFill>
                    <a:latin typeface="Times New Roman" pitchFamily="1" charset="0"/>
                    <a:ea typeface="Times New Roman" pitchFamily="1" charset="0"/>
                    <a:cs typeface="Times New Roman" pitchFamily="1" charset="0"/>
                  </a:rPr>
                  <a:t>a–f</a:t>
                </a:r>
                <a:r>
                  <a:rPr cap="none">
                    <a:solidFill>
                      <a:srgbClr val="424242"/>
                    </a:solidFill>
                  </a:rPr>
                  <a:t>), and also on the </a:t>
                </a:r>
                <a:br/>
                <a:r>
                  <a:rPr cap="none">
                    <a:solidFill>
                      <a:srgbClr val="424242"/>
                    </a:solidFill>
                  </a:rPr>
                  <a:t>    stationary frequencies of each state of the process,</a:t>
                </a:r>
                <a:endParaRPr cap="none">
                  <a:solidFill>
                    <a:srgbClr val="424242"/>
                  </a:solidFill>
                </a:endParaRPr>
              </a:p>
            </p:txBody>
          </p:sp>
          <p:pic>
            <p:nvPicPr>
              <p:cNvPr id="7" name="pasted-image.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DmYoXP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OwnAACkHAAAhCkAAA0eAAAAAAAAJgAAAAgAAAD//////////w=="/>
                  </a:ext>
                </a:extLst>
              </p:cNvPicPr>
              <p:nvPr/>
            </p:nvPicPr>
            <p:blipFill>
              <a:blip r:embed="rId5"/>
              <a:stretch>
                <a:fillRect/>
              </a:stretch>
            </p:blipFill>
            <p:spPr>
              <a:xfrm>
                <a:off x="6489700" y="4655820"/>
                <a:ext cx="259080" cy="229235"/>
              </a:xfrm>
              <a:prstGeom prst="rect">
                <a:avLst/>
              </a:prstGeom>
              <a:noFill/>
              <a:ln>
                <a:noFill/>
              </a:ln>
              <a:effectLst/>
            </p:spPr>
          </p:pic>
        </p:grpSp>
      </p:grpSp>
    </p:spTree>
  </p:cSld>
  <p:clrMapOvr>
    <a:masterClrMapping/>
  </p:clrMapOvr>
  <p:transition spd="fast" p14:dur="500">
    <p:fade/>
    <p:extLst>
      <p:ext uri="smNativeData">
        <pr:smNativeData xmlns:pr="smNativeData" xmlns="smNativeData" val="trXWYgAAAAD0AQAAAAAAAAYAAAAAAAAAAAAAAAAAAAAAAAAAAQAAAAAAAAAAAAAAAAAAAAAAAAAAAAAA"/>
      </p:ext>
    </p:extLst>
  </p:transition>
  <p:timing>
    <p:tnLst>
      <p:par>
        <p:cTn id="1" dur="indefinite" restart="never" nodeType="tmRoot"/>
      </p:par>
    </p:tnLst>
  </p:timing>
</p:sld>
</file>

<file path=ppt/slides/slide66.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1032"/>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CEmIS4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HgeAABqPAAAVCIAABAgAAAmAAAACAAAAP//////////"/>
              </a:ext>
            </a:extLst>
          </p:cNvSpPr>
          <p:nvPr/>
        </p:nvSpPr>
        <p:spPr>
          <a:xfrm>
            <a:off x="990600" y="4953000"/>
            <a:ext cx="8830310" cy="6273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100"/>
              </a:lnSpc>
              <a:tabLst>
                <a:tab pos="838200" algn="l"/>
              </a:tabLst>
              <a:defRPr sz="1800" cap="none">
                <a:solidFill>
                  <a:srgbClr val="424242"/>
                </a:solidFill>
                <a:latin typeface="Arial" pitchFamily="1" charset="0"/>
                <a:ea typeface="Arial" pitchFamily="1" charset="0"/>
                <a:cs typeface="Arial" pitchFamily="1" charset="0"/>
              </a:defRPr>
            </a:pPr>
            <a:r>
              <a:t>The </a:t>
            </a:r>
            <a:r>
              <a:rPr cap="none">
                <a:solidFill>
                  <a:srgbClr val="0433FF"/>
                </a:solidFill>
              </a:rPr>
              <a:t>relative rates</a:t>
            </a:r>
            <a:r>
              <a:t> allow for possible biases in the instantaneous rates of change </a:t>
            </a:r>
            <a:br/>
            <a:r>
              <a:t>    between each pair of states,     , where:</a:t>
            </a:r>
          </a:p>
        </p:txBody>
      </p:sp>
      <p:pic>
        <p:nvPicPr>
          <p:cNvPr id="3" name="pasted-image.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LEZAADZIAAAWBsAABkiAAAQAAAAJgAAAAgAAAD//////////w=="/>
              </a:ext>
            </a:extLst>
          </p:cNvPicPr>
          <p:nvPr/>
        </p:nvPicPr>
        <p:blipFill>
          <a:blip r:embed="rId2"/>
          <a:stretch>
            <a:fillRect/>
          </a:stretch>
        </p:blipFill>
        <p:spPr>
          <a:xfrm>
            <a:off x="4176395" y="5339715"/>
            <a:ext cx="268605" cy="203200"/>
          </a:xfrm>
          <a:prstGeom prst="rect">
            <a:avLst/>
          </a:prstGeom>
          <a:noFill/>
          <a:ln>
            <a:noFill/>
          </a:ln>
          <a:effectLst/>
        </p:spPr>
      </p:pic>
      <p:pic>
        <p:nvPicPr>
          <p:cNvPr id="4" name="pasted-image.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AcAAAA4AAAAAAAAAAAAAAAAAAAA////AAAAAAAAAAAAAAAAAAAAAAAAAAAAAAAAAAAAAABkAAAAZAAAAAAAAAAjAAAABAAAAGQAAAAXAAAAFAAAAAAAAAAAAAAA/38AAP9/AAAAAAAACQAAAAQAAAAAAAA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OQgAAANIQAA0CUAAH8sAAAQAAAAJgAAAAgAAAD//////////w=="/>
              </a:ext>
            </a:extLst>
          </p:cNvPicPr>
          <p:nvPr/>
        </p:nvPicPr>
        <p:blipFill>
          <a:blip r:embed="rId3"/>
          <a:stretch>
            <a:fillRect/>
          </a:stretch>
        </p:blipFill>
        <p:spPr>
          <a:xfrm>
            <a:off x="5346700" y="5372735"/>
            <a:ext cx="800100" cy="1860550"/>
          </a:xfrm>
          <a:prstGeom prst="rect">
            <a:avLst/>
          </a:prstGeom>
          <a:noFill/>
          <a:ln>
            <a:noFill/>
          </a:ln>
          <a:effectLst>
            <a:outerShdw blurRad="63500" dist="51187" dir="2700000">
              <a:srgbClr val="000000">
                <a:alpha val="4000"/>
              </a:srgbClr>
            </a:outerShdw>
          </a:effectLst>
        </p:spPr>
      </p:pic>
      <p:pic>
        <p:nvPicPr>
          <p:cNvPr id="5" name="pasted-image.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OgIAAAoCwAAOTYAAOAWAAAQAAAAJgAAAAgAAAD//////////w=="/>
              </a:ext>
            </a:extLst>
          </p:cNvPicPr>
          <p:nvPr/>
        </p:nvPicPr>
        <p:blipFill>
          <a:blip r:embed="rId4"/>
          <a:stretch>
            <a:fillRect/>
          </a:stretch>
        </p:blipFill>
        <p:spPr>
          <a:xfrm>
            <a:off x="1447800" y="1813560"/>
            <a:ext cx="7366635" cy="1905000"/>
          </a:xfrm>
          <a:prstGeom prst="rect">
            <a:avLst/>
          </a:prstGeom>
          <a:noFill/>
          <a:ln>
            <a:noFill/>
          </a:ln>
          <a:effectLst/>
        </p:spPr>
      </p:pic>
      <p:sp>
        <p:nvSpPr>
          <p:cNvPr id="6" name="Shape 1036"/>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OwYAANwAAABFOAAATAQAABAgAAAmAAAACAAAAP//////////"/>
              </a:ext>
            </a:extLst>
          </p:cNvSpPr>
          <p:nvPr/>
        </p:nvSpPr>
        <p:spPr>
          <a:xfrm>
            <a:off x="1012825" y="139700"/>
            <a:ext cx="81343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Stochastic Models of Nucleotide Substitution</a:t>
            </a:r>
          </a:p>
        </p:txBody>
      </p:sp>
      <p:sp>
        <p:nvSpPr>
          <p:cNvPr id="7" name="Shape 1037"/>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GBRxQk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AgNQAAwAgAABAgAAAmAAAACAAAAP//////////"/>
              </a:ext>
            </a:extLst>
          </p:cNvSpPr>
          <p:nvPr/>
        </p:nvSpPr>
        <p:spPr>
          <a:xfrm>
            <a:off x="635000" y="101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Anatomy of General Time Reversible models</a:t>
            </a:r>
          </a:p>
        </p:txBody>
      </p:sp>
      <p:sp>
        <p:nvSpPr>
          <p:cNvPr id="8" name="Shape 1038"/>
          <p:cNvSpPr>
            <a:extLst>
              <a:ext uri="smNativeData">
                <pr:smNativeData xmlns:pr="smNativeData" xmlns="smNativeData" val="SMDATA_15_trXWYhMAAAAlAAAAZAAAAA0AAAAAUAAAAFAAAABQAAAAUAAAAAAAAAABAAAAAAAAAAEAAABQAAAAAAAAAAAA4D8AAAAAAADgPwAAAAAAAOA/AAAAAAAA4D8AAAAAAADgPwAAAAAAAOA/AAAAAAAA4D8AAAAAAADgPwAAAAAAAOA/AAAAAAAA4D8CAAAAjAAAAAE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KBFxAk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WyAAANkgAACqJgAA8C0AABAAAAAmAAAACAAAAP//////////"/>
              </a:ext>
            </a:extLst>
          </p:cNvSpPr>
          <p:nvPr/>
        </p:nvSpPr>
        <p:spPr>
          <a:xfrm>
            <a:off x="5259705" y="5339715"/>
            <a:ext cx="1025525" cy="2127885"/>
          </a:xfrm>
          <a:prstGeom prst="rect">
            <a:avLst/>
          </a:prstGeom>
          <a:solidFill>
            <a:srgbClr val="FFFFFF"/>
          </a:solidFill>
          <a:ln>
            <a:noFill/>
          </a:ln>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grpSp>
        <p:nvGrpSpPr>
          <p:cNvPr id="9" name="Group 1044"/>
          <p:cNvGrpSpPr>
            <a:extLst>
              <a:ext uri="smNativeData">
                <pr:smNativeData xmlns:pr="smNativeData" xmlns="smNativeData" val="SMDATA_6_trXWYhMAAAAlAAAAAQAAAA8BAAAAkAAAAEgAAACQAAAASAAAAAAAAAAAAAAAAAAAABcAAAAUAAAAAAAAAAAAAAD/fwAA/38AAAAAAAAJAAAABAAAAAAAAAAfAAAAVAAAAAAAAAAAAAAAAAAAAAAAAAAAAAAAAAAAAAAAAAAAAAAAAAAAAAAAAAAAAAAAAAAAAAAAAAAAAAAAAAAAAAAAAAAAAAAAAAAAAAAAAAAAAAAAAAAAACEAAAAYAAAAFAAAABgGAACKGAAAajwAAJ4eAAAQAAAAJgAAAAgAAAD/////AAAAAA=="/>
              </a:ext>
            </a:extLst>
          </p:cNvGrpSpPr>
          <p:nvPr/>
        </p:nvGrpSpPr>
        <p:grpSpPr>
          <a:xfrm>
            <a:off x="990600" y="3989070"/>
            <a:ext cx="8830310" cy="988060"/>
            <a:chOff x="990600" y="3989070"/>
            <a:chExt cx="8830310" cy="988060"/>
          </a:xfrm>
        </p:grpSpPr>
        <p:pic>
          <p:nvPicPr>
            <p:cNvPr id="14" name="pasted-image.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dGBER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MAqAABHGQAAaCwAAIgaAAAAAAAAJgAAAAgAAAD//////////w=="/>
                </a:ext>
              </a:extLst>
            </p:cNvPicPr>
            <p:nvPr/>
          </p:nvPicPr>
          <p:blipFill>
            <a:blip r:embed="rId5"/>
            <a:stretch>
              <a:fillRect/>
            </a:stretch>
          </p:blipFill>
          <p:spPr>
            <a:xfrm>
              <a:off x="6949440" y="4109085"/>
              <a:ext cx="269240" cy="203835"/>
            </a:xfrm>
            <a:prstGeom prst="rect">
              <a:avLst/>
            </a:prstGeom>
            <a:noFill/>
            <a:ln>
              <a:noFill/>
            </a:ln>
            <a:effectLst/>
          </p:spPr>
        </p:pic>
        <p:pic>
          <p:nvPicPr>
            <p:cNvPr id="13" name="pasted-image.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BEYAAD0GgAAuBkAADQcAAAAAAAAJgAAAAgAAAD//////////w=="/>
                </a:ext>
              </a:extLst>
            </p:cNvPicPr>
            <p:nvPr/>
          </p:nvPicPr>
          <p:blipFill>
            <a:blip r:embed="rId2"/>
            <a:stretch>
              <a:fillRect/>
            </a:stretch>
          </p:blipFill>
          <p:spPr>
            <a:xfrm>
              <a:off x="3912235" y="4381500"/>
              <a:ext cx="268605" cy="203200"/>
            </a:xfrm>
            <a:prstGeom prst="rect">
              <a:avLst/>
            </a:prstGeom>
            <a:noFill/>
            <a:ln>
              <a:noFill/>
            </a:ln>
            <a:effectLst/>
          </p:spPr>
        </p:pic>
        <p:grpSp>
          <p:nvGrpSpPr>
            <p:cNvPr id="10" name="Group 1043"/>
            <p:cNvGrpSpPr>
              <a:extLst>
                <a:ext uri="smNativeData">
                  <pr:smNativeData xmlns:pr="smNativeData" xmlns="smNativeData" val="SMDATA_6_trXWYhMAAAAlAAAAAQAAAA8BAAAAkAAAAEgAAACQAAAASAAAAAAAAAAAAAAAAAAAABcAAAAUAAAAAAAAAAAAAAD/fwAA/38AAAAAAAAJAAAABAAAAE395F0fAAAAVAAAAAAAAAAAAAAAAAAAAAAAAAAAAAAAAAAAAAAAAAAAAAAAAAAAAAAAAAAAAAAAAAAAAAAAAAAAAAAAAAAAAAAAAAAAAAAAAAAAAAAAAAAAAAAAAAAAACEAAAAYAAAAFAAAABgGAACKGAAAajwAAJ4eAAAAAAAAJgAAAAgAAAD/////AAAAAA=="/>
                </a:ext>
              </a:extLst>
            </p:cNvGrpSpPr>
            <p:nvPr/>
          </p:nvGrpSpPr>
          <p:grpSpPr>
            <a:xfrm>
              <a:off x="990600" y="3989070"/>
              <a:ext cx="8830310" cy="988060"/>
              <a:chOff x="990600" y="3989070"/>
              <a:chExt cx="8830310" cy="988060"/>
            </a:xfrm>
          </p:grpSpPr>
          <p:sp>
            <p:nvSpPr>
              <p:cNvPr id="12" name="Shape 1041"/>
              <p:cNvSpPr>
                <a:extLst>
                  <a:ext uri="smNativeData">
                    <pr:smNativeData xmlns:pr="smNativeData" xmlns="smNativeData" val="SMDATA_15_trXWYhMAAAAlAAAAZAAAAA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AAAAAMvLywDAwP8Af39/AAAAAAAAAAAAAAAAAAAAAAAAAAAAIQAAABgAAAAUAAAAGAYAAIoYAABqPAAAnh4AAAAAAAAmAAAACAAAAP//////////"/>
                  </a:ext>
                </a:extLst>
              </p:cNvSpPr>
              <p:nvPr/>
            </p:nvSpPr>
            <p:spPr>
              <a:xfrm>
                <a:off x="990600" y="3989070"/>
                <a:ext cx="8830310" cy="98806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100"/>
                  </a:lnSpc>
                  <a:tabLst>
                    <a:tab pos="838200" algn="l"/>
                  </a:tabLst>
                  <a:defRPr sz="1800" cap="none">
                    <a:latin typeface="Arial" pitchFamily="1" charset="0"/>
                    <a:ea typeface="Arial" pitchFamily="1" charset="0"/>
                    <a:cs typeface="Arial" pitchFamily="1" charset="0"/>
                  </a:defRPr>
                </a:pPr>
                <a:r>
                  <a:rPr cap="none">
                    <a:solidFill>
                      <a:srgbClr val="424242"/>
                    </a:solidFill>
                  </a:rPr>
                  <a:t>The </a:t>
                </a:r>
                <a:r>
                  <a:rPr cap="none">
                    <a:solidFill>
                      <a:srgbClr val="0433FF"/>
                    </a:solidFill>
                  </a:rPr>
                  <a:t>instantaneous rates</a:t>
                </a:r>
                <a:r>
                  <a:rPr cap="none">
                    <a:solidFill>
                      <a:srgbClr val="424242"/>
                    </a:solidFill>
                  </a:rPr>
                  <a:t> of change between states </a:t>
                </a:r>
                <a:r>
                  <a:rPr i="1" cap="none">
                    <a:solidFill>
                      <a:srgbClr val="424242"/>
                    </a:solidFill>
                    <a:latin typeface="Times New Roman" pitchFamily="1" charset="0"/>
                    <a:ea typeface="Times New Roman" pitchFamily="1" charset="0"/>
                    <a:cs typeface="Times New Roman" pitchFamily="1" charset="0"/>
                  </a:rPr>
                  <a:t>i</a:t>
                </a:r>
                <a:r>
                  <a:rPr i="1" cap="none">
                    <a:solidFill>
                      <a:srgbClr val="424242"/>
                    </a:solidFill>
                  </a:rPr>
                  <a:t> </a:t>
                </a:r>
                <a:r>
                  <a:rPr cap="none">
                    <a:solidFill>
                      <a:srgbClr val="424242"/>
                    </a:solidFill>
                  </a:rPr>
                  <a:t>and </a:t>
                </a:r>
                <a:r>
                  <a:rPr i="1" cap="none">
                    <a:solidFill>
                      <a:srgbClr val="424242"/>
                    </a:solidFill>
                    <a:latin typeface="Times New Roman" pitchFamily="1" charset="0"/>
                    <a:ea typeface="Times New Roman" pitchFamily="1" charset="0"/>
                    <a:cs typeface="Times New Roman" pitchFamily="1" charset="0"/>
                  </a:rPr>
                  <a:t>j</a:t>
                </a:r>
                <a:r>
                  <a:rPr i="1" cap="none">
                    <a:solidFill>
                      <a:srgbClr val="424242"/>
                    </a:solidFill>
                  </a:rPr>
                  <a:t>,     , </a:t>
                </a:r>
                <a:r>
                  <a:rPr cap="none">
                    <a:solidFill>
                      <a:srgbClr val="424242"/>
                    </a:solidFill>
                  </a:rPr>
                  <a:t>depend both on the</a:t>
                </a:r>
                <a:br/>
                <a:r>
                  <a:rPr cap="none">
                    <a:solidFill>
                      <a:srgbClr val="424242"/>
                    </a:solidFill>
                  </a:rPr>
                  <a:t>    relative substitution rates,     , (represented here as </a:t>
                </a:r>
                <a:r>
                  <a:rPr i="1" cap="none">
                    <a:solidFill>
                      <a:srgbClr val="424242"/>
                    </a:solidFill>
                    <a:latin typeface="Times New Roman" pitchFamily="1" charset="0"/>
                    <a:ea typeface="Times New Roman" pitchFamily="1" charset="0"/>
                    <a:cs typeface="Times New Roman" pitchFamily="1" charset="0"/>
                  </a:rPr>
                  <a:t>a–f</a:t>
                </a:r>
                <a:r>
                  <a:rPr cap="none">
                    <a:solidFill>
                      <a:srgbClr val="424242"/>
                    </a:solidFill>
                  </a:rPr>
                  <a:t>), and also on the </a:t>
                </a:r>
                <a:br/>
                <a:r>
                  <a:rPr cap="none">
                    <a:solidFill>
                      <a:srgbClr val="424242"/>
                    </a:solidFill>
                  </a:rPr>
                  <a:t>    stationary frequencies of each state of the process,</a:t>
                </a:r>
                <a:endParaRPr cap="none">
                  <a:solidFill>
                    <a:srgbClr val="424242"/>
                  </a:solidFill>
                </a:endParaRPr>
              </a:p>
            </p:txBody>
          </p:sp>
          <p:pic>
            <p:nvPicPr>
              <p:cNvPr id="11" name="pasted-image.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OwnAACkHAAAhCkAAA0eAAAAAAAAJgAAAAgAAAD//////////w=="/>
                  </a:ext>
                </a:extLst>
              </p:cNvPicPr>
              <p:nvPr/>
            </p:nvPicPr>
            <p:blipFill>
              <a:blip r:embed="rId6"/>
              <a:stretch>
                <a:fillRect/>
              </a:stretch>
            </p:blipFill>
            <p:spPr>
              <a:xfrm>
                <a:off x="6489700" y="4655820"/>
                <a:ext cx="259080" cy="229235"/>
              </a:xfrm>
              <a:prstGeom prst="rect">
                <a:avLst/>
              </a:prstGeom>
              <a:noFill/>
              <a:ln>
                <a:noFill/>
              </a:ln>
              <a:effectLst/>
            </p:spPr>
          </p:pic>
        </p:grpSp>
      </p:grpSp>
    </p:spTree>
  </p:cSld>
  <p:clrMapOvr>
    <a:masterClrMapping/>
  </p:clrMapOvr>
  <p:transition spd="fast" p14:dur="500">
    <p:fade/>
    <p:extLst>
      <p:ext uri="smNativeData">
        <pr:smNativeData xmlns:pr="smNativeData" xmlns="smNativeData" val="trXWYgAAAAD0AQAAAAAAAAYAAAAAAAAAAAAAAAAAAAAAAAAAAQAAAAAAAAAAAAAAAAAAAAAAAAAAAAAA"/>
      </p:ext>
    </p:extLst>
  </p:transition>
  <p:timing>
    <p:tnLst>
      <p:par>
        <p:cTn id="1" dur="indefinite" restart="never" nodeType="tmRoot"/>
      </p:par>
    </p:tnLst>
  </p:timing>
</p:sld>
</file>

<file path=ppt/slides/slide67.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1046"/>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HgeAABqPAAAVCIAABAgAAAmAAAACAAAAP//////////"/>
              </a:ext>
            </a:extLst>
          </p:cNvSpPr>
          <p:nvPr/>
        </p:nvSpPr>
        <p:spPr>
          <a:xfrm>
            <a:off x="990600" y="4953000"/>
            <a:ext cx="8830310" cy="6273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100"/>
              </a:lnSpc>
              <a:tabLst>
                <a:tab pos="838200" algn="l"/>
              </a:tabLst>
              <a:defRPr sz="1800" cap="none">
                <a:solidFill>
                  <a:srgbClr val="424242"/>
                </a:solidFill>
                <a:latin typeface="Arial" pitchFamily="1" charset="0"/>
                <a:ea typeface="Arial" pitchFamily="1" charset="0"/>
                <a:cs typeface="Arial" pitchFamily="1" charset="0"/>
              </a:defRPr>
            </a:pPr>
            <a:r>
              <a:t>The </a:t>
            </a:r>
            <a:r>
              <a:rPr cap="none">
                <a:solidFill>
                  <a:srgbClr val="0433FF"/>
                </a:solidFill>
              </a:rPr>
              <a:t>relative rates</a:t>
            </a:r>
            <a:r>
              <a:t> allow for possible biases in the instantaneous rates of change </a:t>
            </a:r>
            <a:br/>
            <a:r>
              <a:t>    between each pair of states,     , where:</a:t>
            </a:r>
          </a:p>
        </p:txBody>
      </p:sp>
      <p:pic>
        <p:nvPicPr>
          <p:cNvPr id="3" name="pasted-image.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BgqfMF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LEZAADZIAAAWBsAABkiAAAQAAAAJgAAAAgAAAD//////////w=="/>
              </a:ext>
            </a:extLst>
          </p:cNvPicPr>
          <p:nvPr/>
        </p:nvPicPr>
        <p:blipFill>
          <a:blip r:embed="rId2"/>
          <a:stretch>
            <a:fillRect/>
          </a:stretch>
        </p:blipFill>
        <p:spPr>
          <a:xfrm>
            <a:off x="4176395" y="5339715"/>
            <a:ext cx="268605" cy="203200"/>
          </a:xfrm>
          <a:prstGeom prst="rect">
            <a:avLst/>
          </a:prstGeom>
          <a:noFill/>
          <a:ln>
            <a:noFill/>
          </a:ln>
          <a:effectLst/>
        </p:spPr>
      </p:pic>
      <p:pic>
        <p:nvPicPr>
          <p:cNvPr id="4" name="pasted-image.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AcAAAA4AAAAAAAAAAAAAAAAAAAA////AAAAAAAAAAAAAAAAAAAAAAAAAAAAAAAAAAAAAABkAAAAZAAAAAAAAAAjAAAABAAAAGQAAAAXAAAAFAAAAAAAAAAAAAAA/38AAP9/AAAAAAAACQAAAAQAAADQbUQD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OQgAAANIQAA0CUAAH8sAAAQAAAAJgAAAAgAAAD//////////w=="/>
              </a:ext>
            </a:extLst>
          </p:cNvPicPr>
          <p:nvPr/>
        </p:nvPicPr>
        <p:blipFill>
          <a:blip r:embed="rId3"/>
          <a:stretch>
            <a:fillRect/>
          </a:stretch>
        </p:blipFill>
        <p:spPr>
          <a:xfrm>
            <a:off x="5346700" y="5372735"/>
            <a:ext cx="800100" cy="1860550"/>
          </a:xfrm>
          <a:prstGeom prst="rect">
            <a:avLst/>
          </a:prstGeom>
          <a:noFill/>
          <a:ln>
            <a:noFill/>
          </a:ln>
          <a:effectLst>
            <a:outerShdw blurRad="63500" dist="51187" dir="2700000">
              <a:srgbClr val="000000">
                <a:alpha val="4000"/>
              </a:srgbClr>
            </a:outerShdw>
          </a:effectLst>
        </p:spPr>
      </p:pic>
      <p:pic>
        <p:nvPicPr>
          <p:cNvPr id="5" name="pasted-image.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OgIAAAoCwAAOTYAAOAWAAAQAAAAJgAAAAgAAAD//////////w=="/>
              </a:ext>
            </a:extLst>
          </p:cNvPicPr>
          <p:nvPr/>
        </p:nvPicPr>
        <p:blipFill>
          <a:blip r:embed="rId4"/>
          <a:stretch>
            <a:fillRect/>
          </a:stretch>
        </p:blipFill>
        <p:spPr>
          <a:xfrm>
            <a:off x="1447800" y="1813560"/>
            <a:ext cx="7366635" cy="1905000"/>
          </a:xfrm>
          <a:prstGeom prst="rect">
            <a:avLst/>
          </a:prstGeom>
          <a:noFill/>
          <a:ln>
            <a:noFill/>
          </a:ln>
          <a:effectLst/>
        </p:spPr>
      </p:pic>
      <p:sp>
        <p:nvSpPr>
          <p:cNvPr id="6" name="Shape 1050"/>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CB68w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OwYAANwAAABFOAAATAQAABAgAAAmAAAACAAAAP//////////"/>
              </a:ext>
            </a:extLst>
          </p:cNvSpPr>
          <p:nvPr/>
        </p:nvSpPr>
        <p:spPr>
          <a:xfrm>
            <a:off x="1012825" y="139700"/>
            <a:ext cx="81343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Stochastic Models of Nucleotide Substitution</a:t>
            </a:r>
          </a:p>
        </p:txBody>
      </p:sp>
      <p:sp>
        <p:nvSpPr>
          <p:cNvPr id="7" name="Shape 1051"/>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MD3SYE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AgNQAAwAgAABAgAAAmAAAACAAAAP//////////"/>
              </a:ext>
            </a:extLst>
          </p:cNvSpPr>
          <p:nvPr/>
        </p:nvSpPr>
        <p:spPr>
          <a:xfrm>
            <a:off x="635000" y="101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Anatomy of General Time Reversible models</a:t>
            </a:r>
          </a:p>
        </p:txBody>
      </p:sp>
      <p:sp>
        <p:nvSpPr>
          <p:cNvPr id="8" name="Shape 1052"/>
          <p:cNvSpPr>
            <a:extLst>
              <a:ext uri="smNativeData">
                <pr:smNativeData xmlns:pr="smNativeData" xmlns="smNativeData" val="SMDATA_15_trXW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UAAAAAAAAABkAAAAZAAAAGQAAAAAAAAAy8vLAFAAAAAAAAAAZAAAAGQAAABkAAAAAAAAABcAAAAUAAAAAAAAAAAAAAD/fwAA/38AAAAAAAAJAAAABAAAALAK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KB4AADwLAAB8JAAAhA4AABAAAAAmAAAACAAAAP//////////"/>
              </a:ext>
            </a:extLst>
          </p:cNvSpPr>
          <p:nvPr/>
        </p:nvSpPr>
        <p:spPr>
          <a:xfrm>
            <a:off x="4902200" y="1826260"/>
            <a:ext cx="1028700" cy="533400"/>
          </a:xfrm>
          <a:prstGeom prst="rect">
            <a:avLst/>
          </a:prstGeom>
          <a:noFill/>
          <a:ln w="25400" cap="flat" cmpd="sng" algn="ctr">
            <a:solidFill>
              <a:srgbClr val="FF9300"/>
            </a:solidFill>
            <a:prstDash val="solid"/>
            <a:headEnd type="none"/>
            <a:tailEnd type="none"/>
          </a:ln>
          <a:effectLst>
            <a:outerShdw blurRad="63500" dist="63500" dir="5400000">
              <a:srgbClr val="000000">
                <a:alpha val="20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9" name="Shape 1053"/>
          <p:cNvSpPr>
            <a:extLst>
              <a:ext uri="smNativeData">
                <pr:smNativeData xmlns:pr="smNativeData" xmlns="smNativeData" val="SMDATA_15_trXW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UAAAAAAAAABkAAAAZAAAAGQAAAAAAAAAy8vLAFAAAAAAAAAAZA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9BUAAFwOAABIHAAApBEAABAAAAAmAAAACAAAAP//////////"/>
              </a:ext>
            </a:extLst>
          </p:cNvSpPr>
          <p:nvPr/>
        </p:nvSpPr>
        <p:spPr>
          <a:xfrm>
            <a:off x="3568700" y="2334260"/>
            <a:ext cx="1028700" cy="533400"/>
          </a:xfrm>
          <a:prstGeom prst="rect">
            <a:avLst/>
          </a:prstGeom>
          <a:noFill/>
          <a:ln w="25400" cap="flat" cmpd="sng" algn="ctr">
            <a:solidFill>
              <a:srgbClr val="FF9300"/>
            </a:solidFill>
            <a:prstDash val="solid"/>
            <a:headEnd type="none"/>
            <a:tailEnd type="none"/>
          </a:ln>
          <a:effectLst>
            <a:outerShdw blurRad="63500" dist="63500" dir="5400000">
              <a:srgbClr val="000000">
                <a:alpha val="20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0" name="Shape 1054"/>
          <p:cNvSpPr>
            <a:extLst>
              <a:ext uri="smNativeData">
                <pr:smNativeData xmlns:pr="smNativeData" xmlns="smNativeData" val="SMDATA_15_trXWYhMAAAAlAAAAZAAAAA0AAAAAUAAAAFAAAABQAAAAUAAAAAAAAAABAAAAAAAAAAEAAABQAAAAAAAAAAAA4D8AAAAAAADgPwAAAAAAAOA/AAAAAAAA4D8AAAAAAADgPwAAAAAAAOA/AAAAAAAA4D8AAAAAAADgPwAAAAAAAOA/AAAAAAAA4D8CAAAAjAAAAAE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WyAAAFQiAACqJgAA8C0AABAAAAAmAAAACAAAAP//////////"/>
              </a:ext>
            </a:extLst>
          </p:cNvSpPr>
          <p:nvPr/>
        </p:nvSpPr>
        <p:spPr>
          <a:xfrm>
            <a:off x="5259705" y="5580380"/>
            <a:ext cx="1025525" cy="1887220"/>
          </a:xfrm>
          <a:prstGeom prst="rect">
            <a:avLst/>
          </a:prstGeom>
          <a:solidFill>
            <a:srgbClr val="FFFFFF"/>
          </a:solidFill>
          <a:ln>
            <a:noFill/>
          </a:ln>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1" name="Shape 1055"/>
          <p:cNvSpPr>
            <a:extLst>
              <a:ext uri="smNativeData">
                <pr:smNativeData xmlns:pr="smNativeData" xmlns="smNativeData" val="SMDATA_15_trXW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UAAAAAAAAABkAAAAZAAAAGQAAAAAAAAAy8vLAFAAAAAAAAAAZA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lCAAAFkgAAA0JgAAJCIAABAAAAAmAAAACAAAAP//////////"/>
              </a:ext>
            </a:extLst>
          </p:cNvSpPr>
          <p:nvPr/>
        </p:nvSpPr>
        <p:spPr>
          <a:xfrm>
            <a:off x="5295900" y="5258435"/>
            <a:ext cx="914400" cy="291465"/>
          </a:xfrm>
          <a:prstGeom prst="rect">
            <a:avLst/>
          </a:prstGeom>
          <a:noFill/>
          <a:ln w="25400" cap="flat" cmpd="sng" algn="ctr">
            <a:solidFill>
              <a:srgbClr val="FF9300"/>
            </a:solidFill>
            <a:prstDash val="solid"/>
            <a:headEnd type="none"/>
            <a:tailEnd type="none"/>
          </a:ln>
          <a:effectLst>
            <a:outerShdw blurRad="63500" dist="63500" dir="5400000">
              <a:srgbClr val="000000">
                <a:alpha val="20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grpSp>
        <p:nvGrpSpPr>
          <p:cNvPr id="12" name="Group 1061"/>
          <p:cNvGrpSpPr>
            <a:extLst>
              <a:ext uri="smNativeData">
                <pr:smNativeData xmlns:pr="smNativeData" xmlns="smNativeData" val="SMDATA_6_trXWYhMAAAAlAAAAAQAAAA8BAAAAkAAAAEgAAACQAAAASAAAAAAAAAAAAAAAAAAAABcAAAAUAAAAAAAAAAAAAAD/fwAA/38AAAAAAAAJAAAABAAAAEAPOSYfAAAAVAAAAAAAAAAAAAAAAAAAAAAAAAAAAAAAAAAAAAAAAAAAAAAAAAAAAAAAAAAAAAAAAAAAAAAAAAAAAAAAAAAAAAAAAAAAAAAAAAAAAAAAAAAAAAAAAAAAACEAAAAYAAAAFAAAABgGAACKGAAAajwAAJ4eAAAQAAAAJgAAAAgAAAD/////AAAAAA=="/>
              </a:ext>
            </a:extLst>
          </p:cNvGrpSpPr>
          <p:nvPr/>
        </p:nvGrpSpPr>
        <p:grpSpPr>
          <a:xfrm>
            <a:off x="990600" y="3989070"/>
            <a:ext cx="8830310" cy="988060"/>
            <a:chOff x="990600" y="3989070"/>
            <a:chExt cx="8830310" cy="988060"/>
          </a:xfrm>
        </p:grpSpPr>
        <p:pic>
          <p:nvPicPr>
            <p:cNvPr id="17" name="pasted-image.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MAqAABHGQAAaCwAAIgaAAAAAAAAJgAAAAgAAAD//////////w=="/>
                </a:ext>
              </a:extLst>
            </p:cNvPicPr>
            <p:nvPr/>
          </p:nvPicPr>
          <p:blipFill>
            <a:blip r:embed="rId5"/>
            <a:stretch>
              <a:fillRect/>
            </a:stretch>
          </p:blipFill>
          <p:spPr>
            <a:xfrm>
              <a:off x="6949440" y="4109085"/>
              <a:ext cx="269240" cy="203835"/>
            </a:xfrm>
            <a:prstGeom prst="rect">
              <a:avLst/>
            </a:prstGeom>
            <a:noFill/>
            <a:ln>
              <a:noFill/>
            </a:ln>
            <a:effectLst/>
          </p:spPr>
        </p:pic>
        <p:pic>
          <p:nvPicPr>
            <p:cNvPr id="16" name="pasted-image.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BEYAAD0GgAAuBkAADQcAAAAAAAAJgAAAAgAAAD//////////w=="/>
                </a:ext>
              </a:extLst>
            </p:cNvPicPr>
            <p:nvPr/>
          </p:nvPicPr>
          <p:blipFill>
            <a:blip r:embed="rId2"/>
            <a:stretch>
              <a:fillRect/>
            </a:stretch>
          </p:blipFill>
          <p:spPr>
            <a:xfrm>
              <a:off x="3912235" y="4381500"/>
              <a:ext cx="268605" cy="203200"/>
            </a:xfrm>
            <a:prstGeom prst="rect">
              <a:avLst/>
            </a:prstGeom>
            <a:noFill/>
            <a:ln>
              <a:noFill/>
            </a:ln>
            <a:effectLst/>
          </p:spPr>
        </p:pic>
        <p:grpSp>
          <p:nvGrpSpPr>
            <p:cNvPr id="13" name="Group 1060"/>
            <p:cNvGrpSpPr>
              <a:extLst>
                <a:ext uri="smNativeData">
                  <pr:smNativeData xmlns:pr="smNativeData" xmlns="smNativeData" val="SMDATA_6_trXWYhMAAAAlAAAAAQAAAA8BAAAAkAAAAEgAAACQAAAASAAAAAAAAAAAAAAAAAAAABcAAAAUAAAAAAAAAAAAAAD/fwAA/38AAAAAAAAJAAAABAAAAAAAAAAfAAAAVAAAAAAAAAAAAAAAAAAAAAAAAAAAAAAAAAAAAAAAAAAAAAAAAAAAAAAAAAAAAAAAAAAAAAAAAAAAAAAAAAAAAAAAAAAAAAAAAAAAAAAAAAAAAAAAAAAAACEAAAAYAAAAFAAAABgGAACKGAAAajwAAJ4eAAAAAAAAJgAAAAgAAAD/////AAAAAA=="/>
                </a:ext>
              </a:extLst>
            </p:cNvGrpSpPr>
            <p:nvPr/>
          </p:nvGrpSpPr>
          <p:grpSpPr>
            <a:xfrm>
              <a:off x="990600" y="3989070"/>
              <a:ext cx="8830310" cy="988060"/>
              <a:chOff x="990600" y="3989070"/>
              <a:chExt cx="8830310" cy="988060"/>
            </a:xfrm>
          </p:grpSpPr>
          <p:sp>
            <p:nvSpPr>
              <p:cNvPr id="15" name="Shape 1058"/>
              <p:cNvSpPr>
                <a:extLst>
                  <a:ext uri="smNativeData">
                    <pr:smNativeData xmlns:pr="smNativeData" xmlns="smNativeData" val="SMDATA_15_trXWYhMAAAAlAAAAZAAAAA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Fi4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AAAAAMvLywDAwP8Af39/AAAAAAAAAAAAAAAAAAAAAAAAAAAAIQAAABgAAAAUAAAAGAYAAIoYAABqPAAAnh4AAAAAAAAmAAAACAAAAP//////////"/>
                  </a:ext>
                </a:extLst>
              </p:cNvSpPr>
              <p:nvPr/>
            </p:nvSpPr>
            <p:spPr>
              <a:xfrm>
                <a:off x="990600" y="3989070"/>
                <a:ext cx="8830310" cy="98806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100"/>
                  </a:lnSpc>
                  <a:tabLst>
                    <a:tab pos="838200" algn="l"/>
                  </a:tabLst>
                  <a:defRPr sz="1800" cap="none">
                    <a:latin typeface="Arial" pitchFamily="1" charset="0"/>
                    <a:ea typeface="Arial" pitchFamily="1" charset="0"/>
                    <a:cs typeface="Arial" pitchFamily="1" charset="0"/>
                  </a:defRPr>
                </a:pPr>
                <a:r>
                  <a:rPr cap="none">
                    <a:solidFill>
                      <a:srgbClr val="424242"/>
                    </a:solidFill>
                  </a:rPr>
                  <a:t>The </a:t>
                </a:r>
                <a:r>
                  <a:rPr cap="none">
                    <a:solidFill>
                      <a:srgbClr val="0433FF"/>
                    </a:solidFill>
                  </a:rPr>
                  <a:t>instantaneous rates</a:t>
                </a:r>
                <a:r>
                  <a:rPr cap="none">
                    <a:solidFill>
                      <a:srgbClr val="424242"/>
                    </a:solidFill>
                  </a:rPr>
                  <a:t> of change between states </a:t>
                </a:r>
                <a:r>
                  <a:rPr i="1" cap="none">
                    <a:solidFill>
                      <a:srgbClr val="424242"/>
                    </a:solidFill>
                    <a:latin typeface="Times New Roman" pitchFamily="1" charset="0"/>
                    <a:ea typeface="Times New Roman" pitchFamily="1" charset="0"/>
                    <a:cs typeface="Times New Roman" pitchFamily="1" charset="0"/>
                  </a:rPr>
                  <a:t>i</a:t>
                </a:r>
                <a:r>
                  <a:rPr i="1" cap="none">
                    <a:solidFill>
                      <a:srgbClr val="424242"/>
                    </a:solidFill>
                  </a:rPr>
                  <a:t> </a:t>
                </a:r>
                <a:r>
                  <a:rPr cap="none">
                    <a:solidFill>
                      <a:srgbClr val="424242"/>
                    </a:solidFill>
                  </a:rPr>
                  <a:t>and </a:t>
                </a:r>
                <a:r>
                  <a:rPr i="1" cap="none">
                    <a:solidFill>
                      <a:srgbClr val="424242"/>
                    </a:solidFill>
                    <a:latin typeface="Times New Roman" pitchFamily="1" charset="0"/>
                    <a:ea typeface="Times New Roman" pitchFamily="1" charset="0"/>
                    <a:cs typeface="Times New Roman" pitchFamily="1" charset="0"/>
                  </a:rPr>
                  <a:t>j</a:t>
                </a:r>
                <a:r>
                  <a:rPr i="1" cap="none">
                    <a:solidFill>
                      <a:srgbClr val="424242"/>
                    </a:solidFill>
                  </a:rPr>
                  <a:t>,     , </a:t>
                </a:r>
                <a:r>
                  <a:rPr cap="none">
                    <a:solidFill>
                      <a:srgbClr val="424242"/>
                    </a:solidFill>
                  </a:rPr>
                  <a:t>depend both on the</a:t>
                </a:r>
                <a:br/>
                <a:r>
                  <a:rPr cap="none">
                    <a:solidFill>
                      <a:srgbClr val="424242"/>
                    </a:solidFill>
                  </a:rPr>
                  <a:t>    relative substitution rates,     , (represented here as </a:t>
                </a:r>
                <a:r>
                  <a:rPr i="1" cap="none">
                    <a:solidFill>
                      <a:srgbClr val="424242"/>
                    </a:solidFill>
                    <a:latin typeface="Times New Roman" pitchFamily="1" charset="0"/>
                    <a:ea typeface="Times New Roman" pitchFamily="1" charset="0"/>
                    <a:cs typeface="Times New Roman" pitchFamily="1" charset="0"/>
                  </a:rPr>
                  <a:t>a–f</a:t>
                </a:r>
                <a:r>
                  <a:rPr cap="none">
                    <a:solidFill>
                      <a:srgbClr val="424242"/>
                    </a:solidFill>
                  </a:rPr>
                  <a:t>), and also on the </a:t>
                </a:r>
                <a:br/>
                <a:r>
                  <a:rPr cap="none">
                    <a:solidFill>
                      <a:srgbClr val="424242"/>
                    </a:solidFill>
                  </a:rPr>
                  <a:t>    stationary frequencies of each state of the process,</a:t>
                </a:r>
                <a:endParaRPr cap="none">
                  <a:solidFill>
                    <a:srgbClr val="424242"/>
                  </a:solidFill>
                </a:endParaRPr>
              </a:p>
            </p:txBody>
          </p:sp>
          <p:pic>
            <p:nvPicPr>
              <p:cNvPr id="14" name="pasted-image.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JAAg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OwnAACkHAAAhCkAAA0eAAAAAAAAJgAAAAgAAAD//////////w=="/>
                  </a:ext>
                </a:extLst>
              </p:cNvPicPr>
              <p:nvPr/>
            </p:nvPicPr>
            <p:blipFill>
              <a:blip r:embed="rId6"/>
              <a:stretch>
                <a:fillRect/>
              </a:stretch>
            </p:blipFill>
            <p:spPr>
              <a:xfrm>
                <a:off x="6489700" y="4655820"/>
                <a:ext cx="259080" cy="229235"/>
              </a:xfrm>
              <a:prstGeom prst="rect">
                <a:avLst/>
              </a:prstGeom>
              <a:noFill/>
              <a:ln>
                <a:noFill/>
              </a:ln>
              <a:effectLst/>
            </p:spPr>
          </p:pic>
        </p:grpSp>
      </p:grpSp>
    </p:spTree>
  </p:cSld>
  <p:clrMapOvr>
    <a:masterClrMapping/>
  </p:clrMapOvr>
  <p:transition spd="fast" p14:dur="500">
    <p:fade/>
    <p:extLst>
      <p:ext uri="smNativeData">
        <pr:smNativeData xmlns:pr="smNativeData" xmlns="smNativeData" val="trXWYgAAAAD0AQAAAAAAAAYAAAAAAAAAAAAAAAAAAAAAAAAAAQAAAAAAAAAAAAAAAAAAAAAAAAAAAAAA"/>
      </p:ext>
    </p:extLst>
  </p:transition>
  <p:timing>
    <p:tnLst>
      <p:par>
        <p:cTn id="1" dur="indefinite" restart="never" nodeType="tmRoot"/>
      </p:par>
    </p:tnLst>
  </p:timing>
</p:sld>
</file>

<file path=ppt/slides/slide68.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1063"/>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IgAig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HgeAABqPAAAVCIAABAgAAAmAAAACAAAAP//////////"/>
              </a:ext>
            </a:extLst>
          </p:cNvSpPr>
          <p:nvPr/>
        </p:nvSpPr>
        <p:spPr>
          <a:xfrm>
            <a:off x="990600" y="4953000"/>
            <a:ext cx="8830310" cy="6273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100"/>
              </a:lnSpc>
              <a:tabLst>
                <a:tab pos="838200" algn="l"/>
              </a:tabLst>
              <a:defRPr sz="1800" cap="none">
                <a:solidFill>
                  <a:srgbClr val="424242"/>
                </a:solidFill>
                <a:latin typeface="Arial" pitchFamily="1" charset="0"/>
                <a:ea typeface="Arial" pitchFamily="1" charset="0"/>
                <a:cs typeface="Arial" pitchFamily="1" charset="0"/>
              </a:defRPr>
            </a:pPr>
            <a:r>
              <a:t>The </a:t>
            </a:r>
            <a:r>
              <a:rPr cap="none">
                <a:solidFill>
                  <a:srgbClr val="0433FF"/>
                </a:solidFill>
              </a:rPr>
              <a:t>relative rates</a:t>
            </a:r>
            <a:r>
              <a:t> allow for possible biases in the instantaneous rates of change </a:t>
            </a:r>
            <a:br/>
            <a:r>
              <a:t>    between each pair of states,     , where:</a:t>
            </a:r>
          </a:p>
        </p:txBody>
      </p:sp>
      <p:pic>
        <p:nvPicPr>
          <p:cNvPr id="3" name="pasted-image.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Cgq/MF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LEZAADZIAAAWBsAABkiAAAQAAAAJgAAAAgAAAD//////////w=="/>
              </a:ext>
            </a:extLst>
          </p:cNvPicPr>
          <p:nvPr/>
        </p:nvPicPr>
        <p:blipFill>
          <a:blip r:embed="rId2"/>
          <a:stretch>
            <a:fillRect/>
          </a:stretch>
        </p:blipFill>
        <p:spPr>
          <a:xfrm>
            <a:off x="4176395" y="5339715"/>
            <a:ext cx="268605" cy="203200"/>
          </a:xfrm>
          <a:prstGeom prst="rect">
            <a:avLst/>
          </a:prstGeom>
          <a:noFill/>
          <a:ln>
            <a:noFill/>
          </a:ln>
          <a:effectLst/>
        </p:spPr>
      </p:pic>
      <p:pic>
        <p:nvPicPr>
          <p:cNvPr id="4" name="pasted-image.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AcAAAA4AAAAAAAAAAAAAAAAAAAA////AAAAAAAAAAAAAAAAAAAAAAAAAAAAAAAAAAAAAABkAAAAZAAAAAAAAAAjAAAABAAAAGQAAAAXAAAAFAAAAAAAAAAAAAAA/38AAP9/AAAAAAAACQAAAAQAAACgkWkE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OQgAAANIQAA0CUAAH8sAAAQAAAAJgAAAAgAAAD//////////w=="/>
              </a:ext>
            </a:extLst>
          </p:cNvPicPr>
          <p:nvPr/>
        </p:nvPicPr>
        <p:blipFill>
          <a:blip r:embed="rId3"/>
          <a:stretch>
            <a:fillRect/>
          </a:stretch>
        </p:blipFill>
        <p:spPr>
          <a:xfrm>
            <a:off x="5346700" y="5372735"/>
            <a:ext cx="800100" cy="1860550"/>
          </a:xfrm>
          <a:prstGeom prst="rect">
            <a:avLst/>
          </a:prstGeom>
          <a:noFill/>
          <a:ln>
            <a:noFill/>
          </a:ln>
          <a:effectLst>
            <a:outerShdw blurRad="63500" dist="51187" dir="2700000">
              <a:srgbClr val="000000">
                <a:alpha val="4000"/>
              </a:srgbClr>
            </a:outerShdw>
          </a:effectLst>
        </p:spPr>
      </p:pic>
      <p:pic>
        <p:nvPicPr>
          <p:cNvPr id="5" name="pasted-image.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KKwYj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OgIAAAoCwAAOTYAAOAWAAAQAAAAJgAAAAgAAAD//////////w=="/>
              </a:ext>
            </a:extLst>
          </p:cNvPicPr>
          <p:nvPr/>
        </p:nvPicPr>
        <p:blipFill>
          <a:blip r:embed="rId4"/>
          <a:stretch>
            <a:fillRect/>
          </a:stretch>
        </p:blipFill>
        <p:spPr>
          <a:xfrm>
            <a:off x="1447800" y="1813560"/>
            <a:ext cx="7366635" cy="1905000"/>
          </a:xfrm>
          <a:prstGeom prst="rect">
            <a:avLst/>
          </a:prstGeom>
          <a:noFill/>
          <a:ln>
            <a:noFill/>
          </a:ln>
          <a:effectLst/>
        </p:spPr>
      </p:pic>
      <p:sp>
        <p:nvSpPr>
          <p:cNvPr id="6" name="Shape 1067"/>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GB88w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OwYAANwAAABFOAAATAQAABAgAAAmAAAACAAAAP//////////"/>
              </a:ext>
            </a:extLst>
          </p:cNvSpPr>
          <p:nvPr/>
        </p:nvSpPr>
        <p:spPr>
          <a:xfrm>
            <a:off x="1012825" y="139700"/>
            <a:ext cx="81343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Stochastic Models of Nucleotide Substitution</a:t>
            </a:r>
          </a:p>
        </p:txBody>
      </p:sp>
      <p:sp>
        <p:nvSpPr>
          <p:cNvPr id="7" name="Shape 1068"/>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eX/+o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AgNQAAwAgAABAgAAAmAAAACAAAAP//////////"/>
              </a:ext>
            </a:extLst>
          </p:cNvSpPr>
          <p:nvPr/>
        </p:nvSpPr>
        <p:spPr>
          <a:xfrm>
            <a:off x="635000" y="101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Anatomy of General Time Reversible models</a:t>
            </a:r>
          </a:p>
        </p:txBody>
      </p:sp>
      <p:sp>
        <p:nvSpPr>
          <p:cNvPr id="8" name="Shape 1069"/>
          <p:cNvSpPr>
            <a:extLst>
              <a:ext uri="smNativeData">
                <pr:smNativeData xmlns:pr="smNativeData" xmlns="smNativeData" val="SMDATA_15_trXW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UAAAAAAAAABkAAAAZAAAAGQAAAAAAAAAy8vLAFAAAAAAAAAAZAAAAGQAAABkAAAAAAAAABcAAAAUAAAAAAAAAAAAAAD/fwAA/38AAAAAAAAJAAAABAAAAAkAC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NCYAADwLAACILAAAhA4AABAAAAAmAAAACAAAAP//////////"/>
              </a:ext>
            </a:extLst>
          </p:cNvSpPr>
          <p:nvPr/>
        </p:nvSpPr>
        <p:spPr>
          <a:xfrm>
            <a:off x="6210300" y="1826260"/>
            <a:ext cx="1028700" cy="533400"/>
          </a:xfrm>
          <a:prstGeom prst="rect">
            <a:avLst/>
          </a:prstGeom>
          <a:noFill/>
          <a:ln w="25400" cap="flat" cmpd="sng" algn="ctr">
            <a:solidFill>
              <a:srgbClr val="FF9300"/>
            </a:solidFill>
            <a:prstDash val="solid"/>
            <a:headEnd type="none"/>
            <a:tailEnd type="none"/>
          </a:ln>
          <a:effectLst>
            <a:outerShdw blurRad="63500" dist="63500" dir="5400000">
              <a:srgbClr val="000000">
                <a:alpha val="20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9" name="Shape 1070"/>
          <p:cNvSpPr>
            <a:extLst>
              <a:ext uri="smNativeData">
                <pr:smNativeData xmlns:pr="smNativeData" xmlns="smNativeData" val="SMDATA_15_trXW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UAAAAAAAAABkAAAAZAAAAGQAAAAAAAAAy8vLAFAAAAAAAAAAZAAAAGQAAABkAAAAAAAAABcAAAAUAAAAAAAAAAAAAAD/fwAA/38AAAAAAAAJAAAABAAAANkA5Q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9BUAANwQAABIHAAAJBQAABAAAAAmAAAACAAAAP//////////"/>
              </a:ext>
            </a:extLst>
          </p:cNvSpPr>
          <p:nvPr/>
        </p:nvSpPr>
        <p:spPr>
          <a:xfrm>
            <a:off x="3568700" y="2740660"/>
            <a:ext cx="1028700" cy="533400"/>
          </a:xfrm>
          <a:prstGeom prst="rect">
            <a:avLst/>
          </a:prstGeom>
          <a:noFill/>
          <a:ln w="25400" cap="flat" cmpd="sng" algn="ctr">
            <a:solidFill>
              <a:srgbClr val="FF9300"/>
            </a:solidFill>
            <a:prstDash val="solid"/>
            <a:headEnd type="none"/>
            <a:tailEnd type="none"/>
          </a:ln>
          <a:effectLst>
            <a:outerShdw blurRad="63500" dist="63500" dir="5400000">
              <a:srgbClr val="000000">
                <a:alpha val="20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0" name="Shape 1071"/>
          <p:cNvSpPr>
            <a:extLst>
              <a:ext uri="smNativeData">
                <pr:smNativeData xmlns:pr="smNativeData" xmlns="smNativeData" val="SMDATA_15_trXWYhMAAAAlAAAAZAAAAA0AAAAAUAAAAFAAAABQAAAAUAAAAAAAAAABAAAAAAAAAAEAAABQAAAAAAAAAAAA4D8AAAAAAADgPwAAAAAAAOA/AAAAAAAA4D8AAAAAAADgPwAAAAAAAOA/AAAAAAAA4D8AAAAAAADgPwAAAAAAAOA/AAAAAAAA4D8CAAAAjAAAAAE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BAFBQ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WyAAAIkkAACqJgAA8C0AABAAAAAmAAAACAAAAP//////////"/>
              </a:ext>
            </a:extLst>
          </p:cNvSpPr>
          <p:nvPr/>
        </p:nvSpPr>
        <p:spPr>
          <a:xfrm>
            <a:off x="5259705" y="5939155"/>
            <a:ext cx="1025525" cy="1528445"/>
          </a:xfrm>
          <a:prstGeom prst="rect">
            <a:avLst/>
          </a:prstGeom>
          <a:solidFill>
            <a:srgbClr val="FFFFFF"/>
          </a:solidFill>
          <a:ln>
            <a:noFill/>
          </a:ln>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1" name="Shape 1072"/>
          <p:cNvSpPr>
            <a:extLst>
              <a:ext uri="smNativeData">
                <pr:smNativeData xmlns:pr="smNativeData" xmlns="smNativeData" val="SMDATA_15_trXW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UAAAAAAAAABkAAAAZAAAAGQAAAAAAAAAy8vLAFAAAAAAAAAAZAAAAGQAAABkAAAAAAAAABcAAAAUAAAAAAAAAAAAAAD/fwAA/38AAAAAAAAJAAAABAAAAAACkw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lCAAAIkiAAA0JgAAVCQAABAAAAAmAAAACAAAAP//////////"/>
              </a:ext>
            </a:extLst>
          </p:cNvSpPr>
          <p:nvPr/>
        </p:nvSpPr>
        <p:spPr>
          <a:xfrm>
            <a:off x="5295900" y="5614035"/>
            <a:ext cx="914400" cy="291465"/>
          </a:xfrm>
          <a:prstGeom prst="rect">
            <a:avLst/>
          </a:prstGeom>
          <a:noFill/>
          <a:ln w="25400" cap="flat" cmpd="sng" algn="ctr">
            <a:solidFill>
              <a:srgbClr val="FF9300"/>
            </a:solidFill>
            <a:prstDash val="solid"/>
            <a:headEnd type="none"/>
            <a:tailEnd type="none"/>
          </a:ln>
          <a:effectLst>
            <a:outerShdw blurRad="63500" dist="63500" dir="5400000">
              <a:srgbClr val="000000">
                <a:alpha val="20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grpSp>
        <p:nvGrpSpPr>
          <p:cNvPr id="12" name="Group 1078"/>
          <p:cNvGrpSpPr>
            <a:extLst>
              <a:ext uri="smNativeData">
                <pr:smNativeData xmlns:pr="smNativeData" xmlns="smNativeData" val="SMDATA_6_trXWYhMAAAAlAAAAAQAAAA8BAAAAkAAAAEgAAACQAAAASAAAAAAAAAAAAAAAAAAAABcAAAAUAAAAAAAAAAAAAAD/fwAA/38AAAAAAAAJAAAABAAAAFSzzAMfAAAAVAAAAAAAAAAAAAAAAAAAAAAAAAAAAAAAAAAAAAAAAAAAAAAAAAAAAAAAAAAAAAAAAAAAAAAAAAAAAAAAAAAAAAAAAAAAAAAAAAAAAAAAAAAAAAAAAAAAACEAAAAYAAAAFAAAABgGAACKGAAAajwAAJ4eAAAQAAAAJgAAAAgAAAD/////AAAAAA=="/>
              </a:ext>
            </a:extLst>
          </p:cNvGrpSpPr>
          <p:nvPr/>
        </p:nvGrpSpPr>
        <p:grpSpPr>
          <a:xfrm>
            <a:off x="990600" y="3989070"/>
            <a:ext cx="8830310" cy="988060"/>
            <a:chOff x="990600" y="3989070"/>
            <a:chExt cx="8830310" cy="988060"/>
          </a:xfrm>
        </p:grpSpPr>
        <p:pic>
          <p:nvPicPr>
            <p:cNvPr id="17" name="pasted-image.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UBCE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MAqAABHGQAAaCwAAIgaAAAAAAAAJgAAAAgAAAD//////////w=="/>
                </a:ext>
              </a:extLst>
            </p:cNvPicPr>
            <p:nvPr/>
          </p:nvPicPr>
          <p:blipFill>
            <a:blip r:embed="rId5"/>
            <a:stretch>
              <a:fillRect/>
            </a:stretch>
          </p:blipFill>
          <p:spPr>
            <a:xfrm>
              <a:off x="6949440" y="4109085"/>
              <a:ext cx="269240" cy="203835"/>
            </a:xfrm>
            <a:prstGeom prst="rect">
              <a:avLst/>
            </a:prstGeom>
            <a:noFill/>
            <a:ln>
              <a:noFill/>
            </a:ln>
            <a:effectLst/>
          </p:spPr>
        </p:pic>
        <p:pic>
          <p:nvPicPr>
            <p:cNvPr id="16" name="pasted-image.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BW4cCg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BEYAAD0GgAAuBkAADQcAAAAAAAAJgAAAAgAAAD//////////w=="/>
                </a:ext>
              </a:extLst>
            </p:cNvPicPr>
            <p:nvPr/>
          </p:nvPicPr>
          <p:blipFill>
            <a:blip r:embed="rId2"/>
            <a:stretch>
              <a:fillRect/>
            </a:stretch>
          </p:blipFill>
          <p:spPr>
            <a:xfrm>
              <a:off x="3912235" y="4381500"/>
              <a:ext cx="268605" cy="203200"/>
            </a:xfrm>
            <a:prstGeom prst="rect">
              <a:avLst/>
            </a:prstGeom>
            <a:noFill/>
            <a:ln>
              <a:noFill/>
            </a:ln>
            <a:effectLst/>
          </p:spPr>
        </p:pic>
        <p:grpSp>
          <p:nvGrpSpPr>
            <p:cNvPr id="13" name="Group 1077"/>
            <p:cNvGrpSpPr>
              <a:extLst>
                <a:ext uri="smNativeData">
                  <pr:smNativeData xmlns:pr="smNativeData" xmlns="smNativeData" val="SMDATA_6_trXWYhMAAAAlAAAAAQAAAA8BAAAAkAAAAEgAAACQAAAASAAAAAAAAAAAAAAAAAAAABcAAAAUAAAAAAAAAAAAAAD/fwAA/38AAAAAAAAJAAAABAAAAAAAAAAfAAAAVAAAAAAAAAAAAAAAAAAAAAAAAAAAAAAAAAAAAAAAAAAAAAAAAAAAAAAAAAAAAAAAAAAAAAAAAAAAAAAAAAAAAAAAAAAAAAAAAAAAAAAAAAAAAAAAAAAAACEAAAAYAAAAFAAAABgGAACKGAAAajwAAJ4eAAAAAAAAJgAAAAgAAAD/////AAAAAA=="/>
                </a:ext>
              </a:extLst>
            </p:cNvGrpSpPr>
            <p:nvPr/>
          </p:nvGrpSpPr>
          <p:grpSpPr>
            <a:xfrm>
              <a:off x="990600" y="3989070"/>
              <a:ext cx="8830310" cy="988060"/>
              <a:chOff x="990600" y="3989070"/>
              <a:chExt cx="8830310" cy="988060"/>
            </a:xfrm>
          </p:grpSpPr>
          <p:sp>
            <p:nvSpPr>
              <p:cNvPr id="15" name="Shape 1075"/>
              <p:cNvSpPr>
                <a:extLst>
                  <a:ext uri="smNativeData">
                    <pr:smNativeData xmlns:pr="smNativeData" xmlns="smNativeData" val="SMDATA_15_trXWYhMAAAAlAAAAZAAAAA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NckgYE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AAAAAMvLywDAwP8Af39/AAAAAAAAAAAAAAAAAAAAAAAAAAAAIQAAABgAAAAUAAAAGAYAAIoYAABqPAAAnh4AAAAAAAAmAAAACAAAAP//////////"/>
                  </a:ext>
                </a:extLst>
              </p:cNvSpPr>
              <p:nvPr/>
            </p:nvSpPr>
            <p:spPr>
              <a:xfrm>
                <a:off x="990600" y="3989070"/>
                <a:ext cx="8830310" cy="98806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100"/>
                  </a:lnSpc>
                  <a:tabLst>
                    <a:tab pos="838200" algn="l"/>
                  </a:tabLst>
                  <a:defRPr sz="1800" cap="none">
                    <a:latin typeface="Arial" pitchFamily="1" charset="0"/>
                    <a:ea typeface="Arial" pitchFamily="1" charset="0"/>
                    <a:cs typeface="Arial" pitchFamily="1" charset="0"/>
                  </a:defRPr>
                </a:pPr>
                <a:r>
                  <a:rPr cap="none">
                    <a:solidFill>
                      <a:srgbClr val="424242"/>
                    </a:solidFill>
                  </a:rPr>
                  <a:t>The </a:t>
                </a:r>
                <a:r>
                  <a:rPr cap="none">
                    <a:solidFill>
                      <a:srgbClr val="0433FF"/>
                    </a:solidFill>
                  </a:rPr>
                  <a:t>instantaneous rates</a:t>
                </a:r>
                <a:r>
                  <a:rPr cap="none">
                    <a:solidFill>
                      <a:srgbClr val="424242"/>
                    </a:solidFill>
                  </a:rPr>
                  <a:t> of change between states </a:t>
                </a:r>
                <a:r>
                  <a:rPr i="1" cap="none">
                    <a:solidFill>
                      <a:srgbClr val="424242"/>
                    </a:solidFill>
                    <a:latin typeface="Times New Roman" pitchFamily="1" charset="0"/>
                    <a:ea typeface="Times New Roman" pitchFamily="1" charset="0"/>
                    <a:cs typeface="Times New Roman" pitchFamily="1" charset="0"/>
                  </a:rPr>
                  <a:t>i</a:t>
                </a:r>
                <a:r>
                  <a:rPr i="1" cap="none">
                    <a:solidFill>
                      <a:srgbClr val="424242"/>
                    </a:solidFill>
                  </a:rPr>
                  <a:t> </a:t>
                </a:r>
                <a:r>
                  <a:rPr cap="none">
                    <a:solidFill>
                      <a:srgbClr val="424242"/>
                    </a:solidFill>
                  </a:rPr>
                  <a:t>and </a:t>
                </a:r>
                <a:r>
                  <a:rPr i="1" cap="none">
                    <a:solidFill>
                      <a:srgbClr val="424242"/>
                    </a:solidFill>
                    <a:latin typeface="Times New Roman" pitchFamily="1" charset="0"/>
                    <a:ea typeface="Times New Roman" pitchFamily="1" charset="0"/>
                    <a:cs typeface="Times New Roman" pitchFamily="1" charset="0"/>
                  </a:rPr>
                  <a:t>j</a:t>
                </a:r>
                <a:r>
                  <a:rPr i="1" cap="none">
                    <a:solidFill>
                      <a:srgbClr val="424242"/>
                    </a:solidFill>
                  </a:rPr>
                  <a:t>,     , </a:t>
                </a:r>
                <a:r>
                  <a:rPr cap="none">
                    <a:solidFill>
                      <a:srgbClr val="424242"/>
                    </a:solidFill>
                  </a:rPr>
                  <a:t>depend both on the</a:t>
                </a:r>
                <a:br/>
                <a:r>
                  <a:rPr cap="none">
                    <a:solidFill>
                      <a:srgbClr val="424242"/>
                    </a:solidFill>
                  </a:rPr>
                  <a:t>    relative substitution rates,     , (represented here as </a:t>
                </a:r>
                <a:r>
                  <a:rPr i="1" cap="none">
                    <a:solidFill>
                      <a:srgbClr val="424242"/>
                    </a:solidFill>
                    <a:latin typeface="Times New Roman" pitchFamily="1" charset="0"/>
                    <a:ea typeface="Times New Roman" pitchFamily="1" charset="0"/>
                    <a:cs typeface="Times New Roman" pitchFamily="1" charset="0"/>
                  </a:rPr>
                  <a:t>a–f</a:t>
                </a:r>
                <a:r>
                  <a:rPr cap="none">
                    <a:solidFill>
                      <a:srgbClr val="424242"/>
                    </a:solidFill>
                  </a:rPr>
                  <a:t>), and also on the </a:t>
                </a:r>
                <a:br/>
                <a:r>
                  <a:rPr cap="none">
                    <a:solidFill>
                      <a:srgbClr val="424242"/>
                    </a:solidFill>
                  </a:rPr>
                  <a:t>    stationary frequencies of each state of the process,</a:t>
                </a:r>
                <a:endParaRPr cap="none">
                  <a:solidFill>
                    <a:srgbClr val="424242"/>
                  </a:solidFill>
                </a:endParaRPr>
              </a:p>
            </p:txBody>
          </p:sp>
          <p:pic>
            <p:nvPicPr>
              <p:cNvPr id="14" name="pasted-image.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BEE8LZ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OwnAACkHAAAhCkAAA0eAAAAAAAAJgAAAAgAAAD//////////w=="/>
                  </a:ext>
                </a:extLst>
              </p:cNvPicPr>
              <p:nvPr/>
            </p:nvPicPr>
            <p:blipFill>
              <a:blip r:embed="rId6"/>
              <a:stretch>
                <a:fillRect/>
              </a:stretch>
            </p:blipFill>
            <p:spPr>
              <a:xfrm>
                <a:off x="6489700" y="4655820"/>
                <a:ext cx="259080" cy="229235"/>
              </a:xfrm>
              <a:prstGeom prst="rect">
                <a:avLst/>
              </a:prstGeom>
              <a:noFill/>
              <a:ln>
                <a:noFill/>
              </a:ln>
              <a:effectLst/>
            </p:spPr>
          </p:pic>
        </p:grpSp>
      </p:grpSp>
    </p:spTree>
  </p:cSld>
  <p:clrMapOvr>
    <a:masterClrMapping/>
  </p:clrMapOvr>
  <p:transition spd="fast" p14:dur="500">
    <p:fade/>
    <p:extLst>
      <p:ext uri="smNativeData">
        <pr:smNativeData xmlns:pr="smNativeData" xmlns="smNativeData" val="trXWYgAAAAD0AQAAAAAAAAYAAAAAAAAAAAAAAAAAAAAAAAAAAQAAAAAAAAAAAAAAAAAAAAAAAAAAAAAA"/>
      </p:ext>
    </p:extLst>
  </p:transition>
  <p:timing>
    <p:tnLst>
      <p:par>
        <p:cTn id="1" dur="indefinite" restart="never" nodeType="tmRoot"/>
      </p:par>
    </p:tnLst>
  </p:timing>
</p:sld>
</file>

<file path=ppt/slides/slide69.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1080"/>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Ewj+EQ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HgeAABqPAAAVCIAABAgAAAmAAAACAAAAP//////////"/>
              </a:ext>
            </a:extLst>
          </p:cNvSpPr>
          <p:nvPr/>
        </p:nvSpPr>
        <p:spPr>
          <a:xfrm>
            <a:off x="990600" y="4953000"/>
            <a:ext cx="8830310" cy="6273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100"/>
              </a:lnSpc>
              <a:tabLst>
                <a:tab pos="838200" algn="l"/>
              </a:tabLst>
              <a:defRPr sz="1800" cap="none">
                <a:solidFill>
                  <a:srgbClr val="424242"/>
                </a:solidFill>
                <a:latin typeface="Arial" pitchFamily="1" charset="0"/>
                <a:ea typeface="Arial" pitchFamily="1" charset="0"/>
                <a:cs typeface="Arial" pitchFamily="1" charset="0"/>
              </a:defRPr>
            </a:pPr>
            <a:r>
              <a:t>The </a:t>
            </a:r>
            <a:r>
              <a:rPr cap="none">
                <a:solidFill>
                  <a:srgbClr val="0433FF"/>
                </a:solidFill>
              </a:rPr>
              <a:t>relative rates</a:t>
            </a:r>
            <a:r>
              <a:t> allow for possible biases in the instantaneous rates of change </a:t>
            </a:r>
            <a:br/>
            <a:r>
              <a:t>    between each pair of states,     , where:</a:t>
            </a:r>
          </a:p>
        </p:txBody>
      </p:sp>
      <p:pic>
        <p:nvPicPr>
          <p:cNvPr id="3" name="pasted-image.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DI9ymr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LEZAADZIAAAWBsAABkiAAAQAAAAJgAAAAgAAAD//////////w=="/>
              </a:ext>
            </a:extLst>
          </p:cNvPicPr>
          <p:nvPr/>
        </p:nvPicPr>
        <p:blipFill>
          <a:blip r:embed="rId2"/>
          <a:stretch>
            <a:fillRect/>
          </a:stretch>
        </p:blipFill>
        <p:spPr>
          <a:xfrm>
            <a:off x="4176395" y="5339715"/>
            <a:ext cx="268605" cy="203200"/>
          </a:xfrm>
          <a:prstGeom prst="rect">
            <a:avLst/>
          </a:prstGeom>
          <a:noFill/>
          <a:ln>
            <a:noFill/>
          </a:ln>
          <a:effectLst/>
        </p:spPr>
      </p:pic>
      <p:pic>
        <p:nvPicPr>
          <p:cNvPr id="4" name="pasted-image.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AcAAAA4AAAAAAAAAAAAAAAAAAAA////AAAAAAAAAAAAAAAAAAAAAAAAAAAAAAAAAAAAAABkAAAAZAAAAAAAAAAjAAAABAAAAGQAAAAXAAAAFAAAAAAAAAAAAAAA/38AAP9/AAAAAAAACQAAAAQAAAAgVaAD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OQgAAANIQAA0CUAAH8sAAAQAAAAJgAAAAgAAAD//////////w=="/>
              </a:ext>
            </a:extLst>
          </p:cNvPicPr>
          <p:nvPr/>
        </p:nvPicPr>
        <p:blipFill>
          <a:blip r:embed="rId3"/>
          <a:stretch>
            <a:fillRect/>
          </a:stretch>
        </p:blipFill>
        <p:spPr>
          <a:xfrm>
            <a:off x="5346700" y="5372735"/>
            <a:ext cx="800100" cy="1860550"/>
          </a:xfrm>
          <a:prstGeom prst="rect">
            <a:avLst/>
          </a:prstGeom>
          <a:noFill/>
          <a:ln>
            <a:noFill/>
          </a:ln>
          <a:effectLst>
            <a:outerShdw blurRad="63500" dist="51187" dir="2700000">
              <a:srgbClr val="000000">
                <a:alpha val="4000"/>
              </a:srgbClr>
            </a:outerShdw>
          </a:effectLst>
        </p:spPr>
      </p:pic>
      <p:pic>
        <p:nvPicPr>
          <p:cNvPr id="5" name="pasted-image.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yfhtN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OgIAAAoCwAAOTYAAOAWAAAQAAAAJgAAAAgAAAD//////////w=="/>
              </a:ext>
            </a:extLst>
          </p:cNvPicPr>
          <p:nvPr/>
        </p:nvPicPr>
        <p:blipFill>
          <a:blip r:embed="rId4"/>
          <a:stretch>
            <a:fillRect/>
          </a:stretch>
        </p:blipFill>
        <p:spPr>
          <a:xfrm>
            <a:off x="1447800" y="1813560"/>
            <a:ext cx="7366635" cy="1905000"/>
          </a:xfrm>
          <a:prstGeom prst="rect">
            <a:avLst/>
          </a:prstGeom>
          <a:noFill/>
          <a:ln>
            <a:noFill/>
          </a:ln>
          <a:effectLst/>
        </p:spPr>
      </p:pic>
      <p:sp>
        <p:nvSpPr>
          <p:cNvPr id="6" name="Shape 1084"/>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Lfn/aE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OwYAANwAAABFOAAATAQAABAgAAAmAAAACAAAAP//////////"/>
              </a:ext>
            </a:extLst>
          </p:cNvSpPr>
          <p:nvPr/>
        </p:nvSpPr>
        <p:spPr>
          <a:xfrm>
            <a:off x="1012825" y="139700"/>
            <a:ext cx="81343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Stochastic Models of Nucleotide Substitution</a:t>
            </a:r>
          </a:p>
        </p:txBody>
      </p:sp>
      <p:sp>
        <p:nvSpPr>
          <p:cNvPr id="7" name="Shape 1085"/>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AgNQAAwAgAABAgAAAmAAAACAAAAP//////////"/>
              </a:ext>
            </a:extLst>
          </p:cNvSpPr>
          <p:nvPr/>
        </p:nvSpPr>
        <p:spPr>
          <a:xfrm>
            <a:off x="635000" y="101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Anatomy of General Time Reversible models</a:t>
            </a:r>
          </a:p>
        </p:txBody>
      </p:sp>
      <p:sp>
        <p:nvSpPr>
          <p:cNvPr id="8" name="Shape 1086"/>
          <p:cNvSpPr>
            <a:extLst>
              <a:ext uri="smNativeData">
                <pr:smNativeData xmlns:pr="smNativeData" xmlns="smNativeData" val="SMDATA_15_trXW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UAAAAAAAAABkAAAAZAAAAGQAAAAAAAAAy8vLAFAAAAAAAAAAZA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fC4AADwLAADQNAAAhA4AABAAAAAmAAAACAAAAP//////////"/>
              </a:ext>
            </a:extLst>
          </p:cNvSpPr>
          <p:nvPr/>
        </p:nvSpPr>
        <p:spPr>
          <a:xfrm>
            <a:off x="7556500" y="1826260"/>
            <a:ext cx="1028700" cy="533400"/>
          </a:xfrm>
          <a:prstGeom prst="rect">
            <a:avLst/>
          </a:prstGeom>
          <a:noFill/>
          <a:ln w="25400" cap="flat" cmpd="sng" algn="ctr">
            <a:solidFill>
              <a:srgbClr val="FF9300"/>
            </a:solidFill>
            <a:prstDash val="solid"/>
            <a:headEnd type="none"/>
            <a:tailEnd type="none"/>
          </a:ln>
          <a:effectLst>
            <a:outerShdw blurRad="63500" dist="63500" dir="5400000">
              <a:srgbClr val="000000">
                <a:alpha val="20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9" name="Shape 1087"/>
          <p:cNvSpPr>
            <a:extLst>
              <a:ext uri="smNativeData">
                <pr:smNativeData xmlns:pr="smNativeData" xmlns="smNativeData" val="SMDATA_15_trXW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UAAAAAAAAABkAAAAZAAAAGQAAAAAAAAAy8vLAFAAAAAAAAAAZA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HBYAANQTAABwHAAAHBcAABAAAAAmAAAACAAAAP//////////"/>
              </a:ext>
            </a:extLst>
          </p:cNvSpPr>
          <p:nvPr/>
        </p:nvSpPr>
        <p:spPr>
          <a:xfrm>
            <a:off x="3594100" y="3223260"/>
            <a:ext cx="1028700" cy="533400"/>
          </a:xfrm>
          <a:prstGeom prst="rect">
            <a:avLst/>
          </a:prstGeom>
          <a:noFill/>
          <a:ln w="25400" cap="flat" cmpd="sng" algn="ctr">
            <a:solidFill>
              <a:srgbClr val="FF9300"/>
            </a:solidFill>
            <a:prstDash val="solid"/>
            <a:headEnd type="none"/>
            <a:tailEnd type="none"/>
          </a:ln>
          <a:effectLst>
            <a:outerShdw blurRad="63500" dist="63500" dir="5400000">
              <a:srgbClr val="000000">
                <a:alpha val="20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0" name="Shape 1088"/>
          <p:cNvSpPr>
            <a:extLst>
              <a:ext uri="smNativeData">
                <pr:smNativeData xmlns:pr="smNativeData" xmlns="smNativeData" val="SMDATA_15_trXWYhMAAAAlAAAAZAAAAA0AAAAAUAAAAFAAAABQAAAAUAAAAAAAAAABAAAAAAAAAAEAAABQAAAAAAAAAAAA4D8AAAAAAADgPwAAAAAAAOA/AAAAAAAA4D8AAAAAAADgPwAAAAAAAOA/AAAAAAAA4D8AAAAAAADgPwAAAAAAAOA/AAAAAAAA4D8CAAAAjAAAAAE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WyAAAMYmAACqJgAA8C0AABAAAAAmAAAACAAAAP//////////"/>
              </a:ext>
            </a:extLst>
          </p:cNvSpPr>
          <p:nvPr/>
        </p:nvSpPr>
        <p:spPr>
          <a:xfrm>
            <a:off x="5259705" y="6303010"/>
            <a:ext cx="1025525" cy="1164590"/>
          </a:xfrm>
          <a:prstGeom prst="rect">
            <a:avLst/>
          </a:prstGeom>
          <a:solidFill>
            <a:srgbClr val="FFFFFF"/>
          </a:solidFill>
          <a:ln>
            <a:noFill/>
          </a:ln>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1" name="Shape 1089"/>
          <p:cNvSpPr>
            <a:extLst>
              <a:ext uri="smNativeData">
                <pr:smNativeData xmlns:pr="smNativeData" xmlns="smNativeData" val="SMDATA_15_trXW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UAAAAAAAAABkAAAAZAAAAGQAAAAAAAAAy8vLAFAAAAAAAAAAZA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lCAAALkkAAA0JgAAhCYAABAAAAAmAAAACAAAAP//////////"/>
              </a:ext>
            </a:extLst>
          </p:cNvSpPr>
          <p:nvPr/>
        </p:nvSpPr>
        <p:spPr>
          <a:xfrm>
            <a:off x="5295900" y="5969635"/>
            <a:ext cx="914400" cy="291465"/>
          </a:xfrm>
          <a:prstGeom prst="rect">
            <a:avLst/>
          </a:prstGeom>
          <a:noFill/>
          <a:ln w="25400" cap="flat" cmpd="sng" algn="ctr">
            <a:solidFill>
              <a:srgbClr val="FF9300"/>
            </a:solidFill>
            <a:prstDash val="solid"/>
            <a:headEnd type="none"/>
            <a:tailEnd type="none"/>
          </a:ln>
          <a:effectLst>
            <a:outerShdw blurRad="63500" dist="63500" dir="5400000">
              <a:srgbClr val="000000">
                <a:alpha val="20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grpSp>
        <p:nvGrpSpPr>
          <p:cNvPr id="12" name="Group 1095"/>
          <p:cNvGrpSpPr>
            <a:extLst>
              <a:ext uri="smNativeData">
                <pr:smNativeData xmlns:pr="smNativeData" xmlns="smNativeData" val="SMDATA_6_trXWYhMAAAAlAAAAAQAAAA8BAAAAkAAAAEgAAACQAAAASAAAAAAAAAAAAAAAAAAAABcAAAAUAAAAAAAAAAAAAAD/fwAA/38AAAAAAAAJAAAABAAAAAAAAAAfAAAAVAAAAAAAAAAAAAAAAAAAAAAAAAAAAAAAAAAAAAAAAAAAAAAAAAAAAAAAAAAAAAAAAAAAAAAAAAAAAAAAAAAAAAAAAAAAAAAAAAAAAAAAAAAAAAAAAAAAACEAAAAYAAAAFAAAABgGAACKGAAAajwAAJ4eAAAQAAAAJgAAAAgAAAD/////AAAAAA=="/>
              </a:ext>
            </a:extLst>
          </p:cNvGrpSpPr>
          <p:nvPr/>
        </p:nvGrpSpPr>
        <p:grpSpPr>
          <a:xfrm>
            <a:off x="990600" y="3989070"/>
            <a:ext cx="8830310" cy="988060"/>
            <a:chOff x="990600" y="3989070"/>
            <a:chExt cx="8830310" cy="988060"/>
          </a:xfrm>
        </p:grpSpPr>
        <p:pic>
          <p:nvPicPr>
            <p:cNvPr id="17" name="pasted-image.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MAqAABHGQAAaCwAAIgaAAAAAAAAJgAAAAgAAAD//////////w=="/>
                </a:ext>
              </a:extLst>
            </p:cNvPicPr>
            <p:nvPr/>
          </p:nvPicPr>
          <p:blipFill>
            <a:blip r:embed="rId5"/>
            <a:stretch>
              <a:fillRect/>
            </a:stretch>
          </p:blipFill>
          <p:spPr>
            <a:xfrm>
              <a:off x="6949440" y="4109085"/>
              <a:ext cx="269240" cy="203835"/>
            </a:xfrm>
            <a:prstGeom prst="rect">
              <a:avLst/>
            </a:prstGeom>
            <a:noFill/>
            <a:ln>
              <a:noFill/>
            </a:ln>
            <a:effectLst/>
          </p:spPr>
        </p:pic>
        <p:pic>
          <p:nvPicPr>
            <p:cNvPr id="16" name="pasted-image.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cKSkz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BEYAAD0GgAAuBkAADQcAAAAAAAAJgAAAAgAAAD//////////w=="/>
                </a:ext>
              </a:extLst>
            </p:cNvPicPr>
            <p:nvPr/>
          </p:nvPicPr>
          <p:blipFill>
            <a:blip r:embed="rId2"/>
            <a:stretch>
              <a:fillRect/>
            </a:stretch>
          </p:blipFill>
          <p:spPr>
            <a:xfrm>
              <a:off x="3912235" y="4381500"/>
              <a:ext cx="268605" cy="203200"/>
            </a:xfrm>
            <a:prstGeom prst="rect">
              <a:avLst/>
            </a:prstGeom>
            <a:noFill/>
            <a:ln>
              <a:noFill/>
            </a:ln>
            <a:effectLst/>
          </p:spPr>
        </p:pic>
        <p:grpSp>
          <p:nvGrpSpPr>
            <p:cNvPr id="13" name="Group 1094"/>
            <p:cNvGrpSpPr>
              <a:extLst>
                <a:ext uri="smNativeData">
                  <pr:smNativeData xmlns:pr="smNativeData" xmlns="smNativeData" val="SMDATA_6_trXWYhMAAAAlAAAAAQAAAA8BAAAAkAAAAEgAAACQAAAASAAAAAAAAAAAAAAAAAAAABcAAAAUAAAAAAAAAAAAAAD/fwAA/38AAAAAAAAJAAAABAAAAAAAAAAfAAAAVAAAAAAAAAAAAAAAAAAAAAAAAAAAAAAAAAAAAAAAAAAAAAAAAAAAAAAAAAAAAAAAAAAAAAAAAAAAAAAAAAAAAAAAAAAAAAAAAAAAAAAAAAAAAAAAAAAAACEAAAAYAAAAFAAAABgGAACKGAAAajwAAJ4eAAAAAAAAJgAAAAgAAAD/////AAAAAA=="/>
                </a:ext>
              </a:extLst>
            </p:cNvGrpSpPr>
            <p:nvPr/>
          </p:nvGrpSpPr>
          <p:grpSpPr>
            <a:xfrm>
              <a:off x="990600" y="3989070"/>
              <a:ext cx="8830310" cy="988060"/>
              <a:chOff x="990600" y="3989070"/>
              <a:chExt cx="8830310" cy="988060"/>
            </a:xfrm>
          </p:grpSpPr>
          <p:sp>
            <p:nvSpPr>
              <p:cNvPr id="15" name="Shape 1092"/>
              <p:cNvSpPr>
                <a:extLst>
                  <a:ext uri="smNativeData">
                    <pr:smNativeData xmlns:pr="smNativeData" xmlns="smNativeData" val="SMDATA_15_trXWYhMAAAAlAAAAZAAAAA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AAAAAMvLywDAwP8Af39/AAAAAAAAAAAAAAAAAAAAAAAAAAAAIQAAABgAAAAUAAAAGAYAAIoYAABqPAAAnh4AAAAAAAAmAAAACAAAAP//////////"/>
                  </a:ext>
                </a:extLst>
              </p:cNvSpPr>
              <p:nvPr/>
            </p:nvSpPr>
            <p:spPr>
              <a:xfrm>
                <a:off x="990600" y="3989070"/>
                <a:ext cx="8830310" cy="98806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100"/>
                  </a:lnSpc>
                  <a:tabLst>
                    <a:tab pos="838200" algn="l"/>
                  </a:tabLst>
                  <a:defRPr sz="1800" cap="none">
                    <a:latin typeface="Arial" pitchFamily="1" charset="0"/>
                    <a:ea typeface="Arial" pitchFamily="1" charset="0"/>
                    <a:cs typeface="Arial" pitchFamily="1" charset="0"/>
                  </a:defRPr>
                </a:pPr>
                <a:r>
                  <a:rPr cap="none">
                    <a:solidFill>
                      <a:srgbClr val="424242"/>
                    </a:solidFill>
                  </a:rPr>
                  <a:t>The </a:t>
                </a:r>
                <a:r>
                  <a:rPr cap="none">
                    <a:solidFill>
                      <a:srgbClr val="0433FF"/>
                    </a:solidFill>
                  </a:rPr>
                  <a:t>instantaneous rates</a:t>
                </a:r>
                <a:r>
                  <a:rPr cap="none">
                    <a:solidFill>
                      <a:srgbClr val="424242"/>
                    </a:solidFill>
                  </a:rPr>
                  <a:t> of change between states </a:t>
                </a:r>
                <a:r>
                  <a:rPr i="1" cap="none">
                    <a:solidFill>
                      <a:srgbClr val="424242"/>
                    </a:solidFill>
                    <a:latin typeface="Times New Roman" pitchFamily="1" charset="0"/>
                    <a:ea typeface="Times New Roman" pitchFamily="1" charset="0"/>
                    <a:cs typeface="Times New Roman" pitchFamily="1" charset="0"/>
                  </a:rPr>
                  <a:t>i</a:t>
                </a:r>
                <a:r>
                  <a:rPr i="1" cap="none">
                    <a:solidFill>
                      <a:srgbClr val="424242"/>
                    </a:solidFill>
                  </a:rPr>
                  <a:t> </a:t>
                </a:r>
                <a:r>
                  <a:rPr cap="none">
                    <a:solidFill>
                      <a:srgbClr val="424242"/>
                    </a:solidFill>
                  </a:rPr>
                  <a:t>and </a:t>
                </a:r>
                <a:r>
                  <a:rPr i="1" cap="none">
                    <a:solidFill>
                      <a:srgbClr val="424242"/>
                    </a:solidFill>
                    <a:latin typeface="Times New Roman" pitchFamily="1" charset="0"/>
                    <a:ea typeface="Times New Roman" pitchFamily="1" charset="0"/>
                    <a:cs typeface="Times New Roman" pitchFamily="1" charset="0"/>
                  </a:rPr>
                  <a:t>j</a:t>
                </a:r>
                <a:r>
                  <a:rPr i="1" cap="none">
                    <a:solidFill>
                      <a:srgbClr val="424242"/>
                    </a:solidFill>
                  </a:rPr>
                  <a:t>,     , </a:t>
                </a:r>
                <a:r>
                  <a:rPr cap="none">
                    <a:solidFill>
                      <a:srgbClr val="424242"/>
                    </a:solidFill>
                  </a:rPr>
                  <a:t>depend both on the</a:t>
                </a:r>
                <a:br/>
                <a:r>
                  <a:rPr cap="none">
                    <a:solidFill>
                      <a:srgbClr val="424242"/>
                    </a:solidFill>
                  </a:rPr>
                  <a:t>    relative substitution rates,     , (represented here as </a:t>
                </a:r>
                <a:r>
                  <a:rPr i="1" cap="none">
                    <a:solidFill>
                      <a:srgbClr val="424242"/>
                    </a:solidFill>
                    <a:latin typeface="Times New Roman" pitchFamily="1" charset="0"/>
                    <a:ea typeface="Times New Roman" pitchFamily="1" charset="0"/>
                    <a:cs typeface="Times New Roman" pitchFamily="1" charset="0"/>
                  </a:rPr>
                  <a:t>a–f</a:t>
                </a:r>
                <a:r>
                  <a:rPr cap="none">
                    <a:solidFill>
                      <a:srgbClr val="424242"/>
                    </a:solidFill>
                  </a:rPr>
                  <a:t>), and also on the </a:t>
                </a:r>
                <a:br/>
                <a:r>
                  <a:rPr cap="none">
                    <a:solidFill>
                      <a:srgbClr val="424242"/>
                    </a:solidFill>
                  </a:rPr>
                  <a:t>    stationary frequencies of each state of the process,</a:t>
                </a:r>
                <a:endParaRPr cap="none">
                  <a:solidFill>
                    <a:srgbClr val="424242"/>
                  </a:solidFill>
                </a:endParaRPr>
              </a:p>
            </p:txBody>
          </p:sp>
          <p:pic>
            <p:nvPicPr>
              <p:cNvPr id="14" name="pasted-image.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DFlu5w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OwnAACkHAAAhCkAAA0eAAAAAAAAJgAAAAgAAAD//////////w=="/>
                  </a:ext>
                </a:extLst>
              </p:cNvPicPr>
              <p:nvPr/>
            </p:nvPicPr>
            <p:blipFill>
              <a:blip r:embed="rId6"/>
              <a:stretch>
                <a:fillRect/>
              </a:stretch>
            </p:blipFill>
            <p:spPr>
              <a:xfrm>
                <a:off x="6489700" y="4655820"/>
                <a:ext cx="259080" cy="229235"/>
              </a:xfrm>
              <a:prstGeom prst="rect">
                <a:avLst/>
              </a:prstGeom>
              <a:noFill/>
              <a:ln>
                <a:noFill/>
              </a:ln>
              <a:effectLst/>
            </p:spPr>
          </p:pic>
        </p:grpSp>
      </p:grpSp>
    </p:spTree>
  </p:cSld>
  <p:clrMapOvr>
    <a:masterClrMapping/>
  </p:clrMapOvr>
  <p:transition spd="fast" p14:dur="500">
    <p:fade/>
    <p:extLst>
      <p:ext uri="smNativeData">
        <pr:smNativeData xmlns:pr="smNativeData" xmlns="smNativeData" val="trXWYgAAAAD0AQAAAAAAAAYAAAAAAAAAAAAAAAAAAAAAAAAAAQAAAAAAAAAAAAAAAAAAAAAAAAAAAAAA"/>
      </p:ext>
    </p:extLst>
  </p:transition>
  <p:timing>
    <p:tnLst>
      <p:par>
        <p:cTn id="1" dur="indefinite" restart="never" nodeType="tmRoot"/>
      </p:par>
    </p:tnLst>
  </p:timing>
</p:sld>
</file>

<file path=ppt/slides/slide7.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269"/>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OiStNk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7wMAAEAGAAAnNQAAwAgAABAgAAAmAAAACAAAAP//////////"/>
              </a:ext>
            </a:extLst>
          </p:cNvSpPr>
          <p:nvPr/>
        </p:nvSpPr>
        <p:spPr>
          <a:xfrm>
            <a:off x="639445" y="1016000"/>
            <a:ext cx="8001000" cy="406400"/>
          </a:xfrm>
          <a:prstGeom prst="rect">
            <a:avLst/>
          </a:prstGeom>
          <a:noFill/>
          <a:ln>
            <a:noFill/>
          </a:ln>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Continuous-time Markov models </a:t>
            </a:r>
          </a:p>
        </p:txBody>
      </p:sp>
      <p:sp>
        <p:nvSpPr>
          <p:cNvPr id="3" name="Shape 270"/>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B88wU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GAYAAJgIAADaOgAA0AoAABAgAAAmAAAACAAAAP//////////"/>
              </a:ext>
            </a:extLst>
          </p:cNvSpPr>
          <p:nvPr/>
        </p:nvSpPr>
        <p:spPr>
          <a:xfrm>
            <a:off x="990600" y="1397000"/>
            <a:ext cx="8576310" cy="360680"/>
          </a:xfrm>
          <a:prstGeom prst="rect">
            <a:avLst/>
          </a:prstGeom>
          <a:noFill/>
          <a:ln>
            <a:noFill/>
          </a:ln>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describe the stochastic process by which traits (nucleotides) evolve over the tree </a:t>
            </a:r>
            <a:endParaRPr cap="none">
              <a:solidFill>
                <a:srgbClr val="424242"/>
              </a:solidFill>
            </a:endParaRPr>
          </a:p>
        </p:txBody>
      </p:sp>
      <p:sp>
        <p:nvSpPr>
          <p:cNvPr id="4" name="Shape 271"/>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KCRaQQ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0QUAANwAAACvOAAATAQAABAgAAAmAAAACAAAAP//////////"/>
              </a:ext>
            </a:extLst>
          </p:cNvSpPr>
          <p:nvPr/>
        </p:nvSpPr>
        <p:spPr>
          <a:xfrm>
            <a:off x="945515" y="139700"/>
            <a:ext cx="826897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Stochastic Mechanisms of Character Change</a:t>
            </a:r>
          </a:p>
        </p:txBody>
      </p:sp>
    </p:spTree>
  </p:cSld>
  <p:clrMapOvr>
    <a:masterClrMapping/>
  </p:clrMapOvr>
  <p:transition spd="fast" p14:dur="500">
    <p:fade/>
    <p:extLst>
      <p:ext uri="smNativeData">
        <pr:smNativeData xmlns:pr="smNativeData" xmlns="smNativeData" val="trXWYgAAAAD0AQAAAAAAAAYAAAAAAAAAAAAAAAAAAAAAAAAAAQAAAAAAAAAAAAAAAAAAAAAAAAAAAAAA"/>
      </p:ext>
    </p:extLst>
  </p:transition>
  <p:timing>
    <p:tnLst>
      <p:par>
        <p:cTn id="1" dur="indefinite" restart="never" nodeType="tmRoot"/>
      </p:par>
    </p:tnLst>
  </p:timing>
</p:sld>
</file>

<file path=ppt/slides/slide70.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1097"/>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HgeAABqPAAAVCIAABAgAAAmAAAACAAAAP//////////"/>
              </a:ext>
            </a:extLst>
          </p:cNvSpPr>
          <p:nvPr/>
        </p:nvSpPr>
        <p:spPr>
          <a:xfrm>
            <a:off x="990600" y="4953000"/>
            <a:ext cx="8830310" cy="6273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100"/>
              </a:lnSpc>
              <a:tabLst>
                <a:tab pos="838200" algn="l"/>
              </a:tabLst>
              <a:defRPr sz="1800" cap="none">
                <a:solidFill>
                  <a:srgbClr val="424242"/>
                </a:solidFill>
                <a:latin typeface="Arial" pitchFamily="1" charset="0"/>
                <a:ea typeface="Arial" pitchFamily="1" charset="0"/>
                <a:cs typeface="Arial" pitchFamily="1" charset="0"/>
              </a:defRPr>
            </a:pPr>
            <a:r>
              <a:t>The </a:t>
            </a:r>
            <a:r>
              <a:rPr cap="none">
                <a:solidFill>
                  <a:srgbClr val="0433FF"/>
                </a:solidFill>
              </a:rPr>
              <a:t>relative rates</a:t>
            </a:r>
            <a:r>
              <a:t> allow for possible biases in the instantaneous rates of change </a:t>
            </a:r>
            <a:br/>
            <a:r>
              <a:t>    between each pair of states,     , where:</a:t>
            </a:r>
          </a:p>
        </p:txBody>
      </p:sp>
      <p:pic>
        <p:nvPicPr>
          <p:cNvPr id="3" name="pasted-image.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BgqfMF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LEZAADZIAAAWBsAABkiAAAQAAAAJgAAAAgAAAD//////////w=="/>
              </a:ext>
            </a:extLst>
          </p:cNvPicPr>
          <p:nvPr/>
        </p:nvPicPr>
        <p:blipFill>
          <a:blip r:embed="rId2"/>
          <a:stretch>
            <a:fillRect/>
          </a:stretch>
        </p:blipFill>
        <p:spPr>
          <a:xfrm>
            <a:off x="4176395" y="5339715"/>
            <a:ext cx="268605" cy="203200"/>
          </a:xfrm>
          <a:prstGeom prst="rect">
            <a:avLst/>
          </a:prstGeom>
          <a:noFill/>
          <a:ln>
            <a:noFill/>
          </a:ln>
          <a:effectLst/>
        </p:spPr>
      </p:pic>
      <p:pic>
        <p:nvPicPr>
          <p:cNvPr id="4" name="pasted-image.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AcAAAA4AAAAAAAAAAAAAAAAAAAA////AAAAAAAAAAAAAAAAAAAAAAAAAAAAAAAAAAAAAABkAAAAZAAAAAAAAAAjAAAABAAAAGQAAAAXAAAAFAAAAAAAAAAAAAAA/38AAP9/AAAAAAAACQAAAAQAAACwNscE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OQgAAANIQAA0CUAAH8sAAAQAAAAJgAAAAgAAAD//////////w=="/>
              </a:ext>
            </a:extLst>
          </p:cNvPicPr>
          <p:nvPr/>
        </p:nvPicPr>
        <p:blipFill>
          <a:blip r:embed="rId3"/>
          <a:stretch>
            <a:fillRect/>
          </a:stretch>
        </p:blipFill>
        <p:spPr>
          <a:xfrm>
            <a:off x="5346700" y="5372735"/>
            <a:ext cx="800100" cy="1860550"/>
          </a:xfrm>
          <a:prstGeom prst="rect">
            <a:avLst/>
          </a:prstGeom>
          <a:noFill/>
          <a:ln>
            <a:noFill/>
          </a:ln>
          <a:effectLst>
            <a:outerShdw blurRad="63500" dist="51187" dir="2700000">
              <a:srgbClr val="000000">
                <a:alpha val="4000"/>
              </a:srgbClr>
            </a:outerShdw>
          </a:effectLst>
        </p:spPr>
      </p:pic>
      <p:pic>
        <p:nvPicPr>
          <p:cNvPr id="5" name="pasted-image.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OgIAAAoCwAAOTYAAOAWAAAQAAAAJgAAAAgAAAD//////////w=="/>
              </a:ext>
            </a:extLst>
          </p:cNvPicPr>
          <p:nvPr/>
        </p:nvPicPr>
        <p:blipFill>
          <a:blip r:embed="rId4"/>
          <a:stretch>
            <a:fillRect/>
          </a:stretch>
        </p:blipFill>
        <p:spPr>
          <a:xfrm>
            <a:off x="1447800" y="1813560"/>
            <a:ext cx="7366635" cy="1905000"/>
          </a:xfrm>
          <a:prstGeom prst="rect">
            <a:avLst/>
          </a:prstGeom>
          <a:noFill/>
          <a:ln>
            <a:noFill/>
          </a:ln>
          <a:effectLst/>
        </p:spPr>
      </p:pic>
      <p:sp>
        <p:nvSpPr>
          <p:cNvPr id="6" name="Shape 1101"/>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CB68w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OwYAANwAAABFOAAATAQAABAgAAAmAAAACAAAAP//////////"/>
              </a:ext>
            </a:extLst>
          </p:cNvSpPr>
          <p:nvPr/>
        </p:nvSpPr>
        <p:spPr>
          <a:xfrm>
            <a:off x="1012825" y="139700"/>
            <a:ext cx="81343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Stochastic Models of Nucleotide Substitution</a:t>
            </a:r>
          </a:p>
        </p:txBody>
      </p:sp>
      <p:sp>
        <p:nvSpPr>
          <p:cNvPr id="7" name="Shape 1102"/>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AgNQAAwAgAABAgAAAmAAAACAAAAP//////////"/>
              </a:ext>
            </a:extLst>
          </p:cNvSpPr>
          <p:nvPr/>
        </p:nvSpPr>
        <p:spPr>
          <a:xfrm>
            <a:off x="635000" y="101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Anatomy of General Time Reversible models</a:t>
            </a:r>
          </a:p>
        </p:txBody>
      </p:sp>
      <p:sp>
        <p:nvSpPr>
          <p:cNvPr id="8" name="Shape 1103"/>
          <p:cNvSpPr>
            <a:extLst>
              <a:ext uri="smNativeData">
                <pr:smNativeData xmlns:pr="smNativeData" xmlns="smNativeData" val="SMDATA_15_trXW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UAAAAAAAAABkAAAAZAAAAGQAAAAAAAAAy8vLAFAAAAAAAAAAZA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SyYAACQOAACfLAAAbBEAABAAAAAmAAAACAAAAP//////////"/>
              </a:ext>
            </a:extLst>
          </p:cNvSpPr>
          <p:nvPr/>
        </p:nvSpPr>
        <p:spPr>
          <a:xfrm>
            <a:off x="6224905" y="2298700"/>
            <a:ext cx="1028700" cy="533400"/>
          </a:xfrm>
          <a:prstGeom prst="rect">
            <a:avLst/>
          </a:prstGeom>
          <a:noFill/>
          <a:ln w="25400" cap="flat" cmpd="sng" algn="ctr">
            <a:solidFill>
              <a:srgbClr val="FF9300"/>
            </a:solidFill>
            <a:prstDash val="solid"/>
            <a:headEnd type="none"/>
            <a:tailEnd type="none"/>
          </a:ln>
          <a:effectLst>
            <a:outerShdw blurRad="63500" dist="63500" dir="5400000">
              <a:srgbClr val="000000">
                <a:alpha val="20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9" name="Shape 1104"/>
          <p:cNvSpPr>
            <a:extLst>
              <a:ext uri="smNativeData">
                <pr:smNativeData xmlns:pr="smNativeData" xmlns="smNativeData" val="SMDATA_15_trXW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UAAAAAAAAABkAAAAZAAAAGQAAAAAAAAAy8vLAFAAAAAAAAAAZAAAAGQAAABkAAAAAAAAABcAAAAUAAAAAAAAAAAAAAD/fwAA/38AAAAAAAAJAAAABAAAAK+v6+8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PB4AAP4QAACQJAAARhQAABAAAAAmAAAACAAAAP//////////"/>
              </a:ext>
            </a:extLst>
          </p:cNvSpPr>
          <p:nvPr/>
        </p:nvSpPr>
        <p:spPr>
          <a:xfrm>
            <a:off x="4914900" y="2762250"/>
            <a:ext cx="1028700" cy="533400"/>
          </a:xfrm>
          <a:prstGeom prst="rect">
            <a:avLst/>
          </a:prstGeom>
          <a:noFill/>
          <a:ln w="25400" cap="flat" cmpd="sng" algn="ctr">
            <a:solidFill>
              <a:srgbClr val="FF9300"/>
            </a:solidFill>
            <a:prstDash val="solid"/>
            <a:headEnd type="none"/>
            <a:tailEnd type="none"/>
          </a:ln>
          <a:effectLst>
            <a:outerShdw blurRad="63500" dist="63500" dir="5400000">
              <a:srgbClr val="000000">
                <a:alpha val="20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0" name="Shape 1105"/>
          <p:cNvSpPr>
            <a:extLst>
              <a:ext uri="smNativeData">
                <pr:smNativeData xmlns:pr="smNativeData" xmlns="smNativeData" val="SMDATA_15_trXWYhMAAAAlAAAAZAAAAA0AAAAAUAAAAFAAAABQAAAAUAAAAAAAAAABAAAAAAAAAAEAAABQAAAAAAAAAAAA4D8AAAAAAADgPwAAAAAAAOA/AAAAAAAA4D8AAAAAAADgPwAAAAAAAOA/AAAAAAAA4D8AAAAAAADgPwAAAAAAAOA/AAAAAAAA4D8CAAAAjAAAAAE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MvbAi8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WyAAAKAoAACqJgAA8C0AABAAAAAmAAAACAAAAP//////////"/>
              </a:ext>
            </a:extLst>
          </p:cNvSpPr>
          <p:nvPr/>
        </p:nvSpPr>
        <p:spPr>
          <a:xfrm>
            <a:off x="5259705" y="6604000"/>
            <a:ext cx="1025525" cy="863600"/>
          </a:xfrm>
          <a:prstGeom prst="rect">
            <a:avLst/>
          </a:prstGeom>
          <a:solidFill>
            <a:srgbClr val="FFFFFF"/>
          </a:solidFill>
          <a:ln>
            <a:noFill/>
          </a:ln>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1" name="Shape 1106"/>
          <p:cNvSpPr>
            <a:extLst>
              <a:ext uri="smNativeData">
                <pr:smNativeData xmlns:pr="smNativeData" xmlns="smNativeData" val="SMDATA_15_trXW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UAAAAAAAAABkAAAAZAAAAGQAAAAAAAAAy8vLAFAAAAAAAAAAZAAAAGQAAABkAAAAAAAAABcAAAAUAAAAAAAAAAAAAAD/fwAA/38AAAAAAAAJAAAABAAAAD0iMT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lCAAAMEmAAA0JgAAjCgAABAAAAAmAAAACAAAAP//////////"/>
              </a:ext>
            </a:extLst>
          </p:cNvSpPr>
          <p:nvPr/>
        </p:nvSpPr>
        <p:spPr>
          <a:xfrm>
            <a:off x="5295900" y="6299835"/>
            <a:ext cx="914400" cy="291465"/>
          </a:xfrm>
          <a:prstGeom prst="rect">
            <a:avLst/>
          </a:prstGeom>
          <a:noFill/>
          <a:ln w="25400" cap="flat" cmpd="sng" algn="ctr">
            <a:solidFill>
              <a:srgbClr val="FF9300"/>
            </a:solidFill>
            <a:prstDash val="solid"/>
            <a:headEnd type="none"/>
            <a:tailEnd type="none"/>
          </a:ln>
          <a:effectLst>
            <a:outerShdw blurRad="63500" dist="63500" dir="5400000">
              <a:srgbClr val="000000">
                <a:alpha val="20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grpSp>
        <p:nvGrpSpPr>
          <p:cNvPr id="12" name="Group 1112"/>
          <p:cNvGrpSpPr>
            <a:extLst>
              <a:ext uri="smNativeData">
                <pr:smNativeData xmlns:pr="smNativeData" xmlns="smNativeData" val="SMDATA_6_trXWYhMAAAAlAAAAAQAAAA8BAAAAkAAAAEgAAACQAAAASAAAAAAAAAAAAAAAAAAAABcAAAAUAAAAAAAAAAAAAAD/fwAA/38AAAAAAAAJAAAABAAAAC8ALwAfAAAAVAAAAAAAAAAAAAAAAAAAAAAAAAAAAAAAAAAAAAAAAAAAAAAAAAAAAAAAAAAAAAAAAAAAAAAAAAAAAAAAAAAAAAAAAAAAAAAAAAAAAAAAAAAAAAAAAAAAACEAAAAYAAAAFAAAABgGAACKGAAAajwAAJ4eAAAQAAAAJgAAAAgAAAD/////AAAAAA=="/>
              </a:ext>
            </a:extLst>
          </p:cNvGrpSpPr>
          <p:nvPr/>
        </p:nvGrpSpPr>
        <p:grpSpPr>
          <a:xfrm>
            <a:off x="990600" y="3989070"/>
            <a:ext cx="8830310" cy="988060"/>
            <a:chOff x="990600" y="3989070"/>
            <a:chExt cx="8830310" cy="988060"/>
          </a:xfrm>
        </p:grpSpPr>
        <p:pic>
          <p:nvPicPr>
            <p:cNvPr id="17" name="pasted-image.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PC9h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MAqAABHGQAAaCwAAIgaAAAAAAAAJgAAAAgAAAD//////////w=="/>
                </a:ext>
              </a:extLst>
            </p:cNvPicPr>
            <p:nvPr/>
          </p:nvPicPr>
          <p:blipFill>
            <a:blip r:embed="rId5"/>
            <a:stretch>
              <a:fillRect/>
            </a:stretch>
          </p:blipFill>
          <p:spPr>
            <a:xfrm>
              <a:off x="6949440" y="4109085"/>
              <a:ext cx="269240" cy="203835"/>
            </a:xfrm>
            <a:prstGeom prst="rect">
              <a:avLst/>
            </a:prstGeom>
            <a:noFill/>
            <a:ln>
              <a:noFill/>
            </a:ln>
            <a:effectLst/>
          </p:spPr>
        </p:pic>
        <p:pic>
          <p:nvPicPr>
            <p:cNvPr id="16" name="pasted-image.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8YTpz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BEYAAD0GgAAuBkAADQcAAAAAAAAJgAAAAgAAAD//////////w=="/>
                </a:ext>
              </a:extLst>
            </p:cNvPicPr>
            <p:nvPr/>
          </p:nvPicPr>
          <p:blipFill>
            <a:blip r:embed="rId2"/>
            <a:stretch>
              <a:fillRect/>
            </a:stretch>
          </p:blipFill>
          <p:spPr>
            <a:xfrm>
              <a:off x="3912235" y="4381500"/>
              <a:ext cx="268605" cy="203200"/>
            </a:xfrm>
            <a:prstGeom prst="rect">
              <a:avLst/>
            </a:prstGeom>
            <a:noFill/>
            <a:ln>
              <a:noFill/>
            </a:ln>
            <a:effectLst/>
          </p:spPr>
        </p:pic>
        <p:grpSp>
          <p:nvGrpSpPr>
            <p:cNvPr id="13" name="Group 1111"/>
            <p:cNvGrpSpPr>
              <a:extLst>
                <a:ext uri="smNativeData">
                  <pr:smNativeData xmlns:pr="smNativeData" xmlns="smNativeData" val="SMDATA_6_trXWYhMAAAAlAAAAAQAAAA8BAAAAkAAAAEgAAACQAAAASAAAAAAAAAAAAAAAAAAAABcAAAAUAAAAAAAAAAAAAAD/fwAA/38AAAAAAAAJAAAABAAAAAAAAAAfAAAAVAAAAAAAAAAAAAAAAAAAAAAAAAAAAAAAAAAAAAAAAAAAAAAAAAAAAAAAAAAAAAAAAAAAAAAAAAAAAAAAAAAAAAAAAAAAAAAAAAAAAAAAAAAAAAAAAAAAACEAAAAYAAAAFAAAABgGAACKGAAAajwAAJ4eAAAAAAAAJgAAAAgAAAD/////AAAAAA=="/>
                </a:ext>
              </a:extLst>
            </p:cNvGrpSpPr>
            <p:nvPr/>
          </p:nvGrpSpPr>
          <p:grpSpPr>
            <a:xfrm>
              <a:off x="990600" y="3989070"/>
              <a:ext cx="8830310" cy="988060"/>
              <a:chOff x="990600" y="3989070"/>
              <a:chExt cx="8830310" cy="988060"/>
            </a:xfrm>
          </p:grpSpPr>
          <p:sp>
            <p:nvSpPr>
              <p:cNvPr id="15" name="Shape 1109"/>
              <p:cNvSpPr>
                <a:extLst>
                  <a:ext uri="smNativeData">
                    <pr:smNativeData xmlns:pr="smNativeData" xmlns="smNativeData" val="SMDATA_15_trXWYhMAAAAlAAAAZAAAAA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CIga3g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AAAAAMvLywDAwP8Af39/AAAAAAAAAAAAAAAAAAAAAAAAAAAAIQAAABgAAAAUAAAAGAYAAIoYAABqPAAAnh4AAAAAAAAmAAAACAAAAP//////////"/>
                  </a:ext>
                </a:extLst>
              </p:cNvSpPr>
              <p:nvPr/>
            </p:nvSpPr>
            <p:spPr>
              <a:xfrm>
                <a:off x="990600" y="3989070"/>
                <a:ext cx="8830310" cy="98806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100"/>
                  </a:lnSpc>
                  <a:tabLst>
                    <a:tab pos="838200" algn="l"/>
                  </a:tabLst>
                  <a:defRPr sz="1800" cap="none">
                    <a:latin typeface="Arial" pitchFamily="1" charset="0"/>
                    <a:ea typeface="Arial" pitchFamily="1" charset="0"/>
                    <a:cs typeface="Arial" pitchFamily="1" charset="0"/>
                  </a:defRPr>
                </a:pPr>
                <a:r>
                  <a:rPr cap="none">
                    <a:solidFill>
                      <a:srgbClr val="424242"/>
                    </a:solidFill>
                  </a:rPr>
                  <a:t>The </a:t>
                </a:r>
                <a:r>
                  <a:rPr cap="none">
                    <a:solidFill>
                      <a:srgbClr val="0433FF"/>
                    </a:solidFill>
                  </a:rPr>
                  <a:t>instantaneous rates</a:t>
                </a:r>
                <a:r>
                  <a:rPr cap="none">
                    <a:solidFill>
                      <a:srgbClr val="424242"/>
                    </a:solidFill>
                  </a:rPr>
                  <a:t> of change between states </a:t>
                </a:r>
                <a:r>
                  <a:rPr i="1" cap="none">
                    <a:solidFill>
                      <a:srgbClr val="424242"/>
                    </a:solidFill>
                    <a:latin typeface="Times New Roman" pitchFamily="1" charset="0"/>
                    <a:ea typeface="Times New Roman" pitchFamily="1" charset="0"/>
                    <a:cs typeface="Times New Roman" pitchFamily="1" charset="0"/>
                  </a:rPr>
                  <a:t>i</a:t>
                </a:r>
                <a:r>
                  <a:rPr i="1" cap="none">
                    <a:solidFill>
                      <a:srgbClr val="424242"/>
                    </a:solidFill>
                  </a:rPr>
                  <a:t> </a:t>
                </a:r>
                <a:r>
                  <a:rPr cap="none">
                    <a:solidFill>
                      <a:srgbClr val="424242"/>
                    </a:solidFill>
                  </a:rPr>
                  <a:t>and </a:t>
                </a:r>
                <a:r>
                  <a:rPr i="1" cap="none">
                    <a:solidFill>
                      <a:srgbClr val="424242"/>
                    </a:solidFill>
                    <a:latin typeface="Times New Roman" pitchFamily="1" charset="0"/>
                    <a:ea typeface="Times New Roman" pitchFamily="1" charset="0"/>
                    <a:cs typeface="Times New Roman" pitchFamily="1" charset="0"/>
                  </a:rPr>
                  <a:t>j</a:t>
                </a:r>
                <a:r>
                  <a:rPr i="1" cap="none">
                    <a:solidFill>
                      <a:srgbClr val="424242"/>
                    </a:solidFill>
                  </a:rPr>
                  <a:t>,     , </a:t>
                </a:r>
                <a:r>
                  <a:rPr cap="none">
                    <a:solidFill>
                      <a:srgbClr val="424242"/>
                    </a:solidFill>
                  </a:rPr>
                  <a:t>depend both on the</a:t>
                </a:r>
                <a:br/>
                <a:r>
                  <a:rPr cap="none">
                    <a:solidFill>
                      <a:srgbClr val="424242"/>
                    </a:solidFill>
                  </a:rPr>
                  <a:t>    relative substitution rates,     , (represented here as </a:t>
                </a:r>
                <a:r>
                  <a:rPr i="1" cap="none">
                    <a:solidFill>
                      <a:srgbClr val="424242"/>
                    </a:solidFill>
                    <a:latin typeface="Times New Roman" pitchFamily="1" charset="0"/>
                    <a:ea typeface="Times New Roman" pitchFamily="1" charset="0"/>
                    <a:cs typeface="Times New Roman" pitchFamily="1" charset="0"/>
                  </a:rPr>
                  <a:t>a–f</a:t>
                </a:r>
                <a:r>
                  <a:rPr cap="none">
                    <a:solidFill>
                      <a:srgbClr val="424242"/>
                    </a:solidFill>
                  </a:rPr>
                  <a:t>), and also on the </a:t>
                </a:r>
                <a:br/>
                <a:r>
                  <a:rPr cap="none">
                    <a:solidFill>
                      <a:srgbClr val="424242"/>
                    </a:solidFill>
                  </a:rPr>
                  <a:t>    stationary frequencies of each state of the process,</a:t>
                </a:r>
                <a:endParaRPr cap="none">
                  <a:solidFill>
                    <a:srgbClr val="424242"/>
                  </a:solidFill>
                </a:endParaRPr>
              </a:p>
            </p:txBody>
          </p:sp>
          <p:pic>
            <p:nvPicPr>
              <p:cNvPr id="14" name="pasted-image.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OwnAACkHAAAhCkAAA0eAAAAAAAAJgAAAAgAAAD//////////w=="/>
                  </a:ext>
                </a:extLst>
              </p:cNvPicPr>
              <p:nvPr/>
            </p:nvPicPr>
            <p:blipFill>
              <a:blip r:embed="rId6"/>
              <a:stretch>
                <a:fillRect/>
              </a:stretch>
            </p:blipFill>
            <p:spPr>
              <a:xfrm>
                <a:off x="6489700" y="4655820"/>
                <a:ext cx="259080" cy="229235"/>
              </a:xfrm>
              <a:prstGeom prst="rect">
                <a:avLst/>
              </a:prstGeom>
              <a:noFill/>
              <a:ln>
                <a:noFill/>
              </a:ln>
              <a:effectLst/>
            </p:spPr>
          </p:pic>
        </p:grpSp>
      </p:grpSp>
    </p:spTree>
  </p:cSld>
  <p:clrMapOvr>
    <a:masterClrMapping/>
  </p:clrMapOvr>
  <p:transition spd="fast" p14:dur="500">
    <p:fade/>
    <p:extLst>
      <p:ext uri="smNativeData">
        <pr:smNativeData xmlns:pr="smNativeData" xmlns="smNativeData" val="trXWYgAAAAD0AQAAAAAAAAYAAAAAAAAAAAAAAAAAAAAAAAAAAQAAAAAAAAAAAAAAAAAAAAAAAAAAAAAA"/>
      </p:ext>
    </p:extLst>
  </p:transition>
  <p:timing>
    <p:tnLst>
      <p:par>
        <p:cTn id="1" dur="indefinite" restart="never" nodeType="tmRoot"/>
      </p:par>
    </p:tnLst>
  </p:timing>
</p:sld>
</file>

<file path=ppt/slides/slide71.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1114"/>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HgeAABqPAAAVCIAABAgAAAmAAAACAAAAP//////////"/>
              </a:ext>
            </a:extLst>
          </p:cNvSpPr>
          <p:nvPr/>
        </p:nvSpPr>
        <p:spPr>
          <a:xfrm>
            <a:off x="990600" y="4953000"/>
            <a:ext cx="8830310" cy="6273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100"/>
              </a:lnSpc>
              <a:tabLst>
                <a:tab pos="838200" algn="l"/>
              </a:tabLst>
              <a:defRPr sz="1800" cap="none">
                <a:solidFill>
                  <a:srgbClr val="424242"/>
                </a:solidFill>
                <a:latin typeface="Arial" pitchFamily="1" charset="0"/>
                <a:ea typeface="Arial" pitchFamily="1" charset="0"/>
                <a:cs typeface="Arial" pitchFamily="1" charset="0"/>
              </a:defRPr>
            </a:pPr>
            <a:r>
              <a:t>The </a:t>
            </a:r>
            <a:r>
              <a:rPr cap="none">
                <a:solidFill>
                  <a:srgbClr val="0433FF"/>
                </a:solidFill>
              </a:rPr>
              <a:t>relative rates</a:t>
            </a:r>
            <a:r>
              <a:t> allow for possible biases in the instantaneous rates of change </a:t>
            </a:r>
            <a:br/>
            <a:r>
              <a:t>    between each pair of states,     , where:</a:t>
            </a:r>
          </a:p>
        </p:txBody>
      </p:sp>
      <p:pic>
        <p:nvPicPr>
          <p:cNvPr id="3" name="pasted-image.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BgqfMF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LEZAADZIAAAWBsAABkiAAAQAAAAJgAAAAgAAAD//////////w=="/>
              </a:ext>
            </a:extLst>
          </p:cNvPicPr>
          <p:nvPr/>
        </p:nvPicPr>
        <p:blipFill>
          <a:blip r:embed="rId2"/>
          <a:stretch>
            <a:fillRect/>
          </a:stretch>
        </p:blipFill>
        <p:spPr>
          <a:xfrm>
            <a:off x="4176395" y="5339715"/>
            <a:ext cx="268605" cy="203200"/>
          </a:xfrm>
          <a:prstGeom prst="rect">
            <a:avLst/>
          </a:prstGeom>
          <a:noFill/>
          <a:ln>
            <a:noFill/>
          </a:ln>
          <a:effectLst/>
        </p:spPr>
      </p:pic>
      <p:pic>
        <p:nvPicPr>
          <p:cNvPr id="4" name="pasted-image.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AcAAAA4AAAAAAAAAAAAAAAAAAAA////AAAAAAAAAAAAAAAAAAAAAAAAAAAAAAAAAAAAAABkAAAAZAAAAAAAAAAjAAAABAAAAGQAAAAXAAAAFAAAAAAAAAAAAAAA/38AAP9/AAAAAAAACQAAAAQAAACwNscE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OQgAAANIQAA0CUAAH8sAAAQAAAAJgAAAAgAAAD//////////w=="/>
              </a:ext>
            </a:extLst>
          </p:cNvPicPr>
          <p:nvPr/>
        </p:nvPicPr>
        <p:blipFill>
          <a:blip r:embed="rId3"/>
          <a:stretch>
            <a:fillRect/>
          </a:stretch>
        </p:blipFill>
        <p:spPr>
          <a:xfrm>
            <a:off x="5346700" y="5372735"/>
            <a:ext cx="800100" cy="1860550"/>
          </a:xfrm>
          <a:prstGeom prst="rect">
            <a:avLst/>
          </a:prstGeom>
          <a:noFill/>
          <a:ln>
            <a:noFill/>
          </a:ln>
          <a:effectLst>
            <a:outerShdw blurRad="63500" dist="51187" dir="2700000">
              <a:srgbClr val="000000">
                <a:alpha val="4000"/>
              </a:srgbClr>
            </a:outerShdw>
          </a:effectLst>
        </p:spPr>
      </p:pic>
      <p:pic>
        <p:nvPicPr>
          <p:cNvPr id="5" name="pasted-image.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OgIAAAoCwAAOTYAAOAWAAAQAAAAJgAAAAgAAAD//////////w=="/>
              </a:ext>
            </a:extLst>
          </p:cNvPicPr>
          <p:nvPr/>
        </p:nvPicPr>
        <p:blipFill>
          <a:blip r:embed="rId4"/>
          <a:stretch>
            <a:fillRect/>
          </a:stretch>
        </p:blipFill>
        <p:spPr>
          <a:xfrm>
            <a:off x="1447800" y="1813560"/>
            <a:ext cx="7366635" cy="1905000"/>
          </a:xfrm>
          <a:prstGeom prst="rect">
            <a:avLst/>
          </a:prstGeom>
          <a:noFill/>
          <a:ln>
            <a:noFill/>
          </a:ln>
          <a:effectLst/>
        </p:spPr>
      </p:pic>
      <p:sp>
        <p:nvSpPr>
          <p:cNvPr id="6" name="Shape 1118"/>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CB68w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OwYAANwAAABFOAAATAQAABAgAAAmAAAACAAAAP//////////"/>
              </a:ext>
            </a:extLst>
          </p:cNvSpPr>
          <p:nvPr/>
        </p:nvSpPr>
        <p:spPr>
          <a:xfrm>
            <a:off x="1012825" y="139700"/>
            <a:ext cx="81343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Stochastic Models of Nucleotide Substitution</a:t>
            </a:r>
          </a:p>
        </p:txBody>
      </p:sp>
      <p:sp>
        <p:nvSpPr>
          <p:cNvPr id="7" name="Shape 1119"/>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H1Tfxc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AgNQAAwAgAABAgAAAmAAAACAAAAP//////////"/>
              </a:ext>
            </a:extLst>
          </p:cNvSpPr>
          <p:nvPr/>
        </p:nvSpPr>
        <p:spPr>
          <a:xfrm>
            <a:off x="635000" y="101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Anatomy of General Time Reversible models</a:t>
            </a:r>
          </a:p>
        </p:txBody>
      </p:sp>
      <p:sp>
        <p:nvSpPr>
          <p:cNvPr id="8" name="Shape 1120"/>
          <p:cNvSpPr>
            <a:extLst>
              <a:ext uri="smNativeData">
                <pr:smNativeData xmlns:pr="smNativeData" xmlns="smNativeData" val="SMDATA_15_trXW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UAAAAAAAAABkAAAAZAAAAGQAAAAAAAAAy8vLAFAAAAAAAAAAZAAAAGQAAABkAAAAAAAAABcAAAAUAAAAAAAAAAAAAAD/fwAA/38AAAAAAAAJAAAABAAAAKKKlzM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uy4AACQOAAAPNQAAbBEAABAAAAAmAAAACAAAAP//////////"/>
              </a:ext>
            </a:extLst>
          </p:cNvSpPr>
          <p:nvPr/>
        </p:nvSpPr>
        <p:spPr>
          <a:xfrm>
            <a:off x="7596505" y="2298700"/>
            <a:ext cx="1028700" cy="533400"/>
          </a:xfrm>
          <a:prstGeom prst="rect">
            <a:avLst/>
          </a:prstGeom>
          <a:noFill/>
          <a:ln w="25400" cap="flat" cmpd="sng" algn="ctr">
            <a:solidFill>
              <a:srgbClr val="FF9300"/>
            </a:solidFill>
            <a:prstDash val="solid"/>
            <a:headEnd type="none"/>
            <a:tailEnd type="none"/>
          </a:ln>
          <a:effectLst>
            <a:outerShdw blurRad="63500" dist="63500" dir="5400000">
              <a:srgbClr val="000000">
                <a:alpha val="20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9" name="Shape 1121"/>
          <p:cNvSpPr>
            <a:extLst>
              <a:ext uri="smNativeData">
                <pr:smNativeData xmlns:pr="smNativeData" xmlns="smNativeData" val="SMDATA_15_trXW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UAAAAAAAAABkAAAAZAAAAGQAAAAAAAAAy8vLAFAAAAAAAAAAZAAAAGQAAABkAAAAAAAAABcAAAAUAAAAAAAAAAAAAAD/fwAA/38AAAAAAAAJAAAABAAAAAAFd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PB4AAAoUAACQJAAAUhcAABAAAAAmAAAACAAAAP//////////"/>
              </a:ext>
            </a:extLst>
          </p:cNvSpPr>
          <p:nvPr/>
        </p:nvSpPr>
        <p:spPr>
          <a:xfrm>
            <a:off x="4914900" y="3257550"/>
            <a:ext cx="1028700" cy="533400"/>
          </a:xfrm>
          <a:prstGeom prst="rect">
            <a:avLst/>
          </a:prstGeom>
          <a:noFill/>
          <a:ln w="25400" cap="flat" cmpd="sng" algn="ctr">
            <a:solidFill>
              <a:srgbClr val="FF9300"/>
            </a:solidFill>
            <a:prstDash val="solid"/>
            <a:headEnd type="none"/>
            <a:tailEnd type="none"/>
          </a:ln>
          <a:effectLst>
            <a:outerShdw blurRad="63500" dist="63500" dir="5400000">
              <a:srgbClr val="000000">
                <a:alpha val="20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0" name="Shape 1122"/>
          <p:cNvSpPr>
            <a:extLst>
              <a:ext uri="smNativeData">
                <pr:smNativeData xmlns:pr="smNativeData" xmlns="smNativeData" val="SMDATA_15_trXWYhMAAAAlAAAAZAAAAA0AAAAAUAAAAFAAAABQAAAAUAAAAAAAAAABAAAAAAAAAAEAAABQAAAAAAAAAAAA4D8AAAAAAADgPwAAAAAAAOA/AAAAAAAA4D8AAAAAAADgPwAAAAAAAOA/AAAAAAAA4D8AAAAAAADgPwAAAAAAAOA/AAAAAAAA4D8CAAAAjAAAAAE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Fcw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WyAAANAqAACqJgAA8C0AABAAAAAmAAAACAAAAP//////////"/>
              </a:ext>
            </a:extLst>
          </p:cNvSpPr>
          <p:nvPr/>
        </p:nvSpPr>
        <p:spPr>
          <a:xfrm>
            <a:off x="5259705" y="6959600"/>
            <a:ext cx="1025525" cy="508000"/>
          </a:xfrm>
          <a:prstGeom prst="rect">
            <a:avLst/>
          </a:prstGeom>
          <a:solidFill>
            <a:srgbClr val="FFFFFF"/>
          </a:solidFill>
          <a:ln>
            <a:noFill/>
          </a:ln>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1" name="Shape 1123"/>
          <p:cNvSpPr>
            <a:extLst>
              <a:ext uri="smNativeData">
                <pr:smNativeData xmlns:pr="smNativeData" xmlns="smNativeData" val="SMDATA_15_trXW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UAAAAAAAAABkAAAAZAAAAGQAAAAAAAAAy8vLAFAAAAAAAAAAZA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lCAAAPEoAAA0JgAAvCoAABAAAAAmAAAACAAAAP//////////"/>
              </a:ext>
            </a:extLst>
          </p:cNvSpPr>
          <p:nvPr/>
        </p:nvSpPr>
        <p:spPr>
          <a:xfrm>
            <a:off x="5295900" y="6655435"/>
            <a:ext cx="914400" cy="291465"/>
          </a:xfrm>
          <a:prstGeom prst="rect">
            <a:avLst/>
          </a:prstGeom>
          <a:noFill/>
          <a:ln w="25400" cap="flat" cmpd="sng" algn="ctr">
            <a:solidFill>
              <a:srgbClr val="FF9300"/>
            </a:solidFill>
            <a:prstDash val="solid"/>
            <a:headEnd type="none"/>
            <a:tailEnd type="none"/>
          </a:ln>
          <a:effectLst>
            <a:outerShdw blurRad="63500" dist="63500" dir="5400000">
              <a:srgbClr val="000000">
                <a:alpha val="20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grpSp>
        <p:nvGrpSpPr>
          <p:cNvPr id="12" name="Group 1129"/>
          <p:cNvGrpSpPr>
            <a:extLst>
              <a:ext uri="smNativeData">
                <pr:smNativeData xmlns:pr="smNativeData" xmlns="smNativeData" val="SMDATA_6_trXWYhMAAAAlAAAAAQAAAA8BAAAAkAAAAEgAAACQAAAASAAAAAAAAAAAAAAAAAAAABcAAAAUAAAAAAAAAAAAAAD/fwAA/38AAAAAAAAJAAAABAAAAAAAAAAfAAAAVAAAAAAAAAAAAAAAAAAAAAAAAAAAAAAAAAAAAAAAAAAAAAAAAAAAAAAAAAAAAAAAAAAAAAAAAAAAAAAAAAAAAAAAAAAAAAAAAAAAAAAAAAAAAAAAAAAAACEAAAAYAAAAFAAAABgGAACKGAAAajwAAJ4eAAAQAAAAJgAAAAgAAAD/////AAAAAA=="/>
              </a:ext>
            </a:extLst>
          </p:cNvGrpSpPr>
          <p:nvPr/>
        </p:nvGrpSpPr>
        <p:grpSpPr>
          <a:xfrm>
            <a:off x="990600" y="3989070"/>
            <a:ext cx="8830310" cy="988060"/>
            <a:chOff x="990600" y="3989070"/>
            <a:chExt cx="8830310" cy="988060"/>
          </a:xfrm>
        </p:grpSpPr>
        <p:pic>
          <p:nvPicPr>
            <p:cNvPr id="17" name="pasted-image.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MAqAABHGQAAaCwAAIgaAAAAAAAAJgAAAAgAAAD//////////w=="/>
                </a:ext>
              </a:extLst>
            </p:cNvPicPr>
            <p:nvPr/>
          </p:nvPicPr>
          <p:blipFill>
            <a:blip r:embed="rId5"/>
            <a:stretch>
              <a:fillRect/>
            </a:stretch>
          </p:blipFill>
          <p:spPr>
            <a:xfrm>
              <a:off x="6949440" y="4109085"/>
              <a:ext cx="269240" cy="203835"/>
            </a:xfrm>
            <a:prstGeom prst="rect">
              <a:avLst/>
            </a:prstGeom>
            <a:noFill/>
            <a:ln>
              <a:noFill/>
            </a:ln>
            <a:effectLst/>
          </p:spPr>
        </p:pic>
        <p:pic>
          <p:nvPicPr>
            <p:cNvPr id="16" name="pasted-image.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BEYAAD0GgAAuBkAADQcAAAAAAAAJgAAAAgAAAD//////////w=="/>
                </a:ext>
              </a:extLst>
            </p:cNvPicPr>
            <p:nvPr/>
          </p:nvPicPr>
          <p:blipFill>
            <a:blip r:embed="rId2"/>
            <a:stretch>
              <a:fillRect/>
            </a:stretch>
          </p:blipFill>
          <p:spPr>
            <a:xfrm>
              <a:off x="3912235" y="4381500"/>
              <a:ext cx="268605" cy="203200"/>
            </a:xfrm>
            <a:prstGeom prst="rect">
              <a:avLst/>
            </a:prstGeom>
            <a:noFill/>
            <a:ln>
              <a:noFill/>
            </a:ln>
            <a:effectLst/>
          </p:spPr>
        </p:pic>
        <p:grpSp>
          <p:nvGrpSpPr>
            <p:cNvPr id="13" name="Group 1128"/>
            <p:cNvGrpSpPr>
              <a:extLst>
                <a:ext uri="smNativeData">
                  <pr:smNativeData xmlns:pr="smNativeData" xmlns="smNativeData" val="SMDATA_6_trXWYhMAAAAlAAAAAQAAAA8BAAAAkAAAAEgAAACQAAAASAAAAAAAAAAAAAAAAAAAABcAAAAUAAAAAAAAAAAAAAD/fwAA/38AAAAAAAAJAAAABAAAAAAAAAAfAAAAVAAAAAAAAAAAAAAAAAAAAAAAAAAAAAAAAAAAAAAAAAAAAAAAAAAAAAAAAAAAAAAAAAAAAAAAAAAAAAAAAAAAAAAAAAAAAAAAAAAAAAAAAAAAAAAAAAAAACEAAAAYAAAAFAAAABgGAACKGAAAajwAAJ4eAAAAAAAAJgAAAAgAAAD/////AAAAAA=="/>
                </a:ext>
              </a:extLst>
            </p:cNvGrpSpPr>
            <p:nvPr/>
          </p:nvGrpSpPr>
          <p:grpSpPr>
            <a:xfrm>
              <a:off x="990600" y="3989070"/>
              <a:ext cx="8830310" cy="988060"/>
              <a:chOff x="990600" y="3989070"/>
              <a:chExt cx="8830310" cy="988060"/>
            </a:xfrm>
          </p:grpSpPr>
          <p:sp>
            <p:nvSpPr>
              <p:cNvPr id="15" name="Shape 1126"/>
              <p:cNvSpPr>
                <a:extLst>
                  <a:ext uri="smNativeData">
                    <pr:smNativeData xmlns:pr="smNativeData" xmlns="smNativeData" val="SMDATA_15_trXWYhMAAAAlAAAAZAAAAA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AAAAAMvLywDAwP8Af39/AAAAAAAAAAAAAAAAAAAAAAAAAAAAIQAAABgAAAAUAAAAGAYAAIoYAABqPAAAnh4AAAAAAAAmAAAACAAAAP//////////"/>
                  </a:ext>
                </a:extLst>
              </p:cNvSpPr>
              <p:nvPr/>
            </p:nvSpPr>
            <p:spPr>
              <a:xfrm>
                <a:off x="990600" y="3989070"/>
                <a:ext cx="8830310" cy="98806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100"/>
                  </a:lnSpc>
                  <a:tabLst>
                    <a:tab pos="838200" algn="l"/>
                  </a:tabLst>
                  <a:defRPr sz="1800" cap="none">
                    <a:latin typeface="Arial" pitchFamily="1" charset="0"/>
                    <a:ea typeface="Arial" pitchFamily="1" charset="0"/>
                    <a:cs typeface="Arial" pitchFamily="1" charset="0"/>
                  </a:defRPr>
                </a:pPr>
                <a:r>
                  <a:rPr cap="none">
                    <a:solidFill>
                      <a:srgbClr val="424242"/>
                    </a:solidFill>
                  </a:rPr>
                  <a:t>The </a:t>
                </a:r>
                <a:r>
                  <a:rPr cap="none">
                    <a:solidFill>
                      <a:srgbClr val="0433FF"/>
                    </a:solidFill>
                  </a:rPr>
                  <a:t>instantaneous rates</a:t>
                </a:r>
                <a:r>
                  <a:rPr cap="none">
                    <a:solidFill>
                      <a:srgbClr val="424242"/>
                    </a:solidFill>
                  </a:rPr>
                  <a:t> of change between states </a:t>
                </a:r>
                <a:r>
                  <a:rPr i="1" cap="none">
                    <a:solidFill>
                      <a:srgbClr val="424242"/>
                    </a:solidFill>
                    <a:latin typeface="Times New Roman" pitchFamily="1" charset="0"/>
                    <a:ea typeface="Times New Roman" pitchFamily="1" charset="0"/>
                    <a:cs typeface="Times New Roman" pitchFamily="1" charset="0"/>
                  </a:rPr>
                  <a:t>i</a:t>
                </a:r>
                <a:r>
                  <a:rPr i="1" cap="none">
                    <a:solidFill>
                      <a:srgbClr val="424242"/>
                    </a:solidFill>
                  </a:rPr>
                  <a:t> </a:t>
                </a:r>
                <a:r>
                  <a:rPr cap="none">
                    <a:solidFill>
                      <a:srgbClr val="424242"/>
                    </a:solidFill>
                  </a:rPr>
                  <a:t>and </a:t>
                </a:r>
                <a:r>
                  <a:rPr i="1" cap="none">
                    <a:solidFill>
                      <a:srgbClr val="424242"/>
                    </a:solidFill>
                    <a:latin typeface="Times New Roman" pitchFamily="1" charset="0"/>
                    <a:ea typeface="Times New Roman" pitchFamily="1" charset="0"/>
                    <a:cs typeface="Times New Roman" pitchFamily="1" charset="0"/>
                  </a:rPr>
                  <a:t>j</a:t>
                </a:r>
                <a:r>
                  <a:rPr i="1" cap="none">
                    <a:solidFill>
                      <a:srgbClr val="424242"/>
                    </a:solidFill>
                  </a:rPr>
                  <a:t>,     , </a:t>
                </a:r>
                <a:r>
                  <a:rPr cap="none">
                    <a:solidFill>
                      <a:srgbClr val="424242"/>
                    </a:solidFill>
                  </a:rPr>
                  <a:t>depend both on the</a:t>
                </a:r>
                <a:br/>
                <a:r>
                  <a:rPr cap="none">
                    <a:solidFill>
                      <a:srgbClr val="424242"/>
                    </a:solidFill>
                  </a:rPr>
                  <a:t>    relative substitution rates,     , (represented here as </a:t>
                </a:r>
                <a:r>
                  <a:rPr i="1" cap="none">
                    <a:solidFill>
                      <a:srgbClr val="424242"/>
                    </a:solidFill>
                    <a:latin typeface="Times New Roman" pitchFamily="1" charset="0"/>
                    <a:ea typeface="Times New Roman" pitchFamily="1" charset="0"/>
                    <a:cs typeface="Times New Roman" pitchFamily="1" charset="0"/>
                  </a:rPr>
                  <a:t>a–f</a:t>
                </a:r>
                <a:r>
                  <a:rPr cap="none">
                    <a:solidFill>
                      <a:srgbClr val="424242"/>
                    </a:solidFill>
                  </a:rPr>
                  <a:t>), and also on the </a:t>
                </a:r>
                <a:br/>
                <a:r>
                  <a:rPr cap="none">
                    <a:solidFill>
                      <a:srgbClr val="424242"/>
                    </a:solidFill>
                  </a:rPr>
                  <a:t>    stationary frequencies of each state of the process,</a:t>
                </a:r>
                <a:endParaRPr cap="none">
                  <a:solidFill>
                    <a:srgbClr val="424242"/>
                  </a:solidFill>
                </a:endParaRPr>
              </a:p>
            </p:txBody>
          </p:sp>
          <p:pic>
            <p:nvPicPr>
              <p:cNvPr id="14" name="pasted-image.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OwnAACkHAAAhCkAAA0eAAAAAAAAJgAAAAgAAAD//////////w=="/>
                  </a:ext>
                </a:extLst>
              </p:cNvPicPr>
              <p:nvPr/>
            </p:nvPicPr>
            <p:blipFill>
              <a:blip r:embed="rId6"/>
              <a:stretch>
                <a:fillRect/>
              </a:stretch>
            </p:blipFill>
            <p:spPr>
              <a:xfrm>
                <a:off x="6489700" y="4655820"/>
                <a:ext cx="259080" cy="229235"/>
              </a:xfrm>
              <a:prstGeom prst="rect">
                <a:avLst/>
              </a:prstGeom>
              <a:noFill/>
              <a:ln>
                <a:noFill/>
              </a:ln>
              <a:effectLst/>
            </p:spPr>
          </p:pic>
        </p:grpSp>
      </p:grpSp>
    </p:spTree>
  </p:cSld>
  <p:clrMapOvr>
    <a:masterClrMapping/>
  </p:clrMapOvr>
  <p:transition spd="fast" p14:dur="500">
    <p:fade/>
    <p:extLst>
      <p:ext uri="smNativeData">
        <pr:smNativeData xmlns:pr="smNativeData" xmlns="smNativeData" val="trXWYgAAAAD0AQAAAAAAAAYAAAAAAAAAAAAAAAAAAAAAAAAAAQAAAAAAAAAAAAAAAAAAAAAAAAAAAAAA"/>
      </p:ext>
    </p:extLst>
  </p:transition>
  <p:timing>
    <p:tnLst>
      <p:par>
        <p:cTn id="1" dur="indefinite" restart="never" nodeType="tmRoot"/>
      </p:par>
    </p:tnLst>
  </p:timing>
</p:sld>
</file>

<file path=ppt/slides/slide72.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1131"/>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HgeAABqPAAAVCIAABAgAAAmAAAACAAAAP//////////"/>
              </a:ext>
            </a:extLst>
          </p:cNvSpPr>
          <p:nvPr/>
        </p:nvSpPr>
        <p:spPr>
          <a:xfrm>
            <a:off x="990600" y="4953000"/>
            <a:ext cx="8830310" cy="6273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100"/>
              </a:lnSpc>
              <a:tabLst>
                <a:tab pos="838200" algn="l"/>
              </a:tabLst>
              <a:defRPr sz="1800" cap="none">
                <a:solidFill>
                  <a:srgbClr val="424242"/>
                </a:solidFill>
                <a:latin typeface="Arial" pitchFamily="1" charset="0"/>
                <a:ea typeface="Arial" pitchFamily="1" charset="0"/>
                <a:cs typeface="Arial" pitchFamily="1" charset="0"/>
              </a:defRPr>
            </a:pPr>
            <a:r>
              <a:t>The </a:t>
            </a:r>
            <a:r>
              <a:rPr cap="none">
                <a:solidFill>
                  <a:srgbClr val="0433FF"/>
                </a:solidFill>
              </a:rPr>
              <a:t>relative rates</a:t>
            </a:r>
            <a:r>
              <a:t> allow for possible biases in the instantaneous rates of change </a:t>
            </a:r>
            <a:br/>
            <a:r>
              <a:t>    between each pair of states,     , where:</a:t>
            </a:r>
          </a:p>
        </p:txBody>
      </p:sp>
      <p:pic>
        <p:nvPicPr>
          <p:cNvPr id="3" name="pasted-image.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BuZ2Ug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LEZAADZIAAAWBsAABkiAAAQAAAAJgAAAAgAAAD//////////w=="/>
              </a:ext>
            </a:extLst>
          </p:cNvPicPr>
          <p:nvPr/>
        </p:nvPicPr>
        <p:blipFill>
          <a:blip r:embed="rId2"/>
          <a:stretch>
            <a:fillRect/>
          </a:stretch>
        </p:blipFill>
        <p:spPr>
          <a:xfrm>
            <a:off x="4176395" y="5339715"/>
            <a:ext cx="268605" cy="203200"/>
          </a:xfrm>
          <a:prstGeom prst="rect">
            <a:avLst/>
          </a:prstGeom>
          <a:noFill/>
          <a:ln>
            <a:noFill/>
          </a:ln>
          <a:effectLst/>
        </p:spPr>
      </p:pic>
      <p:pic>
        <p:nvPicPr>
          <p:cNvPr id="4" name="pasted-image.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AcAAAA4AAAAAAAAAAAAAAAAAAAA////AAAAAAAAAAAAAAAAAAAAAAAAAAAAAAAAAAAAAABkAAAAZAAAAAAAAAAjAAAABAAAAGQAAAAXAAAAFAAAAAAAAAAAAAAA/38AAP9/AAAAAAAACQAAAAQAAABmcm0+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OQgAAANIQAA0CUAAH8sAAAQAAAAJgAAAAgAAAD//////////w=="/>
              </a:ext>
            </a:extLst>
          </p:cNvPicPr>
          <p:nvPr/>
        </p:nvPicPr>
        <p:blipFill>
          <a:blip r:embed="rId3"/>
          <a:stretch>
            <a:fillRect/>
          </a:stretch>
        </p:blipFill>
        <p:spPr>
          <a:xfrm>
            <a:off x="5346700" y="5372735"/>
            <a:ext cx="800100" cy="1860550"/>
          </a:xfrm>
          <a:prstGeom prst="rect">
            <a:avLst/>
          </a:prstGeom>
          <a:noFill/>
          <a:ln>
            <a:noFill/>
          </a:ln>
          <a:effectLst>
            <a:outerShdw blurRad="63500" dist="51187" dir="2700000">
              <a:srgbClr val="000000">
                <a:alpha val="4000"/>
              </a:srgbClr>
            </a:outerShdw>
          </a:effectLst>
        </p:spPr>
      </p:pic>
      <p:pic>
        <p:nvPicPr>
          <p:cNvPr id="5" name="pasted-image.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OgIAAAoCwAAOTYAAOAWAAAQAAAAJgAAAAgAAAD//////////w=="/>
              </a:ext>
            </a:extLst>
          </p:cNvPicPr>
          <p:nvPr/>
        </p:nvPicPr>
        <p:blipFill>
          <a:blip r:embed="rId4"/>
          <a:stretch>
            <a:fillRect/>
          </a:stretch>
        </p:blipFill>
        <p:spPr>
          <a:xfrm>
            <a:off x="1447800" y="1813560"/>
            <a:ext cx="7366635" cy="1905000"/>
          </a:xfrm>
          <a:prstGeom prst="rect">
            <a:avLst/>
          </a:prstGeom>
          <a:noFill/>
          <a:ln>
            <a:noFill/>
          </a:ln>
          <a:effectLst/>
        </p:spPr>
      </p:pic>
      <p:sp>
        <p:nvSpPr>
          <p:cNvPr id="6" name="Shape 1135"/>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GRGaWw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OwYAANwAAABFOAAATAQAABAgAAAmAAAACAAAAP//////////"/>
              </a:ext>
            </a:extLst>
          </p:cNvSpPr>
          <p:nvPr/>
        </p:nvSpPr>
        <p:spPr>
          <a:xfrm>
            <a:off x="1012825" y="139700"/>
            <a:ext cx="81343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Stochastic Models of Nucleotide Substitution</a:t>
            </a:r>
          </a:p>
        </p:txBody>
      </p:sp>
      <p:sp>
        <p:nvSpPr>
          <p:cNvPr id="7" name="Shape 1136"/>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AgNQAAwAgAABAgAAAmAAAACAAAAP//////////"/>
              </a:ext>
            </a:extLst>
          </p:cNvSpPr>
          <p:nvPr/>
        </p:nvSpPr>
        <p:spPr>
          <a:xfrm>
            <a:off x="635000" y="101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Anatomy of General Time Reversible models</a:t>
            </a:r>
          </a:p>
        </p:txBody>
      </p:sp>
      <p:sp>
        <p:nvSpPr>
          <p:cNvPr id="8" name="Shape 1137"/>
          <p:cNvSpPr>
            <a:extLst>
              <a:ext uri="smNativeData">
                <pr:smNativeData xmlns:pr="smNativeData" xmlns="smNativeData" val="SMDATA_15_trXW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UAAAAAAAAABkAAAAZAAAAGQAAAAAAAAAy8vLAFAAAAAAAAAAZA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lCAAAPkqAAA0JgAAxCwAABAAAAAmAAAACAAAAP//////////"/>
              </a:ext>
            </a:extLst>
          </p:cNvSpPr>
          <p:nvPr/>
        </p:nvSpPr>
        <p:spPr>
          <a:xfrm>
            <a:off x="5295900" y="6985635"/>
            <a:ext cx="914400" cy="291465"/>
          </a:xfrm>
          <a:prstGeom prst="rect">
            <a:avLst/>
          </a:prstGeom>
          <a:noFill/>
          <a:ln w="25400" cap="flat" cmpd="sng" algn="ctr">
            <a:solidFill>
              <a:srgbClr val="FF9300"/>
            </a:solidFill>
            <a:prstDash val="solid"/>
            <a:headEnd type="none"/>
            <a:tailEnd type="none"/>
          </a:ln>
          <a:effectLst>
            <a:outerShdw blurRad="63500" dist="63500" dir="5400000">
              <a:srgbClr val="000000">
                <a:alpha val="20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9" name="Shape 1138"/>
          <p:cNvSpPr>
            <a:extLst>
              <a:ext uri="smNativeData">
                <pr:smNativeData xmlns:pr="smNativeData" xmlns="smNativeData" val="SMDATA_15_trXW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UAAAAAAAAABkAAAAZAAAAGQAAAAAAAAAy8vLAFAAAAAAAAAAZA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uy4AAOAQAAAPNQAAKBQAABAAAAAmAAAACAAAAP//////////"/>
              </a:ext>
            </a:extLst>
          </p:cNvSpPr>
          <p:nvPr/>
        </p:nvSpPr>
        <p:spPr>
          <a:xfrm>
            <a:off x="7596505" y="2743200"/>
            <a:ext cx="1028700" cy="533400"/>
          </a:xfrm>
          <a:prstGeom prst="rect">
            <a:avLst/>
          </a:prstGeom>
          <a:noFill/>
          <a:ln w="25400" cap="flat" cmpd="sng" algn="ctr">
            <a:solidFill>
              <a:srgbClr val="FF9300"/>
            </a:solidFill>
            <a:prstDash val="solid"/>
            <a:headEnd type="none"/>
            <a:tailEnd type="none"/>
          </a:ln>
          <a:effectLst>
            <a:outerShdw blurRad="63500" dist="63500" dir="5400000">
              <a:srgbClr val="000000">
                <a:alpha val="20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0" name="Shape 1139"/>
          <p:cNvSpPr>
            <a:extLst>
              <a:ext uri="smNativeData">
                <pr:smNativeData xmlns:pr="smNativeData" xmlns="smNativeData" val="SMDATA_15_trXW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UAAAAAAAAABkAAAAZAAAAGQAAAAAAAAAy8vLAFAAAAAAAAAAZA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cCYAAAoUAADELAAAUhcAABAAAAAmAAAACAAAAP//////////"/>
              </a:ext>
            </a:extLst>
          </p:cNvSpPr>
          <p:nvPr/>
        </p:nvSpPr>
        <p:spPr>
          <a:xfrm>
            <a:off x="6248400" y="3257550"/>
            <a:ext cx="1028700" cy="533400"/>
          </a:xfrm>
          <a:prstGeom prst="rect">
            <a:avLst/>
          </a:prstGeom>
          <a:noFill/>
          <a:ln w="25400" cap="flat" cmpd="sng" algn="ctr">
            <a:solidFill>
              <a:srgbClr val="FF9300"/>
            </a:solidFill>
            <a:prstDash val="solid"/>
            <a:headEnd type="none"/>
            <a:tailEnd type="none"/>
          </a:ln>
          <a:effectLst>
            <a:outerShdw blurRad="63500" dist="63500" dir="5400000">
              <a:srgbClr val="000000">
                <a:alpha val="20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grpSp>
        <p:nvGrpSpPr>
          <p:cNvPr id="11" name="Group 1145"/>
          <p:cNvGrpSpPr>
            <a:extLst>
              <a:ext uri="smNativeData">
                <pr:smNativeData xmlns:pr="smNativeData" xmlns="smNativeData" val="SMDATA_6_trXWYhMAAAAlAAAAAQAAAA8BAAAAkAAAAEgAAACQAAAASAAAAAAAAAAAAAAAAAAAABcAAAAUAAAAAAAAAAAAAAD/fwAA/38AAAAAAAAJAAAABAAAAAAAAAAfAAAAVAAAAAAAAAAAAAAAAAAAAAAAAAAAAAAAAAAAAAAAAAAAAAAAAAAAAAAAAAAAAAAAAAAAAAAAAAAAAAAAAAAAAAAAAAAAAAAAAAAAAAAAAAAAAAAAAAAAACEAAAAYAAAAFAAAABgGAACKGAAAajwAAJ4eAAAQAAAAJgAAAAgAAAD/////AAAAAA=="/>
              </a:ext>
            </a:extLst>
          </p:cNvGrpSpPr>
          <p:nvPr/>
        </p:nvGrpSpPr>
        <p:grpSpPr>
          <a:xfrm>
            <a:off x="990600" y="3989070"/>
            <a:ext cx="8830310" cy="988060"/>
            <a:chOff x="990600" y="3989070"/>
            <a:chExt cx="8830310" cy="988060"/>
          </a:xfrm>
        </p:grpSpPr>
        <p:pic>
          <p:nvPicPr>
            <p:cNvPr id="16" name="pasted-image.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MAqAABHGQAAaCwAAIgaAAAAAAAAJgAAAAgAAAD//////////w=="/>
                </a:ext>
              </a:extLst>
            </p:cNvPicPr>
            <p:nvPr/>
          </p:nvPicPr>
          <p:blipFill>
            <a:blip r:embed="rId5"/>
            <a:stretch>
              <a:fillRect/>
            </a:stretch>
          </p:blipFill>
          <p:spPr>
            <a:xfrm>
              <a:off x="6949440" y="4109085"/>
              <a:ext cx="269240" cy="203835"/>
            </a:xfrm>
            <a:prstGeom prst="rect">
              <a:avLst/>
            </a:prstGeom>
            <a:noFill/>
            <a:ln>
              <a:noFill/>
            </a:ln>
            <a:effectLst/>
          </p:spPr>
        </p:pic>
        <p:pic>
          <p:nvPicPr>
            <p:cNvPr id="15" name="pasted-image.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BEYAAD0GgAAuBkAADQcAAAAAAAAJgAAAAgAAAD//////////w=="/>
                </a:ext>
              </a:extLst>
            </p:cNvPicPr>
            <p:nvPr/>
          </p:nvPicPr>
          <p:blipFill>
            <a:blip r:embed="rId2"/>
            <a:stretch>
              <a:fillRect/>
            </a:stretch>
          </p:blipFill>
          <p:spPr>
            <a:xfrm>
              <a:off x="3912235" y="4381500"/>
              <a:ext cx="268605" cy="203200"/>
            </a:xfrm>
            <a:prstGeom prst="rect">
              <a:avLst/>
            </a:prstGeom>
            <a:noFill/>
            <a:ln>
              <a:noFill/>
            </a:ln>
            <a:effectLst/>
          </p:spPr>
        </p:pic>
        <p:grpSp>
          <p:nvGrpSpPr>
            <p:cNvPr id="12" name="Group 1144"/>
            <p:cNvGrpSpPr>
              <a:extLst>
                <a:ext uri="smNativeData">
                  <pr:smNativeData xmlns:pr="smNativeData" xmlns="smNativeData" val="SMDATA_6_trXWYhMAAAAlAAAAAQAAAA8BAAAAkAAAAEgAAACQAAAASAAAAAAAAAAAAAAAAAAAABcAAAAUAAAAAAAAAAAAAAD/fwAA/38AAAAAAAAJAAAABAAAAEIAawAfAAAAVAAAAAAAAAAAAAAAAAAAAAAAAAAAAAAAAAAAAAAAAAAAAAAAAAAAAAAAAAAAAAAAAAAAAAAAAAAAAAAAAAAAAAAAAAAAAAAAAAAAAAAAAAAAAAAAAAAAACEAAAAYAAAAFAAAABgGAACKGAAAajwAAJ4eAAAAAAAAJgAAAAgAAAD/////AAAAAA=="/>
                </a:ext>
              </a:extLst>
            </p:cNvGrpSpPr>
            <p:nvPr/>
          </p:nvGrpSpPr>
          <p:grpSpPr>
            <a:xfrm>
              <a:off x="990600" y="3989070"/>
              <a:ext cx="8830310" cy="988060"/>
              <a:chOff x="990600" y="3989070"/>
              <a:chExt cx="8830310" cy="988060"/>
            </a:xfrm>
          </p:grpSpPr>
          <p:sp>
            <p:nvSpPr>
              <p:cNvPr id="14" name="Shape 1142"/>
              <p:cNvSpPr>
                <a:extLst>
                  <a:ext uri="smNativeData">
                    <pr:smNativeData xmlns:pr="smNativeData" xmlns="smNativeData" val="SMDATA_15_trXWYhMAAAAlAAAAZAAAAA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AAAAAMvLywDAwP8Af39/AAAAAAAAAAAAAAAAAAAAAAAAAAAAIQAAABgAAAAUAAAAGAYAAIoYAABqPAAAnh4AAAAAAAAmAAAACAAAAP//////////"/>
                  </a:ext>
                </a:extLst>
              </p:cNvSpPr>
              <p:nvPr/>
            </p:nvSpPr>
            <p:spPr>
              <a:xfrm>
                <a:off x="990600" y="3989070"/>
                <a:ext cx="8830310" cy="98806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100"/>
                  </a:lnSpc>
                  <a:tabLst>
                    <a:tab pos="838200" algn="l"/>
                  </a:tabLst>
                  <a:defRPr sz="1800" cap="none">
                    <a:latin typeface="Arial" pitchFamily="1" charset="0"/>
                    <a:ea typeface="Arial" pitchFamily="1" charset="0"/>
                    <a:cs typeface="Arial" pitchFamily="1" charset="0"/>
                  </a:defRPr>
                </a:pPr>
                <a:r>
                  <a:rPr cap="none">
                    <a:solidFill>
                      <a:srgbClr val="424242"/>
                    </a:solidFill>
                  </a:rPr>
                  <a:t>The </a:t>
                </a:r>
                <a:r>
                  <a:rPr cap="none">
                    <a:solidFill>
                      <a:srgbClr val="0433FF"/>
                    </a:solidFill>
                  </a:rPr>
                  <a:t>instantaneous rates</a:t>
                </a:r>
                <a:r>
                  <a:rPr cap="none">
                    <a:solidFill>
                      <a:srgbClr val="424242"/>
                    </a:solidFill>
                  </a:rPr>
                  <a:t> of change between states </a:t>
                </a:r>
                <a:r>
                  <a:rPr i="1" cap="none">
                    <a:solidFill>
                      <a:srgbClr val="424242"/>
                    </a:solidFill>
                    <a:latin typeface="Times New Roman" pitchFamily="1" charset="0"/>
                    <a:ea typeface="Times New Roman" pitchFamily="1" charset="0"/>
                    <a:cs typeface="Times New Roman" pitchFamily="1" charset="0"/>
                  </a:rPr>
                  <a:t>i</a:t>
                </a:r>
                <a:r>
                  <a:rPr i="1" cap="none">
                    <a:solidFill>
                      <a:srgbClr val="424242"/>
                    </a:solidFill>
                  </a:rPr>
                  <a:t> </a:t>
                </a:r>
                <a:r>
                  <a:rPr cap="none">
                    <a:solidFill>
                      <a:srgbClr val="424242"/>
                    </a:solidFill>
                  </a:rPr>
                  <a:t>and </a:t>
                </a:r>
                <a:r>
                  <a:rPr i="1" cap="none">
                    <a:solidFill>
                      <a:srgbClr val="424242"/>
                    </a:solidFill>
                    <a:latin typeface="Times New Roman" pitchFamily="1" charset="0"/>
                    <a:ea typeface="Times New Roman" pitchFamily="1" charset="0"/>
                    <a:cs typeface="Times New Roman" pitchFamily="1" charset="0"/>
                  </a:rPr>
                  <a:t>j</a:t>
                </a:r>
                <a:r>
                  <a:rPr i="1" cap="none">
                    <a:solidFill>
                      <a:srgbClr val="424242"/>
                    </a:solidFill>
                  </a:rPr>
                  <a:t>,     , </a:t>
                </a:r>
                <a:r>
                  <a:rPr cap="none">
                    <a:solidFill>
                      <a:srgbClr val="424242"/>
                    </a:solidFill>
                  </a:rPr>
                  <a:t>depend both on the</a:t>
                </a:r>
                <a:br/>
                <a:r>
                  <a:rPr cap="none">
                    <a:solidFill>
                      <a:srgbClr val="424242"/>
                    </a:solidFill>
                  </a:rPr>
                  <a:t>    relative substitution rates,     , (represented here as </a:t>
                </a:r>
                <a:r>
                  <a:rPr i="1" cap="none">
                    <a:solidFill>
                      <a:srgbClr val="424242"/>
                    </a:solidFill>
                    <a:latin typeface="Times New Roman" pitchFamily="1" charset="0"/>
                    <a:ea typeface="Times New Roman" pitchFamily="1" charset="0"/>
                    <a:cs typeface="Times New Roman" pitchFamily="1" charset="0"/>
                  </a:rPr>
                  <a:t>a–f</a:t>
                </a:r>
                <a:r>
                  <a:rPr cap="none">
                    <a:solidFill>
                      <a:srgbClr val="424242"/>
                    </a:solidFill>
                  </a:rPr>
                  <a:t>), and also on the </a:t>
                </a:r>
                <a:br/>
                <a:r>
                  <a:rPr cap="none">
                    <a:solidFill>
                      <a:srgbClr val="424242"/>
                    </a:solidFill>
                  </a:rPr>
                  <a:t>    stationary frequencies of each state of the process,</a:t>
                </a:r>
                <a:endParaRPr cap="none">
                  <a:solidFill>
                    <a:srgbClr val="424242"/>
                  </a:solidFill>
                </a:endParaRPr>
              </a:p>
            </p:txBody>
          </p:sp>
          <p:pic>
            <p:nvPicPr>
              <p:cNvPr id="13" name="pasted-image.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OwnAACkHAAAhCkAAA0eAAAAAAAAJgAAAAgAAAD//////////w=="/>
                  </a:ext>
                </a:extLst>
              </p:cNvPicPr>
              <p:nvPr/>
            </p:nvPicPr>
            <p:blipFill>
              <a:blip r:embed="rId6"/>
              <a:stretch>
                <a:fillRect/>
              </a:stretch>
            </p:blipFill>
            <p:spPr>
              <a:xfrm>
                <a:off x="6489700" y="4655820"/>
                <a:ext cx="259080" cy="229235"/>
              </a:xfrm>
              <a:prstGeom prst="rect">
                <a:avLst/>
              </a:prstGeom>
              <a:noFill/>
              <a:ln>
                <a:noFill/>
              </a:ln>
              <a:effectLst/>
            </p:spPr>
          </p:pic>
        </p:grpSp>
      </p:grpSp>
    </p:spTree>
  </p:cSld>
  <p:clrMapOvr>
    <a:masterClrMapping/>
  </p:clrMapOvr>
  <p:transition spd="fast" p14:dur="500">
    <p:fade/>
    <p:extLst>
      <p:ext uri="smNativeData">
        <pr:smNativeData xmlns:pr="smNativeData" xmlns="smNativeData" val="trXWYgAAAAD0AQAAAAAAAAYAAAAAAAAAAAAAAAAAAAAAAAAAAQAAAAAAAAAAAAAAAAAAAAAAAAAAAAAA"/>
      </p:ext>
    </p:extLst>
  </p:transition>
  <p:timing>
    <p:tnLst>
      <p:par>
        <p:cTn id="1" dur="indefinite" restart="never" nodeType="tmRoot"/>
      </p:par>
    </p:tnLst>
  </p:timing>
</p:sld>
</file>

<file path=ppt/slides/slide73.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1147"/>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HgeAABqPAAAVCIAABAgAAAmAAAACAAAAP//////////"/>
              </a:ext>
            </a:extLst>
          </p:cNvSpPr>
          <p:nvPr/>
        </p:nvSpPr>
        <p:spPr>
          <a:xfrm>
            <a:off x="990600" y="4953000"/>
            <a:ext cx="8830310" cy="6273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100"/>
              </a:lnSpc>
              <a:tabLst>
                <a:tab pos="838200" algn="l"/>
              </a:tabLst>
              <a:defRPr sz="1800" cap="none">
                <a:solidFill>
                  <a:srgbClr val="424242"/>
                </a:solidFill>
                <a:latin typeface="Arial" pitchFamily="1" charset="0"/>
                <a:ea typeface="Arial" pitchFamily="1" charset="0"/>
                <a:cs typeface="Arial" pitchFamily="1" charset="0"/>
              </a:defRPr>
            </a:pPr>
            <a:r>
              <a:t>The </a:t>
            </a:r>
            <a:r>
              <a:rPr cap="none">
                <a:solidFill>
                  <a:srgbClr val="0433FF"/>
                </a:solidFill>
              </a:rPr>
              <a:t>relative rates</a:t>
            </a:r>
            <a:r>
              <a:t> allow for possible biases in the instantaneous rates of change </a:t>
            </a:r>
            <a:br/>
            <a:r>
              <a:t>    between each pair of states,    </a:t>
            </a:r>
          </a:p>
        </p:txBody>
      </p:sp>
      <p:pic>
        <p:nvPicPr>
          <p:cNvPr id="3" name="pasted-image.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LEZAADZIAAAWBsAABkiAAAQAAAAJgAAAAgAAAD//////////w=="/>
              </a:ext>
            </a:extLst>
          </p:cNvPicPr>
          <p:nvPr/>
        </p:nvPicPr>
        <p:blipFill>
          <a:blip r:embed="rId2"/>
          <a:stretch>
            <a:fillRect/>
          </a:stretch>
        </p:blipFill>
        <p:spPr>
          <a:xfrm>
            <a:off x="4176395" y="5339715"/>
            <a:ext cx="268605" cy="203200"/>
          </a:xfrm>
          <a:prstGeom prst="rect">
            <a:avLst/>
          </a:prstGeom>
          <a:noFill/>
          <a:ln>
            <a:noFill/>
          </a:ln>
          <a:effectLst/>
        </p:spPr>
      </p:pic>
      <p:pic>
        <p:nvPicPr>
          <p:cNvPr id="4" name="pasted-image.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OgIAAAoCwAAOTYAAOAWAAAQAAAAJgAAAAgAAAD//////////w=="/>
              </a:ext>
            </a:extLst>
          </p:cNvPicPr>
          <p:nvPr/>
        </p:nvPicPr>
        <p:blipFill>
          <a:blip r:embed="rId3"/>
          <a:stretch>
            <a:fillRect/>
          </a:stretch>
        </p:blipFill>
        <p:spPr>
          <a:xfrm>
            <a:off x="1447800" y="1813560"/>
            <a:ext cx="7366635" cy="1905000"/>
          </a:xfrm>
          <a:prstGeom prst="rect">
            <a:avLst/>
          </a:prstGeom>
          <a:noFill/>
          <a:ln>
            <a:noFill/>
          </a:ln>
          <a:effectLst/>
        </p:spPr>
      </p:pic>
      <p:sp>
        <p:nvSpPr>
          <p:cNvPr id="5" name="Shape 1150"/>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KBCwwk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OwYAANwAAABFOAAATAQAABAgAAAmAAAACAAAAP//////////"/>
              </a:ext>
            </a:extLst>
          </p:cNvSpPr>
          <p:nvPr/>
        </p:nvSpPr>
        <p:spPr>
          <a:xfrm>
            <a:off x="1012825" y="139700"/>
            <a:ext cx="81343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Stochastic Models of Nucleotide Substitution</a:t>
            </a:r>
          </a:p>
        </p:txBody>
      </p:sp>
      <p:sp>
        <p:nvSpPr>
          <p:cNvPr id="6" name="Shape 1151"/>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AgNQAAwAgAABAgAAAmAAAACAAAAP//////////"/>
              </a:ext>
            </a:extLst>
          </p:cNvSpPr>
          <p:nvPr/>
        </p:nvSpPr>
        <p:spPr>
          <a:xfrm>
            <a:off x="635000" y="101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Anatomy of General Time Reversible models</a:t>
            </a:r>
          </a:p>
        </p:txBody>
      </p:sp>
      <p:grpSp>
        <p:nvGrpSpPr>
          <p:cNvPr id="7" name="Group 1157"/>
          <p:cNvGrpSpPr>
            <a:extLst>
              <a:ext uri="smNativeData">
                <pr:smNativeData xmlns:pr="smNativeData" xmlns="smNativeData" val="SMDATA_6_trXWYhMAAAAlAAAAAQAAAA8BAAAAkAAAAEgAAACQAAAASAAAAAAAAAAAAAAAAAAAABcAAAAUAAAAAAAAAAAAAAD/fwAA/38AAAAAAAAJAAAABAAAAJBQcAwfAAAAVAAAAAAAAAAAAAAAAAAAAAAAAAAAAAAAAAAAAAAAAAAAAAAAAAAAAAAAAAAAAAAAAAAAAAAAAAAAAAAAAAAAAAAAAAAAAAAAAAAAAAAAAAAAAAAAAAAAACEAAAAYAAAAFAAAABgGAACKGAAAajwAAJ4eAAAQAAAAJgAAAAgAAAD/////AAAAAA=="/>
              </a:ext>
            </a:extLst>
          </p:cNvGrpSpPr>
          <p:nvPr/>
        </p:nvGrpSpPr>
        <p:grpSpPr>
          <a:xfrm>
            <a:off x="990600" y="3989070"/>
            <a:ext cx="8830310" cy="988060"/>
            <a:chOff x="990600" y="3989070"/>
            <a:chExt cx="8830310" cy="988060"/>
          </a:xfrm>
        </p:grpSpPr>
        <p:pic>
          <p:nvPicPr>
            <p:cNvPr id="12" name="pasted-image.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CwBg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MAqAABHGQAAaCwAAIgaAAAAAAAAJgAAAAgAAAD//////////w=="/>
                </a:ext>
              </a:extLst>
            </p:cNvPicPr>
            <p:nvPr/>
          </p:nvPicPr>
          <p:blipFill>
            <a:blip r:embed="rId4"/>
            <a:stretch>
              <a:fillRect/>
            </a:stretch>
          </p:blipFill>
          <p:spPr>
            <a:xfrm>
              <a:off x="6949440" y="4109085"/>
              <a:ext cx="269240" cy="203835"/>
            </a:xfrm>
            <a:prstGeom prst="rect">
              <a:avLst/>
            </a:prstGeom>
            <a:noFill/>
            <a:ln>
              <a:noFill/>
            </a:ln>
            <a:effectLst/>
          </p:spPr>
        </p:pic>
        <p:pic>
          <p:nvPicPr>
            <p:cNvPr id="11" name="pasted-image.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DMqTZ2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BEYAAD0GgAAuBkAADQcAAAAAAAAJgAAAAgAAAD//////////w=="/>
                </a:ext>
              </a:extLst>
            </p:cNvPicPr>
            <p:nvPr/>
          </p:nvPicPr>
          <p:blipFill>
            <a:blip r:embed="rId2"/>
            <a:stretch>
              <a:fillRect/>
            </a:stretch>
          </p:blipFill>
          <p:spPr>
            <a:xfrm>
              <a:off x="3912235" y="4381500"/>
              <a:ext cx="268605" cy="203200"/>
            </a:xfrm>
            <a:prstGeom prst="rect">
              <a:avLst/>
            </a:prstGeom>
            <a:noFill/>
            <a:ln>
              <a:noFill/>
            </a:ln>
            <a:effectLst/>
          </p:spPr>
        </p:pic>
        <p:grpSp>
          <p:nvGrpSpPr>
            <p:cNvPr id="8" name="Group 1156"/>
            <p:cNvGrpSpPr>
              <a:extLst>
                <a:ext uri="smNativeData">
                  <pr:smNativeData xmlns:pr="smNativeData" xmlns="smNativeData" val="SMDATA_6_trXWYhMAAAAlAAAAAQAAAA8BAAAAkAAAAEgAAACQAAAASAAAAAAAAAAAAAAAAAAAABcAAAAUAAAAAAAAAAAAAAD/fwAA/38AAAAAAAAJAAAABAAAALBPzQIfAAAAVAAAAAAAAAAAAAAAAAAAAAAAAAAAAAAAAAAAAAAAAAAAAAAAAAAAAAAAAAAAAAAAAAAAAAAAAAAAAAAAAAAAAAAAAAAAAAAAAAAAAAAAAAAAAAAAAAAAACEAAAAYAAAAFAAAABgGAACKGAAAajwAAJ4eAAAAAAAAJgAAAAgAAAD/////AAAAAA=="/>
                </a:ext>
              </a:extLst>
            </p:cNvGrpSpPr>
            <p:nvPr/>
          </p:nvGrpSpPr>
          <p:grpSpPr>
            <a:xfrm>
              <a:off x="990600" y="3989070"/>
              <a:ext cx="8830310" cy="988060"/>
              <a:chOff x="990600" y="3989070"/>
              <a:chExt cx="8830310" cy="988060"/>
            </a:xfrm>
          </p:grpSpPr>
          <p:sp>
            <p:nvSpPr>
              <p:cNvPr id="10" name="Shape 1154"/>
              <p:cNvSpPr>
                <a:extLst>
                  <a:ext uri="smNativeData">
                    <pr:smNativeData xmlns:pr="smNativeData" xmlns="smNativeData" val="SMDATA_15_trXWYhMAAAAlAAAAZAAAAA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Cdhuj8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AAAAAMvLywDAwP8Af39/AAAAAAAAAAAAAAAAAAAAAAAAAAAAIQAAABgAAAAUAAAAGAYAAIoYAABqPAAAnh4AAAAAAAAmAAAACAAAAP//////////"/>
                  </a:ext>
                </a:extLst>
              </p:cNvSpPr>
              <p:nvPr/>
            </p:nvSpPr>
            <p:spPr>
              <a:xfrm>
                <a:off x="990600" y="3989070"/>
                <a:ext cx="8830310" cy="98806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100"/>
                  </a:lnSpc>
                  <a:tabLst>
                    <a:tab pos="838200" algn="l"/>
                  </a:tabLst>
                  <a:defRPr sz="1800" cap="none">
                    <a:latin typeface="Arial" pitchFamily="1" charset="0"/>
                    <a:ea typeface="Arial" pitchFamily="1" charset="0"/>
                    <a:cs typeface="Arial" pitchFamily="1" charset="0"/>
                  </a:defRPr>
                </a:pPr>
                <a:r>
                  <a:rPr cap="none">
                    <a:solidFill>
                      <a:srgbClr val="424242"/>
                    </a:solidFill>
                  </a:rPr>
                  <a:t>The </a:t>
                </a:r>
                <a:r>
                  <a:rPr cap="none">
                    <a:solidFill>
                      <a:srgbClr val="0433FF"/>
                    </a:solidFill>
                  </a:rPr>
                  <a:t>instantaneous rates</a:t>
                </a:r>
                <a:r>
                  <a:rPr cap="none">
                    <a:solidFill>
                      <a:srgbClr val="424242"/>
                    </a:solidFill>
                  </a:rPr>
                  <a:t> of change between states </a:t>
                </a:r>
                <a:r>
                  <a:rPr i="1" cap="none">
                    <a:solidFill>
                      <a:srgbClr val="424242"/>
                    </a:solidFill>
                    <a:latin typeface="Times New Roman" pitchFamily="1" charset="0"/>
                    <a:ea typeface="Times New Roman" pitchFamily="1" charset="0"/>
                    <a:cs typeface="Times New Roman" pitchFamily="1" charset="0"/>
                  </a:rPr>
                  <a:t>i</a:t>
                </a:r>
                <a:r>
                  <a:rPr i="1" cap="none">
                    <a:solidFill>
                      <a:srgbClr val="424242"/>
                    </a:solidFill>
                  </a:rPr>
                  <a:t> </a:t>
                </a:r>
                <a:r>
                  <a:rPr cap="none">
                    <a:solidFill>
                      <a:srgbClr val="424242"/>
                    </a:solidFill>
                  </a:rPr>
                  <a:t>and </a:t>
                </a:r>
                <a:r>
                  <a:rPr i="1" cap="none">
                    <a:solidFill>
                      <a:srgbClr val="424242"/>
                    </a:solidFill>
                    <a:latin typeface="Times New Roman" pitchFamily="1" charset="0"/>
                    <a:ea typeface="Times New Roman" pitchFamily="1" charset="0"/>
                    <a:cs typeface="Times New Roman" pitchFamily="1" charset="0"/>
                  </a:rPr>
                  <a:t>j</a:t>
                </a:r>
                <a:r>
                  <a:rPr i="1" cap="none">
                    <a:solidFill>
                      <a:srgbClr val="424242"/>
                    </a:solidFill>
                  </a:rPr>
                  <a:t>,     , </a:t>
                </a:r>
                <a:r>
                  <a:rPr cap="none">
                    <a:solidFill>
                      <a:srgbClr val="424242"/>
                    </a:solidFill>
                  </a:rPr>
                  <a:t>depend both on the</a:t>
                </a:r>
                <a:br/>
                <a:r>
                  <a:rPr cap="none">
                    <a:solidFill>
                      <a:srgbClr val="424242"/>
                    </a:solidFill>
                  </a:rPr>
                  <a:t>    relative substitution rates,     , (represented here as </a:t>
                </a:r>
                <a:r>
                  <a:rPr i="1" cap="none">
                    <a:solidFill>
                      <a:srgbClr val="424242"/>
                    </a:solidFill>
                    <a:latin typeface="Times New Roman" pitchFamily="1" charset="0"/>
                    <a:ea typeface="Times New Roman" pitchFamily="1" charset="0"/>
                    <a:cs typeface="Times New Roman" pitchFamily="1" charset="0"/>
                  </a:rPr>
                  <a:t>a–f</a:t>
                </a:r>
                <a:r>
                  <a:rPr cap="none">
                    <a:solidFill>
                      <a:srgbClr val="424242"/>
                    </a:solidFill>
                  </a:rPr>
                  <a:t>), and also on the </a:t>
                </a:r>
                <a:br/>
                <a:r>
                  <a:rPr cap="none">
                    <a:solidFill>
                      <a:srgbClr val="424242"/>
                    </a:solidFill>
                  </a:rPr>
                  <a:t>    stationary frequencies of each state of the process,</a:t>
                </a:r>
                <a:endParaRPr cap="none">
                  <a:solidFill>
                    <a:srgbClr val="424242"/>
                  </a:solidFill>
                </a:endParaRPr>
              </a:p>
            </p:txBody>
          </p:sp>
          <p:pic>
            <p:nvPicPr>
              <p:cNvPr id="9" name="pasted-image.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vLcJ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OwnAACkHAAAhCkAAA0eAAAAAAAAJgAAAAgAAAD//////////w=="/>
                  </a:ext>
                </a:extLst>
              </p:cNvPicPr>
              <p:nvPr/>
            </p:nvPicPr>
            <p:blipFill>
              <a:blip r:embed="rId5"/>
              <a:stretch>
                <a:fillRect/>
              </a:stretch>
            </p:blipFill>
            <p:spPr>
              <a:xfrm>
                <a:off x="6489700" y="4655820"/>
                <a:ext cx="259080" cy="229235"/>
              </a:xfrm>
              <a:prstGeom prst="rect">
                <a:avLst/>
              </a:prstGeom>
              <a:noFill/>
              <a:ln>
                <a:noFill/>
              </a:ln>
              <a:effectLst/>
            </p:spPr>
          </p:pic>
        </p:grpSp>
      </p:grpSp>
      <p:grpSp>
        <p:nvGrpSpPr>
          <p:cNvPr id="13" name="Group 1160"/>
          <p:cNvGrpSpPr>
            <a:extLst>
              <a:ext uri="smNativeData">
                <pr:smNativeData xmlns:pr="smNativeData" xmlns="smNativeData" val="SMDATA_6_trXWYhMAAAAlAAAAAQAAAA8BAAAAkAAAAEgAAACQAAAASAAAAAAAAAAAAAAAAAAAABcAAAAUAAAAAAAAAAAAAAD/fwAA/38AAAAAAAAJAAAABAAAAAAAAAAfAAAAVAAAAAAAAAAAAAAAAAAAAAAAAAAAAAAAAAAAAAAAAAAAAAAAAAAAAAAAAAAAAAAAAAAAAAAAAAAAAAAAAAAAAAAAAAAAAAAAAAAAAAAAAAAAAAAAAAAAACEAAAAYAAAAFAAAABgGAABgIgAAsTsAAD4mAAAQAAAAJgAAAAgAAAD/////AAAAAA=="/>
              </a:ext>
            </a:extLst>
          </p:cNvGrpSpPr>
          <p:nvPr/>
        </p:nvGrpSpPr>
        <p:grpSpPr>
          <a:xfrm>
            <a:off x="990600" y="5588000"/>
            <a:ext cx="8712835" cy="628650"/>
            <a:chOff x="990600" y="5588000"/>
            <a:chExt cx="8712835" cy="628650"/>
          </a:xfrm>
        </p:grpSpPr>
        <p:sp>
          <p:nvSpPr>
            <p:cNvPr id="15" name="Shape 1158"/>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AAAAAMvLywDAwP8Af39/AAAAAAAAAAAAAAAAAAAAAAAAAAAAIQAAABgAAAAUAAAAGAYAAGAiAACxOwAAPiYAAAAgAAAmAAAACAAAAP//////////"/>
                </a:ext>
              </a:extLst>
            </p:cNvSpPr>
            <p:nvPr/>
          </p:nvSpPr>
          <p:spPr>
            <a:xfrm>
              <a:off x="990600" y="5588000"/>
              <a:ext cx="8712835" cy="62865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100"/>
                </a:lnSpc>
                <a:tabLst>
                  <a:tab pos="838200" algn="l"/>
                </a:tabLst>
                <a:defRPr sz="1800" cap="none">
                  <a:latin typeface="Arial" pitchFamily="1" charset="0"/>
                  <a:ea typeface="Arial" pitchFamily="1" charset="0"/>
                  <a:cs typeface="Arial" pitchFamily="1" charset="0"/>
                </a:defRPr>
              </a:pPr>
              <a:r>
                <a:rPr cap="none">
                  <a:solidFill>
                    <a:srgbClr val="424242"/>
                  </a:solidFill>
                </a:rPr>
                <a:t>The </a:t>
              </a:r>
              <a:r>
                <a:rPr cap="none">
                  <a:solidFill>
                    <a:srgbClr val="0433FF"/>
                  </a:solidFill>
                </a:rPr>
                <a:t>stationary frequencies</a:t>
              </a:r>
              <a:r>
                <a:rPr cap="none">
                  <a:solidFill>
                    <a:srgbClr val="424242"/>
                  </a:solidFill>
                </a:rPr>
                <a:t> are in the columns of the matrix, reflecting the fact that </a:t>
              </a:r>
              <a:br/>
              <a:r>
                <a:rPr cap="none">
                  <a:solidFill>
                    <a:srgbClr val="424242"/>
                  </a:solidFill>
                </a:rPr>
                <a:t>    the instantaneous rate of change to state </a:t>
              </a:r>
              <a:r>
                <a:rPr i="1" cap="none">
                  <a:solidFill>
                    <a:srgbClr val="424242"/>
                  </a:solidFill>
                  <a:latin typeface="Times New Roman" pitchFamily="1" charset="0"/>
                  <a:ea typeface="Times New Roman" pitchFamily="1" charset="0"/>
                  <a:cs typeface="Times New Roman" pitchFamily="1" charset="0"/>
                </a:rPr>
                <a:t>j</a:t>
              </a:r>
              <a:r>
                <a:rPr cap="none">
                  <a:solidFill>
                    <a:srgbClr val="424242"/>
                  </a:solidFill>
                </a:rPr>
                <a:t> depends on its stationary frequency, </a:t>
              </a:r>
              <a:endParaRPr cap="none">
                <a:solidFill>
                  <a:srgbClr val="424242"/>
                </a:solidFill>
              </a:endParaRPr>
            </a:p>
          </p:txBody>
        </p:sp>
        <p:pic>
          <p:nvPicPr>
            <p:cNvPr id="14" name="pasted-image.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vLcJ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E45AADAJAAA5joAACgmAAAAAAAAJgAAAAgAAAD//////////w=="/>
                </a:ext>
              </a:extLst>
            </p:cNvPicPr>
            <p:nvPr/>
          </p:nvPicPr>
          <p:blipFill>
            <a:blip r:embed="rId5"/>
            <a:stretch>
              <a:fillRect/>
            </a:stretch>
          </p:blipFill>
          <p:spPr>
            <a:xfrm>
              <a:off x="9315450" y="5974080"/>
              <a:ext cx="259080" cy="228600"/>
            </a:xfrm>
            <a:prstGeom prst="rect">
              <a:avLst/>
            </a:prstGeom>
            <a:noFill/>
            <a:ln>
              <a:noFill/>
            </a:ln>
            <a:effectLst/>
          </p:spPr>
        </p:pic>
      </p:grpSp>
    </p:spTree>
  </p:cSld>
  <p:clrMapOvr>
    <a:masterClrMapping/>
  </p:clrMapOvr>
  <p:transition spd="fast" p14:dur="500">
    <p:fade/>
    <p:extLst>
      <p:ext uri="smNativeData">
        <pr:smNativeData xmlns:pr="smNativeData" xmlns="smNativeData" val="trXWYgAAAAD0AQAAAAAAAAYAAAAAAAAAAAAAAAAAAAAAAAAAAQAAAAAAAAAAAAAAAAAAAAAAAAAAAAAA"/>
      </p:ext>
    </p:extLst>
  </p:transition>
  <p:timing>
    <p:tnLst>
      <p:par>
        <p:cTn id="1" dur="indefinite" restart="never" nodeType="tmRoot"/>
      </p:par>
    </p:tnLst>
  </p:timing>
</p:sld>
</file>

<file path=ppt/slides/slide74.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1162"/>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HsUrkc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HgeAABqPAAAVCIAABAgAAAmAAAACAAAAP//////////"/>
              </a:ext>
            </a:extLst>
          </p:cNvSpPr>
          <p:nvPr/>
        </p:nvSpPr>
        <p:spPr>
          <a:xfrm>
            <a:off x="990600" y="4953000"/>
            <a:ext cx="8830310" cy="6273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100"/>
              </a:lnSpc>
              <a:tabLst>
                <a:tab pos="838200" algn="l"/>
              </a:tabLst>
              <a:defRPr sz="1800" cap="none">
                <a:solidFill>
                  <a:srgbClr val="424242"/>
                </a:solidFill>
                <a:latin typeface="Arial" pitchFamily="1" charset="0"/>
                <a:ea typeface="Arial" pitchFamily="1" charset="0"/>
                <a:cs typeface="Arial" pitchFamily="1" charset="0"/>
              </a:defRPr>
            </a:pPr>
            <a:r>
              <a:t>The </a:t>
            </a:r>
            <a:r>
              <a:rPr cap="none">
                <a:solidFill>
                  <a:srgbClr val="0433FF"/>
                </a:solidFill>
              </a:rPr>
              <a:t>relative rates</a:t>
            </a:r>
            <a:r>
              <a:t> allow for possible biases in the instantaneous rates of change </a:t>
            </a:r>
            <a:br/>
            <a:r>
              <a:t>    between each pair of states,    </a:t>
            </a:r>
          </a:p>
        </p:txBody>
      </p:sp>
      <p:pic>
        <p:nvPicPr>
          <p:cNvPr id="3" name="pasted-image.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FAAc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LEZAADZIAAAWBsAABkiAAAQAAAAJgAAAAgAAAD//////////w=="/>
              </a:ext>
            </a:extLst>
          </p:cNvPicPr>
          <p:nvPr/>
        </p:nvPicPr>
        <p:blipFill>
          <a:blip r:embed="rId2"/>
          <a:stretch>
            <a:fillRect/>
          </a:stretch>
        </p:blipFill>
        <p:spPr>
          <a:xfrm>
            <a:off x="4176395" y="5339715"/>
            <a:ext cx="268605" cy="203200"/>
          </a:xfrm>
          <a:prstGeom prst="rect">
            <a:avLst/>
          </a:prstGeom>
          <a:noFill/>
          <a:ln>
            <a:noFill/>
          </a:ln>
          <a:effectLst/>
        </p:spPr>
      </p:pic>
      <p:pic>
        <p:nvPicPr>
          <p:cNvPr id="4" name="pasted-image.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QBQQ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OgIAAAoCwAAOTYAAOAWAAAQAAAAJgAAAAgAAAD//////////w=="/>
              </a:ext>
            </a:extLst>
          </p:cNvPicPr>
          <p:nvPr/>
        </p:nvPicPr>
        <p:blipFill>
          <a:blip r:embed="rId3"/>
          <a:stretch>
            <a:fillRect/>
          </a:stretch>
        </p:blipFill>
        <p:spPr>
          <a:xfrm>
            <a:off x="1447800" y="1813560"/>
            <a:ext cx="7366635" cy="1905000"/>
          </a:xfrm>
          <a:prstGeom prst="rect">
            <a:avLst/>
          </a:prstGeom>
          <a:noFill/>
          <a:ln>
            <a:noFill/>
          </a:ln>
          <a:effectLst/>
        </p:spPr>
      </p:pic>
      <p:sp>
        <p:nvSpPr>
          <p:cNvPr id="5" name="Shape 1165"/>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GLw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OwYAANwAAABFOAAATAQAABAgAAAmAAAACAAAAP//////////"/>
              </a:ext>
            </a:extLst>
          </p:cNvSpPr>
          <p:nvPr/>
        </p:nvSpPr>
        <p:spPr>
          <a:xfrm>
            <a:off x="1012825" y="139700"/>
            <a:ext cx="81343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Stochastic Models of Nucleotide Substitution</a:t>
            </a:r>
          </a:p>
        </p:txBody>
      </p:sp>
      <p:sp>
        <p:nvSpPr>
          <p:cNvPr id="6" name="Shape 1166"/>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AgNQAAwAgAABAgAAAmAAAACAAAAP//////////"/>
              </a:ext>
            </a:extLst>
          </p:cNvSpPr>
          <p:nvPr/>
        </p:nvSpPr>
        <p:spPr>
          <a:xfrm>
            <a:off x="635000" y="101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Anatomy of General Time Reversible models</a:t>
            </a:r>
          </a:p>
        </p:txBody>
      </p:sp>
      <p:sp>
        <p:nvSpPr>
          <p:cNvPr id="7" name="Shape 1167"/>
          <p:cNvSpPr>
            <a:extLst>
              <a:ext uri="smNativeData">
                <pr:smNativeData xmlns:pr="smNativeData" xmlns="smNativeData" val="SMDATA_15_trXW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UAAAAAAAAABkAAAAZAAAAGQAAAAAAAAAy8vLAFAAAAAAAAAAZA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0RgAADwLAAABHAAAzBYAABAAAAAmAAAACAAAAP//////////"/>
              </a:ext>
            </a:extLst>
          </p:cNvSpPr>
          <p:nvPr/>
        </p:nvSpPr>
        <p:spPr>
          <a:xfrm>
            <a:off x="4034155" y="1826260"/>
            <a:ext cx="518160" cy="1879600"/>
          </a:xfrm>
          <a:prstGeom prst="rect">
            <a:avLst/>
          </a:prstGeom>
          <a:noFill/>
          <a:ln w="25400" cap="flat" cmpd="sng" algn="ctr">
            <a:solidFill>
              <a:srgbClr val="FF9300"/>
            </a:solidFill>
            <a:prstDash val="solid"/>
            <a:headEnd type="none"/>
            <a:tailEnd type="none"/>
          </a:ln>
          <a:effectLst>
            <a:outerShdw blurRad="63500" dist="63500" dir="5400000">
              <a:srgbClr val="000000">
                <a:alpha val="20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grpSp>
        <p:nvGrpSpPr>
          <p:cNvPr id="8" name="Group 1173"/>
          <p:cNvGrpSpPr>
            <a:extLst>
              <a:ext uri="smNativeData">
                <pr:smNativeData xmlns:pr="smNativeData" xmlns="smNativeData" val="SMDATA_6_trXWYhMAAAAlAAAAAQAAAA8BAAAAkAAAAEgAAACQAAAASAAAAAAAAAAAAAAAAAAAABcAAAAUAAAAAAAAAAAAAAD/fwAA/38AAAAAAAAJAAAABAAAAEEAQQAfAAAAVAAAAAAAAAAAAAAAAAAAAAAAAAAAAAAAAAAAAAAAAAAAAAAAAAAAAAAAAAAAAAAAAAAAAAAAAAAAAAAAAAAAAAAAAAAAAAAAAAAAAAAAAAAAAAAAAAAAACEAAAAYAAAAFAAAABgGAACKGAAAajwAAJ4eAAAQAAAAJgAAAAgAAAD/////AAAAAA=="/>
              </a:ext>
            </a:extLst>
          </p:cNvGrpSpPr>
          <p:nvPr/>
        </p:nvGrpSpPr>
        <p:grpSpPr>
          <a:xfrm>
            <a:off x="990600" y="3989070"/>
            <a:ext cx="8830310" cy="988060"/>
            <a:chOff x="990600" y="3989070"/>
            <a:chExt cx="8830310" cy="988060"/>
          </a:xfrm>
        </p:grpSpPr>
        <p:pic>
          <p:nvPicPr>
            <p:cNvPr id="13" name="pasted-image.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MAqAABHGQAAaCwAAIgaAAAAAAAAJgAAAAgAAAD//////////w=="/>
                </a:ext>
              </a:extLst>
            </p:cNvPicPr>
            <p:nvPr/>
          </p:nvPicPr>
          <p:blipFill>
            <a:blip r:embed="rId4"/>
            <a:stretch>
              <a:fillRect/>
            </a:stretch>
          </p:blipFill>
          <p:spPr>
            <a:xfrm>
              <a:off x="6949440" y="4109085"/>
              <a:ext cx="269240" cy="203835"/>
            </a:xfrm>
            <a:prstGeom prst="rect">
              <a:avLst/>
            </a:prstGeom>
            <a:noFill/>
            <a:ln>
              <a:noFill/>
            </a:ln>
            <a:effectLst/>
          </p:spPr>
        </p:pic>
        <p:pic>
          <p:nvPicPr>
            <p:cNvPr id="12" name="pasted-image.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BEYAAD0GgAAuBkAADQcAAAAAAAAJgAAAAgAAAD//////////w=="/>
                </a:ext>
              </a:extLst>
            </p:cNvPicPr>
            <p:nvPr/>
          </p:nvPicPr>
          <p:blipFill>
            <a:blip r:embed="rId2"/>
            <a:stretch>
              <a:fillRect/>
            </a:stretch>
          </p:blipFill>
          <p:spPr>
            <a:xfrm>
              <a:off x="3912235" y="4381500"/>
              <a:ext cx="268605" cy="203200"/>
            </a:xfrm>
            <a:prstGeom prst="rect">
              <a:avLst/>
            </a:prstGeom>
            <a:noFill/>
            <a:ln>
              <a:noFill/>
            </a:ln>
            <a:effectLst/>
          </p:spPr>
        </p:pic>
        <p:grpSp>
          <p:nvGrpSpPr>
            <p:cNvPr id="9" name="Group 1172"/>
            <p:cNvGrpSpPr>
              <a:extLst>
                <a:ext uri="smNativeData">
                  <pr:smNativeData xmlns:pr="smNativeData" xmlns="smNativeData" val="SMDATA_6_trXWYhMAAAAlAAAAAQAAAA8BAAAAkAAAAEgAAACQAAAASAAAAAAAAAAAAAAAAAAAABcAAAAUAAAAAAAAAAAAAAD/fwAA/38AAAAAAAAJAAAABAAAAAAAAAAfAAAAVAAAAAAAAAAAAAAAAAAAAAAAAAAAAAAAAAAAAAAAAAAAAAAAAAAAAAAAAAAAAAAAAAAAAAAAAAAAAAAAAAAAAAAAAAAAAAAAAAAAAAAAAAAAAAAAAAAAACEAAAAYAAAAFAAAABgGAACKGAAAajwAAJ4eAAAAAAAAJgAAAAgAAAD/////AAAAAA=="/>
                </a:ext>
              </a:extLst>
            </p:cNvGrpSpPr>
            <p:nvPr/>
          </p:nvGrpSpPr>
          <p:grpSpPr>
            <a:xfrm>
              <a:off x="990600" y="3989070"/>
              <a:ext cx="8830310" cy="988060"/>
              <a:chOff x="990600" y="3989070"/>
              <a:chExt cx="8830310" cy="988060"/>
            </a:xfrm>
          </p:grpSpPr>
          <p:sp>
            <p:nvSpPr>
              <p:cNvPr id="11" name="Shape 1170"/>
              <p:cNvSpPr>
                <a:extLst>
                  <a:ext uri="smNativeData">
                    <pr:smNativeData xmlns:pr="smNativeData" xmlns="smNativeData" val="SMDATA_15_trXWYhMAAAAlAAAAZAAAAA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AAAAAMvLywDAwP8Af39/AAAAAAAAAAAAAAAAAAAAAAAAAAAAIQAAABgAAAAUAAAAGAYAAIoYAABqPAAAnh4AAAAAAAAmAAAACAAAAP//////////"/>
                  </a:ext>
                </a:extLst>
              </p:cNvSpPr>
              <p:nvPr/>
            </p:nvSpPr>
            <p:spPr>
              <a:xfrm>
                <a:off x="990600" y="3989070"/>
                <a:ext cx="8830310" cy="98806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100"/>
                  </a:lnSpc>
                  <a:tabLst>
                    <a:tab pos="838200" algn="l"/>
                  </a:tabLst>
                  <a:defRPr sz="1800" cap="none">
                    <a:latin typeface="Arial" pitchFamily="1" charset="0"/>
                    <a:ea typeface="Arial" pitchFamily="1" charset="0"/>
                    <a:cs typeface="Arial" pitchFamily="1" charset="0"/>
                  </a:defRPr>
                </a:pPr>
                <a:r>
                  <a:rPr cap="none">
                    <a:solidFill>
                      <a:srgbClr val="424242"/>
                    </a:solidFill>
                  </a:rPr>
                  <a:t>The </a:t>
                </a:r>
                <a:r>
                  <a:rPr cap="none">
                    <a:solidFill>
                      <a:srgbClr val="0433FF"/>
                    </a:solidFill>
                  </a:rPr>
                  <a:t>instantaneous rates</a:t>
                </a:r>
                <a:r>
                  <a:rPr cap="none">
                    <a:solidFill>
                      <a:srgbClr val="424242"/>
                    </a:solidFill>
                  </a:rPr>
                  <a:t> of change between states </a:t>
                </a:r>
                <a:r>
                  <a:rPr i="1" cap="none">
                    <a:solidFill>
                      <a:srgbClr val="424242"/>
                    </a:solidFill>
                    <a:latin typeface="Times New Roman" pitchFamily="1" charset="0"/>
                    <a:ea typeface="Times New Roman" pitchFamily="1" charset="0"/>
                    <a:cs typeface="Times New Roman" pitchFamily="1" charset="0"/>
                  </a:rPr>
                  <a:t>i</a:t>
                </a:r>
                <a:r>
                  <a:rPr i="1" cap="none">
                    <a:solidFill>
                      <a:srgbClr val="424242"/>
                    </a:solidFill>
                  </a:rPr>
                  <a:t> </a:t>
                </a:r>
                <a:r>
                  <a:rPr cap="none">
                    <a:solidFill>
                      <a:srgbClr val="424242"/>
                    </a:solidFill>
                  </a:rPr>
                  <a:t>and </a:t>
                </a:r>
                <a:r>
                  <a:rPr i="1" cap="none">
                    <a:solidFill>
                      <a:srgbClr val="424242"/>
                    </a:solidFill>
                    <a:latin typeface="Times New Roman" pitchFamily="1" charset="0"/>
                    <a:ea typeface="Times New Roman" pitchFamily="1" charset="0"/>
                    <a:cs typeface="Times New Roman" pitchFamily="1" charset="0"/>
                  </a:rPr>
                  <a:t>j</a:t>
                </a:r>
                <a:r>
                  <a:rPr i="1" cap="none">
                    <a:solidFill>
                      <a:srgbClr val="424242"/>
                    </a:solidFill>
                  </a:rPr>
                  <a:t>,     , </a:t>
                </a:r>
                <a:r>
                  <a:rPr cap="none">
                    <a:solidFill>
                      <a:srgbClr val="424242"/>
                    </a:solidFill>
                  </a:rPr>
                  <a:t>depend both on the</a:t>
                </a:r>
                <a:br/>
                <a:r>
                  <a:rPr cap="none">
                    <a:solidFill>
                      <a:srgbClr val="424242"/>
                    </a:solidFill>
                  </a:rPr>
                  <a:t>    relative substitution rates,     , (represented here as </a:t>
                </a:r>
                <a:r>
                  <a:rPr i="1" cap="none">
                    <a:solidFill>
                      <a:srgbClr val="424242"/>
                    </a:solidFill>
                    <a:latin typeface="Times New Roman" pitchFamily="1" charset="0"/>
                    <a:ea typeface="Times New Roman" pitchFamily="1" charset="0"/>
                    <a:cs typeface="Times New Roman" pitchFamily="1" charset="0"/>
                  </a:rPr>
                  <a:t>a–f</a:t>
                </a:r>
                <a:r>
                  <a:rPr cap="none">
                    <a:solidFill>
                      <a:srgbClr val="424242"/>
                    </a:solidFill>
                  </a:rPr>
                  <a:t>), and also on the </a:t>
                </a:r>
                <a:br/>
                <a:r>
                  <a:rPr cap="none">
                    <a:solidFill>
                      <a:srgbClr val="424242"/>
                    </a:solidFill>
                  </a:rPr>
                  <a:t>    stationary frequencies of each state of the process,</a:t>
                </a:r>
                <a:endParaRPr cap="none">
                  <a:solidFill>
                    <a:srgbClr val="424242"/>
                  </a:solidFill>
                </a:endParaRPr>
              </a:p>
            </p:txBody>
          </p:sp>
          <p:pic>
            <p:nvPicPr>
              <p:cNvPr id="10" name="pasted-image.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OwnAACkHAAAhCkAAA0eAAAAAAAAJgAAAAgAAAD//////////w=="/>
                  </a:ext>
                </a:extLst>
              </p:cNvPicPr>
              <p:nvPr/>
            </p:nvPicPr>
            <p:blipFill>
              <a:blip r:embed="rId5"/>
              <a:stretch>
                <a:fillRect/>
              </a:stretch>
            </p:blipFill>
            <p:spPr>
              <a:xfrm>
                <a:off x="6489700" y="4655820"/>
                <a:ext cx="259080" cy="229235"/>
              </a:xfrm>
              <a:prstGeom prst="rect">
                <a:avLst/>
              </a:prstGeom>
              <a:noFill/>
              <a:ln>
                <a:noFill/>
              </a:ln>
              <a:effectLst/>
            </p:spPr>
          </p:pic>
        </p:grpSp>
      </p:grpSp>
      <p:grpSp>
        <p:nvGrpSpPr>
          <p:cNvPr id="14" name="Group 1176"/>
          <p:cNvGrpSpPr>
            <a:extLst>
              <a:ext uri="smNativeData">
                <pr:smNativeData xmlns:pr="smNativeData" xmlns="smNativeData" val="SMDATA_6_trXWYhMAAAAlAAAAAQAAAA8BAAAAkAAAAEgAAACQAAAASAAAAAAAAAAAAAAAAAAAABcAAAAUAAAAAAAAAAAAAAD/fwAA/38AAAAAAAAJAAAABAAAAHoATQAfAAAAVAAAAAAAAAAAAAAAAAAAAAAAAAAAAAAAAAAAAAAAAAAAAAAAAAAAAAAAAAAAAAAAAAAAAAAAAAAAAAAAAAAAAAAAAAAAAAAAAAAAAAAAAAAAAAAAAAAAACEAAAAYAAAAFAAAABgGAABgIgAAsTsAAD4mAAAQAAAAJgAAAAgAAAD/////AAAAAA=="/>
              </a:ext>
            </a:extLst>
          </p:cNvGrpSpPr>
          <p:nvPr/>
        </p:nvGrpSpPr>
        <p:grpSpPr>
          <a:xfrm>
            <a:off x="990600" y="5588000"/>
            <a:ext cx="8712835" cy="628650"/>
            <a:chOff x="990600" y="5588000"/>
            <a:chExt cx="8712835" cy="628650"/>
          </a:xfrm>
        </p:grpSpPr>
        <p:sp>
          <p:nvSpPr>
            <p:cNvPr id="16" name="Shape 1174"/>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HPZfBI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AAAAAMvLywDAwP8Af39/AAAAAAAAAAAAAAAAAAAAAAAAAAAAIQAAABgAAAAUAAAAGAYAAGAiAACxOwAAPiYAAAAgAAAmAAAACAAAAP//////////"/>
                </a:ext>
              </a:extLst>
            </p:cNvSpPr>
            <p:nvPr/>
          </p:nvSpPr>
          <p:spPr>
            <a:xfrm>
              <a:off x="990600" y="5588000"/>
              <a:ext cx="8712835" cy="62865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100"/>
                </a:lnSpc>
                <a:tabLst>
                  <a:tab pos="838200" algn="l"/>
                </a:tabLst>
                <a:defRPr sz="1800" cap="none">
                  <a:latin typeface="Arial" pitchFamily="1" charset="0"/>
                  <a:ea typeface="Arial" pitchFamily="1" charset="0"/>
                  <a:cs typeface="Arial" pitchFamily="1" charset="0"/>
                </a:defRPr>
              </a:pPr>
              <a:r>
                <a:rPr cap="none">
                  <a:solidFill>
                    <a:srgbClr val="424242"/>
                  </a:solidFill>
                </a:rPr>
                <a:t>The </a:t>
              </a:r>
              <a:r>
                <a:rPr cap="none">
                  <a:solidFill>
                    <a:srgbClr val="0433FF"/>
                  </a:solidFill>
                </a:rPr>
                <a:t>stationary frequencies</a:t>
              </a:r>
              <a:r>
                <a:rPr cap="none">
                  <a:solidFill>
                    <a:srgbClr val="424242"/>
                  </a:solidFill>
                </a:rPr>
                <a:t> are in the columns of the matrix, reflecting the fact that </a:t>
              </a:r>
              <a:br/>
              <a:r>
                <a:rPr cap="none">
                  <a:solidFill>
                    <a:srgbClr val="424242"/>
                  </a:solidFill>
                </a:rPr>
                <a:t>    the instantaneous rate of change to state </a:t>
              </a:r>
              <a:r>
                <a:rPr i="1" cap="none">
                  <a:solidFill>
                    <a:srgbClr val="424242"/>
                  </a:solidFill>
                  <a:latin typeface="Times New Roman" pitchFamily="1" charset="0"/>
                  <a:ea typeface="Times New Roman" pitchFamily="1" charset="0"/>
                  <a:cs typeface="Times New Roman" pitchFamily="1" charset="0"/>
                </a:rPr>
                <a:t>j</a:t>
              </a:r>
              <a:r>
                <a:rPr cap="none">
                  <a:solidFill>
                    <a:srgbClr val="424242"/>
                  </a:solidFill>
                </a:rPr>
                <a:t> depends on its stationary frequency, </a:t>
              </a:r>
              <a:endParaRPr cap="none">
                <a:solidFill>
                  <a:srgbClr val="424242"/>
                </a:solidFill>
              </a:endParaRPr>
            </a:p>
          </p:txBody>
        </p:sp>
        <p:pic>
          <p:nvPicPr>
            <p:cNvPr id="15" name="pasted-image.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CQLu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E45AADAJAAA5joAACgmAAAAAAAAJgAAAAgAAAD//////////w=="/>
                </a:ext>
              </a:extLst>
            </p:cNvPicPr>
            <p:nvPr/>
          </p:nvPicPr>
          <p:blipFill>
            <a:blip r:embed="rId5"/>
            <a:stretch>
              <a:fillRect/>
            </a:stretch>
          </p:blipFill>
          <p:spPr>
            <a:xfrm>
              <a:off x="9315450" y="5974080"/>
              <a:ext cx="259080" cy="228600"/>
            </a:xfrm>
            <a:prstGeom prst="rect">
              <a:avLst/>
            </a:prstGeom>
            <a:noFill/>
            <a:ln>
              <a:noFill/>
            </a:ln>
            <a:effectLst/>
          </p:spPr>
        </p:pic>
      </p:grpSp>
    </p:spTree>
  </p:cSld>
  <p:clrMapOvr>
    <a:masterClrMapping/>
  </p:clrMapOvr>
  <p:transition spd="fast" p14:dur="500">
    <p:fade/>
    <p:extLst>
      <p:ext uri="smNativeData">
        <pr:smNativeData xmlns:pr="smNativeData" xmlns="smNativeData" val="trXWYgAAAAD0AQAAAAAAAAYAAAAAAAAAAAAAAAAAAAAAAAAAAQAAAAAAAAAAAAAAAAAAAAAAAAAAAAAA"/>
      </p:ext>
    </p:extLst>
  </p:transition>
  <p:timing>
    <p:tnLst>
      <p:par>
        <p:cTn id="1" dur="indefinite" restart="never" nodeType="tmRoot"/>
      </p:par>
    </p:tnLst>
  </p:timing>
</p:sld>
</file>

<file path=ppt/slides/slide75.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1178"/>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GLw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HgeAABqPAAAVCIAABAgAAAmAAAACAAAAP//////////"/>
              </a:ext>
            </a:extLst>
          </p:cNvSpPr>
          <p:nvPr/>
        </p:nvSpPr>
        <p:spPr>
          <a:xfrm>
            <a:off x="990600" y="4953000"/>
            <a:ext cx="8830310" cy="6273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100"/>
              </a:lnSpc>
              <a:tabLst>
                <a:tab pos="838200" algn="l"/>
              </a:tabLst>
              <a:defRPr sz="1800" cap="none">
                <a:solidFill>
                  <a:srgbClr val="424242"/>
                </a:solidFill>
                <a:latin typeface="Arial" pitchFamily="1" charset="0"/>
                <a:ea typeface="Arial" pitchFamily="1" charset="0"/>
                <a:cs typeface="Arial" pitchFamily="1" charset="0"/>
              </a:defRPr>
            </a:pPr>
            <a:r>
              <a:t>The </a:t>
            </a:r>
            <a:r>
              <a:rPr cap="none">
                <a:solidFill>
                  <a:srgbClr val="0433FF"/>
                </a:solidFill>
              </a:rPr>
              <a:t>relative rates</a:t>
            </a:r>
            <a:r>
              <a:t> allow for possible biases in the instantaneous rates of change </a:t>
            </a:r>
            <a:br/>
            <a:r>
              <a:t>    between each pair of states,    </a:t>
            </a:r>
          </a:p>
        </p:txBody>
      </p:sp>
      <p:pic>
        <p:nvPicPr>
          <p:cNvPr id="3" name="pasted-image.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CiKPj1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LEZAADZIAAAWBsAABkiAAAQAAAAJgAAAAgAAAD//////////w=="/>
              </a:ext>
            </a:extLst>
          </p:cNvPicPr>
          <p:nvPr/>
        </p:nvPicPr>
        <p:blipFill>
          <a:blip r:embed="rId2"/>
          <a:stretch>
            <a:fillRect/>
          </a:stretch>
        </p:blipFill>
        <p:spPr>
          <a:xfrm>
            <a:off x="4176395" y="5339715"/>
            <a:ext cx="268605" cy="203200"/>
          </a:xfrm>
          <a:prstGeom prst="rect">
            <a:avLst/>
          </a:prstGeom>
          <a:noFill/>
          <a:ln>
            <a:noFill/>
          </a:ln>
          <a:effectLst/>
        </p:spPr>
      </p:pic>
      <p:pic>
        <p:nvPicPr>
          <p:cNvPr id="4" name="pasted-image.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CQkXYD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OgIAAAoCwAAOTYAAOAWAAAQAAAAJgAAAAgAAAD//////////w=="/>
              </a:ext>
            </a:extLst>
          </p:cNvPicPr>
          <p:nvPr/>
        </p:nvPicPr>
        <p:blipFill>
          <a:blip r:embed="rId3"/>
          <a:stretch>
            <a:fillRect/>
          </a:stretch>
        </p:blipFill>
        <p:spPr>
          <a:xfrm>
            <a:off x="1447800" y="1813560"/>
            <a:ext cx="7366635" cy="1905000"/>
          </a:xfrm>
          <a:prstGeom prst="rect">
            <a:avLst/>
          </a:prstGeom>
          <a:noFill/>
          <a:ln>
            <a:noFill/>
          </a:ln>
          <a:effectLst/>
        </p:spPr>
      </p:pic>
      <p:sp>
        <p:nvSpPr>
          <p:cNvPr id="5" name="Shape 1181"/>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IvbRek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OwYAANwAAABFOAAATAQAABAgAAAmAAAACAAAAP//////////"/>
              </a:ext>
            </a:extLst>
          </p:cNvSpPr>
          <p:nvPr/>
        </p:nvSpPr>
        <p:spPr>
          <a:xfrm>
            <a:off x="1012825" y="139700"/>
            <a:ext cx="81343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Stochastic Models of Nucleotide Substitution</a:t>
            </a:r>
          </a:p>
        </p:txBody>
      </p:sp>
      <p:sp>
        <p:nvSpPr>
          <p:cNvPr id="6" name="Shape 1182"/>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AgNQAAwAgAABAgAAAmAAAACAAAAP//////////"/>
              </a:ext>
            </a:extLst>
          </p:cNvSpPr>
          <p:nvPr/>
        </p:nvSpPr>
        <p:spPr>
          <a:xfrm>
            <a:off x="635000" y="101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Anatomy of General Time Reversible models</a:t>
            </a:r>
          </a:p>
        </p:txBody>
      </p:sp>
      <p:sp>
        <p:nvSpPr>
          <p:cNvPr id="7" name="Shape 1183"/>
          <p:cNvSpPr>
            <a:extLst>
              <a:ext uri="smNativeData">
                <pr:smNativeData xmlns:pr="smNativeData" xmlns="smNativeData" val="SMDATA_15_trXW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UAAAAAAAAABkAAAAZAAAAGQAAAAAAAAAy8vLAFAAAAAAAAAAZA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BSEAADwLAAA1JAAAzBYAABAAAAAmAAAACAAAAP//////////"/>
              </a:ext>
            </a:extLst>
          </p:cNvSpPr>
          <p:nvPr/>
        </p:nvSpPr>
        <p:spPr>
          <a:xfrm>
            <a:off x="5367655" y="1826260"/>
            <a:ext cx="518160" cy="1879600"/>
          </a:xfrm>
          <a:prstGeom prst="rect">
            <a:avLst/>
          </a:prstGeom>
          <a:noFill/>
          <a:ln w="25400" cap="flat" cmpd="sng" algn="ctr">
            <a:solidFill>
              <a:srgbClr val="FF9300"/>
            </a:solidFill>
            <a:prstDash val="solid"/>
            <a:headEnd type="none"/>
            <a:tailEnd type="none"/>
          </a:ln>
          <a:effectLst>
            <a:outerShdw blurRad="63500" dist="63500" dir="5400000">
              <a:srgbClr val="000000">
                <a:alpha val="20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grpSp>
        <p:nvGrpSpPr>
          <p:cNvPr id="8" name="Group 1189"/>
          <p:cNvGrpSpPr>
            <a:extLst>
              <a:ext uri="smNativeData">
                <pr:smNativeData xmlns:pr="smNativeData" xmlns="smNativeData" val="SMDATA_6_trXWYhMAAAAlAAAAAQAAAA8BAAAAkAAAAEgAAACQAAAASAAAAAAAAAAAAAAAAAAAABcAAAAUAAAAAAAAAAAAAAD/fwAA/38AAAAAAAAJAAAABAAAAAAAAAAfAAAAVAAAAAAAAAAAAAAAAAAAAAAAAAAAAAAAAAAAAAAAAAAAAAAAAAAAAAAAAAAAAAAAAAAAAAAAAAAAAAAAAAAAAAAAAAAAAAAAAAAAAAAAAAAAAAAAAAAAACEAAAAYAAAAFAAAABgGAACKGAAAajwAAJ4eAAAQAAAAJgAAAAgAAAD/////AAAAAA=="/>
              </a:ext>
            </a:extLst>
          </p:cNvGrpSpPr>
          <p:nvPr/>
        </p:nvGrpSpPr>
        <p:grpSpPr>
          <a:xfrm>
            <a:off x="990600" y="3989070"/>
            <a:ext cx="8830310" cy="988060"/>
            <a:chOff x="990600" y="3989070"/>
            <a:chExt cx="8830310" cy="988060"/>
          </a:xfrm>
        </p:grpSpPr>
        <p:pic>
          <p:nvPicPr>
            <p:cNvPr id="13" name="pasted-image.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MAqAABHGQAAaCwAAIgaAAAAAAAAJgAAAAgAAAD//////////w=="/>
                </a:ext>
              </a:extLst>
            </p:cNvPicPr>
            <p:nvPr/>
          </p:nvPicPr>
          <p:blipFill>
            <a:blip r:embed="rId4"/>
            <a:stretch>
              <a:fillRect/>
            </a:stretch>
          </p:blipFill>
          <p:spPr>
            <a:xfrm>
              <a:off x="6949440" y="4109085"/>
              <a:ext cx="269240" cy="203835"/>
            </a:xfrm>
            <a:prstGeom prst="rect">
              <a:avLst/>
            </a:prstGeom>
            <a:noFill/>
            <a:ln>
              <a:noFill/>
            </a:ln>
            <a:effectLst/>
          </p:spPr>
        </p:pic>
        <p:pic>
          <p:nvPicPr>
            <p:cNvPr id="12" name="pasted-image.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BEYAAD0GgAAuBkAADQcAAAAAAAAJgAAAAgAAAD//////////w=="/>
                </a:ext>
              </a:extLst>
            </p:cNvPicPr>
            <p:nvPr/>
          </p:nvPicPr>
          <p:blipFill>
            <a:blip r:embed="rId2"/>
            <a:stretch>
              <a:fillRect/>
            </a:stretch>
          </p:blipFill>
          <p:spPr>
            <a:xfrm>
              <a:off x="3912235" y="4381500"/>
              <a:ext cx="268605" cy="203200"/>
            </a:xfrm>
            <a:prstGeom prst="rect">
              <a:avLst/>
            </a:prstGeom>
            <a:noFill/>
            <a:ln>
              <a:noFill/>
            </a:ln>
            <a:effectLst/>
          </p:spPr>
        </p:pic>
        <p:grpSp>
          <p:nvGrpSpPr>
            <p:cNvPr id="9" name="Group 1188"/>
            <p:cNvGrpSpPr>
              <a:extLst>
                <a:ext uri="smNativeData">
                  <pr:smNativeData xmlns:pr="smNativeData" xmlns="smNativeData" val="SMDATA_6_trXWYhMAAAAlAAAAAQAAAA8BAAAAkAAAAEgAAACQAAAASAAAAAAAAAAAAAAAAAAAABcAAAAUAAAAAAAAAAAAAAD/fwAA/38AAAAAAAAJAAAABAAAAAAAAAAfAAAAVAAAAAAAAAAAAAAAAAAAAAAAAAAAAAAAAAAAAAAAAAAAAAAAAAAAAAAAAAAAAAAAAAAAAAAAAAAAAAAAAAAAAAAAAAAAAAAAAAAAAAAAAAAAAAAAAAAAACEAAAAYAAAAFAAAABgGAACKGAAAajwAAJ4eAAAAAAAAJgAAAAgAAAD/////AAAAAA=="/>
                </a:ext>
              </a:extLst>
            </p:cNvGrpSpPr>
            <p:nvPr/>
          </p:nvGrpSpPr>
          <p:grpSpPr>
            <a:xfrm>
              <a:off x="990600" y="3989070"/>
              <a:ext cx="8830310" cy="988060"/>
              <a:chOff x="990600" y="3989070"/>
              <a:chExt cx="8830310" cy="988060"/>
            </a:xfrm>
          </p:grpSpPr>
          <p:sp>
            <p:nvSpPr>
              <p:cNvPr id="11" name="Shape 1186"/>
              <p:cNvSpPr>
                <a:extLst>
                  <a:ext uri="smNativeData">
                    <pr:smNativeData xmlns:pr="smNativeData" xmlns="smNativeData" val="SMDATA_15_trXWYhMAAAAlAAAAZAAAAA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AAAAAMvLywDAwP8Af39/AAAAAAAAAAAAAAAAAAAAAAAAAAAAIQAAABgAAAAUAAAAGAYAAIoYAABqPAAAnh4AAAAAAAAmAAAACAAAAP//////////"/>
                  </a:ext>
                </a:extLst>
              </p:cNvSpPr>
              <p:nvPr/>
            </p:nvSpPr>
            <p:spPr>
              <a:xfrm>
                <a:off x="990600" y="3989070"/>
                <a:ext cx="8830310" cy="98806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100"/>
                  </a:lnSpc>
                  <a:tabLst>
                    <a:tab pos="838200" algn="l"/>
                  </a:tabLst>
                  <a:defRPr sz="1800" cap="none">
                    <a:latin typeface="Arial" pitchFamily="1" charset="0"/>
                    <a:ea typeface="Arial" pitchFamily="1" charset="0"/>
                    <a:cs typeface="Arial" pitchFamily="1" charset="0"/>
                  </a:defRPr>
                </a:pPr>
                <a:r>
                  <a:rPr cap="none">
                    <a:solidFill>
                      <a:srgbClr val="424242"/>
                    </a:solidFill>
                  </a:rPr>
                  <a:t>The </a:t>
                </a:r>
                <a:r>
                  <a:rPr cap="none">
                    <a:solidFill>
                      <a:srgbClr val="0433FF"/>
                    </a:solidFill>
                  </a:rPr>
                  <a:t>instantaneous rates</a:t>
                </a:r>
                <a:r>
                  <a:rPr cap="none">
                    <a:solidFill>
                      <a:srgbClr val="424242"/>
                    </a:solidFill>
                  </a:rPr>
                  <a:t> of change between states </a:t>
                </a:r>
                <a:r>
                  <a:rPr i="1" cap="none">
                    <a:solidFill>
                      <a:srgbClr val="424242"/>
                    </a:solidFill>
                    <a:latin typeface="Times New Roman" pitchFamily="1" charset="0"/>
                    <a:ea typeface="Times New Roman" pitchFamily="1" charset="0"/>
                    <a:cs typeface="Times New Roman" pitchFamily="1" charset="0"/>
                  </a:rPr>
                  <a:t>i</a:t>
                </a:r>
                <a:r>
                  <a:rPr i="1" cap="none">
                    <a:solidFill>
                      <a:srgbClr val="424242"/>
                    </a:solidFill>
                  </a:rPr>
                  <a:t> </a:t>
                </a:r>
                <a:r>
                  <a:rPr cap="none">
                    <a:solidFill>
                      <a:srgbClr val="424242"/>
                    </a:solidFill>
                  </a:rPr>
                  <a:t>and </a:t>
                </a:r>
                <a:r>
                  <a:rPr i="1" cap="none">
                    <a:solidFill>
                      <a:srgbClr val="424242"/>
                    </a:solidFill>
                    <a:latin typeface="Times New Roman" pitchFamily="1" charset="0"/>
                    <a:ea typeface="Times New Roman" pitchFamily="1" charset="0"/>
                    <a:cs typeface="Times New Roman" pitchFamily="1" charset="0"/>
                  </a:rPr>
                  <a:t>j</a:t>
                </a:r>
                <a:r>
                  <a:rPr i="1" cap="none">
                    <a:solidFill>
                      <a:srgbClr val="424242"/>
                    </a:solidFill>
                  </a:rPr>
                  <a:t>,     , </a:t>
                </a:r>
                <a:r>
                  <a:rPr cap="none">
                    <a:solidFill>
                      <a:srgbClr val="424242"/>
                    </a:solidFill>
                  </a:rPr>
                  <a:t>depend both on the</a:t>
                </a:r>
                <a:br/>
                <a:r>
                  <a:rPr cap="none">
                    <a:solidFill>
                      <a:srgbClr val="424242"/>
                    </a:solidFill>
                  </a:rPr>
                  <a:t>    relative substitution rates,     , (represented here as </a:t>
                </a:r>
                <a:r>
                  <a:rPr i="1" cap="none">
                    <a:solidFill>
                      <a:srgbClr val="424242"/>
                    </a:solidFill>
                    <a:latin typeface="Times New Roman" pitchFamily="1" charset="0"/>
                    <a:ea typeface="Times New Roman" pitchFamily="1" charset="0"/>
                    <a:cs typeface="Times New Roman" pitchFamily="1" charset="0"/>
                  </a:rPr>
                  <a:t>a–f</a:t>
                </a:r>
                <a:r>
                  <a:rPr cap="none">
                    <a:solidFill>
                      <a:srgbClr val="424242"/>
                    </a:solidFill>
                  </a:rPr>
                  <a:t>), and also on the </a:t>
                </a:r>
                <a:br/>
                <a:r>
                  <a:rPr cap="none">
                    <a:solidFill>
                      <a:srgbClr val="424242"/>
                    </a:solidFill>
                  </a:rPr>
                  <a:t>    stationary frequencies of each state of the process,</a:t>
                </a:r>
                <a:endParaRPr cap="none">
                  <a:solidFill>
                    <a:srgbClr val="424242"/>
                  </a:solidFill>
                </a:endParaRPr>
              </a:p>
            </p:txBody>
          </p:sp>
          <p:pic>
            <p:nvPicPr>
              <p:cNvPr id="10" name="pasted-image.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OwnAACkHAAAhCkAAA0eAAAAAAAAJgAAAAgAAAD//////////w=="/>
                  </a:ext>
                </a:extLst>
              </p:cNvPicPr>
              <p:nvPr/>
            </p:nvPicPr>
            <p:blipFill>
              <a:blip r:embed="rId5"/>
              <a:stretch>
                <a:fillRect/>
              </a:stretch>
            </p:blipFill>
            <p:spPr>
              <a:xfrm>
                <a:off x="6489700" y="4655820"/>
                <a:ext cx="259080" cy="229235"/>
              </a:xfrm>
              <a:prstGeom prst="rect">
                <a:avLst/>
              </a:prstGeom>
              <a:noFill/>
              <a:ln>
                <a:noFill/>
              </a:ln>
              <a:effectLst/>
            </p:spPr>
          </p:pic>
        </p:grpSp>
      </p:grpSp>
      <p:grpSp>
        <p:nvGrpSpPr>
          <p:cNvPr id="14" name="Group 1192"/>
          <p:cNvGrpSpPr>
            <a:extLst>
              <a:ext uri="smNativeData">
                <pr:smNativeData xmlns:pr="smNativeData" xmlns="smNativeData" val="SMDATA_6_trXWYhMAAAAlAAAAAQAAAA8BAAAAkAAAAEgAAACQAAAASAAAAAAAAAAAAAAAAAAAABcAAAAUAAAAAAAAAAAAAAD/fwAA/38AAAAAAAAJAAAABAAAAAAUAAAfAAAAVAAAAAAAAAAAAAAAAAAAAAAAAAAAAAAAAAAAAAAAAAAAAAAAAAAAAAAAAAAAAAAAAAAAAAAAAAAAAAAAAAAAAAAAAAAAAAAAAAAAAAAAAAAAAAAAAAAAACEAAAAYAAAAFAAAABgGAABgIgAAsTsAAD4mAAAQAAAAJgAAAAgAAAD/////AAAAAA=="/>
              </a:ext>
            </a:extLst>
          </p:cNvGrpSpPr>
          <p:nvPr/>
        </p:nvGrpSpPr>
        <p:grpSpPr>
          <a:xfrm>
            <a:off x="990600" y="5588000"/>
            <a:ext cx="8712835" cy="628650"/>
            <a:chOff x="990600" y="5588000"/>
            <a:chExt cx="8712835" cy="628650"/>
          </a:xfrm>
        </p:grpSpPr>
        <p:sp>
          <p:nvSpPr>
            <p:cNvPr id="16" name="Shape 1190"/>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AAAAAMvLywDAwP8Af39/AAAAAAAAAAAAAAAAAAAAAAAAAAAAIQAAABgAAAAUAAAAGAYAAGAiAACxOwAAPiYAAAAgAAAmAAAACAAAAP//////////"/>
                </a:ext>
              </a:extLst>
            </p:cNvSpPr>
            <p:nvPr/>
          </p:nvSpPr>
          <p:spPr>
            <a:xfrm>
              <a:off x="990600" y="5588000"/>
              <a:ext cx="8712835" cy="62865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100"/>
                </a:lnSpc>
                <a:tabLst>
                  <a:tab pos="838200" algn="l"/>
                </a:tabLst>
                <a:defRPr sz="1800" cap="none">
                  <a:latin typeface="Arial" pitchFamily="1" charset="0"/>
                  <a:ea typeface="Arial" pitchFamily="1" charset="0"/>
                  <a:cs typeface="Arial" pitchFamily="1" charset="0"/>
                </a:defRPr>
              </a:pPr>
              <a:r>
                <a:rPr cap="none">
                  <a:solidFill>
                    <a:srgbClr val="424242"/>
                  </a:solidFill>
                </a:rPr>
                <a:t>The </a:t>
              </a:r>
              <a:r>
                <a:rPr cap="none">
                  <a:solidFill>
                    <a:srgbClr val="0433FF"/>
                  </a:solidFill>
                </a:rPr>
                <a:t>stationary frequencies</a:t>
              </a:r>
              <a:r>
                <a:rPr cap="none">
                  <a:solidFill>
                    <a:srgbClr val="424242"/>
                  </a:solidFill>
                </a:rPr>
                <a:t> are in the columns of the matrix, reflecting the fact that </a:t>
              </a:r>
              <a:br/>
              <a:r>
                <a:rPr cap="none">
                  <a:solidFill>
                    <a:srgbClr val="424242"/>
                  </a:solidFill>
                </a:rPr>
                <a:t>    the instantaneous rate of change to state </a:t>
              </a:r>
              <a:r>
                <a:rPr i="1" cap="none">
                  <a:solidFill>
                    <a:srgbClr val="424242"/>
                  </a:solidFill>
                  <a:latin typeface="Times New Roman" pitchFamily="1" charset="0"/>
                  <a:ea typeface="Times New Roman" pitchFamily="1" charset="0"/>
                  <a:cs typeface="Times New Roman" pitchFamily="1" charset="0"/>
                </a:rPr>
                <a:t>j</a:t>
              </a:r>
              <a:r>
                <a:rPr cap="none">
                  <a:solidFill>
                    <a:srgbClr val="424242"/>
                  </a:solidFill>
                </a:rPr>
                <a:t> depends on its stationary frequency, </a:t>
              </a:r>
              <a:endParaRPr cap="none">
                <a:solidFill>
                  <a:srgbClr val="424242"/>
                </a:solidFill>
              </a:endParaRPr>
            </a:p>
          </p:txBody>
        </p:sp>
        <p:pic>
          <p:nvPicPr>
            <p:cNvPr id="15" name="pasted-image.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E45AADAJAAA5joAACgmAAAAAAAAJgAAAAgAAAD//////////w=="/>
                </a:ext>
              </a:extLst>
            </p:cNvPicPr>
            <p:nvPr/>
          </p:nvPicPr>
          <p:blipFill>
            <a:blip r:embed="rId5"/>
            <a:stretch>
              <a:fillRect/>
            </a:stretch>
          </p:blipFill>
          <p:spPr>
            <a:xfrm>
              <a:off x="9315450" y="5974080"/>
              <a:ext cx="259080" cy="228600"/>
            </a:xfrm>
            <a:prstGeom prst="rect">
              <a:avLst/>
            </a:prstGeom>
            <a:noFill/>
            <a:ln>
              <a:noFill/>
            </a:ln>
            <a:effectLst/>
          </p:spPr>
        </p:pic>
      </p:grpSp>
    </p:spTree>
  </p:cSld>
  <p:clrMapOvr>
    <a:masterClrMapping/>
  </p:clrMapOvr>
  <p:transition spd="fast" p14:dur="500">
    <p:fade/>
    <p:extLst>
      <p:ext uri="smNativeData">
        <pr:smNativeData xmlns:pr="smNativeData" xmlns="smNativeData" val="trXWYgAAAAD0AQAAAAAAAAYAAAAAAAAAAAAAAAAAAAAAAAAAAQAAAAAAAAAAAAAAAAAAAAAAAAAAAAAA"/>
      </p:ext>
    </p:extLst>
  </p:transition>
  <p:timing>
    <p:tnLst>
      <p:par>
        <p:cTn id="1" dur="indefinite" restart="never" nodeType="tmRoot"/>
      </p:par>
    </p:tnLst>
  </p:timing>
</p:sld>
</file>

<file path=ppt/slides/slide76.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1194"/>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HgeAABqPAAAVCIAABAgAAAmAAAACAAAAP//////////"/>
              </a:ext>
            </a:extLst>
          </p:cNvSpPr>
          <p:nvPr/>
        </p:nvSpPr>
        <p:spPr>
          <a:xfrm>
            <a:off x="990600" y="4953000"/>
            <a:ext cx="8830310" cy="6273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100"/>
              </a:lnSpc>
              <a:tabLst>
                <a:tab pos="838200" algn="l"/>
              </a:tabLst>
              <a:defRPr sz="1800" cap="none">
                <a:solidFill>
                  <a:srgbClr val="424242"/>
                </a:solidFill>
                <a:latin typeface="Arial" pitchFamily="1" charset="0"/>
                <a:ea typeface="Arial" pitchFamily="1" charset="0"/>
                <a:cs typeface="Arial" pitchFamily="1" charset="0"/>
              </a:defRPr>
            </a:pPr>
            <a:r>
              <a:t>The </a:t>
            </a:r>
            <a:r>
              <a:rPr cap="none">
                <a:solidFill>
                  <a:srgbClr val="0433FF"/>
                </a:solidFill>
              </a:rPr>
              <a:t>relative rates</a:t>
            </a:r>
            <a:r>
              <a:t> allow for possible biases in the instantaneous rates of change </a:t>
            </a:r>
            <a:br/>
            <a:r>
              <a:t>    between each pair of states,    </a:t>
            </a:r>
          </a:p>
        </p:txBody>
      </p:sp>
      <p:pic>
        <p:nvPicPr>
          <p:cNvPr id="3" name="pasted-image.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sPMF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LEZAADZIAAAWBsAABkiAAAQAAAAJgAAAAgAAAD//////////w=="/>
              </a:ext>
            </a:extLst>
          </p:cNvPicPr>
          <p:nvPr/>
        </p:nvPicPr>
        <p:blipFill>
          <a:blip r:embed="rId2"/>
          <a:stretch>
            <a:fillRect/>
          </a:stretch>
        </p:blipFill>
        <p:spPr>
          <a:xfrm>
            <a:off x="4176395" y="5339715"/>
            <a:ext cx="268605" cy="203200"/>
          </a:xfrm>
          <a:prstGeom prst="rect">
            <a:avLst/>
          </a:prstGeom>
          <a:noFill/>
          <a:ln>
            <a:noFill/>
          </a:ln>
          <a:effectLst/>
        </p:spPr>
      </p:pic>
      <p:pic>
        <p:nvPicPr>
          <p:cNvPr id="4" name="pasted-image.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Dwl1sE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OgIAAAoCwAAOTYAAOAWAAAQAAAAJgAAAAgAAAD//////////w=="/>
              </a:ext>
            </a:extLst>
          </p:cNvPicPr>
          <p:nvPr/>
        </p:nvPicPr>
        <p:blipFill>
          <a:blip r:embed="rId3"/>
          <a:stretch>
            <a:fillRect/>
          </a:stretch>
        </p:blipFill>
        <p:spPr>
          <a:xfrm>
            <a:off x="1447800" y="1813560"/>
            <a:ext cx="7366635" cy="1905000"/>
          </a:xfrm>
          <a:prstGeom prst="rect">
            <a:avLst/>
          </a:prstGeom>
          <a:noFill/>
          <a:ln>
            <a:noFill/>
          </a:ln>
          <a:effectLst/>
        </p:spPr>
      </p:pic>
      <p:sp>
        <p:nvSpPr>
          <p:cNvPr id="5" name="Shape 1197"/>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MCA8w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OwYAANwAAABFOAAATAQAABAgAAAmAAAACAAAAP//////////"/>
              </a:ext>
            </a:extLst>
          </p:cNvSpPr>
          <p:nvPr/>
        </p:nvSpPr>
        <p:spPr>
          <a:xfrm>
            <a:off x="1012825" y="139700"/>
            <a:ext cx="81343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Stochastic Models of Nucleotide Substitution</a:t>
            </a:r>
          </a:p>
        </p:txBody>
      </p:sp>
      <p:sp>
        <p:nvSpPr>
          <p:cNvPr id="6" name="Shape 1198"/>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AgNQAAwAgAABAgAAAmAAAACAAAAP//////////"/>
              </a:ext>
            </a:extLst>
          </p:cNvSpPr>
          <p:nvPr/>
        </p:nvSpPr>
        <p:spPr>
          <a:xfrm>
            <a:off x="635000" y="101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Anatomy of General Time Reversible models</a:t>
            </a:r>
          </a:p>
        </p:txBody>
      </p:sp>
      <p:sp>
        <p:nvSpPr>
          <p:cNvPr id="7" name="Shape 1199"/>
          <p:cNvSpPr>
            <a:extLst>
              <a:ext uri="smNativeData">
                <pr:smNativeData xmlns:pr="smNativeData" xmlns="smNativeData" val="SMDATA_15_trXW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UAAAAAAAAABkAAAAZAAAAGQAAAAAAAAAy8vLAFAAAAAAAAAAZA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TSkAADwLAAB9LAAAzBYAABAAAAAmAAAACAAAAP//////////"/>
              </a:ext>
            </a:extLst>
          </p:cNvSpPr>
          <p:nvPr/>
        </p:nvSpPr>
        <p:spPr>
          <a:xfrm>
            <a:off x="6713855" y="1826260"/>
            <a:ext cx="518160" cy="1879600"/>
          </a:xfrm>
          <a:prstGeom prst="rect">
            <a:avLst/>
          </a:prstGeom>
          <a:noFill/>
          <a:ln w="25400" cap="flat" cmpd="sng" algn="ctr">
            <a:solidFill>
              <a:srgbClr val="FF9300"/>
            </a:solidFill>
            <a:prstDash val="solid"/>
            <a:headEnd type="none"/>
            <a:tailEnd type="none"/>
          </a:ln>
          <a:effectLst>
            <a:outerShdw blurRad="63500" dist="63500" dir="5400000">
              <a:srgbClr val="000000">
                <a:alpha val="20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grpSp>
        <p:nvGrpSpPr>
          <p:cNvPr id="8" name="Group 1205"/>
          <p:cNvGrpSpPr>
            <a:extLst>
              <a:ext uri="smNativeData">
                <pr:smNativeData xmlns:pr="smNativeData" xmlns="smNativeData" val="SMDATA_6_trXWYhMAAAAlAAAAAQAAAA8BAAAAkAAAAEgAAACQAAAASAAAAAAAAAAAAAAAAAAAABcAAAAUAAAAAAAAAAAAAAD/fwAA/38AAAAAAAAJAAAABAAAAGMAQQAfAAAAVAAAAAAAAAAAAAAAAAAAAAAAAAAAAAAAAAAAAAAAAAAAAAAAAAAAAAAAAAAAAAAAAAAAAAAAAAAAAAAAAAAAAAAAAAAAAAAAAAAAAAAAAAAAAAAAAAAAACEAAAAYAAAAFAAAABgGAACKGAAAajwAAJ4eAAAQAAAAJgAAAAgAAAD/////AAAAAA=="/>
              </a:ext>
            </a:extLst>
          </p:cNvGrpSpPr>
          <p:nvPr/>
        </p:nvGrpSpPr>
        <p:grpSpPr>
          <a:xfrm>
            <a:off x="990600" y="3989070"/>
            <a:ext cx="8830310" cy="988060"/>
            <a:chOff x="990600" y="3989070"/>
            <a:chExt cx="8830310" cy="988060"/>
          </a:xfrm>
        </p:grpSpPr>
        <p:pic>
          <p:nvPicPr>
            <p:cNvPr id="13" name="pasted-image.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MAqAABHGQAAaCwAAIgaAAAAAAAAJgAAAAgAAAD//////////w=="/>
                </a:ext>
              </a:extLst>
            </p:cNvPicPr>
            <p:nvPr/>
          </p:nvPicPr>
          <p:blipFill>
            <a:blip r:embed="rId4"/>
            <a:stretch>
              <a:fillRect/>
            </a:stretch>
          </p:blipFill>
          <p:spPr>
            <a:xfrm>
              <a:off x="6949440" y="4109085"/>
              <a:ext cx="269240" cy="203835"/>
            </a:xfrm>
            <a:prstGeom prst="rect">
              <a:avLst/>
            </a:prstGeom>
            <a:noFill/>
            <a:ln>
              <a:noFill/>
            </a:ln>
            <a:effectLst/>
          </p:spPr>
        </p:pic>
        <p:pic>
          <p:nvPicPr>
            <p:cNvPr id="12" name="pasted-image.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BEYAAD0GgAAuBkAADQcAAAAAAAAJgAAAAgAAAD//////////w=="/>
                </a:ext>
              </a:extLst>
            </p:cNvPicPr>
            <p:nvPr/>
          </p:nvPicPr>
          <p:blipFill>
            <a:blip r:embed="rId2"/>
            <a:stretch>
              <a:fillRect/>
            </a:stretch>
          </p:blipFill>
          <p:spPr>
            <a:xfrm>
              <a:off x="3912235" y="4381500"/>
              <a:ext cx="268605" cy="203200"/>
            </a:xfrm>
            <a:prstGeom prst="rect">
              <a:avLst/>
            </a:prstGeom>
            <a:noFill/>
            <a:ln>
              <a:noFill/>
            </a:ln>
            <a:effectLst/>
          </p:spPr>
        </p:pic>
        <p:grpSp>
          <p:nvGrpSpPr>
            <p:cNvPr id="9" name="Group 1204"/>
            <p:cNvGrpSpPr>
              <a:extLst>
                <a:ext uri="smNativeData">
                  <pr:smNativeData xmlns:pr="smNativeData" xmlns="smNativeData" val="SMDATA_6_trXWYhMAAAAlAAAAAQAAAA8BAAAAkAAAAEgAAACQAAAASAAAAAAAAAAAAAAAAAAAABcAAAAUAAAAAAAAAAAAAAD/fwAA/38AAAAAAAAJAAAABAAAAC8ALwAfAAAAVAAAAAAAAAAAAAAAAAAAAAAAAAAAAAAAAAAAAAAAAAAAAAAAAAAAAAAAAAAAAAAAAAAAAAAAAAAAAAAAAAAAAAAAAAAAAAAAAAAAAAAAAAAAAAAAAAAAACEAAAAYAAAAFAAAABgGAACKGAAAajwAAJ4eAAAAAAAAJgAAAAgAAAD/////AAAAAA=="/>
                </a:ext>
              </a:extLst>
            </p:cNvGrpSpPr>
            <p:nvPr/>
          </p:nvGrpSpPr>
          <p:grpSpPr>
            <a:xfrm>
              <a:off x="990600" y="3989070"/>
              <a:ext cx="8830310" cy="988060"/>
              <a:chOff x="990600" y="3989070"/>
              <a:chExt cx="8830310" cy="988060"/>
            </a:xfrm>
          </p:grpSpPr>
          <p:sp>
            <p:nvSpPr>
              <p:cNvPr id="11" name="Shape 1202"/>
              <p:cNvSpPr>
                <a:extLst>
                  <a:ext uri="smNativeData">
                    <pr:smNativeData xmlns:pr="smNativeData" xmlns="smNativeData" val="SMDATA_15_trXWYhMAAAAlAAAAZAAAAA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AAAAAMvLywDAwP8Af39/AAAAAAAAAAAAAAAAAAAAAAAAAAAAIQAAABgAAAAUAAAAGAYAAIoYAABqPAAAnh4AAAAAAAAmAAAACAAAAP//////////"/>
                  </a:ext>
                </a:extLst>
              </p:cNvSpPr>
              <p:nvPr/>
            </p:nvSpPr>
            <p:spPr>
              <a:xfrm>
                <a:off x="990600" y="3989070"/>
                <a:ext cx="8830310" cy="98806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100"/>
                  </a:lnSpc>
                  <a:tabLst>
                    <a:tab pos="838200" algn="l"/>
                  </a:tabLst>
                  <a:defRPr sz="1800" cap="none">
                    <a:latin typeface="Arial" pitchFamily="1" charset="0"/>
                    <a:ea typeface="Arial" pitchFamily="1" charset="0"/>
                    <a:cs typeface="Arial" pitchFamily="1" charset="0"/>
                  </a:defRPr>
                </a:pPr>
                <a:r>
                  <a:rPr cap="none">
                    <a:solidFill>
                      <a:srgbClr val="424242"/>
                    </a:solidFill>
                  </a:rPr>
                  <a:t>The </a:t>
                </a:r>
                <a:r>
                  <a:rPr cap="none">
                    <a:solidFill>
                      <a:srgbClr val="0433FF"/>
                    </a:solidFill>
                  </a:rPr>
                  <a:t>instantaneous rates</a:t>
                </a:r>
                <a:r>
                  <a:rPr cap="none">
                    <a:solidFill>
                      <a:srgbClr val="424242"/>
                    </a:solidFill>
                  </a:rPr>
                  <a:t> of change between states </a:t>
                </a:r>
                <a:r>
                  <a:rPr i="1" cap="none">
                    <a:solidFill>
                      <a:srgbClr val="424242"/>
                    </a:solidFill>
                    <a:latin typeface="Times New Roman" pitchFamily="1" charset="0"/>
                    <a:ea typeface="Times New Roman" pitchFamily="1" charset="0"/>
                    <a:cs typeface="Times New Roman" pitchFamily="1" charset="0"/>
                  </a:rPr>
                  <a:t>i</a:t>
                </a:r>
                <a:r>
                  <a:rPr i="1" cap="none">
                    <a:solidFill>
                      <a:srgbClr val="424242"/>
                    </a:solidFill>
                  </a:rPr>
                  <a:t> </a:t>
                </a:r>
                <a:r>
                  <a:rPr cap="none">
                    <a:solidFill>
                      <a:srgbClr val="424242"/>
                    </a:solidFill>
                  </a:rPr>
                  <a:t>and </a:t>
                </a:r>
                <a:r>
                  <a:rPr i="1" cap="none">
                    <a:solidFill>
                      <a:srgbClr val="424242"/>
                    </a:solidFill>
                    <a:latin typeface="Times New Roman" pitchFamily="1" charset="0"/>
                    <a:ea typeface="Times New Roman" pitchFamily="1" charset="0"/>
                    <a:cs typeface="Times New Roman" pitchFamily="1" charset="0"/>
                  </a:rPr>
                  <a:t>j</a:t>
                </a:r>
                <a:r>
                  <a:rPr i="1" cap="none">
                    <a:solidFill>
                      <a:srgbClr val="424242"/>
                    </a:solidFill>
                  </a:rPr>
                  <a:t>,     , </a:t>
                </a:r>
                <a:r>
                  <a:rPr cap="none">
                    <a:solidFill>
                      <a:srgbClr val="424242"/>
                    </a:solidFill>
                  </a:rPr>
                  <a:t>depend both on the</a:t>
                </a:r>
                <a:br/>
                <a:r>
                  <a:rPr cap="none">
                    <a:solidFill>
                      <a:srgbClr val="424242"/>
                    </a:solidFill>
                  </a:rPr>
                  <a:t>    relative substitution rates,     , (represented here as </a:t>
                </a:r>
                <a:r>
                  <a:rPr i="1" cap="none">
                    <a:solidFill>
                      <a:srgbClr val="424242"/>
                    </a:solidFill>
                    <a:latin typeface="Times New Roman" pitchFamily="1" charset="0"/>
                    <a:ea typeface="Times New Roman" pitchFamily="1" charset="0"/>
                    <a:cs typeface="Times New Roman" pitchFamily="1" charset="0"/>
                  </a:rPr>
                  <a:t>a–f</a:t>
                </a:r>
                <a:r>
                  <a:rPr cap="none">
                    <a:solidFill>
                      <a:srgbClr val="424242"/>
                    </a:solidFill>
                  </a:rPr>
                  <a:t>), and also on the </a:t>
                </a:r>
                <a:br/>
                <a:r>
                  <a:rPr cap="none">
                    <a:solidFill>
                      <a:srgbClr val="424242"/>
                    </a:solidFill>
                  </a:rPr>
                  <a:t>    stationary frequencies of each state of the process,</a:t>
                </a:r>
                <a:endParaRPr cap="none">
                  <a:solidFill>
                    <a:srgbClr val="424242"/>
                  </a:solidFill>
                </a:endParaRPr>
              </a:p>
            </p:txBody>
          </p:sp>
          <p:pic>
            <p:nvPicPr>
              <p:cNvPr id="10" name="pasted-image.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OwnAACkHAAAhCkAAA0eAAAAAAAAJgAAAAgAAAD//////////w=="/>
                  </a:ext>
                </a:extLst>
              </p:cNvPicPr>
              <p:nvPr/>
            </p:nvPicPr>
            <p:blipFill>
              <a:blip r:embed="rId5"/>
              <a:stretch>
                <a:fillRect/>
              </a:stretch>
            </p:blipFill>
            <p:spPr>
              <a:xfrm>
                <a:off x="6489700" y="4655820"/>
                <a:ext cx="259080" cy="229235"/>
              </a:xfrm>
              <a:prstGeom prst="rect">
                <a:avLst/>
              </a:prstGeom>
              <a:noFill/>
              <a:ln>
                <a:noFill/>
              </a:ln>
              <a:effectLst/>
            </p:spPr>
          </p:pic>
        </p:grpSp>
      </p:grpSp>
      <p:grpSp>
        <p:nvGrpSpPr>
          <p:cNvPr id="14" name="Group 1208"/>
          <p:cNvGrpSpPr>
            <a:extLst>
              <a:ext uri="smNativeData">
                <pr:smNativeData xmlns:pr="smNativeData" xmlns="smNativeData" val="SMDATA_6_trXWYhMAAAAlAAAAAQAAAA8BAAAAkAAAAEgAAACQAAAASAAAAAAAAAAAAAAAAAAAABcAAAAUAAAAAAAAAAAAAAD/fwAA/38AAAAAAAAJAAAABAAAAEEAVQAfAAAAVAAAAAAAAAAAAAAAAAAAAAAAAAAAAAAAAAAAAAAAAAAAAAAAAAAAAAAAAAAAAAAAAAAAAAAAAAAAAAAAAAAAAAAAAAAAAAAAAAAAAAAAAAAAAAAAAAAAACEAAAAYAAAAFAAAABgGAABgIgAAsTsAAD4mAAAQAAAAJgAAAAgAAAD/////AAAAAA=="/>
              </a:ext>
            </a:extLst>
          </p:cNvGrpSpPr>
          <p:nvPr/>
        </p:nvGrpSpPr>
        <p:grpSpPr>
          <a:xfrm>
            <a:off x="990600" y="5588000"/>
            <a:ext cx="8712835" cy="628650"/>
            <a:chOff x="990600" y="5588000"/>
            <a:chExt cx="8712835" cy="628650"/>
          </a:xfrm>
        </p:grpSpPr>
        <p:sp>
          <p:nvSpPr>
            <p:cNvPr id="16" name="Shape 1206"/>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AAAAAMvLywDAwP8Af39/AAAAAAAAAAAAAAAAAAAAAAAAAAAAIQAAABgAAAAUAAAAGAYAAGAiAACxOwAAPiYAAAAgAAAmAAAACAAAAP//////////"/>
                </a:ext>
              </a:extLst>
            </p:cNvSpPr>
            <p:nvPr/>
          </p:nvSpPr>
          <p:spPr>
            <a:xfrm>
              <a:off x="990600" y="5588000"/>
              <a:ext cx="8712835" cy="62865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100"/>
                </a:lnSpc>
                <a:tabLst>
                  <a:tab pos="838200" algn="l"/>
                </a:tabLst>
                <a:defRPr sz="1800" cap="none">
                  <a:latin typeface="Arial" pitchFamily="1" charset="0"/>
                  <a:ea typeface="Arial" pitchFamily="1" charset="0"/>
                  <a:cs typeface="Arial" pitchFamily="1" charset="0"/>
                </a:defRPr>
              </a:pPr>
              <a:r>
                <a:rPr cap="none">
                  <a:solidFill>
                    <a:srgbClr val="424242"/>
                  </a:solidFill>
                </a:rPr>
                <a:t>The </a:t>
              </a:r>
              <a:r>
                <a:rPr cap="none">
                  <a:solidFill>
                    <a:srgbClr val="0433FF"/>
                  </a:solidFill>
                </a:rPr>
                <a:t>stationary frequencies</a:t>
              </a:r>
              <a:r>
                <a:rPr cap="none">
                  <a:solidFill>
                    <a:srgbClr val="424242"/>
                  </a:solidFill>
                </a:rPr>
                <a:t> are in the columns of the matrix, reflecting the fact that </a:t>
              </a:r>
              <a:br/>
              <a:r>
                <a:rPr cap="none">
                  <a:solidFill>
                    <a:srgbClr val="424242"/>
                  </a:solidFill>
                </a:rPr>
                <a:t>    the instantaneous rate of change to state </a:t>
              </a:r>
              <a:r>
                <a:rPr i="1" cap="none">
                  <a:solidFill>
                    <a:srgbClr val="424242"/>
                  </a:solidFill>
                  <a:latin typeface="Times New Roman" pitchFamily="1" charset="0"/>
                  <a:ea typeface="Times New Roman" pitchFamily="1" charset="0"/>
                  <a:cs typeface="Times New Roman" pitchFamily="1" charset="0"/>
                </a:rPr>
                <a:t>j</a:t>
              </a:r>
              <a:r>
                <a:rPr cap="none">
                  <a:solidFill>
                    <a:srgbClr val="424242"/>
                  </a:solidFill>
                </a:rPr>
                <a:t> depends on its stationary frequency, </a:t>
              </a:r>
              <a:endParaRPr cap="none">
                <a:solidFill>
                  <a:srgbClr val="424242"/>
                </a:solidFill>
              </a:endParaRPr>
            </a:p>
          </p:txBody>
        </p:sp>
        <p:pic>
          <p:nvPicPr>
            <p:cNvPr id="15" name="pasted-image.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E45AADAJAAA5joAACgmAAAAAAAAJgAAAAgAAAD//////////w=="/>
                </a:ext>
              </a:extLst>
            </p:cNvPicPr>
            <p:nvPr/>
          </p:nvPicPr>
          <p:blipFill>
            <a:blip r:embed="rId5"/>
            <a:stretch>
              <a:fillRect/>
            </a:stretch>
          </p:blipFill>
          <p:spPr>
            <a:xfrm>
              <a:off x="9315450" y="5974080"/>
              <a:ext cx="259080" cy="228600"/>
            </a:xfrm>
            <a:prstGeom prst="rect">
              <a:avLst/>
            </a:prstGeom>
            <a:noFill/>
            <a:ln>
              <a:noFill/>
            </a:ln>
            <a:effectLst/>
          </p:spPr>
        </p:pic>
      </p:grpSp>
    </p:spTree>
  </p:cSld>
  <p:clrMapOvr>
    <a:masterClrMapping/>
  </p:clrMapOvr>
  <p:transition spd="fast" p14:dur="500">
    <p:fade/>
    <p:extLst>
      <p:ext uri="smNativeData">
        <pr:smNativeData xmlns:pr="smNativeData" xmlns="smNativeData" val="trXWYgAAAAD0AQAAAAAAAAYAAAAAAAAAAAAAAAAAAAAAAAAAAQAAAAAAAAAAAAAAAAAAAAAAAAAAAAAA"/>
      </p:ext>
    </p:extLst>
  </p:transition>
  <p:timing>
    <p:tnLst>
      <p:par>
        <p:cTn id="1" dur="indefinite" restart="never" nodeType="tmRoot"/>
      </p:par>
    </p:tnLst>
  </p:timing>
</p:sld>
</file>

<file path=ppt/slides/slide77.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1210"/>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HRzLm8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HgeAABqPAAAVCIAABAgAAAmAAAACAAAAP//////////"/>
              </a:ext>
            </a:extLst>
          </p:cNvSpPr>
          <p:nvPr/>
        </p:nvSpPr>
        <p:spPr>
          <a:xfrm>
            <a:off x="990600" y="4953000"/>
            <a:ext cx="8830310" cy="6273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100"/>
              </a:lnSpc>
              <a:tabLst>
                <a:tab pos="838200" algn="l"/>
              </a:tabLst>
              <a:defRPr sz="1800" cap="none">
                <a:solidFill>
                  <a:srgbClr val="424242"/>
                </a:solidFill>
                <a:latin typeface="Arial" pitchFamily="1" charset="0"/>
                <a:ea typeface="Arial" pitchFamily="1" charset="0"/>
                <a:cs typeface="Arial" pitchFamily="1" charset="0"/>
              </a:defRPr>
            </a:pPr>
            <a:r>
              <a:t>The </a:t>
            </a:r>
            <a:r>
              <a:rPr cap="none">
                <a:solidFill>
                  <a:srgbClr val="0433FF"/>
                </a:solidFill>
              </a:rPr>
              <a:t>relative rates</a:t>
            </a:r>
            <a:r>
              <a:t> allow for possible biases in the instantaneous rates of change </a:t>
            </a:r>
            <a:br/>
            <a:r>
              <a:t>    between each pair of states,    </a:t>
            </a:r>
          </a:p>
        </p:txBody>
      </p:sp>
      <p:pic>
        <p:nvPicPr>
          <p:cNvPr id="3" name="pasted-image.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BWHXNS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LEZAADZIAAAWBsAABkiAAAQAAAAJgAAAAgAAAD//////////w=="/>
              </a:ext>
            </a:extLst>
          </p:cNvPicPr>
          <p:nvPr/>
        </p:nvPicPr>
        <p:blipFill>
          <a:blip r:embed="rId2"/>
          <a:stretch>
            <a:fillRect/>
          </a:stretch>
        </p:blipFill>
        <p:spPr>
          <a:xfrm>
            <a:off x="4176395" y="5339715"/>
            <a:ext cx="268605" cy="203200"/>
          </a:xfrm>
          <a:prstGeom prst="rect">
            <a:avLst/>
          </a:prstGeom>
          <a:noFill/>
          <a:ln>
            <a:noFill/>
          </a:ln>
          <a:effectLst/>
        </p:spPr>
      </p:pic>
      <p:pic>
        <p:nvPicPr>
          <p:cNvPr id="4" name="pasted-image.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BQOFsE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OgIAAAoCwAAOTYAAOAWAAAQAAAAJgAAAAgAAAD//////////w=="/>
              </a:ext>
            </a:extLst>
          </p:cNvPicPr>
          <p:nvPr/>
        </p:nvPicPr>
        <p:blipFill>
          <a:blip r:embed="rId3"/>
          <a:stretch>
            <a:fillRect/>
          </a:stretch>
        </p:blipFill>
        <p:spPr>
          <a:xfrm>
            <a:off x="1447800" y="1813560"/>
            <a:ext cx="7366635" cy="1905000"/>
          </a:xfrm>
          <a:prstGeom prst="rect">
            <a:avLst/>
          </a:prstGeom>
          <a:noFill/>
          <a:ln>
            <a:noFill/>
          </a:ln>
          <a:effectLst/>
        </p:spPr>
      </p:pic>
      <p:sp>
        <p:nvSpPr>
          <p:cNvPr id="5" name="Shape 1213"/>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G4ah8k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OwYAANwAAABFOAAATAQAABAgAAAmAAAACAAAAP//////////"/>
              </a:ext>
            </a:extLst>
          </p:cNvSpPr>
          <p:nvPr/>
        </p:nvSpPr>
        <p:spPr>
          <a:xfrm>
            <a:off x="1012825" y="139700"/>
            <a:ext cx="81343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Stochastic Models of Nucleotide Substitution</a:t>
            </a:r>
          </a:p>
        </p:txBody>
      </p:sp>
      <p:sp>
        <p:nvSpPr>
          <p:cNvPr id="6" name="Shape 1214"/>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AgNQAAwAgAABAgAAAmAAAACAAAAP//////////"/>
              </a:ext>
            </a:extLst>
          </p:cNvSpPr>
          <p:nvPr/>
        </p:nvSpPr>
        <p:spPr>
          <a:xfrm>
            <a:off x="635000" y="101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Anatomy of General Time Reversible models</a:t>
            </a:r>
          </a:p>
        </p:txBody>
      </p:sp>
      <p:sp>
        <p:nvSpPr>
          <p:cNvPr id="7" name="Shape 1215"/>
          <p:cNvSpPr>
            <a:extLst>
              <a:ext uri="smNativeData">
                <pr:smNativeData xmlns:pr="smNativeData" xmlns="smNativeData" val="SMDATA_15_trXW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UAAAAAAAAABkAAAAZAAAAGQAAAAAAAAAy8vLAFAAAAAAAAAAZA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lTEAADwLAADFNAAAzBYAABAAAAAmAAAACAAAAP//////////"/>
              </a:ext>
            </a:extLst>
          </p:cNvSpPr>
          <p:nvPr/>
        </p:nvSpPr>
        <p:spPr>
          <a:xfrm>
            <a:off x="8060055" y="1826260"/>
            <a:ext cx="518160" cy="1879600"/>
          </a:xfrm>
          <a:prstGeom prst="rect">
            <a:avLst/>
          </a:prstGeom>
          <a:noFill/>
          <a:ln w="25400" cap="flat" cmpd="sng" algn="ctr">
            <a:solidFill>
              <a:srgbClr val="FF9300"/>
            </a:solidFill>
            <a:prstDash val="solid"/>
            <a:headEnd type="none"/>
            <a:tailEnd type="none"/>
          </a:ln>
          <a:effectLst>
            <a:outerShdw blurRad="63500" dist="63500" dir="5400000">
              <a:srgbClr val="000000">
                <a:alpha val="20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grpSp>
        <p:nvGrpSpPr>
          <p:cNvPr id="8" name="Group 1218"/>
          <p:cNvGrpSpPr>
            <a:extLst>
              <a:ext uri="smNativeData">
                <pr:smNativeData xmlns:pr="smNativeData" xmlns="smNativeData" val="SMDATA_6_trXWYhMAAAAlAAAAAQAAAA8BAAAAkAAAAEgAAACQAAAASAAAAAAAAAAAAAAAAAAAABcAAAAUAAAAAAAAAAAAAAD/fwAA/38AAAAAAAAJAAAABAAAALBPzQIfAAAAVAAAAAAAAAAAAAAAAAAAAAAAAAAAAAAAAAAAAAAAAAAAAAAAAAAAAAAAAAAAAAAAAAAAAAAAAAAAAAAAAAAAAAAAAAAAAAAAAAAAAAAAAAAAAAAAAAAAACEAAAAYAAAAFAAAABgGAABgIgAAsTsAAD4mAAAQAAAAJgAAAAgAAAD/////AAAAAA=="/>
              </a:ext>
            </a:extLst>
          </p:cNvGrpSpPr>
          <p:nvPr/>
        </p:nvGrpSpPr>
        <p:grpSpPr>
          <a:xfrm>
            <a:off x="990600" y="5588000"/>
            <a:ext cx="8712835" cy="628650"/>
            <a:chOff x="990600" y="5588000"/>
            <a:chExt cx="8712835" cy="628650"/>
          </a:xfrm>
        </p:grpSpPr>
        <p:sp>
          <p:nvSpPr>
            <p:cNvPr id="10" name="Shape 1216"/>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AAAAAMvLywDAwP8Af39/AAAAAAAAAAAAAAAAAAAAAAAAAAAAIQAAABgAAAAUAAAAGAYAAGAiAACxOwAAPiYAAAAgAAAmAAAACAAAAP//////////"/>
                </a:ext>
              </a:extLst>
            </p:cNvSpPr>
            <p:nvPr/>
          </p:nvSpPr>
          <p:spPr>
            <a:xfrm>
              <a:off x="990600" y="5588000"/>
              <a:ext cx="8712835" cy="62865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100"/>
                </a:lnSpc>
                <a:tabLst>
                  <a:tab pos="838200" algn="l"/>
                </a:tabLst>
                <a:defRPr sz="1800" cap="none">
                  <a:latin typeface="Arial" pitchFamily="1" charset="0"/>
                  <a:ea typeface="Arial" pitchFamily="1" charset="0"/>
                  <a:cs typeface="Arial" pitchFamily="1" charset="0"/>
                </a:defRPr>
              </a:pPr>
              <a:r>
                <a:rPr cap="none">
                  <a:solidFill>
                    <a:srgbClr val="424242"/>
                  </a:solidFill>
                </a:rPr>
                <a:t>The </a:t>
              </a:r>
              <a:r>
                <a:rPr cap="none">
                  <a:solidFill>
                    <a:srgbClr val="0433FF"/>
                  </a:solidFill>
                </a:rPr>
                <a:t>stationary frequencies</a:t>
              </a:r>
              <a:r>
                <a:rPr cap="none">
                  <a:solidFill>
                    <a:srgbClr val="424242"/>
                  </a:solidFill>
                </a:rPr>
                <a:t> are in the columns of the matrix, reflecting the fact that </a:t>
              </a:r>
              <a:br/>
              <a:r>
                <a:rPr cap="none">
                  <a:solidFill>
                    <a:srgbClr val="424242"/>
                  </a:solidFill>
                </a:rPr>
                <a:t>    the instantaneous rate of change to state </a:t>
              </a:r>
              <a:r>
                <a:rPr i="1" cap="none">
                  <a:solidFill>
                    <a:srgbClr val="424242"/>
                  </a:solidFill>
                  <a:latin typeface="Times New Roman" pitchFamily="1" charset="0"/>
                  <a:ea typeface="Times New Roman" pitchFamily="1" charset="0"/>
                  <a:cs typeface="Times New Roman" pitchFamily="1" charset="0"/>
                </a:rPr>
                <a:t>j</a:t>
              </a:r>
              <a:r>
                <a:rPr cap="none">
                  <a:solidFill>
                    <a:srgbClr val="424242"/>
                  </a:solidFill>
                </a:rPr>
                <a:t> depends on its stationary frequency, </a:t>
              </a:r>
              <a:endParaRPr cap="none">
                <a:solidFill>
                  <a:srgbClr val="424242"/>
                </a:solidFill>
              </a:endParaRPr>
            </a:p>
          </p:txBody>
        </p:sp>
        <p:pic>
          <p:nvPicPr>
            <p:cNvPr id="9" name="pasted-image.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E45AADAJAAA5joAACgmAAAAAAAAJgAAAAgAAAD//////////w=="/>
                </a:ext>
              </a:extLst>
            </p:cNvPicPr>
            <p:nvPr/>
          </p:nvPicPr>
          <p:blipFill>
            <a:blip r:embed="rId4"/>
            <a:stretch>
              <a:fillRect/>
            </a:stretch>
          </p:blipFill>
          <p:spPr>
            <a:xfrm>
              <a:off x="9315450" y="5974080"/>
              <a:ext cx="259080" cy="228600"/>
            </a:xfrm>
            <a:prstGeom prst="rect">
              <a:avLst/>
            </a:prstGeom>
            <a:noFill/>
            <a:ln>
              <a:noFill/>
            </a:ln>
            <a:effectLst/>
          </p:spPr>
        </p:pic>
      </p:grpSp>
      <p:grpSp>
        <p:nvGrpSpPr>
          <p:cNvPr id="11" name="Group 1224"/>
          <p:cNvGrpSpPr>
            <a:extLst>
              <a:ext uri="smNativeData">
                <pr:smNativeData xmlns:pr="smNativeData" xmlns="smNativeData" val="SMDATA_6_trXWYhMAAAAlAAAAAQAAAA8BAAAAkAAAAEgAAACQAAAASAAAAAAAAAAAAAAAAAAAABcAAAAUAAAAAAAAAAAAAAD/fwAA/38AAAAAAAAJAAAABAAAAAAAAAAfAAAAVAAAAAAAAAAAAAAAAAAAAAAAAAAAAAAAAAAAAAAAAAAAAAAAAAAAAAAAAAAAAAAAAAAAAAAAAAAAAAAAAAAAAAAAAAAAAAAAAAAAAAAAAAAAAAAAAAAAACEAAAAYAAAAFAAAABgGAACKGAAAajwAAJ4eAAAQAAAAJgAAAAgAAAD/////AAAAAA=="/>
              </a:ext>
            </a:extLst>
          </p:cNvGrpSpPr>
          <p:nvPr/>
        </p:nvGrpSpPr>
        <p:grpSpPr>
          <a:xfrm>
            <a:off x="990600" y="3989070"/>
            <a:ext cx="8830310" cy="988060"/>
            <a:chOff x="990600" y="3989070"/>
            <a:chExt cx="8830310" cy="988060"/>
          </a:xfrm>
        </p:grpSpPr>
        <p:pic>
          <p:nvPicPr>
            <p:cNvPr id="16" name="pasted-image.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MAqAABHGQAAaCwAAIgaAAAAAAAAJgAAAAgAAAD//////////w=="/>
                </a:ext>
              </a:extLst>
            </p:cNvPicPr>
            <p:nvPr/>
          </p:nvPicPr>
          <p:blipFill>
            <a:blip r:embed="rId5"/>
            <a:stretch>
              <a:fillRect/>
            </a:stretch>
          </p:blipFill>
          <p:spPr>
            <a:xfrm>
              <a:off x="6949440" y="4109085"/>
              <a:ext cx="269240" cy="203835"/>
            </a:xfrm>
            <a:prstGeom prst="rect">
              <a:avLst/>
            </a:prstGeom>
            <a:noFill/>
            <a:ln>
              <a:noFill/>
            </a:ln>
            <a:effectLst/>
          </p:spPr>
        </p:pic>
        <p:pic>
          <p:nvPicPr>
            <p:cNvPr id="15" name="pasted-image.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CjBA0B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BEYAAD0GgAAuBkAADQcAAAAAAAAJgAAAAgAAAD//////////w=="/>
                </a:ext>
              </a:extLst>
            </p:cNvPicPr>
            <p:nvPr/>
          </p:nvPicPr>
          <p:blipFill>
            <a:blip r:embed="rId2"/>
            <a:stretch>
              <a:fillRect/>
            </a:stretch>
          </p:blipFill>
          <p:spPr>
            <a:xfrm>
              <a:off x="3912235" y="4381500"/>
              <a:ext cx="268605" cy="203200"/>
            </a:xfrm>
            <a:prstGeom prst="rect">
              <a:avLst/>
            </a:prstGeom>
            <a:noFill/>
            <a:ln>
              <a:noFill/>
            </a:ln>
            <a:effectLst/>
          </p:spPr>
        </p:pic>
        <p:grpSp>
          <p:nvGrpSpPr>
            <p:cNvPr id="12" name="Group 1223"/>
            <p:cNvGrpSpPr>
              <a:extLst>
                <a:ext uri="smNativeData">
                  <pr:smNativeData xmlns:pr="smNativeData" xmlns="smNativeData" val="SMDATA_6_trXWYhMAAAAlAAAAAQAAAA8BAAAAkAAAAEgAAACQAAAASAAAAAAAAAAAAAAAAAAAABcAAAAUAAAAAAAAAAAAAAD/fwAA/38AAAAAAAAJAAAABAAAAEEAQQAfAAAAVAAAAAAAAAAAAAAAAAAAAAAAAAAAAAAAAAAAAAAAAAAAAAAAAAAAAAAAAAAAAAAAAAAAAAAAAAAAAAAAAAAAAAAAAAAAAAAAAAAAAAAAAAAAAAAAAAAAACEAAAAYAAAAFAAAABgGAACKGAAAajwAAJ4eAAAAAAAAJgAAAAgAAAD/////AAAAAA=="/>
                </a:ext>
              </a:extLst>
            </p:cNvGrpSpPr>
            <p:nvPr/>
          </p:nvGrpSpPr>
          <p:grpSpPr>
            <a:xfrm>
              <a:off x="990600" y="3989070"/>
              <a:ext cx="8830310" cy="988060"/>
              <a:chOff x="990600" y="3989070"/>
              <a:chExt cx="8830310" cy="988060"/>
            </a:xfrm>
          </p:grpSpPr>
          <p:sp>
            <p:nvSpPr>
              <p:cNvPr id="14" name="Shape 1221"/>
              <p:cNvSpPr>
                <a:extLst>
                  <a:ext uri="smNativeData">
                    <pr:smNativeData xmlns:pr="smNativeData" xmlns="smNativeData" val="SMDATA_15_trXWYhMAAAAlAAAAZAAAAA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AAAAAMvLywDAwP8Af39/AAAAAAAAAAAAAAAAAAAAAAAAAAAAIQAAABgAAAAUAAAAGAYAAIoYAABqPAAAnh4AAAAAAAAmAAAACAAAAP//////////"/>
                  </a:ext>
                </a:extLst>
              </p:cNvSpPr>
              <p:nvPr/>
            </p:nvSpPr>
            <p:spPr>
              <a:xfrm>
                <a:off x="990600" y="3989070"/>
                <a:ext cx="8830310" cy="98806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100"/>
                  </a:lnSpc>
                  <a:tabLst>
                    <a:tab pos="838200" algn="l"/>
                  </a:tabLst>
                  <a:defRPr sz="1800" cap="none">
                    <a:latin typeface="Arial" pitchFamily="1" charset="0"/>
                    <a:ea typeface="Arial" pitchFamily="1" charset="0"/>
                    <a:cs typeface="Arial" pitchFamily="1" charset="0"/>
                  </a:defRPr>
                </a:pPr>
                <a:r>
                  <a:rPr cap="none">
                    <a:solidFill>
                      <a:srgbClr val="424242"/>
                    </a:solidFill>
                  </a:rPr>
                  <a:t>The </a:t>
                </a:r>
                <a:r>
                  <a:rPr cap="none">
                    <a:solidFill>
                      <a:srgbClr val="0433FF"/>
                    </a:solidFill>
                  </a:rPr>
                  <a:t>instantaneous rates</a:t>
                </a:r>
                <a:r>
                  <a:rPr cap="none">
                    <a:solidFill>
                      <a:srgbClr val="424242"/>
                    </a:solidFill>
                  </a:rPr>
                  <a:t> of change between states </a:t>
                </a:r>
                <a:r>
                  <a:rPr i="1" cap="none">
                    <a:solidFill>
                      <a:srgbClr val="424242"/>
                    </a:solidFill>
                    <a:latin typeface="Times New Roman" pitchFamily="1" charset="0"/>
                    <a:ea typeface="Times New Roman" pitchFamily="1" charset="0"/>
                    <a:cs typeface="Times New Roman" pitchFamily="1" charset="0"/>
                  </a:rPr>
                  <a:t>i</a:t>
                </a:r>
                <a:r>
                  <a:rPr i="1" cap="none">
                    <a:solidFill>
                      <a:srgbClr val="424242"/>
                    </a:solidFill>
                  </a:rPr>
                  <a:t> </a:t>
                </a:r>
                <a:r>
                  <a:rPr cap="none">
                    <a:solidFill>
                      <a:srgbClr val="424242"/>
                    </a:solidFill>
                  </a:rPr>
                  <a:t>and </a:t>
                </a:r>
                <a:r>
                  <a:rPr i="1" cap="none">
                    <a:solidFill>
                      <a:srgbClr val="424242"/>
                    </a:solidFill>
                    <a:latin typeface="Times New Roman" pitchFamily="1" charset="0"/>
                    <a:ea typeface="Times New Roman" pitchFamily="1" charset="0"/>
                    <a:cs typeface="Times New Roman" pitchFamily="1" charset="0"/>
                  </a:rPr>
                  <a:t>j</a:t>
                </a:r>
                <a:r>
                  <a:rPr i="1" cap="none">
                    <a:solidFill>
                      <a:srgbClr val="424242"/>
                    </a:solidFill>
                  </a:rPr>
                  <a:t>,     , </a:t>
                </a:r>
                <a:r>
                  <a:rPr cap="none">
                    <a:solidFill>
                      <a:srgbClr val="424242"/>
                    </a:solidFill>
                  </a:rPr>
                  <a:t>depend both on the</a:t>
                </a:r>
                <a:br/>
                <a:r>
                  <a:rPr cap="none">
                    <a:solidFill>
                      <a:srgbClr val="424242"/>
                    </a:solidFill>
                  </a:rPr>
                  <a:t>    relative substitution rates,     , (represented here as </a:t>
                </a:r>
                <a:r>
                  <a:rPr i="1" cap="none">
                    <a:solidFill>
                      <a:srgbClr val="424242"/>
                    </a:solidFill>
                    <a:latin typeface="Times New Roman" pitchFamily="1" charset="0"/>
                    <a:ea typeface="Times New Roman" pitchFamily="1" charset="0"/>
                    <a:cs typeface="Times New Roman" pitchFamily="1" charset="0"/>
                  </a:rPr>
                  <a:t>a–f</a:t>
                </a:r>
                <a:r>
                  <a:rPr cap="none">
                    <a:solidFill>
                      <a:srgbClr val="424242"/>
                    </a:solidFill>
                  </a:rPr>
                  <a:t>), and also on the </a:t>
                </a:r>
                <a:br/>
                <a:r>
                  <a:rPr cap="none">
                    <a:solidFill>
                      <a:srgbClr val="424242"/>
                    </a:solidFill>
                  </a:rPr>
                  <a:t>    stationary frequencies of each state of the process,</a:t>
                </a:r>
                <a:endParaRPr cap="none">
                  <a:solidFill>
                    <a:srgbClr val="424242"/>
                  </a:solidFill>
                </a:endParaRPr>
              </a:p>
            </p:txBody>
          </p:sp>
          <p:pic>
            <p:nvPicPr>
              <p:cNvPr id="13" name="pasted-image.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EBQ0B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OwnAACkHAAAhCkAAA0eAAAAAAAAJgAAAAgAAAD//////////w=="/>
                  </a:ext>
                </a:extLst>
              </p:cNvPicPr>
              <p:nvPr/>
            </p:nvPicPr>
            <p:blipFill>
              <a:blip r:embed="rId4"/>
              <a:stretch>
                <a:fillRect/>
              </a:stretch>
            </p:blipFill>
            <p:spPr>
              <a:xfrm>
                <a:off x="6489700" y="4655820"/>
                <a:ext cx="259080" cy="229235"/>
              </a:xfrm>
              <a:prstGeom prst="rect">
                <a:avLst/>
              </a:prstGeom>
              <a:noFill/>
              <a:ln>
                <a:noFill/>
              </a:ln>
              <a:effectLst/>
            </p:spPr>
          </p:pic>
        </p:grpSp>
      </p:grpSp>
    </p:spTree>
  </p:cSld>
  <p:clrMapOvr>
    <a:masterClrMapping/>
  </p:clrMapOvr>
  <p:transition spd="fast" p14:dur="500">
    <p:fade/>
    <p:extLst>
      <p:ext uri="smNativeData">
        <pr:smNativeData xmlns:pr="smNativeData" xmlns="smNativeData" val="trXWYgAAAAD0AQAAAAAAAAYAAAAAAAAAAAAAAAAAAAAAAAAAAQAAAAAAAAAAAAAAAAAAAAAAAAAAAAAA"/>
      </p:ext>
    </p:extLst>
  </p:transition>
  <p:timing>
    <p:tnLst>
      <p:par>
        <p:cTn id="1" dur="indefinite" restart="never" nodeType="tmRoot"/>
      </p:par>
    </p:tnLst>
  </p:timing>
</p:sld>
</file>

<file path=ppt/slides/slide78.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1226"/>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GVzZXQ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GAiAACxOwAAPiYAABAgAAAmAAAACAAAAP//////////"/>
              </a:ext>
            </a:extLst>
          </p:cNvSpPr>
          <p:nvPr/>
        </p:nvSpPr>
        <p:spPr>
          <a:xfrm>
            <a:off x="990600" y="5588000"/>
            <a:ext cx="8712835" cy="62865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100"/>
              </a:lnSpc>
              <a:tabLst>
                <a:tab pos="838200" algn="l"/>
              </a:tabLst>
              <a:defRPr sz="1800" cap="none">
                <a:latin typeface="Arial" pitchFamily="1" charset="0"/>
                <a:ea typeface="Arial" pitchFamily="1" charset="0"/>
                <a:cs typeface="Arial" pitchFamily="1" charset="0"/>
              </a:defRPr>
            </a:pPr>
            <a:r>
              <a:rPr cap="none">
                <a:solidFill>
                  <a:srgbClr val="424242"/>
                </a:solidFill>
              </a:rPr>
              <a:t>The </a:t>
            </a:r>
            <a:r>
              <a:rPr cap="none">
                <a:solidFill>
                  <a:srgbClr val="0433FF"/>
                </a:solidFill>
              </a:rPr>
              <a:t>stationary frequencies</a:t>
            </a:r>
            <a:r>
              <a:rPr cap="none">
                <a:solidFill>
                  <a:srgbClr val="424242"/>
                </a:solidFill>
              </a:rPr>
              <a:t> are in the columns of the matrix, reflecting the fact that </a:t>
            </a:r>
            <a:br/>
            <a:r>
              <a:rPr cap="none">
                <a:solidFill>
                  <a:srgbClr val="424242"/>
                </a:solidFill>
              </a:rPr>
              <a:t>    the instantaneous rate of change to state </a:t>
            </a:r>
            <a:r>
              <a:rPr i="1" cap="none">
                <a:solidFill>
                  <a:srgbClr val="424242"/>
                </a:solidFill>
                <a:latin typeface="Times New Roman" pitchFamily="1" charset="0"/>
                <a:ea typeface="Times New Roman" pitchFamily="1" charset="0"/>
                <a:cs typeface="Times New Roman" pitchFamily="1" charset="0"/>
              </a:rPr>
              <a:t>i</a:t>
            </a:r>
            <a:r>
              <a:rPr cap="none">
                <a:solidFill>
                  <a:srgbClr val="424242"/>
                </a:solidFill>
              </a:rPr>
              <a:t> depends on its stationary frequency, </a:t>
            </a:r>
            <a:endParaRPr cap="none">
              <a:solidFill>
                <a:srgbClr val="424242"/>
              </a:solidFill>
            </a:endParaRPr>
          </a:p>
        </p:txBody>
      </p:sp>
      <p:sp>
        <p:nvSpPr>
          <p:cNvPr id="3" name="Shape 1227"/>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HJlc2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HgeAABqPAAAVCIAABAgAAAmAAAACAAAAP//////////"/>
              </a:ext>
            </a:extLst>
          </p:cNvSpPr>
          <p:nvPr/>
        </p:nvSpPr>
        <p:spPr>
          <a:xfrm>
            <a:off x="990600" y="4953000"/>
            <a:ext cx="8830310" cy="6273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100"/>
              </a:lnSpc>
              <a:tabLst>
                <a:tab pos="838200" algn="l"/>
              </a:tabLst>
              <a:defRPr sz="1800" cap="none">
                <a:solidFill>
                  <a:srgbClr val="424242"/>
                </a:solidFill>
                <a:latin typeface="Arial" pitchFamily="1" charset="0"/>
                <a:ea typeface="Arial" pitchFamily="1" charset="0"/>
                <a:cs typeface="Arial" pitchFamily="1" charset="0"/>
              </a:defRPr>
            </a:pPr>
            <a:r>
              <a:t>The </a:t>
            </a:r>
            <a:r>
              <a:rPr cap="none">
                <a:solidFill>
                  <a:srgbClr val="0433FF"/>
                </a:solidFill>
              </a:rPr>
              <a:t>relative rates</a:t>
            </a:r>
            <a:r>
              <a:t> allow for possible biases in the instantaneous rates of change </a:t>
            </a:r>
            <a:br/>
            <a:r>
              <a:t>    between each pair of states,    </a:t>
            </a:r>
          </a:p>
        </p:txBody>
      </p:sp>
      <p:pic>
        <p:nvPicPr>
          <p:cNvPr id="4" name="pasted-image.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LEZAADZIAAAWBsAABkiAAAQAAAAJgAAAAgAAAD//////////w=="/>
              </a:ext>
            </a:extLst>
          </p:cNvPicPr>
          <p:nvPr/>
        </p:nvPicPr>
        <p:blipFill>
          <a:blip r:embed="rId2"/>
          <a:stretch>
            <a:fillRect/>
          </a:stretch>
        </p:blipFill>
        <p:spPr>
          <a:xfrm>
            <a:off x="4176395" y="5339715"/>
            <a:ext cx="268605" cy="203200"/>
          </a:xfrm>
          <a:prstGeom prst="rect">
            <a:avLst/>
          </a:prstGeom>
          <a:noFill/>
          <a:ln>
            <a:noFill/>
          </a:ln>
          <a:effectLst/>
        </p:spPr>
      </p:pic>
      <p:pic>
        <p:nvPicPr>
          <p:cNvPr id="5" name="Picture2"/>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BBQWtV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OgIAAAoCwAAOTYAAOAWAAAQAAAAJgAAAAgAAAD//////////w=="/>
              </a:ext>
            </a:extLst>
          </p:cNvPicPr>
          <p:nvPr/>
        </p:nvPicPr>
        <p:blipFill>
          <a:blip r:embed="rId3"/>
          <a:stretch>
            <a:fillRect/>
          </a:stretch>
        </p:blipFill>
        <p:spPr>
          <a:xfrm>
            <a:off x="1447800" y="1813560"/>
            <a:ext cx="7366635" cy="1905000"/>
          </a:xfrm>
          <a:prstGeom prst="rect">
            <a:avLst/>
          </a:prstGeom>
          <a:noFill/>
          <a:ln>
            <a:noFill/>
          </a:ln>
          <a:effectLst/>
        </p:spPr>
      </p:pic>
      <p:sp>
        <p:nvSpPr>
          <p:cNvPr id="6" name="Shape 1230"/>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HJlc2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OwYAANwAAABFOAAATAQAABAgAAAmAAAACAAAAP//////////"/>
              </a:ext>
            </a:extLst>
          </p:cNvSpPr>
          <p:nvPr/>
        </p:nvSpPr>
        <p:spPr>
          <a:xfrm>
            <a:off x="1012825" y="139700"/>
            <a:ext cx="81343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Stochastic Models of Nucleotide Substitution</a:t>
            </a:r>
          </a:p>
        </p:txBody>
      </p:sp>
      <p:sp>
        <p:nvSpPr>
          <p:cNvPr id="7" name="Shape 1231"/>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AgNQAAwAgAABAgAAAmAAAACAAAAP//////////"/>
              </a:ext>
            </a:extLst>
          </p:cNvSpPr>
          <p:nvPr/>
        </p:nvSpPr>
        <p:spPr>
          <a:xfrm>
            <a:off x="635000" y="101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Anatomy of General Time Reversible models</a:t>
            </a:r>
          </a:p>
        </p:txBody>
      </p:sp>
      <p:sp>
        <p:nvSpPr>
          <p:cNvPr id="8" name="Shape 1232"/>
          <p:cNvSpPr>
            <a:extLst>
              <a:ext uri="smNativeData">
                <pr:smNativeData xmlns:pr="smNativeData" xmlns="smNativeData" val="SMDATA_15_trXWYhMAAAAlAAAAZAAAAA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CCaXRs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IoYAABqPAAAnh4AABAAAAAmAAAACAAAAP//////////"/>
              </a:ext>
            </a:extLst>
          </p:cNvSpPr>
          <p:nvPr/>
        </p:nvSpPr>
        <p:spPr>
          <a:xfrm>
            <a:off x="990600" y="3989070"/>
            <a:ext cx="8830310" cy="98806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100"/>
              </a:lnSpc>
              <a:tabLst>
                <a:tab pos="838200" algn="l"/>
              </a:tabLst>
              <a:defRPr sz="1800" cap="none">
                <a:latin typeface="Arial" pitchFamily="1" charset="0"/>
                <a:ea typeface="Arial" pitchFamily="1" charset="0"/>
                <a:cs typeface="Arial" pitchFamily="1" charset="0"/>
              </a:defRPr>
            </a:pPr>
            <a:r>
              <a:rPr cap="none">
                <a:solidFill>
                  <a:srgbClr val="424242"/>
                </a:solidFill>
              </a:rPr>
              <a:t>The </a:t>
            </a:r>
            <a:r>
              <a:rPr cap="none">
                <a:solidFill>
                  <a:srgbClr val="0433FF"/>
                </a:solidFill>
              </a:rPr>
              <a:t>instantaneous rates</a:t>
            </a:r>
            <a:r>
              <a:rPr cap="none">
                <a:solidFill>
                  <a:srgbClr val="424242"/>
                </a:solidFill>
              </a:rPr>
              <a:t> of change between states </a:t>
            </a:r>
            <a:r>
              <a:rPr i="1" cap="none">
                <a:solidFill>
                  <a:srgbClr val="424242"/>
                </a:solidFill>
                <a:latin typeface="Times New Roman" pitchFamily="1" charset="0"/>
                <a:ea typeface="Times New Roman" pitchFamily="1" charset="0"/>
                <a:cs typeface="Times New Roman" pitchFamily="1" charset="0"/>
              </a:rPr>
              <a:t>i</a:t>
            </a:r>
            <a:r>
              <a:rPr i="1" cap="none">
                <a:solidFill>
                  <a:srgbClr val="424242"/>
                </a:solidFill>
              </a:rPr>
              <a:t> </a:t>
            </a:r>
            <a:r>
              <a:rPr cap="none">
                <a:solidFill>
                  <a:srgbClr val="424242"/>
                </a:solidFill>
              </a:rPr>
              <a:t>and </a:t>
            </a:r>
            <a:r>
              <a:rPr i="1" cap="none">
                <a:solidFill>
                  <a:srgbClr val="424242"/>
                </a:solidFill>
                <a:latin typeface="Times New Roman" pitchFamily="1" charset="0"/>
                <a:ea typeface="Times New Roman" pitchFamily="1" charset="0"/>
                <a:cs typeface="Times New Roman" pitchFamily="1" charset="0"/>
              </a:rPr>
              <a:t>j</a:t>
            </a:r>
            <a:r>
              <a:rPr i="1" cap="none">
                <a:solidFill>
                  <a:srgbClr val="424242"/>
                </a:solidFill>
              </a:rPr>
              <a:t>,     , </a:t>
            </a:r>
            <a:r>
              <a:rPr cap="none">
                <a:solidFill>
                  <a:srgbClr val="424242"/>
                </a:solidFill>
              </a:rPr>
              <a:t>depend both on the</a:t>
            </a:r>
            <a:br/>
            <a:r>
              <a:rPr cap="none">
                <a:solidFill>
                  <a:srgbClr val="424242"/>
                </a:solidFill>
              </a:rPr>
              <a:t>    relative substitution rates,     , (represented here as </a:t>
            </a:r>
            <a:r>
              <a:rPr i="1" cap="none">
                <a:solidFill>
                  <a:srgbClr val="424242"/>
                </a:solidFill>
                <a:latin typeface="Times New Roman" pitchFamily="1" charset="0"/>
                <a:ea typeface="Times New Roman" pitchFamily="1" charset="0"/>
                <a:cs typeface="Times New Roman" pitchFamily="1" charset="0"/>
              </a:rPr>
              <a:t>a–f</a:t>
            </a:r>
            <a:r>
              <a:rPr cap="none">
                <a:solidFill>
                  <a:srgbClr val="424242"/>
                </a:solidFill>
              </a:rPr>
              <a:t>), and also on the </a:t>
            </a:r>
            <a:br/>
            <a:r>
              <a:rPr cap="none">
                <a:solidFill>
                  <a:srgbClr val="424242"/>
                </a:solidFill>
              </a:rPr>
              <a:t>    stationary frequencies of each state of the process, </a:t>
            </a:r>
            <a:endParaRPr cap="none">
              <a:solidFill>
                <a:srgbClr val="424242"/>
              </a:solidFill>
            </a:endParaRPr>
          </a:p>
        </p:txBody>
      </p:sp>
      <p:pic>
        <p:nvPicPr>
          <p:cNvPr id="9" name="pasted-image.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DrHw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MAqAABHGQAAaCwAAIgaAAAQAAAAJgAAAAgAAAD//////////w=="/>
              </a:ext>
            </a:extLst>
          </p:cNvPicPr>
          <p:nvPr/>
        </p:nvPicPr>
        <p:blipFill>
          <a:blip r:embed="rId4"/>
          <a:stretch>
            <a:fillRect/>
          </a:stretch>
        </p:blipFill>
        <p:spPr>
          <a:xfrm>
            <a:off x="6949440" y="4109085"/>
            <a:ext cx="269240" cy="203835"/>
          </a:xfrm>
          <a:prstGeom prst="rect">
            <a:avLst/>
          </a:prstGeom>
          <a:noFill/>
          <a:ln>
            <a:noFill/>
          </a:ln>
          <a:effectLst/>
        </p:spPr>
      </p:pic>
      <p:pic>
        <p:nvPicPr>
          <p:cNvPr id="10" name="Picture3"/>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BEYAAD0GgAAtxkAADQcAAAQAAAAJgAAAAgAAAD//////////w=="/>
              </a:ext>
            </a:extLst>
          </p:cNvPicPr>
          <p:nvPr/>
        </p:nvPicPr>
        <p:blipFill>
          <a:blip r:embed="rId2"/>
          <a:stretch>
            <a:fillRect/>
          </a:stretch>
        </p:blipFill>
        <p:spPr>
          <a:xfrm>
            <a:off x="3912235" y="4381500"/>
            <a:ext cx="267970" cy="203200"/>
          </a:xfrm>
          <a:prstGeom prst="rect">
            <a:avLst/>
          </a:prstGeom>
          <a:noFill/>
          <a:ln>
            <a:noFill/>
          </a:ln>
          <a:effectLst/>
        </p:spPr>
      </p:pic>
      <p:sp>
        <p:nvSpPr>
          <p:cNvPr id="11" name="Shape 1235"/>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FCCXRs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EgmAADQNAAAgCgAABAgAAAmAAAACAAAAP//////////"/>
              </a:ext>
            </a:extLst>
          </p:cNvSpPr>
          <p:nvPr/>
        </p:nvSpPr>
        <p:spPr>
          <a:xfrm>
            <a:off x="990600" y="6223000"/>
            <a:ext cx="7594600"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Recall that the average rate of substitution is scaled to be one:</a:t>
            </a:r>
            <a:endParaRPr cap="none">
              <a:solidFill>
                <a:srgbClr val="424242"/>
              </a:solidFill>
            </a:endParaRPr>
          </a:p>
        </p:txBody>
      </p:sp>
      <p:pic>
        <p:nvPicPr>
          <p:cNvPr id="12" name="pasted-image.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E45AADAJAAA5joAACgmAAAQAAAAJgAAAAgAAAD//////////w=="/>
              </a:ext>
            </a:extLst>
          </p:cNvPicPr>
          <p:nvPr/>
        </p:nvPicPr>
        <p:blipFill>
          <a:blip r:embed="rId5"/>
          <a:stretch>
            <a:fillRect/>
          </a:stretch>
        </p:blipFill>
        <p:spPr>
          <a:xfrm>
            <a:off x="9315450" y="5974080"/>
            <a:ext cx="259080" cy="228600"/>
          </a:xfrm>
          <a:prstGeom prst="rect">
            <a:avLst/>
          </a:prstGeom>
          <a:noFill/>
          <a:ln>
            <a:noFill/>
          </a:ln>
          <a:effectLst/>
        </p:spPr>
      </p:pic>
      <p:pic>
        <p:nvPicPr>
          <p:cNvPr id="13" name="pasted-image.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OwnAACkHAAAhCkAAAweAAAQAAAAJgAAAAgAAAD//////////w=="/>
              </a:ext>
            </a:extLst>
          </p:cNvPicPr>
          <p:nvPr/>
        </p:nvPicPr>
        <p:blipFill>
          <a:blip r:embed="rId5"/>
          <a:stretch>
            <a:fillRect/>
          </a:stretch>
        </p:blipFill>
        <p:spPr>
          <a:xfrm>
            <a:off x="6489700" y="4655820"/>
            <a:ext cx="259080" cy="228600"/>
          </a:xfrm>
          <a:prstGeom prst="rect">
            <a:avLst/>
          </a:prstGeom>
          <a:noFill/>
          <a:ln>
            <a:noFill/>
          </a:ln>
          <a:effectLst/>
        </p:spPr>
      </p:pic>
      <p:pic>
        <p:nvPicPr>
          <p:cNvPr id="14" name="Picture1"/>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HstAABIJgAAhzcAALgpAAAQAAAAJgAAAAgAAAD//////////w=="/>
              </a:ext>
            </a:extLst>
          </p:cNvPicPr>
          <p:nvPr/>
        </p:nvPicPr>
        <p:blipFill>
          <a:blip r:embed="rId6"/>
          <a:stretch>
            <a:fillRect/>
          </a:stretch>
        </p:blipFill>
        <p:spPr>
          <a:xfrm>
            <a:off x="7393305" y="6223000"/>
            <a:ext cx="1633220" cy="558800"/>
          </a:xfrm>
          <a:prstGeom prst="rect">
            <a:avLst/>
          </a:prstGeom>
          <a:noFill/>
          <a:ln>
            <a:noFill/>
          </a:ln>
          <a:effectLst/>
        </p:spPr>
      </p:pic>
    </p:spTree>
  </p:cSld>
  <p:clrMapOvr>
    <a:masterClrMapping/>
  </p:clrMapOvr>
  <p:transition spd="fast" p14:dur="500">
    <p:fade/>
    <p:extLst>
      <p:ext uri="smNativeData">
        <pr:smNativeData xmlns:pr="smNativeData" xmlns="smNativeData" val="trXWYgAAAAD0AQAAAAAAAAYAAAAAAAAAAAAAAAAAAAAAAAAAAQAAAAAAAAAAAAAAAAAAAAAAAAAAAAAA"/>
      </p:ext>
    </p:extLst>
  </p:transition>
  <p:timing>
    <p:tnLst>
      <p:par>
        <p:cTn id="1" dur="indefinite" restart="never" nodeType="tmRoot"/>
      </p:par>
    </p:tnLst>
  </p:timing>
</p:sld>
</file>

<file path=ppt/slides/slide79.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1230"/>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BAFB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OwYAANwAAABFOAAATAQAABAgAAAmAAAACAAAAP//////////"/>
              </a:ext>
            </a:extLst>
          </p:cNvSpPr>
          <p:nvPr/>
        </p:nvSpPr>
        <p:spPr>
          <a:xfrm>
            <a:off x="1012825" y="139700"/>
            <a:ext cx="81343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Stochastic Models of Nucleotide Substitution</a:t>
            </a:r>
          </a:p>
        </p:txBody>
      </p:sp>
      <p:sp>
        <p:nvSpPr>
          <p:cNvPr id="3" name="Shape 1231"/>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OIEAADqPAAAYgcAABAgAAAmAAAACAAAAP//////////"/>
              </a:ext>
            </a:extLst>
          </p:cNvSpPr>
          <p:nvPr/>
        </p:nvSpPr>
        <p:spPr>
          <a:xfrm>
            <a:off x="635000" y="793750"/>
            <a:ext cx="926719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A phylogeographic intuition on relative rates and stationary frequencies</a:t>
            </a:r>
          </a:p>
        </p:txBody>
      </p:sp>
      <p:sp>
        <p:nvSpPr>
          <p:cNvPr id="4" name="Shape 1232"/>
          <p:cNvSpPr>
            <a:extLst>
              <a:ext uri="smNativeData">
                <pr:smNativeData xmlns:pr="smNativeData" xmlns="smNativeData" val="SMDATA_15_trXWYhMAAAAlAAAAZAAAAA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yEAAHYMAACAPgAAYCoAABAAAAAmAAAACAAAAP//////////"/>
              </a:ext>
            </a:extLst>
          </p:cNvSpPr>
          <p:nvPr/>
        </p:nvSpPr>
        <p:spPr>
          <a:xfrm>
            <a:off x="5381625" y="2025650"/>
            <a:ext cx="4778375" cy="486283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100"/>
              </a:lnSpc>
              <a:tabLst>
                <a:tab pos="838200" algn="l"/>
              </a:tabLst>
              <a:defRPr sz="1800" cap="none">
                <a:latin typeface="Arial" pitchFamily="1" charset="0"/>
                <a:ea typeface="Arial" pitchFamily="1" charset="0"/>
                <a:cs typeface="Arial" pitchFamily="1" charset="0"/>
              </a:defRPr>
            </a:pPr>
            <a:r>
              <a:rPr cap="none">
                <a:solidFill>
                  <a:srgbClr val="424242"/>
                </a:solidFill>
              </a:rPr>
              <a:t>Ronquist and Sanmartin used a GTR model to study migrations of plants between parts of the old world.</a:t>
            </a:r>
            <a:endParaRPr cap="none">
              <a:solidFill>
                <a:srgbClr val="424242"/>
              </a:solidFill>
            </a:endParaRPr>
          </a:p>
          <a:p>
            <a:pPr algn="l" defTabSz="457200">
              <a:lnSpc>
                <a:spcPts val="2100"/>
              </a:lnSpc>
              <a:tabLst>
                <a:tab pos="838200" algn="l"/>
              </a:tabLst>
              <a:defRPr sz="1800" cap="none">
                <a:latin typeface="Arial" pitchFamily="1" charset="0"/>
                <a:ea typeface="Arial" pitchFamily="1" charset="0"/>
                <a:cs typeface="Arial" pitchFamily="1" charset="0"/>
              </a:defRPr>
            </a:pPr>
          </a:p>
          <a:p>
            <a:pPr algn="l" defTabSz="457200">
              <a:lnSpc>
                <a:spcPts val="2100"/>
              </a:lnSpc>
              <a:tabLst>
                <a:tab pos="838200" algn="l"/>
              </a:tabLst>
              <a:defRPr sz="1800" cap="none">
                <a:latin typeface="Arial" pitchFamily="1" charset="0"/>
                <a:ea typeface="Arial" pitchFamily="1" charset="0"/>
                <a:cs typeface="Arial" pitchFamily="1" charset="0"/>
              </a:defRPr>
            </a:pPr>
            <a:r>
              <a:rPr cap="none">
                <a:solidFill>
                  <a:srgbClr val="424242"/>
                </a:solidFill>
              </a:rPr>
              <a:t>Exchangeabilities correspond to the intensities of biotic exchange (thickness of arrows)</a:t>
            </a:r>
            <a:endParaRPr cap="none">
              <a:solidFill>
                <a:srgbClr val="424242"/>
              </a:solidFill>
            </a:endParaRPr>
          </a:p>
          <a:p>
            <a:pPr algn="l" defTabSz="457200">
              <a:lnSpc>
                <a:spcPts val="2100"/>
              </a:lnSpc>
              <a:tabLst>
                <a:tab pos="838200" algn="l"/>
              </a:tabLst>
              <a:defRPr sz="1800" cap="none">
                <a:solidFill>
                  <a:srgbClr val="424242"/>
                </a:solidFill>
                <a:latin typeface="Arial" pitchFamily="1" charset="0"/>
                <a:ea typeface="Arial" pitchFamily="1" charset="0"/>
                <a:cs typeface="Arial" pitchFamily="1" charset="0"/>
              </a:defRPr>
            </a:pPr>
          </a:p>
          <a:p>
            <a:pPr algn="l" defTabSz="457200">
              <a:lnSpc>
                <a:spcPts val="2100"/>
              </a:lnSpc>
              <a:tabLst>
                <a:tab pos="838200" algn="l"/>
              </a:tabLst>
              <a:defRPr sz="1800" cap="none">
                <a:latin typeface="Arial" pitchFamily="1" charset="0"/>
                <a:ea typeface="Arial" pitchFamily="1" charset="0"/>
                <a:cs typeface="Arial" pitchFamily="1" charset="0"/>
              </a:defRPr>
            </a:pPr>
            <a:r>
              <a:rPr cap="none">
                <a:solidFill>
                  <a:srgbClr val="424242"/>
                </a:solidFill>
              </a:rPr>
              <a:t>Equilibrium frequencies correspond to the carrying capacities of the regions </a:t>
            </a:r>
            <a:endParaRPr cap="none">
              <a:solidFill>
                <a:srgbClr val="424242"/>
              </a:solidFill>
            </a:endParaRPr>
          </a:p>
        </p:txBody>
      </p:sp>
      <p:pic>
        <p:nvPicPr>
          <p:cNvPr id="5" name="Picture1"/>
          <p:cNvPicPr>
            <a:picLocks noChangeAspect="1"/>
            <a:extLst>
              <a:ext uri="smNativeData">
                <pr:smNativeData xmlns:pr="smNativeData" xmlns="smNativeData" val="SMDATA_17_trXWYhMAAAAlAAAAEQAAAC8B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DAaFMJ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DgBAACbBwAA3CAAAOAuAAAQAAAAJgAAAAgAAAD//////////w=="/>
              </a:ext>
            </a:extLst>
          </p:cNvPicPr>
          <p:nvPr/>
        </p:nvPicPr>
        <p:blipFill>
          <a:blip r:embed="rId2"/>
          <a:stretch>
            <a:fillRect/>
          </a:stretch>
        </p:blipFill>
        <p:spPr>
          <a:xfrm>
            <a:off x="198120" y="1236345"/>
            <a:ext cx="5143500" cy="6383655"/>
          </a:xfrm>
          <a:prstGeom prst="rect">
            <a:avLst/>
          </a:prstGeom>
          <a:noFill/>
          <a:ln>
            <a:noFill/>
          </a:ln>
          <a:effectLst/>
        </p:spPr>
      </p:pic>
    </p:spTree>
  </p:cSld>
  <p:clrMapOvr>
    <a:masterClrMapping/>
  </p:clrMapOvr>
  <p:transition spd="fast" p14:dur="500">
    <p:fade/>
    <p:extLst>
      <p:ext uri="smNativeData">
        <pr:smNativeData xmlns:pr="smNativeData" xmlns="smNativeData" val="trXWYgAAAAD0AQAAAAAAAAYAAAAAAAAAAAAAAAAAAAAAAAAAAQAAAAAAAAAAAAAAAAAAAAAAAAAAAAAA"/>
      </p:ext>
    </p:extLst>
  </p:transition>
  <p:timing>
    <p:tnLst>
      <p:par>
        <p:cTn id="1" dur="indefinite" restart="never" nodeType="tmRoot"/>
      </p:par>
    </p:tnLst>
  </p:timing>
</p:sld>
</file>

<file path=ppt/slides/slide8.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273"/>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oABw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GAYAAEgNAADQNAAAgA8AABAgAAAmAAAACAAAAP//////////"/>
              </a:ext>
            </a:extLst>
          </p:cNvSpPr>
          <p:nvPr/>
        </p:nvSpPr>
        <p:spPr>
          <a:xfrm>
            <a:off x="990600" y="2159000"/>
            <a:ext cx="7594600" cy="360680"/>
          </a:xfrm>
          <a:prstGeom prst="rect">
            <a:avLst/>
          </a:prstGeom>
          <a:noFill/>
          <a:ln>
            <a:noFill/>
          </a:ln>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completely describes the stochastic process by specifying:</a:t>
            </a:r>
            <a:endParaRPr cap="none">
              <a:solidFill>
                <a:srgbClr val="424242"/>
              </a:solidFill>
            </a:endParaRPr>
          </a:p>
        </p:txBody>
      </p:sp>
      <p:sp>
        <p:nvSpPr>
          <p:cNvPr id="3" name="Shape 274"/>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B88wU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7wMAAEAGAAAnNQAAwAgAABAgAAAmAAAACAAAAP//////////"/>
              </a:ext>
            </a:extLst>
          </p:cNvSpPr>
          <p:nvPr/>
        </p:nvSpPr>
        <p:spPr>
          <a:xfrm>
            <a:off x="639445" y="1016000"/>
            <a:ext cx="8001000" cy="406400"/>
          </a:xfrm>
          <a:prstGeom prst="rect">
            <a:avLst/>
          </a:prstGeom>
          <a:noFill/>
          <a:ln>
            <a:noFill/>
          </a:ln>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Continuous-time Markov models </a:t>
            </a:r>
          </a:p>
        </p:txBody>
      </p:sp>
      <p:sp>
        <p:nvSpPr>
          <p:cNvPr id="4" name="Shape 275"/>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BAFBQ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GAYAAJgIAADaOgAA0AoAABAgAAAmAAAACAAAAP//////////"/>
              </a:ext>
            </a:extLst>
          </p:cNvSpPr>
          <p:nvPr/>
        </p:nvSpPr>
        <p:spPr>
          <a:xfrm>
            <a:off x="990600" y="1397000"/>
            <a:ext cx="8576310" cy="360680"/>
          </a:xfrm>
          <a:prstGeom prst="rect">
            <a:avLst/>
          </a:prstGeom>
          <a:noFill/>
          <a:ln>
            <a:noFill/>
          </a:ln>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describe the stochastic process by which traits (nucleotides) evolve over the tree </a:t>
            </a:r>
            <a:endParaRPr cap="none">
              <a:solidFill>
                <a:srgbClr val="424242"/>
              </a:solidFill>
            </a:endParaRPr>
          </a:p>
        </p:txBody>
      </p:sp>
      <p:sp>
        <p:nvSpPr>
          <p:cNvPr id="5" name="Shape 276"/>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BAFBg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0QUAANwAAACvOAAATAQAABAgAAAmAAAACAAAAP//////////"/>
              </a:ext>
            </a:extLst>
          </p:cNvSpPr>
          <p:nvPr/>
        </p:nvSpPr>
        <p:spPr>
          <a:xfrm>
            <a:off x="945515" y="139700"/>
            <a:ext cx="826897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Stochastic Mechanisms of Character Change</a:t>
            </a:r>
          </a:p>
        </p:txBody>
      </p:sp>
      <p:sp>
        <p:nvSpPr>
          <p:cNvPr id="6" name="Shape 277"/>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Fcg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6AMAABgLAAAgNQAAmA0AABAgAAAmAAAACAAAAP//////////"/>
              </a:ext>
            </a:extLst>
          </p:cNvSpPr>
          <p:nvPr/>
        </p:nvSpPr>
        <p:spPr>
          <a:xfrm>
            <a:off x="635000" y="1803400"/>
            <a:ext cx="8001000" cy="406400"/>
          </a:xfrm>
          <a:prstGeom prst="rect">
            <a:avLst/>
          </a:prstGeom>
          <a:noFill/>
          <a:ln>
            <a:noFill/>
          </a:ln>
          <a:effectLst/>
        </p:spPr>
        <p:txBody>
          <a:bodyPr vert="horz" wrap="square" lIns="50800" tIns="50800" rIns="50800" bIns="50800" numCol="1" spcCol="215900" anchor="t"/>
          <a:lstStyle/>
          <a:p>
            <a:pPr algn="l" defTabSz="457200">
              <a:lnSpc>
                <a:spcPts val="2400"/>
              </a:lnSpc>
              <a:tabLst>
                <a:tab pos="838200" algn="l"/>
              </a:tabLst>
              <a:defRPr sz="2400" cap="none">
                <a:solidFill>
                  <a:srgbClr val="0433FF"/>
                </a:solidFill>
                <a:latin typeface="蘋果儷中黑" pitchFamily="0" charset="0"/>
                <a:ea typeface="蘋果儷中黑" pitchFamily="0" charset="0"/>
                <a:cs typeface="蘋果儷中黑" pitchFamily="0" charset="0"/>
              </a:defRPr>
            </a:pPr>
            <a:r>
              <a:rPr sz="2000" cap="none">
                <a:latin typeface="Arial" pitchFamily="1" charset="0"/>
                <a:ea typeface="Arial" pitchFamily="1" charset="0"/>
                <a:cs typeface="Arial" pitchFamily="1" charset="0"/>
              </a:rPr>
              <a:t>Instantaneous-rate matrix,</a:t>
            </a:r>
            <a:r>
              <a:rPr sz="2000" cap="none"/>
              <a:t> </a:t>
            </a:r>
            <a:r>
              <a:rPr sz="2000" b="1" cap="none">
                <a:latin typeface="Times New Roman" pitchFamily="1" charset="0"/>
                <a:ea typeface="Times New Roman" pitchFamily="1" charset="0"/>
                <a:cs typeface="Times New Roman" pitchFamily="1" charset="0"/>
              </a:rPr>
              <a:t>Q</a:t>
            </a:r>
            <a:endParaRPr sz="2000" b="1" cap="none">
              <a:latin typeface="Times New Roman" pitchFamily="1" charset="0"/>
              <a:ea typeface="Times New Roman" pitchFamily="1" charset="0"/>
              <a:cs typeface="Times New Roman" pitchFamily="1" charset="0"/>
            </a:endParaRPr>
          </a:p>
        </p:txBody>
      </p:sp>
    </p:spTree>
  </p:cSld>
  <p:clrMapOvr>
    <a:masterClrMapping/>
  </p:clrMapOvr>
  <p:transition spd="fast" p14:dur="500">
    <p:fade/>
    <p:extLst>
      <p:ext uri="smNativeData">
        <pr:smNativeData xmlns:pr="smNativeData" xmlns="smNativeData" val="trXWYgAAAAD0AQAAAAAAAAYAAAAAAAAAAAAAAAAAAAAAAAAAAQAAAAAAAAAAAAAAAAAAAAAAAAAAAAAA"/>
      </p:ext>
    </p:extLst>
  </p:transition>
  <p:timing>
    <p:tnLst>
      <p:par>
        <p:cTn id="1" dur="indefinite" restart="never" nodeType="tmRoot"/>
      </p:par>
    </p:tnLst>
  </p:timing>
</p:sld>
</file>

<file path=ppt/slides/slide80.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pic>
        <p:nvPicPr>
          <p:cNvPr id="2" name="pasted-image.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BTCYhd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OgIAAAoCwAAOTYAAOAWAAAQAAAAJgAAAAgAAAD//////////w=="/>
              </a:ext>
            </a:extLst>
          </p:cNvPicPr>
          <p:nvPr/>
        </p:nvPicPr>
        <p:blipFill>
          <a:blip r:embed="rId2"/>
          <a:stretch>
            <a:fillRect/>
          </a:stretch>
        </p:blipFill>
        <p:spPr>
          <a:xfrm>
            <a:off x="1447800" y="1813560"/>
            <a:ext cx="7366635" cy="1905000"/>
          </a:xfrm>
          <a:prstGeom prst="rect">
            <a:avLst/>
          </a:prstGeom>
          <a:noFill/>
          <a:ln>
            <a:noFill/>
          </a:ln>
          <a:effectLst/>
        </p:spPr>
      </p:pic>
      <p:sp>
        <p:nvSpPr>
          <p:cNvPr id="3" name="Shape 1241"/>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AgNQAAwAgAABAgAAAmAAAACAAAAP//////////"/>
              </a:ext>
            </a:extLst>
          </p:cNvSpPr>
          <p:nvPr/>
        </p:nvSpPr>
        <p:spPr>
          <a:xfrm>
            <a:off x="635000" y="101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The Jukes and Cantor, 1969 (JC69) substitution model</a:t>
            </a:r>
          </a:p>
        </p:txBody>
      </p:sp>
      <p:pic>
        <p:nvPicPr>
          <p:cNvPr id="4" name="pasted-image.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AcAAAA4AAAAAAAAAAAAAAAAAAAA////AAAAAAAAAAAAAAAAAAAAAAAAAAAAAAAAAAAAAABkAAAAZAAAAAAAAAAjAAAABAAAAGQAAAAXAAAAFAAAAAAAAAAAAAAA/38AAP9/AAAAAAAACQAAAAQAAAAAAAA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AosAADZGQAAsS0AABkbAAAQAAAAJgAAAAgAAAD//////////w=="/>
              </a:ext>
            </a:extLst>
          </p:cNvPicPr>
          <p:nvPr/>
        </p:nvPicPr>
        <p:blipFill>
          <a:blip r:embed="rId3"/>
          <a:stretch>
            <a:fillRect/>
          </a:stretch>
        </p:blipFill>
        <p:spPr>
          <a:xfrm>
            <a:off x="7158990" y="4201795"/>
            <a:ext cx="268605" cy="203200"/>
          </a:xfrm>
          <a:prstGeom prst="rect">
            <a:avLst/>
          </a:prstGeom>
          <a:noFill/>
          <a:ln>
            <a:noFill/>
          </a:ln>
          <a:effectLst>
            <a:outerShdw blurRad="63500" dist="51187" dir="2700000">
              <a:srgbClr val="000000">
                <a:alpha val="4000"/>
              </a:srgbClr>
            </a:outerShdw>
          </a:effectLst>
        </p:spPr>
      </p:pic>
      <p:sp>
        <p:nvSpPr>
          <p:cNvPr id="5" name="Shape 1243"/>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OwYAANwAAABFOAAATAQAABAgAAAmAAAACAAAAP//////////"/>
              </a:ext>
            </a:extLst>
          </p:cNvSpPr>
          <p:nvPr/>
        </p:nvSpPr>
        <p:spPr>
          <a:xfrm>
            <a:off x="1012825" y="139700"/>
            <a:ext cx="81343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Stochastic Models of Nucleotide Substitution</a:t>
            </a:r>
          </a:p>
        </p:txBody>
      </p:sp>
      <p:sp>
        <p:nvSpPr>
          <p:cNvPr id="6" name="Shape 1244"/>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AAZAAA4PwAA4xwAABAgAAAmAAAACAAAAP//////////"/>
              </a:ext>
            </a:extLst>
          </p:cNvSpPr>
          <p:nvPr/>
        </p:nvSpPr>
        <p:spPr>
          <a:xfrm>
            <a:off x="990600" y="4064000"/>
            <a:ext cx="9286240" cy="63182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100"/>
              </a:lnSpc>
              <a:tabLst>
                <a:tab pos="838200" algn="l"/>
              </a:tabLst>
              <a:defRPr sz="1800" cap="none">
                <a:latin typeface="Arial" pitchFamily="1" charset="0"/>
                <a:ea typeface="Arial" pitchFamily="1" charset="0"/>
                <a:cs typeface="Arial" pitchFamily="1" charset="0"/>
              </a:defRPr>
            </a:pPr>
            <a:r>
              <a:rPr cap="none">
                <a:solidFill>
                  <a:srgbClr val="424242"/>
                </a:solidFill>
              </a:rPr>
              <a:t>Relative rates of change between each pair of states </a:t>
            </a:r>
            <a:r>
              <a:rPr i="1" cap="none">
                <a:solidFill>
                  <a:srgbClr val="424242"/>
                </a:solidFill>
                <a:latin typeface="Times New Roman" pitchFamily="1" charset="0"/>
                <a:ea typeface="Times New Roman" pitchFamily="1" charset="0"/>
                <a:cs typeface="Times New Roman" pitchFamily="1" charset="0"/>
              </a:rPr>
              <a:t>i</a:t>
            </a:r>
            <a:r>
              <a:rPr i="1" cap="none">
                <a:solidFill>
                  <a:srgbClr val="424242"/>
                </a:solidFill>
              </a:rPr>
              <a:t> </a:t>
            </a:r>
            <a:r>
              <a:rPr cap="none">
                <a:solidFill>
                  <a:srgbClr val="424242"/>
                </a:solidFill>
              </a:rPr>
              <a:t>and </a:t>
            </a:r>
            <a:r>
              <a:rPr i="1" cap="none">
                <a:solidFill>
                  <a:srgbClr val="424242"/>
                </a:solidFill>
                <a:latin typeface="Times New Roman" pitchFamily="1" charset="0"/>
                <a:ea typeface="Times New Roman" pitchFamily="1" charset="0"/>
                <a:cs typeface="Times New Roman" pitchFamily="1" charset="0"/>
              </a:rPr>
              <a:t>j</a:t>
            </a:r>
            <a:r>
              <a:rPr i="1" cap="none">
                <a:solidFill>
                  <a:srgbClr val="424242"/>
                </a:solidFill>
              </a:rPr>
              <a:t>,     , </a:t>
            </a:r>
            <a:r>
              <a:rPr cap="none">
                <a:solidFill>
                  <a:srgbClr val="424242"/>
                </a:solidFill>
              </a:rPr>
              <a:t>are assumed to be </a:t>
            </a:r>
            <a:br/>
            <a:r>
              <a:rPr cap="none">
                <a:solidFill>
                  <a:srgbClr val="424242"/>
                </a:solidFill>
              </a:rPr>
              <a:t>     equal, therefore: </a:t>
            </a:r>
            <a:r>
              <a:rPr i="1" cap="none">
                <a:solidFill>
                  <a:srgbClr val="424242"/>
                </a:solidFill>
                <a:latin typeface="Times New Roman" pitchFamily="1" charset="0"/>
                <a:ea typeface="Times New Roman" pitchFamily="1" charset="0"/>
                <a:cs typeface="Times New Roman" pitchFamily="1" charset="0"/>
              </a:rPr>
              <a:t>a </a:t>
            </a:r>
            <a:r>
              <a:rPr cap="none">
                <a:solidFill>
                  <a:srgbClr val="424242"/>
                </a:solidFill>
                <a:latin typeface="Times New Roman" pitchFamily="1" charset="0"/>
                <a:ea typeface="Times New Roman" pitchFamily="1" charset="0"/>
                <a:cs typeface="Times New Roman" pitchFamily="1" charset="0"/>
              </a:rPr>
              <a:t>= </a:t>
            </a:r>
            <a:r>
              <a:rPr i="1" cap="none">
                <a:solidFill>
                  <a:srgbClr val="424242"/>
                </a:solidFill>
                <a:latin typeface="Times New Roman" pitchFamily="1" charset="0"/>
                <a:ea typeface="Times New Roman" pitchFamily="1" charset="0"/>
                <a:cs typeface="Times New Roman" pitchFamily="1" charset="0"/>
              </a:rPr>
              <a:t>b</a:t>
            </a:r>
            <a:r>
              <a:rPr cap="none">
                <a:solidFill>
                  <a:srgbClr val="424242"/>
                </a:solidFill>
                <a:latin typeface="Times New Roman" pitchFamily="1" charset="0"/>
                <a:ea typeface="Times New Roman" pitchFamily="1" charset="0"/>
                <a:cs typeface="Times New Roman" pitchFamily="1" charset="0"/>
              </a:rPr>
              <a:t> = </a:t>
            </a:r>
            <a:r>
              <a:rPr i="1" cap="none">
                <a:solidFill>
                  <a:srgbClr val="424242"/>
                </a:solidFill>
                <a:latin typeface="Times New Roman" pitchFamily="1" charset="0"/>
                <a:ea typeface="Times New Roman" pitchFamily="1" charset="0"/>
                <a:cs typeface="Times New Roman" pitchFamily="1" charset="0"/>
              </a:rPr>
              <a:t>c</a:t>
            </a:r>
            <a:r>
              <a:rPr cap="none">
                <a:solidFill>
                  <a:srgbClr val="424242"/>
                </a:solidFill>
                <a:latin typeface="Times New Roman" pitchFamily="1" charset="0"/>
                <a:ea typeface="Times New Roman" pitchFamily="1" charset="0"/>
                <a:cs typeface="Times New Roman" pitchFamily="1" charset="0"/>
              </a:rPr>
              <a:t> = </a:t>
            </a:r>
            <a:r>
              <a:rPr i="1" cap="none">
                <a:solidFill>
                  <a:srgbClr val="424242"/>
                </a:solidFill>
                <a:latin typeface="Times New Roman" pitchFamily="1" charset="0"/>
                <a:ea typeface="Times New Roman" pitchFamily="1" charset="0"/>
                <a:cs typeface="Times New Roman" pitchFamily="1" charset="0"/>
              </a:rPr>
              <a:t>d</a:t>
            </a:r>
            <a:r>
              <a:rPr cap="none">
                <a:solidFill>
                  <a:srgbClr val="424242"/>
                </a:solidFill>
                <a:latin typeface="Times New Roman" pitchFamily="1" charset="0"/>
                <a:ea typeface="Times New Roman" pitchFamily="1" charset="0"/>
                <a:cs typeface="Times New Roman" pitchFamily="1" charset="0"/>
              </a:rPr>
              <a:t> = </a:t>
            </a:r>
            <a:r>
              <a:rPr i="1" cap="none">
                <a:solidFill>
                  <a:srgbClr val="424242"/>
                </a:solidFill>
                <a:latin typeface="Times New Roman" pitchFamily="1" charset="0"/>
                <a:ea typeface="Times New Roman" pitchFamily="1" charset="0"/>
                <a:cs typeface="Times New Roman" pitchFamily="1" charset="0"/>
              </a:rPr>
              <a:t>e</a:t>
            </a:r>
            <a:r>
              <a:rPr cap="none">
                <a:solidFill>
                  <a:srgbClr val="424242"/>
                </a:solidFill>
                <a:latin typeface="Times New Roman" pitchFamily="1" charset="0"/>
                <a:ea typeface="Times New Roman" pitchFamily="1" charset="0"/>
                <a:cs typeface="Times New Roman" pitchFamily="1" charset="0"/>
              </a:rPr>
              <a:t> = </a:t>
            </a:r>
            <a:r>
              <a:rPr i="1" cap="none">
                <a:solidFill>
                  <a:srgbClr val="424242"/>
                </a:solidFill>
                <a:latin typeface="Times New Roman" pitchFamily="1" charset="0"/>
                <a:ea typeface="Times New Roman" pitchFamily="1" charset="0"/>
                <a:cs typeface="Times New Roman" pitchFamily="1" charset="0"/>
              </a:rPr>
              <a:t>f</a:t>
            </a:r>
            <a:endParaRPr i="1" cap="none">
              <a:solidFill>
                <a:srgbClr val="424242"/>
              </a:solidFill>
              <a:latin typeface="Times New Roman" pitchFamily="1" charset="0"/>
              <a:ea typeface="Times New Roman" pitchFamily="1" charset="0"/>
              <a:cs typeface="Times New Roman" pitchFamily="1" charset="0"/>
            </a:endParaRPr>
          </a:p>
        </p:txBody>
      </p:sp>
    </p:spTree>
  </p:cSld>
  <p:clrMapOvr>
    <a:masterClrMapping/>
  </p:clrMapOvr>
  <p:transition spd="fast" p14:dur="500">
    <p:fade/>
    <p:extLst>
      <p:ext uri="smNativeData">
        <pr:smNativeData xmlns:pr="smNativeData" xmlns="smNativeData" val="trXWYgAAAAD0AQAAAAAAAAYAAAAAAAAAAAAAAAAAAAAAAAAAAQAAAAAAAAAAAAAAAAAAAAAAAAAAAAAA"/>
      </p:ext>
    </p:extLst>
  </p:transition>
  <p:timing>
    <p:tnLst>
      <p:par>
        <p:cTn id="1" dur="indefinite" restart="never" nodeType="tmRoot"/>
      </p:par>
    </p:tnLst>
  </p:timing>
</p:sld>
</file>

<file path=ppt/slides/slide81.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1246"/>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AgNQAAwAgAABAgAAAmAAAACAAAAP//////////"/>
              </a:ext>
            </a:extLst>
          </p:cNvSpPr>
          <p:nvPr/>
        </p:nvSpPr>
        <p:spPr>
          <a:xfrm>
            <a:off x="635000" y="101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The Jukes and Cantor, 1969 (JC69) substitution model</a:t>
            </a:r>
          </a:p>
        </p:txBody>
      </p:sp>
      <p:pic>
        <p:nvPicPr>
          <p:cNvPr id="3" name="pasted-image.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AcAAAA4AAAAAAAAAAAAAAAAAAAA////AAAAAAAAAAAAAAAAAAAAAAAAAAAAAAAAAAAAAABkAAAAZAAAAAAAAAAjAAAABAAAAGQAAAAXAAAAFAAAAAAAAAAAAAAA/38AAP9/AAAAAAAACQAAAAQAAAAAFwA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AosAADZGQAAsS0AABkbAAAQAAAAJgAAAAgAAAD//////////w=="/>
              </a:ext>
            </a:extLst>
          </p:cNvPicPr>
          <p:nvPr/>
        </p:nvPicPr>
        <p:blipFill>
          <a:blip r:embed="rId2"/>
          <a:stretch>
            <a:fillRect/>
          </a:stretch>
        </p:blipFill>
        <p:spPr>
          <a:xfrm>
            <a:off x="7158990" y="4201795"/>
            <a:ext cx="268605" cy="203200"/>
          </a:xfrm>
          <a:prstGeom prst="rect">
            <a:avLst/>
          </a:prstGeom>
          <a:noFill/>
          <a:ln>
            <a:noFill/>
          </a:ln>
          <a:effectLst>
            <a:outerShdw blurRad="63500" dist="51187" dir="2700000">
              <a:srgbClr val="000000">
                <a:alpha val="4000"/>
              </a:srgbClr>
            </a:outerShdw>
          </a:effectLst>
        </p:spPr>
      </p:pic>
      <p:sp>
        <p:nvSpPr>
          <p:cNvPr id="4" name="Shape 1248"/>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OwYAANwAAABFOAAATAQAABAgAAAmAAAACAAAAP//////////"/>
              </a:ext>
            </a:extLst>
          </p:cNvSpPr>
          <p:nvPr/>
        </p:nvSpPr>
        <p:spPr>
          <a:xfrm>
            <a:off x="1012825" y="139700"/>
            <a:ext cx="81343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Stochastic Models of Nucleotide Substitution</a:t>
            </a:r>
          </a:p>
        </p:txBody>
      </p:sp>
      <p:sp>
        <p:nvSpPr>
          <p:cNvPr id="5" name="Shape 1249"/>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AAZAAA4PwAA4xwAABAgAAAmAAAACAAAAP//////////"/>
              </a:ext>
            </a:extLst>
          </p:cNvSpPr>
          <p:nvPr/>
        </p:nvSpPr>
        <p:spPr>
          <a:xfrm>
            <a:off x="990600" y="4064000"/>
            <a:ext cx="9286240" cy="63182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100"/>
              </a:lnSpc>
              <a:tabLst>
                <a:tab pos="838200" algn="l"/>
              </a:tabLst>
              <a:defRPr sz="1800" cap="none">
                <a:latin typeface="Arial" pitchFamily="1" charset="0"/>
                <a:ea typeface="Arial" pitchFamily="1" charset="0"/>
                <a:cs typeface="Arial" pitchFamily="1" charset="0"/>
              </a:defRPr>
            </a:pPr>
            <a:r>
              <a:rPr cap="none">
                <a:solidFill>
                  <a:srgbClr val="424242"/>
                </a:solidFill>
              </a:rPr>
              <a:t>Relative rates of change between each pair of states </a:t>
            </a:r>
            <a:r>
              <a:rPr i="1" cap="none">
                <a:solidFill>
                  <a:srgbClr val="424242"/>
                </a:solidFill>
                <a:latin typeface="Times New Roman" pitchFamily="1" charset="0"/>
                <a:ea typeface="Times New Roman" pitchFamily="1" charset="0"/>
                <a:cs typeface="Times New Roman" pitchFamily="1" charset="0"/>
              </a:rPr>
              <a:t>i</a:t>
            </a:r>
            <a:r>
              <a:rPr i="1" cap="none">
                <a:solidFill>
                  <a:srgbClr val="424242"/>
                </a:solidFill>
              </a:rPr>
              <a:t> </a:t>
            </a:r>
            <a:r>
              <a:rPr cap="none">
                <a:solidFill>
                  <a:srgbClr val="424242"/>
                </a:solidFill>
              </a:rPr>
              <a:t>and </a:t>
            </a:r>
            <a:r>
              <a:rPr i="1" cap="none">
                <a:solidFill>
                  <a:srgbClr val="424242"/>
                </a:solidFill>
                <a:latin typeface="Times New Roman" pitchFamily="1" charset="0"/>
                <a:ea typeface="Times New Roman" pitchFamily="1" charset="0"/>
                <a:cs typeface="Times New Roman" pitchFamily="1" charset="0"/>
              </a:rPr>
              <a:t>j</a:t>
            </a:r>
            <a:r>
              <a:rPr i="1" cap="none">
                <a:solidFill>
                  <a:srgbClr val="424242"/>
                </a:solidFill>
              </a:rPr>
              <a:t>,     , </a:t>
            </a:r>
            <a:r>
              <a:rPr cap="none">
                <a:solidFill>
                  <a:srgbClr val="424242"/>
                </a:solidFill>
              </a:rPr>
              <a:t>are assumed to be </a:t>
            </a:r>
            <a:br/>
            <a:r>
              <a:rPr cap="none">
                <a:solidFill>
                  <a:srgbClr val="424242"/>
                </a:solidFill>
              </a:rPr>
              <a:t>     equal, therefore: </a:t>
            </a:r>
            <a:r>
              <a:rPr i="1" cap="none">
                <a:solidFill>
                  <a:srgbClr val="424242"/>
                </a:solidFill>
                <a:latin typeface="Times New Roman" pitchFamily="1" charset="0"/>
                <a:ea typeface="Times New Roman" pitchFamily="1" charset="0"/>
                <a:cs typeface="Times New Roman" pitchFamily="1" charset="0"/>
              </a:rPr>
              <a:t>a </a:t>
            </a:r>
            <a:r>
              <a:rPr cap="none">
                <a:solidFill>
                  <a:srgbClr val="424242"/>
                </a:solidFill>
                <a:latin typeface="Times New Roman" pitchFamily="1" charset="0"/>
                <a:ea typeface="Times New Roman" pitchFamily="1" charset="0"/>
                <a:cs typeface="Times New Roman" pitchFamily="1" charset="0"/>
              </a:rPr>
              <a:t>= </a:t>
            </a:r>
            <a:r>
              <a:rPr i="1" cap="none">
                <a:solidFill>
                  <a:srgbClr val="424242"/>
                </a:solidFill>
                <a:latin typeface="Times New Roman" pitchFamily="1" charset="0"/>
                <a:ea typeface="Times New Roman" pitchFamily="1" charset="0"/>
                <a:cs typeface="Times New Roman" pitchFamily="1" charset="0"/>
              </a:rPr>
              <a:t>b</a:t>
            </a:r>
            <a:r>
              <a:rPr cap="none">
                <a:solidFill>
                  <a:srgbClr val="424242"/>
                </a:solidFill>
                <a:latin typeface="Times New Roman" pitchFamily="1" charset="0"/>
                <a:ea typeface="Times New Roman" pitchFamily="1" charset="0"/>
                <a:cs typeface="Times New Roman" pitchFamily="1" charset="0"/>
              </a:rPr>
              <a:t> = </a:t>
            </a:r>
            <a:r>
              <a:rPr i="1" cap="none">
                <a:solidFill>
                  <a:srgbClr val="424242"/>
                </a:solidFill>
                <a:latin typeface="Times New Roman" pitchFamily="1" charset="0"/>
                <a:ea typeface="Times New Roman" pitchFamily="1" charset="0"/>
                <a:cs typeface="Times New Roman" pitchFamily="1" charset="0"/>
              </a:rPr>
              <a:t>c</a:t>
            </a:r>
            <a:r>
              <a:rPr cap="none">
                <a:solidFill>
                  <a:srgbClr val="424242"/>
                </a:solidFill>
                <a:latin typeface="Times New Roman" pitchFamily="1" charset="0"/>
                <a:ea typeface="Times New Roman" pitchFamily="1" charset="0"/>
                <a:cs typeface="Times New Roman" pitchFamily="1" charset="0"/>
              </a:rPr>
              <a:t> = </a:t>
            </a:r>
            <a:r>
              <a:rPr i="1" cap="none">
                <a:solidFill>
                  <a:srgbClr val="424242"/>
                </a:solidFill>
                <a:latin typeface="Times New Roman" pitchFamily="1" charset="0"/>
                <a:ea typeface="Times New Roman" pitchFamily="1" charset="0"/>
                <a:cs typeface="Times New Roman" pitchFamily="1" charset="0"/>
              </a:rPr>
              <a:t>d</a:t>
            </a:r>
            <a:r>
              <a:rPr cap="none">
                <a:solidFill>
                  <a:srgbClr val="424242"/>
                </a:solidFill>
                <a:latin typeface="Times New Roman" pitchFamily="1" charset="0"/>
                <a:ea typeface="Times New Roman" pitchFamily="1" charset="0"/>
                <a:cs typeface="Times New Roman" pitchFamily="1" charset="0"/>
              </a:rPr>
              <a:t> = </a:t>
            </a:r>
            <a:r>
              <a:rPr i="1" cap="none">
                <a:solidFill>
                  <a:srgbClr val="424242"/>
                </a:solidFill>
                <a:latin typeface="Times New Roman" pitchFamily="1" charset="0"/>
                <a:ea typeface="Times New Roman" pitchFamily="1" charset="0"/>
                <a:cs typeface="Times New Roman" pitchFamily="1" charset="0"/>
              </a:rPr>
              <a:t>e</a:t>
            </a:r>
            <a:r>
              <a:rPr cap="none">
                <a:solidFill>
                  <a:srgbClr val="424242"/>
                </a:solidFill>
                <a:latin typeface="Times New Roman" pitchFamily="1" charset="0"/>
                <a:ea typeface="Times New Roman" pitchFamily="1" charset="0"/>
                <a:cs typeface="Times New Roman" pitchFamily="1" charset="0"/>
              </a:rPr>
              <a:t> = </a:t>
            </a:r>
            <a:r>
              <a:rPr i="1" cap="none">
                <a:solidFill>
                  <a:srgbClr val="424242"/>
                </a:solidFill>
                <a:latin typeface="Times New Roman" pitchFamily="1" charset="0"/>
                <a:ea typeface="Times New Roman" pitchFamily="1" charset="0"/>
                <a:cs typeface="Times New Roman" pitchFamily="1" charset="0"/>
              </a:rPr>
              <a:t>f</a:t>
            </a:r>
            <a:endParaRPr i="1" cap="none">
              <a:solidFill>
                <a:srgbClr val="424242"/>
              </a:solidFill>
              <a:latin typeface="Times New Roman" pitchFamily="1" charset="0"/>
              <a:ea typeface="Times New Roman" pitchFamily="1" charset="0"/>
              <a:cs typeface="Times New Roman" pitchFamily="1" charset="0"/>
            </a:endParaRPr>
          </a:p>
        </p:txBody>
      </p:sp>
      <p:pic>
        <p:nvPicPr>
          <p:cNvPr id="6" name="pasted-image.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cUvw/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OgIAAAoCwAAzTAAAOAWAAAQAAAAJgAAAAgAAAD//////////w=="/>
              </a:ext>
            </a:extLst>
          </p:cNvPicPr>
          <p:nvPr/>
        </p:nvPicPr>
        <p:blipFill>
          <a:blip r:embed="rId3"/>
          <a:stretch>
            <a:fillRect/>
          </a:stretch>
        </p:blipFill>
        <p:spPr>
          <a:xfrm>
            <a:off x="1447800" y="1813560"/>
            <a:ext cx="6485255" cy="1905000"/>
          </a:xfrm>
          <a:prstGeom prst="rect">
            <a:avLst/>
          </a:prstGeom>
          <a:noFill/>
          <a:ln>
            <a:noFill/>
          </a:ln>
          <a:effectLst/>
        </p:spPr>
      </p:pic>
    </p:spTree>
  </p:cSld>
  <p:clrMapOvr>
    <a:masterClrMapping/>
  </p:clrMapOvr>
  <p:transition spd="fast" p14:dur="500">
    <p:fade/>
    <p:extLst>
      <p:ext uri="smNativeData">
        <pr:smNativeData xmlns:pr="smNativeData" xmlns="smNativeData" val="trXWYgAAAAD0AQAAAAAAAAYAAAAAAAAAAAAAAAAAAAAAAAAAAQAAAAAAAAAAAAAAAAAAAAAAAAAAAAAA"/>
      </p:ext>
    </p:extLst>
  </p:transition>
  <p:timing>
    <p:tnLst>
      <p:par>
        <p:cTn id="1" dur="indefinite" restart="never" nodeType="tmRoot"/>
      </p:par>
    </p:tnLst>
  </p:timing>
</p:sld>
</file>

<file path=ppt/slides/slide82.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1252"/>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J3V3n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AgNQAAwAgAABAgAAAmAAAACAAAAP//////////"/>
              </a:ext>
            </a:extLst>
          </p:cNvSpPr>
          <p:nvPr/>
        </p:nvSpPr>
        <p:spPr>
          <a:xfrm>
            <a:off x="635000" y="101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The Jukes and Cantor, 1969 (JC69) substitution model</a:t>
            </a:r>
          </a:p>
        </p:txBody>
      </p:sp>
      <p:pic>
        <p:nvPicPr>
          <p:cNvPr id="3" name="pasted-image.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AcAAAA4AAAAAAAAAAAAAAAAAAAA////AAAAAAAAAAAAAAAAAAAAAAAAAAAAAAAAAAAAAABkAAAAZAAAAAAAAAAjAAAABAAAAGQAAAAXAAAAFAAAAAAAAAAAAAAA/38AAP9/AAAAAAAACQAAAAQAAABQGNIJ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AosAADZGQAAsS0AABkbAAAQAAAAJgAAAAgAAAD//////////w=="/>
              </a:ext>
            </a:extLst>
          </p:cNvPicPr>
          <p:nvPr/>
        </p:nvPicPr>
        <p:blipFill>
          <a:blip r:embed="rId2"/>
          <a:stretch>
            <a:fillRect/>
          </a:stretch>
        </p:blipFill>
        <p:spPr>
          <a:xfrm>
            <a:off x="7158990" y="4201795"/>
            <a:ext cx="268605" cy="203200"/>
          </a:xfrm>
          <a:prstGeom prst="rect">
            <a:avLst/>
          </a:prstGeom>
          <a:noFill/>
          <a:ln>
            <a:noFill/>
          </a:ln>
          <a:effectLst>
            <a:outerShdw blurRad="63500" dist="51187" dir="2700000">
              <a:srgbClr val="000000">
                <a:alpha val="4000"/>
              </a:srgbClr>
            </a:outerShdw>
          </a:effectLst>
        </p:spPr>
      </p:pic>
      <p:sp>
        <p:nvSpPr>
          <p:cNvPr id="4" name="Shape 1254"/>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OwYAANwAAABFOAAATAQAABAgAAAmAAAACAAAAP//////////"/>
              </a:ext>
            </a:extLst>
          </p:cNvSpPr>
          <p:nvPr/>
        </p:nvSpPr>
        <p:spPr>
          <a:xfrm>
            <a:off x="1012825" y="139700"/>
            <a:ext cx="81343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Stochastic Models of Nucleotide Substitution</a:t>
            </a:r>
          </a:p>
        </p:txBody>
      </p:sp>
      <p:sp>
        <p:nvSpPr>
          <p:cNvPr id="5" name="Shape 1255"/>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AAZAAA4PwAA4xwAABAgAAAmAAAACAAAAP//////////"/>
              </a:ext>
            </a:extLst>
          </p:cNvSpPr>
          <p:nvPr/>
        </p:nvSpPr>
        <p:spPr>
          <a:xfrm>
            <a:off x="990600" y="4064000"/>
            <a:ext cx="9286240" cy="63182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100"/>
              </a:lnSpc>
              <a:tabLst>
                <a:tab pos="838200" algn="l"/>
              </a:tabLst>
              <a:defRPr sz="1800" cap="none">
                <a:latin typeface="Arial" pitchFamily="1" charset="0"/>
                <a:ea typeface="Arial" pitchFamily="1" charset="0"/>
                <a:cs typeface="Arial" pitchFamily="1" charset="0"/>
              </a:defRPr>
            </a:pPr>
            <a:r>
              <a:rPr cap="none">
                <a:solidFill>
                  <a:srgbClr val="424242"/>
                </a:solidFill>
              </a:rPr>
              <a:t>Relative rates of change between each pair of states </a:t>
            </a:r>
            <a:r>
              <a:rPr i="1" cap="none">
                <a:solidFill>
                  <a:srgbClr val="424242"/>
                </a:solidFill>
                <a:latin typeface="Times New Roman" pitchFamily="1" charset="0"/>
                <a:ea typeface="Times New Roman" pitchFamily="1" charset="0"/>
                <a:cs typeface="Times New Roman" pitchFamily="1" charset="0"/>
              </a:rPr>
              <a:t>i</a:t>
            </a:r>
            <a:r>
              <a:rPr i="1" cap="none">
                <a:solidFill>
                  <a:srgbClr val="424242"/>
                </a:solidFill>
              </a:rPr>
              <a:t> </a:t>
            </a:r>
            <a:r>
              <a:rPr cap="none">
                <a:solidFill>
                  <a:srgbClr val="424242"/>
                </a:solidFill>
              </a:rPr>
              <a:t>and </a:t>
            </a:r>
            <a:r>
              <a:rPr i="1" cap="none">
                <a:solidFill>
                  <a:srgbClr val="424242"/>
                </a:solidFill>
                <a:latin typeface="Times New Roman" pitchFamily="1" charset="0"/>
                <a:ea typeface="Times New Roman" pitchFamily="1" charset="0"/>
                <a:cs typeface="Times New Roman" pitchFamily="1" charset="0"/>
              </a:rPr>
              <a:t>j</a:t>
            </a:r>
            <a:r>
              <a:rPr i="1" cap="none">
                <a:solidFill>
                  <a:srgbClr val="424242"/>
                </a:solidFill>
              </a:rPr>
              <a:t>,     , </a:t>
            </a:r>
            <a:r>
              <a:rPr cap="none">
                <a:solidFill>
                  <a:srgbClr val="424242"/>
                </a:solidFill>
              </a:rPr>
              <a:t>are assumed to be </a:t>
            </a:r>
            <a:br/>
            <a:r>
              <a:rPr cap="none">
                <a:solidFill>
                  <a:srgbClr val="424242"/>
                </a:solidFill>
              </a:rPr>
              <a:t>     equal, therefore: </a:t>
            </a:r>
            <a:r>
              <a:rPr i="1" cap="none">
                <a:solidFill>
                  <a:srgbClr val="424242"/>
                </a:solidFill>
                <a:latin typeface="Times New Roman" pitchFamily="1" charset="0"/>
                <a:ea typeface="Times New Roman" pitchFamily="1" charset="0"/>
                <a:cs typeface="Times New Roman" pitchFamily="1" charset="0"/>
              </a:rPr>
              <a:t>a </a:t>
            </a:r>
            <a:r>
              <a:rPr cap="none">
                <a:solidFill>
                  <a:srgbClr val="424242"/>
                </a:solidFill>
                <a:latin typeface="Times New Roman" pitchFamily="1" charset="0"/>
                <a:ea typeface="Times New Roman" pitchFamily="1" charset="0"/>
                <a:cs typeface="Times New Roman" pitchFamily="1" charset="0"/>
              </a:rPr>
              <a:t>= </a:t>
            </a:r>
            <a:r>
              <a:rPr i="1" cap="none">
                <a:solidFill>
                  <a:srgbClr val="424242"/>
                </a:solidFill>
                <a:latin typeface="Times New Roman" pitchFamily="1" charset="0"/>
                <a:ea typeface="Times New Roman" pitchFamily="1" charset="0"/>
                <a:cs typeface="Times New Roman" pitchFamily="1" charset="0"/>
              </a:rPr>
              <a:t>b</a:t>
            </a:r>
            <a:r>
              <a:rPr cap="none">
                <a:solidFill>
                  <a:srgbClr val="424242"/>
                </a:solidFill>
                <a:latin typeface="Times New Roman" pitchFamily="1" charset="0"/>
                <a:ea typeface="Times New Roman" pitchFamily="1" charset="0"/>
                <a:cs typeface="Times New Roman" pitchFamily="1" charset="0"/>
              </a:rPr>
              <a:t> = </a:t>
            </a:r>
            <a:r>
              <a:rPr i="1" cap="none">
                <a:solidFill>
                  <a:srgbClr val="424242"/>
                </a:solidFill>
                <a:latin typeface="Times New Roman" pitchFamily="1" charset="0"/>
                <a:ea typeface="Times New Roman" pitchFamily="1" charset="0"/>
                <a:cs typeface="Times New Roman" pitchFamily="1" charset="0"/>
              </a:rPr>
              <a:t>c</a:t>
            </a:r>
            <a:r>
              <a:rPr cap="none">
                <a:solidFill>
                  <a:srgbClr val="424242"/>
                </a:solidFill>
                <a:latin typeface="Times New Roman" pitchFamily="1" charset="0"/>
                <a:ea typeface="Times New Roman" pitchFamily="1" charset="0"/>
                <a:cs typeface="Times New Roman" pitchFamily="1" charset="0"/>
              </a:rPr>
              <a:t> = </a:t>
            </a:r>
            <a:r>
              <a:rPr i="1" cap="none">
                <a:solidFill>
                  <a:srgbClr val="424242"/>
                </a:solidFill>
                <a:latin typeface="Times New Roman" pitchFamily="1" charset="0"/>
                <a:ea typeface="Times New Roman" pitchFamily="1" charset="0"/>
                <a:cs typeface="Times New Roman" pitchFamily="1" charset="0"/>
              </a:rPr>
              <a:t>d</a:t>
            </a:r>
            <a:r>
              <a:rPr cap="none">
                <a:solidFill>
                  <a:srgbClr val="424242"/>
                </a:solidFill>
                <a:latin typeface="Times New Roman" pitchFamily="1" charset="0"/>
                <a:ea typeface="Times New Roman" pitchFamily="1" charset="0"/>
                <a:cs typeface="Times New Roman" pitchFamily="1" charset="0"/>
              </a:rPr>
              <a:t> = </a:t>
            </a:r>
            <a:r>
              <a:rPr i="1" cap="none">
                <a:solidFill>
                  <a:srgbClr val="424242"/>
                </a:solidFill>
                <a:latin typeface="Times New Roman" pitchFamily="1" charset="0"/>
                <a:ea typeface="Times New Roman" pitchFamily="1" charset="0"/>
                <a:cs typeface="Times New Roman" pitchFamily="1" charset="0"/>
              </a:rPr>
              <a:t>e</a:t>
            </a:r>
            <a:r>
              <a:rPr cap="none">
                <a:solidFill>
                  <a:srgbClr val="424242"/>
                </a:solidFill>
                <a:latin typeface="Times New Roman" pitchFamily="1" charset="0"/>
                <a:ea typeface="Times New Roman" pitchFamily="1" charset="0"/>
                <a:cs typeface="Times New Roman" pitchFamily="1" charset="0"/>
              </a:rPr>
              <a:t> = </a:t>
            </a:r>
            <a:r>
              <a:rPr i="1" cap="none">
                <a:solidFill>
                  <a:srgbClr val="424242"/>
                </a:solidFill>
                <a:latin typeface="Times New Roman" pitchFamily="1" charset="0"/>
                <a:ea typeface="Times New Roman" pitchFamily="1" charset="0"/>
                <a:cs typeface="Times New Roman" pitchFamily="1" charset="0"/>
              </a:rPr>
              <a:t>f</a:t>
            </a:r>
            <a:endParaRPr i="1" cap="none">
              <a:solidFill>
                <a:srgbClr val="424242"/>
              </a:solidFill>
              <a:latin typeface="Times New Roman" pitchFamily="1" charset="0"/>
              <a:ea typeface="Times New Roman" pitchFamily="1" charset="0"/>
              <a:cs typeface="Times New Roman" pitchFamily="1" charset="0"/>
            </a:endParaRPr>
          </a:p>
        </p:txBody>
      </p:sp>
      <p:grpSp>
        <p:nvGrpSpPr>
          <p:cNvPr id="6" name="Group 1258"/>
          <p:cNvGrpSpPr>
            <a:extLst>
              <a:ext uri="smNativeData">
                <pr:smNativeData xmlns:pr="smNativeData" xmlns="smNativeData" val="SMDATA_6_trXWYhMAAAAlAAAAAQAAAA8BAAAAkAAAAEgAAACQAAAASAAAAAAAAAAAAAAAAAAAABcAAAAUAAAAAAAAAAAAAAD/fwAA/38AAAAAAAAJAAAABAAAAAAAAAAfAAAAVAAAAAAAAAAAAAAAAAAAAAAAAAAAAAAAAAAAAAAAAAAAAAAAAAAAAAAAAAAAAAAAAAAAAAAAAAAAAAAAAAAAAAAAAAAAAAAAAAAAAAAAAAAAAAAAAAAAACEAAAAYAAAAFAAAABgGAADoHAAAOTYAAMQgAAAQAAAAJgAAAAgAAAD/////AAAAAA=="/>
              </a:ext>
            </a:extLst>
          </p:cNvGrpSpPr>
          <p:nvPr/>
        </p:nvGrpSpPr>
        <p:grpSpPr>
          <a:xfrm>
            <a:off x="990600" y="4699000"/>
            <a:ext cx="7823835" cy="627380"/>
            <a:chOff x="990600" y="4699000"/>
            <a:chExt cx="7823835" cy="627380"/>
          </a:xfrm>
        </p:grpSpPr>
        <p:sp>
          <p:nvSpPr>
            <p:cNvPr id="8" name="Shape 1256"/>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AAAAAMvLywDAwP8Af39/AAAAAAAAAAAAAAAAAAAAAAAAAAAAIQAAABgAAAAUAAAAGAYAAOgcAAA5NgAAxCAAAAAgAAAmAAAACAAAAP//////////"/>
                </a:ext>
              </a:extLst>
            </p:cNvSpPr>
            <p:nvPr/>
          </p:nvSpPr>
          <p:spPr>
            <a:xfrm>
              <a:off x="990600" y="4699000"/>
              <a:ext cx="7823835" cy="6273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100"/>
                </a:lnSpc>
                <a:tabLst>
                  <a:tab pos="838200" algn="l"/>
                </a:tabLst>
                <a:defRPr sz="1800" cap="none">
                  <a:latin typeface="Arial" pitchFamily="1" charset="0"/>
                  <a:ea typeface="Arial" pitchFamily="1" charset="0"/>
                  <a:cs typeface="Arial" pitchFamily="1" charset="0"/>
                </a:defRPr>
              </a:pPr>
              <a:r>
                <a:rPr cap="none">
                  <a:solidFill>
                    <a:srgbClr val="424242"/>
                  </a:solidFill>
                </a:rPr>
                <a:t>The stationary frequencies of each state are assumed to be equal, </a:t>
              </a:r>
              <a:br/>
              <a:r>
                <a:rPr cap="none">
                  <a:solidFill>
                    <a:srgbClr val="424242"/>
                  </a:solidFill>
                </a:rPr>
                <a:t>    therefore: </a:t>
              </a:r>
              <a:endParaRPr cap="none">
                <a:solidFill>
                  <a:srgbClr val="424242"/>
                </a:solidFill>
              </a:endParaRPr>
            </a:p>
          </p:txBody>
        </p:sp>
        <p:pic>
          <p:nvPicPr>
            <p:cNvPr id="7" name="pasted-image.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XwAAAEcAAABHAAAAZAAAAGQAAAAAAAAAy8vLAF8AAABHAAAARwAAAGQAAABkAAAAAAAAAAcAAAA4AAAAAAAAAAAAAAAAAAAA////AAAAAAAAAAAAAAAAAAAAAAAAAAAAAAAAAAAAAABkAAAAZAAAAAAAAAAjAAAABAAAAGQAAAAXAAAAFAAAAAAAAAAAAAAA/38AAP9/AAAAAAAACQAAAAQAAAAAAAA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C8OAADrHgAAlx4AAGcgAAAAAAAAJgAAAAgAAAD//////////w=="/>
                </a:ext>
              </a:extLst>
            </p:cNvPicPr>
            <p:nvPr/>
          </p:nvPicPr>
          <p:blipFill>
            <a:blip r:embed="rId3"/>
            <a:stretch>
              <a:fillRect/>
            </a:stretch>
          </p:blipFill>
          <p:spPr>
            <a:xfrm>
              <a:off x="2305685" y="5026025"/>
              <a:ext cx="2667000" cy="241300"/>
            </a:xfrm>
            <a:prstGeom prst="rect">
              <a:avLst/>
            </a:prstGeom>
            <a:noFill/>
            <a:ln>
              <a:noFill/>
            </a:ln>
            <a:effectLst>
              <a:outerShdw blurRad="63500" dist="63760" dir="2700000">
                <a:srgbClr val="000000">
                  <a:alpha val="5000"/>
                </a:srgbClr>
              </a:outerShdw>
            </a:effectLst>
          </p:spPr>
        </p:pic>
      </p:grpSp>
      <p:pic>
        <p:nvPicPr>
          <p:cNvPr id="9" name="pasted-image.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B5Y9pk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OgIAAAoCwAAzTAAAOAWAAAQAAAAJgAAAAgAAAD//////////w=="/>
              </a:ext>
            </a:extLst>
          </p:cNvPicPr>
          <p:nvPr/>
        </p:nvPicPr>
        <p:blipFill>
          <a:blip r:embed="rId4"/>
          <a:stretch>
            <a:fillRect/>
          </a:stretch>
        </p:blipFill>
        <p:spPr>
          <a:xfrm>
            <a:off x="1447800" y="1813560"/>
            <a:ext cx="6485255" cy="1905000"/>
          </a:xfrm>
          <a:prstGeom prst="rect">
            <a:avLst/>
          </a:prstGeom>
          <a:noFill/>
          <a:ln>
            <a:noFill/>
          </a:ln>
          <a:effectLst/>
        </p:spPr>
      </p:pic>
    </p:spTree>
  </p:cSld>
  <p:clrMapOvr>
    <a:masterClrMapping/>
  </p:clrMapOvr>
  <p:transition spd="fast" p14:dur="500">
    <p:fade/>
    <p:extLst>
      <p:ext uri="smNativeData">
        <pr:smNativeData xmlns:pr="smNativeData" xmlns="smNativeData" val="trXWYgAAAAD0AQAAAAAAAAYAAAAAAAAAAAAAAAAAAAAAAAAAAQAAAAAAAAAAAAAAAAAAAAAAAAAAAAAA"/>
      </p:ext>
    </p:extLst>
  </p:transition>
  <p:timing>
    <p:tnLst>
      <p:par>
        <p:cTn id="1" dur="indefinite" restart="never" nodeType="tmRoot"/>
      </p:par>
    </p:tnLst>
  </p:timing>
</p:sld>
</file>

<file path=ppt/slides/slide83.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1261"/>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DNcr64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AgNQAAwAgAABAgAAAmAAAACAAAAP//////////"/>
              </a:ext>
            </a:extLst>
          </p:cNvSpPr>
          <p:nvPr/>
        </p:nvSpPr>
        <p:spPr>
          <a:xfrm>
            <a:off x="635000" y="101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The Jukes and Cantor, 1969 (JC69) substitution model</a:t>
            </a:r>
          </a:p>
        </p:txBody>
      </p:sp>
      <p:pic>
        <p:nvPicPr>
          <p:cNvPr id="3" name="pasted-image.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AcAAAA4AAAAAAAAAAAAAAAAAAAA////AAAAAAAAAAAAAAAAAAAAAAAAAAAAAAAAAAAAAABkAAAAZAAAAAAAAAAjAAAABAAAAGQAAAAXAAAAFAAAAAAAAAAAAAAA/38AAP9/AAAAAAAACQAAAAQAAAAAAAA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AosAADZGQAAsS0AABkbAAAQAAAAJgAAAAgAAAD//////////w=="/>
              </a:ext>
            </a:extLst>
          </p:cNvPicPr>
          <p:nvPr/>
        </p:nvPicPr>
        <p:blipFill>
          <a:blip r:embed="rId2"/>
          <a:stretch>
            <a:fillRect/>
          </a:stretch>
        </p:blipFill>
        <p:spPr>
          <a:xfrm>
            <a:off x="7158990" y="4201795"/>
            <a:ext cx="268605" cy="203200"/>
          </a:xfrm>
          <a:prstGeom prst="rect">
            <a:avLst/>
          </a:prstGeom>
          <a:noFill/>
          <a:ln>
            <a:noFill/>
          </a:ln>
          <a:effectLst>
            <a:outerShdw blurRad="63500" dist="51187" dir="2700000">
              <a:srgbClr val="000000">
                <a:alpha val="4000"/>
              </a:srgbClr>
            </a:outerShdw>
          </a:effectLst>
        </p:spPr>
      </p:pic>
      <p:sp>
        <p:nvSpPr>
          <p:cNvPr id="4" name="Shape 1263"/>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qXIDo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OwYAANwAAABFOAAATAQAABAgAAAmAAAACAAAAP//////////"/>
              </a:ext>
            </a:extLst>
          </p:cNvSpPr>
          <p:nvPr/>
        </p:nvSpPr>
        <p:spPr>
          <a:xfrm>
            <a:off x="1012825" y="139700"/>
            <a:ext cx="81343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Stochastic Models of Nucleotide Substitution</a:t>
            </a:r>
          </a:p>
        </p:txBody>
      </p:sp>
      <p:sp>
        <p:nvSpPr>
          <p:cNvPr id="5" name="Shape 1264"/>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JS42iM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AAZAAA4PwAA4xwAABAgAAAmAAAACAAAAP//////////"/>
              </a:ext>
            </a:extLst>
          </p:cNvSpPr>
          <p:nvPr/>
        </p:nvSpPr>
        <p:spPr>
          <a:xfrm>
            <a:off x="990600" y="4064000"/>
            <a:ext cx="9286240" cy="63182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100"/>
              </a:lnSpc>
              <a:tabLst>
                <a:tab pos="838200" algn="l"/>
              </a:tabLst>
              <a:defRPr sz="1800" cap="none">
                <a:latin typeface="Arial" pitchFamily="1" charset="0"/>
                <a:ea typeface="Arial" pitchFamily="1" charset="0"/>
                <a:cs typeface="Arial" pitchFamily="1" charset="0"/>
              </a:defRPr>
            </a:pPr>
            <a:r>
              <a:rPr cap="none">
                <a:solidFill>
                  <a:srgbClr val="424242"/>
                </a:solidFill>
              </a:rPr>
              <a:t>Relative rates of change between each pair of states </a:t>
            </a:r>
            <a:r>
              <a:rPr i="1" cap="none">
                <a:solidFill>
                  <a:srgbClr val="424242"/>
                </a:solidFill>
                <a:latin typeface="Times New Roman" pitchFamily="1" charset="0"/>
                <a:ea typeface="Times New Roman" pitchFamily="1" charset="0"/>
                <a:cs typeface="Times New Roman" pitchFamily="1" charset="0"/>
              </a:rPr>
              <a:t>i</a:t>
            </a:r>
            <a:r>
              <a:rPr i="1" cap="none">
                <a:solidFill>
                  <a:srgbClr val="424242"/>
                </a:solidFill>
              </a:rPr>
              <a:t> </a:t>
            </a:r>
            <a:r>
              <a:rPr cap="none">
                <a:solidFill>
                  <a:srgbClr val="424242"/>
                </a:solidFill>
              </a:rPr>
              <a:t>and </a:t>
            </a:r>
            <a:r>
              <a:rPr i="1" cap="none">
                <a:solidFill>
                  <a:srgbClr val="424242"/>
                </a:solidFill>
                <a:latin typeface="Times New Roman" pitchFamily="1" charset="0"/>
                <a:ea typeface="Times New Roman" pitchFamily="1" charset="0"/>
                <a:cs typeface="Times New Roman" pitchFamily="1" charset="0"/>
              </a:rPr>
              <a:t>j</a:t>
            </a:r>
            <a:r>
              <a:rPr i="1" cap="none">
                <a:solidFill>
                  <a:srgbClr val="424242"/>
                </a:solidFill>
              </a:rPr>
              <a:t>,     , </a:t>
            </a:r>
            <a:r>
              <a:rPr cap="none">
                <a:solidFill>
                  <a:srgbClr val="424242"/>
                </a:solidFill>
              </a:rPr>
              <a:t>are assumed to be </a:t>
            </a:r>
            <a:br/>
            <a:r>
              <a:rPr cap="none">
                <a:solidFill>
                  <a:srgbClr val="424242"/>
                </a:solidFill>
              </a:rPr>
              <a:t>     equal, therefore: </a:t>
            </a:r>
            <a:r>
              <a:rPr i="1" cap="none">
                <a:solidFill>
                  <a:srgbClr val="424242"/>
                </a:solidFill>
                <a:latin typeface="Times New Roman" pitchFamily="1" charset="0"/>
                <a:ea typeface="Times New Roman" pitchFamily="1" charset="0"/>
                <a:cs typeface="Times New Roman" pitchFamily="1" charset="0"/>
              </a:rPr>
              <a:t>a </a:t>
            </a:r>
            <a:r>
              <a:rPr cap="none">
                <a:solidFill>
                  <a:srgbClr val="424242"/>
                </a:solidFill>
                <a:latin typeface="Times New Roman" pitchFamily="1" charset="0"/>
                <a:ea typeface="Times New Roman" pitchFamily="1" charset="0"/>
                <a:cs typeface="Times New Roman" pitchFamily="1" charset="0"/>
              </a:rPr>
              <a:t>= </a:t>
            </a:r>
            <a:r>
              <a:rPr i="1" cap="none">
                <a:solidFill>
                  <a:srgbClr val="424242"/>
                </a:solidFill>
                <a:latin typeface="Times New Roman" pitchFamily="1" charset="0"/>
                <a:ea typeface="Times New Roman" pitchFamily="1" charset="0"/>
                <a:cs typeface="Times New Roman" pitchFamily="1" charset="0"/>
              </a:rPr>
              <a:t>b</a:t>
            </a:r>
            <a:r>
              <a:rPr cap="none">
                <a:solidFill>
                  <a:srgbClr val="424242"/>
                </a:solidFill>
                <a:latin typeface="Times New Roman" pitchFamily="1" charset="0"/>
                <a:ea typeface="Times New Roman" pitchFamily="1" charset="0"/>
                <a:cs typeface="Times New Roman" pitchFamily="1" charset="0"/>
              </a:rPr>
              <a:t> = </a:t>
            </a:r>
            <a:r>
              <a:rPr i="1" cap="none">
                <a:solidFill>
                  <a:srgbClr val="424242"/>
                </a:solidFill>
                <a:latin typeface="Times New Roman" pitchFamily="1" charset="0"/>
                <a:ea typeface="Times New Roman" pitchFamily="1" charset="0"/>
                <a:cs typeface="Times New Roman" pitchFamily="1" charset="0"/>
              </a:rPr>
              <a:t>c</a:t>
            </a:r>
            <a:r>
              <a:rPr cap="none">
                <a:solidFill>
                  <a:srgbClr val="424242"/>
                </a:solidFill>
                <a:latin typeface="Times New Roman" pitchFamily="1" charset="0"/>
                <a:ea typeface="Times New Roman" pitchFamily="1" charset="0"/>
                <a:cs typeface="Times New Roman" pitchFamily="1" charset="0"/>
              </a:rPr>
              <a:t> = </a:t>
            </a:r>
            <a:r>
              <a:rPr i="1" cap="none">
                <a:solidFill>
                  <a:srgbClr val="424242"/>
                </a:solidFill>
                <a:latin typeface="Times New Roman" pitchFamily="1" charset="0"/>
                <a:ea typeface="Times New Roman" pitchFamily="1" charset="0"/>
                <a:cs typeface="Times New Roman" pitchFamily="1" charset="0"/>
              </a:rPr>
              <a:t>d</a:t>
            </a:r>
            <a:r>
              <a:rPr cap="none">
                <a:solidFill>
                  <a:srgbClr val="424242"/>
                </a:solidFill>
                <a:latin typeface="Times New Roman" pitchFamily="1" charset="0"/>
                <a:ea typeface="Times New Roman" pitchFamily="1" charset="0"/>
                <a:cs typeface="Times New Roman" pitchFamily="1" charset="0"/>
              </a:rPr>
              <a:t> = </a:t>
            </a:r>
            <a:r>
              <a:rPr i="1" cap="none">
                <a:solidFill>
                  <a:srgbClr val="424242"/>
                </a:solidFill>
                <a:latin typeface="Times New Roman" pitchFamily="1" charset="0"/>
                <a:ea typeface="Times New Roman" pitchFamily="1" charset="0"/>
                <a:cs typeface="Times New Roman" pitchFamily="1" charset="0"/>
              </a:rPr>
              <a:t>e</a:t>
            </a:r>
            <a:r>
              <a:rPr cap="none">
                <a:solidFill>
                  <a:srgbClr val="424242"/>
                </a:solidFill>
                <a:latin typeface="Times New Roman" pitchFamily="1" charset="0"/>
                <a:ea typeface="Times New Roman" pitchFamily="1" charset="0"/>
                <a:cs typeface="Times New Roman" pitchFamily="1" charset="0"/>
              </a:rPr>
              <a:t> = </a:t>
            </a:r>
            <a:r>
              <a:rPr i="1" cap="none">
                <a:solidFill>
                  <a:srgbClr val="424242"/>
                </a:solidFill>
                <a:latin typeface="Times New Roman" pitchFamily="1" charset="0"/>
                <a:ea typeface="Times New Roman" pitchFamily="1" charset="0"/>
                <a:cs typeface="Times New Roman" pitchFamily="1" charset="0"/>
              </a:rPr>
              <a:t>f</a:t>
            </a:r>
            <a:endParaRPr i="1" cap="none">
              <a:solidFill>
                <a:srgbClr val="424242"/>
              </a:solidFill>
              <a:latin typeface="Times New Roman" pitchFamily="1" charset="0"/>
              <a:ea typeface="Times New Roman" pitchFamily="1" charset="0"/>
              <a:cs typeface="Times New Roman" pitchFamily="1" charset="0"/>
            </a:endParaRPr>
          </a:p>
        </p:txBody>
      </p:sp>
      <p:pic>
        <p:nvPicPr>
          <p:cNvPr id="6" name="pasted-image.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KAAo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OgIAAAsCwAAcjMAAOQWAAAQAAAAJgAAAAgAAAD//////////w=="/>
              </a:ext>
            </a:extLst>
          </p:cNvPicPr>
          <p:nvPr/>
        </p:nvPicPr>
        <p:blipFill>
          <a:blip r:embed="rId3"/>
          <a:stretch>
            <a:fillRect/>
          </a:stretch>
        </p:blipFill>
        <p:spPr>
          <a:xfrm>
            <a:off x="1447800" y="1816100"/>
            <a:ext cx="6915150" cy="1905000"/>
          </a:xfrm>
          <a:prstGeom prst="rect">
            <a:avLst/>
          </a:prstGeom>
          <a:noFill/>
          <a:ln>
            <a:noFill/>
          </a:ln>
          <a:effectLst/>
        </p:spPr>
      </p:pic>
      <p:grpSp>
        <p:nvGrpSpPr>
          <p:cNvPr id="7" name="Group 1268"/>
          <p:cNvGrpSpPr>
            <a:extLst>
              <a:ext uri="smNativeData">
                <pr:smNativeData xmlns:pr="smNativeData" xmlns="smNativeData" val="SMDATA_6_trXWYhMAAAAlAAAAAQAAAA8BAAAAkAAAAEgAAACQAAAASAAAAAAAAAAAAAAAAAAAABcAAAAUAAAAAAAAAAAAAAD/fwAA/38AAAAAAAAJAAAABAAAAAgAAAAfAAAAVAAAAAAAAAAAAAAAAAAAAAAAAAAAAAAAAAAAAAAAAAAAAAAAAAAAAAAAAAAAAAAAAAAAAAAAAAAAAAAAAAAAAAAAAAAAAAAAAAAAAAAAAAAAAAAAAAAAACEAAAAYAAAAFAAAABgGAADoHAAAOTYAAMQgAAAQAAAAJgAAAAgAAAD/////AAAAAA=="/>
              </a:ext>
            </a:extLst>
          </p:cNvGrpSpPr>
          <p:nvPr/>
        </p:nvGrpSpPr>
        <p:grpSpPr>
          <a:xfrm>
            <a:off x="990600" y="4699000"/>
            <a:ext cx="7823835" cy="627380"/>
            <a:chOff x="990600" y="4699000"/>
            <a:chExt cx="7823835" cy="627380"/>
          </a:xfrm>
        </p:grpSpPr>
        <p:sp>
          <p:nvSpPr>
            <p:cNvPr id="9" name="Shape 1266"/>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PYA9w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AAAAAMvLywDAwP8Af39/AAAAAAAAAAAAAAAAAAAAAAAAAAAAIQAAABgAAAAUAAAAGAYAAOgcAAA5NgAAxCAAAAAgAAAmAAAACAAAAP//////////"/>
                </a:ext>
              </a:extLst>
            </p:cNvSpPr>
            <p:nvPr/>
          </p:nvSpPr>
          <p:spPr>
            <a:xfrm>
              <a:off x="990600" y="4699000"/>
              <a:ext cx="7823835" cy="6273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100"/>
                </a:lnSpc>
                <a:tabLst>
                  <a:tab pos="838200" algn="l"/>
                </a:tabLst>
                <a:defRPr sz="1800" cap="none">
                  <a:latin typeface="Arial" pitchFamily="1" charset="0"/>
                  <a:ea typeface="Arial" pitchFamily="1" charset="0"/>
                  <a:cs typeface="Arial" pitchFamily="1" charset="0"/>
                </a:defRPr>
              </a:pPr>
              <a:r>
                <a:rPr cap="none">
                  <a:solidFill>
                    <a:srgbClr val="424242"/>
                  </a:solidFill>
                </a:rPr>
                <a:t>The stationary frequencies of each state are assumed to be equal, </a:t>
              </a:r>
              <a:br/>
              <a:r>
                <a:rPr cap="none">
                  <a:solidFill>
                    <a:srgbClr val="424242"/>
                  </a:solidFill>
                </a:rPr>
                <a:t>    therefore: </a:t>
              </a:r>
              <a:endParaRPr cap="none">
                <a:solidFill>
                  <a:srgbClr val="424242"/>
                </a:solidFill>
              </a:endParaRPr>
            </a:p>
          </p:txBody>
        </p:sp>
        <p:pic>
          <p:nvPicPr>
            <p:cNvPr id="8" name="pasted-image.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XwAAAEcAAABHAAAAZAAAAGQAAAAAAAAAy8vLAF8AAABHAAAARwAAAGQAAABkAAAAAAAAAAcAAAA4AAAAAAAAAAAAAAAAAAAA////AAAAAAAAAAAAAAAAAAAAAAAAAAAAAAAAAAAAAABkAAAAZAAAAAAAAAAjAAAABAAAAGQAAAAXAAAAFAAAAAAAAAAAAAAA/38AAP9/AAAAAAAACQAAAAQAAAAQBAIB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C8OAADrHgAAlx4AAGcgAAAAAAAAJgAAAAgAAAD//////////w=="/>
                </a:ext>
              </a:extLst>
            </p:cNvPicPr>
            <p:nvPr/>
          </p:nvPicPr>
          <p:blipFill>
            <a:blip r:embed="rId4"/>
            <a:stretch>
              <a:fillRect/>
            </a:stretch>
          </p:blipFill>
          <p:spPr>
            <a:xfrm>
              <a:off x="2305685" y="5026025"/>
              <a:ext cx="2667000" cy="241300"/>
            </a:xfrm>
            <a:prstGeom prst="rect">
              <a:avLst/>
            </a:prstGeom>
            <a:noFill/>
            <a:ln>
              <a:noFill/>
            </a:ln>
            <a:effectLst>
              <a:outerShdw blurRad="63500" dist="63760" dir="2700000">
                <a:srgbClr val="000000">
                  <a:alpha val="5000"/>
                </a:srgbClr>
              </a:outerShdw>
            </a:effectLst>
          </p:spPr>
        </p:pic>
      </p:grpSp>
    </p:spTree>
  </p:cSld>
  <p:clrMapOvr>
    <a:masterClrMapping/>
  </p:clrMapOvr>
  <p:transition spd="fast" p14:dur="500">
    <p:fade/>
    <p:extLst>
      <p:ext uri="smNativeData">
        <pr:smNativeData xmlns:pr="smNativeData" xmlns="smNativeData" val="trXWYgAAAAD0AQAAAAAAAAYAAAAAAAAAAAAAAAAAAAAAAAAAAQAAAAAAAAAAAAAAAAAAAAAAAAAAAAAA"/>
      </p:ext>
    </p:extLst>
  </p:transition>
  <p:timing>
    <p:tnLst>
      <p:par>
        <p:cTn id="1" dur="indefinite" restart="never" nodeType="tmRoot"/>
      </p:par>
    </p:tnLst>
  </p:timing>
</p:sld>
</file>

<file path=ppt/slides/slide84.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1270"/>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BTw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AgNQAAwAgAABAgAAAmAAAACAAAAP//////////"/>
              </a:ext>
            </a:extLst>
          </p:cNvSpPr>
          <p:nvPr/>
        </p:nvSpPr>
        <p:spPr>
          <a:xfrm>
            <a:off x="635000" y="101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The Jukes and Cantor, 1969 (JC69) substitution model</a:t>
            </a:r>
          </a:p>
        </p:txBody>
      </p:sp>
      <p:pic>
        <p:nvPicPr>
          <p:cNvPr id="3" name="pasted-image.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AcAAAA4AAAAAAAAAAAAAAAAAAAA////AAAAAAAAAAAAAAAAAAAAAAAAAAAAAAAAAAAAAABkAAAAZAAAAAAAAAAjAAAABAAAAGQAAAAXAAAAFAAAAAAAAAAAAAAA/38AAP9/AAAAAAAACQAAAAQAAAAAAAA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AosAADZGQAAsS0AABkbAAAQAAAAJgAAAAgAAAD//////////w=="/>
              </a:ext>
            </a:extLst>
          </p:cNvPicPr>
          <p:nvPr/>
        </p:nvPicPr>
        <p:blipFill>
          <a:blip r:embed="rId2"/>
          <a:stretch>
            <a:fillRect/>
          </a:stretch>
        </p:blipFill>
        <p:spPr>
          <a:xfrm>
            <a:off x="7158990" y="4201795"/>
            <a:ext cx="268605" cy="203200"/>
          </a:xfrm>
          <a:prstGeom prst="rect">
            <a:avLst/>
          </a:prstGeom>
          <a:noFill/>
          <a:ln>
            <a:noFill/>
          </a:ln>
          <a:effectLst>
            <a:outerShdw blurRad="63500" dist="51187" dir="2700000">
              <a:srgbClr val="000000">
                <a:alpha val="4000"/>
              </a:srgbClr>
            </a:outerShdw>
          </a:effectLst>
        </p:spPr>
      </p:pic>
      <p:sp>
        <p:nvSpPr>
          <p:cNvPr id="4" name="Shape 1272"/>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OwYAANwAAABFOAAATAQAABAgAAAmAAAACAAAAP//////////"/>
              </a:ext>
            </a:extLst>
          </p:cNvSpPr>
          <p:nvPr/>
        </p:nvSpPr>
        <p:spPr>
          <a:xfrm>
            <a:off x="1012825" y="139700"/>
            <a:ext cx="81343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Stochastic Models of Nucleotide Substitution</a:t>
            </a:r>
          </a:p>
        </p:txBody>
      </p:sp>
      <p:sp>
        <p:nvSpPr>
          <p:cNvPr id="5" name="Shape 1273"/>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AAZAAA4PwAA4xwAABAgAAAmAAAACAAAAP//////////"/>
              </a:ext>
            </a:extLst>
          </p:cNvSpPr>
          <p:nvPr/>
        </p:nvSpPr>
        <p:spPr>
          <a:xfrm>
            <a:off x="990600" y="4064000"/>
            <a:ext cx="9286240" cy="63182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100"/>
              </a:lnSpc>
              <a:tabLst>
                <a:tab pos="838200" algn="l"/>
              </a:tabLst>
              <a:defRPr sz="1800" cap="none">
                <a:latin typeface="Arial" pitchFamily="1" charset="0"/>
                <a:ea typeface="Arial" pitchFamily="1" charset="0"/>
                <a:cs typeface="Arial" pitchFamily="1" charset="0"/>
              </a:defRPr>
            </a:pPr>
            <a:r>
              <a:rPr cap="none">
                <a:solidFill>
                  <a:srgbClr val="424242"/>
                </a:solidFill>
              </a:rPr>
              <a:t>Relative rates of change between each pair of states </a:t>
            </a:r>
            <a:r>
              <a:rPr i="1" cap="none">
                <a:solidFill>
                  <a:srgbClr val="424242"/>
                </a:solidFill>
                <a:latin typeface="Times New Roman" pitchFamily="1" charset="0"/>
                <a:ea typeface="Times New Roman" pitchFamily="1" charset="0"/>
                <a:cs typeface="Times New Roman" pitchFamily="1" charset="0"/>
              </a:rPr>
              <a:t>i</a:t>
            </a:r>
            <a:r>
              <a:rPr i="1" cap="none">
                <a:solidFill>
                  <a:srgbClr val="424242"/>
                </a:solidFill>
              </a:rPr>
              <a:t> </a:t>
            </a:r>
            <a:r>
              <a:rPr cap="none">
                <a:solidFill>
                  <a:srgbClr val="424242"/>
                </a:solidFill>
              </a:rPr>
              <a:t>and </a:t>
            </a:r>
            <a:r>
              <a:rPr i="1" cap="none">
                <a:solidFill>
                  <a:srgbClr val="424242"/>
                </a:solidFill>
                <a:latin typeface="Times New Roman" pitchFamily="1" charset="0"/>
                <a:ea typeface="Times New Roman" pitchFamily="1" charset="0"/>
                <a:cs typeface="Times New Roman" pitchFamily="1" charset="0"/>
              </a:rPr>
              <a:t>j</a:t>
            </a:r>
            <a:r>
              <a:rPr i="1" cap="none">
                <a:solidFill>
                  <a:srgbClr val="424242"/>
                </a:solidFill>
              </a:rPr>
              <a:t>,     , </a:t>
            </a:r>
            <a:r>
              <a:rPr cap="none">
                <a:solidFill>
                  <a:srgbClr val="424242"/>
                </a:solidFill>
              </a:rPr>
              <a:t>are assumed to be </a:t>
            </a:r>
            <a:br/>
            <a:r>
              <a:rPr cap="none">
                <a:solidFill>
                  <a:srgbClr val="424242"/>
                </a:solidFill>
              </a:rPr>
              <a:t>     equal, therefore: </a:t>
            </a:r>
            <a:r>
              <a:rPr i="1" cap="none">
                <a:solidFill>
                  <a:srgbClr val="424242"/>
                </a:solidFill>
                <a:latin typeface="Times New Roman" pitchFamily="1" charset="0"/>
                <a:ea typeface="Times New Roman" pitchFamily="1" charset="0"/>
                <a:cs typeface="Times New Roman" pitchFamily="1" charset="0"/>
              </a:rPr>
              <a:t>a </a:t>
            </a:r>
            <a:r>
              <a:rPr cap="none">
                <a:solidFill>
                  <a:srgbClr val="424242"/>
                </a:solidFill>
                <a:latin typeface="Times New Roman" pitchFamily="1" charset="0"/>
                <a:ea typeface="Times New Roman" pitchFamily="1" charset="0"/>
                <a:cs typeface="Times New Roman" pitchFamily="1" charset="0"/>
              </a:rPr>
              <a:t>= </a:t>
            </a:r>
            <a:r>
              <a:rPr i="1" cap="none">
                <a:solidFill>
                  <a:srgbClr val="424242"/>
                </a:solidFill>
                <a:latin typeface="Times New Roman" pitchFamily="1" charset="0"/>
                <a:ea typeface="Times New Roman" pitchFamily="1" charset="0"/>
                <a:cs typeface="Times New Roman" pitchFamily="1" charset="0"/>
              </a:rPr>
              <a:t>b</a:t>
            </a:r>
            <a:r>
              <a:rPr cap="none">
                <a:solidFill>
                  <a:srgbClr val="424242"/>
                </a:solidFill>
                <a:latin typeface="Times New Roman" pitchFamily="1" charset="0"/>
                <a:ea typeface="Times New Roman" pitchFamily="1" charset="0"/>
                <a:cs typeface="Times New Roman" pitchFamily="1" charset="0"/>
              </a:rPr>
              <a:t> = </a:t>
            </a:r>
            <a:r>
              <a:rPr i="1" cap="none">
                <a:solidFill>
                  <a:srgbClr val="424242"/>
                </a:solidFill>
                <a:latin typeface="Times New Roman" pitchFamily="1" charset="0"/>
                <a:ea typeface="Times New Roman" pitchFamily="1" charset="0"/>
                <a:cs typeface="Times New Roman" pitchFamily="1" charset="0"/>
              </a:rPr>
              <a:t>c</a:t>
            </a:r>
            <a:r>
              <a:rPr cap="none">
                <a:solidFill>
                  <a:srgbClr val="424242"/>
                </a:solidFill>
                <a:latin typeface="Times New Roman" pitchFamily="1" charset="0"/>
                <a:ea typeface="Times New Roman" pitchFamily="1" charset="0"/>
                <a:cs typeface="Times New Roman" pitchFamily="1" charset="0"/>
              </a:rPr>
              <a:t> = </a:t>
            </a:r>
            <a:r>
              <a:rPr i="1" cap="none">
                <a:solidFill>
                  <a:srgbClr val="424242"/>
                </a:solidFill>
                <a:latin typeface="Times New Roman" pitchFamily="1" charset="0"/>
                <a:ea typeface="Times New Roman" pitchFamily="1" charset="0"/>
                <a:cs typeface="Times New Roman" pitchFamily="1" charset="0"/>
              </a:rPr>
              <a:t>d</a:t>
            </a:r>
            <a:r>
              <a:rPr cap="none">
                <a:solidFill>
                  <a:srgbClr val="424242"/>
                </a:solidFill>
                <a:latin typeface="Times New Roman" pitchFamily="1" charset="0"/>
                <a:ea typeface="Times New Roman" pitchFamily="1" charset="0"/>
                <a:cs typeface="Times New Roman" pitchFamily="1" charset="0"/>
              </a:rPr>
              <a:t> = </a:t>
            </a:r>
            <a:r>
              <a:rPr i="1" cap="none">
                <a:solidFill>
                  <a:srgbClr val="424242"/>
                </a:solidFill>
                <a:latin typeface="Times New Roman" pitchFamily="1" charset="0"/>
                <a:ea typeface="Times New Roman" pitchFamily="1" charset="0"/>
                <a:cs typeface="Times New Roman" pitchFamily="1" charset="0"/>
              </a:rPr>
              <a:t>e</a:t>
            </a:r>
            <a:r>
              <a:rPr cap="none">
                <a:solidFill>
                  <a:srgbClr val="424242"/>
                </a:solidFill>
                <a:latin typeface="Times New Roman" pitchFamily="1" charset="0"/>
                <a:ea typeface="Times New Roman" pitchFamily="1" charset="0"/>
                <a:cs typeface="Times New Roman" pitchFamily="1" charset="0"/>
              </a:rPr>
              <a:t> = </a:t>
            </a:r>
            <a:r>
              <a:rPr i="1" cap="none">
                <a:solidFill>
                  <a:srgbClr val="424242"/>
                </a:solidFill>
                <a:latin typeface="Times New Roman" pitchFamily="1" charset="0"/>
                <a:ea typeface="Times New Roman" pitchFamily="1" charset="0"/>
                <a:cs typeface="Times New Roman" pitchFamily="1" charset="0"/>
              </a:rPr>
              <a:t>f</a:t>
            </a:r>
            <a:endParaRPr i="1" cap="none">
              <a:solidFill>
                <a:srgbClr val="424242"/>
              </a:solidFill>
              <a:latin typeface="Times New Roman" pitchFamily="1" charset="0"/>
              <a:ea typeface="Times New Roman" pitchFamily="1" charset="0"/>
              <a:cs typeface="Times New Roman" pitchFamily="1" charset="0"/>
            </a:endParaRPr>
          </a:p>
        </p:txBody>
      </p:sp>
      <p:pic>
        <p:nvPicPr>
          <p:cNvPr id="6" name="pasted-image.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OgIAAAsCwAAcjMAAOQWAAAQAAAAJgAAAAgAAAD//////////w=="/>
              </a:ext>
            </a:extLst>
          </p:cNvPicPr>
          <p:nvPr/>
        </p:nvPicPr>
        <p:blipFill>
          <a:blip r:embed="rId3"/>
          <a:stretch>
            <a:fillRect/>
          </a:stretch>
        </p:blipFill>
        <p:spPr>
          <a:xfrm>
            <a:off x="1447800" y="1816100"/>
            <a:ext cx="6915150" cy="1905000"/>
          </a:xfrm>
          <a:prstGeom prst="rect">
            <a:avLst/>
          </a:prstGeom>
          <a:noFill/>
          <a:ln>
            <a:noFill/>
          </a:ln>
          <a:effectLst/>
        </p:spPr>
      </p:pic>
      <p:sp>
        <p:nvSpPr>
          <p:cNvPr id="7" name="Shape 1275"/>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NAgAAA2OwAACCMAABAgAAAmAAAACAAAAP//////////"/>
              </a:ext>
            </a:extLst>
          </p:cNvSpPr>
          <p:nvPr/>
        </p:nvSpPr>
        <p:spPr>
          <a:xfrm>
            <a:off x="990600" y="5334000"/>
            <a:ext cx="8634730"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100"/>
              </a:lnSpc>
              <a:tabLst>
                <a:tab pos="838200" algn="l"/>
              </a:tabLst>
              <a:defRPr sz="1800" cap="none">
                <a:latin typeface="Arial" pitchFamily="1" charset="0"/>
                <a:ea typeface="Arial" pitchFamily="1" charset="0"/>
                <a:cs typeface="Arial" pitchFamily="1" charset="0"/>
              </a:defRPr>
            </a:pPr>
            <a:r>
              <a:rPr cap="none">
                <a:solidFill>
                  <a:srgbClr val="424242"/>
                </a:solidFill>
              </a:rPr>
              <a:t>A </a:t>
            </a:r>
            <a:r>
              <a:rPr cap="none">
                <a:solidFill>
                  <a:srgbClr val="0433FF"/>
                </a:solidFill>
              </a:rPr>
              <a:t>free parameter</a:t>
            </a:r>
            <a:r>
              <a:rPr cap="none">
                <a:solidFill>
                  <a:srgbClr val="424242"/>
                </a:solidFill>
              </a:rPr>
              <a:t> is a parameter that is free to vary (it is estimated from the data)</a:t>
            </a:r>
            <a:endParaRPr cap="none">
              <a:solidFill>
                <a:srgbClr val="424242"/>
              </a:solidFill>
            </a:endParaRPr>
          </a:p>
        </p:txBody>
      </p:sp>
      <p:grpSp>
        <p:nvGrpSpPr>
          <p:cNvPr id="8" name="Group 1278"/>
          <p:cNvGrpSpPr>
            <a:extLst>
              <a:ext uri="smNativeData">
                <pr:smNativeData xmlns:pr="smNativeData" xmlns="smNativeData" val="SMDATA_6_trXWYhMAAAAlAAAAAQAAAA8BAAAAkAAAAEgAAACQAAAASAAAAAAAAAAAAAAAAAAAABcAAAAUAAAAAAAAAAAAAAD/fwAA/38AAAAAAAAJAAAABAAAAEEAQQAfAAAAVAAAAAAAAAAAAAAAAAAAAAAAAAAAAAAAAAAAAAAAAAAAAAAAAAAAAAAAAAAAAAAAAAAAAAAAAAAAAAAAAAAAAAAAAAAAAAAAAAAAAAAAAAAAAAAAAAAAACEAAAAYAAAAFAAAABgGAADoHAAAOTYAAMQgAAAQAAAAJgAAAAgAAAD/////AAAAAA=="/>
              </a:ext>
            </a:extLst>
          </p:cNvGrpSpPr>
          <p:nvPr/>
        </p:nvGrpSpPr>
        <p:grpSpPr>
          <a:xfrm>
            <a:off x="990600" y="4699000"/>
            <a:ext cx="7823835" cy="627380"/>
            <a:chOff x="990600" y="4699000"/>
            <a:chExt cx="7823835" cy="627380"/>
          </a:xfrm>
        </p:grpSpPr>
        <p:sp>
          <p:nvSpPr>
            <p:cNvPr id="10" name="Shape 1276"/>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AAAAAMvLywDAwP8Af39/AAAAAAAAAAAAAAAAAAAAAAAAAAAAIQAAABgAAAAUAAAAGAYAAOgcAAA5NgAAxCAAAAAgAAAmAAAACAAAAP//////////"/>
                </a:ext>
              </a:extLst>
            </p:cNvSpPr>
            <p:nvPr/>
          </p:nvSpPr>
          <p:spPr>
            <a:xfrm>
              <a:off x="990600" y="4699000"/>
              <a:ext cx="7823835" cy="6273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100"/>
                </a:lnSpc>
                <a:tabLst>
                  <a:tab pos="838200" algn="l"/>
                </a:tabLst>
                <a:defRPr sz="1800" cap="none">
                  <a:latin typeface="Arial" pitchFamily="1" charset="0"/>
                  <a:ea typeface="Arial" pitchFamily="1" charset="0"/>
                  <a:cs typeface="Arial" pitchFamily="1" charset="0"/>
                </a:defRPr>
              </a:pPr>
              <a:r>
                <a:rPr cap="none">
                  <a:solidFill>
                    <a:srgbClr val="424242"/>
                  </a:solidFill>
                </a:rPr>
                <a:t>The stationary frequencies of each state are assumed to be equal, </a:t>
              </a:r>
              <a:br/>
              <a:r>
                <a:rPr cap="none">
                  <a:solidFill>
                    <a:srgbClr val="424242"/>
                  </a:solidFill>
                </a:rPr>
                <a:t>    therefore: </a:t>
              </a:r>
              <a:endParaRPr cap="none">
                <a:solidFill>
                  <a:srgbClr val="424242"/>
                </a:solidFill>
              </a:endParaRPr>
            </a:p>
          </p:txBody>
        </p:sp>
        <p:pic>
          <p:nvPicPr>
            <p:cNvPr id="9" name="pasted-image.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XwAAAEcAAABHAAAAZAAAAGQAAAAAAAAAy8vLAF8AAABHAAAARwAAAGQAAABkAAAAAAAAAAcAAAA4AAAAAAAAAAAAAAAAAAAA////AAAAAAAAAAAAAAAAAAAAAAAAAAAAAAAAAAAAAABkAAAAZAAAAAAAAAAjAAAABAAAAGQAAAAXAAAAFAAAAAAAAAAAAAAA/38AAP9/AAAAAAAACQAAAAQAAABHo8m3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C8OAADrHgAAlx4AAGcgAAAAAAAAJgAAAAgAAAD//////////w=="/>
                </a:ext>
              </a:extLst>
            </p:cNvPicPr>
            <p:nvPr/>
          </p:nvPicPr>
          <p:blipFill>
            <a:blip r:embed="rId4"/>
            <a:stretch>
              <a:fillRect/>
            </a:stretch>
          </p:blipFill>
          <p:spPr>
            <a:xfrm>
              <a:off x="2305685" y="5026025"/>
              <a:ext cx="2667000" cy="241300"/>
            </a:xfrm>
            <a:prstGeom prst="rect">
              <a:avLst/>
            </a:prstGeom>
            <a:noFill/>
            <a:ln>
              <a:noFill/>
            </a:ln>
            <a:effectLst>
              <a:outerShdw blurRad="63500" dist="63760" dir="2700000">
                <a:srgbClr val="000000">
                  <a:alpha val="5000"/>
                </a:srgbClr>
              </a:outerShdw>
            </a:effectLst>
          </p:spPr>
        </p:pic>
      </p:grpSp>
    </p:spTree>
  </p:cSld>
  <p:clrMapOvr>
    <a:masterClrMapping/>
  </p:clrMapOvr>
  <p:transition spd="fast" p14:dur="500">
    <p:fade/>
    <p:extLst>
      <p:ext uri="smNativeData">
        <pr:smNativeData xmlns:pr="smNativeData" xmlns="smNativeData" val="trXWYgAAAAD0AQAAAAAAAAYAAAAAAAAAAAAAAAAAAAAAAAAAAQAAAAAAAAAAAAAAAAAAAAAAAAAAAAAA"/>
      </p:ext>
    </p:extLst>
  </p:transition>
  <p:timing>
    <p:tnLst>
      <p:par>
        <p:cTn id="1" dur="indefinite" restart="never" nodeType="tmRoot"/>
      </p:par>
    </p:tnLst>
  </p:timing>
</p:sld>
</file>

<file path=ppt/slides/slide85.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1280"/>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AgNQAAwAgAABAgAAAmAAAACAAAAP//////////"/>
              </a:ext>
            </a:extLst>
          </p:cNvSpPr>
          <p:nvPr/>
        </p:nvSpPr>
        <p:spPr>
          <a:xfrm>
            <a:off x="635000" y="101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The Jukes and Cantor, 1969 (JC69) substitution model</a:t>
            </a:r>
          </a:p>
        </p:txBody>
      </p:sp>
      <p:pic>
        <p:nvPicPr>
          <p:cNvPr id="3" name="pasted-image.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AcAAAA4AAAAAAAAAAAAAAAAAAAA////AAAAAAAAAAAAAAAAAAAAAAAAAAAAAAAAAAAAAABkAAAAZAAAAAAAAAAjAAAABAAAAGQAAAAXAAAAFAAAAAAAAAAAAAAA/38AAP9/AAAAAAAACQAAAAQAAACgq/MF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AosAADZGQAAsS0AABkbAAAQAAAAJgAAAAgAAAD//////////w=="/>
              </a:ext>
            </a:extLst>
          </p:cNvPicPr>
          <p:nvPr/>
        </p:nvPicPr>
        <p:blipFill>
          <a:blip r:embed="rId2"/>
          <a:stretch>
            <a:fillRect/>
          </a:stretch>
        </p:blipFill>
        <p:spPr>
          <a:xfrm>
            <a:off x="7158990" y="4201795"/>
            <a:ext cx="268605" cy="203200"/>
          </a:xfrm>
          <a:prstGeom prst="rect">
            <a:avLst/>
          </a:prstGeom>
          <a:noFill/>
          <a:ln>
            <a:noFill/>
          </a:ln>
          <a:effectLst>
            <a:outerShdw blurRad="63500" dist="51187" dir="2700000">
              <a:srgbClr val="000000">
                <a:alpha val="4000"/>
              </a:srgbClr>
            </a:outerShdw>
          </a:effectLst>
        </p:spPr>
      </p:pic>
      <p:sp>
        <p:nvSpPr>
          <p:cNvPr id="4" name="Shape 1282"/>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GB88w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OwYAANwAAABFOAAATAQAABAgAAAmAAAACAAAAP//////////"/>
              </a:ext>
            </a:extLst>
          </p:cNvSpPr>
          <p:nvPr/>
        </p:nvSpPr>
        <p:spPr>
          <a:xfrm>
            <a:off x="1012825" y="139700"/>
            <a:ext cx="81343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Stochastic Models of Nucleotide Substitution</a:t>
            </a:r>
          </a:p>
        </p:txBody>
      </p:sp>
      <p:sp>
        <p:nvSpPr>
          <p:cNvPr id="5" name="Shape 1283"/>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LDQMQ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AAZAAA4PwAA4xwAABAgAAAmAAAACAAAAP//////////"/>
              </a:ext>
            </a:extLst>
          </p:cNvSpPr>
          <p:nvPr/>
        </p:nvSpPr>
        <p:spPr>
          <a:xfrm>
            <a:off x="990600" y="4064000"/>
            <a:ext cx="9286240" cy="63182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100"/>
              </a:lnSpc>
              <a:tabLst>
                <a:tab pos="838200" algn="l"/>
              </a:tabLst>
              <a:defRPr sz="1800" cap="none">
                <a:latin typeface="Arial" pitchFamily="1" charset="0"/>
                <a:ea typeface="Arial" pitchFamily="1" charset="0"/>
                <a:cs typeface="Arial" pitchFamily="1" charset="0"/>
              </a:defRPr>
            </a:pPr>
            <a:r>
              <a:rPr cap="none">
                <a:solidFill>
                  <a:srgbClr val="424242"/>
                </a:solidFill>
              </a:rPr>
              <a:t>Relative rates of change between each pair of states </a:t>
            </a:r>
            <a:r>
              <a:rPr i="1" cap="none">
                <a:solidFill>
                  <a:srgbClr val="424242"/>
                </a:solidFill>
                <a:latin typeface="Times New Roman" pitchFamily="1" charset="0"/>
                <a:ea typeface="Times New Roman" pitchFamily="1" charset="0"/>
                <a:cs typeface="Times New Roman" pitchFamily="1" charset="0"/>
              </a:rPr>
              <a:t>i</a:t>
            </a:r>
            <a:r>
              <a:rPr i="1" cap="none">
                <a:solidFill>
                  <a:srgbClr val="424242"/>
                </a:solidFill>
              </a:rPr>
              <a:t> </a:t>
            </a:r>
            <a:r>
              <a:rPr cap="none">
                <a:solidFill>
                  <a:srgbClr val="424242"/>
                </a:solidFill>
              </a:rPr>
              <a:t>and </a:t>
            </a:r>
            <a:r>
              <a:rPr i="1" cap="none">
                <a:solidFill>
                  <a:srgbClr val="424242"/>
                </a:solidFill>
                <a:latin typeface="Times New Roman" pitchFamily="1" charset="0"/>
                <a:ea typeface="Times New Roman" pitchFamily="1" charset="0"/>
                <a:cs typeface="Times New Roman" pitchFamily="1" charset="0"/>
              </a:rPr>
              <a:t>j</a:t>
            </a:r>
            <a:r>
              <a:rPr i="1" cap="none">
                <a:solidFill>
                  <a:srgbClr val="424242"/>
                </a:solidFill>
              </a:rPr>
              <a:t>,     , </a:t>
            </a:r>
            <a:r>
              <a:rPr cap="none">
                <a:solidFill>
                  <a:srgbClr val="424242"/>
                </a:solidFill>
              </a:rPr>
              <a:t>are assumed to be </a:t>
            </a:r>
            <a:br/>
            <a:r>
              <a:rPr cap="none">
                <a:solidFill>
                  <a:srgbClr val="424242"/>
                </a:solidFill>
              </a:rPr>
              <a:t>     equal, therefore: </a:t>
            </a:r>
            <a:r>
              <a:rPr i="1" cap="none">
                <a:solidFill>
                  <a:srgbClr val="424242"/>
                </a:solidFill>
                <a:latin typeface="Times New Roman" pitchFamily="1" charset="0"/>
                <a:ea typeface="Times New Roman" pitchFamily="1" charset="0"/>
                <a:cs typeface="Times New Roman" pitchFamily="1" charset="0"/>
              </a:rPr>
              <a:t>a </a:t>
            </a:r>
            <a:r>
              <a:rPr cap="none">
                <a:solidFill>
                  <a:srgbClr val="424242"/>
                </a:solidFill>
                <a:latin typeface="Times New Roman" pitchFamily="1" charset="0"/>
                <a:ea typeface="Times New Roman" pitchFamily="1" charset="0"/>
                <a:cs typeface="Times New Roman" pitchFamily="1" charset="0"/>
              </a:rPr>
              <a:t>= </a:t>
            </a:r>
            <a:r>
              <a:rPr i="1" cap="none">
                <a:solidFill>
                  <a:srgbClr val="424242"/>
                </a:solidFill>
                <a:latin typeface="Times New Roman" pitchFamily="1" charset="0"/>
                <a:ea typeface="Times New Roman" pitchFamily="1" charset="0"/>
                <a:cs typeface="Times New Roman" pitchFamily="1" charset="0"/>
              </a:rPr>
              <a:t>b</a:t>
            </a:r>
            <a:r>
              <a:rPr cap="none">
                <a:solidFill>
                  <a:srgbClr val="424242"/>
                </a:solidFill>
                <a:latin typeface="Times New Roman" pitchFamily="1" charset="0"/>
                <a:ea typeface="Times New Roman" pitchFamily="1" charset="0"/>
                <a:cs typeface="Times New Roman" pitchFamily="1" charset="0"/>
              </a:rPr>
              <a:t> = </a:t>
            </a:r>
            <a:r>
              <a:rPr i="1" cap="none">
                <a:solidFill>
                  <a:srgbClr val="424242"/>
                </a:solidFill>
                <a:latin typeface="Times New Roman" pitchFamily="1" charset="0"/>
                <a:ea typeface="Times New Roman" pitchFamily="1" charset="0"/>
                <a:cs typeface="Times New Roman" pitchFamily="1" charset="0"/>
              </a:rPr>
              <a:t>c</a:t>
            </a:r>
            <a:r>
              <a:rPr cap="none">
                <a:solidFill>
                  <a:srgbClr val="424242"/>
                </a:solidFill>
                <a:latin typeface="Times New Roman" pitchFamily="1" charset="0"/>
                <a:ea typeface="Times New Roman" pitchFamily="1" charset="0"/>
                <a:cs typeface="Times New Roman" pitchFamily="1" charset="0"/>
              </a:rPr>
              <a:t> = </a:t>
            </a:r>
            <a:r>
              <a:rPr i="1" cap="none">
                <a:solidFill>
                  <a:srgbClr val="424242"/>
                </a:solidFill>
                <a:latin typeface="Times New Roman" pitchFamily="1" charset="0"/>
                <a:ea typeface="Times New Roman" pitchFamily="1" charset="0"/>
                <a:cs typeface="Times New Roman" pitchFamily="1" charset="0"/>
              </a:rPr>
              <a:t>d</a:t>
            </a:r>
            <a:r>
              <a:rPr cap="none">
                <a:solidFill>
                  <a:srgbClr val="424242"/>
                </a:solidFill>
                <a:latin typeface="Times New Roman" pitchFamily="1" charset="0"/>
                <a:ea typeface="Times New Roman" pitchFamily="1" charset="0"/>
                <a:cs typeface="Times New Roman" pitchFamily="1" charset="0"/>
              </a:rPr>
              <a:t> = </a:t>
            </a:r>
            <a:r>
              <a:rPr i="1" cap="none">
                <a:solidFill>
                  <a:srgbClr val="424242"/>
                </a:solidFill>
                <a:latin typeface="Times New Roman" pitchFamily="1" charset="0"/>
                <a:ea typeface="Times New Roman" pitchFamily="1" charset="0"/>
                <a:cs typeface="Times New Roman" pitchFamily="1" charset="0"/>
              </a:rPr>
              <a:t>e</a:t>
            </a:r>
            <a:r>
              <a:rPr cap="none">
                <a:solidFill>
                  <a:srgbClr val="424242"/>
                </a:solidFill>
                <a:latin typeface="Times New Roman" pitchFamily="1" charset="0"/>
                <a:ea typeface="Times New Roman" pitchFamily="1" charset="0"/>
                <a:cs typeface="Times New Roman" pitchFamily="1" charset="0"/>
              </a:rPr>
              <a:t> = </a:t>
            </a:r>
            <a:r>
              <a:rPr i="1" cap="none">
                <a:solidFill>
                  <a:srgbClr val="424242"/>
                </a:solidFill>
                <a:latin typeface="Times New Roman" pitchFamily="1" charset="0"/>
                <a:ea typeface="Times New Roman" pitchFamily="1" charset="0"/>
                <a:cs typeface="Times New Roman" pitchFamily="1" charset="0"/>
              </a:rPr>
              <a:t>f</a:t>
            </a:r>
            <a:endParaRPr i="1" cap="none">
              <a:solidFill>
                <a:srgbClr val="424242"/>
              </a:solidFill>
              <a:latin typeface="Times New Roman" pitchFamily="1" charset="0"/>
              <a:ea typeface="Times New Roman" pitchFamily="1" charset="0"/>
              <a:cs typeface="Times New Roman" pitchFamily="1" charset="0"/>
            </a:endParaRPr>
          </a:p>
        </p:txBody>
      </p:sp>
      <p:pic>
        <p:nvPicPr>
          <p:cNvPr id="6" name="pasted-image.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OgIAAAsCwAAcjMAAOQWAAAQAAAAJgAAAAgAAAD//////////w=="/>
              </a:ext>
            </a:extLst>
          </p:cNvPicPr>
          <p:nvPr/>
        </p:nvPicPr>
        <p:blipFill>
          <a:blip r:embed="rId3"/>
          <a:stretch>
            <a:fillRect/>
          </a:stretch>
        </p:blipFill>
        <p:spPr>
          <a:xfrm>
            <a:off x="1447800" y="1816100"/>
            <a:ext cx="6915150" cy="1905000"/>
          </a:xfrm>
          <a:prstGeom prst="rect">
            <a:avLst/>
          </a:prstGeom>
          <a:noFill/>
          <a:ln>
            <a:noFill/>
          </a:ln>
          <a:effectLst/>
        </p:spPr>
      </p:pic>
      <p:sp>
        <p:nvSpPr>
          <p:cNvPr id="7" name="Shape 1285"/>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NAgAAA2OwAACCMAABAgAAAmAAAACAAAAP//////////"/>
              </a:ext>
            </a:extLst>
          </p:cNvSpPr>
          <p:nvPr/>
        </p:nvSpPr>
        <p:spPr>
          <a:xfrm>
            <a:off x="990600" y="5334000"/>
            <a:ext cx="8634730"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100"/>
              </a:lnSpc>
              <a:tabLst>
                <a:tab pos="838200" algn="l"/>
              </a:tabLst>
              <a:defRPr sz="1800" cap="none">
                <a:latin typeface="Arial" pitchFamily="1" charset="0"/>
                <a:ea typeface="Arial" pitchFamily="1" charset="0"/>
                <a:cs typeface="Arial" pitchFamily="1" charset="0"/>
              </a:defRPr>
            </a:pPr>
            <a:r>
              <a:rPr cap="none">
                <a:solidFill>
                  <a:srgbClr val="424242"/>
                </a:solidFill>
              </a:rPr>
              <a:t>A </a:t>
            </a:r>
            <a:r>
              <a:rPr cap="none">
                <a:solidFill>
                  <a:srgbClr val="0433FF"/>
                </a:solidFill>
              </a:rPr>
              <a:t>free parameter</a:t>
            </a:r>
            <a:r>
              <a:rPr cap="none">
                <a:solidFill>
                  <a:srgbClr val="424242"/>
                </a:solidFill>
              </a:rPr>
              <a:t> is a parameter that is free to vary (it is estimated from the data)</a:t>
            </a:r>
            <a:endParaRPr cap="none">
              <a:solidFill>
                <a:srgbClr val="424242"/>
              </a:solidFill>
            </a:endParaRPr>
          </a:p>
        </p:txBody>
      </p:sp>
      <p:sp>
        <p:nvSpPr>
          <p:cNvPr id="8" name="Shape 1286"/>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CgjAAA5NgAAYCUAABAgAAAmAAAACAAAAP//////////"/>
              </a:ext>
            </a:extLst>
          </p:cNvSpPr>
          <p:nvPr/>
        </p:nvSpPr>
        <p:spPr>
          <a:xfrm>
            <a:off x="990600" y="5715000"/>
            <a:ext cx="7823835"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r>
              <a:t>How many free parameters are there in the JC69 substitution model?</a:t>
            </a:r>
          </a:p>
        </p:txBody>
      </p:sp>
      <p:grpSp>
        <p:nvGrpSpPr>
          <p:cNvPr id="9" name="Group 1289"/>
          <p:cNvGrpSpPr>
            <a:extLst>
              <a:ext uri="smNativeData">
                <pr:smNativeData xmlns:pr="smNativeData" xmlns="smNativeData" val="SMDATA_6_trXWYhMAAAAlAAAAAQAAAA8BAAAAkAAAAEgAAACQAAAASAAAAAAAAAAAAAAAAAAAABcAAAAUAAAAAAAAAAAAAAD/fwAA/38AAAAAAAAJAAAABAAAAIABAAAfAAAAVAAAAAAAAAAAAAAAAAAAAAAAAAAAAAAAAAAAAAAAAAAAAAAAAAAAAAAAAAAAAAAAAAAAAAAAAAAAAAAAAAAAAAAAAAAAAAAAAAAAAAAAAAAAAAAAAAAAACEAAAAYAAAAFAAAABgGAADoHAAAOTYAAMQgAAAQAAAAJgAAAAgAAAD/////AAAAAA=="/>
              </a:ext>
            </a:extLst>
          </p:cNvGrpSpPr>
          <p:nvPr/>
        </p:nvGrpSpPr>
        <p:grpSpPr>
          <a:xfrm>
            <a:off x="990600" y="4699000"/>
            <a:ext cx="7823835" cy="627380"/>
            <a:chOff x="990600" y="4699000"/>
            <a:chExt cx="7823835" cy="627380"/>
          </a:xfrm>
        </p:grpSpPr>
        <p:sp>
          <p:nvSpPr>
            <p:cNvPr id="11" name="Shape 1287"/>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AAAAAMvLywDAwP8Af39/AAAAAAAAAAAAAAAAAAAAAAAAAAAAIQAAABgAAAAUAAAAGAYAAOgcAAA5NgAAxCAAAAAgAAAmAAAACAAAAP//////////"/>
                </a:ext>
              </a:extLst>
            </p:cNvSpPr>
            <p:nvPr/>
          </p:nvSpPr>
          <p:spPr>
            <a:xfrm>
              <a:off x="990600" y="4699000"/>
              <a:ext cx="7823835" cy="6273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100"/>
                </a:lnSpc>
                <a:tabLst>
                  <a:tab pos="838200" algn="l"/>
                </a:tabLst>
                <a:defRPr sz="1800" cap="none">
                  <a:latin typeface="Arial" pitchFamily="1" charset="0"/>
                  <a:ea typeface="Arial" pitchFamily="1" charset="0"/>
                  <a:cs typeface="Arial" pitchFamily="1" charset="0"/>
                </a:defRPr>
              </a:pPr>
              <a:r>
                <a:rPr cap="none">
                  <a:solidFill>
                    <a:srgbClr val="424242"/>
                  </a:solidFill>
                </a:rPr>
                <a:t>The stationary frequencies of each state are assumed to be equal, </a:t>
              </a:r>
              <a:br/>
              <a:r>
                <a:rPr cap="none">
                  <a:solidFill>
                    <a:srgbClr val="424242"/>
                  </a:solidFill>
                </a:rPr>
                <a:t>    therefore: </a:t>
              </a:r>
              <a:endParaRPr cap="none">
                <a:solidFill>
                  <a:srgbClr val="424242"/>
                </a:solidFill>
              </a:endParaRPr>
            </a:p>
          </p:txBody>
        </p:sp>
        <p:pic>
          <p:nvPicPr>
            <p:cNvPr id="10" name="pasted-image.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XwAAAEcAAABHAAAAZAAAAGQAAAAAAAAAy8vLAF8AAABHAAAARwAAAGQAAABkAAAAAAAAAAcAAAA4AAAAAAAAAAAAAAAAAAAA////AAAAAAAAAAAAAAAAAAAAAAAAAAAAAAAAAAAAAABkAAAAZAAAAAAAAAAjAAAABAAAAGQAAAAXAAAAFAAAAAAAAAAAAAAA/38AAP9/AAAAAAAACQAAAAQAAABAVIk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C8OAADrHgAAlx4AAGcgAAAAAAAAJgAAAAgAAAD//////////w=="/>
                </a:ext>
              </a:extLst>
            </p:cNvPicPr>
            <p:nvPr/>
          </p:nvPicPr>
          <p:blipFill>
            <a:blip r:embed="rId4"/>
            <a:stretch>
              <a:fillRect/>
            </a:stretch>
          </p:blipFill>
          <p:spPr>
            <a:xfrm>
              <a:off x="2305685" y="5026025"/>
              <a:ext cx="2667000" cy="241300"/>
            </a:xfrm>
            <a:prstGeom prst="rect">
              <a:avLst/>
            </a:prstGeom>
            <a:noFill/>
            <a:ln>
              <a:noFill/>
            </a:ln>
            <a:effectLst>
              <a:outerShdw blurRad="63500" dist="63760" dir="2700000">
                <a:srgbClr val="000000">
                  <a:alpha val="5000"/>
                </a:srgbClr>
              </a:outerShdw>
            </a:effectLst>
          </p:spPr>
        </p:pic>
      </p:grpSp>
    </p:spTree>
  </p:cSld>
  <p:clrMapOvr>
    <a:masterClrMapping/>
  </p:clrMapOvr>
  <p:transition spd="fast" p14:dur="500">
    <p:fade/>
    <p:extLst>
      <p:ext uri="smNativeData">
        <pr:smNativeData xmlns:pr="smNativeData" xmlns="smNativeData" val="trXWYgAAAAD0AQAAAAAAAAYAAAAAAAAAAAAAAAAAAAAAAAAAAQAAAAAAAAAAAAAAAAAAAAAAAAAAAAAA"/>
      </p:ext>
    </p:extLst>
  </p:transition>
  <p:timing>
    <p:tnLst>
      <p:par>
        <p:cTn id="1" dur="indefinite" restart="never" nodeType="tmRoot"/>
      </p:par>
    </p:tnLst>
  </p:timing>
</p:sld>
</file>

<file path=ppt/slides/slide86.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1301"/>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HE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AgNQAAwAgAABAgAAAmAAAACAAAAP//////////"/>
              </a:ext>
            </a:extLst>
          </p:cNvSpPr>
          <p:nvPr/>
        </p:nvSpPr>
        <p:spPr>
          <a:xfrm>
            <a:off x="635000" y="101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The Jukes and Cantor, 1969 (JC69) substitution model</a:t>
            </a:r>
          </a:p>
        </p:txBody>
      </p:sp>
      <p:pic>
        <p:nvPicPr>
          <p:cNvPr id="3" name="pasted-image.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AcAAAA4AAAAAAAAAAAAAAAAAAAA////AAAAAAAAAAAAAAAAAAAAAAAAAAAAAAAAAAAAAABkAAAAZAAAAAAAAAAjAAAABAAAAGQAAAAXAAAAFAAAAAAAAAAAAAAA/38AAP9/AAAAAAAACQAAAAQAAAAAAAA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AosAADZGQAAsS0AABkbAAAQAAAAJgAAAAgAAAD//////////w=="/>
              </a:ext>
            </a:extLst>
          </p:cNvPicPr>
          <p:nvPr/>
        </p:nvPicPr>
        <p:blipFill>
          <a:blip r:embed="rId2"/>
          <a:stretch>
            <a:fillRect/>
          </a:stretch>
        </p:blipFill>
        <p:spPr>
          <a:xfrm>
            <a:off x="7158990" y="4201795"/>
            <a:ext cx="268605" cy="203200"/>
          </a:xfrm>
          <a:prstGeom prst="rect">
            <a:avLst/>
          </a:prstGeom>
          <a:noFill/>
          <a:ln>
            <a:noFill/>
          </a:ln>
          <a:effectLst>
            <a:outerShdw blurRad="63500" dist="51187" dir="2700000">
              <a:srgbClr val="000000">
                <a:alpha val="4000"/>
              </a:srgbClr>
            </a:outerShdw>
          </a:effectLst>
        </p:spPr>
      </p:pic>
      <p:sp>
        <p:nvSpPr>
          <p:cNvPr id="4" name="Shape 1303"/>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DAwMCI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OwYAANwAAABFOAAATAQAABAgAAAmAAAACAAAAP//////////"/>
              </a:ext>
            </a:extLst>
          </p:cNvSpPr>
          <p:nvPr/>
        </p:nvSpPr>
        <p:spPr>
          <a:xfrm>
            <a:off x="1012825" y="139700"/>
            <a:ext cx="81343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Stochastic Models of Nucleotide Substitution</a:t>
            </a:r>
          </a:p>
        </p:txBody>
      </p:sp>
      <p:sp>
        <p:nvSpPr>
          <p:cNvPr id="5" name="Shape 1304"/>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HNwPjw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AAZAAA4PwAA4xwAABAgAAAmAAAACAAAAP//////////"/>
              </a:ext>
            </a:extLst>
          </p:cNvSpPr>
          <p:nvPr/>
        </p:nvSpPr>
        <p:spPr>
          <a:xfrm>
            <a:off x="990600" y="4064000"/>
            <a:ext cx="9286240" cy="63182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100"/>
              </a:lnSpc>
              <a:tabLst>
                <a:tab pos="838200" algn="l"/>
              </a:tabLst>
              <a:defRPr sz="1800" cap="none">
                <a:latin typeface="Arial" pitchFamily="1" charset="0"/>
                <a:ea typeface="Arial" pitchFamily="1" charset="0"/>
                <a:cs typeface="Arial" pitchFamily="1" charset="0"/>
              </a:defRPr>
            </a:pPr>
            <a:r>
              <a:rPr cap="none">
                <a:solidFill>
                  <a:srgbClr val="424242"/>
                </a:solidFill>
              </a:rPr>
              <a:t>Relative rates of change between each pair of states </a:t>
            </a:r>
            <a:r>
              <a:rPr i="1" cap="none">
                <a:solidFill>
                  <a:srgbClr val="424242"/>
                </a:solidFill>
                <a:latin typeface="Times New Roman" pitchFamily="1" charset="0"/>
                <a:ea typeface="Times New Roman" pitchFamily="1" charset="0"/>
                <a:cs typeface="Times New Roman" pitchFamily="1" charset="0"/>
              </a:rPr>
              <a:t>i</a:t>
            </a:r>
            <a:r>
              <a:rPr i="1" cap="none">
                <a:solidFill>
                  <a:srgbClr val="424242"/>
                </a:solidFill>
              </a:rPr>
              <a:t> </a:t>
            </a:r>
            <a:r>
              <a:rPr cap="none">
                <a:solidFill>
                  <a:srgbClr val="424242"/>
                </a:solidFill>
              </a:rPr>
              <a:t>and </a:t>
            </a:r>
            <a:r>
              <a:rPr i="1" cap="none">
                <a:solidFill>
                  <a:srgbClr val="424242"/>
                </a:solidFill>
                <a:latin typeface="Times New Roman" pitchFamily="1" charset="0"/>
                <a:ea typeface="Times New Roman" pitchFamily="1" charset="0"/>
                <a:cs typeface="Times New Roman" pitchFamily="1" charset="0"/>
              </a:rPr>
              <a:t>j</a:t>
            </a:r>
            <a:r>
              <a:rPr i="1" cap="none">
                <a:solidFill>
                  <a:srgbClr val="424242"/>
                </a:solidFill>
              </a:rPr>
              <a:t>,     , </a:t>
            </a:r>
            <a:r>
              <a:rPr cap="none">
                <a:solidFill>
                  <a:srgbClr val="424242"/>
                </a:solidFill>
              </a:rPr>
              <a:t>are assumed to be </a:t>
            </a:r>
            <a:br/>
            <a:r>
              <a:rPr cap="none">
                <a:solidFill>
                  <a:srgbClr val="424242"/>
                </a:solidFill>
              </a:rPr>
              <a:t>     equal, therefore: </a:t>
            </a:r>
            <a:r>
              <a:rPr i="1" cap="none">
                <a:solidFill>
                  <a:srgbClr val="424242"/>
                </a:solidFill>
                <a:latin typeface="Times New Roman" pitchFamily="1" charset="0"/>
                <a:ea typeface="Times New Roman" pitchFamily="1" charset="0"/>
                <a:cs typeface="Times New Roman" pitchFamily="1" charset="0"/>
              </a:rPr>
              <a:t>a </a:t>
            </a:r>
            <a:r>
              <a:rPr cap="none">
                <a:solidFill>
                  <a:srgbClr val="424242"/>
                </a:solidFill>
                <a:latin typeface="Times New Roman" pitchFamily="1" charset="0"/>
                <a:ea typeface="Times New Roman" pitchFamily="1" charset="0"/>
                <a:cs typeface="Times New Roman" pitchFamily="1" charset="0"/>
              </a:rPr>
              <a:t>= </a:t>
            </a:r>
            <a:r>
              <a:rPr i="1" cap="none">
                <a:solidFill>
                  <a:srgbClr val="424242"/>
                </a:solidFill>
                <a:latin typeface="Times New Roman" pitchFamily="1" charset="0"/>
                <a:ea typeface="Times New Roman" pitchFamily="1" charset="0"/>
                <a:cs typeface="Times New Roman" pitchFamily="1" charset="0"/>
              </a:rPr>
              <a:t>b</a:t>
            </a:r>
            <a:r>
              <a:rPr cap="none">
                <a:solidFill>
                  <a:srgbClr val="424242"/>
                </a:solidFill>
                <a:latin typeface="Times New Roman" pitchFamily="1" charset="0"/>
                <a:ea typeface="Times New Roman" pitchFamily="1" charset="0"/>
                <a:cs typeface="Times New Roman" pitchFamily="1" charset="0"/>
              </a:rPr>
              <a:t> = </a:t>
            </a:r>
            <a:r>
              <a:rPr i="1" cap="none">
                <a:solidFill>
                  <a:srgbClr val="424242"/>
                </a:solidFill>
                <a:latin typeface="Times New Roman" pitchFamily="1" charset="0"/>
                <a:ea typeface="Times New Roman" pitchFamily="1" charset="0"/>
                <a:cs typeface="Times New Roman" pitchFamily="1" charset="0"/>
              </a:rPr>
              <a:t>c</a:t>
            </a:r>
            <a:r>
              <a:rPr cap="none">
                <a:solidFill>
                  <a:srgbClr val="424242"/>
                </a:solidFill>
                <a:latin typeface="Times New Roman" pitchFamily="1" charset="0"/>
                <a:ea typeface="Times New Roman" pitchFamily="1" charset="0"/>
                <a:cs typeface="Times New Roman" pitchFamily="1" charset="0"/>
              </a:rPr>
              <a:t> = </a:t>
            </a:r>
            <a:r>
              <a:rPr i="1" cap="none">
                <a:solidFill>
                  <a:srgbClr val="424242"/>
                </a:solidFill>
                <a:latin typeface="Times New Roman" pitchFamily="1" charset="0"/>
                <a:ea typeface="Times New Roman" pitchFamily="1" charset="0"/>
                <a:cs typeface="Times New Roman" pitchFamily="1" charset="0"/>
              </a:rPr>
              <a:t>d</a:t>
            </a:r>
            <a:r>
              <a:rPr cap="none">
                <a:solidFill>
                  <a:srgbClr val="424242"/>
                </a:solidFill>
                <a:latin typeface="Times New Roman" pitchFamily="1" charset="0"/>
                <a:ea typeface="Times New Roman" pitchFamily="1" charset="0"/>
                <a:cs typeface="Times New Roman" pitchFamily="1" charset="0"/>
              </a:rPr>
              <a:t> = </a:t>
            </a:r>
            <a:r>
              <a:rPr i="1" cap="none">
                <a:solidFill>
                  <a:srgbClr val="424242"/>
                </a:solidFill>
                <a:latin typeface="Times New Roman" pitchFamily="1" charset="0"/>
                <a:ea typeface="Times New Roman" pitchFamily="1" charset="0"/>
                <a:cs typeface="Times New Roman" pitchFamily="1" charset="0"/>
              </a:rPr>
              <a:t>e</a:t>
            </a:r>
            <a:r>
              <a:rPr cap="none">
                <a:solidFill>
                  <a:srgbClr val="424242"/>
                </a:solidFill>
                <a:latin typeface="Times New Roman" pitchFamily="1" charset="0"/>
                <a:ea typeface="Times New Roman" pitchFamily="1" charset="0"/>
                <a:cs typeface="Times New Roman" pitchFamily="1" charset="0"/>
              </a:rPr>
              <a:t> = </a:t>
            </a:r>
            <a:r>
              <a:rPr i="1" cap="none">
                <a:solidFill>
                  <a:srgbClr val="424242"/>
                </a:solidFill>
                <a:latin typeface="Times New Roman" pitchFamily="1" charset="0"/>
                <a:ea typeface="Times New Roman" pitchFamily="1" charset="0"/>
                <a:cs typeface="Times New Roman" pitchFamily="1" charset="0"/>
              </a:rPr>
              <a:t>f</a:t>
            </a:r>
            <a:endParaRPr i="1" cap="none">
              <a:solidFill>
                <a:srgbClr val="424242"/>
              </a:solidFill>
              <a:latin typeface="Times New Roman" pitchFamily="1" charset="0"/>
              <a:ea typeface="Times New Roman" pitchFamily="1" charset="0"/>
              <a:cs typeface="Times New Roman" pitchFamily="1" charset="0"/>
            </a:endParaRPr>
          </a:p>
        </p:txBody>
      </p:sp>
      <p:pic>
        <p:nvPicPr>
          <p:cNvPr id="6" name="pasted-image.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BuPSJs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OgIAAAsCwAAcjMAAOQWAAAQAAAAJgAAAAgAAAD//////////w=="/>
              </a:ext>
            </a:extLst>
          </p:cNvPicPr>
          <p:nvPr/>
        </p:nvPicPr>
        <p:blipFill>
          <a:blip r:embed="rId3"/>
          <a:stretch>
            <a:fillRect/>
          </a:stretch>
        </p:blipFill>
        <p:spPr>
          <a:xfrm>
            <a:off x="1447800" y="1816100"/>
            <a:ext cx="6915150" cy="1905000"/>
          </a:xfrm>
          <a:prstGeom prst="rect">
            <a:avLst/>
          </a:prstGeom>
          <a:noFill/>
          <a:ln>
            <a:noFill/>
          </a:ln>
          <a:effectLst/>
        </p:spPr>
      </p:pic>
      <p:sp>
        <p:nvSpPr>
          <p:cNvPr id="7" name="Shape 1306"/>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G9tIH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NAgAAA2OwAACCMAABAgAAAmAAAACAAAAP//////////"/>
              </a:ext>
            </a:extLst>
          </p:cNvSpPr>
          <p:nvPr/>
        </p:nvSpPr>
        <p:spPr>
          <a:xfrm>
            <a:off x="990600" y="5334000"/>
            <a:ext cx="8634730"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100"/>
              </a:lnSpc>
              <a:tabLst>
                <a:tab pos="838200" algn="l"/>
              </a:tabLst>
              <a:defRPr sz="1800" cap="none">
                <a:latin typeface="Arial" pitchFamily="1" charset="0"/>
                <a:ea typeface="Arial" pitchFamily="1" charset="0"/>
                <a:cs typeface="Arial" pitchFamily="1" charset="0"/>
              </a:defRPr>
            </a:pPr>
            <a:r>
              <a:rPr cap="none">
                <a:solidFill>
                  <a:srgbClr val="424242"/>
                </a:solidFill>
              </a:rPr>
              <a:t>A </a:t>
            </a:r>
            <a:r>
              <a:rPr cap="none">
                <a:solidFill>
                  <a:srgbClr val="0433FF"/>
                </a:solidFill>
              </a:rPr>
              <a:t>free parameter</a:t>
            </a:r>
            <a:r>
              <a:rPr cap="none">
                <a:solidFill>
                  <a:srgbClr val="424242"/>
                </a:solidFill>
              </a:rPr>
              <a:t> is a parameter that is free to vary (it is estimated from the data)</a:t>
            </a:r>
            <a:endParaRPr cap="none">
              <a:solidFill>
                <a:srgbClr val="424242"/>
              </a:solidFill>
            </a:endParaRPr>
          </a:p>
        </p:txBody>
      </p:sp>
      <p:sp>
        <p:nvSpPr>
          <p:cNvPr id="8" name="Shape 1307"/>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CgjAAA5NgAAYCUAABAgAAAmAAAACAAAAP//////////"/>
              </a:ext>
            </a:extLst>
          </p:cNvSpPr>
          <p:nvPr/>
        </p:nvSpPr>
        <p:spPr>
          <a:xfrm>
            <a:off x="990600" y="5715000"/>
            <a:ext cx="7823835"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r>
              <a:t>How many free parameters are there in the JC69 substitution model?</a:t>
            </a:r>
          </a:p>
        </p:txBody>
      </p:sp>
      <p:sp>
        <p:nvSpPr>
          <p:cNvPr id="9" name="Shape 1308"/>
          <p:cNvSpPr>
            <a:extLst>
              <a:ext uri="smNativeData">
                <pr:smNativeData xmlns:pr="smNativeData" xmlns="smNativeData" val="SMDATA_15_trXW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UAAAAAAAAABkAAAAZAAAAGQAAAAAAAAAy8vLAFAAAAAAAAAAZA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GAYAABQZAAA2OwAA0BwAABAAAAAmAAAACAAAAP//////////"/>
              </a:ext>
            </a:extLst>
          </p:cNvSpPr>
          <p:nvPr/>
        </p:nvSpPr>
        <p:spPr>
          <a:xfrm>
            <a:off x="990600" y="4076700"/>
            <a:ext cx="8634730" cy="607060"/>
          </a:xfrm>
          <a:prstGeom prst="rect">
            <a:avLst/>
          </a:prstGeom>
          <a:noFill/>
          <a:ln w="25400" cap="flat" cmpd="sng" algn="ctr">
            <a:solidFill>
              <a:srgbClr val="FF9300"/>
            </a:solidFill>
            <a:prstDash val="solid"/>
            <a:headEnd type="none"/>
            <a:tailEnd type="none"/>
          </a:ln>
          <a:effectLst>
            <a:outerShdw blurRad="63500" dist="63500" dir="5400000">
              <a:srgbClr val="000000">
                <a:alpha val="20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grpSp>
        <p:nvGrpSpPr>
          <p:cNvPr id="10" name="Group 1311"/>
          <p:cNvGrpSpPr>
            <a:extLst>
              <a:ext uri="smNativeData">
                <pr:smNativeData xmlns:pr="smNativeData" xmlns="smNativeData" val="SMDATA_6_trXWYhMAAAAlAAAAAQAAAA8BAAAAkAAAAEgAAACQAAAASAAAAAAAAAAAAAAAAAAAABcAAAAUAAAAAAAAAAAAAAD/fwAA/38AAAAAAAAJAAAABAAAAAAAAAAfAAAAVAAAAAAAAAAAAAAAAAAAAAAAAAAAAAAAAAAAAAAAAAAAAAAAAAAAAAAAAAAAAAAAAAAAAAAAAAAAAAAAAAAAAAAAAAAAAAAAAAAAAAAAAAAAAAAAAAAAACEAAAAYAAAAFAAAABgGAADoHAAAOTYAAMQgAAAQAAAAJgAAAAgAAAD/////AAAAAA=="/>
              </a:ext>
            </a:extLst>
          </p:cNvGrpSpPr>
          <p:nvPr/>
        </p:nvGrpSpPr>
        <p:grpSpPr>
          <a:xfrm>
            <a:off x="990600" y="4699000"/>
            <a:ext cx="7823835" cy="627380"/>
            <a:chOff x="990600" y="4699000"/>
            <a:chExt cx="7823835" cy="627380"/>
          </a:xfrm>
        </p:grpSpPr>
        <p:sp>
          <p:nvSpPr>
            <p:cNvPr id="12" name="Shape 1309"/>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AAAAAMvLywDAwP8Af39/AAAAAAAAAAAAAAAAAAAAAAAAAAAAIQAAABgAAAAUAAAAGAYAAOgcAAA5NgAAxCAAAAAgAAAmAAAACAAAAP//////////"/>
                </a:ext>
              </a:extLst>
            </p:cNvSpPr>
            <p:nvPr/>
          </p:nvSpPr>
          <p:spPr>
            <a:xfrm>
              <a:off x="990600" y="4699000"/>
              <a:ext cx="7823835" cy="6273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100"/>
                </a:lnSpc>
                <a:tabLst>
                  <a:tab pos="838200" algn="l"/>
                </a:tabLst>
                <a:defRPr sz="1800" cap="none">
                  <a:latin typeface="Arial" pitchFamily="1" charset="0"/>
                  <a:ea typeface="Arial" pitchFamily="1" charset="0"/>
                  <a:cs typeface="Arial" pitchFamily="1" charset="0"/>
                </a:defRPr>
              </a:pPr>
              <a:r>
                <a:rPr cap="none">
                  <a:solidFill>
                    <a:srgbClr val="424242"/>
                  </a:solidFill>
                </a:rPr>
                <a:t>The stationary frequencies of each state are assumed to be equal, </a:t>
              </a:r>
              <a:br/>
              <a:r>
                <a:rPr cap="none">
                  <a:solidFill>
                    <a:srgbClr val="424242"/>
                  </a:solidFill>
                </a:rPr>
                <a:t>    therefore: </a:t>
              </a:r>
              <a:endParaRPr cap="none">
                <a:solidFill>
                  <a:srgbClr val="424242"/>
                </a:solidFill>
              </a:endParaRPr>
            </a:p>
          </p:txBody>
        </p:sp>
        <p:pic>
          <p:nvPicPr>
            <p:cNvPr id="11" name="pasted-image.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XwAAAEcAAABHAAAAZAAAAGQAAAAAAAAAy8vLAF8AAABHAAAARwAAAGQAAABkAAAAAAAAAAcAAAA4AAAAAAAAAAAAAAAAAAAA////AAAAAAAAAAAAAAAAAAAAAAAAAAAAAAAAAAAAAABkAAAAZAAAAAAAAAAjAAAABAAAAGQAAAAXAAAAFAAAAAAAAAAAAAAA/38AAP9/AAAAAAAACQAAAAQAAAAAAAA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C8OAADrHgAAlx4AAGcgAAAAAAAAJgAAAAgAAAD//////////w=="/>
                </a:ext>
              </a:extLst>
            </p:cNvPicPr>
            <p:nvPr/>
          </p:nvPicPr>
          <p:blipFill>
            <a:blip r:embed="rId4"/>
            <a:stretch>
              <a:fillRect/>
            </a:stretch>
          </p:blipFill>
          <p:spPr>
            <a:xfrm>
              <a:off x="2305685" y="5026025"/>
              <a:ext cx="2667000" cy="241300"/>
            </a:xfrm>
            <a:prstGeom prst="rect">
              <a:avLst/>
            </a:prstGeom>
            <a:noFill/>
            <a:ln>
              <a:noFill/>
            </a:ln>
            <a:effectLst>
              <a:outerShdw blurRad="63500" dist="63760" dir="2700000">
                <a:srgbClr val="000000">
                  <a:alpha val="5000"/>
                </a:srgbClr>
              </a:outerShdw>
            </a:effectLst>
          </p:spPr>
        </p:pic>
      </p:grpSp>
    </p:spTree>
  </p:cSld>
  <p:clrMapOvr>
    <a:masterClrMapping/>
  </p:clrMapOvr>
  <p:transition spd="fast" p14:dur="500">
    <p:fade/>
    <p:extLst>
      <p:ext uri="smNativeData">
        <pr:smNativeData xmlns:pr="smNativeData" xmlns="smNativeData" val="trXWYgAAAAD0AQAAAAAAAAYAAAAAAAAAAAAAAAAAAAAAAAAAAQAAAAAAAAAAAAAAAAAAAAAAAAAAAAAA"/>
      </p:ext>
    </p:extLst>
  </p:transition>
  <p:timing>
    <p:tnLst>
      <p:par>
        <p:cTn id="1" dur="indefinite" restart="never" nodeType="tmRoot"/>
      </p:par>
    </p:tnLst>
  </p:timing>
</p:sld>
</file>

<file path=ppt/slides/slide87.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pic>
        <p:nvPicPr>
          <p:cNvPr id="2" name="Z-DNA_orbit_animated.gif"/>
          <p:cNvPicPr>
            <a:extLst>
              <a:ext uri="smNativeData">
                <pr:smNativeData xmlns:pr="smNativeData" xmlns="smNativeData" val="SMDATA_17_trXWYhMAAAAlAAAAEQAAAA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Cgd84L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AICAAC3CwAAJBMAAM4rAAAQAAAAJgAAAAgAAAD//////////w=="/>
              </a:ext>
            </a:extLst>
          </p:cNvPicPr>
          <p:nvPr/>
        </p:nvPicPr>
        <p:blipFill>
          <a:blip r:embed="rId2"/>
          <a:stretch>
            <a:fillRect/>
          </a:stretch>
        </p:blipFill>
        <p:spPr>
          <a:xfrm>
            <a:off x="326390" y="1904365"/>
            <a:ext cx="2785110" cy="5216525"/>
          </a:xfrm>
          <a:prstGeom prst="rect">
            <a:avLst/>
          </a:prstGeom>
          <a:noFill/>
          <a:ln>
            <a:noFill/>
          </a:ln>
          <a:effectLst/>
        </p:spPr>
      </p:pic>
      <p:sp>
        <p:nvSpPr>
          <p:cNvPr id="3" name="Shape 1314"/>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iQYAANQKAACdDgAADQ0AABAgAAAmAAAACAAAAP//////////"/>
              </a:ext>
            </a:extLst>
          </p:cNvSpPr>
          <p:nvPr/>
        </p:nvSpPr>
        <p:spPr>
          <a:xfrm>
            <a:off x="1062355" y="1760220"/>
            <a:ext cx="1313180" cy="361315"/>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defTabSz="457200">
              <a:lnSpc>
                <a:spcPts val="2200"/>
              </a:lnSpc>
              <a:spcBef>
                <a:spcPts val="400"/>
              </a:spcBef>
              <a:tabLst>
                <a:tab pos="838200" algn="l"/>
                <a:tab pos="914400" algn="l"/>
                <a:tab pos="1828800" algn="l"/>
                <a:tab pos="2387600" algn="l"/>
              </a:tabLst>
              <a:defRPr sz="1800" cap="none">
                <a:solidFill>
                  <a:srgbClr val="0433FF"/>
                </a:solidFill>
                <a:latin typeface="Arial" pitchFamily="1" charset="0"/>
                <a:ea typeface="Gill Sans" pitchFamily="0" charset="0"/>
                <a:cs typeface="Gill Sans" pitchFamily="0" charset="0"/>
              </a:defRPr>
            </a:lvl1pPr>
          </a:lstStyle>
          <a:p>
            <a:pPr/>
            <a:r>
              <a:t>DNA</a:t>
            </a:r>
          </a:p>
        </p:txBody>
      </p:sp>
      <p:sp>
        <p:nvSpPr>
          <p:cNvPr id="4" name="Shape 1315"/>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JAPygs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7wMAAEAGAAAnNQAAwAgAABAgAAAmAAAACAAAAP//////////"/>
              </a:ext>
            </a:extLst>
          </p:cNvSpPr>
          <p:nvPr/>
        </p:nvSpPr>
        <p:spPr>
          <a:xfrm>
            <a:off x="639445" y="101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Biology motivates the extension of models</a:t>
            </a:r>
          </a:p>
        </p:txBody>
      </p:sp>
      <p:pic>
        <p:nvPicPr>
          <p:cNvPr id="5" name="pasted-image.tif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VQAAAAAAAABkAAAAZAAAAGQAAAAAAAAAy8vLAFUAAAAAAAAAZAAAAGQAAABkAAAAAAAAAAcAAAA4AAAAAAAAAAAAAAAAAAAA////AAAAAAAAAAAAAAAAAAAAAAAAAAAAAAAAAAAAAABkAAAAZAAAAAAAAAAjAAAABAAAAGQAAAAXAAAAFAAAAAAAAAAAAAAA/38AAP9/AAAAAAAACQAAAAQAAAAAAAA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F8oAAA+DQAAfTMAAIgWAAAQAAAAJgAAAAgAAAD//////////w=="/>
              </a:ext>
            </a:extLst>
          </p:cNvPicPr>
          <p:nvPr/>
        </p:nvPicPr>
        <p:blipFill>
          <a:blip r:embed="rId3"/>
          <a:stretch>
            <a:fillRect/>
          </a:stretch>
        </p:blipFill>
        <p:spPr>
          <a:xfrm rot="21360000" flipH="1">
            <a:off x="6562725" y="2152650"/>
            <a:ext cx="1807210" cy="1510030"/>
          </a:xfrm>
          <a:prstGeom prst="rect">
            <a:avLst/>
          </a:prstGeom>
          <a:noFill/>
          <a:ln>
            <a:noFill/>
          </a:ln>
          <a:effectLst>
            <a:outerShdw blurRad="63500" dist="63500" dir="5400000">
              <a:srgbClr val="000000">
                <a:alpha val="15000"/>
              </a:srgbClr>
            </a:outerShdw>
          </a:effectLst>
        </p:spPr>
      </p:pic>
      <p:pic>
        <p:nvPicPr>
          <p:cNvPr id="6" name="pasted-image.tif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VQAAAAAAAABkAAAAZAAAAGQAAAAAAAAAy8vLAFUAAAAAAAAAZAAAAGQAAABkAAAAAAAAAAcAAAA4AAAAAAAAAAAAAAAAAAAA////AAAAAAAAAAAAAAAAAAAAAAAAAAAAAAAAAAAAAABkAAAAZAAAAAAAAAAjAAAABAAAAGQAAAAXAAAAFAAAAAAAAAAAAAAA/38AAP9/AAAAAAAACQAAAAQAAACQ3LgL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N4oAABPIgAA/jIAAMYqAAAQAAAAJgAAAAgAAAD//////////w=="/>
              </a:ext>
            </a:extLst>
          </p:cNvPicPr>
          <p:nvPr/>
        </p:nvPicPr>
        <p:blipFill>
          <a:blip r:embed="rId4"/>
          <a:stretch>
            <a:fillRect/>
          </a:stretch>
        </p:blipFill>
        <p:spPr>
          <a:xfrm rot="21240001" flipH="1">
            <a:off x="6643370" y="5577205"/>
            <a:ext cx="1645920" cy="1376045"/>
          </a:xfrm>
          <a:prstGeom prst="rect">
            <a:avLst/>
          </a:prstGeom>
          <a:noFill/>
          <a:ln>
            <a:noFill/>
          </a:ln>
          <a:effectLst>
            <a:outerShdw blurRad="63500" dist="63500" dir="5400000">
              <a:srgbClr val="000000">
                <a:alpha val="15000"/>
              </a:srgbClr>
            </a:outerShdw>
          </a:effectLst>
        </p:spPr>
      </p:pic>
      <p:sp>
        <p:nvSpPr>
          <p:cNvPr id="7" name="Shape 1318"/>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OBcEQE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4ykAANQKAAD4MQAADQ0AABAgAAAmAAAACAAAAP//////////"/>
              </a:ext>
            </a:extLst>
          </p:cNvSpPr>
          <p:nvPr/>
        </p:nvSpPr>
        <p:spPr>
          <a:xfrm>
            <a:off x="6809105" y="1760220"/>
            <a:ext cx="1313815" cy="361315"/>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defTabSz="457200">
              <a:lnSpc>
                <a:spcPts val="2200"/>
              </a:lnSpc>
              <a:spcBef>
                <a:spcPts val="400"/>
              </a:spcBef>
              <a:tabLst>
                <a:tab pos="838200" algn="l"/>
                <a:tab pos="914400" algn="l"/>
                <a:tab pos="1828800" algn="l"/>
                <a:tab pos="2387600" algn="l"/>
              </a:tabLst>
              <a:defRPr sz="1800" cap="none">
                <a:solidFill>
                  <a:srgbClr val="0433FF"/>
                </a:solidFill>
                <a:latin typeface="Arial" pitchFamily="1" charset="0"/>
                <a:ea typeface="Gill Sans" pitchFamily="0" charset="0"/>
                <a:cs typeface="Gill Sans" pitchFamily="0" charset="0"/>
              </a:defRPr>
            </a:lvl1pPr>
          </a:lstStyle>
          <a:p>
            <a:pPr/>
            <a:r>
              <a:t>Pyrimidines</a:t>
            </a:r>
          </a:p>
        </p:txBody>
      </p:sp>
      <p:sp>
        <p:nvSpPr>
          <p:cNvPr id="8" name="Shape 1319"/>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NBuuQs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4ykAABwYAAD4MQAAGhoAABAgAAAmAAAACAAAAP//////////"/>
              </a:ext>
            </a:extLst>
          </p:cNvSpPr>
          <p:nvPr/>
        </p:nvSpPr>
        <p:spPr>
          <a:xfrm>
            <a:off x="6809105" y="3919220"/>
            <a:ext cx="1313815" cy="32385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defTabSz="457200">
              <a:lnSpc>
                <a:spcPts val="1900"/>
              </a:lnSpc>
              <a:spcBef>
                <a:spcPts val="400"/>
              </a:spcBef>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Thymine</a:t>
            </a:r>
          </a:p>
        </p:txBody>
      </p:sp>
      <p:sp>
        <p:nvSpPr>
          <p:cNvPr id="9" name="Shape 1320"/>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BABugs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4ykAAOwfAAD4MQAA6iEAABAgAAAmAAAACAAAAP//////////"/>
              </a:ext>
            </a:extLst>
          </p:cNvSpPr>
          <p:nvPr/>
        </p:nvSpPr>
        <p:spPr>
          <a:xfrm>
            <a:off x="6809105" y="5189220"/>
            <a:ext cx="1313815" cy="32385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defTabSz="457200">
              <a:lnSpc>
                <a:spcPts val="1900"/>
              </a:lnSpc>
              <a:spcBef>
                <a:spcPts val="400"/>
              </a:spcBef>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Cytosine</a:t>
            </a:r>
          </a:p>
        </p:txBody>
      </p:sp>
      <p:pic>
        <p:nvPicPr>
          <p:cNvPr id="10" name="pasted-image.tif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VQAAAAAAAABkAAAAZAAAAGQAAAAAAAAAy8vLAFUAAAAAAAAAZAAAAGQAAABkAAAAAAAAAAcAAAA4AAAAAAAAAAAAAAAAAAAA////AAAAAAAAAAAAAAAAAAAAAAAAAAAAAAAAAAAAAABkAAAAZAAAAAAAAAAjAAAABAAAAGQAAAAXAAAAFAAAAAAAAAAAAAAA/38AAP9/AAAAAAAACQAAAAQAAAAQGqsL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C4YAAANDQAAvyMAALkWAAAQAAAAJgAAAAgAAAD//////////w=="/>
              </a:ext>
            </a:extLst>
          </p:cNvPicPr>
          <p:nvPr/>
        </p:nvPicPr>
        <p:blipFill>
          <a:blip r:embed="rId5"/>
          <a:stretch>
            <a:fillRect/>
          </a:stretch>
        </p:blipFill>
        <p:spPr>
          <a:xfrm rot="719998">
            <a:off x="3930650" y="2121535"/>
            <a:ext cx="1880235" cy="1572260"/>
          </a:xfrm>
          <a:prstGeom prst="rect">
            <a:avLst/>
          </a:prstGeom>
          <a:noFill/>
          <a:ln>
            <a:noFill/>
          </a:ln>
          <a:effectLst>
            <a:outerShdw blurRad="63500" dist="63500" dir="5400000">
              <a:srgbClr val="000000">
                <a:alpha val="15000"/>
              </a:srgbClr>
            </a:outerShdw>
          </a:effectLst>
        </p:spPr>
      </p:pic>
      <p:sp>
        <p:nvSpPr>
          <p:cNvPr id="11" name="Shape 1322"/>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FCsqws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7BkAANQKAAABIgAADQ0AABAgAAAmAAAACAAAAP//////////"/>
              </a:ext>
            </a:extLst>
          </p:cNvSpPr>
          <p:nvPr/>
        </p:nvSpPr>
        <p:spPr>
          <a:xfrm>
            <a:off x="4213860" y="1760220"/>
            <a:ext cx="1313815" cy="361315"/>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defTabSz="457200">
              <a:lnSpc>
                <a:spcPts val="2200"/>
              </a:lnSpc>
              <a:spcBef>
                <a:spcPts val="400"/>
              </a:spcBef>
              <a:tabLst>
                <a:tab pos="838200" algn="l"/>
                <a:tab pos="914400" algn="l"/>
                <a:tab pos="1828800" algn="l"/>
                <a:tab pos="2387600" algn="l"/>
              </a:tabLst>
              <a:defRPr sz="1800" cap="none">
                <a:solidFill>
                  <a:srgbClr val="0433FF"/>
                </a:solidFill>
                <a:latin typeface="Arial" pitchFamily="1" charset="0"/>
                <a:ea typeface="Gill Sans" pitchFamily="0" charset="0"/>
                <a:cs typeface="Gill Sans" pitchFamily="0" charset="0"/>
              </a:defRPr>
            </a:lvl1pPr>
          </a:lstStyle>
          <a:p>
            <a:pPr/>
            <a:r>
              <a:t>Purines</a:t>
            </a:r>
          </a:p>
        </p:txBody>
      </p:sp>
      <p:sp>
        <p:nvSpPr>
          <p:cNvPr id="12" name="Shape 1323"/>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JA1rAs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7BkAABwYAAABIgAAGhoAABAgAAAmAAAACAAAAP//////////"/>
              </a:ext>
            </a:extLst>
          </p:cNvSpPr>
          <p:nvPr/>
        </p:nvSpPr>
        <p:spPr>
          <a:xfrm>
            <a:off x="4213860" y="3919220"/>
            <a:ext cx="1313815" cy="32385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defTabSz="457200">
              <a:lnSpc>
                <a:spcPts val="1900"/>
              </a:lnSpc>
              <a:spcBef>
                <a:spcPts val="400"/>
              </a:spcBef>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Adenine</a:t>
            </a:r>
          </a:p>
        </p:txBody>
      </p:sp>
      <p:sp>
        <p:nvSpPr>
          <p:cNvPr id="13" name="Shape 1324"/>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HCppws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7BkAAOwfAAABIgAA6iEAABAgAAAmAAAACAAAAP//////////"/>
              </a:ext>
            </a:extLst>
          </p:cNvSpPr>
          <p:nvPr/>
        </p:nvSpPr>
        <p:spPr>
          <a:xfrm>
            <a:off x="4213860" y="5189220"/>
            <a:ext cx="1313815" cy="32385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defTabSz="457200">
              <a:lnSpc>
                <a:spcPts val="1900"/>
              </a:lnSpc>
              <a:spcBef>
                <a:spcPts val="400"/>
              </a:spcBef>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Guanine</a:t>
            </a:r>
          </a:p>
        </p:txBody>
      </p:sp>
      <p:pic>
        <p:nvPicPr>
          <p:cNvPr id="14" name="pasted-image.tif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VQAAAAAAAABkAAAAZAAAAGQAAAAAAAAAy8vLAFUAAAAAAAAAZAAAAGQAAABkAAAAAAAAAAcAAAA4AAAAAAAAAAAAAAAAAAAA////AAAAAAAAAAAAAAAAAAAAAAAAAAAAAAAAAAAAAABkAAAAZAAAAAAAAAAjAAAABAAAAGQAAAAXAAAAFAAAAAAAAAAAAAAA/38AAP9/AAAAAAAACQAAAAQAAAAAAAA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JkXAAA4IQAAVCQAAN0rAAAQAAAAJgAAAAgAAAD//////////w=="/>
              </a:ext>
            </a:extLst>
          </p:cNvPicPr>
          <p:nvPr/>
        </p:nvPicPr>
        <p:blipFill>
          <a:blip r:embed="rId6"/>
          <a:stretch>
            <a:fillRect/>
          </a:stretch>
        </p:blipFill>
        <p:spPr>
          <a:xfrm rot="719998">
            <a:off x="3836035" y="5400040"/>
            <a:ext cx="2069465" cy="1730375"/>
          </a:xfrm>
          <a:prstGeom prst="rect">
            <a:avLst/>
          </a:prstGeom>
          <a:noFill/>
          <a:ln>
            <a:noFill/>
          </a:ln>
          <a:effectLst>
            <a:outerShdw blurRad="63500" dist="63500" dir="5400000">
              <a:srgbClr val="000000">
                <a:alpha val="15000"/>
              </a:srgbClr>
            </a:outerShdw>
          </a:effectLst>
        </p:spPr>
      </p:pic>
      <p:sp>
        <p:nvSpPr>
          <p:cNvPr id="15" name="Shape 1326"/>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OBcEQE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OwYAANwAAABFOAAATAQAABAgAAAmAAAACAAAAP//////////"/>
              </a:ext>
            </a:extLst>
          </p:cNvSpPr>
          <p:nvPr/>
        </p:nvSpPr>
        <p:spPr>
          <a:xfrm>
            <a:off x="1012825" y="139700"/>
            <a:ext cx="81343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Stochastic Models of Nucleotide Substitution</a:t>
            </a:r>
          </a:p>
        </p:txBody>
      </p:sp>
    </p:spTree>
  </p:cSld>
  <p:clrMapOvr>
    <a:masterClrMapping/>
  </p:clrMapOvr>
  <p:transition spd="fast" p14:dur="500">
    <p:fade/>
    <p:extLst>
      <p:ext uri="smNativeData">
        <pr:smNativeData xmlns:pr="smNativeData" xmlns="smNativeData" val="trXWYgAAAAD0AQAAAAAAAAYAAAAAAAAAAAAAAAAAAAAAAAAAAQAAAAAAAAAAAAAAAAAAAAAAAAAAAAAA"/>
      </p:ext>
    </p:extLst>
  </p:transition>
  <p:timing>
    <p:tnLst>
      <p:par>
        <p:cTn id="1" dur="indefinite" restart="never" nodeType="tmRoot"/>
      </p:par>
    </p:tnLst>
  </p:timing>
</p:sld>
</file>

<file path=ppt/slides/slide88.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pic>
        <p:nvPicPr>
          <p:cNvPr id="2" name="Z-DNA_orbit_animated.gif"/>
          <p:cNvPicPr>
            <a:extLst>
              <a:ext uri="smNativeData">
                <pr:smNativeData xmlns:pr="smNativeData" xmlns="smNativeData" val="SMDATA_17_trXWYhMAAAAlAAAAEQAAAA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AICAAC3CwAAJBMAAM4rAAAQAAAAJgAAAAgAAAD//////////w=="/>
              </a:ext>
            </a:extLst>
          </p:cNvPicPr>
          <p:nvPr/>
        </p:nvPicPr>
        <p:blipFill>
          <a:blip r:embed="rId2"/>
          <a:stretch>
            <a:fillRect/>
          </a:stretch>
        </p:blipFill>
        <p:spPr>
          <a:xfrm>
            <a:off x="326390" y="1904365"/>
            <a:ext cx="2785110" cy="5216525"/>
          </a:xfrm>
          <a:prstGeom prst="rect">
            <a:avLst/>
          </a:prstGeom>
          <a:noFill/>
          <a:ln>
            <a:noFill/>
          </a:ln>
          <a:effectLst/>
        </p:spPr>
      </p:pic>
      <p:pic>
        <p:nvPicPr>
          <p:cNvPr id="3" name="pasted-image.tif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VQAAAAAAAABkAAAAZAAAAGQAAAAAAAAAy8vLAFUAAAAAAAAAZAAAAGQAAABkAAAAAAAAAAcAAAA4AAAAAAAAAAAAAAAAAAAA////AAAAAAAAAAAAAAAAAAAAAAAAAAAAAAAAAAAAAABkAAAAZAAAAAAAAAAjAAAABAAAAGQAAAAXAAAAFAAAAAAAAAAAAAAA/38AAP9/AAAAAAAACQAAAAQAAACwRvIK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F8oAAA+DQAAfTMAAIgWAAAQAAAAJgAAAAgAAAD//////////w=="/>
              </a:ext>
            </a:extLst>
          </p:cNvPicPr>
          <p:nvPr/>
        </p:nvPicPr>
        <p:blipFill>
          <a:blip r:embed="rId3"/>
          <a:stretch>
            <a:fillRect/>
          </a:stretch>
        </p:blipFill>
        <p:spPr>
          <a:xfrm rot="21360000" flipH="1">
            <a:off x="6562725" y="2152650"/>
            <a:ext cx="1807210" cy="1510030"/>
          </a:xfrm>
          <a:prstGeom prst="rect">
            <a:avLst/>
          </a:prstGeom>
          <a:noFill/>
          <a:ln>
            <a:noFill/>
          </a:ln>
          <a:effectLst>
            <a:outerShdw blurRad="63500" dist="63500" dir="5400000">
              <a:srgbClr val="000000">
                <a:alpha val="15000"/>
              </a:srgbClr>
            </a:outerShdw>
          </a:effectLst>
        </p:spPr>
      </p:pic>
      <p:pic>
        <p:nvPicPr>
          <p:cNvPr id="4" name="pasted-image.tif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VQAAAAAAAABkAAAAZAAAAGQAAAAAAAAAy8vLAFUAAAAAAAAAZAAAAGQAAABkAAAAAAAAAAcAAAA4AAAAAAAAAAAAAAAAAAAA////AAAAAAAAAAAAAAAAAAAAAAAAAAAAAAAAAAAAAABkAAAAZAAAAAAAAAAjAAAABAAAAGQAAAAXAAAAFAAAAAAAAAAAAAAA/38AAP9/AAAAAAAACQAAAAQAAADQ5O0K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N4oAABPIgAA/jIAAMYqAAAQAAAAJgAAAAgAAAD//////////w=="/>
              </a:ext>
            </a:extLst>
          </p:cNvPicPr>
          <p:nvPr/>
        </p:nvPicPr>
        <p:blipFill>
          <a:blip r:embed="rId4"/>
          <a:stretch>
            <a:fillRect/>
          </a:stretch>
        </p:blipFill>
        <p:spPr>
          <a:xfrm rot="21240001" flipH="1">
            <a:off x="6643370" y="5577205"/>
            <a:ext cx="1645920" cy="1376045"/>
          </a:xfrm>
          <a:prstGeom prst="rect">
            <a:avLst/>
          </a:prstGeom>
          <a:noFill/>
          <a:ln>
            <a:noFill/>
          </a:ln>
          <a:effectLst>
            <a:outerShdw blurRad="63500" dist="63500" dir="5400000">
              <a:srgbClr val="000000">
                <a:alpha val="15000"/>
              </a:srgbClr>
            </a:outerShdw>
          </a:effectLst>
        </p:spPr>
      </p:pic>
      <p:pic>
        <p:nvPicPr>
          <p:cNvPr id="5" name="pasted-image.tif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VQAAAAAAAABkAAAAZAAAAGQAAAAAAAAAy8vLAFUAAAAAAAAAZAAAAGQAAABkAAAAAAAAAAcAAAA4AAAAAAAAAAAAAAAAAAAA////AAAAAAAAAAAAAAAAAAAAAAAAAAAAAAAAAAAAAABkAAAAZAAAAAAAAAAjAAAABAAAAGQAAAAXAAAAFAAAAAAAAAAAAAAA/38AAP9/AAAAAAAACQAAAAQAAAAQd+4K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C4YAAANDQAAvyMAALkWAAAQAAAAJgAAAAgAAAD//////////w=="/>
              </a:ext>
            </a:extLst>
          </p:cNvPicPr>
          <p:nvPr/>
        </p:nvPicPr>
        <p:blipFill>
          <a:blip r:embed="rId5"/>
          <a:stretch>
            <a:fillRect/>
          </a:stretch>
        </p:blipFill>
        <p:spPr>
          <a:xfrm rot="719998">
            <a:off x="3930650" y="2121535"/>
            <a:ext cx="1880235" cy="1572260"/>
          </a:xfrm>
          <a:prstGeom prst="rect">
            <a:avLst/>
          </a:prstGeom>
          <a:noFill/>
          <a:ln>
            <a:noFill/>
          </a:ln>
          <a:effectLst>
            <a:outerShdw blurRad="63500" dist="63500" dir="5400000">
              <a:srgbClr val="000000">
                <a:alpha val="15000"/>
              </a:srgbClr>
            </a:outerShdw>
          </a:effectLst>
        </p:spPr>
      </p:pic>
      <p:pic>
        <p:nvPicPr>
          <p:cNvPr id="6" name="pasted-image.tif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VQAAAAAAAABkAAAAZAAAAGQAAAAAAAAAy8vLAFUAAAAAAAAAZAAAAGQAAABkAAAAAAAAAAcAAAA4AAAAAAAAAAAAAAAAAAAA////AAAAAAAAAAAAAAAAAAAAAAAAAAAAAAAAAAAAAABkAAAAZAAAAAAAAAAjAAAABAAAAGQAAAAXAAAAFAAAAAAAAAAAAAAA/38AAP9/AAAAAAAACQAAAAQAAABQCe8K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JkXAAA4IQAAVCQAAN0rAAAQAAAAJgAAAAgAAAD//////////w=="/>
              </a:ext>
            </a:extLst>
          </p:cNvPicPr>
          <p:nvPr/>
        </p:nvPicPr>
        <p:blipFill>
          <a:blip r:embed="rId6"/>
          <a:stretch>
            <a:fillRect/>
          </a:stretch>
        </p:blipFill>
        <p:spPr>
          <a:xfrm rot="719998">
            <a:off x="3836035" y="5400040"/>
            <a:ext cx="2069465" cy="1730375"/>
          </a:xfrm>
          <a:prstGeom prst="rect">
            <a:avLst/>
          </a:prstGeom>
          <a:noFill/>
          <a:ln>
            <a:noFill/>
          </a:ln>
          <a:effectLst>
            <a:outerShdw blurRad="63500" dist="63500" dir="5400000">
              <a:srgbClr val="000000">
                <a:alpha val="15000"/>
              </a:srgbClr>
            </a:outerShdw>
          </a:effectLst>
        </p:spPr>
      </p:pic>
      <p:sp>
        <p:nvSpPr>
          <p:cNvPr id="7" name="Shape 1333"/>
          <p:cNvSpPr>
            <a:extLst>
              <a:ext uri="smNativeData">
                <pr:smNativeData xmlns:pr="smNativeData" xmlns="smNativeData" val="SMDATA_15_trXWYhMAAAAlAAAAzAAAAA0AAAAAUAAAAFAAAABQAAAAUAAAAAAAAAABAAAAAAAAAAEAAABQAAAAO0U2+9L34j9V+3Q8ZqDa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VQAAAAAAAABkAAAAZAAAAGQAAAAAAAAAy8vLAFUAAAAAAAAAZA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0x0AAKAaAADDHgAAqB8AABAAAAAmAAAACAAAAP//////////"/>
              </a:ext>
            </a:extLst>
          </p:cNvSpPr>
          <p:nvPr/>
        </p:nvSpPr>
        <p:spPr>
          <a:xfrm rot="16200000">
            <a:off x="4515485" y="4660900"/>
            <a:ext cx="817880" cy="152400"/>
          </a:xfrm>
          <a:prstGeom prst="leftRightArrow">
            <a:avLst>
              <a:gd name="adj1" fmla="val 41604"/>
              <a:gd name="adj2" fmla="val 109278"/>
            </a:avLst>
          </a:prstGeom>
          <a:noFill/>
          <a:ln w="25400" cap="flat" cmpd="sng" algn="ctr">
            <a:solidFill>
              <a:srgbClr val="FF9300"/>
            </a:solidFill>
            <a:prstDash val="solid"/>
            <a:headEnd type="none"/>
            <a:tailEnd type="none"/>
          </a:ln>
          <a:effectLst>
            <a:outerShdw blurRad="63500" dist="63500" dir="54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8" name="Shape 1334"/>
          <p:cNvSpPr>
            <a:extLst>
              <a:ext uri="smNativeData">
                <pr:smNativeData xmlns:pr="smNativeData" xmlns="smNativeData" val="SMDATA_15_trXWYhMAAAAlAAAAzAAAAA0AAAAAUAAAAFAAAABQAAAAUAAAAAAAAAABAAAAAAAAAAEAAABQAAAAO0U2+9L34j9V+3Q8ZqDa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VQAAAAAAAABkAAAAZAAAAGQAAAAAAAAAy8vLAFUAAAAAAAAAZAAAAGQAAABkAAAAAAAAABcAAAAUAAAAAAAAAAAAAAD/fwAA/38AAAAAAAAJAAAABAAAAOBz6go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cy0AAKAaAABjLgAAqB8AABAAAAAmAAAACAAAAP//////////"/>
              </a:ext>
            </a:extLst>
          </p:cNvSpPr>
          <p:nvPr/>
        </p:nvSpPr>
        <p:spPr>
          <a:xfrm rot="16200000">
            <a:off x="7055485" y="4660900"/>
            <a:ext cx="817880" cy="152400"/>
          </a:xfrm>
          <a:prstGeom prst="leftRightArrow">
            <a:avLst>
              <a:gd name="adj1" fmla="val 41604"/>
              <a:gd name="adj2" fmla="val 109278"/>
            </a:avLst>
          </a:prstGeom>
          <a:noFill/>
          <a:ln w="25400" cap="flat" cmpd="sng" algn="ctr">
            <a:solidFill>
              <a:srgbClr val="FF9300"/>
            </a:solidFill>
            <a:prstDash val="solid"/>
            <a:headEnd type="none"/>
            <a:tailEnd type="none"/>
          </a:ln>
          <a:effectLst>
            <a:outerShdw blurRad="63500" dist="63500" dir="54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9" name="Shape 1335"/>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EYAaQ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aDMAAGYbAAB9OwAA1x4AABAgAAAmAAAACAAAAP//////////"/>
              </a:ext>
            </a:extLst>
          </p:cNvSpPr>
          <p:nvPr/>
        </p:nvSpPr>
        <p:spPr>
          <a:xfrm>
            <a:off x="8356600" y="4453890"/>
            <a:ext cx="1313815" cy="559435"/>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defTabSz="457200">
              <a:lnSpc>
                <a:spcPts val="1900"/>
              </a:lnSpc>
              <a:spcBef>
                <a:spcPts val="400"/>
              </a:spcBef>
              <a:tabLst>
                <a:tab pos="838200" algn="l"/>
                <a:tab pos="914400" algn="l"/>
                <a:tab pos="1828800" algn="l"/>
                <a:tab pos="2387600" algn="l"/>
              </a:tabLst>
              <a:defRPr sz="1600" cap="none">
                <a:solidFill>
                  <a:srgbClr val="424242"/>
                </a:solidFill>
                <a:latin typeface="Arial" pitchFamily="1" charset="0"/>
                <a:ea typeface="Arial" pitchFamily="1" charset="0"/>
                <a:cs typeface="Arial" pitchFamily="1" charset="0"/>
              </a:defRPr>
            </a:pPr>
            <a:r>
              <a:rPr cap="none">
                <a:solidFill>
                  <a:srgbClr val="FF9300"/>
                </a:solidFill>
              </a:rPr>
              <a:t>transition</a:t>
            </a:r>
            <a:r>
              <a:t> </a:t>
            </a:r>
            <a:br/>
            <a:r>
              <a:t>substitutions</a:t>
            </a:r>
          </a:p>
        </p:txBody>
      </p:sp>
      <p:sp>
        <p:nvSpPr>
          <p:cNvPr id="10" name="Shape 1336"/>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OCu6wo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iQYAANQKAACdDgAADQ0AABAgAAAmAAAACAAAAP//////////"/>
              </a:ext>
            </a:extLst>
          </p:cNvSpPr>
          <p:nvPr/>
        </p:nvSpPr>
        <p:spPr>
          <a:xfrm>
            <a:off x="1062355" y="1760220"/>
            <a:ext cx="1313180" cy="361315"/>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defTabSz="457200">
              <a:lnSpc>
                <a:spcPts val="2200"/>
              </a:lnSpc>
              <a:spcBef>
                <a:spcPts val="400"/>
              </a:spcBef>
              <a:tabLst>
                <a:tab pos="838200" algn="l"/>
                <a:tab pos="914400" algn="l"/>
                <a:tab pos="1828800" algn="l"/>
                <a:tab pos="2387600" algn="l"/>
              </a:tabLst>
              <a:defRPr sz="1800" cap="none">
                <a:solidFill>
                  <a:srgbClr val="0433FF"/>
                </a:solidFill>
                <a:latin typeface="Arial" pitchFamily="1" charset="0"/>
                <a:ea typeface="Gill Sans" pitchFamily="0" charset="0"/>
                <a:cs typeface="Gill Sans" pitchFamily="0" charset="0"/>
              </a:defRPr>
            </a:lvl1pPr>
          </a:lstStyle>
          <a:p>
            <a:pPr/>
            <a:r>
              <a:t>DNA</a:t>
            </a:r>
          </a:p>
        </p:txBody>
      </p:sp>
      <p:sp>
        <p:nvSpPr>
          <p:cNvPr id="11" name="Shape 1337"/>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DAD5wo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7wMAAEAGAAAnNQAAwAgAABAgAAAmAAAACAAAAP//////////"/>
              </a:ext>
            </a:extLst>
          </p:cNvSpPr>
          <p:nvPr/>
        </p:nvSpPr>
        <p:spPr>
          <a:xfrm>
            <a:off x="639445" y="101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Biology motivates the extension of models</a:t>
            </a:r>
          </a:p>
        </p:txBody>
      </p:sp>
      <p:sp>
        <p:nvSpPr>
          <p:cNvPr id="12" name="Shape 1338"/>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HCV5wo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4ykAANQKAAD4MQAADQ0AABAgAAAmAAAACAAAAP//////////"/>
              </a:ext>
            </a:extLst>
          </p:cNvSpPr>
          <p:nvPr/>
        </p:nvSpPr>
        <p:spPr>
          <a:xfrm>
            <a:off x="6809105" y="1760220"/>
            <a:ext cx="1313815" cy="361315"/>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defTabSz="457200">
              <a:lnSpc>
                <a:spcPts val="2200"/>
              </a:lnSpc>
              <a:spcBef>
                <a:spcPts val="400"/>
              </a:spcBef>
              <a:tabLst>
                <a:tab pos="838200" algn="l"/>
                <a:tab pos="914400" algn="l"/>
                <a:tab pos="1828800" algn="l"/>
                <a:tab pos="2387600" algn="l"/>
              </a:tabLst>
              <a:defRPr sz="1800" cap="none">
                <a:solidFill>
                  <a:srgbClr val="0433FF"/>
                </a:solidFill>
                <a:latin typeface="Arial" pitchFamily="1" charset="0"/>
                <a:ea typeface="Gill Sans" pitchFamily="0" charset="0"/>
                <a:cs typeface="Gill Sans" pitchFamily="0" charset="0"/>
              </a:defRPr>
            </a:lvl1pPr>
          </a:lstStyle>
          <a:p>
            <a:pPr/>
            <a:r>
              <a:t>Pyrimidines</a:t>
            </a:r>
          </a:p>
        </p:txBody>
      </p:sp>
      <p:sp>
        <p:nvSpPr>
          <p:cNvPr id="13" name="Shape 1339"/>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LAn6Ao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4ykAABwYAAD4MQAAGhoAABAgAAAmAAAACAAAAP//////////"/>
              </a:ext>
            </a:extLst>
          </p:cNvSpPr>
          <p:nvPr/>
        </p:nvSpPr>
        <p:spPr>
          <a:xfrm>
            <a:off x="6809105" y="3919220"/>
            <a:ext cx="1313815" cy="32385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defTabSz="457200">
              <a:lnSpc>
                <a:spcPts val="1900"/>
              </a:lnSpc>
              <a:spcBef>
                <a:spcPts val="400"/>
              </a:spcBef>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Thymine</a:t>
            </a:r>
          </a:p>
        </p:txBody>
      </p:sp>
      <p:sp>
        <p:nvSpPr>
          <p:cNvPr id="14" name="Shape 1340"/>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LCS4wo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4ykAAOwfAAD4MQAA6iEAABAgAAAmAAAACAAAAP//////////"/>
              </a:ext>
            </a:extLst>
          </p:cNvSpPr>
          <p:nvPr/>
        </p:nvSpPr>
        <p:spPr>
          <a:xfrm>
            <a:off x="6809105" y="5189220"/>
            <a:ext cx="1313815" cy="32385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defTabSz="457200">
              <a:lnSpc>
                <a:spcPts val="1900"/>
              </a:lnSpc>
              <a:spcBef>
                <a:spcPts val="400"/>
              </a:spcBef>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Cytosine</a:t>
            </a:r>
          </a:p>
        </p:txBody>
      </p:sp>
      <p:sp>
        <p:nvSpPr>
          <p:cNvPr id="15" name="Shape 1341"/>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PAk5Ao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7BkAANQKAAABIgAADQ0AABAgAAAmAAAACAAAAP//////////"/>
              </a:ext>
            </a:extLst>
          </p:cNvSpPr>
          <p:nvPr/>
        </p:nvSpPr>
        <p:spPr>
          <a:xfrm>
            <a:off x="4213860" y="1760220"/>
            <a:ext cx="1313815" cy="361315"/>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defTabSz="457200">
              <a:lnSpc>
                <a:spcPts val="2200"/>
              </a:lnSpc>
              <a:spcBef>
                <a:spcPts val="400"/>
              </a:spcBef>
              <a:tabLst>
                <a:tab pos="838200" algn="l"/>
                <a:tab pos="914400" algn="l"/>
                <a:tab pos="1828800" algn="l"/>
                <a:tab pos="2387600" algn="l"/>
              </a:tabLst>
              <a:defRPr sz="1800" cap="none">
                <a:solidFill>
                  <a:srgbClr val="0433FF"/>
                </a:solidFill>
                <a:latin typeface="Arial" pitchFamily="1" charset="0"/>
                <a:ea typeface="Gill Sans" pitchFamily="0" charset="0"/>
                <a:cs typeface="Gill Sans" pitchFamily="0" charset="0"/>
              </a:defRPr>
            </a:lvl1pPr>
          </a:lstStyle>
          <a:p>
            <a:pPr/>
            <a:r>
              <a:t>Purines</a:t>
            </a:r>
          </a:p>
        </p:txBody>
      </p:sp>
      <p:sp>
        <p:nvSpPr>
          <p:cNvPr id="16" name="Shape 1342"/>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DC35Ao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7BkAABwYAAABIgAAGhoAABAgAAAmAAAACAAAAP//////////"/>
              </a:ext>
            </a:extLst>
          </p:cNvSpPr>
          <p:nvPr/>
        </p:nvSpPr>
        <p:spPr>
          <a:xfrm>
            <a:off x="4213860" y="3919220"/>
            <a:ext cx="1313815" cy="32385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defTabSz="457200">
              <a:lnSpc>
                <a:spcPts val="1900"/>
              </a:lnSpc>
              <a:spcBef>
                <a:spcPts val="400"/>
              </a:spcBef>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Adenine</a:t>
            </a:r>
          </a:p>
        </p:txBody>
      </p:sp>
      <p:sp>
        <p:nvSpPr>
          <p:cNvPr id="17" name="Shape 1343"/>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HAi4Ao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7BkAAOwfAAABIgAA6iEAABAgAAAmAAAACAAAAP//////////"/>
              </a:ext>
            </a:extLst>
          </p:cNvSpPr>
          <p:nvPr/>
        </p:nvSpPr>
        <p:spPr>
          <a:xfrm>
            <a:off x="4213860" y="5189220"/>
            <a:ext cx="1313815" cy="32385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defTabSz="457200">
              <a:lnSpc>
                <a:spcPts val="1900"/>
              </a:lnSpc>
              <a:spcBef>
                <a:spcPts val="400"/>
              </a:spcBef>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Guanine</a:t>
            </a:r>
          </a:p>
        </p:txBody>
      </p:sp>
      <p:sp>
        <p:nvSpPr>
          <p:cNvPr id="18" name="Shape 1344"/>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LC04Ao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OwYAANwAAABFOAAATAQAABAgAAAmAAAACAAAAP//////////"/>
              </a:ext>
            </a:extLst>
          </p:cNvSpPr>
          <p:nvPr/>
        </p:nvSpPr>
        <p:spPr>
          <a:xfrm>
            <a:off x="1012825" y="139700"/>
            <a:ext cx="81343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Stochastic Models of Nucleotide Substitution</a:t>
            </a:r>
          </a:p>
        </p:txBody>
      </p:sp>
    </p:spTree>
  </p:cSld>
  <p:clrMapOvr>
    <a:masterClrMapping/>
  </p:clrMapOvr>
  <p:transition spd="fast" p14:dur="500">
    <p:fade/>
    <p:extLst>
      <p:ext uri="smNativeData">
        <pr:smNativeData xmlns:pr="smNativeData" xmlns="smNativeData" val="trXWYgAAAAD0AQAAAAAAAAYAAAAAAAAAAAAAAAAAAAAAAAAAAQAAAAAAAAAAAAAAAAAAAAAAAAAAAAAA"/>
      </p:ext>
    </p:extLst>
  </p:transition>
  <p:timing>
    <p:tnLst>
      <p:par>
        <p:cTn id="1" dur="indefinite" restart="never" nodeType="tmRoot"/>
      </p:par>
    </p:tnLst>
  </p:timing>
</p:sld>
</file>

<file path=ppt/slides/slide89.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pic>
        <p:nvPicPr>
          <p:cNvPr id="2" name="Z-DNA_orbit_animated.gif"/>
          <p:cNvPicPr>
            <a:extLst>
              <a:ext uri="smNativeData">
                <pr:smNativeData xmlns:pr="smNativeData" xmlns="smNativeData" val="SMDATA_17_trXWYhMAAAAlAAAAEQAAAA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G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AICAAC3CwAAJBMAAM4rAAAQAAAAJgAAAAgAAAD//////////w=="/>
              </a:ext>
            </a:extLst>
          </p:cNvPicPr>
          <p:nvPr/>
        </p:nvPicPr>
        <p:blipFill>
          <a:blip r:embed="rId2"/>
          <a:stretch>
            <a:fillRect/>
          </a:stretch>
        </p:blipFill>
        <p:spPr>
          <a:xfrm>
            <a:off x="326390" y="1904365"/>
            <a:ext cx="2785110" cy="5216525"/>
          </a:xfrm>
          <a:prstGeom prst="rect">
            <a:avLst/>
          </a:prstGeom>
          <a:noFill/>
          <a:ln>
            <a:noFill/>
          </a:ln>
          <a:effectLst/>
        </p:spPr>
      </p:pic>
      <p:pic>
        <p:nvPicPr>
          <p:cNvPr id="3" name="pasted-image.tif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VgAAAEcAAABHAAAAZAAAAGQAAAAAAAAAy8vLAFYAAABHAAAARwAAAGQAAABkAAAAAAAAAAcAAAA4AAAAAAAAAAAAAAAAAAAA////AAAAAAAAAAAAAAAAAAAAAAAAAAAAAAAAAAAAAABkAAAAZAAAAAAAAAAjAAAABAAAAGQAAAAXAAAAFAAAAAAAAAAAAAAA/38AAP9/AAAAAAAACQAAAAQAAADwOkUK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F8oAAA+DQAAfTMAAIgWAAAQAAAAJgAAAAgAAAD//////////w=="/>
              </a:ext>
            </a:extLst>
          </p:cNvPicPr>
          <p:nvPr/>
        </p:nvPicPr>
        <p:blipFill>
          <a:blip r:embed="rId3"/>
          <a:stretch>
            <a:fillRect/>
          </a:stretch>
        </p:blipFill>
        <p:spPr>
          <a:xfrm rot="21360000" flipH="1">
            <a:off x="6562725" y="2152650"/>
            <a:ext cx="1807210" cy="1510030"/>
          </a:xfrm>
          <a:prstGeom prst="rect">
            <a:avLst/>
          </a:prstGeom>
          <a:noFill/>
          <a:ln>
            <a:noFill/>
          </a:ln>
          <a:effectLst>
            <a:outerShdw blurRad="63500" dist="63760" dir="2700000">
              <a:srgbClr val="000000">
                <a:alpha val="14000"/>
              </a:srgbClr>
            </a:outerShdw>
          </a:effectLst>
        </p:spPr>
      </p:pic>
      <p:pic>
        <p:nvPicPr>
          <p:cNvPr id="4" name="pasted-image.tif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VgAAAEcAAABHAAAAZAAAAGQAAAAAAAAAy8vLAFYAAABHAAAARwAAAGQAAABkAAAAAAAAAAcAAAA4AAAAAAAAAAAAAAAAAAAA////AAAAAAAAAAAAAAAAAAAAAAAAAAAAAAAAAAAAAABkAAAAZAAAAAAAAAAjAAAABAAAAGQAAAAXAAAAFAAAAAAAAAAAAAAA/38AAP9/AAAAAAAACQAAAAQAAAAwzUUK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N4oAABPIgAA/jIAAMYqAAAQAAAAJgAAAAgAAAD//////////w=="/>
              </a:ext>
            </a:extLst>
          </p:cNvPicPr>
          <p:nvPr/>
        </p:nvPicPr>
        <p:blipFill>
          <a:blip r:embed="rId4"/>
          <a:stretch>
            <a:fillRect/>
          </a:stretch>
        </p:blipFill>
        <p:spPr>
          <a:xfrm rot="21240001" flipH="1">
            <a:off x="6643370" y="5577205"/>
            <a:ext cx="1645920" cy="1376045"/>
          </a:xfrm>
          <a:prstGeom prst="rect">
            <a:avLst/>
          </a:prstGeom>
          <a:noFill/>
          <a:ln>
            <a:noFill/>
          </a:ln>
          <a:effectLst>
            <a:outerShdw blurRad="63500" dist="63760" dir="2700000">
              <a:srgbClr val="000000">
                <a:alpha val="14000"/>
              </a:srgbClr>
            </a:outerShdw>
          </a:effectLst>
        </p:spPr>
      </p:pic>
      <p:pic>
        <p:nvPicPr>
          <p:cNvPr id="5" name="pasted-image.tif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VQAAAEcAAABHAAAAZAAAAGQAAAAAAAAAy8vLAFUAAABHAAAARwAAAGQAAABkAAAAAAAAAAcAAAA4AAAAAAAAAAAAAAAAAAAA////AAAAAAAAAAAAAAAAAAAAAAAAAAAAAAAAAAAAAABkAAAAZAAAAAAAAAAjAAAABAAAAGQAAAAXAAAAFAAAAAAAAAAAAAAA/38AAP9/AAAAAAAACQAAAAQAAABwX0YK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C4YAAANDQAAvyMAALkWAAAQAAAAJgAAAAgAAAD//////////w=="/>
              </a:ext>
            </a:extLst>
          </p:cNvPicPr>
          <p:nvPr/>
        </p:nvPicPr>
        <p:blipFill>
          <a:blip r:embed="rId5"/>
          <a:stretch>
            <a:fillRect/>
          </a:stretch>
        </p:blipFill>
        <p:spPr>
          <a:xfrm rot="719998">
            <a:off x="3930650" y="2121535"/>
            <a:ext cx="1880235" cy="1572260"/>
          </a:xfrm>
          <a:prstGeom prst="rect">
            <a:avLst/>
          </a:prstGeom>
          <a:noFill/>
          <a:ln>
            <a:noFill/>
          </a:ln>
          <a:effectLst>
            <a:outerShdw blurRad="63500" dist="63760" dir="2700000">
              <a:srgbClr val="000000">
                <a:alpha val="15000"/>
              </a:srgbClr>
            </a:outerShdw>
          </a:effectLst>
        </p:spPr>
      </p:pic>
      <p:pic>
        <p:nvPicPr>
          <p:cNvPr id="6" name="pasted-image.tif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VgAAAEcAAABHAAAAZAAAAGQAAAAAAAAAy8vLAFYAAABHAAAARwAAAGQAAABkAAAAAAAAAAcAAAA4AAAAAAAAAAAAAAAAAAAA////AAAAAAAAAAAAAAAAAAAAAAAAAAAAAAAAAAAAAABkAAAAZAAAAAAAAAAjAAAABAAAAGQAAAAXAAAAFAAAAAAAAAAAAAAA/38AAP9/AAAAAAAACQAAAAQAAADgyUEK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JkXAAA4IQAAVCQAAN0rAAAQAAAAJgAAAAgAAAD//////////w=="/>
              </a:ext>
            </a:extLst>
          </p:cNvPicPr>
          <p:nvPr/>
        </p:nvPicPr>
        <p:blipFill>
          <a:blip r:embed="rId6"/>
          <a:stretch>
            <a:fillRect/>
          </a:stretch>
        </p:blipFill>
        <p:spPr>
          <a:xfrm rot="719998">
            <a:off x="3836035" y="5400040"/>
            <a:ext cx="2069465" cy="1730375"/>
          </a:xfrm>
          <a:prstGeom prst="rect">
            <a:avLst/>
          </a:prstGeom>
          <a:noFill/>
          <a:ln>
            <a:noFill/>
          </a:ln>
          <a:effectLst>
            <a:outerShdw blurRad="63500" dist="63760" dir="2700000">
              <a:srgbClr val="000000">
                <a:alpha val="14000"/>
              </a:srgbClr>
            </a:outerShdw>
          </a:effectLst>
        </p:spPr>
      </p:pic>
      <p:sp>
        <p:nvSpPr>
          <p:cNvPr id="7" name="Shape 1351"/>
          <p:cNvSpPr>
            <a:extLst>
              <a:ext uri="smNativeData">
                <pr:smNativeData xmlns:pr="smNativeData" xmlns="smNativeData" val="SMDATA_15_trXWYhMAAAAlAAAAzAAAAA0AAAAAUAAAAFAAAABQAAAAUAAAAAAAAAABAAAAAAAAAAEAAABQAAAAuwkc3kte6D9V+3Q8ZqDa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HbW/wAoAAAAAQAAACMAAAAjAAAAIwAAAB4AAAAAAAAAZAAAAGQAAAAAAAAAZAAAAGQAAAAVAAAAYAAAAAAAAAAAAAAADwAAACADAAAAAAAAAAAAAAEAAACgMgAAVgcAAKr4//8BAAAAf39/AAEAAABkAAAAAAAAABQAAABAHwAAAAAAACYAAAAAAAAAwOD//wAAAAAmAAAAZAAAABYAAABMAAAAAQAAAAAAAAAHAAAAAAAAAAEAAAAAAAAAVQAAAAAAAABQAAAAZAAAAGQAAAAAAAAAy8vLAFUAAAAAAAAAUA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HbW/wB/f38AAAAAAMvLywDAwP8Af39/AAAAAAAAAAAAAAAAAAAAAAAAAAAAIQAAABgAAAAUAAAAsyEAALwYAABLKgAArBkAABAAAAAmAAAACAAAAP//////////"/>
              </a:ext>
            </a:extLst>
          </p:cNvSpPr>
          <p:nvPr/>
        </p:nvSpPr>
        <p:spPr>
          <a:xfrm>
            <a:off x="5478145" y="4020820"/>
            <a:ext cx="1397000" cy="152400"/>
          </a:xfrm>
          <a:prstGeom prst="leftRightArrow">
            <a:avLst>
              <a:gd name="adj1" fmla="val 41604"/>
              <a:gd name="adj2" fmla="val 109307"/>
            </a:avLst>
          </a:prstGeom>
          <a:noFill/>
          <a:ln w="25400" cap="flat" cmpd="sng" algn="ctr">
            <a:solidFill>
              <a:srgbClr val="76D6FF"/>
            </a:solidFill>
            <a:prstDash val="solid"/>
            <a:headEnd type="none"/>
            <a:tailEnd type="none"/>
          </a:ln>
          <a:effectLst>
            <a:outerShdw blurRad="63500" dist="50800" dir="54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8" name="Shape 1352"/>
          <p:cNvSpPr>
            <a:extLst>
              <a:ext uri="smNativeData">
                <pr:smNativeData xmlns:pr="smNativeData" xmlns="smNativeData" val="SMDATA_15_trXWYhMAAAAlAAAAzAAAAA0AAAAAUAAAAFAAAABQAAAAUAAAAAAAAAABAAAAAAAAAAEAAABQAAAAbXJTnn+j6T9V+3Q8ZqDa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HbW/wAoAAAAAQAAACMAAAAjAAAAIwAAAB4AAAAAAAAAZAAAAGQAAAAAAAAAZAAAAGQAAAAVAAAAYAAAAAAAAAAAAAAADwAAACADAAAAAAAAAAAAAAEAAACgMgAAVgcAAKr4//8BAAAAf39/AAEAAABkAAAAAAAAABQAAABAHwAAAAAAACYAAAAAAAAAwOD//wAAAAAmAAAAZAAAABYAAABMAAAAAQAAAAAAAAAHAAAAAAAAAAEAAAAAAAAAVQAAAAAAAABQAAAAZAAAAGQAAAAAAAAAy8vLAFUAAAAAAAAAUAAAAGQAAABkAAAAAAAAABcAAAAUAAAAAAAAAAAAAAD/fwAA/38AAAAAAAAJAAAABAAAACBcQgo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HbW/wB/f38AAAAAAMvLywDAwP8Af39/AAAAAAAAAAAAAAAAAAAAAAAAAAAAIQAAABgAAAAUAAAAsiAAALocAAABKwAAqh0AABAAAAAmAAAACAAAAP//////////"/>
              </a:ext>
            </a:extLst>
          </p:cNvSpPr>
          <p:nvPr/>
        </p:nvSpPr>
        <p:spPr>
          <a:xfrm rot="19500000">
            <a:off x="5314950" y="4669790"/>
            <a:ext cx="1675765" cy="152400"/>
          </a:xfrm>
          <a:prstGeom prst="leftRightArrow">
            <a:avLst>
              <a:gd name="adj1" fmla="val 41604"/>
              <a:gd name="adj2" fmla="val 109294"/>
            </a:avLst>
          </a:prstGeom>
          <a:noFill/>
          <a:ln w="25400" cap="flat" cmpd="sng" algn="ctr">
            <a:solidFill>
              <a:srgbClr val="76D6FF"/>
            </a:solidFill>
            <a:prstDash val="solid"/>
            <a:headEnd type="none"/>
            <a:tailEnd type="none"/>
          </a:ln>
          <a:effectLst>
            <a:outerShdw blurRad="63500" dist="50800" dir="54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9" name="Shape 1353"/>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EYAaQ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aDMAAGYbAAB9OwAA1x4AABAgAAAmAAAACAAAAP//////////"/>
              </a:ext>
            </a:extLst>
          </p:cNvSpPr>
          <p:nvPr/>
        </p:nvSpPr>
        <p:spPr>
          <a:xfrm>
            <a:off x="8356600" y="4453890"/>
            <a:ext cx="1313815" cy="559435"/>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defTabSz="457200">
              <a:lnSpc>
                <a:spcPts val="1900"/>
              </a:lnSpc>
              <a:spcBef>
                <a:spcPts val="400"/>
              </a:spcBef>
              <a:tabLst>
                <a:tab pos="838200" algn="l"/>
                <a:tab pos="914400" algn="l"/>
                <a:tab pos="1828800" algn="l"/>
                <a:tab pos="2387600" algn="l"/>
              </a:tabLst>
              <a:defRPr sz="1600" cap="none">
                <a:solidFill>
                  <a:srgbClr val="424242"/>
                </a:solidFill>
                <a:latin typeface="Arial" pitchFamily="1" charset="0"/>
                <a:ea typeface="Arial" pitchFamily="1" charset="0"/>
                <a:cs typeface="Arial" pitchFamily="1" charset="0"/>
              </a:defRPr>
            </a:pPr>
            <a:r>
              <a:rPr cap="none">
                <a:solidFill>
                  <a:srgbClr val="76D6FF"/>
                </a:solidFill>
              </a:rPr>
              <a:t>transversion</a:t>
            </a:r>
            <a:r>
              <a:t> </a:t>
            </a:r>
            <a:br/>
            <a:r>
              <a:t>substitutions</a:t>
            </a:r>
          </a:p>
        </p:txBody>
      </p:sp>
      <p:sp>
        <p:nvSpPr>
          <p:cNvPr id="10" name="Shape 1354"/>
          <p:cNvSpPr>
            <a:extLst>
              <a:ext uri="smNativeData">
                <pr:smNativeData xmlns:pr="smNativeData" xmlns="smNativeData" val="SMDATA_15_trXWYhMAAAAlAAAAzAAAAA0AAAAAUAAAAFAAAABQAAAAUAAAAAAAAAABAAAAAAAAAAEAAABQAAAAuwkc3kte6D9V+3Q8ZqDa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HbW/wAoAAAAAQAAACMAAAAjAAAAIwAAAB4AAAAAAAAAZAAAAGQAAAAAAAAAZAAAAGQAAAAVAAAAYAAAAAAAAAAAAAAADwAAACADAAAAAAAAAAAAAAEAAACgMgAAVgcAAKr4//8BAAAAf39/AAEAAABkAAAAAAAAABQAAABAHwAAAAAAACYAAAAAAAAAwOD//wAAAAAmAAAAZAAAABYAAABMAAAAAQAAAAAAAAAHAAAAAAAAAAEAAAAAAAAAVQAAAAAAAABQAAAAZAAAAGQAAAAAAAAAy8vLAFUAAAAAAAAAUAAAAGQAAABkAAAAAAAAABcAAAAUAAAAAAAAAAAAAAD/fwAA/38AAAAAAAAJAAAABAAAAPBZPgo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HbW/wB/f38AAAAAAMvLywDAwP8Af39/AAAAAAAAAAAAAAAAAAAAAAAAAAAAIQAAABgAAAAUAAAAsyEAAIwgAABLKgAAfCEAABAAAAAmAAAACAAAAP//////////"/>
              </a:ext>
            </a:extLst>
          </p:cNvSpPr>
          <p:nvPr/>
        </p:nvSpPr>
        <p:spPr>
          <a:xfrm>
            <a:off x="5478145" y="5290820"/>
            <a:ext cx="1397000" cy="152400"/>
          </a:xfrm>
          <a:prstGeom prst="leftRightArrow">
            <a:avLst>
              <a:gd name="adj1" fmla="val 41604"/>
              <a:gd name="adj2" fmla="val 109307"/>
            </a:avLst>
          </a:prstGeom>
          <a:noFill/>
          <a:ln w="25400" cap="flat" cmpd="sng" algn="ctr">
            <a:solidFill>
              <a:srgbClr val="76D6FF"/>
            </a:solidFill>
            <a:prstDash val="solid"/>
            <a:headEnd type="none"/>
            <a:tailEnd type="none"/>
          </a:ln>
          <a:effectLst>
            <a:outerShdw blurRad="63500" dist="50800" dir="54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1" name="Shape 1355"/>
          <p:cNvSpPr>
            <a:extLst>
              <a:ext uri="smNativeData">
                <pr:smNativeData xmlns:pr="smNativeData" xmlns="smNativeData" val="SMDATA_15_trXWYhMAAAAlAAAAzAAAAA0AAAAAUAAAAFAAAABQAAAAUAAAAAAAAAABAAAAAAAAAAEAAABQAAAAn+OAXlOT6T9V+3Q8ZqDa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HbW/wAoAAAAAQAAACMAAAAjAAAAIwAAAB4AAAAAAAAAZAAAAGQAAAAAAAAAZAAAAGQAAAAVAAAAYAAAAAAAAAAAAAAADwAAACADAAAAAAAAAAAAAAEAAACgMgAAVgcAAKr4//8BAAAAf39/AAEAAABkAAAAAAAAABQAAABAHwAAAAAAACYAAAAAAAAAwOD//wAAAAAmAAAAZAAAABYAAABMAAAAAQAAAAAAAAAHAAAAAAAAAAEAAAAAAAAAVQAAAAAAAABQAAAAZAAAAGQAAAAAAAAAy8vLAFUAAAAAAAAAUAAAAGQAAABkAAAAAAAAABcAAAAUAAAAAAAAAAAAAAD/fwAA/38AAAAAAAAJAAAABAAAADDsPgo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HbW/wB/f38AAAAAAMvLywDAwP8Af39/AAAAAAAAAAAAAAAAAAAAAAAAAAAAIQAAABgAAAAUAAAAvyAAALocAAD0KgAAqh0AABAAAAAmAAAACAAAAP//////////"/>
              </a:ext>
            </a:extLst>
          </p:cNvSpPr>
          <p:nvPr/>
        </p:nvSpPr>
        <p:spPr>
          <a:xfrm rot="12899998">
            <a:off x="5323205" y="4669790"/>
            <a:ext cx="1659255" cy="152400"/>
          </a:xfrm>
          <a:prstGeom prst="leftRightArrow">
            <a:avLst>
              <a:gd name="adj1" fmla="val 41604"/>
              <a:gd name="adj2" fmla="val 109292"/>
            </a:avLst>
          </a:prstGeom>
          <a:noFill/>
          <a:ln w="25400" cap="flat" cmpd="sng" algn="ctr">
            <a:solidFill>
              <a:srgbClr val="76D6FF"/>
            </a:solidFill>
            <a:prstDash val="solid"/>
            <a:headEnd type="none"/>
            <a:tailEnd type="none"/>
          </a:ln>
          <a:effectLst>
            <a:outerShdw blurRad="63500" dist="50800" dir="54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2" name="Shape 1356"/>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HB+Pwo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iQYAANQKAACdDgAADQ0AABAgAAAmAAAACAAAAP//////////"/>
              </a:ext>
            </a:extLst>
          </p:cNvSpPr>
          <p:nvPr/>
        </p:nvSpPr>
        <p:spPr>
          <a:xfrm>
            <a:off x="1062355" y="1760220"/>
            <a:ext cx="1313180" cy="361315"/>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defTabSz="457200">
              <a:lnSpc>
                <a:spcPts val="2200"/>
              </a:lnSpc>
              <a:spcBef>
                <a:spcPts val="400"/>
              </a:spcBef>
              <a:tabLst>
                <a:tab pos="838200" algn="l"/>
                <a:tab pos="914400" algn="l"/>
                <a:tab pos="1828800" algn="l"/>
                <a:tab pos="2387600" algn="l"/>
              </a:tabLst>
              <a:defRPr sz="1800" cap="none">
                <a:solidFill>
                  <a:srgbClr val="0433FF"/>
                </a:solidFill>
                <a:latin typeface="Arial" pitchFamily="1" charset="0"/>
                <a:ea typeface="Gill Sans" pitchFamily="0" charset="0"/>
                <a:cs typeface="Gill Sans" pitchFamily="0" charset="0"/>
              </a:defRPr>
            </a:lvl1pPr>
          </a:lstStyle>
          <a:p>
            <a:pPr/>
            <a:r>
              <a:t>DNA</a:t>
            </a:r>
          </a:p>
        </p:txBody>
      </p:sp>
      <p:sp>
        <p:nvSpPr>
          <p:cNvPr id="13" name="Shape 1357"/>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DqOgo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7wMAAEAGAAAnNQAAwAgAABAgAAAmAAAACAAAAP//////////"/>
              </a:ext>
            </a:extLst>
          </p:cNvSpPr>
          <p:nvPr/>
        </p:nvSpPr>
        <p:spPr>
          <a:xfrm>
            <a:off x="639445" y="101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Biology motivates the extension of models</a:t>
            </a:r>
          </a:p>
        </p:txBody>
      </p:sp>
      <p:sp>
        <p:nvSpPr>
          <p:cNvPr id="14" name="Shape 1358"/>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EB8Owo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4ykAANQKAAD4MQAADQ0AABAgAAAmAAAACAAAAP//////////"/>
              </a:ext>
            </a:extLst>
          </p:cNvSpPr>
          <p:nvPr/>
        </p:nvSpPr>
        <p:spPr>
          <a:xfrm>
            <a:off x="6809105" y="1760220"/>
            <a:ext cx="1313815" cy="361315"/>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defTabSz="457200">
              <a:lnSpc>
                <a:spcPts val="2200"/>
              </a:lnSpc>
              <a:spcBef>
                <a:spcPts val="400"/>
              </a:spcBef>
              <a:tabLst>
                <a:tab pos="838200" algn="l"/>
                <a:tab pos="914400" algn="l"/>
                <a:tab pos="1828800" algn="l"/>
                <a:tab pos="2387600" algn="l"/>
              </a:tabLst>
              <a:defRPr sz="1800" cap="none">
                <a:solidFill>
                  <a:srgbClr val="0433FF"/>
                </a:solidFill>
                <a:latin typeface="Arial" pitchFamily="1" charset="0"/>
                <a:ea typeface="Gill Sans" pitchFamily="0" charset="0"/>
                <a:cs typeface="Gill Sans" pitchFamily="0" charset="0"/>
              </a:defRPr>
            </a:lvl1pPr>
          </a:lstStyle>
          <a:p>
            <a:pPr/>
            <a:r>
              <a:t>Pyrimidines</a:t>
            </a:r>
          </a:p>
        </p:txBody>
      </p:sp>
      <p:sp>
        <p:nvSpPr>
          <p:cNvPr id="15" name="Shape 1359"/>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IAOPAo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4ykAABwYAAD4MQAAGhoAABAgAAAmAAAACAAAAP//////////"/>
              </a:ext>
            </a:extLst>
          </p:cNvSpPr>
          <p:nvPr/>
        </p:nvSpPr>
        <p:spPr>
          <a:xfrm>
            <a:off x="6809105" y="3919220"/>
            <a:ext cx="1313815" cy="32385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defTabSz="457200">
              <a:lnSpc>
                <a:spcPts val="1900"/>
              </a:lnSpc>
              <a:spcBef>
                <a:spcPts val="400"/>
              </a:spcBef>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Thymine</a:t>
            </a:r>
          </a:p>
        </p:txBody>
      </p:sp>
      <p:sp>
        <p:nvSpPr>
          <p:cNvPr id="16" name="Shape 1360"/>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HZ1ZWQ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4ykAAOwfAAD4MQAA6iEAABAgAAAmAAAACAAAAP//////////"/>
              </a:ext>
            </a:extLst>
          </p:cNvSpPr>
          <p:nvPr/>
        </p:nvSpPr>
        <p:spPr>
          <a:xfrm>
            <a:off x="6809105" y="5189220"/>
            <a:ext cx="1313815" cy="32385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defTabSz="457200">
              <a:lnSpc>
                <a:spcPts val="1900"/>
              </a:lnSpc>
              <a:spcBef>
                <a:spcPts val="400"/>
              </a:spcBef>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Cytosine</a:t>
            </a:r>
          </a:p>
        </p:txBody>
      </p:sp>
      <p:sp>
        <p:nvSpPr>
          <p:cNvPr id="17" name="Shape 1361"/>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IvAjg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7BkAANQKAAABIgAADQ0AABAgAAAmAAAACAAAAP//////////"/>
              </a:ext>
            </a:extLst>
          </p:cNvSpPr>
          <p:nvPr/>
        </p:nvSpPr>
        <p:spPr>
          <a:xfrm>
            <a:off x="4213860" y="1760220"/>
            <a:ext cx="1313815" cy="361315"/>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defTabSz="457200">
              <a:lnSpc>
                <a:spcPts val="2200"/>
              </a:lnSpc>
              <a:spcBef>
                <a:spcPts val="400"/>
              </a:spcBef>
              <a:tabLst>
                <a:tab pos="838200" algn="l"/>
                <a:tab pos="914400" algn="l"/>
                <a:tab pos="1828800" algn="l"/>
                <a:tab pos="2387600" algn="l"/>
              </a:tabLst>
              <a:defRPr sz="1800" cap="none">
                <a:solidFill>
                  <a:srgbClr val="0433FF"/>
                </a:solidFill>
                <a:latin typeface="Arial" pitchFamily="1" charset="0"/>
                <a:ea typeface="Gill Sans" pitchFamily="0" charset="0"/>
                <a:cs typeface="Gill Sans" pitchFamily="0" charset="0"/>
              </a:defRPr>
            </a:lvl1pPr>
          </a:lstStyle>
          <a:p>
            <a:pPr/>
            <a:r>
              <a:t>Purines</a:t>
            </a:r>
          </a:p>
        </p:txBody>
      </p:sp>
      <p:sp>
        <p:nvSpPr>
          <p:cNvPr id="18" name="Shape 1362"/>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FEGUV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7BkAABwYAAABIgAAGhoAABAgAAAmAAAACAAAAP//////////"/>
              </a:ext>
            </a:extLst>
          </p:cNvSpPr>
          <p:nvPr/>
        </p:nvSpPr>
        <p:spPr>
          <a:xfrm>
            <a:off x="4213860" y="3919220"/>
            <a:ext cx="1313815" cy="32385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defTabSz="457200">
              <a:lnSpc>
                <a:spcPts val="1900"/>
              </a:lnSpc>
              <a:spcBef>
                <a:spcPts val="400"/>
              </a:spcBef>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Adenine</a:t>
            </a:r>
          </a:p>
        </p:txBody>
      </p:sp>
      <p:sp>
        <p:nvSpPr>
          <p:cNvPr id="19" name="Shape 1363"/>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HZ1ZWQ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7BkAAOwfAAABIgAA6iEAABAgAAAmAAAACAAAAP//////////"/>
              </a:ext>
            </a:extLst>
          </p:cNvSpPr>
          <p:nvPr/>
        </p:nvSpPr>
        <p:spPr>
          <a:xfrm>
            <a:off x="4213860" y="5189220"/>
            <a:ext cx="1313815" cy="32385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defTabSz="457200">
              <a:lnSpc>
                <a:spcPts val="1900"/>
              </a:lnSpc>
              <a:spcBef>
                <a:spcPts val="400"/>
              </a:spcBef>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Guanine</a:t>
            </a:r>
          </a:p>
        </p:txBody>
      </p:sp>
      <p:sp>
        <p:nvSpPr>
          <p:cNvPr id="20" name="Shape 1364"/>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IvAjg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OwYAANwAAABFOAAATAQAABAgAAAmAAAACAAAAP//////////"/>
              </a:ext>
            </a:extLst>
          </p:cNvSpPr>
          <p:nvPr/>
        </p:nvSpPr>
        <p:spPr>
          <a:xfrm>
            <a:off x="1012825" y="139700"/>
            <a:ext cx="81343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Stochastic Models of Nucleotide Substitution</a:t>
            </a:r>
          </a:p>
        </p:txBody>
      </p:sp>
    </p:spTree>
  </p:cSld>
  <p:clrMapOvr>
    <a:masterClrMapping/>
  </p:clrMapOvr>
  <p:transition spd="fast" p14:dur="500">
    <p:fade/>
    <p:extLst>
      <p:ext uri="smNativeData">
        <pr:smNativeData xmlns:pr="smNativeData" xmlns="smNativeData" val="trXWYgAAAAD0AQAAAAAAAAYAAAAAAAAAAAAAAAAAAAAAAAAAAQAAAAAAAAAAAAAAAAAAAAAAAAAAAAAA"/>
      </p:ext>
    </p:extLs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iterate type="lt">
                                    <p:tmAbs val="0"/>
                                  </p:iterate>
                                  <p:childTnLst>
                                    <p:set>
                                      <p:cBhvr>
                                        <p:cTn id="6" dur="1" fill="hold">
                                          <p:stCondLst>
                                            <p:cond delay="0"/>
                                          </p:stCondLst>
                                        </p:cTn>
                                        <p:tgtEl>
                                          <p:spTgt spid="7"/>
                                        </p:tgtEl>
                                        <p:attrNameLst>
                                          <p:attrName>style.visibility</p:attrName>
                                        </p:attrNameLst>
                                      </p:cBhvr>
                                      <p:to>
                                        <p:strVal val="visible"/>
                                      </p:to>
                                    </p:set>
                                    <p:animEffect transition="in" filter="dissolve">
                                      <p:cBhvr>
                                        <p:cTn id="7" dur="499"/>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iterate type="lt">
                                    <p:tmAbs val="0"/>
                                  </p:iterate>
                                  <p:childTnLst>
                                    <p:set>
                                      <p:cBhvr>
                                        <p:cTn id="11" dur="1" fill="hold">
                                          <p:stCondLst>
                                            <p:cond delay="0"/>
                                          </p:stCondLst>
                                        </p:cTn>
                                        <p:tgtEl>
                                          <p:spTgt spid="10"/>
                                        </p:tgtEl>
                                        <p:attrNameLst>
                                          <p:attrName>style.visibility</p:attrName>
                                        </p:attrNameLst>
                                      </p:cBhvr>
                                      <p:to>
                                        <p:strVal val="visible"/>
                                      </p:to>
                                    </p:set>
                                    <p:animEffect transition="in" filter="dissolve">
                                      <p:cBhvr>
                                        <p:cTn id="12" dur="499"/>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iterate type="lt">
                                    <p:tmAbs val="0"/>
                                  </p:iterate>
                                  <p:childTnLst>
                                    <p:set>
                                      <p:cBhvr>
                                        <p:cTn id="16" dur="1" fill="hold">
                                          <p:stCondLst>
                                            <p:cond delay="0"/>
                                          </p:stCondLst>
                                        </p:cTn>
                                        <p:tgtEl>
                                          <p:spTgt spid="11"/>
                                        </p:tgtEl>
                                        <p:attrNameLst>
                                          <p:attrName>style.visibility</p:attrName>
                                        </p:attrNameLst>
                                      </p:cBhvr>
                                      <p:to>
                                        <p:strVal val="visible"/>
                                      </p:to>
                                    </p:set>
                                    <p:animEffect transition="in" filter="dissolve">
                                      <p:cBhvr>
                                        <p:cTn id="17" dur="499"/>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iterate type="lt">
                                    <p:tmAbs val="0"/>
                                  </p:iterate>
                                  <p:childTnLst>
                                    <p:set>
                                      <p:cBhvr>
                                        <p:cTn id="21" dur="1" fill="hold">
                                          <p:stCondLst>
                                            <p:cond delay="0"/>
                                          </p:stCondLst>
                                        </p:cTn>
                                        <p:tgtEl>
                                          <p:spTgt spid="8"/>
                                        </p:tgtEl>
                                        <p:attrNameLst>
                                          <p:attrName>style.visibility</p:attrName>
                                        </p:attrNameLst>
                                      </p:cBhvr>
                                      <p:to>
                                        <p:strVal val="visible"/>
                                      </p:to>
                                    </p:set>
                                    <p:animEffect transition="in" filter="dissolve">
                                      <p:cBhvr>
                                        <p:cTn id="22" dur="499"/>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advAuto="0"/>
      <p:bldP spid="8" grpId="0" animBg="1" advAuto="0"/>
      <p:bldP spid="10" grpId="0" animBg="1" advAuto="0"/>
      <p:bldP spid="11" grpId="0" animBg="1" advAuto="0"/>
    </p:bldLst>
    <p:extLst>
      <p:ext uri="smNativeData">
        <pr:smNativeData xmlns:pr="smNativeData" xmlns="smNativeData" val="trXWYgQAAAAFAAAA/f///wEAAAAJAAAAAAAAAAAAAAAAAAAAAAAAAAoAAAD9////AQAAAAkAAAAAAAAAAAAAAAAAAAAAAAAADwAAAP3///8BAAAACQAAAAAAAAAAAAAAAAAAAAAAAAAUAAAA/f///wEAAAAJAAAAAAAAAAAAAAAAAAAAAAAAAA=="/>
      </p:ext>
    </p:extLst>
  </p:timing>
</p:sld>
</file>

<file path=ppt/slides/slide9.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279"/>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qAcAAKAPAABsOQAArRMAABAgAAAmAAAACAAAAP//////////"/>
              </a:ext>
            </a:extLst>
          </p:cNvSpPr>
          <p:nvPr/>
        </p:nvSpPr>
        <p:spPr>
          <a:xfrm>
            <a:off x="1244600" y="2540000"/>
            <a:ext cx="8089900" cy="658495"/>
          </a:xfrm>
          <a:prstGeom prst="rect">
            <a:avLst/>
          </a:prstGeom>
          <a:noFill/>
          <a:ln>
            <a:noFill/>
          </a:ln>
          <a:effectLst/>
        </p:spPr>
        <p:txBody>
          <a:bodyPr vert="horz" wrap="square" lIns="50800" tIns="50800" rIns="50800" bIns="50800" numCol="1" spcCol="215900" anchor="t"/>
          <a:lstStyle/>
          <a:p>
            <a:pPr algn="l" defTabSz="457200">
              <a:lnSpc>
                <a:spcPts val="2400"/>
              </a:lnSpc>
              <a:tabLst>
                <a:tab pos="838200" algn="l"/>
              </a:tabLst>
              <a:defRPr sz="2000" cap="none">
                <a:latin typeface="蘋果儷中黑" pitchFamily="0" charset="0"/>
                <a:ea typeface="蘋果儷中黑" pitchFamily="0" charset="0"/>
                <a:cs typeface="蘋果儷中黑" pitchFamily="0" charset="0"/>
              </a:defRPr>
            </a:pPr>
            <a:r>
              <a:rPr sz="1800" i="1" cap="none">
                <a:solidFill>
                  <a:srgbClr val="0433FF"/>
                </a:solidFill>
                <a:latin typeface="Arial" pitchFamily="1" charset="0"/>
                <a:ea typeface="Arial" pitchFamily="1" charset="0"/>
                <a:cs typeface="Arial" pitchFamily="1" charset="0"/>
              </a:rPr>
              <a:t>Transition probabilities</a:t>
            </a:r>
            <a:r>
              <a:rPr cap="none">
                <a:solidFill>
                  <a:srgbClr val="0433FF"/>
                </a:solidFill>
                <a:latin typeface="Arial" pitchFamily="1" charset="0"/>
                <a:ea typeface="Arial" pitchFamily="1" charset="0"/>
                <a:cs typeface="Arial" pitchFamily="1" charset="0"/>
              </a:rPr>
              <a:t>:</a:t>
            </a:r>
            <a:r>
              <a:rPr cap="none">
                <a:solidFill>
                  <a:srgbClr val="424242"/>
                </a:solidFill>
              </a:rPr>
              <a:t> </a:t>
            </a:r>
            <a:r>
              <a:rPr i="1" cap="none">
                <a:solidFill>
                  <a:srgbClr val="424242"/>
                </a:solidFill>
                <a:latin typeface="Times New Roman" pitchFamily="1" charset="0"/>
                <a:ea typeface="Times New Roman" pitchFamily="1" charset="0"/>
                <a:cs typeface="Times New Roman" pitchFamily="1" charset="0"/>
              </a:rPr>
              <a:t>p</a:t>
            </a:r>
            <a:r>
              <a:rPr i="1" cap="none" baseline="-4000">
                <a:solidFill>
                  <a:srgbClr val="424242"/>
                </a:solidFill>
                <a:latin typeface="Times New Roman" pitchFamily="1" charset="0"/>
                <a:ea typeface="Times New Roman" pitchFamily="1" charset="0"/>
                <a:cs typeface="Times New Roman" pitchFamily="1" charset="0"/>
              </a:rPr>
              <a:t>ij</a:t>
            </a:r>
            <a:r>
              <a:rPr cap="none">
                <a:solidFill>
                  <a:srgbClr val="424242"/>
                </a:solidFill>
                <a:latin typeface="Times New Roman" pitchFamily="1" charset="0"/>
                <a:ea typeface="Times New Roman" pitchFamily="1" charset="0"/>
                <a:cs typeface="Times New Roman" pitchFamily="1" charset="0"/>
              </a:rPr>
              <a:t>(</a:t>
            </a:r>
            <a:r>
              <a:rPr i="1" cap="none">
                <a:solidFill>
                  <a:srgbClr val="424242"/>
                </a:solidFill>
                <a:latin typeface="Times New Roman" pitchFamily="1" charset="0"/>
                <a:ea typeface="Times New Roman" pitchFamily="1" charset="0"/>
                <a:cs typeface="Times New Roman" pitchFamily="1" charset="0"/>
              </a:rPr>
              <a:t>v</a:t>
            </a:r>
            <a:r>
              <a:rPr cap="none">
                <a:solidFill>
                  <a:srgbClr val="424242"/>
                </a:solidFill>
                <a:latin typeface="Times New Roman" pitchFamily="1" charset="0"/>
                <a:ea typeface="Times New Roman" pitchFamily="1" charset="0"/>
                <a:cs typeface="Times New Roman" pitchFamily="1" charset="0"/>
              </a:rPr>
              <a:t>)</a:t>
            </a:r>
            <a:r>
              <a:rPr sz="1800" cap="none">
                <a:solidFill>
                  <a:srgbClr val="424242"/>
                </a:solidFill>
                <a:latin typeface="Arial" pitchFamily="1" charset="0"/>
                <a:ea typeface="Arial" pitchFamily="1" charset="0"/>
                <a:cs typeface="Arial" pitchFamily="1" charset="0"/>
              </a:rPr>
              <a:t>,</a:t>
            </a:r>
            <a:r>
              <a:rPr sz="1800" cap="none">
                <a:latin typeface="Arial" pitchFamily="1" charset="0"/>
                <a:ea typeface="Arial" pitchFamily="1" charset="0"/>
                <a:cs typeface="Arial" pitchFamily="1" charset="0"/>
              </a:rPr>
              <a:t> </a:t>
            </a:r>
            <a:r>
              <a:rPr sz="1800" cap="none">
                <a:solidFill>
                  <a:srgbClr val="424242"/>
                </a:solidFill>
                <a:latin typeface="Arial" pitchFamily="1" charset="0"/>
                <a:ea typeface="Arial" pitchFamily="1" charset="0"/>
                <a:cs typeface="Arial" pitchFamily="1" charset="0"/>
              </a:rPr>
              <a:t>the probability of observing state</a:t>
            </a:r>
            <a:r>
              <a:rPr cap="none">
                <a:solidFill>
                  <a:srgbClr val="424242"/>
                </a:solidFill>
              </a:rPr>
              <a:t> </a:t>
            </a:r>
            <a:r>
              <a:rPr sz="1800" i="1" cap="none">
                <a:solidFill>
                  <a:srgbClr val="424242"/>
                </a:solidFill>
                <a:latin typeface="Times New Roman" pitchFamily="1" charset="0"/>
                <a:ea typeface="Times New Roman" pitchFamily="1" charset="0"/>
                <a:cs typeface="Times New Roman" pitchFamily="1" charset="0"/>
              </a:rPr>
              <a:t>j</a:t>
            </a:r>
            <a:r>
              <a:rPr cap="none">
                <a:solidFill>
                  <a:srgbClr val="424242"/>
                </a:solidFill>
              </a:rPr>
              <a:t> </a:t>
            </a:r>
            <a:r>
              <a:rPr sz="1800" cap="none">
                <a:solidFill>
                  <a:srgbClr val="424242"/>
                </a:solidFill>
                <a:latin typeface="Arial" pitchFamily="1" charset="0"/>
                <a:ea typeface="Arial" pitchFamily="1" charset="0"/>
                <a:cs typeface="Arial" pitchFamily="1" charset="0"/>
              </a:rPr>
              <a:t>conditioned </a:t>
            </a:r>
            <a:br/>
            <a:r>
              <a:rPr sz="1800" cap="none">
                <a:solidFill>
                  <a:srgbClr val="424242"/>
                </a:solidFill>
                <a:latin typeface="Arial" pitchFamily="1" charset="0"/>
                <a:ea typeface="Arial" pitchFamily="1" charset="0"/>
                <a:cs typeface="Arial" pitchFamily="1" charset="0"/>
              </a:rPr>
              <a:t>    on starting in state</a:t>
            </a:r>
            <a:r>
              <a:rPr cap="none">
                <a:solidFill>
                  <a:srgbClr val="424242"/>
                </a:solidFill>
              </a:rPr>
              <a:t> </a:t>
            </a:r>
            <a:r>
              <a:rPr sz="1800" i="1" cap="none">
                <a:solidFill>
                  <a:srgbClr val="424242"/>
                </a:solidFill>
                <a:latin typeface="Times New Roman" pitchFamily="1" charset="0"/>
                <a:ea typeface="Times New Roman" pitchFamily="1" charset="0"/>
                <a:cs typeface="Times New Roman" pitchFamily="1" charset="0"/>
              </a:rPr>
              <a:t>i</a:t>
            </a:r>
            <a:r>
              <a:rPr cap="none">
                <a:solidFill>
                  <a:srgbClr val="424242"/>
                </a:solidFill>
              </a:rPr>
              <a:t> </a:t>
            </a:r>
            <a:r>
              <a:rPr sz="1800" cap="none">
                <a:solidFill>
                  <a:srgbClr val="424242"/>
                </a:solidFill>
                <a:latin typeface="Arial" pitchFamily="1" charset="0"/>
                <a:ea typeface="Arial" pitchFamily="1" charset="0"/>
                <a:cs typeface="Arial" pitchFamily="1" charset="0"/>
              </a:rPr>
              <a:t>and running the process over a branch of length </a:t>
            </a:r>
            <a:r>
              <a:rPr sz="1800" i="1" cap="none">
                <a:solidFill>
                  <a:srgbClr val="424242"/>
                </a:solidFill>
                <a:latin typeface="Times New Roman" pitchFamily="1" charset="0"/>
                <a:ea typeface="Times New Roman" pitchFamily="1" charset="0"/>
                <a:cs typeface="Times New Roman" pitchFamily="1" charset="0"/>
              </a:rPr>
              <a:t>v</a:t>
            </a:r>
            <a:endParaRPr sz="1800" i="1" cap="none">
              <a:solidFill>
                <a:srgbClr val="424242"/>
              </a:solidFill>
              <a:latin typeface="Times New Roman" pitchFamily="1" charset="0"/>
              <a:ea typeface="Times New Roman" pitchFamily="1" charset="0"/>
              <a:cs typeface="Times New Roman" pitchFamily="1" charset="0"/>
            </a:endParaRPr>
          </a:p>
        </p:txBody>
      </p:sp>
      <p:sp>
        <p:nvSpPr>
          <p:cNvPr id="3" name="Shape 280"/>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LMu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OAkAACQTAAC8PAAAuBUAABAgAAAmAAAACAAAAP//////////"/>
              </a:ext>
            </a:extLst>
          </p:cNvSpPr>
          <p:nvPr/>
        </p:nvSpPr>
        <p:spPr>
          <a:xfrm>
            <a:off x="1498600" y="3111500"/>
            <a:ext cx="8374380" cy="419100"/>
          </a:xfrm>
          <a:prstGeom prst="rect">
            <a:avLst/>
          </a:prstGeom>
          <a:noFill/>
          <a:ln>
            <a:noFill/>
          </a:ln>
          <a:effectLst/>
        </p:spPr>
        <p:txBody>
          <a:bodyPr vert="horz" wrap="square" lIns="50800" tIns="50800" rIns="50800" bIns="50800" numCol="1" spcCol="215900" anchor="t"/>
          <a:lstStyle/>
          <a:p>
            <a:pPr algn="l" defTabSz="457200">
              <a:lnSpc>
                <a:spcPts val="2400"/>
              </a:lnSpc>
              <a:tabLst>
                <a:tab pos="838200" algn="l"/>
              </a:tabLst>
              <a:defRPr sz="2000" cap="none">
                <a:latin typeface="蘋果儷中黑" pitchFamily="0" charset="0"/>
                <a:ea typeface="蘋果儷中黑" pitchFamily="0" charset="0"/>
                <a:cs typeface="蘋果儷中黑" pitchFamily="0" charset="0"/>
              </a:defRPr>
            </a:pPr>
            <a:r>
              <a:rPr sz="1800" cap="none">
                <a:solidFill>
                  <a:srgbClr val="424242"/>
                </a:solidFill>
                <a:latin typeface="Arial" pitchFamily="1" charset="0"/>
                <a:ea typeface="Arial" pitchFamily="1" charset="0"/>
                <a:cs typeface="Arial" pitchFamily="1" charset="0"/>
              </a:rPr>
              <a:t>can be estimated by Monte Carlo simulation or matrix exponentiation, </a:t>
            </a:r>
            <a:r>
              <a:rPr i="1" cap="none">
                <a:latin typeface="Times" pitchFamily="0" charset="0"/>
                <a:ea typeface="Times" pitchFamily="0" charset="0"/>
                <a:cs typeface="Times" pitchFamily="0" charset="0"/>
              </a:rPr>
              <a:t>P</a:t>
            </a:r>
            <a:r>
              <a:rPr b="1" cap="none">
                <a:latin typeface="Times" pitchFamily="0" charset="0"/>
                <a:ea typeface="Times" pitchFamily="0" charset="0"/>
                <a:cs typeface="Times" pitchFamily="0" charset="0"/>
              </a:rPr>
              <a:t>(</a:t>
            </a:r>
            <a:r>
              <a:rPr i="1" cap="none">
                <a:latin typeface="Times" pitchFamily="0" charset="0"/>
                <a:ea typeface="Times" pitchFamily="0" charset="0"/>
                <a:cs typeface="Times" pitchFamily="0" charset="0"/>
              </a:rPr>
              <a:t>v</a:t>
            </a:r>
            <a:r>
              <a:rPr b="1" cap="none">
                <a:latin typeface="Times" pitchFamily="0" charset="0"/>
                <a:ea typeface="Times" pitchFamily="0" charset="0"/>
                <a:cs typeface="Times" pitchFamily="0" charset="0"/>
              </a:rPr>
              <a:t>) </a:t>
            </a:r>
            <a:r>
              <a:rPr cap="none">
                <a:latin typeface="Symbol" pitchFamily="1" charset="0"/>
                <a:ea typeface="Symbol" pitchFamily="1" charset="0"/>
                <a:cs typeface="Symbol" pitchFamily="1" charset="0"/>
              </a:rPr>
              <a:t>= </a:t>
            </a:r>
            <a:r>
              <a:rPr i="1" cap="none">
                <a:latin typeface="Times" pitchFamily="0" charset="0"/>
                <a:ea typeface="Times" pitchFamily="0" charset="0"/>
                <a:cs typeface="Times" pitchFamily="0" charset="0"/>
              </a:rPr>
              <a:t>e</a:t>
            </a:r>
            <a:r>
              <a:rPr b="1" cap="none" baseline="30000">
                <a:latin typeface="Times" pitchFamily="0" charset="0"/>
                <a:ea typeface="Times" pitchFamily="0" charset="0"/>
                <a:cs typeface="Times" pitchFamily="0" charset="0"/>
              </a:rPr>
              <a:t>Q</a:t>
            </a:r>
            <a:r>
              <a:rPr i="1" cap="none" baseline="30000">
                <a:latin typeface="Times" pitchFamily="0" charset="0"/>
                <a:ea typeface="Times" pitchFamily="0" charset="0"/>
                <a:cs typeface="Times" pitchFamily="0" charset="0"/>
              </a:rPr>
              <a:t>v</a:t>
            </a:r>
            <a:endParaRPr i="1" cap="none" baseline="30000">
              <a:latin typeface="Times" pitchFamily="0" charset="0"/>
              <a:ea typeface="Times" pitchFamily="0" charset="0"/>
              <a:cs typeface="Times" pitchFamily="0" charset="0"/>
            </a:endParaRPr>
          </a:p>
        </p:txBody>
      </p:sp>
      <p:sp>
        <p:nvSpPr>
          <p:cNvPr id="4" name="Shape 281"/>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KAC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GAYAAEgNAADQNAAAgA8AABAgAAAmAAAACAAAAP//////////"/>
              </a:ext>
            </a:extLst>
          </p:cNvSpPr>
          <p:nvPr/>
        </p:nvSpPr>
        <p:spPr>
          <a:xfrm>
            <a:off x="990600" y="2159000"/>
            <a:ext cx="7594600" cy="360680"/>
          </a:xfrm>
          <a:prstGeom prst="rect">
            <a:avLst/>
          </a:prstGeom>
          <a:noFill/>
          <a:ln>
            <a:noFill/>
          </a:ln>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completely describes the stochastic process by specifying:</a:t>
            </a:r>
            <a:endParaRPr cap="none">
              <a:solidFill>
                <a:srgbClr val="424242"/>
              </a:solidFill>
            </a:endParaRPr>
          </a:p>
        </p:txBody>
      </p:sp>
      <p:sp>
        <p:nvSpPr>
          <p:cNvPr id="5" name="Shape 282"/>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oMCiE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7wMAAEAGAAAnNQAAwAgAABAgAAAmAAAACAAAAP//////////"/>
              </a:ext>
            </a:extLst>
          </p:cNvSpPr>
          <p:nvPr/>
        </p:nvSpPr>
        <p:spPr>
          <a:xfrm>
            <a:off x="639445" y="1016000"/>
            <a:ext cx="8001000" cy="406400"/>
          </a:xfrm>
          <a:prstGeom prst="rect">
            <a:avLst/>
          </a:prstGeom>
          <a:noFill/>
          <a:ln>
            <a:noFill/>
          </a:ln>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Continuous-time Markov models </a:t>
            </a:r>
          </a:p>
        </p:txBody>
      </p:sp>
      <p:sp>
        <p:nvSpPr>
          <p:cNvPr id="6" name="Shape 283"/>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BUaEgw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GAYAAJgIAADaOgAA0AoAABAgAAAmAAAACAAAAP//////////"/>
              </a:ext>
            </a:extLst>
          </p:cNvSpPr>
          <p:nvPr/>
        </p:nvSpPr>
        <p:spPr>
          <a:xfrm>
            <a:off x="990600" y="1397000"/>
            <a:ext cx="8576310" cy="360680"/>
          </a:xfrm>
          <a:prstGeom prst="rect">
            <a:avLst/>
          </a:prstGeom>
          <a:noFill/>
          <a:ln>
            <a:noFill/>
          </a:ln>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describe the stochastic process by which traits (nucleotides) evolve over the tree </a:t>
            </a:r>
            <a:endParaRPr cap="none">
              <a:solidFill>
                <a:srgbClr val="424242"/>
              </a:solidFill>
            </a:endParaRPr>
          </a:p>
        </p:txBody>
      </p:sp>
      <p:sp>
        <p:nvSpPr>
          <p:cNvPr id="7" name="Shape 284"/>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BcdHBM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0QUAANwAAACvOAAATAQAABAgAAAmAAAACAAAAP//////////"/>
              </a:ext>
            </a:extLst>
          </p:cNvSpPr>
          <p:nvPr/>
        </p:nvSpPr>
        <p:spPr>
          <a:xfrm>
            <a:off x="945515" y="139700"/>
            <a:ext cx="826897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Stochastic Mechanisms of Character Change</a:t>
            </a:r>
          </a:p>
        </p:txBody>
      </p:sp>
      <p:sp>
        <p:nvSpPr>
          <p:cNvPr id="8" name="Shape 285"/>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8wHR0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6AMAABgLAAAgNQAAmA0AABAgAAAmAAAACAAAAP//////////"/>
              </a:ext>
            </a:extLst>
          </p:cNvSpPr>
          <p:nvPr/>
        </p:nvSpPr>
        <p:spPr>
          <a:xfrm>
            <a:off x="635000" y="1803400"/>
            <a:ext cx="8001000" cy="406400"/>
          </a:xfrm>
          <a:prstGeom prst="rect">
            <a:avLst/>
          </a:prstGeom>
          <a:noFill/>
          <a:ln>
            <a:noFill/>
          </a:ln>
          <a:effectLst/>
        </p:spPr>
        <p:txBody>
          <a:bodyPr vert="horz" wrap="square" lIns="50800" tIns="50800" rIns="50800" bIns="50800" numCol="1" spcCol="215900" anchor="t"/>
          <a:lstStyle/>
          <a:p>
            <a:pPr algn="l" defTabSz="457200">
              <a:lnSpc>
                <a:spcPts val="2400"/>
              </a:lnSpc>
              <a:tabLst>
                <a:tab pos="838200" algn="l"/>
              </a:tabLst>
              <a:defRPr sz="2400" cap="none">
                <a:solidFill>
                  <a:srgbClr val="0433FF"/>
                </a:solidFill>
                <a:latin typeface="蘋果儷中黑" pitchFamily="0" charset="0"/>
                <a:ea typeface="蘋果儷中黑" pitchFamily="0" charset="0"/>
                <a:cs typeface="蘋果儷中黑" pitchFamily="0" charset="0"/>
              </a:defRPr>
            </a:pPr>
            <a:r>
              <a:rPr sz="2000" cap="none">
                <a:latin typeface="Arial" pitchFamily="1" charset="0"/>
                <a:ea typeface="Arial" pitchFamily="1" charset="0"/>
                <a:cs typeface="Arial" pitchFamily="1" charset="0"/>
              </a:rPr>
              <a:t>Instantaneous-rate matrix,</a:t>
            </a:r>
            <a:r>
              <a:rPr sz="2000" cap="none"/>
              <a:t> </a:t>
            </a:r>
            <a:r>
              <a:rPr sz="2000" b="1" cap="none">
                <a:latin typeface="Times New Roman" pitchFamily="1" charset="0"/>
                <a:ea typeface="Times New Roman" pitchFamily="1" charset="0"/>
                <a:cs typeface="Times New Roman" pitchFamily="1" charset="0"/>
              </a:rPr>
              <a:t>Q</a:t>
            </a:r>
            <a:endParaRPr sz="2000" b="1" cap="none">
              <a:latin typeface="Times New Roman" pitchFamily="1" charset="0"/>
              <a:ea typeface="Times New Roman" pitchFamily="1" charset="0"/>
              <a:cs typeface="Times New Roman" pitchFamily="1" charset="0"/>
            </a:endParaRPr>
          </a:p>
        </p:txBody>
      </p:sp>
    </p:spTree>
  </p:cSld>
  <p:clrMapOvr>
    <a:masterClrMapping/>
  </p:clrMapOvr>
  <p:transition spd="fast" p14:dur="500">
    <p:fade/>
    <p:extLst>
      <p:ext uri="smNativeData">
        <pr:smNativeData xmlns:pr="smNativeData" xmlns="smNativeData" val="trXWYgAAAAD0AQAAAAAAAAYAAAAAAAAAAAAAAAAAAAAAAAAAAQAAAAAAAAAAAAAAAAAAAAAAAAAAAAAA"/>
      </p:ext>
    </p:extLst>
  </p:transition>
  <p:timing>
    <p:tnLst>
      <p:par>
        <p:cTn id="1" dur="indefinite" restart="never" nodeType="tmRoot"/>
      </p:par>
    </p:tnLst>
  </p:timing>
</p:sld>
</file>

<file path=ppt/slides/slide90.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pic>
        <p:nvPicPr>
          <p:cNvPr id="2" name="Z-DNA_orbit_animated.gif"/>
          <p:cNvPicPr>
            <a:extLst>
              <a:ext uri="smNativeData">
                <pr:smNativeData xmlns:pr="smNativeData" xmlns="smNativeData" val="SMDATA_17_trXWYhMAAAAlAAAAEQAAAA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Bwa10L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AICAAC3CwAAJBMAAM4rAAAQAAAAJgAAAAgAAAD//////////w=="/>
              </a:ext>
            </a:extLst>
          </p:cNvPicPr>
          <p:nvPr/>
        </p:nvPicPr>
        <p:blipFill>
          <a:blip r:embed="rId2"/>
          <a:stretch>
            <a:fillRect/>
          </a:stretch>
        </p:blipFill>
        <p:spPr>
          <a:xfrm>
            <a:off x="326390" y="1904365"/>
            <a:ext cx="2785110" cy="5216525"/>
          </a:xfrm>
          <a:prstGeom prst="rect">
            <a:avLst/>
          </a:prstGeom>
          <a:noFill/>
          <a:ln>
            <a:noFill/>
          </a:ln>
          <a:effectLst/>
        </p:spPr>
      </p:pic>
      <p:pic>
        <p:nvPicPr>
          <p:cNvPr id="3" name="pasted-image.tif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VgAAAEcAAABHAAAAZAAAAGQAAAAAAAAAy8vLAFYAAABHAAAARwAAAGQAAABkAAAAAAAAAAcAAAA4AAAAAAAAAAAAAAAAAAAA////AAAAAAAAAAAAAAAAAAAAAAAAAAAAAAAAAAAAAABkAAAAZAAAAAAAAAAjAAAABAAAAGQAAAAXAAAAFAAAAAAAAAAAAAAA/38AAP9/AAAAAAAACQAAAAQAAABv0XAr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F8oAAA+DQAAfTMAAIgWAAAQAAAAJgAAAAgAAAD//////////w=="/>
              </a:ext>
            </a:extLst>
          </p:cNvPicPr>
          <p:nvPr/>
        </p:nvPicPr>
        <p:blipFill>
          <a:blip r:embed="rId3"/>
          <a:stretch>
            <a:fillRect/>
          </a:stretch>
        </p:blipFill>
        <p:spPr>
          <a:xfrm rot="21360000" flipH="1">
            <a:off x="6562725" y="2152650"/>
            <a:ext cx="1807210" cy="1510030"/>
          </a:xfrm>
          <a:prstGeom prst="rect">
            <a:avLst/>
          </a:prstGeom>
          <a:noFill/>
          <a:ln>
            <a:noFill/>
          </a:ln>
          <a:effectLst>
            <a:outerShdw blurRad="63500" dist="63760" dir="2700000">
              <a:srgbClr val="000000">
                <a:alpha val="14000"/>
              </a:srgbClr>
            </a:outerShdw>
          </a:effectLst>
        </p:spPr>
      </p:pic>
      <p:pic>
        <p:nvPicPr>
          <p:cNvPr id="4" name="pasted-image.tif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VgAAAEcAAABHAAAAZAAAAGQAAAAAAAAAy8vLAFYAAABHAAAARwAAAGQAAABkAAAAAAAAAAcAAAA4AAAAAAAAAAAAAAAAAAAA////AAAAAAAAAAAAAAAAAAAAAAAAAAAAAAAAAAAAAABkAAAAZAAAAAAAAAAjAAAABAAAAGQAAAAXAAAAFAAAAAAAAAAAAAAA/38AAP9/AAAAAAAACQAAAAQAAABhMlUw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N4oAABPIgAA/jIAAMYqAAAQAAAAJgAAAAgAAAD//////////w=="/>
              </a:ext>
            </a:extLst>
          </p:cNvPicPr>
          <p:nvPr/>
        </p:nvPicPr>
        <p:blipFill>
          <a:blip r:embed="rId4"/>
          <a:stretch>
            <a:fillRect/>
          </a:stretch>
        </p:blipFill>
        <p:spPr>
          <a:xfrm rot="21240001" flipH="1">
            <a:off x="6643370" y="5577205"/>
            <a:ext cx="1645920" cy="1376045"/>
          </a:xfrm>
          <a:prstGeom prst="rect">
            <a:avLst/>
          </a:prstGeom>
          <a:noFill/>
          <a:ln>
            <a:noFill/>
          </a:ln>
          <a:effectLst>
            <a:outerShdw blurRad="63500" dist="63760" dir="2700000">
              <a:srgbClr val="000000">
                <a:alpha val="14000"/>
              </a:srgbClr>
            </a:outerShdw>
          </a:effectLst>
        </p:spPr>
      </p:pic>
      <p:pic>
        <p:nvPicPr>
          <p:cNvPr id="5" name="pasted-image.tif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VgAAAEcAAABHAAAAZAAAAGQAAAAAAAAAy8vLAFYAAABHAAAARwAAAGQAAABkAAAAAAAAAAcAAAA4AAAAAAAAAAAAAAAAAAAA////AAAAAAAAAAAAAAAAAAAAAAAAAAAAAAAAAAAAAABkAAAAZAAAAAAAAAAjAAAABAAAAGQAAAAXAAAAFAAAAAAAAAAAAAAA/38AAP9/AAAAAAAACQAAAAQAAABhbHBo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C4YAAANDQAAvyMAALkWAAAQAAAAJgAAAAgAAAD//////////w=="/>
              </a:ext>
            </a:extLst>
          </p:cNvPicPr>
          <p:nvPr/>
        </p:nvPicPr>
        <p:blipFill>
          <a:blip r:embed="rId5"/>
          <a:stretch>
            <a:fillRect/>
          </a:stretch>
        </p:blipFill>
        <p:spPr>
          <a:xfrm rot="719998">
            <a:off x="3930650" y="2121535"/>
            <a:ext cx="1880235" cy="1572260"/>
          </a:xfrm>
          <a:prstGeom prst="rect">
            <a:avLst/>
          </a:prstGeom>
          <a:noFill/>
          <a:ln>
            <a:noFill/>
          </a:ln>
          <a:effectLst>
            <a:outerShdw blurRad="63500" dist="63760" dir="2700000">
              <a:srgbClr val="000000">
                <a:alpha val="14000"/>
              </a:srgbClr>
            </a:outerShdw>
          </a:effectLst>
        </p:spPr>
      </p:pic>
      <p:pic>
        <p:nvPicPr>
          <p:cNvPr id="6" name="pasted-image.tif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VgAAAEcAAABHAAAAZAAAAGQAAAAAAAAAy8vLAFYAAABHAAAARwAAAGQAAABkAAAAAAAAAAcAAAA4AAAAAAAAAAAAAAAAAAAA////AAAAAAAAAAAAAAAAAAAAAAAAAAAAAAAAAAAAAABkAAAAZAAAAAAAAAAjAAAABAAAAGQAAAAXAAAAFAAAAAAAAAAAAAAA/38AAP9/AAAAAAAACQAAAAQAAAAvYTpl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JkXAAA4IQAAVCQAAN0rAAAQAAAAJgAAAAgAAAD//////////w=="/>
              </a:ext>
            </a:extLst>
          </p:cNvPicPr>
          <p:nvPr/>
        </p:nvPicPr>
        <p:blipFill>
          <a:blip r:embed="rId6"/>
          <a:stretch>
            <a:fillRect/>
          </a:stretch>
        </p:blipFill>
        <p:spPr>
          <a:xfrm rot="719998">
            <a:off x="3836035" y="5400040"/>
            <a:ext cx="2069465" cy="1730375"/>
          </a:xfrm>
          <a:prstGeom prst="rect">
            <a:avLst/>
          </a:prstGeom>
          <a:noFill/>
          <a:ln>
            <a:noFill/>
          </a:ln>
          <a:effectLst>
            <a:outerShdw blurRad="63500" dist="63760" dir="2700000">
              <a:srgbClr val="000000">
                <a:alpha val="14000"/>
              </a:srgbClr>
            </a:outerShdw>
          </a:effectLst>
        </p:spPr>
      </p:pic>
      <p:sp>
        <p:nvSpPr>
          <p:cNvPr id="7" name="Shape 1371"/>
          <p:cNvSpPr>
            <a:extLst>
              <a:ext uri="smNativeData">
                <pr:smNativeData xmlns:pr="smNativeData" xmlns="smNativeData" val="SMDATA_15_trXWYhMAAAAlAAAAzAAAAA0AAAAAUAAAAFAAAABQAAAAUAAAAAAAAAABAAAAAAAAAAEAAABQAAAAuwkc3kte6D9V+3Q8ZqDa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HbW/wAoAAAAAQAAACMAAAAjAAAAIwAAAB4AAAAAAAAAZAAAAGQAAAAAAAAAZAAAAGQAAAAVAAAAYAAAAAAAAAAAAAAADwAAACADAAAAAAAAAAAAAAEAAACgMgAAVgcAAKr4//8BAAAAf39/AAEAAABkAAAAAAAAABQAAABAHwAAAAAAACYAAAAAAAAAwOD//wAAAAAmAAAAZAAAABYAAABMAAAAAQAAAAAAAAAHAAAAAAAAAAEAAAAAAAAAVQAAAAAAAABQAAAAZAAAAGQAAAAAAAAAy8vLAFUAAAAAAAAAUAAAAGQAAABkAAAAAAAAABcAAAAUAAAAAAAAAAAAAAD/fwAA/38AAAAAAAAJAAAABAAAADCJVgs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HbW/wB/f38AAAAAAMvLywDAwP8Af39/AAAAAAAAAAAAAAAAAAAAAAAAAAAAIQAAABgAAAAUAAAAsyEAALwYAABLKgAArBkAABAAAAAmAAAACAAAAP//////////"/>
              </a:ext>
            </a:extLst>
          </p:cNvSpPr>
          <p:nvPr/>
        </p:nvSpPr>
        <p:spPr>
          <a:xfrm>
            <a:off x="5478145" y="4020820"/>
            <a:ext cx="1397000" cy="152400"/>
          </a:xfrm>
          <a:prstGeom prst="leftRightArrow">
            <a:avLst>
              <a:gd name="adj1" fmla="val 41604"/>
              <a:gd name="adj2" fmla="val 109307"/>
            </a:avLst>
          </a:prstGeom>
          <a:noFill/>
          <a:ln w="25400" cap="flat" cmpd="sng" algn="ctr">
            <a:solidFill>
              <a:srgbClr val="76D6FF"/>
            </a:solidFill>
            <a:prstDash val="solid"/>
            <a:headEnd type="none"/>
            <a:tailEnd type="none"/>
          </a:ln>
          <a:effectLst>
            <a:outerShdw blurRad="63500" dist="50800" dir="54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8" name="Shape 1372"/>
          <p:cNvSpPr>
            <a:extLst>
              <a:ext uri="smNativeData">
                <pr:smNativeData xmlns:pr="smNativeData" xmlns="smNativeData" val="SMDATA_15_trXWYhMAAAAlAAAAzAAAAA0AAAAAUAAAAFAAAABQAAAAUAAAAAAAAAABAAAAAAAAAAEAAABQAAAAbXJTnn+j6T9V+3Q8ZqDa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HbW/wAoAAAAAQAAACMAAAAjAAAAIwAAAB4AAAAAAAAAZAAAAGQAAAAAAAAAZAAAAGQAAAAVAAAAYAAAAAAAAAAAAAAADwAAACADAAAAAAAAAAAAAAEAAACgMgAAVgcAAKr4//8BAAAAf39/AAEAAABkAAAAAAAAABQAAABAHwAAAAAAACYAAAAAAAAAwOD//wAAAAAmAAAAZAAAABYAAABMAAAAAQAAAAAAAAAHAAAAAAAAAAEAAAAAAAAAVQAAAAAAAABQAAAAZAAAAGQAAAAAAAAAy8vLAFUAAAAAAAAAUAAAAGQAAABkAAAAAAAAABcAAAAUAAAAAAAAAAAAAAD/fwAA/38AAAAAAAAJAAAABAAAACB5PSI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HbW/wB/f38AAAAAAMvLywDAwP8Af39/AAAAAAAAAAAAAAAAAAAAAAAAAAAAIQAAABgAAAAUAAAAsiAAALocAAABKwAAqh0AABAAAAAmAAAACAAAAP//////////"/>
              </a:ext>
            </a:extLst>
          </p:cNvSpPr>
          <p:nvPr/>
        </p:nvSpPr>
        <p:spPr>
          <a:xfrm rot="19500000">
            <a:off x="5314950" y="4669790"/>
            <a:ext cx="1675765" cy="152400"/>
          </a:xfrm>
          <a:prstGeom prst="leftRightArrow">
            <a:avLst>
              <a:gd name="adj1" fmla="val 41604"/>
              <a:gd name="adj2" fmla="val 109294"/>
            </a:avLst>
          </a:prstGeom>
          <a:noFill/>
          <a:ln w="25400" cap="flat" cmpd="sng" algn="ctr">
            <a:solidFill>
              <a:srgbClr val="76D6FF"/>
            </a:solidFill>
            <a:prstDash val="solid"/>
            <a:headEnd type="none"/>
            <a:tailEnd type="none"/>
          </a:ln>
          <a:effectLst>
            <a:outerShdw blurRad="63500" dist="50800" dir="54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9" name="Shape 1373"/>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G9saWQ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aDMAAGYbAAB9OwAALiIAABAgAAAmAAAACAAAAP//////////"/>
              </a:ext>
            </a:extLst>
          </p:cNvSpPr>
          <p:nvPr/>
        </p:nvSpPr>
        <p:spPr>
          <a:xfrm>
            <a:off x="8356600" y="4453890"/>
            <a:ext cx="1313815" cy="110236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defTabSz="457200">
              <a:lnSpc>
                <a:spcPts val="2200"/>
              </a:lnSpc>
              <a:spcBef>
                <a:spcPts val="400"/>
              </a:spcBef>
              <a:tabLst>
                <a:tab pos="838200" algn="l"/>
                <a:tab pos="914400" algn="l"/>
                <a:tab pos="1828800" algn="l"/>
                <a:tab pos="2387600" algn="l"/>
              </a:tabLst>
              <a:defRPr sz="1800" cap="none">
                <a:solidFill>
                  <a:srgbClr val="424242"/>
                </a:solidFill>
                <a:latin typeface="蘋果儷中黑" pitchFamily="0" charset="0"/>
                <a:ea typeface="蘋果儷中黑" pitchFamily="0" charset="0"/>
                <a:cs typeface="蘋果儷中黑" pitchFamily="0" charset="0"/>
              </a:defRPr>
            </a:pPr>
            <a:r>
              <a:rPr cap="none">
                <a:solidFill>
                  <a:srgbClr val="FF9300"/>
                </a:solidFill>
              </a:rPr>
              <a:t>transitions </a:t>
            </a:r>
            <a:br/>
            <a:r>
              <a:rPr cap="none">
                <a:latin typeface="Times" pitchFamily="0" charset="0"/>
                <a:ea typeface="Times" pitchFamily="0" charset="0"/>
                <a:cs typeface="Times" pitchFamily="0" charset="0"/>
              </a:rPr>
              <a:t>&gt;</a:t>
            </a:r>
            <a:br/>
            <a:r>
              <a:rPr cap="none">
                <a:solidFill>
                  <a:srgbClr val="76D6FF"/>
                </a:solidFill>
              </a:rPr>
              <a:t>transversions</a:t>
            </a:r>
            <a:br/>
            <a:endParaRPr cap="none">
              <a:solidFill>
                <a:srgbClr val="76D6FF"/>
              </a:solidFill>
            </a:endParaRPr>
          </a:p>
        </p:txBody>
      </p:sp>
      <p:sp>
        <p:nvSpPr>
          <p:cNvPr id="10" name="Shape 1374"/>
          <p:cNvSpPr>
            <a:extLst>
              <a:ext uri="smNativeData">
                <pr:smNativeData xmlns:pr="smNativeData" xmlns="smNativeData" val="SMDATA_15_trXWYhMAAAAlAAAAzAAAAA0AAAAAUAAAAFAAAABQAAAAUAAAAAAAAAABAAAAAAAAAAEAAABQAAAAuwkc3kte6D9V+3Q8ZqDa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HbW/wAoAAAAAQAAACMAAAAjAAAAIwAAAB4AAAAAAAAAZAAAAGQAAAAAAAAAZAAAAGQAAAAVAAAAYAAAAAAAAAAAAAAADwAAACADAAAAAAAAAAAAAAEAAACgMgAAVgcAAKr4//8BAAAAf39/AAEAAABkAAAAAAAAABQAAABAHwAAAAAAACYAAAAAAAAAwOD//wAAAAAmAAAAZAAAABYAAABMAAAAAQAAAAAAAAAHAAAAAAAAAAEAAAAAAAAAVQAAAAAAAABQAAAAZAAAAGQAAAAAAAAAy8vLAFUAAAAAAAAAUAAAAGQAAABkAAAAAAAAABcAAAAUAAAAAAAAAAAAAAD/fwAA/38AAAAAAAAJAAAABAAAAFByIGE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HbW/wB/f38AAAAAAMvLywDAwP8Af39/AAAAAAAAAAAAAAAAAAAAAAAAAAAAIQAAABgAAAAUAAAAsyEAAIwgAABLKgAAfCEAABAAAAAmAAAACAAAAP//////////"/>
              </a:ext>
            </a:extLst>
          </p:cNvSpPr>
          <p:nvPr/>
        </p:nvSpPr>
        <p:spPr>
          <a:xfrm>
            <a:off x="5478145" y="5290820"/>
            <a:ext cx="1397000" cy="152400"/>
          </a:xfrm>
          <a:prstGeom prst="leftRightArrow">
            <a:avLst>
              <a:gd name="adj1" fmla="val 41604"/>
              <a:gd name="adj2" fmla="val 109307"/>
            </a:avLst>
          </a:prstGeom>
          <a:noFill/>
          <a:ln w="25400" cap="flat" cmpd="sng" algn="ctr">
            <a:solidFill>
              <a:srgbClr val="76D6FF"/>
            </a:solidFill>
            <a:prstDash val="solid"/>
            <a:headEnd type="none"/>
            <a:tailEnd type="none"/>
          </a:ln>
          <a:effectLst>
            <a:outerShdw blurRad="63500" dist="50800" dir="54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1" name="Shape 1375"/>
          <p:cNvSpPr>
            <a:extLst>
              <a:ext uri="smNativeData">
                <pr:smNativeData xmlns:pr="smNativeData" xmlns="smNativeData" val="SMDATA_15_trXWYhMAAAAlAAAAzAAAAA0AAAAAUAAAAFAAAABQAAAAUAAAAAAAAAABAAAAAAAAAAEAAABQAAAAn+OAXlOT6T9V+3Q8ZqDa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HbW/wAoAAAAAQAAACMAAAAjAAAAIwAAAB4AAAAAAAAAZAAAAGQAAAAAAAAAZAAAAGQAAAAVAAAAYAAAAAAAAAAAAAAADwAAACADAAAAAAAAAAAAAAEAAACgMgAAVgcAAKr4//8BAAAAf39/AAEAAABkAAAAAAAAABQAAABAHwAAAAAAACYAAAAAAAAAwOD//wAAAAAmAAAAZAAAABYAAABMAAAAAQAAAAAAAAAHAAAAAAAAAAEAAAAAAAAAVQAAAAAAAABQAAAAZAAAAGQAAAAAAAAAy8vLAFUAAAAAAAAAUAAAAGQAAABkAAAAAAAAABcAAAAUAAAAAAAAAAAAAAD/fwAA/38AAAAAAAAJAAAABAAAAGNlL20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HbW/wB/f38AAAAAAMvLywDAwP8Af39/AAAAAAAAAAAAAAAAAAAAAAAAAAAAIQAAABgAAAAUAAAAvyAAALocAAD0KgAAqh0AABAAAAAmAAAACAAAAP//////////"/>
              </a:ext>
            </a:extLst>
          </p:cNvSpPr>
          <p:nvPr/>
        </p:nvSpPr>
        <p:spPr>
          <a:xfrm rot="12899998">
            <a:off x="5323205" y="4669790"/>
            <a:ext cx="1659255" cy="152400"/>
          </a:xfrm>
          <a:prstGeom prst="leftRightArrow">
            <a:avLst>
              <a:gd name="adj1" fmla="val 41604"/>
              <a:gd name="adj2" fmla="val 109292"/>
            </a:avLst>
          </a:prstGeom>
          <a:noFill/>
          <a:ln w="25400" cap="flat" cmpd="sng" algn="ctr">
            <a:solidFill>
              <a:srgbClr val="76D6FF"/>
            </a:solidFill>
            <a:prstDash val="solid"/>
            <a:headEnd type="none"/>
            <a:tailEnd type="none"/>
          </a:ln>
          <a:effectLst>
            <a:outerShdw blurRad="63500" dist="50800" dir="54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2" name="Shape 1376"/>
          <p:cNvSpPr>
            <a:extLst>
              <a:ext uri="smNativeData">
                <pr:smNativeData xmlns:pr="smNativeData" xmlns="smNativeData" val="SMDATA_15_trXWYhMAAAAlAAAAzAAAAA0AAAAAUAAAAFAAAABQAAAAUAAAAAAAAAABAAAAAAAAAAEAAABQAAAAO0U2+9L34j9V+3Q8ZqDa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VQAAAAAAAABQAAAAZAAAAGQAAAAAAAAAy8vLAFUAAAAAAAAAUAAAAGQAAABkAAAAAAAAABcAAAAUAAAAAAAAAAAAAAD/fwAA/38AAAAAAAAJAAAABAAAAGlyPSI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0x0AAKAaAADDHgAAqB8AABAAAAAmAAAACAAAAP//////////"/>
              </a:ext>
            </a:extLst>
          </p:cNvSpPr>
          <p:nvPr/>
        </p:nvSpPr>
        <p:spPr>
          <a:xfrm rot="16200000">
            <a:off x="4515485" y="4660900"/>
            <a:ext cx="817880" cy="152400"/>
          </a:xfrm>
          <a:prstGeom prst="leftRightArrow">
            <a:avLst>
              <a:gd name="adj1" fmla="val 41604"/>
              <a:gd name="adj2" fmla="val 109278"/>
            </a:avLst>
          </a:prstGeom>
          <a:noFill/>
          <a:ln w="25400" cap="flat" cmpd="sng" algn="ctr">
            <a:solidFill>
              <a:srgbClr val="FF9300"/>
            </a:solidFill>
            <a:prstDash val="solid"/>
            <a:headEnd type="none"/>
            <a:tailEnd type="none"/>
          </a:ln>
          <a:effectLst>
            <a:outerShdw blurRad="63500" dist="50800" dir="54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3" name="Shape 1377"/>
          <p:cNvSpPr>
            <a:extLst>
              <a:ext uri="smNativeData">
                <pr:smNativeData xmlns:pr="smNativeData" xmlns="smNativeData" val="SMDATA_15_trXWYhMAAAAlAAAAzAAAAA0AAAAAUAAAAFAAAABQAAAAUAAAAAAAAAABAAAAAAAAAAEAAABQAAAAO0U2+9L34j9V+3Q8ZqDa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VQAAAAAAAABQAAAAZAAAAGQAAAAAAAAAy8vLAFUAAAAAAAAAUAAAAGQAAABkAAAAAAAAABcAAAAUAAAAAAAAAAAAAAD/fwAA/38AAAAAAAAJAAAABAAAAGN5PSI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cy0AAKAaAABjLgAAqB8AABAAAAAmAAAACAAAAP//////////"/>
              </a:ext>
            </a:extLst>
          </p:cNvSpPr>
          <p:nvPr/>
        </p:nvSpPr>
        <p:spPr>
          <a:xfrm rot="16200000">
            <a:off x="7055485" y="4660900"/>
            <a:ext cx="817880" cy="152400"/>
          </a:xfrm>
          <a:prstGeom prst="leftRightArrow">
            <a:avLst>
              <a:gd name="adj1" fmla="val 41604"/>
              <a:gd name="adj2" fmla="val 109278"/>
            </a:avLst>
          </a:prstGeom>
          <a:noFill/>
          <a:ln w="25400" cap="flat" cmpd="sng" algn="ctr">
            <a:solidFill>
              <a:srgbClr val="FF9300"/>
            </a:solidFill>
            <a:prstDash val="solid"/>
            <a:headEnd type="none"/>
            <a:tailEnd type="none"/>
          </a:ln>
          <a:effectLst>
            <a:outerShdw blurRad="63500" dist="50800" dir="54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4" name="Shape 1378"/>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HI+PC8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JgIAADqPQAA0AoAABAgAAAmAAAACAAAAP//////////"/>
              </a:ext>
            </a:extLst>
          </p:cNvSpPr>
          <p:nvPr/>
        </p:nvSpPr>
        <p:spPr>
          <a:xfrm>
            <a:off x="990600" y="1397000"/>
            <a:ext cx="9074150"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The molecular structure makes transitions more probable than transversions</a:t>
            </a:r>
            <a:endParaRPr cap="none">
              <a:solidFill>
                <a:srgbClr val="424242"/>
              </a:solidFill>
            </a:endParaRPr>
          </a:p>
        </p:txBody>
      </p:sp>
      <p:sp>
        <p:nvSpPr>
          <p:cNvPr id="15" name="Shape 1379"/>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Dc2MD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iQYAANQKAACdDgAADQ0AABAgAAAmAAAACAAAAP//////////"/>
              </a:ext>
            </a:extLst>
          </p:cNvSpPr>
          <p:nvPr/>
        </p:nvSpPr>
        <p:spPr>
          <a:xfrm>
            <a:off x="1062355" y="1760220"/>
            <a:ext cx="1313180" cy="361315"/>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defTabSz="457200">
              <a:lnSpc>
                <a:spcPts val="2200"/>
              </a:lnSpc>
              <a:spcBef>
                <a:spcPts val="400"/>
              </a:spcBef>
              <a:tabLst>
                <a:tab pos="838200" algn="l"/>
                <a:tab pos="914400" algn="l"/>
                <a:tab pos="1828800" algn="l"/>
                <a:tab pos="2387600" algn="l"/>
              </a:tabLst>
              <a:defRPr sz="1800" cap="none">
                <a:solidFill>
                  <a:srgbClr val="0433FF"/>
                </a:solidFill>
                <a:latin typeface="Arial" pitchFamily="1" charset="0"/>
                <a:ea typeface="Gill Sans" pitchFamily="0" charset="0"/>
                <a:cs typeface="Gill Sans" pitchFamily="0" charset="0"/>
              </a:defRPr>
            </a:lvl1pPr>
          </a:lstStyle>
          <a:p>
            <a:pPr/>
            <a:r>
              <a:t>DNA</a:t>
            </a:r>
          </a:p>
        </p:txBody>
      </p:sp>
      <p:sp>
        <p:nvSpPr>
          <p:cNvPr id="16" name="Shape 1380"/>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HRTdHk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7wMAAEAGAAAnNQAAwAgAABAgAAAmAAAACAAAAP//////////"/>
              </a:ext>
            </a:extLst>
          </p:cNvSpPr>
          <p:nvPr/>
        </p:nvSpPr>
        <p:spPr>
          <a:xfrm>
            <a:off x="639445" y="101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Biology motivates the extension of models</a:t>
            </a:r>
          </a:p>
        </p:txBody>
      </p:sp>
      <p:sp>
        <p:nvSpPr>
          <p:cNvPr id="17" name="Shape 1381"/>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C8vc2M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4ykAANQKAAD4MQAADQ0AABAgAAAmAAAACAAAAP//////////"/>
              </a:ext>
            </a:extLst>
          </p:cNvSpPr>
          <p:nvPr/>
        </p:nvSpPr>
        <p:spPr>
          <a:xfrm>
            <a:off x="6809105" y="1760220"/>
            <a:ext cx="1313815" cy="361315"/>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defTabSz="457200">
              <a:lnSpc>
                <a:spcPts val="2200"/>
              </a:lnSpc>
              <a:spcBef>
                <a:spcPts val="400"/>
              </a:spcBef>
              <a:tabLst>
                <a:tab pos="838200" algn="l"/>
                <a:tab pos="914400" algn="l"/>
                <a:tab pos="1828800" algn="l"/>
                <a:tab pos="2387600" algn="l"/>
              </a:tabLst>
              <a:defRPr sz="1800" cap="none">
                <a:solidFill>
                  <a:srgbClr val="0433FF"/>
                </a:solidFill>
                <a:latin typeface="Arial" pitchFamily="1" charset="0"/>
                <a:ea typeface="Gill Sans" pitchFamily="0" charset="0"/>
                <a:cs typeface="Gill Sans" pitchFamily="0" charset="0"/>
              </a:defRPr>
            </a:lvl1pPr>
          </a:lstStyle>
          <a:p>
            <a:pPr/>
            <a:r>
              <a:t>Pyrimidines</a:t>
            </a:r>
          </a:p>
        </p:txBody>
      </p:sp>
      <p:sp>
        <p:nvSpPr>
          <p:cNvPr id="18" name="Shape 1382"/>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GFsPSI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4ykAABwYAAD4MQAAGhoAABAgAAAmAAAACAAAAP//////////"/>
              </a:ext>
            </a:extLst>
          </p:cNvSpPr>
          <p:nvPr/>
        </p:nvSpPr>
        <p:spPr>
          <a:xfrm>
            <a:off x="6809105" y="3919220"/>
            <a:ext cx="1313815" cy="32385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defTabSz="457200">
              <a:lnSpc>
                <a:spcPts val="1900"/>
              </a:lnSpc>
              <a:spcBef>
                <a:spcPts val="400"/>
              </a:spcBef>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Thymine</a:t>
            </a:r>
          </a:p>
        </p:txBody>
      </p:sp>
      <p:sp>
        <p:nvSpPr>
          <p:cNvPr id="19" name="Shape 1383"/>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D48L3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4ykAAOwfAAD4MQAA6iEAABAgAAAmAAAACAAAAP//////////"/>
              </a:ext>
            </a:extLst>
          </p:cNvSpPr>
          <p:nvPr/>
        </p:nvSpPr>
        <p:spPr>
          <a:xfrm>
            <a:off x="6809105" y="5189220"/>
            <a:ext cx="1313815" cy="32385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defTabSz="457200">
              <a:lnSpc>
                <a:spcPts val="1900"/>
              </a:lnSpc>
              <a:spcBef>
                <a:spcPts val="400"/>
              </a:spcBef>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Cytosine</a:t>
            </a:r>
          </a:p>
        </p:txBody>
      </p:sp>
      <p:sp>
        <p:nvSpPr>
          <p:cNvPr id="20" name="Shape 1384"/>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D48L3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7BkAANQKAAABIgAADQ0AABAgAAAmAAAACAAAAP//////////"/>
              </a:ext>
            </a:extLst>
          </p:cNvSpPr>
          <p:nvPr/>
        </p:nvSpPr>
        <p:spPr>
          <a:xfrm>
            <a:off x="4213860" y="1760220"/>
            <a:ext cx="1313815" cy="361315"/>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defTabSz="457200">
              <a:lnSpc>
                <a:spcPts val="2200"/>
              </a:lnSpc>
              <a:spcBef>
                <a:spcPts val="400"/>
              </a:spcBef>
              <a:tabLst>
                <a:tab pos="838200" algn="l"/>
                <a:tab pos="914400" algn="l"/>
                <a:tab pos="1828800" algn="l"/>
                <a:tab pos="2387600" algn="l"/>
              </a:tabLst>
              <a:defRPr sz="1800" cap="none">
                <a:solidFill>
                  <a:srgbClr val="0433FF"/>
                </a:solidFill>
                <a:latin typeface="Arial" pitchFamily="1" charset="0"/>
                <a:ea typeface="Gill Sans" pitchFamily="0" charset="0"/>
                <a:cs typeface="Gill Sans" pitchFamily="0" charset="0"/>
              </a:defRPr>
            </a:lvl1pPr>
          </a:lstStyle>
          <a:p>
            <a:pPr/>
            <a:r>
              <a:t>Purines</a:t>
            </a:r>
          </a:p>
        </p:txBody>
      </p:sp>
      <p:sp>
        <p:nvSpPr>
          <p:cNvPr id="21" name="Shape 1385"/>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DxwOmM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7BkAABwYAAABIgAAGhoAABAgAAAmAAAACAAAAP//////////"/>
              </a:ext>
            </a:extLst>
          </p:cNvSpPr>
          <p:nvPr/>
        </p:nvSpPr>
        <p:spPr>
          <a:xfrm>
            <a:off x="4213860" y="3919220"/>
            <a:ext cx="1313815" cy="32385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defTabSz="457200">
              <a:lnSpc>
                <a:spcPts val="1900"/>
              </a:lnSpc>
              <a:spcBef>
                <a:spcPts val="400"/>
              </a:spcBef>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Adenine</a:t>
            </a:r>
          </a:p>
        </p:txBody>
      </p:sp>
      <p:sp>
        <p:nvSpPr>
          <p:cNvPr id="22" name="Shape 1386"/>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GNUbi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7BkAAOwfAAABIgAA6iEAABAgAAAmAAAACAAAAP//////////"/>
              </a:ext>
            </a:extLst>
          </p:cNvSpPr>
          <p:nvPr/>
        </p:nvSpPr>
        <p:spPr>
          <a:xfrm>
            <a:off x="4213860" y="5189220"/>
            <a:ext cx="1313815" cy="32385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defTabSz="457200">
              <a:lnSpc>
                <a:spcPts val="1900"/>
              </a:lnSpc>
              <a:spcBef>
                <a:spcPts val="400"/>
              </a:spcBef>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Guanine</a:t>
            </a:r>
          </a:p>
        </p:txBody>
      </p:sp>
      <p:sp>
        <p:nvSpPr>
          <p:cNvPr id="23" name="Shape 1387"/>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D48cDo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OwYAANwAAABFOAAATAQAABAgAAAmAAAACAAAAP//////////"/>
              </a:ext>
            </a:extLst>
          </p:cNvSpPr>
          <p:nvPr/>
        </p:nvSpPr>
        <p:spPr>
          <a:xfrm>
            <a:off x="1012825" y="139700"/>
            <a:ext cx="81343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Stochastic Models of Nucleotide Substitution</a:t>
            </a:r>
          </a:p>
        </p:txBody>
      </p:sp>
    </p:spTree>
  </p:cSld>
  <p:clrMapOvr>
    <a:masterClrMapping/>
  </p:clrMapOvr>
  <p:transition spd="fast" p14:dur="500">
    <p:fade/>
    <p:extLst>
      <p:ext uri="smNativeData">
        <pr:smNativeData xmlns:pr="smNativeData" xmlns="smNativeData" val="trXWYgAAAAD0AQAAAAAAAAYAAAAAAAAAAAAAAAAAAAAAAAAAAQAAAAAAAAAAAAAAAAAAAAAAAAAAAAAA"/>
      </p:ext>
    </p:extLs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3000" tmFilter="0, 0; .2, .5; .8, .5; 1, 0"/>
                                        <p:tgtEl>
                                          <p:spTgt spid="12"/>
                                        </p:tgtEl>
                                      </p:cBhvr>
                                    </p:animEffect>
                                    <p:animScale>
                                      <p:cBhvr>
                                        <p:cTn id="7" dur="1500" autoRev="1" fill="hold"/>
                                        <p:tgtEl>
                                          <p:spTgt spid="12"/>
                                        </p:tgtEl>
                                      </p:cBhvr>
                                      <p:by x="105000" y="105000"/>
                                    </p:animScale>
                                  </p:childTnLst>
                                </p:cTn>
                              </p:par>
                              <p:par>
                                <p:cTn id="8" presetID="26" presetClass="emph" presetSubtype="0" fill="hold" grpId="0" nodeType="withEffect">
                                  <p:stCondLst>
                                    <p:cond delay="0"/>
                                  </p:stCondLst>
                                  <p:childTnLst>
                                    <p:animEffect transition="out" filter="fade">
                                      <p:cBhvr>
                                        <p:cTn id="9" dur="3000" tmFilter="0, 0; .2, .5; .8, .5; 1, 0"/>
                                        <p:tgtEl>
                                          <p:spTgt spid="13"/>
                                        </p:tgtEl>
                                      </p:cBhvr>
                                    </p:animEffect>
                                    <p:animScale>
                                      <p:cBhvr>
                                        <p:cTn id="10" dur="1500" autoRev="1" fill="hold"/>
                                        <p:tgtEl>
                                          <p:spTgt spid="13"/>
                                        </p:tgtEl>
                                      </p:cBhvr>
                                      <p:by x="105000" y="105000"/>
                                    </p:animScale>
                                  </p:childTnLst>
                                </p:cTn>
                              </p:par>
                              <p:par>
                                <p:cTn id="11" presetID="26" presetClass="emph" presetSubtype="0" fill="hold" grpId="0" nodeType="withEffect">
                                  <p:stCondLst>
                                    <p:cond delay="0"/>
                                  </p:stCondLst>
                                  <p:childTnLst>
                                    <p:animEffect transition="out" filter="fade">
                                      <p:cBhvr>
                                        <p:cTn id="12" dur="3000" tmFilter="0, 0; .2, .5; .8, .5; 1, 0"/>
                                        <p:tgtEl>
                                          <p:spTgt spid="7"/>
                                        </p:tgtEl>
                                      </p:cBhvr>
                                    </p:animEffect>
                                    <p:animScale>
                                      <p:cBhvr>
                                        <p:cTn id="13" dur="1500" autoRev="1" fill="hold"/>
                                        <p:tgtEl>
                                          <p:spTgt spid="7"/>
                                        </p:tgtEl>
                                      </p:cBhvr>
                                      <p:by x="105000" y="105000"/>
                                    </p:animScale>
                                  </p:childTnLst>
                                </p:cTn>
                              </p:par>
                              <p:par>
                                <p:cTn id="14" presetID="26" presetClass="emph" presetSubtype="0" fill="hold" grpId="0" nodeType="withEffect">
                                  <p:stCondLst>
                                    <p:cond delay="0"/>
                                  </p:stCondLst>
                                  <p:childTnLst>
                                    <p:animEffect transition="out" filter="fade">
                                      <p:cBhvr>
                                        <p:cTn id="15" dur="3000" tmFilter="0, 0; .2, .5; .8, .5; 1, 0"/>
                                        <p:tgtEl>
                                          <p:spTgt spid="8"/>
                                        </p:tgtEl>
                                      </p:cBhvr>
                                    </p:animEffect>
                                    <p:animScale>
                                      <p:cBhvr>
                                        <p:cTn id="16" dur="1500" autoRev="1" fill="hold"/>
                                        <p:tgtEl>
                                          <p:spTgt spid="8"/>
                                        </p:tgtEl>
                                      </p:cBhvr>
                                      <p:by x="105000" y="105000"/>
                                    </p:animScale>
                                  </p:childTnLst>
                                </p:cTn>
                              </p:par>
                              <p:par>
                                <p:cTn id="17" presetID="26" presetClass="emph" presetSubtype="0" fill="hold" grpId="0" nodeType="withEffect">
                                  <p:stCondLst>
                                    <p:cond delay="0"/>
                                  </p:stCondLst>
                                  <p:childTnLst>
                                    <p:animEffect transition="out" filter="fade">
                                      <p:cBhvr>
                                        <p:cTn id="18" dur="3000" tmFilter="0, 0; .2, .5; .8, .5; 1, 0"/>
                                        <p:tgtEl>
                                          <p:spTgt spid="11"/>
                                        </p:tgtEl>
                                      </p:cBhvr>
                                    </p:animEffect>
                                    <p:animScale>
                                      <p:cBhvr>
                                        <p:cTn id="19" dur="1500" autoRev="1" fill="hold"/>
                                        <p:tgtEl>
                                          <p:spTgt spid="11"/>
                                        </p:tgtEl>
                                      </p:cBhvr>
                                      <p:by x="105000" y="105000"/>
                                    </p:animScale>
                                  </p:childTnLst>
                                </p:cTn>
                              </p:par>
                              <p:par>
                                <p:cTn id="20" presetID="26" presetClass="emph" presetSubtype="0" fill="hold" grpId="0" nodeType="withEffect">
                                  <p:stCondLst>
                                    <p:cond delay="0"/>
                                  </p:stCondLst>
                                  <p:childTnLst>
                                    <p:animEffect transition="out" filter="fade">
                                      <p:cBhvr>
                                        <p:cTn id="21" dur="3000" tmFilter="0, 0; .2, .5; .8, .5; 1, 0"/>
                                        <p:tgtEl>
                                          <p:spTgt spid="10"/>
                                        </p:tgtEl>
                                      </p:cBhvr>
                                    </p:animEffect>
                                    <p:animScale>
                                      <p:cBhvr>
                                        <p:cTn id="22" dur="1500" autoRev="1" fill="hold"/>
                                        <p:tgtEl>
                                          <p:spTgt spid="1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advAuto="0"/>
      <p:bldP spid="8" grpId="0" animBg="1" advAuto="0"/>
      <p:bldP spid="10" grpId="0" animBg="1" advAuto="0"/>
      <p:bldP spid="11" grpId="0" animBg="1" advAuto="0"/>
      <p:bldP spid="12" grpId="0" animBg="1" advAuto="0"/>
      <p:bldP spid="13" grpId="0" animBg="1" advAuto="0"/>
    </p:bldLst>
    <p:extLst>
      <p:ext uri="smNativeData">
        <pr:smNativeData xmlns:pr="smNativeData" xmlns="smNativeData" val="trXWYgYAAAAFAAAA/f///wMAAAAaAAAAAAAAAAAAAAAAAAAAAAAAAAgAAAD9////AwAAABoAAAAAAAAAAAAAAAAAAAAAAAAACwAAAP3///8DAAAAGgAAAAAAAAAAAAAAAAAAAAAAAAAOAAAA/f///wMAAAAaAAAAAAAAAAAAAAAAAAAAAAAAABEAAAD9////AwAAABoAAAAAAAAAAAAAAAAAAAAAAAAAFAAAAP3///8DAAAAGgAAAAAAAAAAAAAAAAAAAAAAAAA="/>
      </p:ext>
    </p:extLst>
  </p:timing>
</p:sld>
</file>

<file path=ppt/slides/slide91.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1389"/>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KUB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FwYAAAcZAAA4NgAAPxsAABAgAAAmAAAACAAAAP//////////"/>
              </a:ext>
            </a:extLst>
          </p:cNvSpPr>
          <p:nvPr/>
        </p:nvSpPr>
        <p:spPr>
          <a:xfrm>
            <a:off x="989965" y="4068445"/>
            <a:ext cx="7823835"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100"/>
              </a:lnSpc>
              <a:tabLst>
                <a:tab pos="838200" algn="l"/>
              </a:tabLst>
              <a:defRPr sz="1800" cap="none">
                <a:latin typeface="Arial" pitchFamily="1" charset="0"/>
                <a:ea typeface="Arial" pitchFamily="1" charset="0"/>
                <a:cs typeface="Arial" pitchFamily="1" charset="0"/>
              </a:defRPr>
            </a:pPr>
            <a:r>
              <a:rPr cap="none">
                <a:solidFill>
                  <a:srgbClr val="424242"/>
                </a:solidFill>
              </a:rPr>
              <a:t>The </a:t>
            </a:r>
            <a:r>
              <a:rPr cap="none">
                <a:solidFill>
                  <a:srgbClr val="0433FF"/>
                </a:solidFill>
              </a:rPr>
              <a:t>stationary frequencies</a:t>
            </a:r>
            <a:r>
              <a:rPr cap="none">
                <a:solidFill>
                  <a:srgbClr val="424242"/>
                </a:solidFill>
              </a:rPr>
              <a:t> of all states are still assumed to be equal</a:t>
            </a:r>
            <a:endParaRPr cap="none">
              <a:solidFill>
                <a:srgbClr val="424242"/>
              </a:solidFill>
            </a:endParaRPr>
          </a:p>
        </p:txBody>
      </p:sp>
      <p:pic>
        <p:nvPicPr>
          <p:cNvPr id="3" name="pasted-image.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OgIAAAoCwAA7jgAAOAWAAAQAAAAJgAAAAgAAAD//////////w=="/>
              </a:ext>
            </a:extLst>
          </p:cNvPicPr>
          <p:nvPr/>
        </p:nvPicPr>
        <p:blipFill>
          <a:blip r:embed="rId2"/>
          <a:stretch>
            <a:fillRect/>
          </a:stretch>
        </p:blipFill>
        <p:spPr>
          <a:xfrm>
            <a:off x="1447800" y="1813560"/>
            <a:ext cx="7806690" cy="1905000"/>
          </a:xfrm>
          <a:prstGeom prst="rect">
            <a:avLst/>
          </a:prstGeom>
          <a:noFill/>
          <a:ln>
            <a:noFill/>
          </a:ln>
          <a:effectLst/>
        </p:spPr>
      </p:pic>
      <p:sp>
        <p:nvSpPr>
          <p:cNvPr id="4" name="Shape 1391"/>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AgNQAAwAgAABAgAAAmAAAACAAAAP//////////"/>
              </a:ext>
            </a:extLst>
          </p:cNvSpPr>
          <p:nvPr/>
        </p:nvSpPr>
        <p:spPr>
          <a:xfrm>
            <a:off x="635000" y="101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The Kimura, 1980 (K80) substitution model</a:t>
            </a:r>
          </a:p>
        </p:txBody>
      </p:sp>
      <p:sp>
        <p:nvSpPr>
          <p:cNvPr id="5" name="Shape 1392"/>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OwYAANwAAABFOAAATAQAABAgAAAmAAAACAAAAP//////////"/>
              </a:ext>
            </a:extLst>
          </p:cNvSpPr>
          <p:nvPr/>
        </p:nvSpPr>
        <p:spPr>
          <a:xfrm>
            <a:off x="1012825" y="139700"/>
            <a:ext cx="81343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Stochastic Models of Nucleotide Substitution</a:t>
            </a:r>
          </a:p>
        </p:txBody>
      </p:sp>
    </p:spTree>
  </p:cSld>
  <p:clrMapOvr>
    <a:masterClrMapping/>
  </p:clrMapOvr>
  <p:transition spd="fast" p14:dur="500">
    <p:fade/>
    <p:extLst>
      <p:ext uri="smNativeData">
        <pr:smNativeData xmlns:pr="smNativeData" xmlns="smNativeData" val="trXWYgAAAAD0AQAAAAAAAAYAAAAAAAAAAAAAAAAAAAAAAAAAAQAAAAAAAAAAAAAAAAAAAAAAAAAAAAAA"/>
      </p:ext>
    </p:extLst>
  </p:transition>
  <p:timing>
    <p:tnLst>
      <p:par>
        <p:cTn id="1" dur="indefinite" restart="never" nodeType="tmRoot"/>
      </p:par>
    </p:tnLst>
  </p:timing>
</p:sld>
</file>

<file path=ppt/slides/slide92.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1394"/>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FwYAAAcZAAA4NgAAPxsAABAgAAAmAAAACAAAAP//////////"/>
              </a:ext>
            </a:extLst>
          </p:cNvSpPr>
          <p:nvPr/>
        </p:nvSpPr>
        <p:spPr>
          <a:xfrm>
            <a:off x="989965" y="4068445"/>
            <a:ext cx="7823835"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100"/>
              </a:lnSpc>
              <a:tabLst>
                <a:tab pos="838200" algn="l"/>
              </a:tabLst>
              <a:defRPr sz="1800" cap="none">
                <a:latin typeface="Arial" pitchFamily="1" charset="0"/>
                <a:ea typeface="Arial" pitchFamily="1" charset="0"/>
                <a:cs typeface="Arial" pitchFamily="1" charset="0"/>
              </a:defRPr>
            </a:pPr>
            <a:r>
              <a:rPr cap="none">
                <a:solidFill>
                  <a:srgbClr val="424242"/>
                </a:solidFill>
              </a:rPr>
              <a:t>The </a:t>
            </a:r>
            <a:r>
              <a:rPr cap="none">
                <a:solidFill>
                  <a:srgbClr val="0433FF"/>
                </a:solidFill>
              </a:rPr>
              <a:t>stationary frequencies</a:t>
            </a:r>
            <a:r>
              <a:rPr cap="none">
                <a:solidFill>
                  <a:srgbClr val="424242"/>
                </a:solidFill>
              </a:rPr>
              <a:t> of all states are still assumed to be equal</a:t>
            </a:r>
            <a:endParaRPr cap="none">
              <a:solidFill>
                <a:srgbClr val="424242"/>
              </a:solidFill>
            </a:endParaRPr>
          </a:p>
        </p:txBody>
      </p:sp>
      <p:pic>
        <p:nvPicPr>
          <p:cNvPr id="3" name="pasted-image.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OgIAAAoCwAA7jgAAOAWAAAQAAAAJgAAAAgAAAD//////////w=="/>
              </a:ext>
            </a:extLst>
          </p:cNvPicPr>
          <p:nvPr/>
        </p:nvPicPr>
        <p:blipFill>
          <a:blip r:embed="rId2"/>
          <a:stretch>
            <a:fillRect/>
          </a:stretch>
        </p:blipFill>
        <p:spPr>
          <a:xfrm>
            <a:off x="1447800" y="1813560"/>
            <a:ext cx="7806690" cy="1905000"/>
          </a:xfrm>
          <a:prstGeom prst="rect">
            <a:avLst/>
          </a:prstGeom>
          <a:noFill/>
          <a:ln>
            <a:noFill/>
          </a:ln>
          <a:effectLst/>
        </p:spPr>
      </p:pic>
      <p:sp>
        <p:nvSpPr>
          <p:cNvPr id="4" name="Shape 1396"/>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AgNQAAwAgAABAgAAAmAAAACAAAAP//////////"/>
              </a:ext>
            </a:extLst>
          </p:cNvSpPr>
          <p:nvPr/>
        </p:nvSpPr>
        <p:spPr>
          <a:xfrm>
            <a:off x="635000" y="101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The Kimura, 1980 (K80) substitution model</a:t>
            </a:r>
          </a:p>
        </p:txBody>
      </p:sp>
      <p:sp>
        <p:nvSpPr>
          <p:cNvPr id="5" name="Shape 1397"/>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Edlb20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OwYAANwAAABFOAAATAQAABAgAAAmAAAACAAAAP//////////"/>
              </a:ext>
            </a:extLst>
          </p:cNvSpPr>
          <p:nvPr/>
        </p:nvSpPr>
        <p:spPr>
          <a:xfrm>
            <a:off x="1012825" y="139700"/>
            <a:ext cx="81343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Stochastic Models of Nucleotide Substitution</a:t>
            </a:r>
          </a:p>
        </p:txBody>
      </p:sp>
      <p:sp>
        <p:nvSpPr>
          <p:cNvPr id="6" name="Shape 1398"/>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GU9IkE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FgbAACzPAAANB8AABAgAAAmAAAACAAAAP//////////"/>
              </a:ext>
            </a:extLst>
          </p:cNvSpPr>
          <p:nvPr/>
        </p:nvSpPr>
        <p:spPr>
          <a:xfrm>
            <a:off x="990600" y="4445000"/>
            <a:ext cx="8876665" cy="6273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100"/>
              </a:lnSpc>
              <a:tabLst>
                <a:tab pos="838200" algn="l"/>
              </a:tabLst>
              <a:defRPr sz="1800" cap="none">
                <a:latin typeface="Arial" pitchFamily="1" charset="0"/>
                <a:ea typeface="Arial" pitchFamily="1" charset="0"/>
                <a:cs typeface="Arial" pitchFamily="1" charset="0"/>
              </a:defRPr>
            </a:pPr>
            <a:r>
              <a:rPr cap="none">
                <a:solidFill>
                  <a:srgbClr val="424242"/>
                </a:solidFill>
              </a:rPr>
              <a:t>The </a:t>
            </a:r>
            <a:r>
              <a:rPr cap="none">
                <a:solidFill>
                  <a:srgbClr val="0433FF"/>
                </a:solidFill>
              </a:rPr>
              <a:t>relative rates</a:t>
            </a:r>
            <a:r>
              <a:rPr cap="none">
                <a:solidFill>
                  <a:srgbClr val="424242"/>
                </a:solidFill>
              </a:rPr>
              <a:t> accommodate possible bias in the instantaneous rates of transition </a:t>
            </a:r>
            <a:br/>
            <a:r>
              <a:rPr cap="none">
                <a:solidFill>
                  <a:srgbClr val="424242"/>
                </a:solidFill>
              </a:rPr>
              <a:t>    and transversion substitutions</a:t>
            </a:r>
            <a:endParaRPr cap="none">
              <a:solidFill>
                <a:srgbClr val="424242"/>
              </a:solidFill>
            </a:endParaRPr>
          </a:p>
        </p:txBody>
      </p:sp>
      <p:sp>
        <p:nvSpPr>
          <p:cNvPr id="7" name="Shape 1399"/>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QAAADkAAAA5AAAAZAAAAGQAAAAAAAAAy8vLAFUAAAA5AAAAOQAAAGQAAABkAAAAAAAAABcAAAAUAAAAAAAAAAAAAAD/fwAA/38AAAAAAAAJAAAABAAAAD48L2E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nCcAAKggAAAwKgAAUCMAABAgAAAmAAAACAAAAP//////////"/>
              </a:ext>
            </a:extLst>
          </p:cNvSpPr>
          <p:nvPr/>
        </p:nvSpPr>
        <p:spPr>
          <a:xfrm>
            <a:off x="6438900" y="5308600"/>
            <a:ext cx="419100" cy="431800"/>
          </a:xfrm>
          <a:prstGeom prst="rect">
            <a:avLst/>
          </a:prstGeom>
          <a:noFill/>
          <a:ln>
            <a:noFill/>
          </a:ln>
          <a:effectLst>
            <a:outerShdw blurRad="63500" dist="51187" dir="2700000">
              <a:srgbClr val="000000">
                <a:alpha val="15000"/>
              </a:srgbClr>
            </a:outerShdw>
          </a:effectLst>
        </p:spPr>
        <p:txBody>
          <a:bodyPr vert="horz" wrap="square" lIns="50800" tIns="50800" rIns="50800" bIns="50800" numCol="1" spcCol="215900" anchor="t"/>
          <a:lstStyle>
            <a:lvl1pPr algn="l" defTabSz="457200">
              <a:lnSpc>
                <a:spcPts val="2900"/>
              </a:lnSpc>
              <a:spcBef>
                <a:spcPts val="400"/>
              </a:spcBef>
              <a:tabLst>
                <a:tab pos="838200" algn="l"/>
                <a:tab pos="914400" algn="l"/>
                <a:tab pos="1828800" algn="l"/>
                <a:tab pos="2387600" algn="l"/>
              </a:tabLst>
              <a:defRPr sz="2400" b="1" cap="none">
                <a:solidFill>
                  <a:srgbClr val="424242"/>
                </a:solidFill>
                <a:latin typeface="Times New Roman" pitchFamily="1" charset="0"/>
                <a:ea typeface="Gill Sans" pitchFamily="0" charset="0"/>
                <a:cs typeface="Gill Sans" pitchFamily="0" charset="0"/>
              </a:defRPr>
            </a:lvl1pPr>
          </a:lstStyle>
          <a:p>
            <a:pPr/>
            <a:r>
              <a:t>A</a:t>
            </a:r>
          </a:p>
        </p:txBody>
      </p:sp>
      <p:sp>
        <p:nvSpPr>
          <p:cNvPr id="8" name="Shape 1400"/>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QAAADkAAAA5AAAAZAAAAGQAAAAAAAAAy8vLAFUAAAA5AAAAOQAAAGQAAABkAAAAAAAAABcAAAAUAAAAAAAAAAAAAAD/fwAA/38AAAAAAAAJAAAABAAAAKhig64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WC8AAKggAADsMQAAUCMAABAgAAAmAAAACAAAAP//////////"/>
              </a:ext>
            </a:extLst>
          </p:cNvSpPr>
          <p:nvPr/>
        </p:nvSpPr>
        <p:spPr>
          <a:xfrm>
            <a:off x="7696200" y="5308600"/>
            <a:ext cx="419100" cy="431800"/>
          </a:xfrm>
          <a:prstGeom prst="rect">
            <a:avLst/>
          </a:prstGeom>
          <a:noFill/>
          <a:ln>
            <a:noFill/>
          </a:ln>
          <a:effectLst>
            <a:outerShdw blurRad="63500" dist="51187" dir="2700000">
              <a:srgbClr val="000000">
                <a:alpha val="15000"/>
              </a:srgbClr>
            </a:outerShdw>
          </a:effectLst>
        </p:spPr>
        <p:txBody>
          <a:bodyPr vert="horz" wrap="square" lIns="50800" tIns="50800" rIns="50800" bIns="50800" numCol="1" spcCol="215900" anchor="t"/>
          <a:lstStyle>
            <a:lvl1pPr algn="l" defTabSz="457200">
              <a:lnSpc>
                <a:spcPts val="2900"/>
              </a:lnSpc>
              <a:spcBef>
                <a:spcPts val="400"/>
              </a:spcBef>
              <a:tabLst>
                <a:tab pos="838200" algn="l"/>
                <a:tab pos="914400" algn="l"/>
                <a:tab pos="1828800" algn="l"/>
                <a:tab pos="2387600" algn="l"/>
              </a:tabLst>
              <a:defRPr sz="2400" b="1" cap="none">
                <a:solidFill>
                  <a:srgbClr val="424242"/>
                </a:solidFill>
                <a:latin typeface="Times New Roman" pitchFamily="1" charset="0"/>
                <a:ea typeface="Gill Sans" pitchFamily="0" charset="0"/>
                <a:cs typeface="Gill Sans" pitchFamily="0" charset="0"/>
              </a:defRPr>
            </a:lvl1pPr>
          </a:lstStyle>
          <a:p>
            <a:pPr/>
            <a:r>
              <a:t>T</a:t>
            </a:r>
          </a:p>
        </p:txBody>
      </p:sp>
      <p:sp>
        <p:nvSpPr>
          <p:cNvPr id="9" name="Shape 1401"/>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QAAADkAAAA5AAAAZAAAAGQAAAAAAAAAy8vLAFUAAAA5AAAAOQAAAGQAAABkAAAAAAAAABcAAAAUAAAAAAAAAAAAAAD/fwAA/38AAAAAAAAJAAAABAAAAF94W4g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nCcAAFAoAAAwKgAA+CoAABAgAAAmAAAACAAAAP//////////"/>
              </a:ext>
            </a:extLst>
          </p:cNvSpPr>
          <p:nvPr/>
        </p:nvSpPr>
        <p:spPr>
          <a:xfrm>
            <a:off x="6438900" y="6553200"/>
            <a:ext cx="419100" cy="431800"/>
          </a:xfrm>
          <a:prstGeom prst="rect">
            <a:avLst/>
          </a:prstGeom>
          <a:noFill/>
          <a:ln>
            <a:noFill/>
          </a:ln>
          <a:effectLst>
            <a:outerShdw blurRad="63500" dist="51187" dir="2700000">
              <a:srgbClr val="000000">
                <a:alpha val="15000"/>
              </a:srgbClr>
            </a:outerShdw>
          </a:effectLst>
        </p:spPr>
        <p:txBody>
          <a:bodyPr vert="horz" wrap="square" lIns="50800" tIns="50800" rIns="50800" bIns="50800" numCol="1" spcCol="215900" anchor="t"/>
          <a:lstStyle>
            <a:lvl1pPr algn="l" defTabSz="457200">
              <a:lnSpc>
                <a:spcPts val="2900"/>
              </a:lnSpc>
              <a:spcBef>
                <a:spcPts val="400"/>
              </a:spcBef>
              <a:tabLst>
                <a:tab pos="838200" algn="l"/>
                <a:tab pos="914400" algn="l"/>
                <a:tab pos="1828800" algn="l"/>
                <a:tab pos="2387600" algn="l"/>
              </a:tabLst>
              <a:defRPr sz="2400" b="1" cap="none">
                <a:solidFill>
                  <a:srgbClr val="424242"/>
                </a:solidFill>
                <a:latin typeface="Times New Roman" pitchFamily="1" charset="0"/>
                <a:ea typeface="Gill Sans" pitchFamily="0" charset="0"/>
                <a:cs typeface="Gill Sans" pitchFamily="0" charset="0"/>
              </a:defRPr>
            </a:lvl1pPr>
          </a:lstStyle>
          <a:p>
            <a:pPr/>
            <a:r>
              <a:t>G</a:t>
            </a:r>
          </a:p>
        </p:txBody>
      </p:sp>
      <p:sp>
        <p:nvSpPr>
          <p:cNvPr id="10" name="Shape 1402"/>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QAAADkAAAA5AAAAZAAAAGQAAAAAAAAAy8vLAFUAAAA5AAAAOQAAAGQAAABkAAAAAAAAABcAAAAUAAAAAAAAAAAAAAD/fwAA/38AAAAAAAAJAAAABAAAAOjnzHo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C8AAFAoAAAUMgAA+CoAABAgAAAmAAAACAAAAP//////////"/>
              </a:ext>
            </a:extLst>
          </p:cNvSpPr>
          <p:nvPr/>
        </p:nvSpPr>
        <p:spPr>
          <a:xfrm>
            <a:off x="7721600" y="6553200"/>
            <a:ext cx="419100" cy="431800"/>
          </a:xfrm>
          <a:prstGeom prst="rect">
            <a:avLst/>
          </a:prstGeom>
          <a:noFill/>
          <a:ln>
            <a:noFill/>
          </a:ln>
          <a:effectLst>
            <a:outerShdw blurRad="63500" dist="51187" dir="2700000">
              <a:srgbClr val="000000">
                <a:alpha val="15000"/>
              </a:srgbClr>
            </a:outerShdw>
          </a:effectLst>
        </p:spPr>
        <p:txBody>
          <a:bodyPr vert="horz" wrap="square" lIns="50800" tIns="50800" rIns="50800" bIns="50800" numCol="1" spcCol="215900" anchor="t"/>
          <a:lstStyle>
            <a:lvl1pPr algn="l" defTabSz="457200">
              <a:lnSpc>
                <a:spcPts val="2900"/>
              </a:lnSpc>
              <a:spcBef>
                <a:spcPts val="400"/>
              </a:spcBef>
              <a:tabLst>
                <a:tab pos="838200" algn="l"/>
                <a:tab pos="914400" algn="l"/>
                <a:tab pos="1828800" algn="l"/>
                <a:tab pos="2387600" algn="l"/>
              </a:tabLst>
              <a:defRPr sz="2400" b="1" cap="none">
                <a:solidFill>
                  <a:srgbClr val="424242"/>
                </a:solidFill>
                <a:latin typeface="Times New Roman" pitchFamily="1" charset="0"/>
                <a:ea typeface="Gill Sans" pitchFamily="0" charset="0"/>
                <a:cs typeface="Gill Sans" pitchFamily="0" charset="0"/>
              </a:defRPr>
            </a:lvl1pPr>
          </a:lstStyle>
          <a:p>
            <a:pPr/>
            <a:r>
              <a:t>C</a:t>
            </a:r>
          </a:p>
        </p:txBody>
      </p:sp>
      <p:sp>
        <p:nvSpPr>
          <p:cNvPr id="11" name="Shape 1403"/>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GRQ6D8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yCwAAC8fAADcNAAALCEAABAgAAAmAAAACAAAAP//////////"/>
              </a:ext>
            </a:extLst>
          </p:cNvSpPr>
          <p:nvPr/>
        </p:nvSpPr>
        <p:spPr>
          <a:xfrm>
            <a:off x="7279640" y="5069205"/>
            <a:ext cx="1313180" cy="323215"/>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defTabSz="457200">
              <a:lnSpc>
                <a:spcPts val="1900"/>
              </a:lnSpc>
              <a:spcBef>
                <a:spcPts val="400"/>
              </a:spcBef>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Pyrimidine</a:t>
            </a:r>
          </a:p>
        </p:txBody>
      </p:sp>
      <p:sp>
        <p:nvSpPr>
          <p:cNvPr id="12" name="Shape 1404"/>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Nh1rSY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wiQAAC8fAADXLAAALCEAABAgAAAmAAAACAAAAP//////////"/>
              </a:ext>
            </a:extLst>
          </p:cNvSpPr>
          <p:nvPr/>
        </p:nvSpPr>
        <p:spPr>
          <a:xfrm>
            <a:off x="5975350" y="5069205"/>
            <a:ext cx="1313815" cy="323215"/>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defTabSz="457200">
              <a:lnSpc>
                <a:spcPts val="1900"/>
              </a:lnSpc>
              <a:spcBef>
                <a:spcPts val="400"/>
              </a:spcBef>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Purine</a:t>
            </a:r>
          </a:p>
        </p:txBody>
      </p:sp>
    </p:spTree>
  </p:cSld>
  <p:clrMapOvr>
    <a:masterClrMapping/>
  </p:clrMapOvr>
  <p:transition spd="fast" p14:dur="500">
    <p:fade/>
    <p:extLst>
      <p:ext uri="smNativeData">
        <pr:smNativeData xmlns:pr="smNativeData" xmlns="smNativeData" val="trXWYgAAAAD0AQAAAAAAAAYAAAAAAAAAAAAAAAAAAAAAAAAAAQAAAAAAAAAAAAAAAAAAAAAAAAAAAAAA"/>
      </p:ext>
    </p:extLst>
  </p:transition>
  <p:timing>
    <p:tnLst>
      <p:par>
        <p:cTn id="1" dur="indefinite" restart="never" nodeType="tmRoot"/>
      </p:par>
    </p:tnLst>
  </p:timing>
</p:sld>
</file>

<file path=ppt/slides/slide93.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1406"/>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EAn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FwYAAAcZAAA4NgAAPxsAABAgAAAmAAAACAAAAP//////////"/>
              </a:ext>
            </a:extLst>
          </p:cNvSpPr>
          <p:nvPr/>
        </p:nvSpPr>
        <p:spPr>
          <a:xfrm>
            <a:off x="989965" y="4068445"/>
            <a:ext cx="7823835"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100"/>
              </a:lnSpc>
              <a:tabLst>
                <a:tab pos="838200" algn="l"/>
              </a:tabLst>
              <a:defRPr sz="1800" cap="none">
                <a:latin typeface="Arial" pitchFamily="1" charset="0"/>
                <a:ea typeface="Arial" pitchFamily="1" charset="0"/>
                <a:cs typeface="Arial" pitchFamily="1" charset="0"/>
              </a:defRPr>
            </a:pPr>
            <a:r>
              <a:rPr cap="none">
                <a:solidFill>
                  <a:srgbClr val="424242"/>
                </a:solidFill>
              </a:rPr>
              <a:t>The </a:t>
            </a:r>
            <a:r>
              <a:rPr cap="none">
                <a:solidFill>
                  <a:srgbClr val="0433FF"/>
                </a:solidFill>
              </a:rPr>
              <a:t>stationary frequencies</a:t>
            </a:r>
            <a:r>
              <a:rPr cap="none">
                <a:solidFill>
                  <a:srgbClr val="424242"/>
                </a:solidFill>
              </a:rPr>
              <a:t> of all states are still assumed to be equal</a:t>
            </a:r>
            <a:endParaRPr cap="none">
              <a:solidFill>
                <a:srgbClr val="424242"/>
              </a:solidFill>
            </a:endParaRPr>
          </a:p>
        </p:txBody>
      </p:sp>
      <p:pic>
        <p:nvPicPr>
          <p:cNvPr id="3" name="pasted-image.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OgIAAAoCwAA7jgAAOAWAAAQAAAAJgAAAAgAAAD//////////w=="/>
              </a:ext>
            </a:extLst>
          </p:cNvPicPr>
          <p:nvPr/>
        </p:nvPicPr>
        <p:blipFill>
          <a:blip r:embed="rId2"/>
          <a:stretch>
            <a:fillRect/>
          </a:stretch>
        </p:blipFill>
        <p:spPr>
          <a:xfrm>
            <a:off x="1447800" y="1813560"/>
            <a:ext cx="7806690" cy="1905000"/>
          </a:xfrm>
          <a:prstGeom prst="rect">
            <a:avLst/>
          </a:prstGeom>
          <a:noFill/>
          <a:ln>
            <a:noFill/>
          </a:ln>
          <a:effectLst/>
        </p:spPr>
      </p:pic>
      <p:sp>
        <p:nvSpPr>
          <p:cNvPr id="4" name="Shape 1408"/>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C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AgNQAAwAgAABAgAAAmAAAACAAAAP//////////"/>
              </a:ext>
            </a:extLst>
          </p:cNvSpPr>
          <p:nvPr/>
        </p:nvSpPr>
        <p:spPr>
          <a:xfrm>
            <a:off x="635000" y="101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The Kimura, 1980 (K80) substitution model</a:t>
            </a:r>
          </a:p>
        </p:txBody>
      </p:sp>
      <p:sp>
        <p:nvSpPr>
          <p:cNvPr id="5" name="Shape 1409"/>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4mCg4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OwYAANwAAABFOAAATAQAABAgAAAmAAAACAAAAP//////////"/>
              </a:ext>
            </a:extLst>
          </p:cNvSpPr>
          <p:nvPr/>
        </p:nvSpPr>
        <p:spPr>
          <a:xfrm>
            <a:off x="1012825" y="139700"/>
            <a:ext cx="81343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Stochastic Models of Nucleotide Substitution</a:t>
            </a:r>
          </a:p>
        </p:txBody>
      </p:sp>
      <p:sp>
        <p:nvSpPr>
          <p:cNvPr id="6" name="Shape 1410"/>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CYq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FgbAACzPAAANB8AABAgAAAmAAAACAAAAP//////////"/>
              </a:ext>
            </a:extLst>
          </p:cNvSpPr>
          <p:nvPr/>
        </p:nvSpPr>
        <p:spPr>
          <a:xfrm>
            <a:off x="990600" y="4445000"/>
            <a:ext cx="8876665" cy="6273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100"/>
              </a:lnSpc>
              <a:tabLst>
                <a:tab pos="838200" algn="l"/>
              </a:tabLst>
              <a:defRPr sz="1800" cap="none">
                <a:latin typeface="Arial" pitchFamily="1" charset="0"/>
                <a:ea typeface="Arial" pitchFamily="1" charset="0"/>
                <a:cs typeface="Arial" pitchFamily="1" charset="0"/>
              </a:defRPr>
            </a:pPr>
            <a:r>
              <a:rPr cap="none">
                <a:solidFill>
                  <a:srgbClr val="424242"/>
                </a:solidFill>
              </a:rPr>
              <a:t>The </a:t>
            </a:r>
            <a:r>
              <a:rPr cap="none">
                <a:solidFill>
                  <a:srgbClr val="0433FF"/>
                </a:solidFill>
              </a:rPr>
              <a:t>relative rates</a:t>
            </a:r>
            <a:r>
              <a:rPr cap="none">
                <a:solidFill>
                  <a:srgbClr val="424242"/>
                </a:solidFill>
              </a:rPr>
              <a:t> accommodate possible bias in the instantaneous rates of transition </a:t>
            </a:r>
            <a:br/>
            <a:r>
              <a:rPr cap="none">
                <a:solidFill>
                  <a:srgbClr val="424242"/>
                </a:solidFill>
              </a:rPr>
              <a:t>    and transversion substitutions</a:t>
            </a:r>
            <a:endParaRPr cap="none">
              <a:solidFill>
                <a:srgbClr val="424242"/>
              </a:solidFill>
            </a:endParaRPr>
          </a:p>
        </p:txBody>
      </p:sp>
      <p:sp>
        <p:nvSpPr>
          <p:cNvPr id="7" name="Shape 1411"/>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QAAADkAAAA5AAAAZAAAAGQAAAAAAAAAy8vLAFU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nCcAAKggAAAwKgAAUCMAABAgAAAmAAAACAAAAP//////////"/>
              </a:ext>
            </a:extLst>
          </p:cNvSpPr>
          <p:nvPr/>
        </p:nvSpPr>
        <p:spPr>
          <a:xfrm>
            <a:off x="6438900" y="5308600"/>
            <a:ext cx="419100" cy="431800"/>
          </a:xfrm>
          <a:prstGeom prst="rect">
            <a:avLst/>
          </a:prstGeom>
          <a:noFill/>
          <a:ln>
            <a:noFill/>
          </a:ln>
          <a:effectLst>
            <a:outerShdw blurRad="63500" dist="51187" dir="2700000">
              <a:srgbClr val="000000">
                <a:alpha val="15000"/>
              </a:srgbClr>
            </a:outerShdw>
          </a:effectLst>
        </p:spPr>
        <p:txBody>
          <a:bodyPr vert="horz" wrap="square" lIns="50800" tIns="50800" rIns="50800" bIns="50800" numCol="1" spcCol="215900" anchor="t"/>
          <a:lstStyle>
            <a:lvl1pPr algn="l" defTabSz="457200">
              <a:lnSpc>
                <a:spcPts val="2900"/>
              </a:lnSpc>
              <a:spcBef>
                <a:spcPts val="400"/>
              </a:spcBef>
              <a:tabLst>
                <a:tab pos="838200" algn="l"/>
                <a:tab pos="914400" algn="l"/>
                <a:tab pos="1828800" algn="l"/>
                <a:tab pos="2387600" algn="l"/>
              </a:tabLst>
              <a:defRPr sz="2400" b="1" cap="none">
                <a:solidFill>
                  <a:srgbClr val="424242"/>
                </a:solidFill>
                <a:latin typeface="Times New Roman" pitchFamily="1" charset="0"/>
                <a:ea typeface="Gill Sans" pitchFamily="0" charset="0"/>
                <a:cs typeface="Gill Sans" pitchFamily="0" charset="0"/>
              </a:defRPr>
            </a:lvl1pPr>
          </a:lstStyle>
          <a:p>
            <a:pPr/>
            <a:r>
              <a:t>A</a:t>
            </a:r>
          </a:p>
        </p:txBody>
      </p:sp>
      <p:sp>
        <p:nvSpPr>
          <p:cNvPr id="8" name="Shape 1412"/>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QAAADkAAAA5AAAAZAAAAGQAAAAAAAAAy8vLAFUAAAA5AAAAOQAAAGQAAABkAAAAAAAAABcAAAAUAAAAAAAAAAAAAAD/fwAA/38AAAAAAAAJAAAABAAAAEdlb20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WC8AAKggAADsMQAAUCMAABAgAAAmAAAACAAAAP//////////"/>
              </a:ext>
            </a:extLst>
          </p:cNvSpPr>
          <p:nvPr/>
        </p:nvSpPr>
        <p:spPr>
          <a:xfrm>
            <a:off x="7696200" y="5308600"/>
            <a:ext cx="419100" cy="431800"/>
          </a:xfrm>
          <a:prstGeom prst="rect">
            <a:avLst/>
          </a:prstGeom>
          <a:noFill/>
          <a:ln>
            <a:noFill/>
          </a:ln>
          <a:effectLst>
            <a:outerShdw blurRad="63500" dist="51187" dir="2700000">
              <a:srgbClr val="000000">
                <a:alpha val="15000"/>
              </a:srgbClr>
            </a:outerShdw>
          </a:effectLst>
        </p:spPr>
        <p:txBody>
          <a:bodyPr vert="horz" wrap="square" lIns="50800" tIns="50800" rIns="50800" bIns="50800" numCol="1" spcCol="215900" anchor="t"/>
          <a:lstStyle>
            <a:lvl1pPr algn="l" defTabSz="457200">
              <a:lnSpc>
                <a:spcPts val="2900"/>
              </a:lnSpc>
              <a:spcBef>
                <a:spcPts val="400"/>
              </a:spcBef>
              <a:tabLst>
                <a:tab pos="838200" algn="l"/>
                <a:tab pos="914400" algn="l"/>
                <a:tab pos="1828800" algn="l"/>
                <a:tab pos="2387600" algn="l"/>
              </a:tabLst>
              <a:defRPr sz="2400" b="1" cap="none">
                <a:solidFill>
                  <a:srgbClr val="424242"/>
                </a:solidFill>
                <a:latin typeface="Times New Roman" pitchFamily="1" charset="0"/>
                <a:ea typeface="Gill Sans" pitchFamily="0" charset="0"/>
                <a:cs typeface="Gill Sans" pitchFamily="0" charset="0"/>
              </a:defRPr>
            </a:lvl1pPr>
          </a:lstStyle>
          <a:p>
            <a:pPr/>
            <a:r>
              <a:t>T</a:t>
            </a:r>
          </a:p>
        </p:txBody>
      </p:sp>
      <p:sp>
        <p:nvSpPr>
          <p:cNvPr id="9" name="Shape 1413"/>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QAAADkAAAA5AAAAZAAAAGQAAAAAAAAAy8vLAFUAAAA5AAAAOQAAAGQAAABkAAAAAAAAABcAAAAUAAAAAAAAAAAAAAD/fwAA/38AAAAAAAAJAAAABAAAACIxNDE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nCcAAFAoAAAwKgAA+CoAABAgAAAmAAAACAAAAP//////////"/>
              </a:ext>
            </a:extLst>
          </p:cNvSpPr>
          <p:nvPr/>
        </p:nvSpPr>
        <p:spPr>
          <a:xfrm>
            <a:off x="6438900" y="6553200"/>
            <a:ext cx="419100" cy="431800"/>
          </a:xfrm>
          <a:prstGeom prst="rect">
            <a:avLst/>
          </a:prstGeom>
          <a:noFill/>
          <a:ln>
            <a:noFill/>
          </a:ln>
          <a:effectLst>
            <a:outerShdw blurRad="63500" dist="51187" dir="2700000">
              <a:srgbClr val="000000">
                <a:alpha val="15000"/>
              </a:srgbClr>
            </a:outerShdw>
          </a:effectLst>
        </p:spPr>
        <p:txBody>
          <a:bodyPr vert="horz" wrap="square" lIns="50800" tIns="50800" rIns="50800" bIns="50800" numCol="1" spcCol="215900" anchor="t"/>
          <a:lstStyle>
            <a:lvl1pPr algn="l" defTabSz="457200">
              <a:lnSpc>
                <a:spcPts val="2900"/>
              </a:lnSpc>
              <a:spcBef>
                <a:spcPts val="400"/>
              </a:spcBef>
              <a:tabLst>
                <a:tab pos="838200" algn="l"/>
                <a:tab pos="914400" algn="l"/>
                <a:tab pos="1828800" algn="l"/>
                <a:tab pos="2387600" algn="l"/>
              </a:tabLst>
              <a:defRPr sz="2400" b="1" cap="none">
                <a:solidFill>
                  <a:srgbClr val="424242"/>
                </a:solidFill>
                <a:latin typeface="Times New Roman" pitchFamily="1" charset="0"/>
                <a:ea typeface="Gill Sans" pitchFamily="0" charset="0"/>
                <a:cs typeface="Gill Sans" pitchFamily="0" charset="0"/>
              </a:defRPr>
            </a:lvl1pPr>
          </a:lstStyle>
          <a:p>
            <a:pPr/>
            <a:r>
              <a:t>G</a:t>
            </a:r>
          </a:p>
        </p:txBody>
      </p:sp>
      <p:sp>
        <p:nvSpPr>
          <p:cNvPr id="10" name="Shape 1414"/>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QAAADkAAAA5AAAAZAAAAGQAAAAAAAAAy8vLAFUAAAA5AAAAOQAAAGQAAABkAAAAAAAAABcAAAAUAAAAAAAAAAAAAAD/fwAA/38AAAAAAAAJAAAABAAAAEFyaWE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C8AAFAoAAAUMgAA+CoAABAgAAAmAAAACAAAAP//////////"/>
              </a:ext>
            </a:extLst>
          </p:cNvSpPr>
          <p:nvPr/>
        </p:nvSpPr>
        <p:spPr>
          <a:xfrm>
            <a:off x="7721600" y="6553200"/>
            <a:ext cx="419100" cy="431800"/>
          </a:xfrm>
          <a:prstGeom prst="rect">
            <a:avLst/>
          </a:prstGeom>
          <a:noFill/>
          <a:ln>
            <a:noFill/>
          </a:ln>
          <a:effectLst>
            <a:outerShdw blurRad="63500" dist="51187" dir="2700000">
              <a:srgbClr val="000000">
                <a:alpha val="15000"/>
              </a:srgbClr>
            </a:outerShdw>
          </a:effectLst>
        </p:spPr>
        <p:txBody>
          <a:bodyPr vert="horz" wrap="square" lIns="50800" tIns="50800" rIns="50800" bIns="50800" numCol="1" spcCol="215900" anchor="t"/>
          <a:lstStyle>
            <a:lvl1pPr algn="l" defTabSz="457200">
              <a:lnSpc>
                <a:spcPts val="2900"/>
              </a:lnSpc>
              <a:spcBef>
                <a:spcPts val="400"/>
              </a:spcBef>
              <a:tabLst>
                <a:tab pos="838200" algn="l"/>
                <a:tab pos="914400" algn="l"/>
                <a:tab pos="1828800" algn="l"/>
                <a:tab pos="2387600" algn="l"/>
              </a:tabLst>
              <a:defRPr sz="2400" b="1" cap="none">
                <a:solidFill>
                  <a:srgbClr val="424242"/>
                </a:solidFill>
                <a:latin typeface="Times New Roman" pitchFamily="1" charset="0"/>
                <a:ea typeface="Gill Sans" pitchFamily="0" charset="0"/>
                <a:cs typeface="Gill Sans" pitchFamily="0" charset="0"/>
              </a:defRPr>
            </a:lvl1pPr>
          </a:lstStyle>
          <a:p>
            <a:pPr/>
            <a:r>
              <a:t>C</a:t>
            </a:r>
          </a:p>
        </p:txBody>
      </p:sp>
      <p:sp>
        <p:nvSpPr>
          <p:cNvPr id="11" name="Shape 1415"/>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HN5PSI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yCwAAC8fAADcNAAALCEAABAgAAAmAAAACAAAAP//////////"/>
              </a:ext>
            </a:extLst>
          </p:cNvSpPr>
          <p:nvPr/>
        </p:nvSpPr>
        <p:spPr>
          <a:xfrm>
            <a:off x="7279640" y="5069205"/>
            <a:ext cx="1313180" cy="323215"/>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defTabSz="457200">
              <a:lnSpc>
                <a:spcPts val="1900"/>
              </a:lnSpc>
              <a:spcBef>
                <a:spcPts val="400"/>
              </a:spcBef>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Pyrimidine</a:t>
            </a:r>
          </a:p>
        </p:txBody>
      </p:sp>
      <p:sp>
        <p:nvSpPr>
          <p:cNvPr id="12" name="Shape 1416"/>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HRoU2g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wiQAAC8fAADXLAAALCEAABAgAAAmAAAACAAAAP//////////"/>
              </a:ext>
            </a:extLst>
          </p:cNvSpPr>
          <p:nvPr/>
        </p:nvSpPr>
        <p:spPr>
          <a:xfrm>
            <a:off x="5975350" y="5069205"/>
            <a:ext cx="1313815" cy="323215"/>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defTabSz="457200">
              <a:lnSpc>
                <a:spcPts val="1900"/>
              </a:lnSpc>
              <a:spcBef>
                <a:spcPts val="400"/>
              </a:spcBef>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Purine</a:t>
            </a:r>
          </a:p>
        </p:txBody>
      </p:sp>
      <p:sp>
        <p:nvSpPr>
          <p:cNvPr id="13" name="Shape 1417"/>
          <p:cNvSpPr>
            <a:extLst>
              <a:ext uri="smNativeData">
                <pr:smNativeData xmlns:pr="smNativeData" xmlns="smNativeData" val="SMDATA_15_trXWYhMAAAAlAAAAzAAAAA0AAAAAUAAAAFAAAABQAAAAUAAAAAAAAAABAAAAAAAAAAEAAABQAAAA2EnrPs6S5D9V+3Q8ZqDa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VQAAAAAAAABQAAAAZAAAAGQAAAAAAAAAy8vLAFUAAAAAAAAAUAAAAGQAAABkAAAAAAAAABcAAAAUAAAAAAAAAAAAAAD/fwAA/38AAAAAAAAJAAAABAAAACBkaXI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QSgAAO8iAAAxKQAArCgAABAAAAAmAAAACAAAAP//////////"/>
              </a:ext>
            </a:extLst>
          </p:cNvSpPr>
          <p:nvPr/>
        </p:nvSpPr>
        <p:spPr>
          <a:xfrm rot="16200000">
            <a:off x="6153785" y="6068695"/>
            <a:ext cx="932815" cy="152400"/>
          </a:xfrm>
          <a:prstGeom prst="leftRightArrow">
            <a:avLst>
              <a:gd name="adj1" fmla="val 41604"/>
              <a:gd name="adj2" fmla="val 109281"/>
            </a:avLst>
          </a:prstGeom>
          <a:noFill/>
          <a:ln w="25400" cap="flat" cmpd="sng" algn="ctr">
            <a:solidFill>
              <a:srgbClr val="FF9300"/>
            </a:solidFill>
            <a:prstDash val="solid"/>
            <a:headEnd type="none"/>
            <a:tailEnd type="none"/>
          </a:ln>
          <a:effectLst>
            <a:outerShdw blurRad="63500" dist="50800" dir="54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4" name="Shape 1418"/>
          <p:cNvSpPr>
            <a:extLst>
              <a:ext uri="smNativeData">
                <pr:smNativeData xmlns:pr="smNativeData" xmlns="smNativeData" val="SMDATA_15_trXW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VQAAAAAAAABkAAAAZAAAAGQAAAAAAAAAy8vLAFUAAAAAAAAAZAAAAGQAAABkAAAAAAAAABcAAAAUAAAAAAAAAAAAAAD/fwAA/38AAAAAAAAJAAAABAAAAHc9IjE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9CcAAEALAADlLgAAwA0AABAAAAAmAAAACAAAAP//////////"/>
              </a:ext>
            </a:extLst>
          </p:cNvSpPr>
          <p:nvPr/>
        </p:nvSpPr>
        <p:spPr>
          <a:xfrm>
            <a:off x="6494780" y="1828800"/>
            <a:ext cx="1128395" cy="406400"/>
          </a:xfrm>
          <a:prstGeom prst="rect">
            <a:avLst/>
          </a:prstGeom>
          <a:noFill/>
          <a:ln w="25400" cap="flat" cmpd="sng" algn="ctr">
            <a:solidFill>
              <a:srgbClr val="FF9300"/>
            </a:solidFill>
            <a:prstDash val="solid"/>
            <a:headEnd type="none"/>
            <a:tailEnd type="none"/>
          </a:ln>
          <a:effectLst>
            <a:outerShdw blurRad="63500" dist="63500" dir="54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5" name="Shape 1419"/>
          <p:cNvSpPr>
            <a:extLst>
              <a:ext uri="smNativeData">
                <pr:smNativeData xmlns:pr="smNativeData" xmlns="smNativeData" val="SMDATA_15_trXW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VQAAAAAAAABkAAAAZAAAAGQAAAAAAAAAy8vLAFUAAAAAAAAAZAAAAGQAAABkAAAAAAAAABcAAAAUAAAAAAAAAAAAAAD/fwAA/38AAAAAAAAJAAAABAAAABsnGyE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BUAADARAADtHAAAsBMAABAAAAAmAAAACAAAAP//////////"/>
              </a:ext>
            </a:extLst>
          </p:cNvSpPr>
          <p:nvPr/>
        </p:nvSpPr>
        <p:spPr>
          <a:xfrm>
            <a:off x="3573780" y="2794000"/>
            <a:ext cx="1128395" cy="406400"/>
          </a:xfrm>
          <a:prstGeom prst="rect">
            <a:avLst/>
          </a:prstGeom>
          <a:noFill/>
          <a:ln w="25400" cap="flat" cmpd="sng" algn="ctr">
            <a:solidFill>
              <a:srgbClr val="FF9300"/>
            </a:solidFill>
            <a:prstDash val="solid"/>
            <a:headEnd type="none"/>
            <a:tailEnd type="none"/>
          </a:ln>
          <a:effectLst>
            <a:outerShdw blurRad="63500" dist="63500" dir="54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pic>
        <p:nvPicPr>
          <p:cNvPr id="16" name="pasted-image.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AAAA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AwcAADcHgAAaiAAAFQpAAAQAAAAJgAAAAgAAAD//////////w=="/>
              </a:ext>
            </a:extLst>
          </p:cNvPicPr>
          <p:nvPr/>
        </p:nvPicPr>
        <p:blipFill>
          <a:blip r:embed="rId3"/>
          <a:stretch>
            <a:fillRect/>
          </a:stretch>
        </p:blipFill>
        <p:spPr>
          <a:xfrm>
            <a:off x="4559300" y="5016500"/>
            <a:ext cx="709930" cy="1701800"/>
          </a:xfrm>
          <a:prstGeom prst="rect">
            <a:avLst/>
          </a:prstGeom>
          <a:noFill/>
          <a:ln>
            <a:noFill/>
          </a:ln>
          <a:effectLst>
            <a:outerShdw blurRad="63500" dist="63760" dir="2700000">
              <a:srgbClr val="000000">
                <a:alpha val="4000"/>
              </a:srgbClr>
            </a:outerShdw>
          </a:effectLst>
        </p:spPr>
      </p:pic>
      <p:sp>
        <p:nvSpPr>
          <p:cNvPr id="17" name="Shape 1421"/>
          <p:cNvSpPr>
            <a:extLst>
              <a:ext uri="smNativeData">
                <pr:smNativeData xmlns:pr="smNativeData" xmlns="smNativeData" val="SMDATA_15_trXWYhMAAAAlAAAAZAAAAA0AAAAAUAAAAFAAAABQAAAAUAAAAAAAAAABAAAAAAAAAAEAAABQAAAAAAAAAAAA4D8AAAAAAADgPwAAAAAAAOA/AAAAAAAA4D8AAAAAAADgPwAAAAAAAOA/AAAAAAAA4D8AAAAAAADgPwAAAAAAAOA/AAAAAAAA4D8CAAAAjAAAAAE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If14GQ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2BkAAIAgAACoIQAA+CoAABAAAAAmAAAACAAAAP//////////"/>
              </a:ext>
            </a:extLst>
          </p:cNvSpPr>
          <p:nvPr/>
        </p:nvSpPr>
        <p:spPr>
          <a:xfrm>
            <a:off x="4201160" y="5283200"/>
            <a:ext cx="1270000" cy="1701800"/>
          </a:xfrm>
          <a:prstGeom prst="rect">
            <a:avLst/>
          </a:prstGeom>
          <a:solidFill>
            <a:srgbClr val="FFFFFF"/>
          </a:solidFill>
          <a:ln>
            <a:noFill/>
          </a:ln>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Tree>
  </p:cSld>
  <p:clrMapOvr>
    <a:masterClrMapping/>
  </p:clrMapOvr>
  <p:transition spd="fast" p14:dur="500">
    <p:fade/>
    <p:extLst>
      <p:ext uri="smNativeData">
        <pr:smNativeData xmlns:pr="smNativeData" xmlns="smNativeData" val="trXWYgAAAAD0AQAAAAAAAAYAAAAAAAAAAAAAAAAAAAAAAAAAAQAAAAAAAAAAAAAAAAAAAAAAAAAAAAAA"/>
      </p:ext>
    </p:extLst>
  </p:transition>
  <p:timing>
    <p:tnLst>
      <p:par>
        <p:cTn id="1" dur="indefinite" restart="never" nodeType="tmRoot"/>
      </p:par>
    </p:tnLst>
  </p:timing>
</p:sld>
</file>

<file path=ppt/slides/slide94.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1423"/>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FwYAAAcZAAA4NgAAPxsAABAgAAAmAAAACAAAAP//////////"/>
              </a:ext>
            </a:extLst>
          </p:cNvSpPr>
          <p:nvPr/>
        </p:nvSpPr>
        <p:spPr>
          <a:xfrm>
            <a:off x="989965" y="4068445"/>
            <a:ext cx="7823835"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100"/>
              </a:lnSpc>
              <a:tabLst>
                <a:tab pos="838200" algn="l"/>
              </a:tabLst>
              <a:defRPr sz="1800" cap="none">
                <a:latin typeface="Arial" pitchFamily="1" charset="0"/>
                <a:ea typeface="Arial" pitchFamily="1" charset="0"/>
                <a:cs typeface="Arial" pitchFamily="1" charset="0"/>
              </a:defRPr>
            </a:pPr>
            <a:r>
              <a:rPr cap="none">
                <a:solidFill>
                  <a:srgbClr val="424242"/>
                </a:solidFill>
              </a:rPr>
              <a:t>The </a:t>
            </a:r>
            <a:r>
              <a:rPr cap="none">
                <a:solidFill>
                  <a:srgbClr val="0433FF"/>
                </a:solidFill>
              </a:rPr>
              <a:t>stationary frequencies</a:t>
            </a:r>
            <a:r>
              <a:rPr cap="none">
                <a:solidFill>
                  <a:srgbClr val="424242"/>
                </a:solidFill>
              </a:rPr>
              <a:t> of all states are still assumed to be equal</a:t>
            </a:r>
            <a:endParaRPr cap="none">
              <a:solidFill>
                <a:srgbClr val="424242"/>
              </a:solidFill>
            </a:endParaRPr>
          </a:p>
        </p:txBody>
      </p:sp>
      <p:pic>
        <p:nvPicPr>
          <p:cNvPr id="3" name="pasted-image.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OgIAAAoCwAA7jgAAOAWAAAQAAAAJgAAAAgAAAD//////////w=="/>
              </a:ext>
            </a:extLst>
          </p:cNvPicPr>
          <p:nvPr/>
        </p:nvPicPr>
        <p:blipFill>
          <a:blip r:embed="rId2"/>
          <a:stretch>
            <a:fillRect/>
          </a:stretch>
        </p:blipFill>
        <p:spPr>
          <a:xfrm>
            <a:off x="1447800" y="1813560"/>
            <a:ext cx="7806690" cy="1905000"/>
          </a:xfrm>
          <a:prstGeom prst="rect">
            <a:avLst/>
          </a:prstGeom>
          <a:noFill/>
          <a:ln>
            <a:noFill/>
          </a:ln>
          <a:effectLst/>
        </p:spPr>
      </p:pic>
      <p:sp>
        <p:nvSpPr>
          <p:cNvPr id="4" name="Shape 1425"/>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FLg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AgNQAAwAgAABAgAAAmAAAACAAAAP//////////"/>
              </a:ext>
            </a:extLst>
          </p:cNvSpPr>
          <p:nvPr/>
        </p:nvSpPr>
        <p:spPr>
          <a:xfrm>
            <a:off x="635000" y="101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The Kimura, 1980 (K80) substitution model</a:t>
            </a:r>
          </a:p>
        </p:txBody>
      </p:sp>
      <p:sp>
        <p:nvSpPr>
          <p:cNvPr id="5" name="Shape 1426"/>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OB9fQQ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OwYAANwAAABFOAAATAQAABAgAAAmAAAACAAAAP//////////"/>
              </a:ext>
            </a:extLst>
          </p:cNvSpPr>
          <p:nvPr/>
        </p:nvSpPr>
        <p:spPr>
          <a:xfrm>
            <a:off x="1012825" y="139700"/>
            <a:ext cx="81343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Stochastic Models of Nucleotide Substitution</a:t>
            </a:r>
          </a:p>
        </p:txBody>
      </p:sp>
      <p:sp>
        <p:nvSpPr>
          <p:cNvPr id="6" name="Shape 1427"/>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B6w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FgbAACzPAAANB8AABAgAAAmAAAACAAAAP//////////"/>
              </a:ext>
            </a:extLst>
          </p:cNvSpPr>
          <p:nvPr/>
        </p:nvSpPr>
        <p:spPr>
          <a:xfrm>
            <a:off x="990600" y="4445000"/>
            <a:ext cx="8876665" cy="6273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100"/>
              </a:lnSpc>
              <a:tabLst>
                <a:tab pos="838200" algn="l"/>
              </a:tabLst>
              <a:defRPr sz="1800" cap="none">
                <a:latin typeface="Arial" pitchFamily="1" charset="0"/>
                <a:ea typeface="Arial" pitchFamily="1" charset="0"/>
                <a:cs typeface="Arial" pitchFamily="1" charset="0"/>
              </a:defRPr>
            </a:pPr>
            <a:r>
              <a:rPr cap="none">
                <a:solidFill>
                  <a:srgbClr val="424242"/>
                </a:solidFill>
              </a:rPr>
              <a:t>The </a:t>
            </a:r>
            <a:r>
              <a:rPr cap="none">
                <a:solidFill>
                  <a:srgbClr val="0433FF"/>
                </a:solidFill>
              </a:rPr>
              <a:t>relative rates</a:t>
            </a:r>
            <a:r>
              <a:rPr cap="none">
                <a:solidFill>
                  <a:srgbClr val="424242"/>
                </a:solidFill>
              </a:rPr>
              <a:t> accommodate possible bias in the instantaneous rates of transition </a:t>
            </a:r>
            <a:br/>
            <a:r>
              <a:rPr cap="none">
                <a:solidFill>
                  <a:srgbClr val="424242"/>
                </a:solidFill>
              </a:rPr>
              <a:t>    and transversion substitutions</a:t>
            </a:r>
            <a:endParaRPr cap="none">
              <a:solidFill>
                <a:srgbClr val="424242"/>
              </a:solidFill>
            </a:endParaRPr>
          </a:p>
        </p:txBody>
      </p:sp>
      <p:sp>
        <p:nvSpPr>
          <p:cNvPr id="7" name="Shape 1428"/>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QAAADkAAAA5AAAAZAAAAGQAAAAAAAAAy8vLAFUAAAA5AAAAOQAAAGQAAABkAAAAAAAAABcAAAAUAAAAAAAAAAAAAAD/fwAA/38AAAAAAAAJAAAABAAAAAA4uQ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nCcAAKggAAAwKgAAUCMAABAgAAAmAAAACAAAAP//////////"/>
              </a:ext>
            </a:extLst>
          </p:cNvSpPr>
          <p:nvPr/>
        </p:nvSpPr>
        <p:spPr>
          <a:xfrm>
            <a:off x="6438900" y="5308600"/>
            <a:ext cx="419100" cy="431800"/>
          </a:xfrm>
          <a:prstGeom prst="rect">
            <a:avLst/>
          </a:prstGeom>
          <a:noFill/>
          <a:ln>
            <a:noFill/>
          </a:ln>
          <a:effectLst>
            <a:outerShdw blurRad="63500" dist="51187" dir="2700000">
              <a:srgbClr val="000000">
                <a:alpha val="15000"/>
              </a:srgbClr>
            </a:outerShdw>
          </a:effectLst>
        </p:spPr>
        <p:txBody>
          <a:bodyPr vert="horz" wrap="square" lIns="50800" tIns="50800" rIns="50800" bIns="50800" numCol="1" spcCol="215900" anchor="t"/>
          <a:lstStyle>
            <a:lvl1pPr algn="l" defTabSz="457200">
              <a:lnSpc>
                <a:spcPts val="2900"/>
              </a:lnSpc>
              <a:spcBef>
                <a:spcPts val="400"/>
              </a:spcBef>
              <a:tabLst>
                <a:tab pos="838200" algn="l"/>
                <a:tab pos="914400" algn="l"/>
                <a:tab pos="1828800" algn="l"/>
                <a:tab pos="2387600" algn="l"/>
              </a:tabLst>
              <a:defRPr sz="2400" b="1" cap="none">
                <a:solidFill>
                  <a:srgbClr val="424242"/>
                </a:solidFill>
                <a:latin typeface="Times New Roman" pitchFamily="1" charset="0"/>
                <a:ea typeface="Gill Sans" pitchFamily="0" charset="0"/>
                <a:cs typeface="Gill Sans" pitchFamily="0" charset="0"/>
              </a:defRPr>
            </a:lvl1pPr>
          </a:lstStyle>
          <a:p>
            <a:pPr/>
            <a:r>
              <a:t>A</a:t>
            </a:r>
          </a:p>
        </p:txBody>
      </p:sp>
      <p:sp>
        <p:nvSpPr>
          <p:cNvPr id="8" name="Shape 1429"/>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QAAADkAAAA5AAAAZAAAAGQAAAAAAAAAy8vLAFUAAAA5AAAAOQAAAGQAAABkAAAAAAAAABcAAAAUAAAAAAAAAAAAAAD/fwAA/38AAAAAAAAJAAAABAAAADo6Og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WC8AAKggAADsMQAAUCMAABAgAAAmAAAACAAAAP//////////"/>
              </a:ext>
            </a:extLst>
          </p:cNvSpPr>
          <p:nvPr/>
        </p:nvSpPr>
        <p:spPr>
          <a:xfrm>
            <a:off x="7696200" y="5308600"/>
            <a:ext cx="419100" cy="431800"/>
          </a:xfrm>
          <a:prstGeom prst="rect">
            <a:avLst/>
          </a:prstGeom>
          <a:noFill/>
          <a:ln>
            <a:noFill/>
          </a:ln>
          <a:effectLst>
            <a:outerShdw blurRad="63500" dist="51187" dir="2700000">
              <a:srgbClr val="000000">
                <a:alpha val="15000"/>
              </a:srgbClr>
            </a:outerShdw>
          </a:effectLst>
        </p:spPr>
        <p:txBody>
          <a:bodyPr vert="horz" wrap="square" lIns="50800" tIns="50800" rIns="50800" bIns="50800" numCol="1" spcCol="215900" anchor="t"/>
          <a:lstStyle>
            <a:lvl1pPr algn="l" defTabSz="457200">
              <a:lnSpc>
                <a:spcPts val="2900"/>
              </a:lnSpc>
              <a:spcBef>
                <a:spcPts val="400"/>
              </a:spcBef>
              <a:tabLst>
                <a:tab pos="838200" algn="l"/>
                <a:tab pos="914400" algn="l"/>
                <a:tab pos="1828800" algn="l"/>
                <a:tab pos="2387600" algn="l"/>
              </a:tabLst>
              <a:defRPr sz="2400" b="1" cap="none">
                <a:solidFill>
                  <a:srgbClr val="424242"/>
                </a:solidFill>
                <a:latin typeface="Times New Roman" pitchFamily="1" charset="0"/>
                <a:ea typeface="Gill Sans" pitchFamily="0" charset="0"/>
                <a:cs typeface="Gill Sans" pitchFamily="0" charset="0"/>
              </a:defRPr>
            </a:lvl1pPr>
          </a:lstStyle>
          <a:p>
            <a:pPr/>
            <a:r>
              <a:t>T</a:t>
            </a:r>
          </a:p>
        </p:txBody>
      </p:sp>
      <p:sp>
        <p:nvSpPr>
          <p:cNvPr id="9" name="Shape 1430"/>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QAAADkAAAA5AAAAZAAAAGQAAAAAAAAAy8vLAFUAAAA5AAAAOQAAAGQAAABkAAAAAAAAABcAAAAUAAAAAAAAAAAAAAD/fwAA/38AAAAAAAAJAAAABAAAACeq2+o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nCcAAFAoAAAwKgAA+CoAABAgAAAmAAAACAAAAP//////////"/>
              </a:ext>
            </a:extLst>
          </p:cNvSpPr>
          <p:nvPr/>
        </p:nvSpPr>
        <p:spPr>
          <a:xfrm>
            <a:off x="6438900" y="6553200"/>
            <a:ext cx="419100" cy="431800"/>
          </a:xfrm>
          <a:prstGeom prst="rect">
            <a:avLst/>
          </a:prstGeom>
          <a:noFill/>
          <a:ln>
            <a:noFill/>
          </a:ln>
          <a:effectLst>
            <a:outerShdw blurRad="63500" dist="51187" dir="2700000">
              <a:srgbClr val="000000">
                <a:alpha val="15000"/>
              </a:srgbClr>
            </a:outerShdw>
          </a:effectLst>
        </p:spPr>
        <p:txBody>
          <a:bodyPr vert="horz" wrap="square" lIns="50800" tIns="50800" rIns="50800" bIns="50800" numCol="1" spcCol="215900" anchor="t"/>
          <a:lstStyle>
            <a:lvl1pPr algn="l" defTabSz="457200">
              <a:lnSpc>
                <a:spcPts val="2900"/>
              </a:lnSpc>
              <a:spcBef>
                <a:spcPts val="400"/>
              </a:spcBef>
              <a:tabLst>
                <a:tab pos="838200" algn="l"/>
                <a:tab pos="914400" algn="l"/>
                <a:tab pos="1828800" algn="l"/>
                <a:tab pos="2387600" algn="l"/>
              </a:tabLst>
              <a:defRPr sz="2400" b="1" cap="none">
                <a:solidFill>
                  <a:srgbClr val="424242"/>
                </a:solidFill>
                <a:latin typeface="Times New Roman" pitchFamily="1" charset="0"/>
                <a:ea typeface="Gill Sans" pitchFamily="0" charset="0"/>
                <a:cs typeface="Gill Sans" pitchFamily="0" charset="0"/>
              </a:defRPr>
            </a:lvl1pPr>
          </a:lstStyle>
          <a:p>
            <a:pPr/>
            <a:r>
              <a:t>G</a:t>
            </a:r>
          </a:p>
        </p:txBody>
      </p:sp>
      <p:sp>
        <p:nvSpPr>
          <p:cNvPr id="10" name="Shape 1431"/>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QAAADkAAAA5AAAAZAAAAGQAAAAAAAAAy8vLAFUAAAA5AAAAOQAAAGQAAABkAAAAAAAAABcAAAAUAAAAAAAAAAAAAAD/fwAA/38AAAAAAAAJAAAABAAAAOIRJ/Q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C8AAFAoAAAUMgAA+CoAABAgAAAmAAAACAAAAP//////////"/>
              </a:ext>
            </a:extLst>
          </p:cNvSpPr>
          <p:nvPr/>
        </p:nvSpPr>
        <p:spPr>
          <a:xfrm>
            <a:off x="7721600" y="6553200"/>
            <a:ext cx="419100" cy="431800"/>
          </a:xfrm>
          <a:prstGeom prst="rect">
            <a:avLst/>
          </a:prstGeom>
          <a:noFill/>
          <a:ln>
            <a:noFill/>
          </a:ln>
          <a:effectLst>
            <a:outerShdw blurRad="63500" dist="51187" dir="2700000">
              <a:srgbClr val="000000">
                <a:alpha val="15000"/>
              </a:srgbClr>
            </a:outerShdw>
          </a:effectLst>
        </p:spPr>
        <p:txBody>
          <a:bodyPr vert="horz" wrap="square" lIns="50800" tIns="50800" rIns="50800" bIns="50800" numCol="1" spcCol="215900" anchor="t"/>
          <a:lstStyle>
            <a:lvl1pPr algn="l" defTabSz="457200">
              <a:lnSpc>
                <a:spcPts val="2900"/>
              </a:lnSpc>
              <a:spcBef>
                <a:spcPts val="400"/>
              </a:spcBef>
              <a:tabLst>
                <a:tab pos="838200" algn="l"/>
                <a:tab pos="914400" algn="l"/>
                <a:tab pos="1828800" algn="l"/>
                <a:tab pos="2387600" algn="l"/>
              </a:tabLst>
              <a:defRPr sz="2400" b="1" cap="none">
                <a:solidFill>
                  <a:srgbClr val="424242"/>
                </a:solidFill>
                <a:latin typeface="Times New Roman" pitchFamily="1" charset="0"/>
                <a:ea typeface="Gill Sans" pitchFamily="0" charset="0"/>
                <a:cs typeface="Gill Sans" pitchFamily="0" charset="0"/>
              </a:defRPr>
            </a:lvl1pPr>
          </a:lstStyle>
          <a:p>
            <a:pPr/>
            <a:r>
              <a:t>C</a:t>
            </a:r>
          </a:p>
        </p:txBody>
      </p:sp>
      <p:sp>
        <p:nvSpPr>
          <p:cNvPr id="11" name="Shape 1432"/>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HoEZGg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yCwAAC8fAADcNAAALCEAABAgAAAmAAAACAAAAP//////////"/>
              </a:ext>
            </a:extLst>
          </p:cNvSpPr>
          <p:nvPr/>
        </p:nvSpPr>
        <p:spPr>
          <a:xfrm>
            <a:off x="7279640" y="5069205"/>
            <a:ext cx="1313180" cy="323215"/>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defTabSz="457200">
              <a:lnSpc>
                <a:spcPts val="1900"/>
              </a:lnSpc>
              <a:spcBef>
                <a:spcPts val="400"/>
              </a:spcBef>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Pyrimidine</a:t>
            </a:r>
          </a:p>
        </p:txBody>
      </p:sp>
      <p:sp>
        <p:nvSpPr>
          <p:cNvPr id="12" name="Shape 1433"/>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C1eJhc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wiQAAC8fAADXLAAALCEAABAgAAAmAAAACAAAAP//////////"/>
              </a:ext>
            </a:extLst>
          </p:cNvSpPr>
          <p:nvPr/>
        </p:nvSpPr>
        <p:spPr>
          <a:xfrm>
            <a:off x="5975350" y="5069205"/>
            <a:ext cx="1313815" cy="323215"/>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defTabSz="457200">
              <a:lnSpc>
                <a:spcPts val="1900"/>
              </a:lnSpc>
              <a:spcBef>
                <a:spcPts val="400"/>
              </a:spcBef>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Purine</a:t>
            </a:r>
          </a:p>
        </p:txBody>
      </p:sp>
      <p:sp>
        <p:nvSpPr>
          <p:cNvPr id="13" name="Shape 1434"/>
          <p:cNvSpPr>
            <a:extLst>
              <a:ext uri="smNativeData">
                <pr:smNativeData xmlns:pr="smNativeData" xmlns="smNativeData" val="SMDATA_15_trXWYhMAAAAlAAAAzAAAAA0AAAAAUAAAAFAAAABQAAAAUAAAAAAAAAABAAAAAAAAAAEAAABQAAAA2EnrPs6S5D9V+3Q8ZqDa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VQAAAAAAAABQAAAAZAAAAGQAAAAAAAAAy8vLAFUAAAAAAAAAUAAAAGQAAABkAAAAAAAAABcAAAAUAAAAAAAAAAAAAAD/fwAA/38AAAAAAAAJAAAABAAAANODlHw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QSgAAO8iAAAxKQAArCgAABAAAAAmAAAACAAAAP//////////"/>
              </a:ext>
            </a:extLst>
          </p:cNvSpPr>
          <p:nvPr/>
        </p:nvSpPr>
        <p:spPr>
          <a:xfrm rot="16200000">
            <a:off x="6153785" y="6068695"/>
            <a:ext cx="932815" cy="152400"/>
          </a:xfrm>
          <a:prstGeom prst="leftRightArrow">
            <a:avLst>
              <a:gd name="adj1" fmla="val 41604"/>
              <a:gd name="adj2" fmla="val 109281"/>
            </a:avLst>
          </a:prstGeom>
          <a:noFill/>
          <a:ln w="25400" cap="flat" cmpd="sng" algn="ctr">
            <a:solidFill>
              <a:srgbClr val="FF9300"/>
            </a:solidFill>
            <a:prstDash val="solid"/>
            <a:headEnd type="none"/>
            <a:tailEnd type="none"/>
          </a:ln>
          <a:effectLst>
            <a:outerShdw blurRad="63500" dist="50800" dir="54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4" name="Shape 1435"/>
          <p:cNvSpPr>
            <a:extLst>
              <a:ext uri="smNativeData">
                <pr:smNativeData xmlns:pr="smNativeData" xmlns="smNativeData" val="SMDATA_15_trXW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VQAAAAAAAABkAAAAZAAAAGQAAAAAAAAAy8vLAFUAAAAAAAAAZAAAAGQAAABkAAAAAAAAABcAAAAUAAAAAAAAAAAAAAD/fwAA/38AAAAAAAAJAAAABAAAAHguaCM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9CcAAEALAADlLgAAwA0AABAAAAAmAAAACAAAAP//////////"/>
              </a:ext>
            </a:extLst>
          </p:cNvSpPr>
          <p:nvPr/>
        </p:nvSpPr>
        <p:spPr>
          <a:xfrm>
            <a:off x="6494780" y="1828800"/>
            <a:ext cx="1128395" cy="406400"/>
          </a:xfrm>
          <a:prstGeom prst="rect">
            <a:avLst/>
          </a:prstGeom>
          <a:noFill/>
          <a:ln w="25400" cap="flat" cmpd="sng" algn="ctr">
            <a:solidFill>
              <a:srgbClr val="FF9300"/>
            </a:solidFill>
            <a:prstDash val="solid"/>
            <a:headEnd type="none"/>
            <a:tailEnd type="none"/>
          </a:ln>
          <a:effectLst>
            <a:outerShdw blurRad="63500" dist="63500" dir="54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5" name="Shape 1436"/>
          <p:cNvSpPr>
            <a:extLst>
              <a:ext uri="smNativeData">
                <pr:smNativeData xmlns:pr="smNativeData" xmlns="smNativeData" val="SMDATA_15_trXW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VQAAAAAAAABkAAAAZAAAAGQAAAAAAAAAy8vLAFUAAAAAAAAAZAAAAGQAAABkAAAAAAAAABcAAAAUAAAAAAAAAAAAAAD/fwAA/38AAAAAAAAJAAAABAAAABh+IXo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BUAADARAADtHAAAsBMAABAAAAAmAAAACAAAAP//////////"/>
              </a:ext>
            </a:extLst>
          </p:cNvSpPr>
          <p:nvPr/>
        </p:nvSpPr>
        <p:spPr>
          <a:xfrm>
            <a:off x="3573780" y="2794000"/>
            <a:ext cx="1128395" cy="406400"/>
          </a:xfrm>
          <a:prstGeom prst="rect">
            <a:avLst/>
          </a:prstGeom>
          <a:noFill/>
          <a:ln w="25400" cap="flat" cmpd="sng" algn="ctr">
            <a:solidFill>
              <a:srgbClr val="FF9300"/>
            </a:solidFill>
            <a:prstDash val="solid"/>
            <a:headEnd type="none"/>
            <a:tailEnd type="none"/>
          </a:ln>
          <a:effectLst>
            <a:outerShdw blurRad="63500" dist="63500" dir="54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pic>
        <p:nvPicPr>
          <p:cNvPr id="16" name="pasted-image.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lJiYm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AwcAADcHgAAaiAAAFQpAAAQAAAAJgAAAAgAAAD//////////w=="/>
              </a:ext>
            </a:extLst>
          </p:cNvPicPr>
          <p:nvPr/>
        </p:nvPicPr>
        <p:blipFill>
          <a:blip r:embed="rId3"/>
          <a:stretch>
            <a:fillRect/>
          </a:stretch>
        </p:blipFill>
        <p:spPr>
          <a:xfrm>
            <a:off x="4559300" y="5016500"/>
            <a:ext cx="709930" cy="1701800"/>
          </a:xfrm>
          <a:prstGeom prst="rect">
            <a:avLst/>
          </a:prstGeom>
          <a:noFill/>
          <a:ln>
            <a:noFill/>
          </a:ln>
          <a:effectLst>
            <a:outerShdw blurRad="63500" dist="63760" dir="2700000">
              <a:srgbClr val="000000">
                <a:alpha val="4000"/>
              </a:srgbClr>
            </a:outerShdw>
          </a:effectLst>
        </p:spPr>
      </p:pic>
      <p:sp>
        <p:nvSpPr>
          <p:cNvPr id="17" name="Shape 1438"/>
          <p:cNvSpPr>
            <a:extLst>
              <a:ext uri="smNativeData">
                <pr:smNativeData xmlns:pr="smNativeData" xmlns="smNativeData" val="SMDATA_15_trXWYhMAAAAlAAAAZAAAAA0AAAAAUAAAAFAAAABQAAAAUAAAAAAAAAABAAAAAAAAAAEAAABQAAAAAAAAAAAA4D8AAAAAAADgPwAAAAAAAOA/AAAAAAAA4D8AAAAAAADgPwAAAAAAAOA/AAAAAAAA4D8AAAAAAADgPwAAAAAAAOA/AAAAAAAA4D8CAAAAjAAAAAE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Y9NEY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2BkAAL4iAACoIQAA+CoAABAAAAAmAAAACAAAAP//////////"/>
              </a:ext>
            </a:extLst>
          </p:cNvSpPr>
          <p:nvPr/>
        </p:nvSpPr>
        <p:spPr>
          <a:xfrm>
            <a:off x="4201160" y="5647690"/>
            <a:ext cx="1270000" cy="1337310"/>
          </a:xfrm>
          <a:prstGeom prst="rect">
            <a:avLst/>
          </a:prstGeom>
          <a:solidFill>
            <a:srgbClr val="FFFFFF"/>
          </a:solidFill>
          <a:ln>
            <a:noFill/>
          </a:ln>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8" name="Shape 1439"/>
          <p:cNvSpPr>
            <a:extLst>
              <a:ext uri="smNativeData">
                <pr:smNativeData xmlns:pr="smNativeData" xmlns="smNativeData" val="SMDATA_15_trXWYhMAAAAlAAAAzAAAAA0AAAAAUAAAAFAAAABQAAAAUAAAAAAAAAABAAAAAAAAAAEAAABQAAAA2EnrPs6S5D9V+3Q8ZqDa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VQAAAAAAAABQAAAAZAAAAGQAAAAAAAAAy8vLAFUAAAAAAAAAUAAAAGQAAABkAAAAAAAAABcAAAAUAAAAAAAAAAAAAAD/fwAA/38AAAAAAAAJAAAABAAAADExMTE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6S8AAO8iAADZMAAArCgAABAAAAAmAAAACAAAAP//////////"/>
              </a:ext>
            </a:extLst>
          </p:cNvSpPr>
          <p:nvPr/>
        </p:nvSpPr>
        <p:spPr>
          <a:xfrm rot="16200000">
            <a:off x="7398385" y="6068695"/>
            <a:ext cx="932815" cy="152400"/>
          </a:xfrm>
          <a:prstGeom prst="leftRightArrow">
            <a:avLst>
              <a:gd name="adj1" fmla="val 41604"/>
              <a:gd name="adj2" fmla="val 109281"/>
            </a:avLst>
          </a:prstGeom>
          <a:noFill/>
          <a:ln w="25400" cap="flat" cmpd="sng" algn="ctr">
            <a:solidFill>
              <a:srgbClr val="FF9300"/>
            </a:solidFill>
            <a:prstDash val="solid"/>
            <a:headEnd type="none"/>
            <a:tailEnd type="none"/>
          </a:ln>
          <a:effectLst>
            <a:outerShdw blurRad="63500" dist="50800" dir="54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9" name="Shape 1440"/>
          <p:cNvSpPr>
            <a:extLst>
              <a:ext uri="smNativeData">
                <pr:smNativeData xmlns:pr="smNativeData" xmlns="smNativeData" val="SMDATA_15_trXW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VQAAAAAAAABkAAAAZAAAAGQAAAAAAAAAy8vLAFUAAAAAAAAAZAAAAGQAAABkAAAAAAAAABcAAAAUAAAAAAAAAAAAAAD/fwAA/38AAAAAAAAJAAAABAAAABInEhI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yDAAADgOAAC5NwAAuBAAABAAAAAmAAAACAAAAP//////////"/>
              </a:ext>
            </a:extLst>
          </p:cNvSpPr>
          <p:nvPr/>
        </p:nvSpPr>
        <p:spPr>
          <a:xfrm>
            <a:off x="7929880" y="2311400"/>
            <a:ext cx="1128395" cy="406400"/>
          </a:xfrm>
          <a:prstGeom prst="rect">
            <a:avLst/>
          </a:prstGeom>
          <a:noFill/>
          <a:ln w="25400" cap="flat" cmpd="sng" algn="ctr">
            <a:solidFill>
              <a:srgbClr val="FF9300"/>
            </a:solidFill>
            <a:prstDash val="solid"/>
            <a:headEnd type="none"/>
            <a:tailEnd type="none"/>
          </a:ln>
          <a:effectLst>
            <a:outerShdw blurRad="63500" dist="63500" dir="54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20" name="Shape 1441"/>
          <p:cNvSpPr>
            <a:extLst>
              <a:ext uri="smNativeData">
                <pr:smNativeData xmlns:pr="smNativeData" xmlns="smNativeData" val="SMDATA_15_trXW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VQAAAAAAAABkAAAAZAAAAGQAAAAAAAAAy8vLAFUAAAAAAAAAZAAAAGQAAABkAAAAAAAAABcAAAAUAAAAAAAAAAAAAAD/fwAA/38AAAAAAAAJAAAABAAAADAqNzg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0B4AABQUAADBJQAAlBYAABAAAAAmAAAACAAAAP//////////"/>
              </a:ext>
            </a:extLst>
          </p:cNvSpPr>
          <p:nvPr/>
        </p:nvSpPr>
        <p:spPr>
          <a:xfrm>
            <a:off x="5008880" y="3263900"/>
            <a:ext cx="1128395" cy="406400"/>
          </a:xfrm>
          <a:prstGeom prst="rect">
            <a:avLst/>
          </a:prstGeom>
          <a:noFill/>
          <a:ln w="25400" cap="flat" cmpd="sng" algn="ctr">
            <a:solidFill>
              <a:srgbClr val="FF9300"/>
            </a:solidFill>
            <a:prstDash val="solid"/>
            <a:headEnd type="none"/>
            <a:tailEnd type="none"/>
          </a:ln>
          <a:effectLst>
            <a:outerShdw blurRad="63500" dist="63500" dir="54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Tree>
  </p:cSld>
  <p:clrMapOvr>
    <a:masterClrMapping/>
  </p:clrMapOvr>
  <p:transition spd="fast" p14:dur="500">
    <p:fade/>
    <p:extLst>
      <p:ext uri="smNativeData">
        <pr:smNativeData xmlns:pr="smNativeData" xmlns="smNativeData" val="trXWYgAAAAD0AQAAAAAAAAYAAAAAAAAAAAAAAAAAAAAAAAAAAQAAAAAAAAAAAAAAAAAAAAAAAAAAAAAA"/>
      </p:ext>
    </p:extLst>
  </p:transition>
  <p:timing>
    <p:tnLst>
      <p:par>
        <p:cTn id="1" dur="indefinite" restart="never" nodeType="tmRoot"/>
      </p:par>
    </p:tnLst>
  </p:timing>
</p:sld>
</file>

<file path=ppt/slides/slide95.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1443"/>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sAC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FwYAAAcZAAA4NgAAPxsAABAgAAAmAAAACAAAAP//////////"/>
              </a:ext>
            </a:extLst>
          </p:cNvSpPr>
          <p:nvPr/>
        </p:nvSpPr>
        <p:spPr>
          <a:xfrm>
            <a:off x="989965" y="4068445"/>
            <a:ext cx="7823835"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100"/>
              </a:lnSpc>
              <a:tabLst>
                <a:tab pos="838200" algn="l"/>
              </a:tabLst>
              <a:defRPr sz="1800" cap="none">
                <a:latin typeface="Arial" pitchFamily="1" charset="0"/>
                <a:ea typeface="Arial" pitchFamily="1" charset="0"/>
                <a:cs typeface="Arial" pitchFamily="1" charset="0"/>
              </a:defRPr>
            </a:pPr>
            <a:r>
              <a:rPr cap="none">
                <a:solidFill>
                  <a:srgbClr val="424242"/>
                </a:solidFill>
              </a:rPr>
              <a:t>The </a:t>
            </a:r>
            <a:r>
              <a:rPr cap="none">
                <a:solidFill>
                  <a:srgbClr val="0433FF"/>
                </a:solidFill>
              </a:rPr>
              <a:t>stationary frequencies</a:t>
            </a:r>
            <a:r>
              <a:rPr cap="none">
                <a:solidFill>
                  <a:srgbClr val="424242"/>
                </a:solidFill>
              </a:rPr>
              <a:t> of all states are still assumed to be equal</a:t>
            </a:r>
            <a:endParaRPr cap="none">
              <a:solidFill>
                <a:srgbClr val="424242"/>
              </a:solidFill>
            </a:endParaRPr>
          </a:p>
        </p:txBody>
      </p:sp>
      <p:pic>
        <p:nvPicPr>
          <p:cNvPr id="3" name="pasted-image.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CAfvMF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OgIAAAoCwAA7jgAAOAWAAAQAAAAJgAAAAgAAAD//////////w=="/>
              </a:ext>
            </a:extLst>
          </p:cNvPicPr>
          <p:nvPr/>
        </p:nvPicPr>
        <p:blipFill>
          <a:blip r:embed="rId2"/>
          <a:stretch>
            <a:fillRect/>
          </a:stretch>
        </p:blipFill>
        <p:spPr>
          <a:xfrm>
            <a:off x="1447800" y="1813560"/>
            <a:ext cx="7806690" cy="1905000"/>
          </a:xfrm>
          <a:prstGeom prst="rect">
            <a:avLst/>
          </a:prstGeom>
          <a:noFill/>
          <a:ln>
            <a:noFill/>
          </a:ln>
          <a:effectLst/>
        </p:spPr>
      </p:pic>
      <p:sp>
        <p:nvSpPr>
          <p:cNvPr id="4" name="Shape 1445"/>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GM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AgNQAAwAgAABAgAAAmAAAACAAAAP//////////"/>
              </a:ext>
            </a:extLst>
          </p:cNvSpPr>
          <p:nvPr/>
        </p:nvSpPr>
        <p:spPr>
          <a:xfrm>
            <a:off x="635000" y="101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The Kimura, 1980 (K80) substitution model</a:t>
            </a:r>
          </a:p>
        </p:txBody>
      </p:sp>
      <p:sp>
        <p:nvSpPr>
          <p:cNvPr id="5" name="Shape 1446"/>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BAFAgE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OwYAANwAAABFOAAATAQAABAgAAAmAAAACAAAAP//////////"/>
              </a:ext>
            </a:extLst>
          </p:cNvSpPr>
          <p:nvPr/>
        </p:nvSpPr>
        <p:spPr>
          <a:xfrm>
            <a:off x="1012825" y="139700"/>
            <a:ext cx="81343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Stochastic Models of Nucleotide Substitution</a:t>
            </a:r>
          </a:p>
        </p:txBody>
      </p:sp>
      <p:sp>
        <p:nvSpPr>
          <p:cNvPr id="6" name="Shape 1447"/>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BUABg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FgbAACzPAAANB8AABAgAAAmAAAACAAAAP//////////"/>
              </a:ext>
            </a:extLst>
          </p:cNvSpPr>
          <p:nvPr/>
        </p:nvSpPr>
        <p:spPr>
          <a:xfrm>
            <a:off x="990600" y="4445000"/>
            <a:ext cx="8876665" cy="6273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100"/>
              </a:lnSpc>
              <a:tabLst>
                <a:tab pos="838200" algn="l"/>
              </a:tabLst>
              <a:defRPr sz="1800" cap="none">
                <a:latin typeface="Arial" pitchFamily="1" charset="0"/>
                <a:ea typeface="Arial" pitchFamily="1" charset="0"/>
                <a:cs typeface="Arial" pitchFamily="1" charset="0"/>
              </a:defRPr>
            </a:pPr>
            <a:r>
              <a:rPr cap="none">
                <a:solidFill>
                  <a:srgbClr val="424242"/>
                </a:solidFill>
              </a:rPr>
              <a:t>The </a:t>
            </a:r>
            <a:r>
              <a:rPr cap="none">
                <a:solidFill>
                  <a:srgbClr val="0433FF"/>
                </a:solidFill>
              </a:rPr>
              <a:t>relative rates</a:t>
            </a:r>
            <a:r>
              <a:rPr cap="none">
                <a:solidFill>
                  <a:srgbClr val="424242"/>
                </a:solidFill>
              </a:rPr>
              <a:t> accommodate possible bias in the instantaneous rates of transition </a:t>
            </a:r>
            <a:br/>
            <a:r>
              <a:rPr cap="none">
                <a:solidFill>
                  <a:srgbClr val="424242"/>
                </a:solidFill>
              </a:rPr>
              <a:t>    and transversion substitutions</a:t>
            </a:r>
            <a:endParaRPr cap="none">
              <a:solidFill>
                <a:srgbClr val="424242"/>
              </a:solidFill>
            </a:endParaRPr>
          </a:p>
        </p:txBody>
      </p:sp>
      <p:sp>
        <p:nvSpPr>
          <p:cNvPr id="7" name="Shape 1448"/>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QAAADkAAAA5AAAAZAAAAGQAAAAAAAAAy8vLAFUAAAA5AAAAOQAAAGQAAABkAAAAAAAAABcAAAAUAAAAAAAAAAAAAAD/fwAA/38AAAAAAAAJAAAABAAAABAFBQ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nCcAAKggAAAwKgAAUCMAABAgAAAmAAAACAAAAP//////////"/>
              </a:ext>
            </a:extLst>
          </p:cNvSpPr>
          <p:nvPr/>
        </p:nvSpPr>
        <p:spPr>
          <a:xfrm>
            <a:off x="6438900" y="5308600"/>
            <a:ext cx="419100" cy="431800"/>
          </a:xfrm>
          <a:prstGeom prst="rect">
            <a:avLst/>
          </a:prstGeom>
          <a:noFill/>
          <a:ln>
            <a:noFill/>
          </a:ln>
          <a:effectLst>
            <a:outerShdw blurRad="63500" dist="51187" dir="2700000">
              <a:srgbClr val="000000">
                <a:alpha val="15000"/>
              </a:srgbClr>
            </a:outerShdw>
          </a:effectLst>
        </p:spPr>
        <p:txBody>
          <a:bodyPr vert="horz" wrap="square" lIns="50800" tIns="50800" rIns="50800" bIns="50800" numCol="1" spcCol="215900" anchor="t"/>
          <a:lstStyle>
            <a:lvl1pPr algn="l" defTabSz="457200">
              <a:lnSpc>
                <a:spcPts val="2900"/>
              </a:lnSpc>
              <a:spcBef>
                <a:spcPts val="400"/>
              </a:spcBef>
              <a:tabLst>
                <a:tab pos="838200" algn="l"/>
                <a:tab pos="914400" algn="l"/>
                <a:tab pos="1828800" algn="l"/>
                <a:tab pos="2387600" algn="l"/>
              </a:tabLst>
              <a:defRPr sz="2400" b="1" cap="none">
                <a:solidFill>
                  <a:srgbClr val="424242"/>
                </a:solidFill>
                <a:latin typeface="Times New Roman" pitchFamily="1" charset="0"/>
                <a:ea typeface="Gill Sans" pitchFamily="0" charset="0"/>
                <a:cs typeface="Gill Sans" pitchFamily="0" charset="0"/>
              </a:defRPr>
            </a:lvl1pPr>
          </a:lstStyle>
          <a:p>
            <a:pPr/>
            <a:r>
              <a:t>A</a:t>
            </a:r>
          </a:p>
        </p:txBody>
      </p:sp>
      <p:sp>
        <p:nvSpPr>
          <p:cNvPr id="8" name="Shape 1449"/>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QAAADkAAAA5AAAAZAAAAGQAAAAAAAAAy8vLAFUAAAA5AAAAOQAAAGQAAABkAAAAAAAAABcAAAAUAAAAAAAAAAAAAAD/fwAA/38AAAAAAAAJAAAABAAAAAAFcg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WC8AAKggAADsMQAAUCMAABAgAAAmAAAACAAAAP//////////"/>
              </a:ext>
            </a:extLst>
          </p:cNvSpPr>
          <p:nvPr/>
        </p:nvSpPr>
        <p:spPr>
          <a:xfrm>
            <a:off x="7696200" y="5308600"/>
            <a:ext cx="419100" cy="431800"/>
          </a:xfrm>
          <a:prstGeom prst="rect">
            <a:avLst/>
          </a:prstGeom>
          <a:noFill/>
          <a:ln>
            <a:noFill/>
          </a:ln>
          <a:effectLst>
            <a:outerShdw blurRad="63500" dist="51187" dir="2700000">
              <a:srgbClr val="000000">
                <a:alpha val="15000"/>
              </a:srgbClr>
            </a:outerShdw>
          </a:effectLst>
        </p:spPr>
        <p:txBody>
          <a:bodyPr vert="horz" wrap="square" lIns="50800" tIns="50800" rIns="50800" bIns="50800" numCol="1" spcCol="215900" anchor="t"/>
          <a:lstStyle>
            <a:lvl1pPr algn="l" defTabSz="457200">
              <a:lnSpc>
                <a:spcPts val="2900"/>
              </a:lnSpc>
              <a:spcBef>
                <a:spcPts val="400"/>
              </a:spcBef>
              <a:tabLst>
                <a:tab pos="838200" algn="l"/>
                <a:tab pos="914400" algn="l"/>
                <a:tab pos="1828800" algn="l"/>
                <a:tab pos="2387600" algn="l"/>
              </a:tabLst>
              <a:defRPr sz="2400" b="1" cap="none">
                <a:solidFill>
                  <a:srgbClr val="424242"/>
                </a:solidFill>
                <a:latin typeface="Times New Roman" pitchFamily="1" charset="0"/>
                <a:ea typeface="Gill Sans" pitchFamily="0" charset="0"/>
                <a:cs typeface="Gill Sans" pitchFamily="0" charset="0"/>
              </a:defRPr>
            </a:lvl1pPr>
          </a:lstStyle>
          <a:p>
            <a:pPr/>
            <a:r>
              <a:t>T</a:t>
            </a:r>
          </a:p>
        </p:txBody>
      </p:sp>
      <p:sp>
        <p:nvSpPr>
          <p:cNvPr id="9" name="Shape 1450"/>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QAAADkAAAA5AAAAZAAAAGQAAAAAAAAAy8vLAFUAAAA5AAAAOQAAAGQAAABkAAAAAAAAABcAAAAUAAAAAAAAAAAAAAD/fwAA/38AAAAAAAAJAAAABAAAAEgySDI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nCcAAFAoAAAwKgAA+CoAABAgAAAmAAAACAAAAP//////////"/>
              </a:ext>
            </a:extLst>
          </p:cNvSpPr>
          <p:nvPr/>
        </p:nvSpPr>
        <p:spPr>
          <a:xfrm>
            <a:off x="6438900" y="6553200"/>
            <a:ext cx="419100" cy="431800"/>
          </a:xfrm>
          <a:prstGeom prst="rect">
            <a:avLst/>
          </a:prstGeom>
          <a:noFill/>
          <a:ln>
            <a:noFill/>
          </a:ln>
          <a:effectLst>
            <a:outerShdw blurRad="63500" dist="51187" dir="2700000">
              <a:srgbClr val="000000">
                <a:alpha val="15000"/>
              </a:srgbClr>
            </a:outerShdw>
          </a:effectLst>
        </p:spPr>
        <p:txBody>
          <a:bodyPr vert="horz" wrap="square" lIns="50800" tIns="50800" rIns="50800" bIns="50800" numCol="1" spcCol="215900" anchor="t"/>
          <a:lstStyle>
            <a:lvl1pPr algn="l" defTabSz="457200">
              <a:lnSpc>
                <a:spcPts val="2900"/>
              </a:lnSpc>
              <a:spcBef>
                <a:spcPts val="400"/>
              </a:spcBef>
              <a:tabLst>
                <a:tab pos="838200" algn="l"/>
                <a:tab pos="914400" algn="l"/>
                <a:tab pos="1828800" algn="l"/>
                <a:tab pos="2387600" algn="l"/>
              </a:tabLst>
              <a:defRPr sz="2400" b="1" cap="none">
                <a:solidFill>
                  <a:srgbClr val="424242"/>
                </a:solidFill>
                <a:latin typeface="Times New Roman" pitchFamily="1" charset="0"/>
                <a:ea typeface="Gill Sans" pitchFamily="0" charset="0"/>
                <a:cs typeface="Gill Sans" pitchFamily="0" charset="0"/>
              </a:defRPr>
            </a:lvl1pPr>
          </a:lstStyle>
          <a:p>
            <a:pPr/>
            <a:r>
              <a:t>G</a:t>
            </a:r>
          </a:p>
        </p:txBody>
      </p:sp>
      <p:sp>
        <p:nvSpPr>
          <p:cNvPr id="10" name="Shape 1451"/>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QAAADkAAAA5AAAAZAAAAGQAAAAAAAAAy8vLAFUAAAA5AAAAOQAAAGQAAABkAAAAAAAAABcAAAAUAAAAAAAAAAAAAAD/fwAA/38AAAAAAAAJAAAABAAAAC4iKy8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C8AAFAoAAAUMgAA+CoAABAgAAAmAAAACAAAAP//////////"/>
              </a:ext>
            </a:extLst>
          </p:cNvSpPr>
          <p:nvPr/>
        </p:nvSpPr>
        <p:spPr>
          <a:xfrm>
            <a:off x="7721600" y="6553200"/>
            <a:ext cx="419100" cy="431800"/>
          </a:xfrm>
          <a:prstGeom prst="rect">
            <a:avLst/>
          </a:prstGeom>
          <a:noFill/>
          <a:ln>
            <a:noFill/>
          </a:ln>
          <a:effectLst>
            <a:outerShdw blurRad="63500" dist="51187" dir="2700000">
              <a:srgbClr val="000000">
                <a:alpha val="15000"/>
              </a:srgbClr>
            </a:outerShdw>
          </a:effectLst>
        </p:spPr>
        <p:txBody>
          <a:bodyPr vert="horz" wrap="square" lIns="50800" tIns="50800" rIns="50800" bIns="50800" numCol="1" spcCol="215900" anchor="t"/>
          <a:lstStyle>
            <a:lvl1pPr algn="l" defTabSz="457200">
              <a:lnSpc>
                <a:spcPts val="2900"/>
              </a:lnSpc>
              <a:spcBef>
                <a:spcPts val="400"/>
              </a:spcBef>
              <a:tabLst>
                <a:tab pos="838200" algn="l"/>
                <a:tab pos="914400" algn="l"/>
                <a:tab pos="1828800" algn="l"/>
                <a:tab pos="2387600" algn="l"/>
              </a:tabLst>
              <a:defRPr sz="2400" b="1" cap="none">
                <a:solidFill>
                  <a:srgbClr val="424242"/>
                </a:solidFill>
                <a:latin typeface="Times New Roman" pitchFamily="1" charset="0"/>
                <a:ea typeface="Gill Sans" pitchFamily="0" charset="0"/>
                <a:cs typeface="Gill Sans" pitchFamily="0" charset="0"/>
              </a:defRPr>
            </a:lvl1pPr>
          </a:lstStyle>
          <a:p>
            <a:pPr/>
            <a:r>
              <a:t>C</a:t>
            </a:r>
          </a:p>
        </p:txBody>
      </p:sp>
      <p:sp>
        <p:nvSpPr>
          <p:cNvPr id="11" name="Shape 1452"/>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HB4Egw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yCwAAC8fAADcNAAALCEAABAgAAAmAAAACAAAAP//////////"/>
              </a:ext>
            </a:extLst>
          </p:cNvSpPr>
          <p:nvPr/>
        </p:nvSpPr>
        <p:spPr>
          <a:xfrm>
            <a:off x="7279640" y="5069205"/>
            <a:ext cx="1313180" cy="323215"/>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defTabSz="457200">
              <a:lnSpc>
                <a:spcPts val="1900"/>
              </a:lnSpc>
              <a:spcBef>
                <a:spcPts val="400"/>
              </a:spcBef>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Pyrimidine</a:t>
            </a:r>
          </a:p>
        </p:txBody>
      </p:sp>
      <p:sp>
        <p:nvSpPr>
          <p:cNvPr id="12" name="Shape 1453"/>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HRzLm8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wiQAAC8fAADXLAAALCEAABAgAAAmAAAACAAAAP//////////"/>
              </a:ext>
            </a:extLst>
          </p:cNvSpPr>
          <p:nvPr/>
        </p:nvSpPr>
        <p:spPr>
          <a:xfrm>
            <a:off x="5975350" y="5069205"/>
            <a:ext cx="1313815" cy="323215"/>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defTabSz="457200">
              <a:lnSpc>
                <a:spcPts val="1900"/>
              </a:lnSpc>
              <a:spcBef>
                <a:spcPts val="400"/>
              </a:spcBef>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Purine</a:t>
            </a:r>
          </a:p>
        </p:txBody>
      </p:sp>
      <p:sp>
        <p:nvSpPr>
          <p:cNvPr id="13" name="Shape 1454"/>
          <p:cNvSpPr>
            <a:extLst>
              <a:ext uri="smNativeData">
                <pr:smNativeData xmlns:pr="smNativeData" xmlns="smNativeData" val="SMDATA_15_trXWYhMAAAAlAAAAzAAAAA0AAAAAUAAAAFAAAABQAAAAUAAAAAAAAAABAAAAAAAAAAEAAABQAAAA2EnrPs6S5D9V+3Q8ZqDa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VQAAAAAAAABQAAAAZAAAAGQAAAAAAAAAy8vLAFUAAAAAAAAAUAAAAGQAAABkAAAAAAAAABcAAAAUAAAAAAAAAAAAAAD/fwAA/38AAAAAAAAJAAAABAAAAGE6cD4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QSgAAO8iAAAxKQAArCgAABAAAAAmAAAACAAAAP//////////"/>
              </a:ext>
            </a:extLst>
          </p:cNvSpPr>
          <p:nvPr/>
        </p:nvSpPr>
        <p:spPr>
          <a:xfrm rot="16200000">
            <a:off x="6153785" y="6068695"/>
            <a:ext cx="932815" cy="152400"/>
          </a:xfrm>
          <a:prstGeom prst="leftRightArrow">
            <a:avLst>
              <a:gd name="adj1" fmla="val 41604"/>
              <a:gd name="adj2" fmla="val 109281"/>
            </a:avLst>
          </a:prstGeom>
          <a:noFill/>
          <a:ln w="25400" cap="flat" cmpd="sng" algn="ctr">
            <a:solidFill>
              <a:srgbClr val="FF9300"/>
            </a:solidFill>
            <a:prstDash val="solid"/>
            <a:headEnd type="none"/>
            <a:tailEnd type="none"/>
          </a:ln>
          <a:effectLst>
            <a:outerShdw blurRad="63500" dist="50800" dir="54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4" name="Shape 1455"/>
          <p:cNvSpPr>
            <a:extLst>
              <a:ext uri="smNativeData">
                <pr:smNativeData xmlns:pr="smNativeData" xmlns="smNativeData" val="SMDATA_15_trXW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VQAAAAAAAABkAAAAZAAAAGQAAAAAAAAAy8vLAFUAAAAAAAAAZAAAAGQAAABkAAAAAAAAABcAAAAUAAAAAAAAAAAAAAD/fwAA/38AAAAAAAAJAAAABAAAADQ1Ii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9CcAAEALAADlLgAAwA0AABAAAAAmAAAACAAAAP//////////"/>
              </a:ext>
            </a:extLst>
          </p:cNvSpPr>
          <p:nvPr/>
        </p:nvSpPr>
        <p:spPr>
          <a:xfrm>
            <a:off x="6494780" y="1828800"/>
            <a:ext cx="1128395" cy="406400"/>
          </a:xfrm>
          <a:prstGeom prst="rect">
            <a:avLst/>
          </a:prstGeom>
          <a:noFill/>
          <a:ln w="25400" cap="flat" cmpd="sng" algn="ctr">
            <a:solidFill>
              <a:srgbClr val="FF9300"/>
            </a:solidFill>
            <a:prstDash val="solid"/>
            <a:headEnd type="none"/>
            <a:tailEnd type="none"/>
          </a:ln>
          <a:effectLst>
            <a:outerShdw blurRad="63500" dist="63500" dir="54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5" name="Shape 1456"/>
          <p:cNvSpPr>
            <a:extLst>
              <a:ext uri="smNativeData">
                <pr:smNativeData xmlns:pr="smNativeData" xmlns="smNativeData" val="SMDATA_15_trXW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VQAAAAAAAABkAAAAZAAAAGQAAAAAAAAAy8vLAFUAAAAAAAAAZAAAAGQAAABkAAAAAAAAABcAAAAUAAAAAAAAAAAAAAD/fwAA/38AAAAAAAAJAAAABAAAAGE6cF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BUAADARAADtHAAAsBMAABAAAAAmAAAACAAAAP//////////"/>
              </a:ext>
            </a:extLst>
          </p:cNvSpPr>
          <p:nvPr/>
        </p:nvSpPr>
        <p:spPr>
          <a:xfrm>
            <a:off x="3573780" y="2794000"/>
            <a:ext cx="1128395" cy="406400"/>
          </a:xfrm>
          <a:prstGeom prst="rect">
            <a:avLst/>
          </a:prstGeom>
          <a:noFill/>
          <a:ln w="25400" cap="flat" cmpd="sng" algn="ctr">
            <a:solidFill>
              <a:srgbClr val="FF9300"/>
            </a:solidFill>
            <a:prstDash val="solid"/>
            <a:headEnd type="none"/>
            <a:tailEnd type="none"/>
          </a:ln>
          <a:effectLst>
            <a:outerShdw blurRad="63500" dist="63500" dir="54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pic>
        <p:nvPicPr>
          <p:cNvPr id="16" name="pasted-image.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8YTpj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AwcAADcHgAAaiAAAFQpAAAQAAAAJgAAAAgAAAD//////////w=="/>
              </a:ext>
            </a:extLst>
          </p:cNvPicPr>
          <p:nvPr/>
        </p:nvPicPr>
        <p:blipFill>
          <a:blip r:embed="rId3"/>
          <a:stretch>
            <a:fillRect/>
          </a:stretch>
        </p:blipFill>
        <p:spPr>
          <a:xfrm>
            <a:off x="4559300" y="5016500"/>
            <a:ext cx="709930" cy="1701800"/>
          </a:xfrm>
          <a:prstGeom prst="rect">
            <a:avLst/>
          </a:prstGeom>
          <a:noFill/>
          <a:ln>
            <a:noFill/>
          </a:ln>
          <a:effectLst>
            <a:outerShdw blurRad="63500" dist="63760" dir="2700000">
              <a:srgbClr val="000000">
                <a:alpha val="4000"/>
              </a:srgbClr>
            </a:outerShdw>
          </a:effectLst>
        </p:spPr>
      </p:pic>
      <p:sp>
        <p:nvSpPr>
          <p:cNvPr id="17" name="Shape 1458"/>
          <p:cNvSpPr>
            <a:extLst>
              <a:ext uri="smNativeData">
                <pr:smNativeData xmlns:pr="smNativeData" xmlns="smNativeData" val="SMDATA_15_trXWYhMAAAAlAAAAZAAAAA0AAAAAUAAAAFAAAABQAAAAUAAAAAAAAAABAAAAAAAAAAEAAABQAAAAAAAAAAAA4D8AAAAAAADgPwAAAAAAAOA/AAAAAAAA4D8AAAAAAADgPwAAAAAAAOA/AAAAAAAA4D8AAAAAAADgPwAAAAAAAOA/AAAAAAAA4D8CAAAAjAAAAAE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FNwYz4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2BkAABgkAACoIQAA+CoAABAAAAAmAAAACAAAAP//////////"/>
              </a:ext>
            </a:extLst>
          </p:cNvSpPr>
          <p:nvPr/>
        </p:nvSpPr>
        <p:spPr>
          <a:xfrm>
            <a:off x="4201160" y="5867400"/>
            <a:ext cx="1270000" cy="1117600"/>
          </a:xfrm>
          <a:prstGeom prst="rect">
            <a:avLst/>
          </a:prstGeom>
          <a:solidFill>
            <a:srgbClr val="FFFFFF"/>
          </a:solidFill>
          <a:ln>
            <a:noFill/>
          </a:ln>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8" name="Shape 1459"/>
          <p:cNvSpPr>
            <a:extLst>
              <a:ext uri="smNativeData">
                <pr:smNativeData xmlns:pr="smNativeData" xmlns="smNativeData" val="SMDATA_15_trXWYhMAAAAlAAAAzAAAAA0AAAAAUAAAAFAAAABQAAAAUAAAAAAAAAABAAAAAAAAAAEAAABQAAAA2EnrPs6S5D9V+3Q8ZqDa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VQAAAAAAAABQAAAAZAAAAGQAAAAAAAAAy8vLAFUAAAAAAAAAUAAAAGQAAABkAAAAAAAAABcAAAAUAAAAAAAAAAAAAAD/fwAA/38AAAAAAAAJAAAABAAAADEwMD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6S8AAO8iAADZMAAArCgAABAAAAAmAAAACAAAAP//////////"/>
              </a:ext>
            </a:extLst>
          </p:cNvSpPr>
          <p:nvPr/>
        </p:nvSpPr>
        <p:spPr>
          <a:xfrm rot="16200000">
            <a:off x="7398385" y="6068695"/>
            <a:ext cx="932815" cy="152400"/>
          </a:xfrm>
          <a:prstGeom prst="leftRightArrow">
            <a:avLst>
              <a:gd name="adj1" fmla="val 41604"/>
              <a:gd name="adj2" fmla="val 109281"/>
            </a:avLst>
          </a:prstGeom>
          <a:noFill/>
          <a:ln w="25400" cap="flat" cmpd="sng" algn="ctr">
            <a:solidFill>
              <a:srgbClr val="FF9300"/>
            </a:solidFill>
            <a:prstDash val="solid"/>
            <a:headEnd type="none"/>
            <a:tailEnd type="none"/>
          </a:ln>
          <a:effectLst>
            <a:outerShdw blurRad="63500" dist="50800" dir="54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9" name="Shape 1460"/>
          <p:cNvSpPr>
            <a:extLst>
              <a:ext uri="smNativeData">
                <pr:smNativeData xmlns:pr="smNativeData" xmlns="smNativeData" val="SMDATA_15_trXW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VQAAAAAAAABkAAAAZAAAAGQAAAAAAAAAy8vLAFUAAAAAAAAAZAAAAGQAAABkAAAAAAAAABcAAAAUAAAAAAAAAAAAAAD/fwAA/38AAAAAAAAJAAAABAAAAHI+PH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yDAAADgOAAC5NwAAuBAAABAAAAAmAAAACAAAAP//////////"/>
              </a:ext>
            </a:extLst>
          </p:cNvSpPr>
          <p:nvPr/>
        </p:nvSpPr>
        <p:spPr>
          <a:xfrm>
            <a:off x="7929880" y="2311400"/>
            <a:ext cx="1128395" cy="406400"/>
          </a:xfrm>
          <a:prstGeom prst="rect">
            <a:avLst/>
          </a:prstGeom>
          <a:noFill/>
          <a:ln w="25400" cap="flat" cmpd="sng" algn="ctr">
            <a:solidFill>
              <a:srgbClr val="FF9300"/>
            </a:solidFill>
            <a:prstDash val="solid"/>
            <a:headEnd type="none"/>
            <a:tailEnd type="none"/>
          </a:ln>
          <a:effectLst>
            <a:outerShdw blurRad="63500" dist="63500" dir="54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20" name="Shape 1461"/>
          <p:cNvSpPr>
            <a:extLst>
              <a:ext uri="smNativeData">
                <pr:smNativeData xmlns:pr="smNativeData" xmlns="smNativeData" val="SMDATA_15_trXW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VQAAAAAAAABkAAAAZAAAAGQAAAAAAAAAy8vLAFUAAAAAAAAAZAAAAGQAAABkAAAAAAAAABcAAAAUAAAAAAAAAAAAAAD/fwAA/38AAAAAAAAJAAAABAAAAGFjZT0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0B4AABQUAADBJQAAlBYAABAAAAAmAAAACAAAAP//////////"/>
              </a:ext>
            </a:extLst>
          </p:cNvSpPr>
          <p:nvPr/>
        </p:nvSpPr>
        <p:spPr>
          <a:xfrm>
            <a:off x="5008880" y="3263900"/>
            <a:ext cx="1128395" cy="406400"/>
          </a:xfrm>
          <a:prstGeom prst="rect">
            <a:avLst/>
          </a:prstGeom>
          <a:noFill/>
          <a:ln w="25400" cap="flat" cmpd="sng" algn="ctr">
            <a:solidFill>
              <a:srgbClr val="FF9300"/>
            </a:solidFill>
            <a:prstDash val="solid"/>
            <a:headEnd type="none"/>
            <a:tailEnd type="none"/>
          </a:ln>
          <a:effectLst>
            <a:outerShdw blurRad="63500" dist="63500" dir="54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21" name="Shape 1462"/>
          <p:cNvSpPr>
            <a:extLst>
              <a:ext uri="smNativeData">
                <pr:smNativeData xmlns:pr="smNativeData" xmlns="smNativeData" val="SMDATA_15_trXWYhMAAAAlAAAAzAAAAA0AAAAAUAAAAFAAAABQAAAAUAAAAAAAAAABAAAAAAAAAAEAAABQAAAA9eGpCa2I5z9V+3Q8ZqDa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HbW/wAoAAAAAQAAACMAAAAjAAAAIwAAAB4AAAAAAAAAZAAAAGQAAAAAAAAAZAAAAGQAAAAVAAAAYAAAAAAAAAAAAAAADwAAACADAAAAAAAAAAAAAAEAAACgMgAAVgcAAKr4//8BAAAAf39/AAEAAABkAAAAAAAAABQAAABAHwAAAAAAACYAAAAAAAAAwOD//wAAAAAmAAAAZAAAABYAAABMAAAAAQAAAAAAAAAHAAAAAAAAAAEAAAAAAAAAVQAAAAAAAABQAAAAZAAAAGQAAAAAAAAAy8vLAFUAAAAAAAAAUAAAAGQAAABkAAAAAAAAABcAAAAUAAAAAAAAAAAAAAD/fwAA/38AAAAAAAAJAAAABAAAAGE6c3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HbW/wB/f38AAAAAAMvLywDAwP8Af39/AAAAAAAAAAAAAAAAAAAAAAAAAAAAIQAAABgAAAAUAAAA7CgAAFUlAACrMAAARSYAABAAAAAmAAAACAAAAP//////////"/>
              </a:ext>
            </a:extLst>
          </p:cNvSpPr>
          <p:nvPr/>
        </p:nvSpPr>
        <p:spPr>
          <a:xfrm rot="13500000">
            <a:off x="6652260" y="6068695"/>
            <a:ext cx="1259205" cy="152400"/>
          </a:xfrm>
          <a:prstGeom prst="leftRightArrow">
            <a:avLst>
              <a:gd name="adj1" fmla="val 41604"/>
              <a:gd name="adj2" fmla="val 109299"/>
            </a:avLst>
          </a:prstGeom>
          <a:noFill/>
          <a:ln w="25400" cap="flat" cmpd="sng" algn="ctr">
            <a:solidFill>
              <a:srgbClr val="76D6FF"/>
            </a:solidFill>
            <a:prstDash val="solid"/>
            <a:headEnd type="none"/>
            <a:tailEnd type="none"/>
          </a:ln>
          <a:effectLst>
            <a:outerShdw blurRad="63500" dist="50800" dir="54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22" name="Shape 1463"/>
          <p:cNvSpPr>
            <a:extLst>
              <a:ext uri="smNativeData">
                <pr:smNativeData xmlns:pr="smNativeData" xmlns="smNativeData" val="SMDATA_15_trXW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HbW/wAoAAAAAQAAACMAAAAjAAAAIwAAAB4AAAAAAAAAZAAAAGQAAAAAAAAAZAAAAGQAAAAVAAAAYAAAAAAAAAAAAAAADwAAACADAAAAAAAAAAAAAAEAAACgMgAAVgcAAKr4//8BAAAAf39/AAEAAABkAAAAAAAAABQAAABAHwAAAAAAACYAAAAAAAAAwOD//wAAAAAmAAAAZAAAABYAAABMAAAAAQAAAAAAAAAHAAAAAAAAAAEAAAAAAAAAVQAAAAAAAABkAAAAZAAAAGQAAAAAAAAAy8vLAFUAAAAAAAAAZAAAAGQAAABkAAAAAAAAABcAAAAUAAAAAAAAAAAAAAD/fwAA/38AAAAAAAAJAAAABAAAAC9tYWM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HbW/wB/f38AAAAAAMvLywDAwP8Af39/AAAAAAAAAAAAAAAAAAAAAAAAAAAAIQAAABgAAAAUAAAA5B4AAEALAADVJQAAwA0AABAAAAAmAAAACAAAAP//////////"/>
              </a:ext>
            </a:extLst>
          </p:cNvSpPr>
          <p:nvPr/>
        </p:nvSpPr>
        <p:spPr>
          <a:xfrm>
            <a:off x="5021580" y="1828800"/>
            <a:ext cx="1128395" cy="406400"/>
          </a:xfrm>
          <a:prstGeom prst="rect">
            <a:avLst/>
          </a:prstGeom>
          <a:noFill/>
          <a:ln w="25400" cap="flat" cmpd="sng" algn="ctr">
            <a:solidFill>
              <a:srgbClr val="76D6FF"/>
            </a:solidFill>
            <a:prstDash val="solid"/>
            <a:headEnd type="none"/>
            <a:tailEnd type="none"/>
          </a:ln>
          <a:effectLst>
            <a:outerShdw blurRad="63500" dist="63500" dir="54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23" name="Shape 1464"/>
          <p:cNvSpPr>
            <a:extLst>
              <a:ext uri="smNativeData">
                <pr:smNativeData xmlns:pr="smNativeData" xmlns="smNativeData" val="SMDATA_15_trXW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HbW/wAoAAAAAQAAACMAAAAjAAAAIwAAAB4AAAAAAAAAZAAAAGQAAAAAAAAAZAAAAGQAAAAVAAAAYAAAAAAAAAAAAAAADwAAACADAAAAAAAAAAAAAAEAAACgMgAAVgcAAKr4//8BAAAAf39/AAEAAABkAAAAAAAAABQAAABAHwAAAAAAACYAAAAAAAAAwOD//wAAAAAmAAAAZAAAABYAAABMAAAAAQAAAAAAAAAHAAAAAAAAAAEAAAAAAAAAVQAAAAAAAABkAAAAZAAAAGQAAAAAAAAAy8vLAFUAAAAAAAAAZAAAAGQAAABkAAAAAAAAABcAAAAUAAAAAAAAAAAAAAD/fwAA/38AAAAAAAAJAAAABAAAADcwMD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HbW/wB/f38AAAAAAMvLywDAwP8Af39/AAAAAAAAAAAAAAAAAAAAAAAAAAAAIQAAABgAAAAUAAAA/BUAADgOAADtHAAAuBAAABAAAAAmAAAACAAAAP//////////"/>
              </a:ext>
            </a:extLst>
          </p:cNvSpPr>
          <p:nvPr/>
        </p:nvSpPr>
        <p:spPr>
          <a:xfrm>
            <a:off x="3573780" y="2311400"/>
            <a:ext cx="1128395" cy="406400"/>
          </a:xfrm>
          <a:prstGeom prst="rect">
            <a:avLst/>
          </a:prstGeom>
          <a:noFill/>
          <a:ln w="25400" cap="flat" cmpd="sng" algn="ctr">
            <a:solidFill>
              <a:srgbClr val="76D6FF"/>
            </a:solidFill>
            <a:prstDash val="solid"/>
            <a:headEnd type="none"/>
            <a:tailEnd type="none"/>
          </a:ln>
          <a:effectLst>
            <a:outerShdw blurRad="63500" dist="63500" dir="54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Tree>
  </p:cSld>
  <p:clrMapOvr>
    <a:masterClrMapping/>
  </p:clrMapOvr>
  <p:transition spd="fast" p14:dur="500">
    <p:fade/>
    <p:extLst>
      <p:ext uri="smNativeData">
        <pr:smNativeData xmlns:pr="smNativeData" xmlns="smNativeData" val="trXWYgAAAAD0AQAAAAAAAAYAAAAAAAAAAAAAAAAAAAAAAAAAAQAAAAAAAAAAAAAAAAAAAAAAAAAAAAAA"/>
      </p:ext>
    </p:extLst>
  </p:transition>
  <p:timing>
    <p:tnLst>
      <p:par>
        <p:cTn id="1" dur="indefinite" restart="never" nodeType="tmRoot"/>
      </p:par>
    </p:tnLst>
  </p:timing>
</p:sld>
</file>

<file path=ppt/slides/slide96.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1466"/>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Jf3H3g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FwYAAAcZAAA4NgAAPxsAABAgAAAmAAAACAAAAP//////////"/>
              </a:ext>
            </a:extLst>
          </p:cNvSpPr>
          <p:nvPr/>
        </p:nvSpPr>
        <p:spPr>
          <a:xfrm>
            <a:off x="989965" y="4068445"/>
            <a:ext cx="7823835"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100"/>
              </a:lnSpc>
              <a:tabLst>
                <a:tab pos="838200" algn="l"/>
              </a:tabLst>
              <a:defRPr sz="1800" cap="none">
                <a:latin typeface="Arial" pitchFamily="1" charset="0"/>
                <a:ea typeface="Arial" pitchFamily="1" charset="0"/>
                <a:cs typeface="Arial" pitchFamily="1" charset="0"/>
              </a:defRPr>
            </a:pPr>
            <a:r>
              <a:rPr cap="none">
                <a:solidFill>
                  <a:srgbClr val="424242"/>
                </a:solidFill>
              </a:rPr>
              <a:t>The </a:t>
            </a:r>
            <a:r>
              <a:rPr cap="none">
                <a:solidFill>
                  <a:srgbClr val="0433FF"/>
                </a:solidFill>
              </a:rPr>
              <a:t>stationary frequencies</a:t>
            </a:r>
            <a:r>
              <a:rPr cap="none">
                <a:solidFill>
                  <a:srgbClr val="424242"/>
                </a:solidFill>
              </a:rPr>
              <a:t> of all states are still assumed to be equal</a:t>
            </a:r>
            <a:endParaRPr cap="none">
              <a:solidFill>
                <a:srgbClr val="424242"/>
              </a:solidFill>
            </a:endParaRPr>
          </a:p>
        </p:txBody>
      </p:sp>
      <p:pic>
        <p:nvPicPr>
          <p:cNvPr id="3" name="pasted-image.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Cjl5AM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OgIAAAoCwAA7jgAAOAWAAAQAAAAJgAAAAgAAAD//////////w=="/>
              </a:ext>
            </a:extLst>
          </p:cNvPicPr>
          <p:nvPr/>
        </p:nvPicPr>
        <p:blipFill>
          <a:blip r:embed="rId2"/>
          <a:stretch>
            <a:fillRect/>
          </a:stretch>
        </p:blipFill>
        <p:spPr>
          <a:xfrm>
            <a:off x="1447800" y="1813560"/>
            <a:ext cx="7806690" cy="1905000"/>
          </a:xfrm>
          <a:prstGeom prst="rect">
            <a:avLst/>
          </a:prstGeom>
          <a:noFill/>
          <a:ln>
            <a:noFill/>
          </a:ln>
          <a:effectLst/>
        </p:spPr>
      </p:pic>
      <p:sp>
        <p:nvSpPr>
          <p:cNvPr id="4" name="Shape 1468"/>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MCr3+4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AgNQAAwAgAABAgAAAmAAAACAAAAP//////////"/>
              </a:ext>
            </a:extLst>
          </p:cNvSpPr>
          <p:nvPr/>
        </p:nvSpPr>
        <p:spPr>
          <a:xfrm>
            <a:off x="635000" y="101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The Kimura, 1980 (K80) substitution model</a:t>
            </a:r>
          </a:p>
        </p:txBody>
      </p:sp>
      <p:sp>
        <p:nvSpPr>
          <p:cNvPr id="5" name="Shape 1469"/>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EYiLz4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OwYAANwAAABFOAAATAQAABAgAAAmAAAACAAAAP//////////"/>
              </a:ext>
            </a:extLst>
          </p:cNvSpPr>
          <p:nvPr/>
        </p:nvSpPr>
        <p:spPr>
          <a:xfrm>
            <a:off x="1012825" y="139700"/>
            <a:ext cx="81343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Stochastic Models of Nucleotide Substitution</a:t>
            </a:r>
          </a:p>
        </p:txBody>
      </p:sp>
      <p:sp>
        <p:nvSpPr>
          <p:cNvPr id="6" name="Shape 1470"/>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C8+PGE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FgbAACzPAAANB8AABAgAAAmAAAACAAAAP//////////"/>
              </a:ext>
            </a:extLst>
          </p:cNvSpPr>
          <p:nvPr/>
        </p:nvSpPr>
        <p:spPr>
          <a:xfrm>
            <a:off x="990600" y="4445000"/>
            <a:ext cx="8876665" cy="6273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100"/>
              </a:lnSpc>
              <a:tabLst>
                <a:tab pos="838200" algn="l"/>
              </a:tabLst>
              <a:defRPr sz="1800" cap="none">
                <a:latin typeface="Arial" pitchFamily="1" charset="0"/>
                <a:ea typeface="Arial" pitchFamily="1" charset="0"/>
                <a:cs typeface="Arial" pitchFamily="1" charset="0"/>
              </a:defRPr>
            </a:pPr>
            <a:r>
              <a:rPr cap="none">
                <a:solidFill>
                  <a:srgbClr val="424242"/>
                </a:solidFill>
              </a:rPr>
              <a:t>The </a:t>
            </a:r>
            <a:r>
              <a:rPr cap="none">
                <a:solidFill>
                  <a:srgbClr val="0433FF"/>
                </a:solidFill>
              </a:rPr>
              <a:t>relative rates</a:t>
            </a:r>
            <a:r>
              <a:rPr cap="none">
                <a:solidFill>
                  <a:srgbClr val="424242"/>
                </a:solidFill>
              </a:rPr>
              <a:t> accommodate possible bias in the instantaneous rates of transition </a:t>
            </a:r>
            <a:br/>
            <a:r>
              <a:rPr cap="none">
                <a:solidFill>
                  <a:srgbClr val="424242"/>
                </a:solidFill>
              </a:rPr>
              <a:t>    and transversion substitutions</a:t>
            </a:r>
            <a:endParaRPr cap="none">
              <a:solidFill>
                <a:srgbClr val="424242"/>
              </a:solidFill>
            </a:endParaRPr>
          </a:p>
        </p:txBody>
      </p:sp>
      <p:sp>
        <p:nvSpPr>
          <p:cNvPr id="7" name="Shape 1471"/>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QAAADkAAAA5AAAAZAAAAGQAAAAAAAAAy8vLAFUAAAA5AAAAOQAAAGQAAABkAAAAAAAAABcAAAAUAAAAAAAAAAAAAAD/fwAA/38AAAAAAAAJAAAABAAAAHA6cGk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nCcAAKggAAAwKgAAUCMAABAgAAAmAAAACAAAAP//////////"/>
              </a:ext>
            </a:extLst>
          </p:cNvSpPr>
          <p:nvPr/>
        </p:nvSpPr>
        <p:spPr>
          <a:xfrm>
            <a:off x="6438900" y="5308600"/>
            <a:ext cx="419100" cy="431800"/>
          </a:xfrm>
          <a:prstGeom prst="rect">
            <a:avLst/>
          </a:prstGeom>
          <a:noFill/>
          <a:ln>
            <a:noFill/>
          </a:ln>
          <a:effectLst>
            <a:outerShdw blurRad="63500" dist="51187" dir="2700000">
              <a:srgbClr val="000000">
                <a:alpha val="15000"/>
              </a:srgbClr>
            </a:outerShdw>
          </a:effectLst>
        </p:spPr>
        <p:txBody>
          <a:bodyPr vert="horz" wrap="square" lIns="50800" tIns="50800" rIns="50800" bIns="50800" numCol="1" spcCol="215900" anchor="t"/>
          <a:lstStyle>
            <a:lvl1pPr algn="l" defTabSz="457200">
              <a:lnSpc>
                <a:spcPts val="2900"/>
              </a:lnSpc>
              <a:spcBef>
                <a:spcPts val="400"/>
              </a:spcBef>
              <a:tabLst>
                <a:tab pos="838200" algn="l"/>
                <a:tab pos="914400" algn="l"/>
                <a:tab pos="1828800" algn="l"/>
                <a:tab pos="2387600" algn="l"/>
              </a:tabLst>
              <a:defRPr sz="2400" b="1" cap="none">
                <a:solidFill>
                  <a:srgbClr val="424242"/>
                </a:solidFill>
                <a:latin typeface="Times New Roman" pitchFamily="1" charset="0"/>
                <a:ea typeface="Gill Sans" pitchFamily="0" charset="0"/>
                <a:cs typeface="Gill Sans" pitchFamily="0" charset="0"/>
              </a:defRPr>
            </a:lvl1pPr>
          </a:lstStyle>
          <a:p>
            <a:pPr/>
            <a:r>
              <a:t>A</a:t>
            </a:r>
          </a:p>
        </p:txBody>
      </p:sp>
      <p:sp>
        <p:nvSpPr>
          <p:cNvPr id="8" name="Shape 1472"/>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QAAADkAAAA5AAAAZAAAAGQAAAAAAAAAy8vLAFUAAAA5AAAAOQAAAGQAAABkAAAAAAAAABcAAAAUAAAAAAAAAAAAAAD/fwAA/38AAAAAAAAJAAAABAAAAGN4PSI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WC8AAKggAADsMQAAUCMAABAgAAAmAAAACAAAAP//////////"/>
              </a:ext>
            </a:extLst>
          </p:cNvSpPr>
          <p:nvPr/>
        </p:nvSpPr>
        <p:spPr>
          <a:xfrm>
            <a:off x="7696200" y="5308600"/>
            <a:ext cx="419100" cy="431800"/>
          </a:xfrm>
          <a:prstGeom prst="rect">
            <a:avLst/>
          </a:prstGeom>
          <a:noFill/>
          <a:ln>
            <a:noFill/>
          </a:ln>
          <a:effectLst>
            <a:outerShdw blurRad="63500" dist="51187" dir="2700000">
              <a:srgbClr val="000000">
                <a:alpha val="15000"/>
              </a:srgbClr>
            </a:outerShdw>
          </a:effectLst>
        </p:spPr>
        <p:txBody>
          <a:bodyPr vert="horz" wrap="square" lIns="50800" tIns="50800" rIns="50800" bIns="50800" numCol="1" spcCol="215900" anchor="t"/>
          <a:lstStyle>
            <a:lvl1pPr algn="l" defTabSz="457200">
              <a:lnSpc>
                <a:spcPts val="2900"/>
              </a:lnSpc>
              <a:spcBef>
                <a:spcPts val="400"/>
              </a:spcBef>
              <a:tabLst>
                <a:tab pos="838200" algn="l"/>
                <a:tab pos="914400" algn="l"/>
                <a:tab pos="1828800" algn="l"/>
                <a:tab pos="2387600" algn="l"/>
              </a:tabLst>
              <a:defRPr sz="2400" b="1" cap="none">
                <a:solidFill>
                  <a:srgbClr val="424242"/>
                </a:solidFill>
                <a:latin typeface="Times New Roman" pitchFamily="1" charset="0"/>
                <a:ea typeface="Gill Sans" pitchFamily="0" charset="0"/>
                <a:cs typeface="Gill Sans" pitchFamily="0" charset="0"/>
              </a:defRPr>
            </a:lvl1pPr>
          </a:lstStyle>
          <a:p>
            <a:pPr/>
            <a:r>
              <a:t>T</a:t>
            </a:r>
          </a:p>
        </p:txBody>
      </p:sp>
      <p:sp>
        <p:nvSpPr>
          <p:cNvPr id="9" name="Shape 1473"/>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QAAADkAAAA5AAAAZAAAAGQAAAAAAAAAy8vLAFUAAAA5AAAAOQAAAGQAAABkAAAAAAAAABcAAAAUAAAAAAAAAAAAAAD/fwAA/38AAAAAAAAJAAAABAAAAC9wOnM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nCcAAFAoAAAwKgAA+CoAABAgAAAmAAAACAAAAP//////////"/>
              </a:ext>
            </a:extLst>
          </p:cNvSpPr>
          <p:nvPr/>
        </p:nvSpPr>
        <p:spPr>
          <a:xfrm>
            <a:off x="6438900" y="6553200"/>
            <a:ext cx="419100" cy="431800"/>
          </a:xfrm>
          <a:prstGeom prst="rect">
            <a:avLst/>
          </a:prstGeom>
          <a:noFill/>
          <a:ln>
            <a:noFill/>
          </a:ln>
          <a:effectLst>
            <a:outerShdw blurRad="63500" dist="51187" dir="2700000">
              <a:srgbClr val="000000">
                <a:alpha val="15000"/>
              </a:srgbClr>
            </a:outerShdw>
          </a:effectLst>
        </p:spPr>
        <p:txBody>
          <a:bodyPr vert="horz" wrap="square" lIns="50800" tIns="50800" rIns="50800" bIns="50800" numCol="1" spcCol="215900" anchor="t"/>
          <a:lstStyle>
            <a:lvl1pPr algn="l" defTabSz="457200">
              <a:lnSpc>
                <a:spcPts val="2900"/>
              </a:lnSpc>
              <a:spcBef>
                <a:spcPts val="400"/>
              </a:spcBef>
              <a:tabLst>
                <a:tab pos="838200" algn="l"/>
                <a:tab pos="914400" algn="l"/>
                <a:tab pos="1828800" algn="l"/>
                <a:tab pos="2387600" algn="l"/>
              </a:tabLst>
              <a:defRPr sz="2400" b="1" cap="none">
                <a:solidFill>
                  <a:srgbClr val="424242"/>
                </a:solidFill>
                <a:latin typeface="Times New Roman" pitchFamily="1" charset="0"/>
                <a:ea typeface="Gill Sans" pitchFamily="0" charset="0"/>
                <a:cs typeface="Gill Sans" pitchFamily="0" charset="0"/>
              </a:defRPr>
            </a:lvl1pPr>
          </a:lstStyle>
          <a:p>
            <a:pPr/>
            <a:r>
              <a:t>G</a:t>
            </a:r>
          </a:p>
        </p:txBody>
      </p:sp>
      <p:sp>
        <p:nvSpPr>
          <p:cNvPr id="10" name="Shape 1474"/>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QAAADkAAAA5AAAAZAAAAGQAAAAAAAAAy8vLAFUAAAA5AAAAOQAAAGQAAABkAAAAAAAAABcAAAAUAAAAAAAAAAAAAAD/fwAA/38AAAAAAAAJAAAABAAAAGE6cF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C8AAFAoAAAUMgAA+CoAABAgAAAmAAAACAAAAP//////////"/>
              </a:ext>
            </a:extLst>
          </p:cNvSpPr>
          <p:nvPr/>
        </p:nvSpPr>
        <p:spPr>
          <a:xfrm>
            <a:off x="7721600" y="6553200"/>
            <a:ext cx="419100" cy="431800"/>
          </a:xfrm>
          <a:prstGeom prst="rect">
            <a:avLst/>
          </a:prstGeom>
          <a:noFill/>
          <a:ln>
            <a:noFill/>
          </a:ln>
          <a:effectLst>
            <a:outerShdw blurRad="63500" dist="51187" dir="2700000">
              <a:srgbClr val="000000">
                <a:alpha val="15000"/>
              </a:srgbClr>
            </a:outerShdw>
          </a:effectLst>
        </p:spPr>
        <p:txBody>
          <a:bodyPr vert="horz" wrap="square" lIns="50800" tIns="50800" rIns="50800" bIns="50800" numCol="1" spcCol="215900" anchor="t"/>
          <a:lstStyle>
            <a:lvl1pPr algn="l" defTabSz="457200">
              <a:lnSpc>
                <a:spcPts val="2900"/>
              </a:lnSpc>
              <a:spcBef>
                <a:spcPts val="400"/>
              </a:spcBef>
              <a:tabLst>
                <a:tab pos="838200" algn="l"/>
                <a:tab pos="914400" algn="l"/>
                <a:tab pos="1828800" algn="l"/>
                <a:tab pos="2387600" algn="l"/>
              </a:tabLst>
              <a:defRPr sz="2400" b="1" cap="none">
                <a:solidFill>
                  <a:srgbClr val="424242"/>
                </a:solidFill>
                <a:latin typeface="Times New Roman" pitchFamily="1" charset="0"/>
                <a:ea typeface="Gill Sans" pitchFamily="0" charset="0"/>
                <a:cs typeface="Gill Sans" pitchFamily="0" charset="0"/>
              </a:defRPr>
            </a:lvl1pPr>
          </a:lstStyle>
          <a:p>
            <a:pPr/>
            <a:r>
              <a:t>C</a:t>
            </a:r>
          </a:p>
        </p:txBody>
      </p:sp>
      <p:sp>
        <p:nvSpPr>
          <p:cNvPr id="11" name="Shape 1475"/>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HZTcF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yCwAAC8fAADcNAAALCEAABAgAAAmAAAACAAAAP//////////"/>
              </a:ext>
            </a:extLst>
          </p:cNvSpPr>
          <p:nvPr/>
        </p:nvSpPr>
        <p:spPr>
          <a:xfrm>
            <a:off x="7279640" y="5069205"/>
            <a:ext cx="1313180" cy="323215"/>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defTabSz="457200">
              <a:lnSpc>
                <a:spcPts val="1900"/>
              </a:lnSpc>
              <a:spcBef>
                <a:spcPts val="400"/>
              </a:spcBef>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Pyrimidine</a:t>
            </a:r>
          </a:p>
        </p:txBody>
      </p:sp>
      <p:sp>
        <p:nvSpPr>
          <p:cNvPr id="12" name="Shape 1476"/>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DwvYTo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wiQAAC8fAADXLAAALCEAABAgAAAmAAAACAAAAP//////////"/>
              </a:ext>
            </a:extLst>
          </p:cNvSpPr>
          <p:nvPr/>
        </p:nvSpPr>
        <p:spPr>
          <a:xfrm>
            <a:off x="5975350" y="5069205"/>
            <a:ext cx="1313815" cy="323215"/>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defTabSz="457200">
              <a:lnSpc>
                <a:spcPts val="1900"/>
              </a:lnSpc>
              <a:spcBef>
                <a:spcPts val="400"/>
              </a:spcBef>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Purine</a:t>
            </a:r>
          </a:p>
        </p:txBody>
      </p:sp>
      <p:sp>
        <p:nvSpPr>
          <p:cNvPr id="13" name="Shape 1477"/>
          <p:cNvSpPr>
            <a:extLst>
              <a:ext uri="smNativeData">
                <pr:smNativeData xmlns:pr="smNativeData" xmlns="smNativeData" val="SMDATA_15_trXWYhMAAAAlAAAAzAAAAA0AAAAAUAAAAFAAAABQAAAAUAAAAAAAAAABAAAAAAAAAAEAAABQAAAA2EnrPs6S5D9V+3Q8ZqDa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VQAAAAAAAABQAAAAZAAAAGQAAAAAAAAAy8vLAFUAAAAAAAAAUAAAAGQAAABkAAAAAAAAABcAAAAUAAAAAAAAAAAAAAD/fwAA/38AAAAAAAAJAAAABAAAAGN0THM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QSgAAO8iAAAxKQAArCgAABAAAAAmAAAACAAAAP//////////"/>
              </a:ext>
            </a:extLst>
          </p:cNvSpPr>
          <p:nvPr/>
        </p:nvSpPr>
        <p:spPr>
          <a:xfrm rot="16200000">
            <a:off x="6153785" y="6068695"/>
            <a:ext cx="932815" cy="152400"/>
          </a:xfrm>
          <a:prstGeom prst="leftRightArrow">
            <a:avLst>
              <a:gd name="adj1" fmla="val 41604"/>
              <a:gd name="adj2" fmla="val 109281"/>
            </a:avLst>
          </a:prstGeom>
          <a:noFill/>
          <a:ln w="25400" cap="flat" cmpd="sng" algn="ctr">
            <a:solidFill>
              <a:srgbClr val="FF9300"/>
            </a:solidFill>
            <a:prstDash val="solid"/>
            <a:headEnd type="none"/>
            <a:tailEnd type="none"/>
          </a:ln>
          <a:effectLst>
            <a:outerShdw blurRad="63500" dist="50800" dir="54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4" name="Shape 1478"/>
          <p:cNvSpPr>
            <a:extLst>
              <a:ext uri="smNativeData">
                <pr:smNativeData xmlns:pr="smNativeData" xmlns="smNativeData" val="SMDATA_15_trXW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VQAAAAAAAABkAAAAZAAAAGQAAAAAAAAAy8vLAFUAAAAAAAAAZAAAAGQAAABkAAAAAAAAABcAAAAUAAAAAAAAAAAAAAD/fwAA/38AAAAAAAAJAAAABAAAAGE6ZG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9CcAAEALAADlLgAAwA0AABAAAAAmAAAACAAAAP//////////"/>
              </a:ext>
            </a:extLst>
          </p:cNvSpPr>
          <p:nvPr/>
        </p:nvSpPr>
        <p:spPr>
          <a:xfrm>
            <a:off x="6494780" y="1828800"/>
            <a:ext cx="1128395" cy="406400"/>
          </a:xfrm>
          <a:prstGeom prst="rect">
            <a:avLst/>
          </a:prstGeom>
          <a:noFill/>
          <a:ln w="25400" cap="flat" cmpd="sng" algn="ctr">
            <a:solidFill>
              <a:srgbClr val="FF9300"/>
            </a:solidFill>
            <a:prstDash val="solid"/>
            <a:headEnd type="none"/>
            <a:tailEnd type="none"/>
          </a:ln>
          <a:effectLst>
            <a:outerShdw blurRad="63500" dist="63500" dir="54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5" name="Shape 1479"/>
          <p:cNvSpPr>
            <a:extLst>
              <a:ext uri="smNativeData">
                <pr:smNativeData xmlns:pr="smNativeData" xmlns="smNativeData" val="SMDATA_15_trXW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VQAAAAAAAABkAAAAZAAAAGQAAAAAAAAAy8vLAFUAAAAAAAAAZAAAAGQAAABkAAAAAAAAABcAAAAUAAAAAAAAAAAAAAD/fwAA/38AAAAAAAAJAAAABAAAAP///w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BUAADARAADtHAAAsBMAABAAAAAmAAAACAAAAP//////////"/>
              </a:ext>
            </a:extLst>
          </p:cNvSpPr>
          <p:nvPr/>
        </p:nvSpPr>
        <p:spPr>
          <a:xfrm>
            <a:off x="3573780" y="2794000"/>
            <a:ext cx="1128395" cy="406400"/>
          </a:xfrm>
          <a:prstGeom prst="rect">
            <a:avLst/>
          </a:prstGeom>
          <a:noFill/>
          <a:ln w="25400" cap="flat" cmpd="sng" algn="ctr">
            <a:solidFill>
              <a:srgbClr val="FF9300"/>
            </a:solidFill>
            <a:prstDash val="solid"/>
            <a:headEnd type="none"/>
            <a:tailEnd type="none"/>
          </a:ln>
          <a:effectLst>
            <a:outerShdw blurRad="63500" dist="63500" dir="54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pic>
        <p:nvPicPr>
          <p:cNvPr id="16" name="pasted-image.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eHh4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AwcAADcHgAAaiAAAFQpAAAQAAAAJgAAAAgAAAD//////////w=="/>
              </a:ext>
            </a:extLst>
          </p:cNvPicPr>
          <p:nvPr/>
        </p:nvPicPr>
        <p:blipFill>
          <a:blip r:embed="rId3"/>
          <a:stretch>
            <a:fillRect/>
          </a:stretch>
        </p:blipFill>
        <p:spPr>
          <a:xfrm>
            <a:off x="4559300" y="5016500"/>
            <a:ext cx="709930" cy="1701800"/>
          </a:xfrm>
          <a:prstGeom prst="rect">
            <a:avLst/>
          </a:prstGeom>
          <a:noFill/>
          <a:ln>
            <a:noFill/>
          </a:ln>
          <a:effectLst>
            <a:outerShdw blurRad="63500" dist="63760" dir="2700000">
              <a:srgbClr val="000000">
                <a:alpha val="4000"/>
              </a:srgbClr>
            </a:outerShdw>
          </a:effectLst>
        </p:spPr>
      </p:pic>
      <p:sp>
        <p:nvSpPr>
          <p:cNvPr id="17" name="Shape 1481"/>
          <p:cNvSpPr>
            <a:extLst>
              <a:ext uri="smNativeData">
                <pr:smNativeData xmlns:pr="smNativeData" xmlns="smNativeData" val="SMDATA_15_trXWYhMAAAAlAAAAZAAAAA0AAAAAUAAAAFAAAABQAAAAUAAAAAAAAAABAAAAAAAAAAEAAABQAAAAAAAAAAAA4D8AAAAAAADgPwAAAAAAAOA/AAAAAAAA4D8AAAAAAADgPwAAAAAAAOA/AAAAAAAA4D8AAAAAAADgPwAAAAAAAOA/AAAAAAAA4D8CAAAAjAAAAAE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kJCQ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2BkAAKglAACoIQAA+CoAABAAAAAmAAAACAAAAP//////////"/>
              </a:ext>
            </a:extLst>
          </p:cNvSpPr>
          <p:nvPr/>
        </p:nvSpPr>
        <p:spPr>
          <a:xfrm>
            <a:off x="4201160" y="6121400"/>
            <a:ext cx="1270000" cy="863600"/>
          </a:xfrm>
          <a:prstGeom prst="rect">
            <a:avLst/>
          </a:prstGeom>
          <a:solidFill>
            <a:srgbClr val="FFFFFF"/>
          </a:solidFill>
          <a:ln>
            <a:noFill/>
          </a:ln>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8" name="Shape 1482"/>
          <p:cNvSpPr>
            <a:extLst>
              <a:ext uri="smNativeData">
                <pr:smNativeData xmlns:pr="smNativeData" xmlns="smNativeData" val="SMDATA_15_trXWYhMAAAAlAAAAzAAAAA0AAAAAUAAAAFAAAABQAAAAUAAAAAAAAAABAAAAAAAAAAEAAABQAAAA2EnrPs6S5D9V+3Q8ZqDa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VQAAAAAAAABQAAAAZAAAAGQAAAAAAAAAy8vLAFUAAAAAAAAAUAAAAGQAAABkAAAAAAAAABcAAAAUAAAAAAAAAAAAAAD/fwAA/38AAAAAAAAJAAAABAAAAAYABg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6S8AAO8iAADZMAAArCgAABAAAAAmAAAACAAAAP//////////"/>
              </a:ext>
            </a:extLst>
          </p:cNvSpPr>
          <p:nvPr/>
        </p:nvSpPr>
        <p:spPr>
          <a:xfrm rot="16200000">
            <a:off x="7398385" y="6068695"/>
            <a:ext cx="932815" cy="152400"/>
          </a:xfrm>
          <a:prstGeom prst="leftRightArrow">
            <a:avLst>
              <a:gd name="adj1" fmla="val 41604"/>
              <a:gd name="adj2" fmla="val 109281"/>
            </a:avLst>
          </a:prstGeom>
          <a:noFill/>
          <a:ln w="25400" cap="flat" cmpd="sng" algn="ctr">
            <a:solidFill>
              <a:srgbClr val="FF9300"/>
            </a:solidFill>
            <a:prstDash val="solid"/>
            <a:headEnd type="none"/>
            <a:tailEnd type="none"/>
          </a:ln>
          <a:effectLst>
            <a:outerShdw blurRad="63500" dist="50800" dir="54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9" name="Shape 1483"/>
          <p:cNvSpPr>
            <a:extLst>
              <a:ext uri="smNativeData">
                <pr:smNativeData xmlns:pr="smNativeData" xmlns="smNativeData" val="SMDATA_15_trXW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VQAAAAAAAABkAAAAZAAAAGQAAAAAAAAAy8vLAFUAAAAAAAAAZAAAAGQAAABkAAAAAAAAABcAAAAUAAAAAAAAAAAAAAD/fwAA/38AAAAAAAAJAAAABAAAABAFB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yDAAADgOAAC5NwAAuBAAABAAAAAmAAAACAAAAP//////////"/>
              </a:ext>
            </a:extLst>
          </p:cNvSpPr>
          <p:nvPr/>
        </p:nvSpPr>
        <p:spPr>
          <a:xfrm>
            <a:off x="7929880" y="2311400"/>
            <a:ext cx="1128395" cy="406400"/>
          </a:xfrm>
          <a:prstGeom prst="rect">
            <a:avLst/>
          </a:prstGeom>
          <a:noFill/>
          <a:ln w="25400" cap="flat" cmpd="sng" algn="ctr">
            <a:solidFill>
              <a:srgbClr val="FF9300"/>
            </a:solidFill>
            <a:prstDash val="solid"/>
            <a:headEnd type="none"/>
            <a:tailEnd type="none"/>
          </a:ln>
          <a:effectLst>
            <a:outerShdw blurRad="63500" dist="63500" dir="54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20" name="Shape 1484"/>
          <p:cNvSpPr>
            <a:extLst>
              <a:ext uri="smNativeData">
                <pr:smNativeData xmlns:pr="smNativeData" xmlns="smNativeData" val="SMDATA_15_trXW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VQAAAAAAAABkAAAAZAAAAGQAAAAAAAAAy8vLAFUAAAAAAAAAZAAAAGQAAABkAAAAAAAAABcAAAAUAAAAAAAAAAAAAAD/fwAA/38AAAAAAAAJAAAABAAAAAAGLw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0B4AABQUAADBJQAAlBYAABAAAAAmAAAACAAAAP//////////"/>
              </a:ext>
            </a:extLst>
          </p:cNvSpPr>
          <p:nvPr/>
        </p:nvSpPr>
        <p:spPr>
          <a:xfrm>
            <a:off x="5008880" y="3263900"/>
            <a:ext cx="1128395" cy="406400"/>
          </a:xfrm>
          <a:prstGeom prst="rect">
            <a:avLst/>
          </a:prstGeom>
          <a:noFill/>
          <a:ln w="25400" cap="flat" cmpd="sng" algn="ctr">
            <a:solidFill>
              <a:srgbClr val="FF9300"/>
            </a:solidFill>
            <a:prstDash val="solid"/>
            <a:headEnd type="none"/>
            <a:tailEnd type="none"/>
          </a:ln>
          <a:effectLst>
            <a:outerShdw blurRad="63500" dist="63500" dir="54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21" name="Shape 1485"/>
          <p:cNvSpPr>
            <a:extLst>
              <a:ext uri="smNativeData">
                <pr:smNativeData xmlns:pr="smNativeData" xmlns="smNativeData" val="SMDATA_15_trXWYhMAAAAlAAAAzAAAAA0AAAAAUAAAAFAAAABQAAAAUAAAAAAAAAABAAAAAAAAAAEAAABQAAAA9eGpCa2I5z9V+3Q8ZqDa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HbW/wAoAAAAAQAAACMAAAAjAAAAIwAAAB4AAAAAAAAAZAAAAGQAAAAAAAAAZAAAAGQAAAAVAAAAYAAAAAAAAAAAAAAADwAAACADAAAAAAAAAAAAAAEAAACgMgAAVgcAAKr4//8BAAAAf39/AAEAAABkAAAAAAAAABQAAABAHwAAAAAAACYAAAAAAAAAwOD//wAAAAAmAAAAZAAAABYAAABMAAAAAQAAAAAAAAAHAAAAAAAAAAEAAAAAAAAAVQAAAAAAAABQAAAAZAAAAGQAAAAAAAAAy8vLAFUAAAAAAAAAUAAAAGQAAABkAAAAAAAAABcAAAAUAAAAAAAAAAAAAAD/fwAA/38AAAAAAAAJAAAABAAAABkCAQQ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HbW/wB/f38AAAAAAMvLywDAwP8Af39/AAAAAAAAAAAAAAAAAAAAAAAAAAAAIQAAABgAAAAUAAAA7CgAAFUlAACrMAAARSYAABAAAAAmAAAACAAAAP//////////"/>
              </a:ext>
            </a:extLst>
          </p:cNvSpPr>
          <p:nvPr/>
        </p:nvSpPr>
        <p:spPr>
          <a:xfrm rot="13500000">
            <a:off x="6652260" y="6068695"/>
            <a:ext cx="1259205" cy="152400"/>
          </a:xfrm>
          <a:prstGeom prst="leftRightArrow">
            <a:avLst>
              <a:gd name="adj1" fmla="val 41604"/>
              <a:gd name="adj2" fmla="val 109299"/>
            </a:avLst>
          </a:prstGeom>
          <a:noFill/>
          <a:ln w="25400" cap="flat" cmpd="sng" algn="ctr">
            <a:solidFill>
              <a:srgbClr val="76D6FF"/>
            </a:solidFill>
            <a:prstDash val="solid"/>
            <a:headEnd type="none"/>
            <a:tailEnd type="none"/>
          </a:ln>
          <a:effectLst>
            <a:outerShdw blurRad="63500" dist="50800" dir="54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22" name="Shape 1486"/>
          <p:cNvSpPr>
            <a:extLst>
              <a:ext uri="smNativeData">
                <pr:smNativeData xmlns:pr="smNativeData" xmlns="smNativeData" val="SMDATA_15_trXW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HbW/wAoAAAAAQAAACMAAAAjAAAAIwAAAB4AAAAAAAAAZAAAAGQAAAAAAAAAZAAAAGQAAAAVAAAAYAAAAAAAAAAAAAAADwAAACADAAAAAAAAAAAAAAEAAACgMgAAVgcAAKr4//8BAAAAf39/AAEAAABkAAAAAAAAABQAAABAHwAAAAAAACYAAAAAAAAAwOD//wAAAAAmAAAAZAAAABYAAABMAAAAAQAAAAAAAAAHAAAAAAAAAAEAAAAAAAAAVQAAAAAAAABkAAAAZAAAAGQAAAAAAAAAy8vLAFUAAAAAAAAAZAAAAGQAAABkAAAAAAAAABcAAAAUAAAAAAAAAAAAAAD/fwAA/38AAAAAAAAJAAAABAAAABsbGw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HbW/wB/f38AAAAAAMvLywDAwP8Af39/AAAAAAAAAAAAAAAAAAAAAAAAAAAAIQAAABgAAAAUAAAA5B4AAEALAADVJQAAwA0AABAAAAAmAAAACAAAAP//////////"/>
              </a:ext>
            </a:extLst>
          </p:cNvSpPr>
          <p:nvPr/>
        </p:nvSpPr>
        <p:spPr>
          <a:xfrm>
            <a:off x="5021580" y="1828800"/>
            <a:ext cx="1128395" cy="406400"/>
          </a:xfrm>
          <a:prstGeom prst="rect">
            <a:avLst/>
          </a:prstGeom>
          <a:noFill/>
          <a:ln w="25400" cap="flat" cmpd="sng" algn="ctr">
            <a:solidFill>
              <a:srgbClr val="76D6FF"/>
            </a:solidFill>
            <a:prstDash val="solid"/>
            <a:headEnd type="none"/>
            <a:tailEnd type="none"/>
          </a:ln>
          <a:effectLst>
            <a:outerShdw blurRad="63500" dist="63500" dir="54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23" name="Shape 1487"/>
          <p:cNvSpPr>
            <a:extLst>
              <a:ext uri="smNativeData">
                <pr:smNativeData xmlns:pr="smNativeData" xmlns="smNativeData" val="SMDATA_15_trXW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HbW/wAoAAAAAQAAACMAAAAjAAAAIwAAAB4AAAAAAAAAZAAAAGQAAAAAAAAAZAAAAGQAAAAVAAAAYAAAAAAAAAAAAAAADwAAACADAAAAAAAAAAAAAAEAAACgMgAAVgcAAKr4//8BAAAAf39/AAEAAABkAAAAAAAAABQAAABAHwAAAAAAACYAAAAAAAAAwOD//wAAAAAmAAAAZAAAABYAAABMAAAAAQAAAAAAAAAHAAAAAAAAAAEAAAAAAAAAVQAAAAAAAABkAAAAZAAAAGQAAAAAAAAAy8vLAFUAAAAAAAAAZAAAAGQAAABkAAAAAAAAABcAAAAUAAAAAAAAAAAAAAD/fwAA/38AAAAAAAAJAAAABAAAAP///w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HbW/wB/f38AAAAAAMvLywDAwP8Af39/AAAAAAAAAAAAAAAAAAAAAAAAAAAAIQAAABgAAAAUAAAA/BUAADgOAADtHAAAuBAAABAAAAAmAAAACAAAAP//////////"/>
              </a:ext>
            </a:extLst>
          </p:cNvSpPr>
          <p:nvPr/>
        </p:nvSpPr>
        <p:spPr>
          <a:xfrm>
            <a:off x="3573780" y="2311400"/>
            <a:ext cx="1128395" cy="406400"/>
          </a:xfrm>
          <a:prstGeom prst="rect">
            <a:avLst/>
          </a:prstGeom>
          <a:noFill/>
          <a:ln w="25400" cap="flat" cmpd="sng" algn="ctr">
            <a:solidFill>
              <a:srgbClr val="76D6FF"/>
            </a:solidFill>
            <a:prstDash val="solid"/>
            <a:headEnd type="none"/>
            <a:tailEnd type="none"/>
          </a:ln>
          <a:effectLst>
            <a:outerShdw blurRad="63500" dist="63500" dir="54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24" name="Shape 1488"/>
          <p:cNvSpPr>
            <a:extLst>
              <a:ext uri="smNativeData">
                <pr:smNativeData xmlns:pr="smNativeData" xmlns="smNativeData" val="SMDATA_15_trXW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HbW/wAoAAAAAQAAACMAAAAjAAAAIwAAAB4AAAAAAAAAZAAAAGQAAAAAAAAAZAAAAGQAAAAVAAAAYAAAAAAAAAAAAAAADwAAACADAAAAAAAAAAAAAAEAAACgMgAAVgcAAKr4//8BAAAAf39/AAEAAABkAAAAAAAAABQAAABAHwAAAAAAACYAAAAAAAAAwOD//wAAAAAmAAAAZAAAABYAAABMAAAAAQAAAAAAAAAHAAAAAAAAAAEAAAAAAAAAVQAAAAAAAABkAAAAZAAAAGQAAAAAAAAAy8vLAFUAAAAAAAAAZAAAAGQAAABkAAAAAAAAABcAAAAUAAAAAAAAAAAAAAD/fwAA/38AAAAAAAAJAAAABAAAAAA0sv8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HbW/wB/f38AAAAAAMvLywDAwP8Af39/AAAAAAAAAAAAAAAAAAAAAAAAAAAAIQAAABgAAAAUAAAAyDAAAEALAAC5NwAAwA0AABAAAAAmAAAACAAAAP//////////"/>
              </a:ext>
            </a:extLst>
          </p:cNvSpPr>
          <p:nvPr/>
        </p:nvSpPr>
        <p:spPr>
          <a:xfrm>
            <a:off x="7929880" y="1828800"/>
            <a:ext cx="1128395" cy="406400"/>
          </a:xfrm>
          <a:prstGeom prst="rect">
            <a:avLst/>
          </a:prstGeom>
          <a:noFill/>
          <a:ln w="25400" cap="flat" cmpd="sng" algn="ctr">
            <a:solidFill>
              <a:srgbClr val="76D6FF"/>
            </a:solidFill>
            <a:prstDash val="solid"/>
            <a:headEnd type="none"/>
            <a:tailEnd type="none"/>
          </a:ln>
          <a:effectLst>
            <a:outerShdw blurRad="63500" dist="63500" dir="54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25" name="Shape 1489"/>
          <p:cNvSpPr>
            <a:extLst>
              <a:ext uri="smNativeData">
                <pr:smNativeData xmlns:pr="smNativeData" xmlns="smNativeData" val="SMDATA_15_trXW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HbW/wAoAAAAAQAAACMAAAAjAAAAIwAAAB4AAAAAAAAAZAAAAGQAAAAAAAAAZAAAAGQAAAAVAAAAYAAAAAAAAAAAAAAADwAAACADAAAAAAAAAAAAAAEAAACgMgAAVgcAAKr4//8BAAAAf39/AAEAAABkAAAAAAAAABQAAABAHwAAAAAAACYAAAAAAAAAwOD//wAAAAAmAAAAZAAAABYAAABMAAAAAQAAAAAAAAAHAAAAAAAAAAEAAAAAAAAAVQAAAAAAAABkAAAAZAAAAGQAAAAAAAAAy8vLAFUAAAAAAAAAZAAAAGQAAABkAAAAAAAAABcAAAAUAAAAAAAAAAAAAAD/fwAA/38AAAAAAAAJAAAABAAAADs7Ow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HbW/wB/f38AAAAAAMvLywDAwP8Af39/AAAAAAAAAAAAAAAAAAAAAAAAAAAAIQAAABgAAAAUAAAA/BUAABQUAADtHAAAlBYAABAAAAAmAAAACAAAAP//////////"/>
              </a:ext>
            </a:extLst>
          </p:cNvSpPr>
          <p:nvPr/>
        </p:nvSpPr>
        <p:spPr>
          <a:xfrm>
            <a:off x="3573780" y="3263900"/>
            <a:ext cx="1128395" cy="406400"/>
          </a:xfrm>
          <a:prstGeom prst="rect">
            <a:avLst/>
          </a:prstGeom>
          <a:noFill/>
          <a:ln w="25400" cap="flat" cmpd="sng" algn="ctr">
            <a:solidFill>
              <a:srgbClr val="76D6FF"/>
            </a:solidFill>
            <a:prstDash val="solid"/>
            <a:headEnd type="none"/>
            <a:tailEnd type="none"/>
          </a:ln>
          <a:effectLst>
            <a:outerShdw blurRad="63500" dist="63500" dir="54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26" name="Shape 1490"/>
          <p:cNvSpPr>
            <a:extLst>
              <a:ext uri="smNativeData">
                <pr:smNativeData xmlns:pr="smNativeData" xmlns="smNativeData" val="SMDATA_15_trXWYhMAAAAlAAAAzAAAAA0AAAAAUAAAAFAAAABQAAAAUAAAAAAAAAABAAAAAAAAAAEAAABQAAAA2EnrPs6S5D9V+3Q8ZqDa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HbW/wAoAAAAAQAAACMAAAAjAAAAIwAAAB4AAAAAAAAAZAAAAGQAAAAAAAAAZAAAAGQAAAAVAAAAYAAAAAAAAAAAAAAADwAAACADAAAAAAAAAAAAAAEAAACgMgAAVgcAAKr4//8BAAAAf39/AAEAAABkAAAAAAAAABQAAABAHwAAAAAAACYAAAAAAAAAwOD//wAAAAAmAAAAZAAAABYAAABMAAAAAQAAAAAAAAAHAAAAAAAAAAEAAAAAAAAAVQAAAAAAAABQAAAAZAAAAGQAAAAAAAAAy8vLAFUAAAAAAAAAUAAAAGQAAABkAAAAAAAAABcAAAAUAAAAAAAAAAAAAAD/fwAA/38AAAAAAAAJAAAABAAAAP///w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HbW/wB/f38AAAAAAMvLywDAwP8Af39/AAAAAAAAAAAAAAAAAAAAAAAAAAAAIQAAABgAAAAUAAAA7SkAAJghAACqLwAAiCIAABAAAAAmAAAACAAAAP//////////"/>
              </a:ext>
            </a:extLst>
          </p:cNvSpPr>
          <p:nvPr/>
        </p:nvSpPr>
        <p:spPr>
          <a:xfrm>
            <a:off x="6815455" y="5461000"/>
            <a:ext cx="932815" cy="152400"/>
          </a:xfrm>
          <a:prstGeom prst="leftRightArrow">
            <a:avLst>
              <a:gd name="adj1" fmla="val 41604"/>
              <a:gd name="adj2" fmla="val 109281"/>
            </a:avLst>
          </a:prstGeom>
          <a:noFill/>
          <a:ln w="25400" cap="flat" cmpd="sng" algn="ctr">
            <a:solidFill>
              <a:srgbClr val="76D6FF"/>
            </a:solidFill>
            <a:prstDash val="solid"/>
            <a:headEnd type="none"/>
            <a:tailEnd type="none"/>
          </a:ln>
          <a:effectLst>
            <a:outerShdw blurRad="63500" dist="50800" dir="54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Tree>
  </p:cSld>
  <p:clrMapOvr>
    <a:masterClrMapping/>
  </p:clrMapOvr>
  <p:transition spd="fast" p14:dur="500">
    <p:fade/>
    <p:extLst>
      <p:ext uri="smNativeData">
        <pr:smNativeData xmlns:pr="smNativeData" xmlns="smNativeData" val="trXWYgAAAAD0AQAAAAAAAAYAAAAAAAAAAAAAAAAAAAAAAAAAAQAAAAAAAAAAAAAAAAAAAAAAAAAAAAAA"/>
      </p:ext>
    </p:extLst>
  </p:transition>
  <p:timing>
    <p:tnLst>
      <p:par>
        <p:cTn id="1" dur="indefinite" restart="never" nodeType="tmRoot"/>
      </p:par>
    </p:tnLst>
  </p:timing>
</p:sld>
</file>

<file path=ppt/slides/slide97.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1492"/>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FwYAAAcZAAA4NgAAPxsAABAgAAAmAAAACAAAAP//////////"/>
              </a:ext>
            </a:extLst>
          </p:cNvSpPr>
          <p:nvPr/>
        </p:nvSpPr>
        <p:spPr>
          <a:xfrm>
            <a:off x="989965" y="4068445"/>
            <a:ext cx="7823835"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100"/>
              </a:lnSpc>
              <a:tabLst>
                <a:tab pos="838200" algn="l"/>
              </a:tabLst>
              <a:defRPr sz="1800" cap="none">
                <a:latin typeface="Arial" pitchFamily="1" charset="0"/>
                <a:ea typeface="Arial" pitchFamily="1" charset="0"/>
                <a:cs typeface="Arial" pitchFamily="1" charset="0"/>
              </a:defRPr>
            </a:pPr>
            <a:r>
              <a:rPr cap="none">
                <a:solidFill>
                  <a:srgbClr val="424242"/>
                </a:solidFill>
              </a:rPr>
              <a:t>The </a:t>
            </a:r>
            <a:r>
              <a:rPr cap="none">
                <a:solidFill>
                  <a:srgbClr val="0433FF"/>
                </a:solidFill>
              </a:rPr>
              <a:t>stationary frequencies</a:t>
            </a:r>
            <a:r>
              <a:rPr cap="none">
                <a:solidFill>
                  <a:srgbClr val="424242"/>
                </a:solidFill>
              </a:rPr>
              <a:t> of all states are still assumed to be equal</a:t>
            </a:r>
            <a:endParaRPr cap="none">
              <a:solidFill>
                <a:srgbClr val="424242"/>
              </a:solidFill>
            </a:endParaRPr>
          </a:p>
        </p:txBody>
      </p:sp>
      <p:pic>
        <p:nvPicPr>
          <p:cNvPr id="3" name="pasted-image.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BhMlUw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OgIAAAoCwAA7jgAAOAWAAAQAAAAJgAAAAgAAAD//////////w=="/>
              </a:ext>
            </a:extLst>
          </p:cNvPicPr>
          <p:nvPr/>
        </p:nvPicPr>
        <p:blipFill>
          <a:blip r:embed="rId2"/>
          <a:stretch>
            <a:fillRect/>
          </a:stretch>
        </p:blipFill>
        <p:spPr>
          <a:xfrm>
            <a:off x="1447800" y="1813560"/>
            <a:ext cx="7806690" cy="1905000"/>
          </a:xfrm>
          <a:prstGeom prst="rect">
            <a:avLst/>
          </a:prstGeom>
          <a:noFill/>
          <a:ln>
            <a:noFill/>
          </a:ln>
          <a:effectLst/>
        </p:spPr>
      </p:pic>
      <p:sp>
        <p:nvSpPr>
          <p:cNvPr id="4" name="Shape 1494"/>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Edlb20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AgNQAAwAgAABAgAAAmAAAACAAAAP//////////"/>
              </a:ext>
            </a:extLst>
          </p:cNvSpPr>
          <p:nvPr/>
        </p:nvSpPr>
        <p:spPr>
          <a:xfrm>
            <a:off x="635000" y="101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The Kimura, 1980 (K80) substitution model</a:t>
            </a:r>
          </a:p>
        </p:txBody>
      </p:sp>
      <p:sp>
        <p:nvSpPr>
          <p:cNvPr id="5" name="Shape 1495"/>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GE6cD4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OwYAANwAAABFOAAATAQAABAgAAAmAAAACAAAAP//////////"/>
              </a:ext>
            </a:extLst>
          </p:cNvSpPr>
          <p:nvPr/>
        </p:nvSpPr>
        <p:spPr>
          <a:xfrm>
            <a:off x="1012825" y="139700"/>
            <a:ext cx="81343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Stochastic Models of Nucleotide Substitution</a:t>
            </a:r>
          </a:p>
        </p:txBody>
      </p:sp>
      <p:sp>
        <p:nvSpPr>
          <p:cNvPr id="6" name="Shape 1496"/>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D48L2E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FgbAACzPAAANB8AABAgAAAmAAAACAAAAP//////////"/>
              </a:ext>
            </a:extLst>
          </p:cNvSpPr>
          <p:nvPr/>
        </p:nvSpPr>
        <p:spPr>
          <a:xfrm>
            <a:off x="990600" y="4445000"/>
            <a:ext cx="8876665" cy="6273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100"/>
              </a:lnSpc>
              <a:tabLst>
                <a:tab pos="838200" algn="l"/>
              </a:tabLst>
              <a:defRPr sz="1800" cap="none">
                <a:latin typeface="Arial" pitchFamily="1" charset="0"/>
                <a:ea typeface="Arial" pitchFamily="1" charset="0"/>
                <a:cs typeface="Arial" pitchFamily="1" charset="0"/>
              </a:defRPr>
            </a:pPr>
            <a:r>
              <a:rPr cap="none">
                <a:solidFill>
                  <a:srgbClr val="424242"/>
                </a:solidFill>
              </a:rPr>
              <a:t>The </a:t>
            </a:r>
            <a:r>
              <a:rPr cap="none">
                <a:solidFill>
                  <a:srgbClr val="0433FF"/>
                </a:solidFill>
              </a:rPr>
              <a:t>relative rates</a:t>
            </a:r>
            <a:r>
              <a:rPr cap="none">
                <a:solidFill>
                  <a:srgbClr val="424242"/>
                </a:solidFill>
              </a:rPr>
              <a:t> accommodate possible bias in the instantaneous rates of transition </a:t>
            </a:r>
            <a:br/>
            <a:r>
              <a:rPr cap="none">
                <a:solidFill>
                  <a:srgbClr val="424242"/>
                </a:solidFill>
              </a:rPr>
              <a:t>    and transversion substitutions</a:t>
            </a:r>
            <a:endParaRPr cap="none">
              <a:solidFill>
                <a:srgbClr val="424242"/>
              </a:solidFill>
            </a:endParaRPr>
          </a:p>
        </p:txBody>
      </p:sp>
      <p:sp>
        <p:nvSpPr>
          <p:cNvPr id="7" name="Shape 1497"/>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QAAADkAAAA5AAAAZAAAAGQAAAAAAAAAy8vLAFUAAAA5AAAAOQAAAGQAAABkAAAAAAAAABcAAAAUAAAAAAAAAAAAAAD/fwAA/38AAAAAAAAJAAAABAAAAGFsPSI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nCcAAKggAAAwKgAAUCMAABAgAAAmAAAACAAAAP//////////"/>
              </a:ext>
            </a:extLst>
          </p:cNvSpPr>
          <p:nvPr/>
        </p:nvSpPr>
        <p:spPr>
          <a:xfrm>
            <a:off x="6438900" y="5308600"/>
            <a:ext cx="419100" cy="431800"/>
          </a:xfrm>
          <a:prstGeom prst="rect">
            <a:avLst/>
          </a:prstGeom>
          <a:noFill/>
          <a:ln>
            <a:noFill/>
          </a:ln>
          <a:effectLst>
            <a:outerShdw blurRad="63500" dist="51187" dir="2700000">
              <a:srgbClr val="000000">
                <a:alpha val="15000"/>
              </a:srgbClr>
            </a:outerShdw>
          </a:effectLst>
        </p:spPr>
        <p:txBody>
          <a:bodyPr vert="horz" wrap="square" lIns="50800" tIns="50800" rIns="50800" bIns="50800" numCol="1" spcCol="215900" anchor="t"/>
          <a:lstStyle>
            <a:lvl1pPr algn="l" defTabSz="457200">
              <a:lnSpc>
                <a:spcPts val="2900"/>
              </a:lnSpc>
              <a:spcBef>
                <a:spcPts val="400"/>
              </a:spcBef>
              <a:tabLst>
                <a:tab pos="838200" algn="l"/>
                <a:tab pos="914400" algn="l"/>
                <a:tab pos="1828800" algn="l"/>
                <a:tab pos="2387600" algn="l"/>
              </a:tabLst>
              <a:defRPr sz="2400" b="1" cap="none">
                <a:solidFill>
                  <a:srgbClr val="424242"/>
                </a:solidFill>
                <a:latin typeface="Times New Roman" pitchFamily="1" charset="0"/>
                <a:ea typeface="Gill Sans" pitchFamily="0" charset="0"/>
                <a:cs typeface="Gill Sans" pitchFamily="0" charset="0"/>
              </a:defRPr>
            </a:lvl1pPr>
          </a:lstStyle>
          <a:p>
            <a:pPr/>
            <a:r>
              <a:t>A</a:t>
            </a:r>
          </a:p>
        </p:txBody>
      </p:sp>
      <p:sp>
        <p:nvSpPr>
          <p:cNvPr id="8" name="Shape 1498"/>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QAAADkAAAA5AAAAZAAAAGQAAAAAAAAAy8vLAFUAAAA5AAAAOQAAAGQAAABkAAAAAAAAABcAAAAUAAAAAAAAAAAAAAD/fwAA/38AAAAAAAAJAAAABAAAACI2Mz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WC8AAKggAADsMQAAUCMAABAgAAAmAAAACAAAAP//////////"/>
              </a:ext>
            </a:extLst>
          </p:cNvSpPr>
          <p:nvPr/>
        </p:nvSpPr>
        <p:spPr>
          <a:xfrm>
            <a:off x="7696200" y="5308600"/>
            <a:ext cx="419100" cy="431800"/>
          </a:xfrm>
          <a:prstGeom prst="rect">
            <a:avLst/>
          </a:prstGeom>
          <a:noFill/>
          <a:ln>
            <a:noFill/>
          </a:ln>
          <a:effectLst>
            <a:outerShdw blurRad="63500" dist="51187" dir="2700000">
              <a:srgbClr val="000000">
                <a:alpha val="15000"/>
              </a:srgbClr>
            </a:outerShdw>
          </a:effectLst>
        </p:spPr>
        <p:txBody>
          <a:bodyPr vert="horz" wrap="square" lIns="50800" tIns="50800" rIns="50800" bIns="50800" numCol="1" spcCol="215900" anchor="t"/>
          <a:lstStyle>
            <a:lvl1pPr algn="l" defTabSz="457200">
              <a:lnSpc>
                <a:spcPts val="2900"/>
              </a:lnSpc>
              <a:spcBef>
                <a:spcPts val="400"/>
              </a:spcBef>
              <a:tabLst>
                <a:tab pos="838200" algn="l"/>
                <a:tab pos="914400" algn="l"/>
                <a:tab pos="1828800" algn="l"/>
                <a:tab pos="2387600" algn="l"/>
              </a:tabLst>
              <a:defRPr sz="2400" b="1" cap="none">
                <a:solidFill>
                  <a:srgbClr val="424242"/>
                </a:solidFill>
                <a:latin typeface="Times New Roman" pitchFamily="1" charset="0"/>
                <a:ea typeface="Gill Sans" pitchFamily="0" charset="0"/>
                <a:cs typeface="Gill Sans" pitchFamily="0" charset="0"/>
              </a:defRPr>
            </a:lvl1pPr>
          </a:lstStyle>
          <a:p>
            <a:pPr/>
            <a:r>
              <a:t>T</a:t>
            </a:r>
          </a:p>
        </p:txBody>
      </p:sp>
      <p:sp>
        <p:nvSpPr>
          <p:cNvPr id="9" name="Shape 1499"/>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QAAADkAAAA5AAAAZAAAAGQAAAAAAAAAy8vLAFUAAAA5AAAAOQAAAGQAAABkAAAAAAAAABcAAAAUAAAAAAAAAAAAAAD/fwAA/38AAAAAAAAJAAAABAAAACIga3k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nCcAAFAoAAAwKgAA+CoAABAgAAAmAAAACAAAAP//////////"/>
              </a:ext>
            </a:extLst>
          </p:cNvSpPr>
          <p:nvPr/>
        </p:nvSpPr>
        <p:spPr>
          <a:xfrm>
            <a:off x="6438900" y="6553200"/>
            <a:ext cx="419100" cy="431800"/>
          </a:xfrm>
          <a:prstGeom prst="rect">
            <a:avLst/>
          </a:prstGeom>
          <a:noFill/>
          <a:ln>
            <a:noFill/>
          </a:ln>
          <a:effectLst>
            <a:outerShdw blurRad="63500" dist="51187" dir="2700000">
              <a:srgbClr val="000000">
                <a:alpha val="15000"/>
              </a:srgbClr>
            </a:outerShdw>
          </a:effectLst>
        </p:spPr>
        <p:txBody>
          <a:bodyPr vert="horz" wrap="square" lIns="50800" tIns="50800" rIns="50800" bIns="50800" numCol="1" spcCol="215900" anchor="t"/>
          <a:lstStyle>
            <a:lvl1pPr algn="l" defTabSz="457200">
              <a:lnSpc>
                <a:spcPts val="2900"/>
              </a:lnSpc>
              <a:spcBef>
                <a:spcPts val="400"/>
              </a:spcBef>
              <a:tabLst>
                <a:tab pos="838200" algn="l"/>
                <a:tab pos="914400" algn="l"/>
                <a:tab pos="1828800" algn="l"/>
                <a:tab pos="2387600" algn="l"/>
              </a:tabLst>
              <a:defRPr sz="2400" b="1" cap="none">
                <a:solidFill>
                  <a:srgbClr val="424242"/>
                </a:solidFill>
                <a:latin typeface="Times New Roman" pitchFamily="1" charset="0"/>
                <a:ea typeface="Gill Sans" pitchFamily="0" charset="0"/>
                <a:cs typeface="Gill Sans" pitchFamily="0" charset="0"/>
              </a:defRPr>
            </a:lvl1pPr>
          </a:lstStyle>
          <a:p>
            <a:pPr/>
            <a:r>
              <a:t>G</a:t>
            </a:r>
          </a:p>
        </p:txBody>
      </p:sp>
      <p:sp>
        <p:nvSpPr>
          <p:cNvPr id="10" name="Shape 1500"/>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QAAADkAAAA5AAAAZAAAAGQAAAAAAAAAy8vLAFUAAAA5AAAAOQAAAGQAAABkAAAAAAAAABcAAAAUAAAAAAAAAAAAAAD/fwAA/38AAAAAAAAJAAAABAAAADAwIi8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C8AAFAoAAAUMgAA+CoAABAgAAAmAAAACAAAAP//////////"/>
              </a:ext>
            </a:extLst>
          </p:cNvSpPr>
          <p:nvPr/>
        </p:nvSpPr>
        <p:spPr>
          <a:xfrm>
            <a:off x="7721600" y="6553200"/>
            <a:ext cx="419100" cy="431800"/>
          </a:xfrm>
          <a:prstGeom prst="rect">
            <a:avLst/>
          </a:prstGeom>
          <a:noFill/>
          <a:ln>
            <a:noFill/>
          </a:ln>
          <a:effectLst>
            <a:outerShdw blurRad="63500" dist="51187" dir="2700000">
              <a:srgbClr val="000000">
                <a:alpha val="15000"/>
              </a:srgbClr>
            </a:outerShdw>
          </a:effectLst>
        </p:spPr>
        <p:txBody>
          <a:bodyPr vert="horz" wrap="square" lIns="50800" tIns="50800" rIns="50800" bIns="50800" numCol="1" spcCol="215900" anchor="t"/>
          <a:lstStyle>
            <a:lvl1pPr algn="l" defTabSz="457200">
              <a:lnSpc>
                <a:spcPts val="2900"/>
              </a:lnSpc>
              <a:spcBef>
                <a:spcPts val="400"/>
              </a:spcBef>
              <a:tabLst>
                <a:tab pos="838200" algn="l"/>
                <a:tab pos="914400" algn="l"/>
                <a:tab pos="1828800" algn="l"/>
                <a:tab pos="2387600" algn="l"/>
              </a:tabLst>
              <a:defRPr sz="2400" b="1" cap="none">
                <a:solidFill>
                  <a:srgbClr val="424242"/>
                </a:solidFill>
                <a:latin typeface="Times New Roman" pitchFamily="1" charset="0"/>
                <a:ea typeface="Gill Sans" pitchFamily="0" charset="0"/>
                <a:cs typeface="Gill Sans" pitchFamily="0" charset="0"/>
              </a:defRPr>
            </a:lvl1pPr>
          </a:lstStyle>
          <a:p>
            <a:pPr/>
            <a:r>
              <a:t>C</a:t>
            </a:r>
          </a:p>
        </p:txBody>
      </p:sp>
      <p:sp>
        <p:nvSpPr>
          <p:cNvPr id="11" name="Shape 1501"/>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HBlPSI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yCwAAC8fAADcNAAALCEAABAgAAAmAAAACAAAAP//////////"/>
              </a:ext>
            </a:extLst>
          </p:cNvSpPr>
          <p:nvPr/>
        </p:nvSpPr>
        <p:spPr>
          <a:xfrm>
            <a:off x="7279640" y="5069205"/>
            <a:ext cx="1313180" cy="323215"/>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defTabSz="457200">
              <a:lnSpc>
                <a:spcPts val="1900"/>
              </a:lnSpc>
              <a:spcBef>
                <a:spcPts val="400"/>
              </a:spcBef>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Pyrimidine</a:t>
            </a:r>
          </a:p>
        </p:txBody>
      </p:sp>
      <p:sp>
        <p:nvSpPr>
          <p:cNvPr id="12" name="Shape 1502"/>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GFiTHM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wiQAAC8fAADXLAAALCEAABAgAAAmAAAACAAAAP//////////"/>
              </a:ext>
            </a:extLst>
          </p:cNvSpPr>
          <p:nvPr/>
        </p:nvSpPr>
        <p:spPr>
          <a:xfrm>
            <a:off x="5975350" y="5069205"/>
            <a:ext cx="1313815" cy="323215"/>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defTabSz="457200">
              <a:lnSpc>
                <a:spcPts val="1900"/>
              </a:lnSpc>
              <a:spcBef>
                <a:spcPts val="400"/>
              </a:spcBef>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Purine</a:t>
            </a:r>
          </a:p>
        </p:txBody>
      </p:sp>
      <p:sp>
        <p:nvSpPr>
          <p:cNvPr id="13" name="Shape 1503"/>
          <p:cNvSpPr>
            <a:extLst>
              <a:ext uri="smNativeData">
                <pr:smNativeData xmlns:pr="smNativeData" xmlns="smNativeData" val="SMDATA_15_trXWYhMAAAAlAAAAzAAAAA0AAAAAUAAAAFAAAABQAAAAUAAAAAAAAAABAAAAAAAAAAEAAABQAAAA2EnrPs6S5D9V+3Q8ZqDa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VQAAAAAAAABQAAAAZAAAAGQAAAAAAAAAy8vLAFUAAAAAAAAAUAAAAGQAAABkAAAAAAAAABcAAAAUAAAAAAAAAAAAAAD/fwAA/38AAAAAAAAJAAAABAAAAHA+PGE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QSgAAO8iAAAxKQAArCgAABAAAAAmAAAACAAAAP//////////"/>
              </a:ext>
            </a:extLst>
          </p:cNvSpPr>
          <p:nvPr/>
        </p:nvSpPr>
        <p:spPr>
          <a:xfrm rot="16200000">
            <a:off x="6153785" y="6068695"/>
            <a:ext cx="932815" cy="152400"/>
          </a:xfrm>
          <a:prstGeom prst="leftRightArrow">
            <a:avLst>
              <a:gd name="adj1" fmla="val 41604"/>
              <a:gd name="adj2" fmla="val 109281"/>
            </a:avLst>
          </a:prstGeom>
          <a:noFill/>
          <a:ln w="25400" cap="flat" cmpd="sng" algn="ctr">
            <a:solidFill>
              <a:srgbClr val="FF9300"/>
            </a:solidFill>
            <a:prstDash val="solid"/>
            <a:headEnd type="none"/>
            <a:tailEnd type="none"/>
          </a:ln>
          <a:effectLst>
            <a:outerShdw blurRad="63500" dist="50800" dir="54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4" name="Shape 1504"/>
          <p:cNvSpPr>
            <a:extLst>
              <a:ext uri="smNativeData">
                <pr:smNativeData xmlns:pr="smNativeData" xmlns="smNativeData" val="SMDATA_15_trXW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VQAAAAAAAABkAAAAZAAAAGQAAAAAAAAAy8vLAFUAAAAAAAAAZAAAAGQAAABkAAAAAAAAABcAAAAUAAAAAAAAAAAAAAD/fwAA/38AAAAAAAAJAAAABAAAAC8+PC8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9CcAAEALAADlLgAAwA0AABAAAAAmAAAACAAAAP//////////"/>
              </a:ext>
            </a:extLst>
          </p:cNvSpPr>
          <p:nvPr/>
        </p:nvSpPr>
        <p:spPr>
          <a:xfrm>
            <a:off x="6494780" y="1828800"/>
            <a:ext cx="1128395" cy="406400"/>
          </a:xfrm>
          <a:prstGeom prst="rect">
            <a:avLst/>
          </a:prstGeom>
          <a:noFill/>
          <a:ln w="25400" cap="flat" cmpd="sng" algn="ctr">
            <a:solidFill>
              <a:srgbClr val="FF9300"/>
            </a:solidFill>
            <a:prstDash val="solid"/>
            <a:headEnd type="none"/>
            <a:tailEnd type="none"/>
          </a:ln>
          <a:effectLst>
            <a:outerShdw blurRad="63500" dist="63500" dir="54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5" name="Shape 1505"/>
          <p:cNvSpPr>
            <a:extLst>
              <a:ext uri="smNativeData">
                <pr:smNativeData xmlns:pr="smNativeData" xmlns="smNativeData" val="SMDATA_15_trXW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VQAAAAAAAABkAAAAZAAAAGQAAAAAAAAAy8vLAFUAAAAAAAAAZAAAAGQAAABkAAAAAAAAABcAAAAUAAAAAAAAAAAAAAD/fwAA/38AAAAAAAAJAAAABAAAAGhvcj0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BUAADARAADtHAAAsBMAABAAAAAmAAAACAAAAP//////////"/>
              </a:ext>
            </a:extLst>
          </p:cNvSpPr>
          <p:nvPr/>
        </p:nvSpPr>
        <p:spPr>
          <a:xfrm>
            <a:off x="3573780" y="2794000"/>
            <a:ext cx="1128395" cy="406400"/>
          </a:xfrm>
          <a:prstGeom prst="rect">
            <a:avLst/>
          </a:prstGeom>
          <a:noFill/>
          <a:ln w="25400" cap="flat" cmpd="sng" algn="ctr">
            <a:solidFill>
              <a:srgbClr val="FF9300"/>
            </a:solidFill>
            <a:prstDash val="solid"/>
            <a:headEnd type="none"/>
            <a:tailEnd type="none"/>
          </a:ln>
          <a:effectLst>
            <a:outerShdw blurRad="63500" dist="63500" dir="54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pic>
        <p:nvPicPr>
          <p:cNvPr id="16" name="pasted-image.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BuU3Bj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AwcAADcHgAAaiAAAFQpAAAQAAAAJgAAAAgAAAD//////////w=="/>
              </a:ext>
            </a:extLst>
          </p:cNvPicPr>
          <p:nvPr/>
        </p:nvPicPr>
        <p:blipFill>
          <a:blip r:embed="rId3"/>
          <a:stretch>
            <a:fillRect/>
          </a:stretch>
        </p:blipFill>
        <p:spPr>
          <a:xfrm>
            <a:off x="4559300" y="5016500"/>
            <a:ext cx="709930" cy="1701800"/>
          </a:xfrm>
          <a:prstGeom prst="rect">
            <a:avLst/>
          </a:prstGeom>
          <a:noFill/>
          <a:ln>
            <a:noFill/>
          </a:ln>
          <a:effectLst>
            <a:outerShdw blurRad="63500" dist="63760" dir="2700000">
              <a:srgbClr val="000000">
                <a:alpha val="4000"/>
              </a:srgbClr>
            </a:outerShdw>
          </a:effectLst>
        </p:spPr>
      </p:pic>
      <p:sp>
        <p:nvSpPr>
          <p:cNvPr id="17" name="Shape 1507"/>
          <p:cNvSpPr>
            <a:extLst>
              <a:ext uri="smNativeData">
                <pr:smNativeData xmlns:pr="smNativeData" xmlns="smNativeData" val="SMDATA_15_trXWYhMAAAAlAAAAZAAAAA0AAAAAUAAAAFAAAABQAAAAUAAAAAAAAAABAAAAAAAAAAEAAABQAAAAAAAAAAAA4D8AAAAAAADgPwAAAAAAAOA/AAAAAAAA4D8AAAAAAADgPwAAAAAAAOA/AAAAAAAA4D8AAAAAAADgPwAAAAAAAOA/AAAAAAAA4D8CAAAAjAAAAAE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HBQcj4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2BkAALAnAACoIQAA+CoAABAAAAAmAAAACAAAAP//////////"/>
              </a:ext>
            </a:extLst>
          </p:cNvSpPr>
          <p:nvPr/>
        </p:nvSpPr>
        <p:spPr>
          <a:xfrm>
            <a:off x="4201160" y="6451600"/>
            <a:ext cx="1270000" cy="533400"/>
          </a:xfrm>
          <a:prstGeom prst="rect">
            <a:avLst/>
          </a:prstGeom>
          <a:solidFill>
            <a:srgbClr val="FFFFFF"/>
          </a:solidFill>
          <a:ln>
            <a:noFill/>
          </a:ln>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8" name="Shape 1508"/>
          <p:cNvSpPr>
            <a:extLst>
              <a:ext uri="smNativeData">
                <pr:smNativeData xmlns:pr="smNativeData" xmlns="smNativeData" val="SMDATA_15_trXWYhMAAAAlAAAAzAAAAA0AAAAAUAAAAFAAAABQAAAAUAAAAAAAAAABAAAAAAAAAAEAAABQAAAA2EnrPs6S5D9V+3Q8ZqDa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VQAAAAAAAABQAAAAZAAAAGQAAAAAAAAAy8vLAFUAAAAAAAAAUAAAAGQAAABkAAAAAAAAABcAAAAUAAAAAAAAAAAAAAD/fwAA/38AAAAAAAAJAAAABAAAAGFsPSI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6S8AAO8iAADZMAAArCgAABAAAAAmAAAACAAAAP//////////"/>
              </a:ext>
            </a:extLst>
          </p:cNvSpPr>
          <p:nvPr/>
        </p:nvSpPr>
        <p:spPr>
          <a:xfrm rot="16200000">
            <a:off x="7398385" y="6068695"/>
            <a:ext cx="932815" cy="152400"/>
          </a:xfrm>
          <a:prstGeom prst="leftRightArrow">
            <a:avLst>
              <a:gd name="adj1" fmla="val 41604"/>
              <a:gd name="adj2" fmla="val 109281"/>
            </a:avLst>
          </a:prstGeom>
          <a:noFill/>
          <a:ln w="25400" cap="flat" cmpd="sng" algn="ctr">
            <a:solidFill>
              <a:srgbClr val="FF9300"/>
            </a:solidFill>
            <a:prstDash val="solid"/>
            <a:headEnd type="none"/>
            <a:tailEnd type="none"/>
          </a:ln>
          <a:effectLst>
            <a:outerShdw blurRad="63500" dist="50800" dir="54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9" name="Shape 1509"/>
          <p:cNvSpPr>
            <a:extLst>
              <a:ext uri="smNativeData">
                <pr:smNativeData xmlns:pr="smNativeData" xmlns="smNativeData" val="SMDATA_15_trXW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VQAAAAAAAABkAAAAZAAAAGQAAAAAAAAAy8vLAFUAAAAAAAAAZAAAAGQAAABkAAAAAAAAABcAAAAUAAAAAAAAAAAAAAD/fwAA/38AAAAAAAAJAAAABAAAAHNwY1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yDAAADgOAAC5NwAAuBAAABAAAAAmAAAACAAAAP//////////"/>
              </a:ext>
            </a:extLst>
          </p:cNvSpPr>
          <p:nvPr/>
        </p:nvSpPr>
        <p:spPr>
          <a:xfrm>
            <a:off x="7929880" y="2311400"/>
            <a:ext cx="1128395" cy="406400"/>
          </a:xfrm>
          <a:prstGeom prst="rect">
            <a:avLst/>
          </a:prstGeom>
          <a:noFill/>
          <a:ln w="25400" cap="flat" cmpd="sng" algn="ctr">
            <a:solidFill>
              <a:srgbClr val="FF9300"/>
            </a:solidFill>
            <a:prstDash val="solid"/>
            <a:headEnd type="none"/>
            <a:tailEnd type="none"/>
          </a:ln>
          <a:effectLst>
            <a:outerShdw blurRad="63500" dist="63500" dir="54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20" name="Shape 1510"/>
          <p:cNvSpPr>
            <a:extLst>
              <a:ext uri="smNativeData">
                <pr:smNativeData xmlns:pr="smNativeData" xmlns="smNativeData" val="SMDATA_15_trXW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VQAAAAAAAABkAAAAZAAAAGQAAAAAAAAAy8vLAFUAAAAAAAAAZAAAAGQAAABkAAAAAAAAABcAAAAUAAAAAAAAAAAAAAD/fwAA/38AAAAAAAAJAAAABAAAAD0iNT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0B4AABQUAADBJQAAlBYAABAAAAAmAAAACAAAAP//////////"/>
              </a:ext>
            </a:extLst>
          </p:cNvSpPr>
          <p:nvPr/>
        </p:nvSpPr>
        <p:spPr>
          <a:xfrm>
            <a:off x="5008880" y="3263900"/>
            <a:ext cx="1128395" cy="406400"/>
          </a:xfrm>
          <a:prstGeom prst="rect">
            <a:avLst/>
          </a:prstGeom>
          <a:noFill/>
          <a:ln w="25400" cap="flat" cmpd="sng" algn="ctr">
            <a:solidFill>
              <a:srgbClr val="FF9300"/>
            </a:solidFill>
            <a:prstDash val="solid"/>
            <a:headEnd type="none"/>
            <a:tailEnd type="none"/>
          </a:ln>
          <a:effectLst>
            <a:outerShdw blurRad="63500" dist="63500" dir="54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21" name="Shape 1511"/>
          <p:cNvSpPr>
            <a:extLst>
              <a:ext uri="smNativeData">
                <pr:smNativeData xmlns:pr="smNativeData" xmlns="smNativeData" val="SMDATA_15_trXWYhMAAAAlAAAAzAAAAA0AAAAAUAAAAFAAAABQAAAAUAAAAAAAAAABAAAAAAAAAAEAAABQAAAA9eGpCa2I5z9V+3Q8ZqDa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HbW/wAoAAAAAQAAACMAAAAjAAAAIwAAAB4AAAAAAAAAZAAAAGQAAAAAAAAAZAAAAGQAAAAVAAAAYAAAAAAAAAAAAAAADwAAACADAAAAAAAAAAAAAAEAAACgMgAAVgcAAKr4//8BAAAAf39/AAEAAABkAAAAAAAAABQAAABAHwAAAAAAACYAAAAAAAAAwOD//wAAAAAmAAAAZAAAABYAAABMAAAAAQAAAAAAAAAHAAAAAAAAAAEAAAAAAAAAVQAAAAAAAABQAAAAZAAAAGQAAAAAAAAAy8vLAFUAAAAAAAAAUAAAAGQAAABkAAAAAAAAABcAAAAUAAAAAAAAAAAAAAD/fwAA/38AAAAAAAAJAAAABAAAAGhkdz4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HbW/wB/f38AAAAAAMvLywDAwP8Af39/AAAAAAAAAAAAAAAAAAAAAAAAAAAAIQAAABgAAAAUAAAA7CgAAFUlAACrMAAARSYAABAAAAAmAAAACAAAAP//////////"/>
              </a:ext>
            </a:extLst>
          </p:cNvSpPr>
          <p:nvPr/>
        </p:nvSpPr>
        <p:spPr>
          <a:xfrm rot="13500000">
            <a:off x="6652260" y="6068695"/>
            <a:ext cx="1259205" cy="152400"/>
          </a:xfrm>
          <a:prstGeom prst="leftRightArrow">
            <a:avLst>
              <a:gd name="adj1" fmla="val 41604"/>
              <a:gd name="adj2" fmla="val 109299"/>
            </a:avLst>
          </a:prstGeom>
          <a:noFill/>
          <a:ln w="25400" cap="flat" cmpd="sng" algn="ctr">
            <a:solidFill>
              <a:srgbClr val="76D6FF"/>
            </a:solidFill>
            <a:prstDash val="solid"/>
            <a:headEnd type="none"/>
            <a:tailEnd type="none"/>
          </a:ln>
          <a:effectLst>
            <a:outerShdw blurRad="63500" dist="50800" dir="54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22" name="Shape 1512"/>
          <p:cNvSpPr>
            <a:extLst>
              <a:ext uri="smNativeData">
                <pr:smNativeData xmlns:pr="smNativeData" xmlns="smNativeData" val="SMDATA_15_trXW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HbW/wAoAAAAAQAAACMAAAAjAAAAIwAAAB4AAAAAAAAAZAAAAGQAAAAAAAAAZAAAAGQAAAAVAAAAYAAAAAAAAAAAAAAADwAAACADAAAAAAAAAAAAAAEAAACgMgAAVgcAAKr4//8BAAAAf39/AAEAAABkAAAAAAAAABQAAABAHwAAAAAAACYAAAAAAAAAwOD//wAAAAAmAAAAZAAAABYAAABMAAAAAQAAAAAAAAAHAAAAAAAAAAEAAAAAAAAAVQAAAAAAAABkAAAAZAAAAGQAAAAAAAAAy8vLAFUAAAAAAAAAZAAAAGQAAABkAAAAAAAAABcAAAAUAAAAAAAAAAAAAAD/fwAA/38AAAAAAAAJAAAABAAAAGJvZHk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HbW/wB/f38AAAAAAMvLywDAwP8Af39/AAAAAAAAAAAAAAAAAAAAAAAAAAAAIQAAABgAAAAUAAAA5B4AAEALAADVJQAAwA0AABAAAAAmAAAACAAAAP//////////"/>
              </a:ext>
            </a:extLst>
          </p:cNvSpPr>
          <p:nvPr/>
        </p:nvSpPr>
        <p:spPr>
          <a:xfrm>
            <a:off x="5021580" y="1828800"/>
            <a:ext cx="1128395" cy="406400"/>
          </a:xfrm>
          <a:prstGeom prst="rect">
            <a:avLst/>
          </a:prstGeom>
          <a:noFill/>
          <a:ln w="25400" cap="flat" cmpd="sng" algn="ctr">
            <a:solidFill>
              <a:srgbClr val="76D6FF"/>
            </a:solidFill>
            <a:prstDash val="solid"/>
            <a:headEnd type="none"/>
            <a:tailEnd type="none"/>
          </a:ln>
          <a:effectLst>
            <a:outerShdw blurRad="63500" dist="63500" dir="54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23" name="Shape 1513"/>
          <p:cNvSpPr>
            <a:extLst>
              <a:ext uri="smNativeData">
                <pr:smNativeData xmlns:pr="smNativeData" xmlns="smNativeData" val="SMDATA_15_trXW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HbW/wAoAAAAAQAAACMAAAAjAAAAIwAAAB4AAAAAAAAAZAAAAGQAAAAAAAAAZAAAAGQAAAAVAAAAYAAAAAAAAAAAAAAADwAAACADAAAAAAAAAAAAAAEAAACgMgAAVgcAAKr4//8BAAAAf39/AAEAAABkAAAAAAAAABQAAABAHwAAAAAAACYAAAAAAAAAwOD//wAAAAAmAAAAZAAAABYAAABMAAAAAQAAAAAAAAAHAAAAAAAAAAEAAAAAAAAAVQAAAAAAAABkAAAAZAAAAGQAAAAAAAAAy8vLAFUAAAAAAAAAZAAAAGQAAABkAAAAAAAAABcAAAAUAAAAAAAAAAAAAAD/fwAA/38AAAAAAAAJAAAABAAAADA4MD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HbW/wB/f38AAAAAAMvLywDAwP8Af39/AAAAAAAAAAAAAAAAAAAAAAAAAAAAIQAAABgAAAAUAAAA/BUAADgOAADtHAAAuBAAABAAAAAmAAAACAAAAP//////////"/>
              </a:ext>
            </a:extLst>
          </p:cNvSpPr>
          <p:nvPr/>
        </p:nvSpPr>
        <p:spPr>
          <a:xfrm>
            <a:off x="3573780" y="2311400"/>
            <a:ext cx="1128395" cy="406400"/>
          </a:xfrm>
          <a:prstGeom prst="rect">
            <a:avLst/>
          </a:prstGeom>
          <a:noFill/>
          <a:ln w="25400" cap="flat" cmpd="sng" algn="ctr">
            <a:solidFill>
              <a:srgbClr val="76D6FF"/>
            </a:solidFill>
            <a:prstDash val="solid"/>
            <a:headEnd type="none"/>
            <a:tailEnd type="none"/>
          </a:ln>
          <a:effectLst>
            <a:outerShdw blurRad="63500" dist="63500" dir="54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24" name="Shape 1514"/>
          <p:cNvSpPr>
            <a:extLst>
              <a:ext uri="smNativeData">
                <pr:smNativeData xmlns:pr="smNativeData" xmlns="smNativeData" val="SMDATA_15_trXW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HbW/wAoAAAAAQAAACMAAAAjAAAAIwAAAB4AAAAAAAAAZAAAAGQAAAAAAAAAZAAAAGQAAAAVAAAAYAAAAAAAAAAAAAAADwAAACADAAAAAAAAAAAAAAEAAACgMgAAVgcAAKr4//8BAAAAf39/AAEAAABkAAAAAAAAABQAAABAHwAAAAAAACYAAAAAAAAAwOD//wAAAAAmAAAAZAAAABYAAABMAAAAAQAAAAAAAAAHAAAAAAAAAAEAAAAAAAAAVQAAAAAAAABkAAAAZAAAAGQAAAAAAAAAy8vLAFUAAAAAAAAAZAAAAGQAAABkAAAAAAAAABcAAAAUAAAAAAAAAAAAAAD/fwAA/38AAAAAAAAJAAAABAAAAE9PT/8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HbW/wB/f38AAAAAAMvLywDAwP8Af39/AAAAAAAAAAAAAAAAAAAAAAAAAAAAIQAAABgAAAAUAAAAyDAAAEALAAC5NwAAwA0AABAAAAAmAAAACAAAAP//////////"/>
              </a:ext>
            </a:extLst>
          </p:cNvSpPr>
          <p:nvPr/>
        </p:nvSpPr>
        <p:spPr>
          <a:xfrm>
            <a:off x="7929880" y="1828800"/>
            <a:ext cx="1128395" cy="406400"/>
          </a:xfrm>
          <a:prstGeom prst="rect">
            <a:avLst/>
          </a:prstGeom>
          <a:noFill/>
          <a:ln w="25400" cap="flat" cmpd="sng" algn="ctr">
            <a:solidFill>
              <a:srgbClr val="76D6FF"/>
            </a:solidFill>
            <a:prstDash val="solid"/>
            <a:headEnd type="none"/>
            <a:tailEnd type="none"/>
          </a:ln>
          <a:effectLst>
            <a:outerShdw blurRad="63500" dist="63500" dir="54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25" name="Shape 1515"/>
          <p:cNvSpPr>
            <a:extLst>
              <a:ext uri="smNativeData">
                <pr:smNativeData xmlns:pr="smNativeData" xmlns="smNativeData" val="SMDATA_15_trXW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HbW/wAoAAAAAQAAACMAAAAjAAAAIwAAAB4AAAAAAAAAZAAAAGQAAAAAAAAAZAAAAGQAAAAVAAAAYAAAAAAAAAAAAAAADwAAACADAAAAAAAAAAAAAAEAAACgMgAAVgcAAKr4//8BAAAAf39/AAEAAABkAAAAAAAAABQAAABAHwAAAAAAACYAAAAAAAAAwOD//wAAAAAmAAAAZAAAABYAAABMAAAAAQAAAAAAAAAHAAAAAAAAAAEAAAAAAAAAVQAAAAAAAABkAAAAZAAAAGQAAAAAAAAAy8vLAFUAAAAAAAAAZAAAAGQAAABkAAAAAAAAABcAAAAUAAAAAAAAAAAAAAD/fwAA/38AAAAAAAAJAAAABAAAAEtLS/8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HbW/wB/f38AAAAAAMvLywDAwP8Af39/AAAAAAAAAAAAAAAAAAAAAAAAAAAAIQAAABgAAAAUAAAA/BUAABQUAADtHAAAlBYAABAAAAAmAAAACAAAAP//////////"/>
              </a:ext>
            </a:extLst>
          </p:cNvSpPr>
          <p:nvPr/>
        </p:nvSpPr>
        <p:spPr>
          <a:xfrm>
            <a:off x="3573780" y="3263900"/>
            <a:ext cx="1128395" cy="406400"/>
          </a:xfrm>
          <a:prstGeom prst="rect">
            <a:avLst/>
          </a:prstGeom>
          <a:noFill/>
          <a:ln w="25400" cap="flat" cmpd="sng" algn="ctr">
            <a:solidFill>
              <a:srgbClr val="76D6FF"/>
            </a:solidFill>
            <a:prstDash val="solid"/>
            <a:headEnd type="none"/>
            <a:tailEnd type="none"/>
          </a:ln>
          <a:effectLst>
            <a:outerShdw blurRad="63500" dist="63500" dir="54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26" name="Shape 1516"/>
          <p:cNvSpPr>
            <a:extLst>
              <a:ext uri="smNativeData">
                <pr:smNativeData xmlns:pr="smNativeData" xmlns="smNativeData" val="SMDATA_15_trXWYhMAAAAlAAAAzAAAAA0AAAAAUAAAAFAAAABQAAAAUAAAAAAAAAABAAAAAAAAAAEAAABQAAAA2EnrPs6S5D9V+3Q8ZqDa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HbW/wAoAAAAAQAAACMAAAAjAAAAIwAAAB4AAAAAAAAAZAAAAGQAAAAAAAAAZAAAAGQAAAAVAAAAYAAAAAAAAAAAAAAADwAAACADAAAAAAAAAAAAAAEAAACgMgAAVgcAAKr4//8BAAAAf39/AAEAAABkAAAAAAAAABQAAABAHwAAAAAAACYAAAAAAAAAwOD//wAAAAAmAAAAZAAAABYAAABMAAAAAQAAAAAAAAAHAAAAAAAAAAEAAAAAAAAAVQAAAAAAAABQAAAAZAAAAGQAAAAAAAAAy8vLAFUAAAAAAAAAUAAAAGQAAABkAAAAAAAAABcAAAAUAAAAAAAAAAAAAAD/fwAA/38AAAAAAAAJAAAABAAAAAQEB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HbW/wB/f38AAAAAAMvLywDAwP8Af39/AAAAAAAAAAAAAAAAAAAAAAAAAAAAIQAAABgAAAAUAAAA7SkAAJghAACqLwAAiCIAABAAAAAmAAAACAAAAP//////////"/>
              </a:ext>
            </a:extLst>
          </p:cNvSpPr>
          <p:nvPr/>
        </p:nvSpPr>
        <p:spPr>
          <a:xfrm>
            <a:off x="6815455" y="5461000"/>
            <a:ext cx="932815" cy="152400"/>
          </a:xfrm>
          <a:prstGeom prst="leftRightArrow">
            <a:avLst>
              <a:gd name="adj1" fmla="val 41604"/>
              <a:gd name="adj2" fmla="val 109281"/>
            </a:avLst>
          </a:prstGeom>
          <a:noFill/>
          <a:ln w="25400" cap="flat" cmpd="sng" algn="ctr">
            <a:solidFill>
              <a:srgbClr val="76D6FF"/>
            </a:solidFill>
            <a:prstDash val="solid"/>
            <a:headEnd type="none"/>
            <a:tailEnd type="none"/>
          </a:ln>
          <a:effectLst>
            <a:outerShdw blurRad="63500" dist="50800" dir="54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27" name="Shape 1517"/>
          <p:cNvSpPr>
            <a:extLst>
              <a:ext uri="smNativeData">
                <pr:smNativeData xmlns:pr="smNativeData" xmlns="smNativeData" val="SMDATA_15_trXWYhMAAAAlAAAAzAAAAA0AAAAAUAAAAFAAAABQAAAAUAAAAAAAAAABAAAAAAAAAAEAAABQAAAA2EnrPs6S5D9V+3Q8ZqDa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HbW/wAoAAAAAQAAACMAAAAjAAAAIwAAAB4AAAAAAAAAZAAAAGQAAAAAAAAAZAAAAGQAAAAVAAAAYAAAAAAAAAAAAAAADwAAACADAAAAAAAAAAAAAAEAAACgMgAAVgcAAKr4//8BAAAAf39/AAEAAABkAAAAAAAAABQAAABAHwAAAAAAACYAAAAAAAAAwOD//wAAAAAmAAAAZAAAABYAAABMAAAAAQAAAAAAAAAHAAAAAAAAAAEAAAAAAAAAVQAAAAAAAABQAAAAZAAAAGQAAAAAAAAAy8vLAFUAAAAAAAAAUAAAAGQAAABkAAAAAAAAABcAAAAUAAAAAAAAAAAAAAD/fwAA/38AAAAAAAAJAAAABAAAAP///w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HbW/wB/f38AAAAAAMvLywDAwP8Af39/AAAAAAAAAAAAAAAAAAAAAAAAAAAAIQAAABgAAAAUAAAA7SkAACwpAACqLwAAHCoAABAAAAAmAAAACAAAAP//////////"/>
              </a:ext>
            </a:extLst>
          </p:cNvSpPr>
          <p:nvPr/>
        </p:nvSpPr>
        <p:spPr>
          <a:xfrm>
            <a:off x="6815455" y="6692900"/>
            <a:ext cx="932815" cy="152400"/>
          </a:xfrm>
          <a:prstGeom prst="leftRightArrow">
            <a:avLst>
              <a:gd name="adj1" fmla="val 41604"/>
              <a:gd name="adj2" fmla="val 109281"/>
            </a:avLst>
          </a:prstGeom>
          <a:noFill/>
          <a:ln w="25400" cap="flat" cmpd="sng" algn="ctr">
            <a:solidFill>
              <a:srgbClr val="76D6FF"/>
            </a:solidFill>
            <a:prstDash val="solid"/>
            <a:headEnd type="none"/>
            <a:tailEnd type="none"/>
          </a:ln>
          <a:effectLst>
            <a:outerShdw blurRad="63500" dist="50800" dir="54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28" name="Shape 1518"/>
          <p:cNvSpPr>
            <a:extLst>
              <a:ext uri="smNativeData">
                <pr:smNativeData xmlns:pr="smNativeData" xmlns="smNativeData" val="SMDATA_15_trXW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HbW/wAoAAAAAQAAACMAAAAjAAAAIwAAAB4AAAAAAAAAZAAAAGQAAAAAAAAAZAAAAGQAAAAVAAAAYAAAAAAAAAAAAAAADwAAACADAAAAAAAAAAAAAAEAAACgMgAAVgcAAKr4//8BAAAAf39/AAEAAABkAAAAAAAAABQAAABAHwAAAAAAACYAAAAAAAAAwOD//wAAAAAmAAAAZAAAABYAAABMAAAAAQAAAAAAAAAHAAAAAAAAAAEAAAAAAAAAVQAAAAAAAABkAAAAZAAAAGQAAAAAAAAAy8vLAFUAAAAAAAAAZAAAAGQAAABkAAAAAAAAABcAAAAUAAAAAAAAAAAAAAD/fwAA/38AAAAAAAAJAAAABAAAABQUF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HbW/wB/f38AAAAAAMvLywDAwP8Af39/AAAAAAAAAAAAAAAAAAAAAAAAAAAAIQAAABgAAAAUAAAA0B4AADARAADBJQAAsBMAABAAAAAmAAAACAAAAP//////////"/>
              </a:ext>
            </a:extLst>
          </p:cNvSpPr>
          <p:nvPr/>
        </p:nvSpPr>
        <p:spPr>
          <a:xfrm>
            <a:off x="5008880" y="2794000"/>
            <a:ext cx="1128395" cy="406400"/>
          </a:xfrm>
          <a:prstGeom prst="rect">
            <a:avLst/>
          </a:prstGeom>
          <a:noFill/>
          <a:ln w="25400" cap="flat" cmpd="sng" algn="ctr">
            <a:solidFill>
              <a:srgbClr val="76D6FF"/>
            </a:solidFill>
            <a:prstDash val="solid"/>
            <a:headEnd type="none"/>
            <a:tailEnd type="none"/>
          </a:ln>
          <a:effectLst>
            <a:outerShdw blurRad="63500" dist="63500" dir="54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29" name="Shape 1519"/>
          <p:cNvSpPr>
            <a:extLst>
              <a:ext uri="smNativeData">
                <pr:smNativeData xmlns:pr="smNativeData" xmlns="smNativeData" val="SMDATA_15_trXW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HbW/wAoAAAAAQAAACMAAAAjAAAAIwAAAB4AAAAAAAAAZAAAAGQAAAAAAAAAZAAAAGQAAAAVAAAAYAAAAAAAAAAAAAAADwAAACADAAAAAAAAAAAAAAEAAACgMgAAVgcAAKr4//8BAAAAf39/AAEAAABkAAAAAAAAABQAAABAHwAAAAAAACYAAAAAAAAAwOD//wAAAAAmAAAAZAAAABYAAABMAAAAAQAAAAAAAAAHAAAAAAAAAAEAAAAAAAAAVQAAAAAAAABkAAAAZAAAAGQAAAAAAAAAy8vLAFUAAAAAAAAAZAAAAGQAAABkAAAAAAAAABcAAAAUAAAAAAAAAAAAAAD/fwAA/38AAAAAAAAJAAAABAAAADQ0NP8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HbW/wB/f38AAAAAAMvLywDAwP8Af39/AAAAAAAAAAAAAAAAAAAAAAAAAAAAIQAAABgAAAAUAAAA9CcAADgOAADlLgAAuBAAABAAAAAmAAAACAAAAP//////////"/>
              </a:ext>
            </a:extLst>
          </p:cNvSpPr>
          <p:nvPr/>
        </p:nvSpPr>
        <p:spPr>
          <a:xfrm>
            <a:off x="6494780" y="2311400"/>
            <a:ext cx="1128395" cy="406400"/>
          </a:xfrm>
          <a:prstGeom prst="rect">
            <a:avLst/>
          </a:prstGeom>
          <a:noFill/>
          <a:ln w="25400" cap="flat" cmpd="sng" algn="ctr">
            <a:solidFill>
              <a:srgbClr val="76D6FF"/>
            </a:solidFill>
            <a:prstDash val="solid"/>
            <a:headEnd type="none"/>
            <a:tailEnd type="none"/>
          </a:ln>
          <a:effectLst>
            <a:outerShdw blurRad="63500" dist="63500" dir="54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Tree>
  </p:cSld>
  <p:clrMapOvr>
    <a:masterClrMapping/>
  </p:clrMapOvr>
  <p:transition spd="fast" p14:dur="500">
    <p:fade/>
    <p:extLst>
      <p:ext uri="smNativeData">
        <pr:smNativeData xmlns:pr="smNativeData" xmlns="smNativeData" val="trXWYgAAAAD0AQAAAAAAAAYAAAAAAAAAAAAAAAAAAAAAAAAAAQAAAAAAAAAAAAAAAAAAAAAAAAAAAAAA"/>
      </p:ext>
    </p:extLst>
  </p:transition>
  <p:timing>
    <p:tnLst>
      <p:par>
        <p:cTn id="1" dur="indefinite" restart="never" nodeType="tmRoot"/>
      </p:par>
    </p:tnLst>
  </p:timing>
</p:sld>
</file>

<file path=ppt/slides/slide98.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1521"/>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Edlb20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FwYAAAcZAAA4NgAAPxsAABAgAAAmAAAACAAAAP//////////"/>
              </a:ext>
            </a:extLst>
          </p:cNvSpPr>
          <p:nvPr/>
        </p:nvSpPr>
        <p:spPr>
          <a:xfrm>
            <a:off x="989965" y="4068445"/>
            <a:ext cx="7823835"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100"/>
              </a:lnSpc>
              <a:tabLst>
                <a:tab pos="838200" algn="l"/>
              </a:tabLst>
              <a:defRPr sz="1800" cap="none">
                <a:latin typeface="Arial" pitchFamily="1" charset="0"/>
                <a:ea typeface="Arial" pitchFamily="1" charset="0"/>
                <a:cs typeface="Arial" pitchFamily="1" charset="0"/>
              </a:defRPr>
            </a:pPr>
            <a:r>
              <a:rPr cap="none">
                <a:solidFill>
                  <a:srgbClr val="424242"/>
                </a:solidFill>
              </a:rPr>
              <a:t>The </a:t>
            </a:r>
            <a:r>
              <a:rPr cap="none">
                <a:solidFill>
                  <a:srgbClr val="0433FF"/>
                </a:solidFill>
              </a:rPr>
              <a:t>stationary frequencies</a:t>
            </a:r>
            <a:r>
              <a:rPr cap="none">
                <a:solidFill>
                  <a:srgbClr val="424242"/>
                </a:solidFill>
              </a:rPr>
              <a:t> of all states are still assumed to be equal</a:t>
            </a:r>
            <a:endParaRPr cap="none">
              <a:solidFill>
                <a:srgbClr val="424242"/>
              </a:solidFill>
            </a:endParaRPr>
          </a:p>
        </p:txBody>
      </p:sp>
      <p:pic>
        <p:nvPicPr>
          <p:cNvPr id="3" name="pasted-image.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iLz48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OgIAAAoCwAA7jgAAOAWAAAQAAAAJgAAAAgAAAD//////////w=="/>
              </a:ext>
            </a:extLst>
          </p:cNvPicPr>
          <p:nvPr/>
        </p:nvPicPr>
        <p:blipFill>
          <a:blip r:embed="rId2"/>
          <a:stretch>
            <a:fillRect/>
          </a:stretch>
        </p:blipFill>
        <p:spPr>
          <a:xfrm>
            <a:off x="1447800" y="1813560"/>
            <a:ext cx="7806690" cy="1905000"/>
          </a:xfrm>
          <a:prstGeom prst="rect">
            <a:avLst/>
          </a:prstGeom>
          <a:noFill/>
          <a:ln>
            <a:noFill/>
          </a:ln>
          <a:effectLst/>
        </p:spPr>
      </p:pic>
      <p:sp>
        <p:nvSpPr>
          <p:cNvPr id="4" name="Shape 1523"/>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DpleHQ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AgNQAAwAgAABAgAAAmAAAACAAAAP//////////"/>
              </a:ext>
            </a:extLst>
          </p:cNvSpPr>
          <p:nvPr/>
        </p:nvSpPr>
        <p:spPr>
          <a:xfrm>
            <a:off x="635000" y="101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The Kimura, 1980 (K80) substitution model</a:t>
            </a:r>
          </a:p>
        </p:txBody>
      </p:sp>
      <p:sp>
        <p:nvSpPr>
          <p:cNvPr id="5" name="Shape 1524"/>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DgtQUE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OwYAANwAAABFOAAATAQAABAgAAAmAAAACAAAAP//////////"/>
              </a:ext>
            </a:extLst>
          </p:cNvSpPr>
          <p:nvPr/>
        </p:nvSpPr>
        <p:spPr>
          <a:xfrm>
            <a:off x="1012825" y="139700"/>
            <a:ext cx="81343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Stochastic Models of Nucleotide Substitution</a:t>
            </a:r>
          </a:p>
        </p:txBody>
      </p:sp>
      <p:sp>
        <p:nvSpPr>
          <p:cNvPr id="6" name="Shape 1525"/>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HI+PC8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FgbAACzPAAANB8AABAgAAAmAAAACAAAAP//////////"/>
              </a:ext>
            </a:extLst>
          </p:cNvSpPr>
          <p:nvPr/>
        </p:nvSpPr>
        <p:spPr>
          <a:xfrm>
            <a:off x="990600" y="4445000"/>
            <a:ext cx="8876665" cy="6273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100"/>
              </a:lnSpc>
              <a:tabLst>
                <a:tab pos="838200" algn="l"/>
              </a:tabLst>
              <a:defRPr sz="1800" cap="none">
                <a:latin typeface="Arial" pitchFamily="1" charset="0"/>
                <a:ea typeface="Arial" pitchFamily="1" charset="0"/>
                <a:cs typeface="Arial" pitchFamily="1" charset="0"/>
              </a:defRPr>
            </a:pPr>
            <a:r>
              <a:rPr cap="none">
                <a:solidFill>
                  <a:srgbClr val="424242"/>
                </a:solidFill>
              </a:rPr>
              <a:t>The </a:t>
            </a:r>
            <a:r>
              <a:rPr cap="none">
                <a:solidFill>
                  <a:srgbClr val="0433FF"/>
                </a:solidFill>
              </a:rPr>
              <a:t>relative rates</a:t>
            </a:r>
            <a:r>
              <a:rPr cap="none">
                <a:solidFill>
                  <a:srgbClr val="424242"/>
                </a:solidFill>
              </a:rPr>
              <a:t> accommodate possible bias in the instantaneous rates of transition </a:t>
            </a:r>
            <a:br/>
            <a:r>
              <a:rPr cap="none">
                <a:solidFill>
                  <a:srgbClr val="424242"/>
                </a:solidFill>
              </a:rPr>
              <a:t>    and transversion substitutions</a:t>
            </a:r>
            <a:endParaRPr cap="none">
              <a:solidFill>
                <a:srgbClr val="424242"/>
              </a:solidFill>
            </a:endParaRPr>
          </a:p>
        </p:txBody>
      </p:sp>
      <p:sp>
        <p:nvSpPr>
          <p:cNvPr id="7" name="Shape 1526"/>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QAAADkAAAA5AAAAZAAAAGQAAAAAAAAAy8vLAFUAAAA5AAAAOQAAAGQAAABkAAAAAAAAABcAAAAUAAAAAAAAAAAAAAD/fwAA/38AAAAAAAAJAAAABAAAAD0iMjk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nCcAAKggAAAwKgAAUCMAABAgAAAmAAAACAAAAP//////////"/>
              </a:ext>
            </a:extLst>
          </p:cNvSpPr>
          <p:nvPr/>
        </p:nvSpPr>
        <p:spPr>
          <a:xfrm>
            <a:off x="6438900" y="5308600"/>
            <a:ext cx="419100" cy="431800"/>
          </a:xfrm>
          <a:prstGeom prst="rect">
            <a:avLst/>
          </a:prstGeom>
          <a:noFill/>
          <a:ln>
            <a:noFill/>
          </a:ln>
          <a:effectLst>
            <a:outerShdw blurRad="63500" dist="51187" dir="2700000">
              <a:srgbClr val="000000">
                <a:alpha val="15000"/>
              </a:srgbClr>
            </a:outerShdw>
          </a:effectLst>
        </p:spPr>
        <p:txBody>
          <a:bodyPr vert="horz" wrap="square" lIns="50800" tIns="50800" rIns="50800" bIns="50800" numCol="1" spcCol="215900" anchor="t"/>
          <a:lstStyle>
            <a:lvl1pPr algn="l" defTabSz="457200">
              <a:lnSpc>
                <a:spcPts val="2900"/>
              </a:lnSpc>
              <a:spcBef>
                <a:spcPts val="400"/>
              </a:spcBef>
              <a:tabLst>
                <a:tab pos="838200" algn="l"/>
                <a:tab pos="914400" algn="l"/>
                <a:tab pos="1828800" algn="l"/>
                <a:tab pos="2387600" algn="l"/>
              </a:tabLst>
              <a:defRPr sz="2400" b="1" cap="none">
                <a:solidFill>
                  <a:srgbClr val="424242"/>
                </a:solidFill>
                <a:latin typeface="Times New Roman" pitchFamily="1" charset="0"/>
                <a:ea typeface="Gill Sans" pitchFamily="0" charset="0"/>
                <a:cs typeface="Gill Sans" pitchFamily="0" charset="0"/>
              </a:defRPr>
            </a:lvl1pPr>
          </a:lstStyle>
          <a:p>
            <a:pPr/>
            <a:r>
              <a:t>A</a:t>
            </a:r>
          </a:p>
        </p:txBody>
      </p:sp>
      <p:sp>
        <p:nvSpPr>
          <p:cNvPr id="8" name="Shape 1527"/>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QAAADkAAAA5AAAAZAAAAGQAAAAAAAAAy8vLAFUAAAA5AAAAOQAAAGQAAABkAAAAAAAAABcAAAAUAAAAAAAAAAAAAAD/fwAA/38AAAAAAAAJAAAABAAAAHVyaT0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WC8AAKggAADsMQAAUCMAABAgAAAmAAAACAAAAP//////////"/>
              </a:ext>
            </a:extLst>
          </p:cNvSpPr>
          <p:nvPr/>
        </p:nvSpPr>
        <p:spPr>
          <a:xfrm>
            <a:off x="7696200" y="5308600"/>
            <a:ext cx="419100" cy="431800"/>
          </a:xfrm>
          <a:prstGeom prst="rect">
            <a:avLst/>
          </a:prstGeom>
          <a:noFill/>
          <a:ln>
            <a:noFill/>
          </a:ln>
          <a:effectLst>
            <a:outerShdw blurRad="63500" dist="51187" dir="2700000">
              <a:srgbClr val="000000">
                <a:alpha val="15000"/>
              </a:srgbClr>
            </a:outerShdw>
          </a:effectLst>
        </p:spPr>
        <p:txBody>
          <a:bodyPr vert="horz" wrap="square" lIns="50800" tIns="50800" rIns="50800" bIns="50800" numCol="1" spcCol="215900" anchor="t"/>
          <a:lstStyle>
            <a:lvl1pPr algn="l" defTabSz="457200">
              <a:lnSpc>
                <a:spcPts val="2900"/>
              </a:lnSpc>
              <a:spcBef>
                <a:spcPts val="400"/>
              </a:spcBef>
              <a:tabLst>
                <a:tab pos="838200" algn="l"/>
                <a:tab pos="914400" algn="l"/>
                <a:tab pos="1828800" algn="l"/>
                <a:tab pos="2387600" algn="l"/>
              </a:tabLst>
              <a:defRPr sz="2400" b="1" cap="none">
                <a:solidFill>
                  <a:srgbClr val="424242"/>
                </a:solidFill>
                <a:latin typeface="Times New Roman" pitchFamily="1" charset="0"/>
                <a:ea typeface="Gill Sans" pitchFamily="0" charset="0"/>
                <a:cs typeface="Gill Sans" pitchFamily="0" charset="0"/>
              </a:defRPr>
            </a:lvl1pPr>
          </a:lstStyle>
          <a:p>
            <a:pPr/>
            <a:r>
              <a:t>T</a:t>
            </a:r>
          </a:p>
        </p:txBody>
      </p:sp>
      <p:sp>
        <p:nvSpPr>
          <p:cNvPr id="9" name="Shape 1528"/>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QAAADkAAAA5AAAAZAAAAGQAAAAAAAAAy8vLAFUAAAA5AAAAOQAAAGQAAABkAAAAAAAAABcAAAAUAAAAAAAAAAAAAAD/fwAA/38AAAAAAAAJAAAABAAAAHJtPjw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nCcAAFAoAAAwKgAA+CoAABAgAAAmAAAACAAAAP//////////"/>
              </a:ext>
            </a:extLst>
          </p:cNvSpPr>
          <p:nvPr/>
        </p:nvSpPr>
        <p:spPr>
          <a:xfrm>
            <a:off x="6438900" y="6553200"/>
            <a:ext cx="419100" cy="431800"/>
          </a:xfrm>
          <a:prstGeom prst="rect">
            <a:avLst/>
          </a:prstGeom>
          <a:noFill/>
          <a:ln>
            <a:noFill/>
          </a:ln>
          <a:effectLst>
            <a:outerShdw blurRad="63500" dist="51187" dir="2700000">
              <a:srgbClr val="000000">
                <a:alpha val="15000"/>
              </a:srgbClr>
            </a:outerShdw>
          </a:effectLst>
        </p:spPr>
        <p:txBody>
          <a:bodyPr vert="horz" wrap="square" lIns="50800" tIns="50800" rIns="50800" bIns="50800" numCol="1" spcCol="215900" anchor="t"/>
          <a:lstStyle>
            <a:lvl1pPr algn="l" defTabSz="457200">
              <a:lnSpc>
                <a:spcPts val="2900"/>
              </a:lnSpc>
              <a:spcBef>
                <a:spcPts val="400"/>
              </a:spcBef>
              <a:tabLst>
                <a:tab pos="838200" algn="l"/>
                <a:tab pos="914400" algn="l"/>
                <a:tab pos="1828800" algn="l"/>
                <a:tab pos="2387600" algn="l"/>
              </a:tabLst>
              <a:defRPr sz="2400" b="1" cap="none">
                <a:solidFill>
                  <a:srgbClr val="424242"/>
                </a:solidFill>
                <a:latin typeface="Times New Roman" pitchFamily="1" charset="0"/>
                <a:ea typeface="Gill Sans" pitchFamily="0" charset="0"/>
                <a:cs typeface="Gill Sans" pitchFamily="0" charset="0"/>
              </a:defRPr>
            </a:lvl1pPr>
          </a:lstStyle>
          <a:p>
            <a:pPr/>
            <a:r>
              <a:t>G</a:t>
            </a:r>
          </a:p>
        </p:txBody>
      </p:sp>
      <p:sp>
        <p:nvSpPr>
          <p:cNvPr id="10" name="Shape 1529"/>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QAAADkAAAA5AAAAZAAAAGQAAAAAAAAAy8vLAFUAAAA5AAAAOQAAAGQAAABkAAAAAAAAABcAAAAUAAAAAAAAAAAAAAD/fwAA/38AAAAAAAAJAAAABAAAACB0eX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C8AAFAoAAAUMgAA+CoAABAgAAAmAAAACAAAAP//////////"/>
              </a:ext>
            </a:extLst>
          </p:cNvSpPr>
          <p:nvPr/>
        </p:nvSpPr>
        <p:spPr>
          <a:xfrm>
            <a:off x="7721600" y="6553200"/>
            <a:ext cx="419100" cy="431800"/>
          </a:xfrm>
          <a:prstGeom prst="rect">
            <a:avLst/>
          </a:prstGeom>
          <a:noFill/>
          <a:ln>
            <a:noFill/>
          </a:ln>
          <a:effectLst>
            <a:outerShdw blurRad="63500" dist="51187" dir="2700000">
              <a:srgbClr val="000000">
                <a:alpha val="15000"/>
              </a:srgbClr>
            </a:outerShdw>
          </a:effectLst>
        </p:spPr>
        <p:txBody>
          <a:bodyPr vert="horz" wrap="square" lIns="50800" tIns="50800" rIns="50800" bIns="50800" numCol="1" spcCol="215900" anchor="t"/>
          <a:lstStyle>
            <a:lvl1pPr algn="l" defTabSz="457200">
              <a:lnSpc>
                <a:spcPts val="2900"/>
              </a:lnSpc>
              <a:spcBef>
                <a:spcPts val="400"/>
              </a:spcBef>
              <a:tabLst>
                <a:tab pos="838200" algn="l"/>
                <a:tab pos="914400" algn="l"/>
                <a:tab pos="1828800" algn="l"/>
                <a:tab pos="2387600" algn="l"/>
              </a:tabLst>
              <a:defRPr sz="2400" b="1" cap="none">
                <a:solidFill>
                  <a:srgbClr val="424242"/>
                </a:solidFill>
                <a:latin typeface="Times New Roman" pitchFamily="1" charset="0"/>
                <a:ea typeface="Gill Sans" pitchFamily="0" charset="0"/>
                <a:cs typeface="Gill Sans" pitchFamily="0" charset="0"/>
              </a:defRPr>
            </a:lvl1pPr>
          </a:lstStyle>
          <a:p>
            <a:pPr/>
            <a:r>
              <a:t>C</a:t>
            </a:r>
          </a:p>
        </p:txBody>
      </p:sp>
      <p:sp>
        <p:nvSpPr>
          <p:cNvPr id="11" name="Shape 1530"/>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D48YTo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yCwAAC8fAADcNAAALCEAABAgAAAmAAAACAAAAP//////////"/>
              </a:ext>
            </a:extLst>
          </p:cNvSpPr>
          <p:nvPr/>
        </p:nvSpPr>
        <p:spPr>
          <a:xfrm>
            <a:off x="7279640" y="5069205"/>
            <a:ext cx="1313180" cy="323215"/>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defTabSz="457200">
              <a:lnSpc>
                <a:spcPts val="1900"/>
              </a:lnSpc>
              <a:spcBef>
                <a:spcPts val="400"/>
              </a:spcBef>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Pyrimidine</a:t>
            </a:r>
          </a:p>
        </p:txBody>
      </p:sp>
      <p:sp>
        <p:nvSpPr>
          <p:cNvPr id="12" name="Shape 1531"/>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GNlL20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wiQAAC8fAADXLAAALCEAABAgAAAmAAAACAAAAP//////////"/>
              </a:ext>
            </a:extLst>
          </p:cNvSpPr>
          <p:nvPr/>
        </p:nvSpPr>
        <p:spPr>
          <a:xfrm>
            <a:off x="5975350" y="5069205"/>
            <a:ext cx="1313815" cy="323215"/>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defTabSz="457200">
              <a:lnSpc>
                <a:spcPts val="1900"/>
              </a:lnSpc>
              <a:spcBef>
                <a:spcPts val="400"/>
              </a:spcBef>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Purine</a:t>
            </a:r>
          </a:p>
        </p:txBody>
      </p:sp>
      <p:sp>
        <p:nvSpPr>
          <p:cNvPr id="13" name="Shape 1532"/>
          <p:cNvSpPr>
            <a:extLst>
              <a:ext uri="smNativeData">
                <pr:smNativeData xmlns:pr="smNativeData" xmlns="smNativeData" val="SMDATA_15_trXWYhMAAAAlAAAAzAAAAA0AAAAAUAAAAFAAAABQAAAAUAAAAAAAAAABAAAAAAAAAAEAAABQAAAA2EnrPs6S5D9V+3Q8ZqDa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VQAAAAAAAABQAAAAZAAAAGQAAAAAAAAAy8vLAFUAAAAAAAAAUAAAAGQAAABkAAAAAAAAABcAAAAUAAAAAAAAAAAAAAD/fwAA/38AAAAAAAAJAAAABAAAAHJnYkM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QSgAAO8iAAAxKQAArCgAABAAAAAmAAAACAAAAP//////////"/>
              </a:ext>
            </a:extLst>
          </p:cNvSpPr>
          <p:nvPr/>
        </p:nvSpPr>
        <p:spPr>
          <a:xfrm rot="16200000">
            <a:off x="6153785" y="6068695"/>
            <a:ext cx="932815" cy="152400"/>
          </a:xfrm>
          <a:prstGeom prst="leftRightArrow">
            <a:avLst>
              <a:gd name="adj1" fmla="val 41604"/>
              <a:gd name="adj2" fmla="val 109281"/>
            </a:avLst>
          </a:prstGeom>
          <a:noFill/>
          <a:ln w="25400" cap="flat" cmpd="sng" algn="ctr">
            <a:solidFill>
              <a:srgbClr val="FF9300"/>
            </a:solidFill>
            <a:prstDash val="solid"/>
            <a:headEnd type="none"/>
            <a:tailEnd type="none"/>
          </a:ln>
          <a:effectLst>
            <a:outerShdw blurRad="63500" dist="50800" dir="54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4" name="Shape 1533"/>
          <p:cNvSpPr>
            <a:extLst>
              <a:ext uri="smNativeData">
                <pr:smNativeData xmlns:pr="smNativeData" xmlns="smNativeData" val="SMDATA_15_trXW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VQAAAAAAAABkAAAAZAAAAGQAAAAAAAAAy8vLAFUAAAAAAAAAZAAAAGQAAABkAAAAAAAAABcAAAAUAAAAAAAAAAAAAAD/fwAA/38AAAAAAAAJAAAABAAAAG0+PGE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9CcAAEALAADlLgAAwA0AABAAAAAmAAAACAAAAP//////////"/>
              </a:ext>
            </a:extLst>
          </p:cNvSpPr>
          <p:nvPr/>
        </p:nvSpPr>
        <p:spPr>
          <a:xfrm>
            <a:off x="6494780" y="1828800"/>
            <a:ext cx="1128395" cy="406400"/>
          </a:xfrm>
          <a:prstGeom prst="rect">
            <a:avLst/>
          </a:prstGeom>
          <a:noFill/>
          <a:ln w="25400" cap="flat" cmpd="sng" algn="ctr">
            <a:solidFill>
              <a:srgbClr val="FF9300"/>
            </a:solidFill>
            <a:prstDash val="solid"/>
            <a:headEnd type="none"/>
            <a:tailEnd type="none"/>
          </a:ln>
          <a:effectLst>
            <a:outerShdw blurRad="63500" dist="63500" dir="54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5" name="Shape 1534"/>
          <p:cNvSpPr>
            <a:extLst>
              <a:ext uri="smNativeData">
                <pr:smNativeData xmlns:pr="smNativeData" xmlns="smNativeData" val="SMDATA_15_trXW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VQAAAAAAAABkAAAAZAAAAGQAAAAAAAAAy8vLAFUAAAAAAAAAZAAAAGQAAABkAAAAAAAAABcAAAAUAAAAAAAAAAAAAAD/fwAA/38AAAAAAAAJAAAABAAAAD0iMTg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BUAADARAADtHAAAsBMAABAAAAAmAAAACAAAAP//////////"/>
              </a:ext>
            </a:extLst>
          </p:cNvSpPr>
          <p:nvPr/>
        </p:nvSpPr>
        <p:spPr>
          <a:xfrm>
            <a:off x="3573780" y="2794000"/>
            <a:ext cx="1128395" cy="406400"/>
          </a:xfrm>
          <a:prstGeom prst="rect">
            <a:avLst/>
          </a:prstGeom>
          <a:noFill/>
          <a:ln w="25400" cap="flat" cmpd="sng" algn="ctr">
            <a:solidFill>
              <a:srgbClr val="FF9300"/>
            </a:solidFill>
            <a:prstDash val="solid"/>
            <a:headEnd type="none"/>
            <a:tailEnd type="none"/>
          </a:ln>
          <a:effectLst>
            <a:outerShdw blurRad="63500" dist="63500" dir="54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pic>
        <p:nvPicPr>
          <p:cNvPr id="16" name="pasted-image.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1MiIv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AwcAADcHgAAaiAAAFQpAAAQAAAAJgAAAAgAAAD//////////w=="/>
              </a:ext>
            </a:extLst>
          </p:cNvPicPr>
          <p:nvPr/>
        </p:nvPicPr>
        <p:blipFill>
          <a:blip r:embed="rId3"/>
          <a:stretch>
            <a:fillRect/>
          </a:stretch>
        </p:blipFill>
        <p:spPr>
          <a:xfrm>
            <a:off x="4559300" y="5016500"/>
            <a:ext cx="709930" cy="1701800"/>
          </a:xfrm>
          <a:prstGeom prst="rect">
            <a:avLst/>
          </a:prstGeom>
          <a:noFill/>
          <a:ln>
            <a:noFill/>
          </a:ln>
          <a:effectLst>
            <a:outerShdw blurRad="63500" dist="63760" dir="2700000">
              <a:srgbClr val="000000">
                <a:alpha val="4000"/>
              </a:srgbClr>
            </a:outerShdw>
          </a:effectLst>
        </p:spPr>
      </p:pic>
      <p:sp>
        <p:nvSpPr>
          <p:cNvPr id="17" name="Shape 1536"/>
          <p:cNvSpPr>
            <a:extLst>
              <a:ext uri="smNativeData">
                <pr:smNativeData xmlns:pr="smNativeData" xmlns="smNativeData" val="SMDATA_15_trXWYhMAAAAlAAAAzAAAAA0AAAAAUAAAAFAAAABQAAAAUAAAAAAAAAABAAAAAAAAAAEAAABQAAAA2EnrPs6S5D9V+3Q8ZqDa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VQAAAAAAAABQAAAAZAAAAGQAAAAAAAAAy8vLAFUAAAAAAAAAUAAAAGQAAABkAAAAAAAAABcAAAAUAAAAAAAAAAAAAAD/fwAA/38AAAAAAAAJAAAABAAAADpibGk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6S8AAO8iAADZMAAArCgAABAAAAAmAAAACAAAAP//////////"/>
              </a:ext>
            </a:extLst>
          </p:cNvSpPr>
          <p:nvPr/>
        </p:nvSpPr>
        <p:spPr>
          <a:xfrm rot="16200000">
            <a:off x="7398385" y="6068695"/>
            <a:ext cx="932815" cy="152400"/>
          </a:xfrm>
          <a:prstGeom prst="leftRightArrow">
            <a:avLst>
              <a:gd name="adj1" fmla="val 41604"/>
              <a:gd name="adj2" fmla="val 109281"/>
            </a:avLst>
          </a:prstGeom>
          <a:noFill/>
          <a:ln w="25400" cap="flat" cmpd="sng" algn="ctr">
            <a:solidFill>
              <a:srgbClr val="FF9300"/>
            </a:solidFill>
            <a:prstDash val="solid"/>
            <a:headEnd type="none"/>
            <a:tailEnd type="none"/>
          </a:ln>
          <a:effectLst>
            <a:outerShdw blurRad="63500" dist="50800" dir="54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8" name="Shape 1537"/>
          <p:cNvSpPr>
            <a:extLst>
              <a:ext uri="smNativeData">
                <pr:smNativeData xmlns:pr="smNativeData" xmlns="smNativeData" val="SMDATA_15_trXW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VQAAAAAAAABkAAAAZAAAAGQAAAAAAAAAy8vLAFUAAAAAAAAAZAAAAGQAAABkAAAAAAAAABcAAAAUAAAAAAAAAAAAAAD/fwAA/38AAAAAAAAJAAAABAAAAHJnYkM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yDAAADgOAAC5NwAAuBAAABAAAAAmAAAACAAAAP//////////"/>
              </a:ext>
            </a:extLst>
          </p:cNvSpPr>
          <p:nvPr/>
        </p:nvSpPr>
        <p:spPr>
          <a:xfrm>
            <a:off x="7929880" y="2311400"/>
            <a:ext cx="1128395" cy="406400"/>
          </a:xfrm>
          <a:prstGeom prst="rect">
            <a:avLst/>
          </a:prstGeom>
          <a:noFill/>
          <a:ln w="25400" cap="flat" cmpd="sng" algn="ctr">
            <a:solidFill>
              <a:srgbClr val="FF9300"/>
            </a:solidFill>
            <a:prstDash val="solid"/>
            <a:headEnd type="none"/>
            <a:tailEnd type="none"/>
          </a:ln>
          <a:effectLst>
            <a:outerShdw blurRad="63500" dist="63500" dir="54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9" name="Shape 1538"/>
          <p:cNvSpPr>
            <a:extLst>
              <a:ext uri="smNativeData">
                <pr:smNativeData xmlns:pr="smNativeData" xmlns="smNativeData" val="SMDATA_15_trXW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VQAAAAAAAABkAAAAZAAAAGQAAAAAAAAAy8vLAFUAAAAAAAAAZAAAAGQAAABkAAAAAAAAABcAAAAUAAAAAAAAAAAAAAD/fwAA/38AAAAAAAAJAAAABAAAADAwIj4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0B4AABQUAADBJQAAlBYAABAAAAAmAAAACAAAAP//////////"/>
              </a:ext>
            </a:extLst>
          </p:cNvSpPr>
          <p:nvPr/>
        </p:nvSpPr>
        <p:spPr>
          <a:xfrm>
            <a:off x="5008880" y="3263900"/>
            <a:ext cx="1128395" cy="406400"/>
          </a:xfrm>
          <a:prstGeom prst="rect">
            <a:avLst/>
          </a:prstGeom>
          <a:noFill/>
          <a:ln w="25400" cap="flat" cmpd="sng" algn="ctr">
            <a:solidFill>
              <a:srgbClr val="FF9300"/>
            </a:solidFill>
            <a:prstDash val="solid"/>
            <a:headEnd type="none"/>
            <a:tailEnd type="none"/>
          </a:ln>
          <a:effectLst>
            <a:outerShdw blurRad="63500" dist="63500" dir="54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20" name="Shape 1539"/>
          <p:cNvSpPr>
            <a:extLst>
              <a:ext uri="smNativeData">
                <pr:smNativeData xmlns:pr="smNativeData" xmlns="smNativeData" val="SMDATA_15_trXWYhMAAAAlAAAAzAAAAA0AAAAAUAAAAFAAAABQAAAAUAAAAAAAAAABAAAAAAAAAAEAAABQAAAA9eGpCa2I5z9V+3Q8ZqDa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HbW/wAoAAAAAQAAACMAAAAjAAAAIwAAAB4AAAAAAAAAZAAAAGQAAAAAAAAAZAAAAGQAAAAVAAAAYAAAAAAAAAAAAAAADwAAACADAAAAAAAAAAAAAAEAAACgMgAAVgcAAKr4//8BAAAAf39/AAEAAABkAAAAAAAAABQAAABAHwAAAAAAACYAAAAAAAAAwOD//wAAAAAmAAAAZAAAABYAAABMAAAAAQAAAAAAAAAHAAAAAAAAAAEAAAAAAAAAVQAAAAAAAABQAAAAZAAAAGQAAAAAAAAAy8vLAFUAAAAAAAAAUAAAAGQAAABkAAAAAAAAABcAAAAUAAAAAAAAAAAAAAD/fwAA/38AAAAAAAAJAAAABAAAAHI9Ij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HbW/wB/f38AAAAAAMvLywDAwP8Af39/AAAAAAAAAAAAAAAAAAAAAAAAAAAAIQAAABgAAAAUAAAA7CgAAFUlAACrMAAARSYAABAAAAAmAAAACAAAAP//////////"/>
              </a:ext>
            </a:extLst>
          </p:cNvSpPr>
          <p:nvPr/>
        </p:nvSpPr>
        <p:spPr>
          <a:xfrm rot="13500000">
            <a:off x="6652260" y="6068695"/>
            <a:ext cx="1259205" cy="152400"/>
          </a:xfrm>
          <a:prstGeom prst="leftRightArrow">
            <a:avLst>
              <a:gd name="adj1" fmla="val 41604"/>
              <a:gd name="adj2" fmla="val 109299"/>
            </a:avLst>
          </a:prstGeom>
          <a:noFill/>
          <a:ln w="25400" cap="flat" cmpd="sng" algn="ctr">
            <a:solidFill>
              <a:srgbClr val="76D6FF"/>
            </a:solidFill>
            <a:prstDash val="solid"/>
            <a:headEnd type="none"/>
            <a:tailEnd type="none"/>
          </a:ln>
          <a:effectLst>
            <a:outerShdw blurRad="63500" dist="50800" dir="54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21" name="Shape 1540"/>
          <p:cNvSpPr>
            <a:extLst>
              <a:ext uri="smNativeData">
                <pr:smNativeData xmlns:pr="smNativeData" xmlns="smNativeData" val="SMDATA_15_trXW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HbW/wAoAAAAAQAAACMAAAAjAAAAIwAAAB4AAAAAAAAAZAAAAGQAAAAAAAAAZAAAAGQAAAAVAAAAYAAAAAAAAAAAAAAADwAAACADAAAAAAAAAAAAAAEAAACgMgAAVgcAAKr4//8BAAAAf39/AAEAAABkAAAAAAAAABQAAABAHwAAAAAAACYAAAAAAAAAwOD//wAAAAAmAAAAZAAAABYAAABMAAAAAQAAAAAAAAAHAAAAAAAAAAEAAAAAAAAAVQAAAAAAAABkAAAAZAAAAGQAAAAAAAAAy8vLAFUAAAAAAAAAZAAAAGQAAABkAAAAAAAAABcAAAAUAAAAAAAAAAAAAAD/fwAA/38AAAAAAAAJAAAABAAAADAiIGs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HbW/wB/f38AAAAAAMvLywDAwP8Af39/AAAAAAAAAAAAAAAAAAAAAAAAAAAAIQAAABgAAAAUAAAA5B4AAEALAADVJQAAwA0AABAAAAAmAAAACAAAAP//////////"/>
              </a:ext>
            </a:extLst>
          </p:cNvSpPr>
          <p:nvPr/>
        </p:nvSpPr>
        <p:spPr>
          <a:xfrm>
            <a:off x="5021580" y="1828800"/>
            <a:ext cx="1128395" cy="406400"/>
          </a:xfrm>
          <a:prstGeom prst="rect">
            <a:avLst/>
          </a:prstGeom>
          <a:noFill/>
          <a:ln w="25400" cap="flat" cmpd="sng" algn="ctr">
            <a:solidFill>
              <a:srgbClr val="76D6FF"/>
            </a:solidFill>
            <a:prstDash val="solid"/>
            <a:headEnd type="none"/>
            <a:tailEnd type="none"/>
          </a:ln>
          <a:effectLst>
            <a:outerShdw blurRad="63500" dist="63500" dir="54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22" name="Shape 1541"/>
          <p:cNvSpPr>
            <a:extLst>
              <a:ext uri="smNativeData">
                <pr:smNativeData xmlns:pr="smNativeData" xmlns="smNativeData" val="SMDATA_15_trXW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HbW/wAoAAAAAQAAACMAAAAjAAAAIwAAAB4AAAAAAAAAZAAAAGQAAAAAAAAAZAAAAGQAAAAVAAAAYAAAAAAAAAAAAAAADwAAACADAAAAAAAAAAAAAAEAAACgMgAAVgcAAKr4//8BAAAAf39/AAEAAABkAAAAAAAAABQAAABAHwAAAAAAACYAAAAAAAAAwOD//wAAAAAmAAAAZAAAABYAAABMAAAAAQAAAAAAAAAHAAAAAAAAAAEAAAAAAAAAVQAAAAAAAABkAAAAZAAAAGQAAAAAAAAAy8vLAFUAAAAAAAAAZAAAAGQAAABkAAAAAAAAABcAAAAUAAAAAAAAAAAAAAD/fwAA/38AAAAAAAAJAAAABAAAAFJhZD0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HbW/wB/f38AAAAAAMvLywDAwP8Af39/AAAAAAAAAAAAAAAAAAAAAAAAAAAAIQAAABgAAAAUAAAA/BUAADgOAADtHAAAuBAAABAAAAAmAAAACAAAAP//////////"/>
              </a:ext>
            </a:extLst>
          </p:cNvSpPr>
          <p:nvPr/>
        </p:nvSpPr>
        <p:spPr>
          <a:xfrm>
            <a:off x="3573780" y="2311400"/>
            <a:ext cx="1128395" cy="406400"/>
          </a:xfrm>
          <a:prstGeom prst="rect">
            <a:avLst/>
          </a:prstGeom>
          <a:noFill/>
          <a:ln w="25400" cap="flat" cmpd="sng" algn="ctr">
            <a:solidFill>
              <a:srgbClr val="76D6FF"/>
            </a:solidFill>
            <a:prstDash val="solid"/>
            <a:headEnd type="none"/>
            <a:tailEnd type="none"/>
          </a:ln>
          <a:effectLst>
            <a:outerShdw blurRad="63500" dist="63500" dir="54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23" name="Shape 1542"/>
          <p:cNvSpPr>
            <a:extLst>
              <a:ext uri="smNativeData">
                <pr:smNativeData xmlns:pr="smNativeData" xmlns="smNativeData" val="SMDATA_15_trXW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HbW/wAoAAAAAQAAACMAAAAjAAAAIwAAAB4AAAAAAAAAZAAAAGQAAAAAAAAAZAAAAGQAAAAVAAAAYAAAAAAAAAAAAAAADwAAACADAAAAAAAAAAAAAAEAAACgMgAAVgcAAKr4//8BAAAAf39/AAEAAABkAAAAAAAAABQAAABAHwAAAAAAACYAAAAAAAAAwOD//wAAAAAmAAAAZAAAABYAAABMAAAAAQAAAAAAAAAHAAAAAAAAAAEAAAAAAAAAVQAAAAAAAABkAAAAZAAAAGQAAAAAAAAAy8vLAFUAAAAAAAAAZAAAAGQAAABkAAAAAAAAABcAAAAUAAAAAAAAAAAAAAD/fwAA/38AAAAAAAAJAAAABAAAAGE6c3I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HbW/wB/f38AAAAAAMvLywDAwP8Af39/AAAAAAAAAAAAAAAAAAAAAAAAAAAAIQAAABgAAAAUAAAAyDAAAEALAAC5NwAAwA0AABAAAAAmAAAACAAAAP//////////"/>
              </a:ext>
            </a:extLst>
          </p:cNvSpPr>
          <p:nvPr/>
        </p:nvSpPr>
        <p:spPr>
          <a:xfrm>
            <a:off x="7929880" y="1828800"/>
            <a:ext cx="1128395" cy="406400"/>
          </a:xfrm>
          <a:prstGeom prst="rect">
            <a:avLst/>
          </a:prstGeom>
          <a:noFill/>
          <a:ln w="25400" cap="flat" cmpd="sng" algn="ctr">
            <a:solidFill>
              <a:srgbClr val="76D6FF"/>
            </a:solidFill>
            <a:prstDash val="solid"/>
            <a:headEnd type="none"/>
            <a:tailEnd type="none"/>
          </a:ln>
          <a:effectLst>
            <a:outerShdw blurRad="63500" dist="63500" dir="54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24" name="Shape 1543"/>
          <p:cNvSpPr>
            <a:extLst>
              <a:ext uri="smNativeData">
                <pr:smNativeData xmlns:pr="smNativeData" xmlns="smNativeData" val="SMDATA_15_trXW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HbW/wAoAAAAAQAAACMAAAAjAAAAIwAAAB4AAAAAAAAAZAAAAGQAAAAAAAAAZAAAAGQAAAAVAAAAYAAAAAAAAAAAAAAADwAAACADAAAAAAAAAAAAAAEAAACgMgAAVgcAAKr4//8BAAAAf39/AAEAAABkAAAAAAAAABQAAABAHwAAAAAAACYAAAAAAAAAwOD//wAAAAAmAAAAZAAAABYAAABMAAAAAQAAAAAAAAAHAAAAAAAAAAEAAAAAAAAAVQAAAAAAAABkAAAAZAAAAGQAAAAAAAAAy8vLAFUAAAAAAAAAZAAAAGQAAABkAAAAAAAAABcAAAAUAAAAAAAAAAAAAAD/fwAA/38AAAAAAAAJAAAABAAAADAwIi8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HbW/wB/f38AAAAAAMvLywDAwP8Af39/AAAAAAAAAAAAAAAAAAAAAAAAAAAAIQAAABgAAAAUAAAA/BUAABQUAADtHAAAlBYAABAAAAAmAAAACAAAAP//////////"/>
              </a:ext>
            </a:extLst>
          </p:cNvSpPr>
          <p:nvPr/>
        </p:nvSpPr>
        <p:spPr>
          <a:xfrm>
            <a:off x="3573780" y="3263900"/>
            <a:ext cx="1128395" cy="406400"/>
          </a:xfrm>
          <a:prstGeom prst="rect">
            <a:avLst/>
          </a:prstGeom>
          <a:noFill/>
          <a:ln w="25400" cap="flat" cmpd="sng" algn="ctr">
            <a:solidFill>
              <a:srgbClr val="76D6FF"/>
            </a:solidFill>
            <a:prstDash val="solid"/>
            <a:headEnd type="none"/>
            <a:tailEnd type="none"/>
          </a:ln>
          <a:effectLst>
            <a:outerShdw blurRad="63500" dist="63500" dir="54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25" name="Shape 1544"/>
          <p:cNvSpPr>
            <a:extLst>
              <a:ext uri="smNativeData">
                <pr:smNativeData xmlns:pr="smNativeData" xmlns="smNativeData" val="SMDATA_15_trXWYhMAAAAlAAAAzAAAAA0AAAAAUAAAAFAAAABQAAAAUAAAAAAAAAABAAAAAAAAAAEAAABQAAAA2EnrPs6S5D9V+3Q8ZqDa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HbW/wAoAAAAAQAAACMAAAAjAAAAIwAAAB4AAAAAAAAAZAAAAGQAAAAAAAAAZAAAAGQAAAAVAAAAYAAAAAAAAAAAAAAADwAAACADAAAAAAAAAAAAAAEAAACgMgAAVgcAAKr4//8BAAAAf39/AAEAAABkAAAAAAAAABQAAABAHwAAAAAAACYAAAAAAAAAwOD//wAAAAAmAAAAZAAAABYAAABMAAAAAQAAAAAAAAAHAAAAAAAAAAEAAAAAAAAAVQAAAAAAAABQAAAAZAAAAGQAAAAAAAAAy8vLAFUAAAAAAAAAUAAAAGQAAABkAAAAAAAAABcAAAAUAAAAAAAAAAAAAAD/fwAA/38AAAAAAAAJAAAABAAAAFdXVw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HbW/wB/f38AAAAAAMvLywDAwP8Af39/AAAAAAAAAAAAAAAAAAAAAAAAAAAAIQAAABgAAAAUAAAA7SkAAJghAACqLwAAiCIAABAAAAAmAAAACAAAAP//////////"/>
              </a:ext>
            </a:extLst>
          </p:cNvSpPr>
          <p:nvPr/>
        </p:nvSpPr>
        <p:spPr>
          <a:xfrm>
            <a:off x="6815455" y="5461000"/>
            <a:ext cx="932815" cy="152400"/>
          </a:xfrm>
          <a:prstGeom prst="leftRightArrow">
            <a:avLst>
              <a:gd name="adj1" fmla="val 41604"/>
              <a:gd name="adj2" fmla="val 109281"/>
            </a:avLst>
          </a:prstGeom>
          <a:noFill/>
          <a:ln w="25400" cap="flat" cmpd="sng" algn="ctr">
            <a:solidFill>
              <a:srgbClr val="76D6FF"/>
            </a:solidFill>
            <a:prstDash val="solid"/>
            <a:headEnd type="none"/>
            <a:tailEnd type="none"/>
          </a:ln>
          <a:effectLst>
            <a:outerShdw blurRad="63500" dist="50800" dir="54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26" name="Shape 1545"/>
          <p:cNvSpPr>
            <a:extLst>
              <a:ext uri="smNativeData">
                <pr:smNativeData xmlns:pr="smNativeData" xmlns="smNativeData" val="SMDATA_15_trXWYhMAAAAlAAAAzAAAAA0AAAAAUAAAAFAAAABQAAAAUAAAAAAAAAABAAAAAAAAAAEAAABQAAAA2EnrPs6S5D9V+3Q8ZqDa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HbW/wAoAAAAAQAAACMAAAAjAAAAIwAAAB4AAAAAAAAAZAAAAGQAAAAAAAAAZAAAAGQAAAAVAAAAYAAAAAAAAAAAAAAADwAAACADAAAAAAAAAAAAAAEAAACgMgAAVgcAAKr4//8BAAAAf39/AAEAAABkAAAAAAAAABQAAABAHwAAAAAAACYAAAAAAAAAwOD//wAAAAAmAAAAZAAAABYAAABMAAAAAQAAAAAAAAAHAAAAAAAAAAEAAAAAAAAAVQAAAAAAAABQAAAAZAAAAGQAAAAAAAAAy8vLAFUAAAAAAAAAUA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HbW/wB/f38AAAAAAMvLywDAwP8Af39/AAAAAAAAAAAAAAAAAAAAAAAAAAAAIQAAABgAAAAUAAAA7SkAACwpAACqLwAAHCoAABAAAAAmAAAACAAAAP//////////"/>
              </a:ext>
            </a:extLst>
          </p:cNvSpPr>
          <p:nvPr/>
        </p:nvSpPr>
        <p:spPr>
          <a:xfrm>
            <a:off x="6815455" y="6692900"/>
            <a:ext cx="932815" cy="152400"/>
          </a:xfrm>
          <a:prstGeom prst="leftRightArrow">
            <a:avLst>
              <a:gd name="adj1" fmla="val 41604"/>
              <a:gd name="adj2" fmla="val 109281"/>
            </a:avLst>
          </a:prstGeom>
          <a:noFill/>
          <a:ln w="25400" cap="flat" cmpd="sng" algn="ctr">
            <a:solidFill>
              <a:srgbClr val="76D6FF"/>
            </a:solidFill>
            <a:prstDash val="solid"/>
            <a:headEnd type="none"/>
            <a:tailEnd type="none"/>
          </a:ln>
          <a:effectLst>
            <a:outerShdw blurRad="63500" dist="50800" dir="54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27" name="Shape 1546"/>
          <p:cNvSpPr>
            <a:extLst>
              <a:ext uri="smNativeData">
                <pr:smNativeData xmlns:pr="smNativeData" xmlns="smNativeData" val="SMDATA_15_trXW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HbW/wAoAAAAAQAAACMAAAAjAAAAIwAAAB4AAAAAAAAAZAAAAGQAAAAAAAAAZAAAAGQAAAAVAAAAYAAAAAAAAAAAAAAADwAAACADAAAAAAAAAAAAAAEAAACgMgAAVgcAAKr4//8BAAAAf39/AAEAAABkAAAAAAAAABQAAABAHwAAAAAAACYAAAAAAAAAwOD//wAAAAAmAAAAZAAAABYAAABMAAAAAQAAAAAAAAAHAAAAAAAAAAEAAAAAAAAAVQAAAAAAAABkAAAAZAAAAGQAAAAAAAAAy8vLAFUAAAAAAAAAZA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HbW/wB/f38AAAAAAMvLywDAwP8Af39/AAAAAAAAAAAAAAAAAAAAAAAAAAAAIQAAABgAAAAUAAAA0B4AADARAADBJQAAsBMAABAAAAAmAAAACAAAAP//////////"/>
              </a:ext>
            </a:extLst>
          </p:cNvSpPr>
          <p:nvPr/>
        </p:nvSpPr>
        <p:spPr>
          <a:xfrm>
            <a:off x="5008880" y="2794000"/>
            <a:ext cx="1128395" cy="406400"/>
          </a:xfrm>
          <a:prstGeom prst="rect">
            <a:avLst/>
          </a:prstGeom>
          <a:noFill/>
          <a:ln w="25400" cap="flat" cmpd="sng" algn="ctr">
            <a:solidFill>
              <a:srgbClr val="76D6FF"/>
            </a:solidFill>
            <a:prstDash val="solid"/>
            <a:headEnd type="none"/>
            <a:tailEnd type="none"/>
          </a:ln>
          <a:effectLst>
            <a:outerShdw blurRad="63500" dist="63500" dir="54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28" name="Shape 1547"/>
          <p:cNvSpPr>
            <a:extLst>
              <a:ext uri="smNativeData">
                <pr:smNativeData xmlns:pr="smNativeData" xmlns="smNativeData" val="SMDATA_15_trXW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HbW/wAoAAAAAQAAACMAAAAjAAAAIwAAAB4AAAAAAAAAZAAAAGQAAAAAAAAAZAAAAGQAAAAVAAAAYAAAAAAAAAAAAAAADwAAACADAAAAAAAAAAAAAAEAAACgMgAAVgcAAKr4//8BAAAAf39/AAEAAABkAAAAAAAAABQAAABAHwAAAAAAACYAAAAAAAAAwOD//wAAAAAmAAAAZAAAABYAAABMAAAAAQAAAAAAAAAHAAAAAAAAAAEAAAAAAAAAVQAAAAAAAABkAAAAZAAAAGQAAAAAAAAAy8vLAFUAAAAAAAAAZA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HbW/wB/f38AAAAAAMvLywDAwP8Af39/AAAAAAAAAAAAAAAAAAAAAAAAAAAAIQAAABgAAAAUAAAA9CcAADgOAADlLgAAuBAAABAAAAAmAAAACAAAAP//////////"/>
              </a:ext>
            </a:extLst>
          </p:cNvSpPr>
          <p:nvPr/>
        </p:nvSpPr>
        <p:spPr>
          <a:xfrm>
            <a:off x="6494780" y="2311400"/>
            <a:ext cx="1128395" cy="406400"/>
          </a:xfrm>
          <a:prstGeom prst="rect">
            <a:avLst/>
          </a:prstGeom>
          <a:noFill/>
          <a:ln w="25400" cap="flat" cmpd="sng" algn="ctr">
            <a:solidFill>
              <a:srgbClr val="76D6FF"/>
            </a:solidFill>
            <a:prstDash val="solid"/>
            <a:headEnd type="none"/>
            <a:tailEnd type="none"/>
          </a:ln>
          <a:effectLst>
            <a:outerShdw blurRad="63500" dist="63500" dir="54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29" name="Shape 1548"/>
          <p:cNvSpPr>
            <a:extLst>
              <a:ext uri="smNativeData">
                <pr:smNativeData xmlns:pr="smNativeData" xmlns="smNativeData" val="SMDATA_15_trXW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HbW/wAoAAAAAQAAACMAAAAjAAAAIwAAAB4AAAAAAAAAZAAAAGQAAAAAAAAAZAAAAGQAAAAVAAAAYAAAAAAAAAAAAAAADwAAACADAAAAAAAAAAAAAAEAAACgMgAAVgcAAKr4//8BAAAAf39/AAEAAABkAAAAAAAAABQAAABAHwAAAAAAACYAAAAAAAAAwOD//wAAAAAmAAAAZAAAABYAAABMAAAAAQAAAAAAAAAHAAAAAAAAAAEAAAAAAAAAVQAAAAAAAABkAAAAZAAAAGQAAAAAAAAAy8vLAFUAAAAAAAAAZA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HbW/wB/f38AAAAAAMvLywDAwP8Af39/AAAAAAAAAAAAAAAAAAAAAAAAAAAAIQAAABgAAAAUAAAA9CcAABQUAADlLgAAlBYAABAAAAAmAAAACAAAAP//////////"/>
              </a:ext>
            </a:extLst>
          </p:cNvSpPr>
          <p:nvPr/>
        </p:nvSpPr>
        <p:spPr>
          <a:xfrm>
            <a:off x="6494780" y="3263900"/>
            <a:ext cx="1128395" cy="406400"/>
          </a:xfrm>
          <a:prstGeom prst="rect">
            <a:avLst/>
          </a:prstGeom>
          <a:noFill/>
          <a:ln w="25400" cap="flat" cmpd="sng" algn="ctr">
            <a:solidFill>
              <a:srgbClr val="76D6FF"/>
            </a:solidFill>
            <a:prstDash val="solid"/>
            <a:headEnd type="none"/>
            <a:tailEnd type="none"/>
          </a:ln>
          <a:effectLst>
            <a:outerShdw blurRad="63500" dist="63500" dir="54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30" name="Shape 1549"/>
          <p:cNvSpPr>
            <a:extLst>
              <a:ext uri="smNativeData">
                <pr:smNativeData xmlns:pr="smNativeData" xmlns="smNativeData" val="SMDATA_15_trXW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HbW/wAoAAAAAQAAACMAAAAjAAAAIwAAAB4AAAAAAAAAZAAAAGQAAAAAAAAAZAAAAGQAAAAVAAAAYAAAAAAAAAAAAAAADwAAACADAAAAAAAAAAAAAAEAAACgMgAAVgcAAKr4//8BAAAAf39/AAEAAABkAAAAAAAAABQAAABAHwAAAAAAACYAAAAAAAAAwOD//wAAAAAmAAAAZAAAABYAAABMAAAAAQAAAAAAAAAHAAAAAAAAAAEAAAAAAAAAVQAAAAAAAABkAAAAZAAAAGQAAAAAAAAAy8vLAFUAAAAAAAAAZA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HbW/wB/f38AAAAAAMvLywDAwP8Af39/AAAAAAAAAAAAAAAAAAAAAAAAAAAAIQAAABgAAAAUAAAAyDAAADARAAC5NwAAsBMAABAAAAAmAAAACAAAAP//////////"/>
              </a:ext>
            </a:extLst>
          </p:cNvSpPr>
          <p:nvPr/>
        </p:nvSpPr>
        <p:spPr>
          <a:xfrm>
            <a:off x="7929880" y="2794000"/>
            <a:ext cx="1128395" cy="406400"/>
          </a:xfrm>
          <a:prstGeom prst="rect">
            <a:avLst/>
          </a:prstGeom>
          <a:noFill/>
          <a:ln w="25400" cap="flat" cmpd="sng" algn="ctr">
            <a:solidFill>
              <a:srgbClr val="76D6FF"/>
            </a:solidFill>
            <a:prstDash val="solid"/>
            <a:headEnd type="none"/>
            <a:tailEnd type="none"/>
          </a:ln>
          <a:effectLst>
            <a:outerShdw blurRad="63500" dist="63500" dir="54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31" name="Shape 1550"/>
          <p:cNvSpPr>
            <a:extLst>
              <a:ext uri="smNativeData">
                <pr:smNativeData xmlns:pr="smNativeData" xmlns="smNativeData" val="SMDATA_15_trXWYhMAAAAlAAAAzAAAAA0AAAAAUAAAAFAAAABQAAAAUAAAAAAAAAABAAAAAAAAAAEAAABQAAAA9eGpCa2I5z9V+3Q8ZqDa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HbW/wAoAAAAAQAAACMAAAAjAAAAIwAAAB4AAAAAAAAAZAAAAGQAAAAAAAAAZAAAAGQAAAAVAAAAYAAAAAAAAAAAAAAADwAAACADAAAAAAAAAAAAAAEAAACgMgAAVgcAAKr4//8BAAAAf39/AAEAAABkAAAAAAAAABQAAABAHwAAAAAAACYAAAAAAAAAwOD//wAAAAAmAAAAZAAAABYAAABMAAAAAQAAAAAAAAAHAAAAAAAAAAEAAAAAAAAAVQAAAAAAAABQAAAAZAAAAGQAAAAAAAAAy8vLAFUAAAAAAAAAUA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HbW/wB/f38AAAAAAMvLywDAwP8Af39/AAAAAAAAAAAAAAAAAAAAAAAAAAAAIQAAABgAAAAUAAAAUywAAO4hAABDLQAArSkAABAAAAAmAAAACAAAAP//////////"/>
              </a:ext>
            </a:extLst>
          </p:cNvSpPr>
          <p:nvPr/>
        </p:nvSpPr>
        <p:spPr>
          <a:xfrm rot="18900000">
            <a:off x="6652260" y="6068695"/>
            <a:ext cx="1259205" cy="152400"/>
          </a:xfrm>
          <a:prstGeom prst="leftRightArrow">
            <a:avLst>
              <a:gd name="adj1" fmla="val 41604"/>
              <a:gd name="adj2" fmla="val 109299"/>
            </a:avLst>
          </a:prstGeom>
          <a:noFill/>
          <a:ln w="25400" cap="flat" cmpd="sng" algn="ctr">
            <a:solidFill>
              <a:srgbClr val="76D6FF"/>
            </a:solidFill>
            <a:prstDash val="solid"/>
            <a:headEnd type="none"/>
            <a:tailEnd type="none"/>
          </a:ln>
          <a:effectLst>
            <a:outerShdw blurRad="63500" dist="50800" dir="54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Tree>
  </p:cSld>
  <p:clrMapOvr>
    <a:masterClrMapping/>
  </p:clrMapOvr>
  <p:transition spd="fast" p14:dur="500">
    <p:fade/>
    <p:extLst>
      <p:ext uri="smNativeData">
        <pr:smNativeData xmlns:pr="smNativeData" xmlns="smNativeData" val="trXWYgAAAAD0AQAAAAAAAAYAAAAAAAAAAAAAAAAAAAAAAAAAAQAAAAAAAAAAAAAAAAAAAAAAAAAAAAAA"/>
      </p:ext>
    </p:extLst>
  </p:transition>
  <p:timing>
    <p:tnLst>
      <p:par>
        <p:cTn id="1" dur="indefinite" restart="never" nodeType="tmRoot"/>
      </p:par>
    </p:tnLst>
  </p:timing>
</p:sld>
</file>

<file path=ppt/slides/slide99.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1552"/>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FwYAAAcZAAA4NgAAPxsAABAgAAAmAAAACAAAAP//////////"/>
              </a:ext>
            </a:extLst>
          </p:cNvSpPr>
          <p:nvPr/>
        </p:nvSpPr>
        <p:spPr>
          <a:xfrm>
            <a:off x="989965" y="4068445"/>
            <a:ext cx="7823835"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100"/>
              </a:lnSpc>
              <a:tabLst>
                <a:tab pos="838200" algn="l"/>
              </a:tabLst>
              <a:defRPr sz="1800" cap="none">
                <a:latin typeface="Arial" pitchFamily="1" charset="0"/>
                <a:ea typeface="Arial" pitchFamily="1" charset="0"/>
                <a:cs typeface="Arial" pitchFamily="1" charset="0"/>
              </a:defRPr>
            </a:pPr>
            <a:r>
              <a:rPr cap="none">
                <a:solidFill>
                  <a:srgbClr val="424242"/>
                </a:solidFill>
              </a:rPr>
              <a:t>The </a:t>
            </a:r>
            <a:r>
              <a:rPr cap="none">
                <a:solidFill>
                  <a:srgbClr val="0433FF"/>
                </a:solidFill>
              </a:rPr>
              <a:t>stationary frequencies</a:t>
            </a:r>
            <a:r>
              <a:rPr cap="none">
                <a:solidFill>
                  <a:srgbClr val="424242"/>
                </a:solidFill>
              </a:rPr>
              <a:t> of all states are still assumed to be equal</a:t>
            </a:r>
            <a:endParaRPr cap="none">
              <a:solidFill>
                <a:srgbClr val="424242"/>
              </a:solidFill>
            </a:endParaRPr>
          </a:p>
        </p:txBody>
      </p:sp>
      <p:pic>
        <p:nvPicPr>
          <p:cNvPr id="3" name="pasted-image.pdf"/>
          <p:cNvPicPr>
            <a:picLocks noChangeAspect="1"/>
            <a:extLst>
              <a:ext uri="smNativeData">
                <pr:smNativeData xmlns:pr="smNativeData" xmlns="smNativeData" val="SMDATA_17_trX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uAHQ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OgIAAAoCwAA7jgAAOAWAAAQAAAAJgAAAAgAAAD//////////w=="/>
              </a:ext>
            </a:extLst>
          </p:cNvPicPr>
          <p:nvPr/>
        </p:nvPicPr>
        <p:blipFill>
          <a:blip r:embed="rId2"/>
          <a:stretch>
            <a:fillRect/>
          </a:stretch>
        </p:blipFill>
        <p:spPr>
          <a:xfrm>
            <a:off x="1447800" y="1813560"/>
            <a:ext cx="7806690" cy="1905000"/>
          </a:xfrm>
          <a:prstGeom prst="rect">
            <a:avLst/>
          </a:prstGeom>
          <a:noFill/>
          <a:ln>
            <a:noFill/>
          </a:ln>
          <a:effectLst/>
        </p:spPr>
      </p:pic>
      <p:sp>
        <p:nvSpPr>
          <p:cNvPr id="4" name="Shape 1554"/>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B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AgNQAAwAgAABAgAAAmAAAACAAAAP//////////"/>
              </a:ext>
            </a:extLst>
          </p:cNvSpPr>
          <p:nvPr/>
        </p:nvSpPr>
        <p:spPr>
          <a:xfrm>
            <a:off x="635000" y="101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The Kimura, 1980 (K80) substitution model</a:t>
            </a:r>
          </a:p>
        </p:txBody>
      </p:sp>
      <p:sp>
        <p:nvSpPr>
          <p:cNvPr id="5" name="Shape 1555"/>
          <p:cNvSpPr>
            <a:extLst>
              <a:ext uri="smNativeData">
                <pr:smNativeData xmlns:pr="smNativeData" xmlns="smNativeData" val="SMDATA_15_trX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OwYAANwAAABFOAAATAQAABAgAAAmAAAACAAAAP//////////"/>
              </a:ext>
            </a:extLst>
          </p:cNvSpPr>
          <p:nvPr/>
        </p:nvSpPr>
        <p:spPr>
          <a:xfrm>
            <a:off x="1012825" y="139700"/>
            <a:ext cx="81343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Stochastic Models of Nucleotide Substitution</a:t>
            </a:r>
          </a:p>
        </p:txBody>
      </p:sp>
      <p:sp>
        <p:nvSpPr>
          <p:cNvPr id="6" name="Shape 1556"/>
          <p:cNvSpPr>
            <a:extLst>
              <a:ext uri="smNativeData">
                <pr:smNativeData xmlns:pr="smNativeData" xmlns="smNativeData" val="SMDATA_15_trX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FgbAACzPAAANB8AABAgAAAmAAAACAAAAP//////////"/>
              </a:ext>
            </a:extLst>
          </p:cNvSpPr>
          <p:nvPr/>
        </p:nvSpPr>
        <p:spPr>
          <a:xfrm>
            <a:off x="990600" y="4445000"/>
            <a:ext cx="8876665" cy="6273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100"/>
              </a:lnSpc>
              <a:tabLst>
                <a:tab pos="838200" algn="l"/>
              </a:tabLst>
              <a:defRPr sz="1800" cap="none">
                <a:latin typeface="Arial" pitchFamily="1" charset="0"/>
                <a:ea typeface="Arial" pitchFamily="1" charset="0"/>
                <a:cs typeface="Arial" pitchFamily="1" charset="0"/>
              </a:defRPr>
            </a:pPr>
            <a:r>
              <a:rPr cap="none">
                <a:solidFill>
                  <a:srgbClr val="424242"/>
                </a:solidFill>
              </a:rPr>
              <a:t>The </a:t>
            </a:r>
            <a:r>
              <a:rPr cap="none">
                <a:solidFill>
                  <a:srgbClr val="0433FF"/>
                </a:solidFill>
              </a:rPr>
              <a:t>relative rates</a:t>
            </a:r>
            <a:r>
              <a:rPr cap="none">
                <a:solidFill>
                  <a:srgbClr val="424242"/>
                </a:solidFill>
              </a:rPr>
              <a:t> accommodate possible bias in the instantaneous rates of transition </a:t>
            </a:r>
            <a:br/>
            <a:r>
              <a:rPr cap="none">
                <a:solidFill>
                  <a:srgbClr val="424242"/>
                </a:solidFill>
              </a:rPr>
              <a:t>    and transversion substitutions</a:t>
            </a:r>
            <a:endParaRPr cap="none">
              <a:solidFill>
                <a:srgbClr val="424242"/>
              </a:solidFill>
            </a:endParaRPr>
          </a:p>
        </p:txBody>
      </p:sp>
      <p:sp>
        <p:nvSpPr>
          <p:cNvPr id="7" name="Shape 1557"/>
          <p:cNvSpPr>
            <a:extLst>
              <a:ext uri="smNativeData">
                <pr:smNativeData xmlns:pr="smNativeData" xmlns="smNativeData" val="SMDATA_15_trXW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VQAAAAAAAABkAAAAZAAAAGQAAAAAAAAAy8vLAFUAAAAAAAAAZAAAAGQAAABkAAAAAAAAABcAAAAUAAAAAAAAAAAAAAD/fwAA/38AAAAAAAAJAAAABAAAADEzMjQ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9CcAAEALAADlLgAAwA0AABAAAAAmAAAACAAAAP//////////"/>
              </a:ext>
            </a:extLst>
          </p:cNvSpPr>
          <p:nvPr/>
        </p:nvSpPr>
        <p:spPr>
          <a:xfrm>
            <a:off x="6494780" y="1828800"/>
            <a:ext cx="1128395" cy="406400"/>
          </a:xfrm>
          <a:prstGeom prst="rect">
            <a:avLst/>
          </a:prstGeom>
          <a:noFill/>
          <a:ln w="25400" cap="flat" cmpd="sng" algn="ctr">
            <a:solidFill>
              <a:srgbClr val="FF9300"/>
            </a:solidFill>
            <a:prstDash val="solid"/>
            <a:headEnd type="none"/>
            <a:tailEnd type="none"/>
          </a:ln>
          <a:effectLst>
            <a:outerShdw blurRad="63500" dist="63500" dir="54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8" name="Shape 1558"/>
          <p:cNvSpPr>
            <a:extLst>
              <a:ext uri="smNativeData">
                <pr:smNativeData xmlns:pr="smNativeData" xmlns="smNativeData" val="SMDATA_15_trXW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VQAAAAAAAABkAAAAZAAAAGQAAAAAAAAAy8vLAFUAAAAAAAAAZA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BUAADARAADtHAAAsBMAABAAAAAmAAAACAAAAP//////////"/>
              </a:ext>
            </a:extLst>
          </p:cNvSpPr>
          <p:nvPr/>
        </p:nvSpPr>
        <p:spPr>
          <a:xfrm>
            <a:off x="3573780" y="2794000"/>
            <a:ext cx="1128395" cy="406400"/>
          </a:xfrm>
          <a:prstGeom prst="rect">
            <a:avLst/>
          </a:prstGeom>
          <a:noFill/>
          <a:ln w="25400" cap="flat" cmpd="sng" algn="ctr">
            <a:solidFill>
              <a:srgbClr val="FF9300"/>
            </a:solidFill>
            <a:prstDash val="solid"/>
            <a:headEnd type="none"/>
            <a:tailEnd type="none"/>
          </a:ln>
          <a:effectLst>
            <a:outerShdw blurRad="63500" dist="63500" dir="54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9" name="Shape 1559"/>
          <p:cNvSpPr>
            <a:extLst>
              <a:ext uri="smNativeData">
                <pr:smNativeData xmlns:pr="smNativeData" xmlns="smNativeData" val="SMDATA_15_trXW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VQAAAAAAAABkAAAAZAAAAGQAAAAAAAAAy8vLAFUAAAAAAAAAZA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yDAAADgOAAC5NwAAuBAAABAAAAAmAAAACAAAAP//////////"/>
              </a:ext>
            </a:extLst>
          </p:cNvSpPr>
          <p:nvPr/>
        </p:nvSpPr>
        <p:spPr>
          <a:xfrm>
            <a:off x="7929880" y="2311400"/>
            <a:ext cx="1128395" cy="406400"/>
          </a:xfrm>
          <a:prstGeom prst="rect">
            <a:avLst/>
          </a:prstGeom>
          <a:noFill/>
          <a:ln w="25400" cap="flat" cmpd="sng" algn="ctr">
            <a:solidFill>
              <a:srgbClr val="FF9300"/>
            </a:solidFill>
            <a:prstDash val="solid"/>
            <a:headEnd type="none"/>
            <a:tailEnd type="none"/>
          </a:ln>
          <a:effectLst>
            <a:outerShdw blurRad="63500" dist="63500" dir="54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0" name="Shape 1560"/>
          <p:cNvSpPr>
            <a:extLst>
              <a:ext uri="smNativeData">
                <pr:smNativeData xmlns:pr="smNativeData" xmlns="smNativeData" val="SMDATA_15_trXW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VQAAAAAAAABkAAAAZAAAAGQAAAAAAAAAy8vLAFUAAAAAAAAAZA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0B4AABQUAADBJQAAlBYAABAAAAAmAAAACAAAAP//////////"/>
              </a:ext>
            </a:extLst>
          </p:cNvSpPr>
          <p:nvPr/>
        </p:nvSpPr>
        <p:spPr>
          <a:xfrm>
            <a:off x="5008880" y="3263900"/>
            <a:ext cx="1128395" cy="406400"/>
          </a:xfrm>
          <a:prstGeom prst="rect">
            <a:avLst/>
          </a:prstGeom>
          <a:noFill/>
          <a:ln w="25400" cap="flat" cmpd="sng" algn="ctr">
            <a:solidFill>
              <a:srgbClr val="FF9300"/>
            </a:solidFill>
            <a:prstDash val="solid"/>
            <a:headEnd type="none"/>
            <a:tailEnd type="none"/>
          </a:ln>
          <a:effectLst>
            <a:outerShdw blurRad="63500" dist="63500" dir="54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1" name="Shape 1561"/>
          <p:cNvSpPr>
            <a:extLst>
              <a:ext uri="smNativeData">
                <pr:smNativeData xmlns:pr="smNativeData" xmlns="smNativeData" val="SMDATA_15_trXW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HbW/wAoAAAAAQAAACMAAAAjAAAAIwAAAB4AAAAAAAAAZAAAAGQAAAAAAAAAZAAAAGQAAAAVAAAAYAAAAAAAAAAAAAAADwAAACADAAAAAAAAAAAAAAEAAACgMgAAVgcAAKr4//8BAAAAf39/AAEAAABkAAAAAAAAABQAAABAHwAAAAAAACYAAAAAAAAAwOD//wAAAAAmAAAAZAAAABYAAABMAAAAAQAAAAAAAAAHAAAAAAAAAAEAAAAAAAAAVQAAAAAAAABkAAAAZAAAAGQAAAAAAAAAy8vLAFUAAAAAAAAAZA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HbW/wB/f38AAAAAAMvLywDAwP8Af39/AAAAAAAAAAAAAAAAAAAAAAAAAAAAIQAAABgAAAAUAAAA5B4AAEALAADVJQAAwA0AABAAAAAmAAAACAAAAP//////////"/>
              </a:ext>
            </a:extLst>
          </p:cNvSpPr>
          <p:nvPr/>
        </p:nvSpPr>
        <p:spPr>
          <a:xfrm>
            <a:off x="5021580" y="1828800"/>
            <a:ext cx="1128395" cy="406400"/>
          </a:xfrm>
          <a:prstGeom prst="rect">
            <a:avLst/>
          </a:prstGeom>
          <a:noFill/>
          <a:ln w="25400" cap="flat" cmpd="sng" algn="ctr">
            <a:solidFill>
              <a:srgbClr val="76D6FF"/>
            </a:solidFill>
            <a:prstDash val="solid"/>
            <a:headEnd type="none"/>
            <a:tailEnd type="none"/>
          </a:ln>
          <a:effectLst>
            <a:outerShdw blurRad="63500" dist="63500" dir="54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2" name="Shape 1562"/>
          <p:cNvSpPr>
            <a:extLst>
              <a:ext uri="smNativeData">
                <pr:smNativeData xmlns:pr="smNativeData" xmlns="smNativeData" val="SMDATA_15_trXW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HbW/wAoAAAAAQAAACMAAAAjAAAAIwAAAB4AAAAAAAAAZAAAAGQAAAAAAAAAZAAAAGQAAAAVAAAAYAAAAAAAAAAAAAAADwAAACADAAAAAAAAAAAAAAEAAACgMgAAVgcAAKr4//8BAAAAf39/AAEAAABkAAAAAAAAABQAAABAHwAAAAAAACYAAAAAAAAAwOD//wAAAAAmAAAAZAAAABYAAABMAAAAAQAAAAAAAAAHAAAAAAAAAAEAAAAAAAAAVQAAAAAAAABkAAAAZAAAAGQAAAAAAAAAy8vLAFUAAAAAAAAAZA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HbW/wB/f38AAAAAAMvLywDAwP8Af39/AAAAAAAAAAAAAAAAAAAAAAAAAAAAIQAAABgAAAAUAAAA/BUAADgOAADtHAAAuBAAABAAAAAmAAAACAAAAP//////////"/>
              </a:ext>
            </a:extLst>
          </p:cNvSpPr>
          <p:nvPr/>
        </p:nvSpPr>
        <p:spPr>
          <a:xfrm>
            <a:off x="3573780" y="2311400"/>
            <a:ext cx="1128395" cy="406400"/>
          </a:xfrm>
          <a:prstGeom prst="rect">
            <a:avLst/>
          </a:prstGeom>
          <a:noFill/>
          <a:ln w="25400" cap="flat" cmpd="sng" algn="ctr">
            <a:solidFill>
              <a:srgbClr val="76D6FF"/>
            </a:solidFill>
            <a:prstDash val="solid"/>
            <a:headEnd type="none"/>
            <a:tailEnd type="none"/>
          </a:ln>
          <a:effectLst>
            <a:outerShdw blurRad="63500" dist="63500" dir="54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3" name="Shape 1563"/>
          <p:cNvSpPr>
            <a:extLst>
              <a:ext uri="smNativeData">
                <pr:smNativeData xmlns:pr="smNativeData" xmlns="smNativeData" val="SMDATA_15_trXW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HbW/wAoAAAAAQAAACMAAAAjAAAAIwAAAB4AAAAAAAAAZAAAAGQAAAAAAAAAZAAAAGQAAAAVAAAAYAAAAAAAAAAAAAAADwAAACADAAAAAAAAAAAAAAEAAACgMgAAVgcAAKr4//8BAAAAf39/AAEAAABkAAAAAAAAABQAAABAHwAAAAAAACYAAAAAAAAAwOD//wAAAAAmAAAAZAAAABYAAABMAAAAAQAAAAAAAAAHAAAAAAAAAAEAAAAAAAAAVQAAAAAAAABkAAAAZAAAAGQAAAAAAAAAy8vLAFUAAAAAAAAAZA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HbW/wB/f38AAAAAAMvLywDAwP8Af39/AAAAAAAAAAAAAAAAAAAAAAAAAAAAIQAAABgAAAAUAAAAyDAAAEALAAC5NwAAwA0AABAAAAAmAAAACAAAAP//////////"/>
              </a:ext>
            </a:extLst>
          </p:cNvSpPr>
          <p:nvPr/>
        </p:nvSpPr>
        <p:spPr>
          <a:xfrm>
            <a:off x="7929880" y="1828800"/>
            <a:ext cx="1128395" cy="406400"/>
          </a:xfrm>
          <a:prstGeom prst="rect">
            <a:avLst/>
          </a:prstGeom>
          <a:noFill/>
          <a:ln w="25400" cap="flat" cmpd="sng" algn="ctr">
            <a:solidFill>
              <a:srgbClr val="76D6FF"/>
            </a:solidFill>
            <a:prstDash val="solid"/>
            <a:headEnd type="none"/>
            <a:tailEnd type="none"/>
          </a:ln>
          <a:effectLst>
            <a:outerShdw blurRad="63500" dist="63500" dir="54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4" name="Shape 1564"/>
          <p:cNvSpPr>
            <a:extLst>
              <a:ext uri="smNativeData">
                <pr:smNativeData xmlns:pr="smNativeData" xmlns="smNativeData" val="SMDATA_15_trXW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HbW/wAoAAAAAQAAACMAAAAjAAAAIwAAAB4AAAAAAAAAZAAAAGQAAAAAAAAAZAAAAGQAAAAVAAAAYAAAAAAAAAAAAAAADwAAACADAAAAAAAAAAAAAAEAAACgMgAAVgcAAKr4//8BAAAAf39/AAEAAABkAAAAAAAAABQAAABAHwAAAAAAACYAAAAAAAAAwOD//wAAAAAmAAAAZAAAABYAAABMAAAAAQAAAAAAAAAHAAAAAAAAAAEAAAAAAAAAVQAAAAAAAABkAAAAZAAAAGQAAAAAAAAAy8vLAFUAAAAAAAAAZAAAAGQAAABkAAAAAAAAABcAAAAUAAAAAAAAAAAAAAD/fwAA/38AAAAAAAAJAAAABAAAACUEDQE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HbW/wB/f38AAAAAAMvLywDAwP8Af39/AAAAAAAAAAAAAAAAAAAAAAAAAAAAIQAAABgAAAAUAAAA/BUAABQUAADtHAAAlBYAABAAAAAmAAAACAAAAP//////////"/>
              </a:ext>
            </a:extLst>
          </p:cNvSpPr>
          <p:nvPr/>
        </p:nvSpPr>
        <p:spPr>
          <a:xfrm>
            <a:off x="3573780" y="3263900"/>
            <a:ext cx="1128395" cy="406400"/>
          </a:xfrm>
          <a:prstGeom prst="rect">
            <a:avLst/>
          </a:prstGeom>
          <a:noFill/>
          <a:ln w="25400" cap="flat" cmpd="sng" algn="ctr">
            <a:solidFill>
              <a:srgbClr val="76D6FF"/>
            </a:solidFill>
            <a:prstDash val="solid"/>
            <a:headEnd type="none"/>
            <a:tailEnd type="none"/>
          </a:ln>
          <a:effectLst>
            <a:outerShdw blurRad="63500" dist="63500" dir="54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5" name="Shape 1565"/>
          <p:cNvSpPr>
            <a:extLst>
              <a:ext uri="smNativeData">
                <pr:smNativeData xmlns:pr="smNativeData" xmlns="smNativeData" val="SMDATA_15_trXW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HbW/wAoAAAAAQAAACMAAAAjAAAAIwAAAB4AAAAAAAAAZAAAAGQAAAAAAAAAZAAAAGQAAAAVAAAAYAAAAAAAAAAAAAAADwAAACADAAAAAAAAAAAAAAEAAACgMgAAVgcAAKr4//8BAAAAf39/AAEAAABkAAAAAAAAABQAAABAHwAAAAAAACYAAAAAAAAAwOD//wAAAAAmAAAAZAAAABYAAABMAAAAAQAAAAAAAAAHAAAAAAAAAAEAAAAAAAAAVQAAAAAAAABkAAAAZAAAAGQAAAAAAAAAy8vLAFUAAAAAAAAAZA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HbW/wB/f38AAAAAAMvLywDAwP8Af39/AAAAAAAAAAAAAAAAAAAAAAAAAAAAIQAAABgAAAAUAAAA0B4AADARAADBJQAAsBMAABAAAAAmAAAACAAAAP//////////"/>
              </a:ext>
            </a:extLst>
          </p:cNvSpPr>
          <p:nvPr/>
        </p:nvSpPr>
        <p:spPr>
          <a:xfrm>
            <a:off x="5008880" y="2794000"/>
            <a:ext cx="1128395" cy="406400"/>
          </a:xfrm>
          <a:prstGeom prst="rect">
            <a:avLst/>
          </a:prstGeom>
          <a:noFill/>
          <a:ln w="25400" cap="flat" cmpd="sng" algn="ctr">
            <a:solidFill>
              <a:srgbClr val="76D6FF"/>
            </a:solidFill>
            <a:prstDash val="solid"/>
            <a:headEnd type="none"/>
            <a:tailEnd type="none"/>
          </a:ln>
          <a:effectLst>
            <a:outerShdw blurRad="63500" dist="63500" dir="54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6" name="Shape 1566"/>
          <p:cNvSpPr>
            <a:extLst>
              <a:ext uri="smNativeData">
                <pr:smNativeData xmlns:pr="smNativeData" xmlns="smNativeData" val="SMDATA_15_trXW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HbW/wAoAAAAAQAAACMAAAAjAAAAIwAAAB4AAAAAAAAAZAAAAGQAAAAAAAAAZAAAAGQAAAAVAAAAYAAAAAAAAAAAAAAADwAAACADAAAAAAAAAAAAAAEAAACgMgAAVgcAAKr4//8BAAAAf39/AAEAAABkAAAAAAAAABQAAABAHwAAAAAAACYAAAAAAAAAwOD//wAAAAAmAAAAZAAAABYAAABMAAAAAQAAAAAAAAAHAAAAAAAAAAEAAAAAAAAAVQAAAAAAAABkAAAAZAAAAGQAAAAAAAAAy8vLAFUAAAAAAAAAZAAAAGQAAABkAAAAAAAAABcAAAAUAAAAAAAAAAAAAAD/fwAA/38AAAAAAAAJAAAABAAAAKMEDQE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HbW/wB/f38AAAAAAMvLywDAwP8Af39/AAAAAAAAAAAAAAAAAAAAAAAAAAAAIQAAABgAAAAUAAAA9CcAADgOAADlLgAAuBAAABAAAAAmAAAACAAAAP//////////"/>
              </a:ext>
            </a:extLst>
          </p:cNvSpPr>
          <p:nvPr/>
        </p:nvSpPr>
        <p:spPr>
          <a:xfrm>
            <a:off x="6494780" y="2311400"/>
            <a:ext cx="1128395" cy="406400"/>
          </a:xfrm>
          <a:prstGeom prst="rect">
            <a:avLst/>
          </a:prstGeom>
          <a:noFill/>
          <a:ln w="25400" cap="flat" cmpd="sng" algn="ctr">
            <a:solidFill>
              <a:srgbClr val="76D6FF"/>
            </a:solidFill>
            <a:prstDash val="solid"/>
            <a:headEnd type="none"/>
            <a:tailEnd type="none"/>
          </a:ln>
          <a:effectLst>
            <a:outerShdw blurRad="63500" dist="63500" dir="54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7" name="Shape 1567"/>
          <p:cNvSpPr>
            <a:extLst>
              <a:ext uri="smNativeData">
                <pr:smNativeData xmlns:pr="smNativeData" xmlns="smNativeData" val="SMDATA_15_trXW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HbW/wAoAAAAAQAAACMAAAAjAAAAIwAAAB4AAAAAAAAAZAAAAGQAAAAAAAAAZAAAAGQAAAAVAAAAYAAAAAAAAAAAAAAADwAAACADAAAAAAAAAAAAAAEAAACgMgAAVgcAAKr4//8BAAAAf39/AAEAAABkAAAAAAAAABQAAABAHwAAAAAAACYAAAAAAAAAwOD//wAAAAAmAAAAZAAAABYAAABMAAAAAQAAAAAAAAAHAAAAAAAAAAEAAAAAAAAAVQAAAAAAAABkAAAAZAAAAGQAAAAAAAAAy8vLAFUAAAAAAAAAZA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HbW/wB/f38AAAAAAMvLywDAwP8Af39/AAAAAAAAAAAAAAAAAAAAAAAAAAAAIQAAABgAAAAUAAAA9CcAABQUAADlLgAAlBYAABAAAAAmAAAACAAAAP//////////"/>
              </a:ext>
            </a:extLst>
          </p:cNvSpPr>
          <p:nvPr/>
        </p:nvSpPr>
        <p:spPr>
          <a:xfrm>
            <a:off x="6494780" y="3263900"/>
            <a:ext cx="1128395" cy="406400"/>
          </a:xfrm>
          <a:prstGeom prst="rect">
            <a:avLst/>
          </a:prstGeom>
          <a:noFill/>
          <a:ln w="25400" cap="flat" cmpd="sng" algn="ctr">
            <a:solidFill>
              <a:srgbClr val="76D6FF"/>
            </a:solidFill>
            <a:prstDash val="solid"/>
            <a:headEnd type="none"/>
            <a:tailEnd type="none"/>
          </a:ln>
          <a:effectLst>
            <a:outerShdw blurRad="63500" dist="63500" dir="54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8" name="Shape 1568"/>
          <p:cNvSpPr>
            <a:extLst>
              <a:ext uri="smNativeData">
                <pr:smNativeData xmlns:pr="smNativeData" xmlns="smNativeData" val="SMDATA_15_trXW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HbW/wAoAAAAAQAAACMAAAAjAAAAIwAAAB4AAAAAAAAAZAAAAGQAAAAAAAAAZAAAAGQAAAAVAAAAYAAAAAAAAAAAAAAADwAAACADAAAAAAAAAAAAAAEAAACgMgAAVgcAAKr4//8BAAAAf39/AAEAAABkAAAAAAAAABQAAABAHwAAAAAAACYAAAAAAAAAwOD//wAAAAAmAAAAZAAAABYAAABMAAAAAQAAAAAAAAAHAAAAAAAAAAEAAAAAAAAAVQAAAAAAAABkAAAAZAAAAGQAAAAAAAAAy8vLAFUAAAAAAAAAZAAAAGQAAABkAAAAAAAAABcAAAAUAAAAAAAAAAAAAAD/fwAA/38AAAAAAAAJAAAABAAAAGMFDQE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HbW/wB/f38AAAAAAMvLywDAwP8Af39/AAAAAAAAAAAAAAAAAAAAAAAAAAAAIQAAABgAAAAUAAAAyDAAADARAAC5NwAAsBMAABAAAAAmAAAACAAAAP//////////"/>
              </a:ext>
            </a:extLst>
          </p:cNvSpPr>
          <p:nvPr/>
        </p:nvSpPr>
        <p:spPr>
          <a:xfrm>
            <a:off x="7929880" y="2794000"/>
            <a:ext cx="1128395" cy="406400"/>
          </a:xfrm>
          <a:prstGeom prst="rect">
            <a:avLst/>
          </a:prstGeom>
          <a:noFill/>
          <a:ln w="25400" cap="flat" cmpd="sng" algn="ctr">
            <a:solidFill>
              <a:srgbClr val="76D6FF"/>
            </a:solidFill>
            <a:prstDash val="solid"/>
            <a:headEnd type="none"/>
            <a:tailEnd type="none"/>
          </a:ln>
          <a:effectLst>
            <a:outerShdw blurRad="63500" dist="63500" dir="54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9" name="Shape 1569"/>
          <p:cNvSpPr>
            <a:extLst>
              <a:ext uri="smNativeData">
                <pr:smNativeData xmlns:pr="smNativeData" xmlns="smNativeData" val="SMDATA_15_trXWYhMAAAAlAAAAZAAAAA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CQfAABTPQAACycAABAAAAAmAAAACAAAAP//////////"/>
              </a:ext>
            </a:extLst>
          </p:cNvSpPr>
          <p:nvPr/>
        </p:nvSpPr>
        <p:spPr>
          <a:xfrm>
            <a:off x="990600" y="5062220"/>
            <a:ext cx="8978265" cy="128460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100"/>
              </a:lnSpc>
              <a:tabLst>
                <a:tab pos="838200" algn="l"/>
              </a:tabLst>
              <a:defRPr sz="2000" cap="none">
                <a:latin typeface="蘋果儷中黑" pitchFamily="0" charset="0"/>
                <a:ea typeface="蘋果儷中黑" pitchFamily="0" charset="0"/>
                <a:cs typeface="蘋果儷中黑" pitchFamily="0" charset="0"/>
              </a:defRPr>
            </a:pPr>
            <a:r>
              <a:rPr sz="1800" cap="none">
                <a:solidFill>
                  <a:srgbClr val="424242"/>
                </a:solidFill>
                <a:latin typeface="Arial" pitchFamily="1" charset="0"/>
                <a:ea typeface="Arial" pitchFamily="1" charset="0"/>
                <a:cs typeface="Arial" pitchFamily="1" charset="0"/>
              </a:rPr>
              <a:t>Under this model, all </a:t>
            </a:r>
            <a:r>
              <a:rPr sz="1800" cap="none">
                <a:solidFill>
                  <a:srgbClr val="FF9300"/>
                </a:solidFill>
                <a:latin typeface="Arial" pitchFamily="1" charset="0"/>
                <a:ea typeface="Arial" pitchFamily="1" charset="0"/>
                <a:cs typeface="Arial" pitchFamily="1" charset="0"/>
              </a:rPr>
              <a:t>transition</a:t>
            </a:r>
            <a:r>
              <a:rPr sz="1800" cap="none">
                <a:solidFill>
                  <a:srgbClr val="424242"/>
                </a:solidFill>
                <a:latin typeface="Arial" pitchFamily="1" charset="0"/>
                <a:ea typeface="Arial" pitchFamily="1" charset="0"/>
                <a:cs typeface="Arial" pitchFamily="1" charset="0"/>
              </a:rPr>
              <a:t> substitutions are assumed to have the same rate </a:t>
            </a:r>
            <a:r>
              <a:rPr sz="1800" cap="none">
                <a:solidFill>
                  <a:srgbClr val="424242"/>
                </a:solidFill>
                <a:latin typeface="Times New Roman" pitchFamily="1" charset="0"/>
                <a:ea typeface="Times New Roman" pitchFamily="1" charset="0"/>
                <a:cs typeface="Times New Roman" pitchFamily="1" charset="0"/>
              </a:rPr>
              <a:t>(</a:t>
            </a:r>
            <a:r>
              <a:rPr sz="1800" i="1" cap="none">
                <a:solidFill>
                  <a:srgbClr val="424242"/>
                </a:solidFill>
                <a:latin typeface="Times New Roman" pitchFamily="1" charset="0"/>
                <a:ea typeface="Times New Roman" pitchFamily="1" charset="0"/>
                <a:cs typeface="Times New Roman" pitchFamily="1" charset="0"/>
              </a:rPr>
              <a:t>b</a:t>
            </a:r>
            <a:r>
              <a:rPr sz="1800" cap="none">
                <a:solidFill>
                  <a:srgbClr val="424242"/>
                </a:solidFill>
                <a:latin typeface="Times New Roman" pitchFamily="1" charset="0"/>
                <a:ea typeface="Times New Roman" pitchFamily="1" charset="0"/>
                <a:cs typeface="Times New Roman" pitchFamily="1" charset="0"/>
              </a:rPr>
              <a:t> = </a:t>
            </a:r>
            <a:r>
              <a:rPr sz="1800" i="1" cap="none">
                <a:solidFill>
                  <a:srgbClr val="424242"/>
                </a:solidFill>
                <a:latin typeface="Times New Roman" pitchFamily="1" charset="0"/>
                <a:ea typeface="Times New Roman" pitchFamily="1" charset="0"/>
                <a:cs typeface="Times New Roman" pitchFamily="1" charset="0"/>
              </a:rPr>
              <a:t>e</a:t>
            </a:r>
            <a:r>
              <a:rPr sz="1800" cap="none">
                <a:solidFill>
                  <a:srgbClr val="424242"/>
                </a:solidFill>
                <a:latin typeface="Times New Roman" pitchFamily="1" charset="0"/>
                <a:ea typeface="Times New Roman" pitchFamily="1" charset="0"/>
                <a:cs typeface="Times New Roman" pitchFamily="1" charset="0"/>
              </a:rPr>
              <a:t>)</a:t>
            </a:r>
            <a:br/>
            <a:r>
              <a:rPr sz="1800" cap="none">
                <a:solidFill>
                  <a:srgbClr val="424242"/>
                </a:solidFill>
                <a:latin typeface="Arial" pitchFamily="1" charset="0"/>
                <a:ea typeface="Arial" pitchFamily="1" charset="0"/>
                <a:cs typeface="Arial" pitchFamily="1" charset="0"/>
              </a:rPr>
              <a:t>     and all </a:t>
            </a:r>
            <a:r>
              <a:rPr sz="1800" cap="none">
                <a:solidFill>
                  <a:srgbClr val="76D6FF"/>
                </a:solidFill>
                <a:latin typeface="Arial" pitchFamily="1" charset="0"/>
                <a:ea typeface="Arial" pitchFamily="1" charset="0"/>
                <a:cs typeface="Arial" pitchFamily="1" charset="0"/>
              </a:rPr>
              <a:t>transversion</a:t>
            </a:r>
            <a:r>
              <a:rPr sz="1800" cap="none">
                <a:solidFill>
                  <a:srgbClr val="424242"/>
                </a:solidFill>
                <a:latin typeface="Arial" pitchFamily="1" charset="0"/>
                <a:ea typeface="Arial" pitchFamily="1" charset="0"/>
                <a:cs typeface="Arial" pitchFamily="1" charset="0"/>
              </a:rPr>
              <a:t> substitutions are assumed to have the same rate </a:t>
            </a:r>
            <a:r>
              <a:rPr sz="1800" cap="none">
                <a:solidFill>
                  <a:srgbClr val="424242"/>
                </a:solidFill>
                <a:latin typeface="Times New Roman" pitchFamily="1" charset="0"/>
                <a:ea typeface="Times New Roman" pitchFamily="1" charset="0"/>
                <a:cs typeface="Times New Roman" pitchFamily="1" charset="0"/>
              </a:rPr>
              <a:t>(</a:t>
            </a:r>
            <a:r>
              <a:rPr sz="1800" i="1" cap="none">
                <a:solidFill>
                  <a:srgbClr val="424242"/>
                </a:solidFill>
                <a:latin typeface="Times New Roman" pitchFamily="1" charset="0"/>
                <a:ea typeface="Times New Roman" pitchFamily="1" charset="0"/>
                <a:cs typeface="Times New Roman" pitchFamily="1" charset="0"/>
              </a:rPr>
              <a:t>a</a:t>
            </a:r>
            <a:r>
              <a:rPr sz="1800" cap="none">
                <a:solidFill>
                  <a:srgbClr val="424242"/>
                </a:solidFill>
                <a:latin typeface="Times New Roman" pitchFamily="1" charset="0"/>
                <a:ea typeface="Times New Roman" pitchFamily="1" charset="0"/>
                <a:cs typeface="Times New Roman" pitchFamily="1" charset="0"/>
              </a:rPr>
              <a:t> = </a:t>
            </a:r>
            <a:r>
              <a:rPr sz="1800" i="1" cap="none">
                <a:solidFill>
                  <a:srgbClr val="424242"/>
                </a:solidFill>
                <a:latin typeface="Times New Roman" pitchFamily="1" charset="0"/>
                <a:ea typeface="Times New Roman" pitchFamily="1" charset="0"/>
                <a:cs typeface="Times New Roman" pitchFamily="1" charset="0"/>
              </a:rPr>
              <a:t>c</a:t>
            </a:r>
            <a:r>
              <a:rPr sz="1800" cap="none">
                <a:solidFill>
                  <a:srgbClr val="424242"/>
                </a:solidFill>
                <a:latin typeface="Times New Roman" pitchFamily="1" charset="0"/>
                <a:ea typeface="Times New Roman" pitchFamily="1" charset="0"/>
                <a:cs typeface="Times New Roman" pitchFamily="1" charset="0"/>
              </a:rPr>
              <a:t> = </a:t>
            </a:r>
            <a:r>
              <a:rPr sz="1800" i="1" cap="none">
                <a:solidFill>
                  <a:srgbClr val="424242"/>
                </a:solidFill>
                <a:latin typeface="Times New Roman" pitchFamily="1" charset="0"/>
                <a:ea typeface="Times New Roman" pitchFamily="1" charset="0"/>
                <a:cs typeface="Times New Roman" pitchFamily="1" charset="0"/>
              </a:rPr>
              <a:t>d</a:t>
            </a:r>
            <a:r>
              <a:rPr sz="1800" cap="none">
                <a:solidFill>
                  <a:srgbClr val="424242"/>
                </a:solidFill>
                <a:latin typeface="Times New Roman" pitchFamily="1" charset="0"/>
                <a:ea typeface="Times New Roman" pitchFamily="1" charset="0"/>
                <a:cs typeface="Times New Roman" pitchFamily="1" charset="0"/>
              </a:rPr>
              <a:t> = </a:t>
            </a:r>
            <a:r>
              <a:rPr sz="1800" i="1" cap="none">
                <a:solidFill>
                  <a:srgbClr val="424242"/>
                </a:solidFill>
                <a:latin typeface="Times New Roman" pitchFamily="1" charset="0"/>
                <a:ea typeface="Times New Roman" pitchFamily="1" charset="0"/>
                <a:cs typeface="Times New Roman" pitchFamily="1" charset="0"/>
              </a:rPr>
              <a:t>f</a:t>
            </a:r>
            <a:r>
              <a:rPr sz="1800" cap="none">
                <a:solidFill>
                  <a:srgbClr val="424242"/>
                </a:solidFill>
                <a:latin typeface="Times New Roman" pitchFamily="1" charset="0"/>
                <a:ea typeface="Times New Roman" pitchFamily="1" charset="0"/>
                <a:cs typeface="Times New Roman" pitchFamily="1" charset="0"/>
              </a:rPr>
              <a:t>)</a:t>
            </a:r>
            <a:br/>
            <a:r>
              <a:rPr sz="1700" cap="none">
                <a:solidFill>
                  <a:srgbClr val="424242"/>
                </a:solidFill>
                <a:latin typeface="Times" pitchFamily="0" charset="0"/>
                <a:ea typeface="Times" pitchFamily="0" charset="0"/>
                <a:cs typeface="Times" pitchFamily="0" charset="0"/>
              </a:rPr>
              <a:t>    </a:t>
            </a:r>
            <a:br/>
            <a:r>
              <a:rPr sz="1700" cap="none">
                <a:solidFill>
                  <a:srgbClr val="424242"/>
                </a:solidFill>
                <a:latin typeface="Times" pitchFamily="0" charset="0"/>
                <a:ea typeface="Times" pitchFamily="0" charset="0"/>
                <a:cs typeface="Times" pitchFamily="0" charset="0"/>
              </a:rPr>
              <a:t>  </a:t>
            </a:r>
            <a:endParaRPr sz="1700" cap="none">
              <a:solidFill>
                <a:srgbClr val="424242"/>
              </a:solidFill>
              <a:latin typeface="Times" pitchFamily="0" charset="0"/>
              <a:ea typeface="Times" pitchFamily="0" charset="0"/>
              <a:cs typeface="Times" pitchFamily="0" charset="0"/>
            </a:endParaRPr>
          </a:p>
        </p:txBody>
      </p:sp>
    </p:spTree>
  </p:cSld>
  <p:clrMapOvr>
    <a:masterClrMapping/>
  </p:clrMapOvr>
  <p:transition spd="fast" p14:dur="500">
    <p:fade/>
    <p:extLst>
      <p:ext uri="smNativeData">
        <pr:smNativeData xmlns:pr="smNativeData" xmlns="smNativeData" val="trXWYgAAAAD0AQAAAAAAAAYAAAAAAAAAAAAAAAAAAAAAAAAAAQAAAAAAAAAAAAAAAAAAAAAAAAAAAAAA"/>
      </p:ext>
    </p:extLst>
  </p:transition>
  <p:timing>
    <p:tnLst>
      <p:par>
        <p:cTn id="1" dur="indefinite" restart="never" nodeType="tmRoot"/>
      </p:par>
    </p:tnLst>
  </p:timing>
</p:sld>
</file>

<file path=ppt/theme/theme1.xml><?xml version="1.0" encoding="utf-8"?>
<a:theme xmlns:a="http://schemas.openxmlformats.org/drawingml/2006/main" name="Presentation">
  <a:themeElements>
    <a:clrScheme name="Presentation 1">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Presentation">
      <a:majorFont>
        <a:latin typeface="Verdana"/>
        <a:ea typeface="Verdana"/>
        <a:cs typeface="Verdana"/>
      </a:majorFont>
      <a:minorFont>
        <a:latin typeface="Verdana"/>
        <a:ea typeface="Verdana"/>
        <a:cs typeface="Verdana"/>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prstTxWarp prst="textNoShape">
          <a:avLst/>
        </a:prstTxWarp>
        <a:noAutofit/>
      </a:bodyPr>
      <a:lstStyle>
        <a:defPPr>
          <a:defRPr/>
        </a:defPPr>
      </a:lstStyle>
      <a:style>
        <a:lnRef idx="0">
          <a:schemeClr val="accent1"/>
        </a:lnRef>
        <a:fillRef idx="0">
          <a:schemeClr val="accent1"/>
        </a:fillRef>
        <a:effectRef idx="0">
          <a:schemeClr val="accent1"/>
        </a:effectRef>
        <a:fontRef idx="minor">
          <a:schemeClr val="lt1"/>
        </a:fontRef>
      </a:style>
    </a:spDef>
  </a:objectDefaults>
  <a:extraClrSchemeLst>
    <a:extraClrScheme>
      <a:clrScheme name="Presentation 1">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clrMap bg1="lt1" tx1="dk1" bg2="lt2" tx2="dk2" accent1="accent1" accent2="accent2" accent3="accent3" accent4="accent4" accent5="accent5" accent6="accent6" hlink="hlink" folHlink="folHlink"/>
    </a:extraClrScheme>
    <a:extraClrScheme>
      <a:clrScheme name="Presentation 2">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Presentation">
  <a:themeElements>
    <a:clrScheme name="Presentation 1">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Presentation">
      <a:majorFont>
        <a:latin typeface="Verdana"/>
        <a:ea typeface="Verdana"/>
        <a:cs typeface="Verdana"/>
      </a:majorFont>
      <a:minorFont>
        <a:latin typeface="Verdana"/>
        <a:ea typeface="Verdana"/>
        <a:cs typeface="Verdana"/>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prstTxWarp prst="textNoShape">
          <a:avLst/>
        </a:prstTxWarp>
        <a:noAutofit/>
      </a:bodyPr>
      <a:lstStyle>
        <a:defPPr>
          <a:defRPr/>
        </a:defPPr>
      </a:lstStyle>
      <a:style>
        <a:lnRef idx="0">
          <a:schemeClr val="accent1"/>
        </a:lnRef>
        <a:fillRef idx="0">
          <a:schemeClr val="accent1"/>
        </a:fillRef>
        <a:effectRef idx="0">
          <a:schemeClr val="accent1"/>
        </a:effectRef>
        <a:fontRef idx="minor">
          <a:schemeClr val="lt1"/>
        </a:fontRef>
      </a:style>
    </a:spDef>
  </a:objectDefaults>
  <a:extraClrSchemeLst>
    <a:extraClrScheme>
      <a:clrScheme name="Presentation 1">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clrMap bg1="lt1" tx1="dk1" bg2="lt2" tx2="dk2" accent1="accent1" accent2="accent2" accent3="accent3" accent4="accent4" accent5="accent5" accent6="accent6" hlink="hlink" folHlink="folHlink"/>
    </a:extraClrScheme>
    <a:extraClrScheme>
      <a:clrScheme name="Presentation 2">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clrMap bg1="lt1" tx1="dk1" bg2="lt2" tx2="dk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boussau</cp:lastModifiedBy>
  <cp:revision>0</cp:revision>
  <dcterms:created xsi:type="dcterms:W3CDTF">2019-05-15T16:48:32Z</dcterms:created>
  <dcterms:modified xsi:type="dcterms:W3CDTF">2022-07-19T13:46:30Z</dcterms:modified>
</cp:coreProperties>
</file>